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9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2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939" r:id="rId28"/>
    <p:sldId id="2940" r:id="rId29"/>
    <p:sldId id="284" r:id="rId30"/>
    <p:sldId id="285" r:id="rId31"/>
    <p:sldId id="2942" r:id="rId32"/>
    <p:sldId id="2946" r:id="rId33"/>
    <p:sldId id="2947" r:id="rId34"/>
    <p:sldId id="2948" r:id="rId35"/>
    <p:sldId id="2954" r:id="rId36"/>
    <p:sldId id="2950" r:id="rId37"/>
    <p:sldId id="2949" r:id="rId38"/>
    <p:sldId id="2944" r:id="rId39"/>
    <p:sldId id="2953" r:id="rId40"/>
    <p:sldId id="2945" r:id="rId41"/>
    <p:sldId id="2952" r:id="rId42"/>
    <p:sldId id="2951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E9316-F579-4DD9-A525-C02C02ED8F45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C8026-5085-46FC-8EAE-D4D44C615A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539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BA4FBDC2-F6B9-DD15-97BA-31EF36FDDA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48" tIns="44234" rIns="90048" bIns="44234"/>
          <a:lstStyle/>
          <a:p>
            <a:r>
              <a:rPr lang="en-US" altLang="zh-CN">
                <a:latin typeface="Arial" panose="020B0604020202020204" pitchFamily="34" charset="0"/>
              </a:rPr>
              <a:t>Besides detecting overflow, our ALU also needs to indicate if the result is zero.</a:t>
            </a:r>
          </a:p>
          <a:p>
            <a:r>
              <a:rPr lang="en-US" altLang="zh-CN">
                <a:latin typeface="Arial" panose="020B0604020202020204" pitchFamily="34" charset="0"/>
              </a:rPr>
              <a:t>This is easy to do.  All we need is a BIG NOR gate.</a:t>
            </a:r>
          </a:p>
          <a:p>
            <a:r>
              <a:rPr lang="en-US" altLang="zh-CN">
                <a:latin typeface="Arial" panose="020B0604020202020204" pitchFamily="34" charset="0"/>
              </a:rPr>
              <a:t>Then if any of the Result bit is not zero, then the output of the NOR gate will be low.</a:t>
            </a:r>
          </a:p>
          <a:p>
            <a:r>
              <a:rPr lang="en-US" altLang="zh-CN">
                <a:latin typeface="Arial" panose="020B0604020202020204" pitchFamily="34" charset="0"/>
              </a:rPr>
              <a:t>The only time the output of the NOR gate is high is when all the result bits are zeroes.</a:t>
            </a:r>
          </a:p>
          <a:p>
            <a:endParaRPr lang="en-US" altLang="zh-CN">
              <a:latin typeface="Arial" panose="020B0604020202020204" pitchFamily="34" charset="0"/>
            </a:endParaRPr>
          </a:p>
          <a:p>
            <a:r>
              <a:rPr lang="en-US" altLang="zh-CN">
                <a:latin typeface="Arial" panose="020B0604020202020204" pitchFamily="34" charset="0"/>
              </a:rPr>
              <a:t>+1 = 43 min. (Y:23)</a:t>
            </a:r>
          </a:p>
          <a:p>
            <a:endParaRPr lang="en-US" altLang="zh-CN" b="1">
              <a:latin typeface="Arial" panose="020B0604020202020204" pitchFamily="34" charset="0"/>
            </a:endParaRPr>
          </a:p>
          <a:p>
            <a:r>
              <a:rPr lang="en-US" altLang="zh-CN" b="1">
                <a:latin typeface="Arial" panose="020B0604020202020204" pitchFamily="34" charset="0"/>
              </a:rPr>
              <a:t>Supplement: </a:t>
            </a:r>
            <a:r>
              <a:rPr lang="en-US" altLang="zh-CN">
                <a:latin typeface="Arial" panose="020B0604020202020204" pitchFamily="34" charset="0"/>
              </a:rPr>
              <a:t>why do we need to check if the result is zero? For instructions such as bne, beq, slt, …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F70E9DCF-BDB3-05A7-44E6-E3D92C7180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7825" y="574675"/>
            <a:ext cx="6116638" cy="3441700"/>
          </a:xfrm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6BD2B9-BE98-A16A-DBFC-68CF31CC6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1D0A58-AF24-DD04-C194-FCBF3F3DC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2BF6BD-D179-99B8-B7EF-EBB669314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1B03-047A-42B2-AD8C-7A4FDA666B0B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AE2D56-122C-1241-B2E0-2DF95EB7A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8FB201-07BB-B919-557A-CC940D0AA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7E619-BBDB-4A57-A2D7-F6FBBF8A9B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901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C254B4-0CA6-36E5-65D8-4E5C77763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6F1BA5-6AB8-2994-5D8F-6AF718DDC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711F8D-906E-65AF-DE84-6DB84A128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1B03-047A-42B2-AD8C-7A4FDA666B0B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DBD96A-8D55-7117-DADF-862058005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95899D-71B1-CB80-4FF3-78FA61AC4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7E619-BBDB-4A57-A2D7-F6FBBF8A9B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418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2A52C17-EE16-2047-E403-DAC9DBF6D1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6DB779-9FE3-0633-4279-DF2A0BCB7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3EA78C-3BC7-B305-9484-E7FDB2B52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1B03-047A-42B2-AD8C-7A4FDA666B0B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72F1BB-8C23-B95F-FB9E-96CC5F47D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7C2C7C-5E89-8176-0F6B-EBB617D72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7E619-BBDB-4A57-A2D7-F6FBBF8A9B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69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E5294-068B-0DF1-33D4-C06391F8A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360CFC-E252-BF3F-A785-3833E975F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794D8F-BC13-D72A-F4A9-88C11ABD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1B03-047A-42B2-AD8C-7A4FDA666B0B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C2A296-304D-48EA-B4D9-0C0B74C2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A35A1A-4C29-6C70-E47E-4CD67C65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7E619-BBDB-4A57-A2D7-F6FBBF8A9B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781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3F909B-E0A0-D26B-A5B9-11532E751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9797B9-A7CF-AF4D-05C1-993ACBF25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8547E3-EA4E-E578-654E-93383A8F1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1B03-047A-42B2-AD8C-7A4FDA666B0B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D7CFD2-71DB-4FA4-91B4-0626DF676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EFD52D-C6CE-91CB-4EF7-C1119C134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7E619-BBDB-4A57-A2D7-F6FBBF8A9B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629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296DA-48A7-8003-DB52-01B048AD8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2CCA07-7EA3-9AA9-39B5-B481C8BCEB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F684B4-187A-1CF4-9DA8-69E5B1F84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2F4D96-6E7B-1E34-FD3F-78287F9BF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1B03-047A-42B2-AD8C-7A4FDA666B0B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B1E0B8-1EE9-0E8B-B7A7-9F1867B2D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8534FA-F287-89C1-4E44-02B9A0728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7E619-BBDB-4A57-A2D7-F6FBBF8A9B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627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53E00D-0FD1-8BD9-735C-381D72A9B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E927D7-02A3-872A-796E-69E686E3F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DDDE2A-7D9E-7665-9205-8666FB7B0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3C617E2-A79E-153A-B949-F7F2F236EA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CEB1D1-257E-CFFC-6351-E1483DD03A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93DAB8-2883-1D23-7354-C604FA6F4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1B03-047A-42B2-AD8C-7A4FDA666B0B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17B4F5-7730-4867-1AA0-9A6338E90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BF0EE8B-35F5-7379-1869-788E88F30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7E619-BBDB-4A57-A2D7-F6FBBF8A9B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962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B0961C-CBE8-9073-24AE-C5D56C6A1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4B5C00-BBC3-B399-CF4A-B3CD7C1C0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1B03-047A-42B2-AD8C-7A4FDA666B0B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3C2D83-9794-160F-23DF-8398C4406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4E4217-A02D-274C-7C8F-15713CFF8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7E619-BBDB-4A57-A2D7-F6FBBF8A9B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121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BB2CFC-A1C1-6B00-EFAD-2C6866431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1B03-047A-42B2-AD8C-7A4FDA666B0B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1CBE60-BA99-FEB9-ECA9-549DA6436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7E8DE9-FA8C-C7AE-F136-357786709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7E619-BBDB-4A57-A2D7-F6FBBF8A9B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306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F55B76-00E1-625A-27CD-FCAE9ED0A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0FF4AE-2D61-863B-8BF4-8118EB3B6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761AB2-D360-78CB-92F9-E1CBA3314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75AEC4-BE13-A8E6-C675-A20908B98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1B03-047A-42B2-AD8C-7A4FDA666B0B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B5FC3A-4F71-9AFF-E200-F54993381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A2B8C4-A239-16BB-EEF4-2BBFB7EB7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7E619-BBDB-4A57-A2D7-F6FBBF8A9B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9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664B21-3618-1355-79C1-AB67005D2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6B09AAE-EF95-C1FE-DA17-3998DE062A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EAF279-A9C8-7A0F-6132-7F5D5B072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049CCD-BB0B-85FF-D58C-3DBDFFFA7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1B03-047A-42B2-AD8C-7A4FDA666B0B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70594C-9B7B-AA33-47C4-035F2EFF0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5CA4B3-75F6-4E0B-2DBF-0FF16D2E9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7E619-BBDB-4A57-A2D7-F6FBBF8A9B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964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1D497C-E367-9284-9912-8258F69EC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CB018D-5200-88D3-0CD7-C69FBFE58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53D195-7C24-B30B-5A13-04EDF13B7A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C1B03-047A-42B2-AD8C-7A4FDA666B0B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F7FD15-0144-8A89-884F-007DCB812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9C1C81-3588-5CF9-3402-C34592169B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7E619-BBDB-4A57-A2D7-F6FBBF8A9B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291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tags" Target="../tags/tag4.xml"/><Relationship Id="rId7" Type="http://schemas.openxmlformats.org/officeDocument/2006/relationships/oleObject" Target="../embeddings/oleObject2.bin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7.png"/><Relationship Id="rId5" Type="http://schemas.openxmlformats.org/officeDocument/2006/relationships/tags" Target="../tags/tag4.xml"/><Relationship Id="rId4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280.png"/><Relationship Id="rId5" Type="http://schemas.openxmlformats.org/officeDocument/2006/relationships/tags" Target="../tags/tag8.xml"/><Relationship Id="rId4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CB4A6C-77E1-B889-5B0B-07FBE1C55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6428" y="2613818"/>
            <a:ext cx="3349172" cy="132556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知识点回顾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9139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30B05-0FBF-E8AB-CCF5-DD4C48FE8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A8C973-B021-6D3C-C623-EC3F043D7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 CPI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是什么？其与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CPU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时钟周期数之间的关系是什么？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AA317CD-6255-B806-439D-94359F75BD9D}"/>
              </a:ext>
            </a:extLst>
          </p:cNvPr>
          <p:cNvSpPr txBox="1"/>
          <p:nvPr/>
        </p:nvSpPr>
        <p:spPr>
          <a:xfrm>
            <a:off x="939635" y="2223058"/>
            <a:ext cx="878031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400" b="1" dirty="0"/>
              <a:t>CPI</a:t>
            </a:r>
            <a:r>
              <a:rPr lang="zh-CN" altLang="en-US" sz="2400" b="1" dirty="0"/>
              <a:t>：</a:t>
            </a:r>
            <a:r>
              <a:rPr lang="en-US" altLang="zh-CN" sz="2400" b="1" dirty="0"/>
              <a:t>Cycles Per Instruction</a:t>
            </a:r>
            <a:r>
              <a:rPr lang="zh-CN" altLang="en-US" sz="2400" b="1" dirty="0"/>
              <a:t>（一条指令所需时间周期数）</a:t>
            </a:r>
            <a:endParaRPr lang="en-US" altLang="zh-CN" sz="2400" b="1" dirty="0"/>
          </a:p>
          <a:p>
            <a:pPr marL="285750" indent="-285750" algn="ctr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CPI </a:t>
            </a:r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时钟周期数  </a:t>
            </a:r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÷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指令条数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578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014EB6-A74D-A660-BACB-CE1DA42FF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68FA19-3591-B396-77A6-8399D2DE6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 Amdahl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定律是什么？为什么说仅对程序一部分改进，改进越多，性能提升越有限？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10C8351-FA7E-4E26-5E5C-027307DAB470}"/>
              </a:ext>
            </a:extLst>
          </p:cNvPr>
          <p:cNvSpPr txBox="1"/>
          <p:nvPr/>
        </p:nvSpPr>
        <p:spPr>
          <a:xfrm>
            <a:off x="939634" y="2223058"/>
            <a:ext cx="1031223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/>
              <a:t>当我们对系统的某个部分加速时，其对系统整体性能的影响取决于该部分的重要性和加速程度。</a:t>
            </a:r>
            <a:endParaRPr lang="en-US" altLang="zh-CN" sz="2400" b="1" dirty="0"/>
          </a:p>
          <a:p>
            <a:pPr marL="285750" indent="-285750" algn="just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Object 37">
            <a:extLst>
              <a:ext uri="{FF2B5EF4-FFF2-40B4-BE49-F238E27FC236}">
                <a16:creationId xmlns:a16="http://schemas.microsoft.com/office/drawing/2014/main" id="{F02CDBFF-9E2B-F68F-2DDD-45889F09F4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7506818"/>
              </p:ext>
            </p:extLst>
          </p:nvPr>
        </p:nvGraphicFramePr>
        <p:xfrm>
          <a:off x="4170363" y="3429000"/>
          <a:ext cx="23114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3000" imgH="368300" progId="Equation.DSMT4">
                  <p:embed/>
                </p:oleObj>
              </mc:Choice>
              <mc:Fallback>
                <p:oleObj name="Equation" r:id="rId2" imgW="1143000" imgH="368300" progId="Equation.DSMT4">
                  <p:embed/>
                  <p:pic>
                    <p:nvPicPr>
                      <p:cNvPr id="106508" name="Object 37">
                        <a:extLst>
                          <a:ext uri="{FF2B5EF4-FFF2-40B4-BE49-F238E27FC236}">
                            <a16:creationId xmlns:a16="http://schemas.microsoft.com/office/drawing/2014/main" id="{71EE8EF0-DDA0-7B10-2903-E25466C5AE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0363" y="3429000"/>
                        <a:ext cx="23114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492FACA-F608-C464-68E6-0E0A8E31006F}"/>
                  </a:ext>
                </a:extLst>
              </p:cNvPr>
              <p:cNvSpPr txBox="1"/>
              <p:nvPr/>
            </p:nvSpPr>
            <p:spPr>
              <a:xfrm>
                <a:off x="1041565" y="4542705"/>
                <a:ext cx="10312235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algn="just">
                  <a:spcBef>
                    <a:spcPct val="500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2400" b="1" dirty="0"/>
                  <a:t>不能提升的部分</a:t>
                </a:r>
                <a14:m>
                  <m:oMath xmlns:m="http://schemas.openxmlformats.org/officeDocument/2006/math">
                    <m:r>
                      <a:rPr lang="en-US" altLang="zh-CN" sz="2400" b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sz="2400" b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b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sz="2400" b="1" dirty="0"/>
                  <a:t>固定的，随着加速比</a:t>
                </a:r>
                <a:r>
                  <a:rPr lang="en-US" altLang="zh-CN" sz="2400" b="1" dirty="0"/>
                  <a:t>k</a:t>
                </a:r>
                <a:r>
                  <a:rPr lang="zh-CN" altLang="en-US" sz="2400" b="1" dirty="0"/>
                  <a:t>的增加，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1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𝒏𝒆𝒘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1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𝒐𝒍𝒅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∗(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sz="2400" b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sz="2400" b="1" dirty="0"/>
                  <a:t>改进越多，提升越慢。</a:t>
                </a:r>
                <a:endParaRPr lang="en-US" altLang="zh-CN" sz="2400" b="1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492FACA-F608-C464-68E6-0E0A8E310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565" y="4542705"/>
                <a:ext cx="10312235" cy="830997"/>
              </a:xfrm>
              <a:prstGeom prst="rect">
                <a:avLst/>
              </a:prstGeom>
              <a:blipFill>
                <a:blip r:embed="rId4"/>
                <a:stretch>
                  <a:fillRect l="-827" t="-5109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5921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8D6C08-9997-38A1-1CD2-86FEA8AAE6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F8EAFCC7-9925-5397-8400-57F03A40583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3.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</m:ctrlPr>
                      </m:sSubPr>
                      <m:e>
                        <m:r>
                          <a:rPr lang="zh-CN" altLang="en-US" sz="24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（</m:t>
                        </m:r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𝟏𝟏𝟔</m:t>
                        </m:r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.</m:t>
                        </m:r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𝟗𝟎𝟔𝟐𝟓</m:t>
                        </m:r>
                        <m:r>
                          <a:rPr lang="zh-CN" altLang="en-US" sz="24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D</m:t>
                        </m:r>
                      </m:sub>
                    </m:sSub>
                  </m:oMath>
                </a14:m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=</a:t>
                </a:r>
                <a:r>
                  <a:rPr lang="en-US" altLang="zh-CN" sz="2400" b="1" dirty="0"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sz="24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（</m:t>
                        </m:r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?</m:t>
                        </m:r>
                        <m:r>
                          <a:rPr lang="zh-CN" altLang="en-US" sz="24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）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𝑯</m:t>
                        </m:r>
                      </m:sub>
                    </m:sSub>
                  </m:oMath>
                </a14:m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F8EAFCC7-9925-5397-8400-57F03A4058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CB8AFE2-DE83-A58D-D65B-39D28A0D1C1A}"/>
                  </a:ext>
                </a:extLst>
              </p:cNvPr>
              <p:cNvSpPr txBox="1"/>
              <p:nvPr/>
            </p:nvSpPr>
            <p:spPr>
              <a:xfrm>
                <a:off x="939882" y="1690688"/>
                <a:ext cx="1031223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algn="just">
                  <a:spcBef>
                    <a:spcPct val="500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sz="24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（</m:t>
                        </m:r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𝟏𝟏𝟔</m:t>
                        </m:r>
                        <m:r>
                          <a:rPr lang="zh-CN" altLang="en-US" sz="24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D</m:t>
                        </m:r>
                      </m:sub>
                    </m:sSub>
                  </m:oMath>
                </a14:m>
                <a:r>
                  <a:rPr lang="en-US" altLang="zh-CN" sz="2400" b="1" dirty="0"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sz="24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（</m:t>
                        </m:r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𝟎𝟏𝟏𝟏𝟎𝟏𝟎𝟎</m:t>
                        </m:r>
                        <m:r>
                          <a:rPr lang="zh-CN" altLang="en-US" sz="24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）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𝑩</m:t>
                        </m:r>
                      </m:sub>
                    </m:sSub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𝟕𝟒</m:t>
                        </m:r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𝑯</m:t>
                        </m:r>
                      </m:sub>
                    </m:sSub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CB8AFE2-DE83-A58D-D65B-39D28A0D1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882" y="1690688"/>
                <a:ext cx="10312235" cy="461665"/>
              </a:xfrm>
              <a:prstGeom prst="rect">
                <a:avLst/>
              </a:prstGeom>
              <a:blipFill>
                <a:blip r:embed="rId3"/>
                <a:stretch>
                  <a:fillRect l="-768" t="-6579" b="-23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B0067D5-6760-D2D2-9BD6-41F3F54169FA}"/>
                  </a:ext>
                </a:extLst>
              </p:cNvPr>
              <p:cNvSpPr txBox="1"/>
              <p:nvPr/>
            </p:nvSpPr>
            <p:spPr>
              <a:xfrm>
                <a:off x="939882" y="2554586"/>
                <a:ext cx="1031223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algn="just">
                  <a:spcBef>
                    <a:spcPct val="500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sz="24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（</m:t>
                        </m:r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𝟎</m:t>
                        </m:r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.</m:t>
                        </m:r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𝟗𝟎𝟐𝟔𝟓</m:t>
                        </m:r>
                        <m:r>
                          <a:rPr lang="zh-CN" altLang="en-US" sz="24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D</m:t>
                        </m:r>
                      </m:sub>
                    </m:sSub>
                  </m:oMath>
                </a14:m>
                <a:r>
                  <a:rPr lang="en-US" altLang="zh-CN" sz="2400" b="1" dirty="0"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sz="24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（</m:t>
                        </m:r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𝟎</m:t>
                        </m:r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.</m:t>
                        </m:r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𝟏𝟏𝟏𝟎𝟏𝟎𝟎𝟎</m:t>
                        </m:r>
                        <m:r>
                          <a:rPr lang="zh-CN" altLang="en-US" sz="24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）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𝑩</m:t>
                        </m:r>
                      </m:sub>
                    </m:sSub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𝟎</m:t>
                        </m:r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.</m:t>
                        </m:r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𝑬</m:t>
                        </m:r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𝟖</m:t>
                        </m:r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𝑯</m:t>
                        </m:r>
                      </m:sub>
                    </m:sSub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B0067D5-6760-D2D2-9BD6-41F3F5416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882" y="2554586"/>
                <a:ext cx="10312235" cy="461665"/>
              </a:xfrm>
              <a:prstGeom prst="rect">
                <a:avLst/>
              </a:prstGeom>
              <a:blipFill>
                <a:blip r:embed="rId4"/>
                <a:stretch>
                  <a:fillRect l="-768" t="-6579" b="-23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965BEC8-029D-369E-6A21-5CE681F0FEFD}"/>
                  </a:ext>
                </a:extLst>
              </p:cNvPr>
              <p:cNvSpPr txBox="1"/>
              <p:nvPr/>
            </p:nvSpPr>
            <p:spPr>
              <a:xfrm>
                <a:off x="939882" y="3550135"/>
                <a:ext cx="1031223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algn="just">
                  <a:spcBef>
                    <a:spcPct val="500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sz="24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（</m:t>
                        </m:r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𝟏𝟏𝟔</m:t>
                        </m:r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.</m:t>
                        </m:r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𝟗𝟎𝟔𝟐𝟓</m:t>
                        </m:r>
                        <m:r>
                          <a:rPr lang="zh-CN" altLang="en-US" sz="24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D</m:t>
                        </m:r>
                      </m:sub>
                    </m:sSub>
                  </m:oMath>
                </a14:m>
                <a:r>
                  <a:rPr lang="en-US" altLang="zh-CN" sz="2400" b="1" dirty="0"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𝟕𝟒</m:t>
                        </m:r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.</m:t>
                        </m:r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𝑬</m:t>
                        </m:r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𝟖</m:t>
                        </m:r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𝑯</m:t>
                        </m:r>
                      </m:sub>
                    </m:sSub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965BEC8-029D-369E-6A21-5CE681F0F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882" y="3550135"/>
                <a:ext cx="10312235" cy="461665"/>
              </a:xfrm>
              <a:prstGeom prst="rect">
                <a:avLst/>
              </a:prstGeom>
              <a:blipFill>
                <a:blip r:embed="rId5"/>
                <a:stretch>
                  <a:fillRect l="-768" t="-6579" b="-23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933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834D56-BF7E-1B9C-317A-4F377857A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DF817F-3FAA-3C36-0ED6-F4DE60ADA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4.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不将下列数值转化为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进制，试着解答下列计算题，答案用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16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进制表示：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12244EC-903F-4C83-AEED-1B2EE617EB76}"/>
              </a:ext>
            </a:extLst>
          </p:cNvPr>
          <p:cNvSpPr txBox="1"/>
          <p:nvPr/>
        </p:nvSpPr>
        <p:spPr>
          <a:xfrm>
            <a:off x="939882" y="1690688"/>
            <a:ext cx="103122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(512C)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+(F0)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E020CF5-EDF7-7ABB-20ED-957A709E90E1}"/>
                  </a:ext>
                </a:extLst>
              </p:cNvPr>
              <p:cNvSpPr txBox="1"/>
              <p:nvPr/>
            </p:nvSpPr>
            <p:spPr>
              <a:xfrm>
                <a:off x="939881" y="3016251"/>
                <a:ext cx="1031223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algn="just">
                  <a:spcBef>
                    <a:spcPct val="500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sz="24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（</m:t>
                        </m:r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𝟓𝟎</m:t>
                        </m:r>
                        <m:r>
                          <m:rPr>
                            <m:sty m:val="p"/>
                          </m:rPr>
                          <a:rPr lang="en-US" altLang="zh-CN" sz="24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EA</m:t>
                        </m:r>
                        <m:r>
                          <a:rPr lang="zh-CN" altLang="en-US" sz="24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）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𝟏𝟔</m:t>
                        </m:r>
                      </m:sub>
                    </m:sSub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sz="24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（</m:t>
                        </m:r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𝟓𝟎𝟐</m:t>
                        </m:r>
                        <m:r>
                          <m:rPr>
                            <m:sty m:val="p"/>
                          </m:rPr>
                          <a:rPr lang="en-US" altLang="zh-CN" sz="24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C</m:t>
                        </m:r>
                        <m:r>
                          <a:rPr lang="zh-CN" altLang="en-US" sz="24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）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𝟏𝟔</m:t>
                        </m:r>
                      </m:sub>
                    </m:sSub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E020CF5-EDF7-7ABB-20ED-957A709E9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881" y="3016251"/>
                <a:ext cx="10312235" cy="461665"/>
              </a:xfrm>
              <a:prstGeom prst="rect">
                <a:avLst/>
              </a:prstGeom>
              <a:blipFill>
                <a:blip r:embed="rId2"/>
                <a:stretch>
                  <a:fillRect l="-768" t="-5263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6345FEBB-AE5D-20D9-C134-43E95FB712A5}"/>
              </a:ext>
            </a:extLst>
          </p:cNvPr>
          <p:cNvSpPr txBox="1"/>
          <p:nvPr/>
        </p:nvSpPr>
        <p:spPr>
          <a:xfrm>
            <a:off x="4067299" y="1690688"/>
            <a:ext cx="1508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B050"/>
                </a:solidFill>
              </a:rPr>
              <a:t>(521C)</a:t>
            </a:r>
            <a:r>
              <a:rPr lang="en-US" altLang="zh-CN" sz="1200" b="1" dirty="0">
                <a:solidFill>
                  <a:srgbClr val="00B050"/>
                </a:solidFill>
              </a:rPr>
              <a:t>16</a:t>
            </a:r>
            <a:endParaRPr lang="zh-CN" altLang="en-US" sz="24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E2CFB5C-E1FC-83F1-4AFE-CAD84E133E03}"/>
                  </a:ext>
                </a:extLst>
              </p:cNvPr>
              <p:cNvSpPr txBox="1"/>
              <p:nvPr/>
            </p:nvSpPr>
            <p:spPr>
              <a:xfrm>
                <a:off x="2881251" y="3016250"/>
                <a:ext cx="609501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𝑩𝑬</m:t>
                          </m:r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</m:t>
                          </m:r>
                        </m:e>
                        <m:sub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𝟏𝟔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E2CFB5C-E1FC-83F1-4AFE-CAD84E133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1251" y="3016250"/>
                <a:ext cx="6095010" cy="461665"/>
              </a:xfrm>
              <a:prstGeom prst="rect">
                <a:avLst/>
              </a:prstGeom>
              <a:blipFill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7518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3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EB235F-D1DA-8E3F-A858-72FF2F77A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FE2EF0-75C9-3F48-885A-A0A049069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5.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假设机器数有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位，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[x]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补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=(63)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[x]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原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=(?)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2F3CB28-DF30-1CAA-37FB-D295FA7DE0FB}"/>
                  </a:ext>
                </a:extLst>
              </p:cNvPr>
              <p:cNvSpPr txBox="1"/>
              <p:nvPr/>
            </p:nvSpPr>
            <p:spPr>
              <a:xfrm>
                <a:off x="939882" y="1690688"/>
                <a:ext cx="10312235" cy="56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algn="just">
                  <a:spcBef>
                    <a:spcPct val="500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sz="24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（</m:t>
                        </m:r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𝟔𝟑</m:t>
                        </m:r>
                        <m:r>
                          <a:rPr lang="zh-CN" altLang="en-US" sz="24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D</m:t>
                        </m:r>
                      </m:sub>
                    </m:sSub>
                  </m:oMath>
                </a14:m>
                <a:r>
                  <a:rPr lang="en-US" altLang="zh-CN" sz="2400" b="1" dirty="0"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sz="24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（</m:t>
                        </m:r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𝟎𝟎𝟏𝟏</m:t>
                        </m:r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𝟏𝟏𝟏𝟏</m:t>
                        </m:r>
                        <m:r>
                          <a:rPr lang="zh-CN" altLang="en-US" sz="24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）</m:t>
                        </m:r>
                      </m:e>
                      <m:sub>
                        <m:r>
                          <a:rPr lang="zh-CN" altLang="en-US" sz="24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补</m:t>
                        </m:r>
                      </m:sub>
                    </m:sSub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2F3CB28-DF30-1CAA-37FB-D295FA7DE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882" y="1690688"/>
                <a:ext cx="10312235" cy="564835"/>
              </a:xfrm>
              <a:prstGeom prst="rect">
                <a:avLst/>
              </a:prstGeom>
              <a:blipFill>
                <a:blip r:embed="rId2"/>
                <a:stretch>
                  <a:fillRect l="-768" t="-4301" b="-16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08EEFD7-1451-9D71-41A3-CD3C831DD2D3}"/>
                  </a:ext>
                </a:extLst>
              </p:cNvPr>
              <p:cNvSpPr txBox="1"/>
              <p:nvPr/>
            </p:nvSpPr>
            <p:spPr>
              <a:xfrm>
                <a:off x="939882" y="2554586"/>
                <a:ext cx="10312235" cy="56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algn="just">
                  <a:spcBef>
                    <a:spcPct val="500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sz="24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（</m:t>
                        </m:r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𝟎𝟎𝟏𝟏</m:t>
                        </m:r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𝟏𝟏𝟏𝟏</m:t>
                        </m:r>
                        <m:r>
                          <a:rPr lang="zh-CN" altLang="en-US" sz="24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）</m:t>
                        </m:r>
                      </m:e>
                      <m:sub>
                        <m:r>
                          <a:rPr lang="zh-CN" altLang="en-US" sz="24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补</m:t>
                        </m:r>
                      </m:sub>
                    </m:sSub>
                  </m:oMath>
                </a14:m>
                <a:r>
                  <a:rPr lang="en-US" altLang="zh-CN" sz="2400" b="1" dirty="0"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sz="24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（</m:t>
                        </m:r>
                        <m:r>
                          <a:rPr lang="en-US" altLang="zh-CN" sz="2400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𝟎</m:t>
                        </m:r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𝟎𝟏𝟏</m:t>
                        </m:r>
                        <m:r>
                          <a:rPr lang="zh-CN" altLang="en-US" sz="24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，</m:t>
                        </m:r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𝟏𝟏𝟏𝟏</m:t>
                        </m:r>
                        <m:r>
                          <a:rPr lang="zh-CN" altLang="en-US" sz="24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）</m:t>
                        </m:r>
                      </m:e>
                      <m:sub>
                        <m:r>
                          <a:rPr lang="zh-CN" altLang="en-US" sz="24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原</m:t>
                        </m:r>
                      </m:sub>
                    </m:sSub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𝟑</m:t>
                        </m:r>
                        <m:r>
                          <m:rPr>
                            <m:sty m:val="p"/>
                          </m:rPr>
                          <a:rPr lang="en-US" altLang="zh-CN" sz="24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F</m:t>
                        </m:r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𝑯</m:t>
                        </m:r>
                      </m:sub>
                    </m:sSub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08EEFD7-1451-9D71-41A3-CD3C831DD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882" y="2554586"/>
                <a:ext cx="10312235" cy="564835"/>
              </a:xfrm>
              <a:prstGeom prst="rect">
                <a:avLst/>
              </a:prstGeom>
              <a:blipFill>
                <a:blip r:embed="rId3"/>
                <a:stretch>
                  <a:fillRect l="-768" t="-4301" b="-16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3165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93FF44-28E9-591C-255A-A14B08AAC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B255EE-3E10-00DA-6D90-7C689FDEB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6.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假设机器数有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位，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[x]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补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=(D6)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[x]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原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=(?)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D0449A2-D581-93A4-5A0C-6E418837C48A}"/>
                  </a:ext>
                </a:extLst>
              </p:cNvPr>
              <p:cNvSpPr txBox="1"/>
              <p:nvPr/>
            </p:nvSpPr>
            <p:spPr>
              <a:xfrm>
                <a:off x="939882" y="1690688"/>
                <a:ext cx="10312235" cy="56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algn="just">
                  <a:spcBef>
                    <a:spcPct val="500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sz="24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（</m:t>
                        </m:r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𝑫</m:t>
                        </m:r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𝟔</m:t>
                        </m:r>
                        <m:r>
                          <a:rPr lang="zh-CN" altLang="en-US" sz="24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）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𝑯</m:t>
                        </m:r>
                      </m:sub>
                    </m:sSub>
                  </m:oMath>
                </a14:m>
                <a:r>
                  <a:rPr lang="en-US" altLang="zh-CN" sz="2400" b="1" dirty="0"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sz="24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（</m:t>
                        </m:r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𝟏𝟏𝟎𝟏</m:t>
                        </m:r>
                        <m:r>
                          <a:rPr lang="zh-CN" altLang="en-US" sz="24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，</m:t>
                        </m:r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𝟎𝟏𝟏𝟎</m:t>
                        </m:r>
                        <m:r>
                          <a:rPr lang="zh-CN" altLang="en-US" sz="24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）</m:t>
                        </m:r>
                      </m:e>
                      <m:sub>
                        <m:r>
                          <a:rPr lang="zh-CN" altLang="en-US" sz="24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补</m:t>
                        </m:r>
                      </m:sub>
                    </m:sSub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D0449A2-D581-93A4-5A0C-6E418837C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882" y="1690688"/>
                <a:ext cx="10312235" cy="564835"/>
              </a:xfrm>
              <a:prstGeom prst="rect">
                <a:avLst/>
              </a:prstGeom>
              <a:blipFill>
                <a:blip r:embed="rId2"/>
                <a:stretch>
                  <a:fillRect l="-768" t="-4301" b="-16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E5626D6-009E-72E2-FB77-4199939EA141}"/>
                  </a:ext>
                </a:extLst>
              </p:cNvPr>
              <p:cNvSpPr txBox="1"/>
              <p:nvPr/>
            </p:nvSpPr>
            <p:spPr>
              <a:xfrm>
                <a:off x="939882" y="2554586"/>
                <a:ext cx="10312235" cy="56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algn="just">
                  <a:spcBef>
                    <a:spcPct val="500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sz="24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（</m:t>
                        </m:r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𝟏𝟏𝟎𝟏</m:t>
                        </m:r>
                        <m:r>
                          <a:rPr lang="zh-CN" altLang="en-US" sz="24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，</m:t>
                        </m:r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𝟎𝟏𝟏𝟎</m:t>
                        </m:r>
                        <m:r>
                          <a:rPr lang="zh-CN" altLang="en-US" sz="24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）</m:t>
                        </m:r>
                      </m:e>
                      <m:sub>
                        <m:r>
                          <a:rPr lang="zh-CN" altLang="en-US" sz="24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补</m:t>
                        </m:r>
                      </m:sub>
                    </m:sSub>
                  </m:oMath>
                </a14:m>
                <a:r>
                  <a:rPr lang="en-US" altLang="zh-CN" sz="2400" b="1" dirty="0"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sz="24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（</m:t>
                        </m:r>
                        <m:r>
                          <a:rPr lang="en-US" altLang="zh-CN" sz="2400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𝟎𝟏𝟎</m:t>
                        </m:r>
                        <m:r>
                          <a:rPr lang="zh-CN" altLang="en-US" sz="24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，</m:t>
                        </m:r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𝟏𝟎𝟏𝟎</m:t>
                        </m:r>
                        <m:r>
                          <a:rPr lang="zh-CN" altLang="en-US" sz="24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）</m:t>
                        </m:r>
                      </m:e>
                      <m:sub>
                        <m:r>
                          <a:rPr lang="zh-CN" altLang="en-US" sz="24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原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=(-42)</a:t>
                </a:r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E5626D6-009E-72E2-FB77-4199939EA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882" y="2554586"/>
                <a:ext cx="10312235" cy="564835"/>
              </a:xfrm>
              <a:prstGeom prst="rect">
                <a:avLst/>
              </a:prstGeom>
              <a:blipFill>
                <a:blip r:embed="rId3"/>
                <a:stretch>
                  <a:fillRect l="-768" t="-8602" b="-16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2723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7EDA80-6006-2BF9-2CD5-90DB7BBAD9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4F7D1A-161C-4C68-F01D-DB4C969F2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6428" y="2613818"/>
            <a:ext cx="3349172" cy="132556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知识点回顾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992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2AA0F9-F1B1-1DA0-773E-23219E558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122E37C-48D5-63AC-971D-074BE9C6330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1. 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假设计算机字长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8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位，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(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𝟏𝟎𝟎𝟎𝟏𝟎𝟎𝟎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)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的无符号数和有符号数表示分别是多少？（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16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进制）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122E37C-48D5-63AC-971D-074BE9C633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本框 32">
            <a:extLst>
              <a:ext uri="{FF2B5EF4-FFF2-40B4-BE49-F238E27FC236}">
                <a16:creationId xmlns:a16="http://schemas.microsoft.com/office/drawing/2014/main" id="{3E367012-7A84-A349-8612-EECD101EED0F}"/>
              </a:ext>
            </a:extLst>
          </p:cNvPr>
          <p:cNvSpPr txBox="1"/>
          <p:nvPr/>
        </p:nvSpPr>
        <p:spPr>
          <a:xfrm>
            <a:off x="1092035" y="3149333"/>
            <a:ext cx="87803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有符号：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[10001000]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=[11111000]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=[-1111000]=-78H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0D8FBC9-F558-20D6-E8BB-6C4EF1B5EC5B}"/>
              </a:ext>
            </a:extLst>
          </p:cNvPr>
          <p:cNvSpPr txBox="1"/>
          <p:nvPr/>
        </p:nvSpPr>
        <p:spPr>
          <a:xfrm>
            <a:off x="1092035" y="2375458"/>
            <a:ext cx="87803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无符号：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88H</a:t>
            </a:r>
          </a:p>
        </p:txBody>
      </p:sp>
    </p:spTree>
    <p:extLst>
      <p:ext uri="{BB962C8B-B14F-4D97-AF65-F5344CB8AC3E}">
        <p14:creationId xmlns:p14="http://schemas.microsoft.com/office/powerpoint/2010/main" val="2102742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3D712A-5999-F777-2D87-504EA7D59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55FB1F-7770-81A9-4948-C8C4EAF5A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考虑以下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语言代码，其输出结果是什么？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C48C63B-9F79-520F-9AE6-2D38FA1B5041}"/>
                  </a:ext>
                </a:extLst>
              </p:cNvPr>
              <p:cNvSpPr txBox="1"/>
              <p:nvPr/>
            </p:nvSpPr>
            <p:spPr>
              <a:xfrm>
                <a:off x="2091541" y="1570051"/>
                <a:ext cx="6095010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FontTx/>
                  <a:buNone/>
                  <a:defRPr/>
                </a:pP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        int x = –1;</a:t>
                </a:r>
              </a:p>
              <a:p>
                <a:pPr>
                  <a:buFontTx/>
                  <a:buNone/>
                  <a:defRPr/>
                </a:pP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 	unsigned u = 2147483648;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31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pt-BR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buFontTx/>
                  <a:buNone/>
                  <a:defRPr/>
                </a:pPr>
                <a:r>
                  <a:rPr lang="pt-BR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	printf ( “x = %u = %d\n”, x, x);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buFontTx/>
                  <a:buNone/>
                  <a:defRPr/>
                </a:pP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	</a:t>
                </a:r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printf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( “u = %u = %d\n”, u, u);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C48C63B-9F79-520F-9AE6-2D38FA1B50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541" y="1570051"/>
                <a:ext cx="6095010" cy="1569660"/>
              </a:xfrm>
              <a:prstGeom prst="rect">
                <a:avLst/>
              </a:prstGeom>
              <a:blipFill>
                <a:blip r:embed="rId2"/>
                <a:stretch>
                  <a:fillRect l="-1500" t="-3113" b="-8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0CD8649C-CEE9-3BE5-EB75-AD711E2A90C5}"/>
              </a:ext>
            </a:extLst>
          </p:cNvPr>
          <p:cNvSpPr txBox="1"/>
          <p:nvPr/>
        </p:nvSpPr>
        <p:spPr>
          <a:xfrm>
            <a:off x="2234045" y="4050924"/>
            <a:ext cx="60950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25000"/>
              </a:spcBef>
              <a:buFontTx/>
              <a:buNone/>
              <a:defRPr/>
            </a:pPr>
            <a:r>
              <a:rPr lang="en-US" altLang="zh-CN" sz="2400" dirty="0">
                <a:solidFill>
                  <a:schemeClr val="accent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= 4294967295 = –1</a:t>
            </a:r>
          </a:p>
          <a:p>
            <a:pPr>
              <a:spcBef>
                <a:spcPct val="25000"/>
              </a:spcBef>
              <a:buFontTx/>
              <a:buNone/>
              <a:defRPr/>
            </a:pPr>
            <a:r>
              <a:rPr lang="en-US" altLang="zh-CN" sz="2400" dirty="0">
                <a:solidFill>
                  <a:schemeClr val="accent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 = 2147483648 = –2147483648</a:t>
            </a:r>
            <a:endParaRPr lang="en-US" altLang="zh-CN" sz="2400" i="1" dirty="0">
              <a:solidFill>
                <a:schemeClr val="accent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7989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7EDA80-6006-2BF9-2CD5-90DB7BBAD9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4F7D1A-161C-4C68-F01D-DB4C969F2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6428" y="2613818"/>
            <a:ext cx="3349172" cy="132556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知识点回顾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7775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7341C6-CB4E-1055-1C76-833B5D4F12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4E7E5B6B-1DB8-4A09-EE88-EC6B15EBB5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08050"/>
            <a:ext cx="80295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冯诺依曼计算机系统结构由哪几个部分组成？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9554FB9-BA2B-1FF1-869C-C9BD16E32113}"/>
              </a:ext>
            </a:extLst>
          </p:cNvPr>
          <p:cNvSpPr txBox="1"/>
          <p:nvPr/>
        </p:nvSpPr>
        <p:spPr>
          <a:xfrm>
            <a:off x="1407885" y="1550697"/>
            <a:ext cx="8737600" cy="37566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20000"/>
              </a:spcBef>
              <a:buFontTx/>
              <a:buAutoNum type="arabicPeriod"/>
            </a:pPr>
            <a:r>
              <a:rPr kumimoji="1"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计算机应由运算器、控制器、存储器、输入设备和输出设备五个基本部件组成。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FontTx/>
              <a:buAutoNum type="arabicPeriod"/>
            </a:pPr>
            <a:r>
              <a:rPr kumimoji="1"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各基本部件的功能是：</a:t>
            </a:r>
          </a:p>
          <a:p>
            <a:pPr lvl="1" eaLnBrk="1" hangingPunct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Tx/>
              <a:buChar char="•"/>
            </a:pPr>
            <a:r>
              <a:rPr kumimoji="1" lang="zh-CN" altLang="en-US" sz="2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存储器</a:t>
            </a:r>
            <a:r>
              <a:rPr kumimoji="1"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不仅能存放数据，而且也能存放指令，形式上两者没有区别，但计算机应能区分数据还是指令；</a:t>
            </a:r>
          </a:p>
          <a:p>
            <a:pPr lvl="1" eaLnBrk="1" hangingPunct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Tx/>
              <a:buChar char="•"/>
            </a:pPr>
            <a:r>
              <a:rPr kumimoji="1" lang="zh-CN" altLang="en-US" sz="2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控制器</a:t>
            </a:r>
            <a:r>
              <a:rPr kumimoji="1"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应能自动取出指令来执行；</a:t>
            </a:r>
          </a:p>
          <a:p>
            <a:pPr lvl="1" eaLnBrk="1" hangingPunct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Tx/>
              <a:buChar char="•"/>
            </a:pPr>
            <a:r>
              <a:rPr kumimoji="1" lang="zh-CN" altLang="en-US" sz="2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运算器</a:t>
            </a:r>
            <a:r>
              <a:rPr kumimoji="1"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应能进行加/减/乘/除四种基本算术运算，并且也能进行一些逻辑运算和附加运算；</a:t>
            </a:r>
          </a:p>
          <a:p>
            <a:pPr lvl="1" eaLnBrk="1" hangingPunct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0000"/>
              <a:buFontTx/>
              <a:buChar char="•"/>
            </a:pPr>
            <a:r>
              <a:rPr kumimoji="1"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操作人员可以通过</a:t>
            </a:r>
            <a:r>
              <a:rPr kumimoji="1" lang="zh-CN" altLang="en-US" sz="2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输入设备</a:t>
            </a:r>
            <a:r>
              <a:rPr kumimoji="1"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zh-CN" altLang="en-US" sz="2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输出设备</a:t>
            </a:r>
            <a:r>
              <a:rPr kumimoji="1"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和主机进行通信。</a:t>
            </a:r>
          </a:p>
        </p:txBody>
      </p:sp>
    </p:spTree>
    <p:extLst>
      <p:ext uri="{BB962C8B-B14F-4D97-AF65-F5344CB8AC3E}">
        <p14:creationId xmlns:p14="http://schemas.microsoft.com/office/powerpoint/2010/main" val="281710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2AA0F9-F1B1-1DA0-773E-23219E558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22E37C-48D5-63AC-971D-074BE9C63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1171"/>
          </a:xfrm>
        </p:spPr>
        <p:txBody>
          <a:bodyPr>
            <a:norm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考虑以下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语言代码，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y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的数值是多少？</a:t>
            </a:r>
            <a:b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b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51EC777-EE78-BAE3-9FFA-301520326A55}"/>
                  </a:ext>
                </a:extLst>
              </p:cNvPr>
              <p:cNvSpPr txBox="1"/>
              <p:nvPr/>
            </p:nvSpPr>
            <p:spPr>
              <a:xfrm>
                <a:off x="1426522" y="1480986"/>
                <a:ext cx="6095010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FontTx/>
                  <a:buNone/>
                  <a:defRPr/>
                </a:pP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        int x = 65537;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16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+1)</a:t>
                </a:r>
              </a:p>
              <a:p>
                <a:pPr marL="457200" indent="-457200">
                  <a:buFontTx/>
                  <a:buAutoNum type="arabicPlain" startAt="2"/>
                  <a:defRPr/>
                </a:pP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short </a:t>
                </a:r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=(short) x;</a:t>
                </a:r>
              </a:p>
              <a:p>
                <a:pPr marL="457200" indent="-457200">
                  <a:buFontTx/>
                  <a:buAutoNum type="arabicPlain" startAt="2"/>
                  <a:defRPr/>
                </a:pP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int y=</a:t>
                </a:r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;</a:t>
                </a:r>
              </a:p>
              <a:p>
                <a:pPr marL="457200" indent="-457200">
                  <a:buFontTx/>
                  <a:buAutoNum type="arabicPlain" startAt="2"/>
                  <a:defRPr/>
                </a:pP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51EC777-EE78-BAE3-9FFA-301520326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522" y="1480986"/>
                <a:ext cx="6095010" cy="1569660"/>
              </a:xfrm>
              <a:prstGeom prst="rect">
                <a:avLst/>
              </a:prstGeom>
              <a:blipFill>
                <a:blip r:embed="rId2"/>
                <a:stretch>
                  <a:fillRect l="-1800" t="-31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10A4465-D0D6-F230-90A2-3FB906C9A342}"/>
                  </a:ext>
                </a:extLst>
              </p:cNvPr>
              <p:cNvSpPr txBox="1"/>
              <p:nvPr/>
            </p:nvSpPr>
            <p:spPr>
              <a:xfrm>
                <a:off x="2766951" y="3438023"/>
                <a:ext cx="119347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y</m:t>
                    </m:r>
                  </m:oMath>
                </a14:m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=1</a:t>
                </a:r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10A4465-D0D6-F230-90A2-3FB906C9A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6951" y="3438023"/>
                <a:ext cx="1193470" cy="369332"/>
              </a:xfrm>
              <a:prstGeom prst="rect">
                <a:avLst/>
              </a:prstGeom>
              <a:blipFill>
                <a:blip r:embed="rId3"/>
                <a:stretch>
                  <a:fillRect l="-9184" t="-26230" b="-47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0825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2AA0F9-F1B1-1DA0-773E-23219E558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22E37C-48D5-63AC-971D-074BE9C63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1171"/>
          </a:xfrm>
        </p:spPr>
        <p:txBody>
          <a:bodyPr>
            <a:norm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考虑以下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语言代码，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y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的数值是多少？</a:t>
            </a:r>
            <a:b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b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51EC777-EE78-BAE3-9FFA-301520326A55}"/>
                  </a:ext>
                </a:extLst>
              </p:cNvPr>
              <p:cNvSpPr txBox="1"/>
              <p:nvPr/>
            </p:nvSpPr>
            <p:spPr>
              <a:xfrm>
                <a:off x="1426522" y="1480986"/>
                <a:ext cx="6095010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FontTx/>
                  <a:buNone/>
                  <a:defRPr/>
                </a:pP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        int x = 65535;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16</m:t>
                        </m:r>
                      </m:sup>
                    </m:sSup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−1</m:t>
                    </m:r>
                  </m:oMath>
                </a14:m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</a:p>
              <a:p>
                <a:pPr marL="457200" indent="-457200">
                  <a:buFontTx/>
                  <a:buAutoNum type="arabicPlain" startAt="2"/>
                  <a:defRPr/>
                </a:pP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short </a:t>
                </a:r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=(short) x;</a:t>
                </a:r>
              </a:p>
              <a:p>
                <a:pPr marL="457200" indent="-457200">
                  <a:buFontTx/>
                  <a:buAutoNum type="arabicPlain" startAt="2"/>
                  <a:defRPr/>
                </a:pP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int y=</a:t>
                </a:r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;</a:t>
                </a:r>
              </a:p>
              <a:p>
                <a:pPr marL="457200" indent="-457200">
                  <a:buFontTx/>
                  <a:buAutoNum type="arabicPlain" startAt="2"/>
                  <a:defRPr/>
                </a:pP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51EC777-EE78-BAE3-9FFA-301520326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522" y="1480986"/>
                <a:ext cx="6095010" cy="1569660"/>
              </a:xfrm>
              <a:prstGeom prst="rect">
                <a:avLst/>
              </a:prstGeom>
              <a:blipFill>
                <a:blip r:embed="rId2"/>
                <a:stretch>
                  <a:fillRect l="-1800" t="-31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10A4465-D0D6-F230-90A2-3FB906C9A342}"/>
                  </a:ext>
                </a:extLst>
              </p:cNvPr>
              <p:cNvSpPr txBox="1"/>
              <p:nvPr/>
            </p:nvSpPr>
            <p:spPr>
              <a:xfrm>
                <a:off x="2962894" y="3514476"/>
                <a:ext cx="119347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y</m:t>
                    </m:r>
                  </m:oMath>
                </a14:m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=-1</a:t>
                </a:r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10A4465-D0D6-F230-90A2-3FB906C9A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894" y="3514476"/>
                <a:ext cx="1193470" cy="369332"/>
              </a:xfrm>
              <a:prstGeom prst="rect">
                <a:avLst/>
              </a:prstGeom>
              <a:blipFill>
                <a:blip r:embed="rId3"/>
                <a:stretch>
                  <a:fillRect l="-9184" t="-26667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305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2AA0F9-F1B1-1DA0-773E-23219E558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22E37C-48D5-63AC-971D-074BE9C63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1171"/>
          </a:xfrm>
        </p:spPr>
        <p:txBody>
          <a:bodyPr>
            <a:normAutofit/>
          </a:bodyPr>
          <a:lstStyle/>
          <a:p>
            <a:r>
              <a:rPr lang="en-US" altLang="zh-CN" sz="2400" b="1" dirty="0">
                <a:highlight>
                  <a:srgbClr val="FF00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3.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编写一个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表达式，它生成一个字，由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x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最低有效字节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</a:t>
            </a:r>
            <a:r>
              <a:rPr lang="en-US" altLang="zh-CN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y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</a:t>
            </a:r>
            <a:r>
              <a:rPr lang="zh-CN" altLang="en-US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剩下的字节组成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。对于运算数</a:t>
            </a:r>
            <a:r>
              <a:rPr lang="en-US" altLang="zh-CN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x=0x89ABCDEF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</a:t>
            </a:r>
            <a:r>
              <a:rPr lang="en-US" altLang="zh-CN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y=0x76543210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，就得到</a:t>
            </a:r>
            <a:r>
              <a:rPr lang="en-US" altLang="zh-CN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0x765432EF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（书习题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2.59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，可用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&amp;, |, ~, ^, &gt;&gt;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5ECF243-2153-9517-9F40-3FBF174C7540}"/>
              </a:ext>
            </a:extLst>
          </p:cNvPr>
          <p:cNvSpPr txBox="1"/>
          <p:nvPr/>
        </p:nvSpPr>
        <p:spPr>
          <a:xfrm>
            <a:off x="1662545" y="2820390"/>
            <a:ext cx="4257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&amp; 0xFF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&amp; ~0xFF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963126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2AA0F9-F1B1-1DA0-773E-23219E558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22E37C-48D5-63AC-971D-074BE9C63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1171"/>
          </a:xfrm>
        </p:spPr>
        <p:txBody>
          <a:bodyPr>
            <a:norm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4.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根据全加器逻辑电路，写出其逻辑表达式</a:t>
            </a:r>
          </a:p>
        </p:txBody>
      </p:sp>
      <p:pic>
        <p:nvPicPr>
          <p:cNvPr id="3" name="图片 5">
            <a:extLst>
              <a:ext uri="{FF2B5EF4-FFF2-40B4-BE49-F238E27FC236}">
                <a16:creationId xmlns:a16="http://schemas.microsoft.com/office/drawing/2014/main" id="{4063DD92-CAD1-B559-7A5A-AC4C4AC9B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111" y="1531793"/>
            <a:ext cx="7188281" cy="4557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EC66DE9-0E25-86F7-EBD2-CF1B53FD5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3749" y="5934859"/>
            <a:ext cx="39671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575"/>
              </a:spcBef>
            </a:pPr>
            <a:r>
              <a:rPr lang="en-US" altLang="zh-CN" sz="2400" dirty="0">
                <a:solidFill>
                  <a:srgbClr val="0066CC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alibri Bold" panose="020F0702030404030204" pitchFamily="34" charset="0"/>
              </a:rPr>
              <a:t>C</a:t>
            </a:r>
            <a:r>
              <a:rPr lang="en-US" altLang="zh-CN" sz="1600" dirty="0">
                <a:solidFill>
                  <a:srgbClr val="0066CC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alibri Bold" panose="020F0702030404030204" pitchFamily="34" charset="0"/>
              </a:rPr>
              <a:t>OUT</a:t>
            </a:r>
            <a:r>
              <a:rPr lang="en-US" altLang="zh-CN" sz="2400" dirty="0">
                <a:solidFill>
                  <a:srgbClr val="0066CC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alibri Bold" panose="020F0702030404030204" pitchFamily="34" charset="0"/>
              </a:rPr>
              <a:t>= A &amp; B| </a:t>
            </a:r>
            <a:r>
              <a:rPr lang="en-US" altLang="zh-CN" sz="2400" dirty="0" err="1">
                <a:solidFill>
                  <a:srgbClr val="0066CC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alibri Bold" panose="020F0702030404030204" pitchFamily="34" charset="0"/>
              </a:rPr>
              <a:t>A&amp;C</a:t>
            </a:r>
            <a:r>
              <a:rPr lang="en-US" altLang="zh-CN" dirty="0" err="1">
                <a:solidFill>
                  <a:srgbClr val="0066CC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alibri Bold" panose="020F0702030404030204" pitchFamily="34" charset="0"/>
              </a:rPr>
              <a:t>in</a:t>
            </a:r>
            <a:r>
              <a:rPr lang="en-US" altLang="zh-CN" sz="2400" dirty="0">
                <a:solidFill>
                  <a:srgbClr val="0066CC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alibri Bold" panose="020F0702030404030204" pitchFamily="34" charset="0"/>
              </a:rPr>
              <a:t> |</a:t>
            </a:r>
            <a:r>
              <a:rPr lang="en-US" altLang="zh-CN" sz="2400" dirty="0" err="1">
                <a:solidFill>
                  <a:srgbClr val="0066CC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alibri Bold" panose="020F0702030404030204" pitchFamily="34" charset="0"/>
              </a:rPr>
              <a:t>B&amp;Cin</a:t>
            </a:r>
            <a:endParaRPr lang="en-US" altLang="zh-CN" sz="2400" dirty="0">
              <a:solidFill>
                <a:srgbClr val="0066CC"/>
              </a:solidFill>
              <a:latin typeface="Calibri Bold" panose="020F0702030404030204" pitchFamily="34" charset="0"/>
              <a:cs typeface="Calibri Bold" panose="020F0702030404030204" pitchFamily="34" charset="0"/>
              <a:sym typeface="Calibri Bold" panose="020F07020304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100FD67-BF14-1F39-F6BA-4A28EBA1D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3749" y="5472896"/>
            <a:ext cx="16652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575"/>
              </a:spcBef>
            </a:pPr>
            <a:r>
              <a:rPr lang="en-US" altLang="zh-CN" sz="2400" dirty="0">
                <a:solidFill>
                  <a:srgbClr val="0066CC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alibri Bold" panose="020F0702030404030204" pitchFamily="34" charset="0"/>
              </a:rPr>
              <a:t>F=A^B^C</a:t>
            </a:r>
          </a:p>
        </p:txBody>
      </p:sp>
    </p:spTree>
    <p:extLst>
      <p:ext uri="{BB962C8B-B14F-4D97-AF65-F5344CB8AC3E}">
        <p14:creationId xmlns:p14="http://schemas.microsoft.com/office/powerpoint/2010/main" val="366194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2AA0F9-F1B1-1DA0-773E-23219E558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22E37C-48D5-63AC-971D-074BE9C63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1171"/>
          </a:xfrm>
        </p:spPr>
        <p:txBody>
          <a:bodyPr>
            <a:norm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5.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为什么机器数的减法可以用加法器实现？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2C8B35F-D494-2584-0D11-197BCA6087B7}"/>
              </a:ext>
            </a:extLst>
          </p:cNvPr>
          <p:cNvSpPr txBox="1"/>
          <p:nvPr/>
        </p:nvSpPr>
        <p:spPr>
          <a:xfrm>
            <a:off x="1503714" y="1742105"/>
            <a:ext cx="609501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[A</a:t>
            </a:r>
            <a:r>
              <a:rPr lang="pt-BR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B]</a:t>
            </a:r>
            <a:r>
              <a:rPr lang="zh-CN" altLang="en-US" sz="2400" b="1" baseline="-250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[A]</a:t>
            </a:r>
            <a:r>
              <a:rPr lang="zh-CN" altLang="en-US" sz="2400" b="1" baseline="-250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[</a:t>
            </a:r>
            <a:r>
              <a:rPr lang="pt-BR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B] </a:t>
            </a:r>
            <a:r>
              <a:rPr lang="zh-CN" altLang="en-US" sz="2400" b="1" baseline="-250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</a:t>
            </a:r>
            <a:endParaRPr lang="en-US" altLang="zh-CN" sz="2400" b="1" baseline="-25000" dirty="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baseline="-250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?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dirty="0"/>
          </a:p>
        </p:txBody>
      </p:sp>
      <p:grpSp>
        <p:nvGrpSpPr>
          <p:cNvPr id="9" name="Group 7">
            <a:extLst>
              <a:ext uri="{FF2B5EF4-FFF2-40B4-BE49-F238E27FC236}">
                <a16:creationId xmlns:a16="http://schemas.microsoft.com/office/drawing/2014/main" id="{4F314D0F-E32F-24EE-0DC7-03D8D6943A25}"/>
              </a:ext>
            </a:extLst>
          </p:cNvPr>
          <p:cNvGrpSpPr>
            <a:grpSpLocks/>
          </p:cNvGrpSpPr>
          <p:nvPr/>
        </p:nvGrpSpPr>
        <p:grpSpPr bwMode="auto">
          <a:xfrm>
            <a:off x="1557793" y="3715656"/>
            <a:ext cx="2378075" cy="461962"/>
            <a:chOff x="3702" y="1103"/>
            <a:chExt cx="1498" cy="291"/>
          </a:xfrm>
        </p:grpSpPr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846FA850-F0B8-75C3-5752-0BF3463119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2" y="1103"/>
              <a:ext cx="149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 dirty="0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[A]</a:t>
              </a:r>
              <a:r>
                <a:rPr lang="zh-CN" altLang="en-US" sz="2400" b="1" baseline="-25000" dirty="0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补</a:t>
              </a:r>
              <a:r>
                <a:rPr lang="en-US" altLang="zh-CN" sz="2400" b="1" dirty="0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+[B]</a:t>
              </a:r>
              <a:r>
                <a:rPr lang="zh-CN" altLang="en-US" sz="2400" b="1" baseline="-25000" dirty="0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补</a:t>
              </a:r>
              <a:r>
                <a:rPr lang="en-US" altLang="zh-CN" sz="2400" b="1" dirty="0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+1</a:t>
              </a:r>
            </a:p>
          </p:txBody>
        </p:sp>
        <p:sp>
          <p:nvSpPr>
            <p:cNvPr id="11" name="Line 7">
              <a:extLst>
                <a:ext uri="{FF2B5EF4-FFF2-40B4-BE49-F238E27FC236}">
                  <a16:creationId xmlns:a16="http://schemas.microsoft.com/office/drawing/2014/main" id="{C4D3EB45-9369-0332-B6BE-EAB1FB176C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3" y="1103"/>
              <a:ext cx="177" cy="1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7">
            <a:extLst>
              <a:ext uri="{FF2B5EF4-FFF2-40B4-BE49-F238E27FC236}">
                <a16:creationId xmlns:a16="http://schemas.microsoft.com/office/drawing/2014/main" id="{0FEA428B-F49B-0400-9C70-744EBA5EE593}"/>
              </a:ext>
            </a:extLst>
          </p:cNvPr>
          <p:cNvGrpSpPr>
            <a:grpSpLocks/>
          </p:cNvGrpSpPr>
          <p:nvPr/>
        </p:nvGrpSpPr>
        <p:grpSpPr bwMode="auto">
          <a:xfrm>
            <a:off x="5675725" y="2266268"/>
            <a:ext cx="5748337" cy="2898775"/>
            <a:chOff x="0" y="572"/>
            <a:chExt cx="3621" cy="1826"/>
          </a:xfrm>
        </p:grpSpPr>
        <p:grpSp>
          <p:nvGrpSpPr>
            <p:cNvPr id="4" name="组合 63">
              <a:extLst>
                <a:ext uri="{FF2B5EF4-FFF2-40B4-BE49-F238E27FC236}">
                  <a16:creationId xmlns:a16="http://schemas.microsoft.com/office/drawing/2014/main" id="{B8474DE5-CAA7-8428-8C23-D1D0F132D8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572"/>
              <a:ext cx="3392" cy="1826"/>
              <a:chOff x="3495675" y="3876675"/>
              <a:chExt cx="5384800" cy="2898775"/>
            </a:xfrm>
          </p:grpSpPr>
          <p:sp>
            <p:nvSpPr>
              <p:cNvPr id="13" name="Rectangle 33">
                <a:extLst>
                  <a:ext uri="{FF2B5EF4-FFF2-40B4-BE49-F238E27FC236}">
                    <a16:creationId xmlns:a16="http://schemas.microsoft.com/office/drawing/2014/main" id="{FC4430CA-AD71-5603-3336-21129247B8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59763" y="4994275"/>
                <a:ext cx="620712" cy="333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>
                    <a:cs typeface="Arial" panose="020B0604020202020204" pitchFamily="34" charset="0"/>
                  </a:rPr>
                  <a:t>Sum</a:t>
                </a:r>
              </a:p>
            </p:txBody>
          </p:sp>
          <p:grpSp>
            <p:nvGrpSpPr>
              <p:cNvPr id="14" name="Group 73">
                <a:extLst>
                  <a:ext uri="{FF2B5EF4-FFF2-40B4-BE49-F238E27FC236}">
                    <a16:creationId xmlns:a16="http://schemas.microsoft.com/office/drawing/2014/main" id="{9818D66F-933A-2CAC-728E-A7C8E4BF98F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95675" y="3876675"/>
                <a:ext cx="4968876" cy="2393950"/>
                <a:chOff x="2202" y="2442"/>
                <a:chExt cx="3130" cy="1508"/>
              </a:xfrm>
            </p:grpSpPr>
            <p:sp>
              <p:nvSpPr>
                <p:cNvPr id="16" name="Line 11">
                  <a:extLst>
                    <a:ext uri="{FF2B5EF4-FFF2-40B4-BE49-F238E27FC236}">
                      <a16:creationId xmlns:a16="http://schemas.microsoft.com/office/drawing/2014/main" id="{67EDDC0C-BBC6-4B2E-FB4E-FE4177F4BA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733" y="2869"/>
                  <a:ext cx="50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" name="Line 12">
                  <a:extLst>
                    <a:ext uri="{FF2B5EF4-FFF2-40B4-BE49-F238E27FC236}">
                      <a16:creationId xmlns:a16="http://schemas.microsoft.com/office/drawing/2014/main" id="{DFCA69A5-4C6A-350B-0FDA-FD5787EEF8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225" y="2757"/>
                  <a:ext cx="6" cy="41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" name="Line 13">
                  <a:extLst>
                    <a:ext uri="{FF2B5EF4-FFF2-40B4-BE49-F238E27FC236}">
                      <a16:creationId xmlns:a16="http://schemas.microsoft.com/office/drawing/2014/main" id="{92BA4FC2-8530-0971-0A79-735D97EFE3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38" y="2757"/>
                  <a:ext cx="399" cy="185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" name="Line 14">
                  <a:extLst>
                    <a:ext uri="{FF2B5EF4-FFF2-40B4-BE49-F238E27FC236}">
                      <a16:creationId xmlns:a16="http://schemas.microsoft.com/office/drawing/2014/main" id="{CE86AE94-6F54-470A-B8B2-5F13EB28A8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08" y="3168"/>
                  <a:ext cx="151" cy="6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" name="Line 16">
                  <a:extLst>
                    <a:ext uri="{FF2B5EF4-FFF2-40B4-BE49-F238E27FC236}">
                      <a16:creationId xmlns:a16="http://schemas.microsoft.com/office/drawing/2014/main" id="{39E89335-2F5E-BDAC-2CD7-2E738DAF6C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37" y="2942"/>
                  <a:ext cx="7" cy="27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" name="Line 18">
                  <a:extLst>
                    <a:ext uri="{FF2B5EF4-FFF2-40B4-BE49-F238E27FC236}">
                      <a16:creationId xmlns:a16="http://schemas.microsoft.com/office/drawing/2014/main" id="{EF10EDCC-823D-C1A2-86B1-073553A4D1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231" y="3311"/>
                  <a:ext cx="0" cy="395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" name="Line 19">
                  <a:extLst>
                    <a:ext uri="{FF2B5EF4-FFF2-40B4-BE49-F238E27FC236}">
                      <a16:creationId xmlns:a16="http://schemas.microsoft.com/office/drawing/2014/main" id="{A13D0C90-2D4A-6006-CF96-C5E5536E41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238" y="3495"/>
                  <a:ext cx="399" cy="211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" name="Line 20">
                  <a:extLst>
                    <a:ext uri="{FF2B5EF4-FFF2-40B4-BE49-F238E27FC236}">
                      <a16:creationId xmlns:a16="http://schemas.microsoft.com/office/drawing/2014/main" id="{02168345-8642-3F30-4EBA-B16FC4748C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232" y="3232"/>
                  <a:ext cx="121" cy="75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" name="Line 22">
                  <a:extLst>
                    <a:ext uri="{FF2B5EF4-FFF2-40B4-BE49-F238E27FC236}">
                      <a16:creationId xmlns:a16="http://schemas.microsoft.com/office/drawing/2014/main" id="{03062DAC-AC64-C145-502F-2E0E381316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644" y="3218"/>
                  <a:ext cx="0" cy="29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" name="Line 23">
                  <a:extLst>
                    <a:ext uri="{FF2B5EF4-FFF2-40B4-BE49-F238E27FC236}">
                      <a16:creationId xmlns:a16="http://schemas.microsoft.com/office/drawing/2014/main" id="{17C5659B-3B50-69EA-0670-308804CC25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47" y="3225"/>
                  <a:ext cx="61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" name="Line 24">
                  <a:extLst>
                    <a:ext uri="{FF2B5EF4-FFF2-40B4-BE49-F238E27FC236}">
                      <a16:creationId xmlns:a16="http://schemas.microsoft.com/office/drawing/2014/main" id="{B45A1667-1108-E447-0BB8-805846184C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733" y="3580"/>
                  <a:ext cx="50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" name="Rectangle 25">
                  <a:extLst>
                    <a:ext uri="{FF2B5EF4-FFF2-40B4-BE49-F238E27FC236}">
                      <a16:creationId xmlns:a16="http://schemas.microsoft.com/office/drawing/2014/main" id="{B08AC29A-BA59-A99B-25DA-947BFA9B6F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4180" y="3182"/>
                  <a:ext cx="589" cy="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1500" b="1">
                      <a:cs typeface="Arial" panose="020B0604020202020204" pitchFamily="34" charset="0"/>
                    </a:rPr>
                    <a:t>Adder</a:t>
                  </a:r>
                </a:p>
              </p:txBody>
            </p:sp>
            <p:sp>
              <p:nvSpPr>
                <p:cNvPr id="28" name="Line 26">
                  <a:extLst>
                    <a:ext uri="{FF2B5EF4-FFF2-40B4-BE49-F238E27FC236}">
                      <a16:creationId xmlns:a16="http://schemas.microsoft.com/office/drawing/2014/main" id="{CDF77870-9477-C766-29C8-26D43CBE75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897" y="3544"/>
                  <a:ext cx="90" cy="7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Line 27">
                  <a:extLst>
                    <a:ext uri="{FF2B5EF4-FFF2-40B4-BE49-F238E27FC236}">
                      <a16:creationId xmlns:a16="http://schemas.microsoft.com/office/drawing/2014/main" id="{813A123B-0C71-B4EC-C626-65722BF14A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897" y="2834"/>
                  <a:ext cx="90" cy="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" name="Line 28">
                  <a:extLst>
                    <a:ext uri="{FF2B5EF4-FFF2-40B4-BE49-F238E27FC236}">
                      <a16:creationId xmlns:a16="http://schemas.microsoft.com/office/drawing/2014/main" id="{C02B9893-FA9F-A531-EBDB-B278AED02D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929" y="3189"/>
                  <a:ext cx="90" cy="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" name="Rectangle 29">
                  <a:extLst>
                    <a:ext uri="{FF2B5EF4-FFF2-40B4-BE49-F238E27FC236}">
                      <a16:creationId xmlns:a16="http://schemas.microsoft.com/office/drawing/2014/main" id="{FD9ADD0D-7219-C0E1-F3FE-149DBC90ED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70" y="2869"/>
                  <a:ext cx="192" cy="2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1600" b="1">
                      <a:cs typeface="Arial" panose="020B0604020202020204" pitchFamily="34" charset="0"/>
                    </a:rPr>
                    <a:t>n</a:t>
                  </a:r>
                </a:p>
              </p:txBody>
            </p:sp>
            <p:sp>
              <p:nvSpPr>
                <p:cNvPr id="32" name="Rectangle 30">
                  <a:extLst>
                    <a:ext uri="{FF2B5EF4-FFF2-40B4-BE49-F238E27FC236}">
                      <a16:creationId xmlns:a16="http://schemas.microsoft.com/office/drawing/2014/main" id="{2B8B084C-E96A-A495-EF7C-F3F79A971F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70" y="3580"/>
                  <a:ext cx="192" cy="2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1600" b="1">
                      <a:cs typeface="Arial" panose="020B0604020202020204" pitchFamily="34" charset="0"/>
                    </a:rPr>
                    <a:t>n</a:t>
                  </a:r>
                </a:p>
              </p:txBody>
            </p:sp>
            <p:sp>
              <p:nvSpPr>
                <p:cNvPr id="33" name="Rectangle 31">
                  <a:extLst>
                    <a:ext uri="{FF2B5EF4-FFF2-40B4-BE49-F238E27FC236}">
                      <a16:creationId xmlns:a16="http://schemas.microsoft.com/office/drawing/2014/main" id="{006EEE13-2A72-5CA9-A480-2BAE4BF492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02" y="3225"/>
                  <a:ext cx="192" cy="1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lnSpc>
                      <a:spcPct val="80000"/>
                    </a:lnSpc>
                  </a:pPr>
                  <a:r>
                    <a:rPr lang="en-US" altLang="zh-CN" sz="1600" b="1">
                      <a:cs typeface="Arial" panose="020B0604020202020204" pitchFamily="34" charset="0"/>
                    </a:rPr>
                    <a:t>n</a:t>
                  </a:r>
                </a:p>
              </p:txBody>
            </p:sp>
            <p:sp>
              <p:nvSpPr>
                <p:cNvPr id="34" name="Rectangle 32">
                  <a:extLst>
                    <a:ext uri="{FF2B5EF4-FFF2-40B4-BE49-F238E27FC236}">
                      <a16:creationId xmlns:a16="http://schemas.microsoft.com/office/drawing/2014/main" id="{1C52B1FD-3038-C4F9-09DF-6127721197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87" y="2660"/>
                  <a:ext cx="206" cy="2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1600" b="1">
                      <a:cs typeface="Arial" panose="020B0604020202020204" pitchFamily="34" charset="0"/>
                    </a:rPr>
                    <a:t>A</a:t>
                  </a: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51E6494C-CB60-3E4B-4BF9-77430AD57B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9" y="2920"/>
                  <a:ext cx="270" cy="2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1600" b="1">
                      <a:cs typeface="Arial" panose="020B0604020202020204" pitchFamily="34" charset="0"/>
                    </a:rPr>
                    <a:t>ZF</a:t>
                  </a:r>
                </a:p>
              </p:txBody>
            </p:sp>
            <p:sp>
              <p:nvSpPr>
                <p:cNvPr id="36" name="Line 35">
                  <a:extLst>
                    <a:ext uri="{FF2B5EF4-FFF2-40B4-BE49-F238E27FC236}">
                      <a16:creationId xmlns:a16="http://schemas.microsoft.com/office/drawing/2014/main" id="{F9577451-D52F-2762-CB27-9040A1A922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79" y="2635"/>
                  <a:ext cx="0" cy="23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8499EA66-2DC8-73C0-AF95-B689CF9D8D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12" y="2672"/>
                  <a:ext cx="320" cy="2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1600" b="1">
                      <a:cs typeface="Arial" panose="020B0604020202020204" pitchFamily="34" charset="0"/>
                    </a:rPr>
                    <a:t>Cin</a:t>
                  </a:r>
                </a:p>
              </p:txBody>
            </p:sp>
            <p:sp>
              <p:nvSpPr>
                <p:cNvPr id="38" name="Line 37">
                  <a:extLst>
                    <a:ext uri="{FF2B5EF4-FFF2-40B4-BE49-F238E27FC236}">
                      <a16:creationId xmlns:a16="http://schemas.microsoft.com/office/drawing/2014/main" id="{5C7BE2DA-A5A8-D151-C3F0-59CC4F7B5E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79" y="3584"/>
                  <a:ext cx="0" cy="30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A5E1F1BB-92D0-B14D-32D4-88655B12FD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12" y="3740"/>
                  <a:ext cx="405" cy="2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1600" b="1">
                      <a:cs typeface="Arial" panose="020B0604020202020204" pitchFamily="34" charset="0"/>
                    </a:rPr>
                    <a:t>Cout</a:t>
                  </a:r>
                </a:p>
              </p:txBody>
            </p:sp>
            <p:sp>
              <p:nvSpPr>
                <p:cNvPr id="40" name="Line 39">
                  <a:extLst>
                    <a:ext uri="{FF2B5EF4-FFF2-40B4-BE49-F238E27FC236}">
                      <a16:creationId xmlns:a16="http://schemas.microsoft.com/office/drawing/2014/main" id="{6EFD2526-551A-834D-C75F-45772E9F24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371" y="3462"/>
                  <a:ext cx="103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Line 40">
                  <a:extLst>
                    <a:ext uri="{FF2B5EF4-FFF2-40B4-BE49-F238E27FC236}">
                      <a16:creationId xmlns:a16="http://schemas.microsoft.com/office/drawing/2014/main" id="{98B21AE5-F008-0078-2CFF-B503FD212A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537" y="3426"/>
                  <a:ext cx="89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0D8E7132-B831-C236-76A9-7FF01E55A4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8" y="3462"/>
                  <a:ext cx="192" cy="2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1600" b="1">
                      <a:cs typeface="Arial" panose="020B0604020202020204" pitchFamily="34" charset="0"/>
                    </a:rPr>
                    <a:t>n</a:t>
                  </a:r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56E5F1FD-99C9-075D-2AF1-5299D79D25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02" y="3383"/>
                  <a:ext cx="206" cy="2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1600" b="1">
                      <a:cs typeface="Arial" panose="020B0604020202020204" pitchFamily="34" charset="0"/>
                    </a:rPr>
                    <a:t>B</a:t>
                  </a:r>
                </a:p>
              </p:txBody>
            </p:sp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50A51DFB-48CF-FDCC-D24B-2B94048702C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80" y="3574"/>
                  <a:ext cx="290" cy="236"/>
                  <a:chOff x="1816" y="3448"/>
                  <a:chExt cx="336" cy="288"/>
                </a:xfrm>
              </p:grpSpPr>
              <p:sp>
                <p:nvSpPr>
                  <p:cNvPr id="63" name="Oval 44">
                    <a:extLst>
                      <a:ext uri="{FF2B5EF4-FFF2-40B4-BE49-F238E27FC236}">
                        <a16:creationId xmlns:a16="http://schemas.microsoft.com/office/drawing/2014/main" id="{98C9EA5B-91B6-CE02-B700-05D8CFA8BA3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072" y="3560"/>
                    <a:ext cx="80" cy="8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 sz="1600" b="1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" name="Line 45">
                    <a:extLst>
                      <a:ext uri="{FF2B5EF4-FFF2-40B4-BE49-F238E27FC236}">
                        <a16:creationId xmlns:a16="http://schemas.microsoft.com/office/drawing/2014/main" id="{8D290441-6BB3-D0E1-D57F-C585B22E62A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816" y="3448"/>
                    <a:ext cx="256" cy="16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" name="Line 46">
                    <a:extLst>
                      <a:ext uri="{FF2B5EF4-FFF2-40B4-BE49-F238E27FC236}">
                        <a16:creationId xmlns:a16="http://schemas.microsoft.com/office/drawing/2014/main" id="{3E1FB035-399D-4DB3-2554-8F22192FF18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816" y="3608"/>
                    <a:ext cx="256" cy="12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Line 47">
                    <a:extLst>
                      <a:ext uri="{FF2B5EF4-FFF2-40B4-BE49-F238E27FC236}">
                        <a16:creationId xmlns:a16="http://schemas.microsoft.com/office/drawing/2014/main" id="{C356AF7E-DD75-5CF7-618C-42BDCA6BC5E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824" y="3464"/>
                    <a:ext cx="0" cy="27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5" name="Line 48">
                  <a:extLst>
                    <a:ext uri="{FF2B5EF4-FFF2-40B4-BE49-F238E27FC236}">
                      <a16:creationId xmlns:a16="http://schemas.microsoft.com/office/drawing/2014/main" id="{819C55FA-6BB8-3B68-66D5-DA8551B0D1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64" y="3465"/>
                  <a:ext cx="0" cy="23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Line 49">
                  <a:extLst>
                    <a:ext uri="{FF2B5EF4-FFF2-40B4-BE49-F238E27FC236}">
                      <a16:creationId xmlns:a16="http://schemas.microsoft.com/office/drawing/2014/main" id="{6B348F1A-0BC3-826D-1840-48E4F4B1ED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67" y="3698"/>
                  <a:ext cx="11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Line 50">
                  <a:extLst>
                    <a:ext uri="{FF2B5EF4-FFF2-40B4-BE49-F238E27FC236}">
                      <a16:creationId xmlns:a16="http://schemas.microsoft.com/office/drawing/2014/main" id="{0D17D51F-93CC-776E-7BC2-AE4350FBF1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073" y="3698"/>
                  <a:ext cx="33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" name="Line 51">
                  <a:extLst>
                    <a:ext uri="{FF2B5EF4-FFF2-40B4-BE49-F238E27FC236}">
                      <a16:creationId xmlns:a16="http://schemas.microsoft.com/office/drawing/2014/main" id="{776A28E5-16E5-083C-C9D6-08AB6AEE8F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55" y="3663"/>
                  <a:ext cx="89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" name="Rectangle 52">
                  <a:extLst>
                    <a:ext uri="{FF2B5EF4-FFF2-40B4-BE49-F238E27FC236}">
                      <a16:creationId xmlns:a16="http://schemas.microsoft.com/office/drawing/2014/main" id="{02E8FF3E-16FF-483A-0933-9F0A5C381A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58" y="3709"/>
                  <a:ext cx="192" cy="2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1600" b="1">
                      <a:cs typeface="Arial" panose="020B0604020202020204" pitchFamily="34" charset="0"/>
                    </a:rPr>
                    <a:t>n</a:t>
                  </a:r>
                </a:p>
              </p:txBody>
            </p:sp>
            <p:sp>
              <p:nvSpPr>
                <p:cNvPr id="50" name="Rectangle 53">
                  <a:extLst>
                    <a:ext uri="{FF2B5EF4-FFF2-40B4-BE49-F238E27FC236}">
                      <a16:creationId xmlns:a16="http://schemas.microsoft.com/office/drawing/2014/main" id="{C7DC87AC-615F-80B6-21CB-0DBD736855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13" y="3271"/>
                  <a:ext cx="316" cy="658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 sz="16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1" name="Rectangle 54">
                  <a:extLst>
                    <a:ext uri="{FF2B5EF4-FFF2-40B4-BE49-F238E27FC236}">
                      <a16:creationId xmlns:a16="http://schemas.microsoft.com/office/drawing/2014/main" id="{9B2819C9-BCB1-E8AC-F535-F7D4E324A2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85" y="3353"/>
                  <a:ext cx="162" cy="1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zh-CN" altLang="en-US" sz="1200" b="1" dirty="0">
                      <a:latin typeface="Times New Roman" panose="02020603050405020304" pitchFamily="18" charset="0"/>
                    </a:rPr>
                    <a:t>0</a:t>
                  </a:r>
                </a:p>
              </p:txBody>
            </p:sp>
            <p:sp>
              <p:nvSpPr>
                <p:cNvPr id="52" name="Rectangle 55">
                  <a:extLst>
                    <a:ext uri="{FF2B5EF4-FFF2-40B4-BE49-F238E27FC236}">
                      <a16:creationId xmlns:a16="http://schemas.microsoft.com/office/drawing/2014/main" id="{3F62D205-A9DB-7A5C-3B38-1585D1D7BC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72" y="3589"/>
                  <a:ext cx="162" cy="1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zh-CN" altLang="en-US" sz="1200" b="1">
                      <a:latin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53" name="Rectangle 56">
                  <a:extLst>
                    <a:ext uri="{FF2B5EF4-FFF2-40B4-BE49-F238E27FC236}">
                      <a16:creationId xmlns:a16="http://schemas.microsoft.com/office/drawing/2014/main" id="{27E4EDA7-1CD5-58B0-F4B4-AA72D8E9AC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3395" y="3511"/>
                  <a:ext cx="451" cy="2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1600" b="1">
                      <a:cs typeface="Arial" panose="020B0604020202020204" pitchFamily="34" charset="0"/>
                    </a:rPr>
                    <a:t>Mux</a:t>
                  </a:r>
                </a:p>
              </p:txBody>
            </p:sp>
            <p:sp>
              <p:nvSpPr>
                <p:cNvPr id="54" name="Line 57">
                  <a:extLst>
                    <a:ext uri="{FF2B5EF4-FFF2-40B4-BE49-F238E27FC236}">
                      <a16:creationId xmlns:a16="http://schemas.microsoft.com/office/drawing/2014/main" id="{145BACE6-1F1D-31BA-F307-99A2F8187C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571" y="2471"/>
                  <a:ext cx="0" cy="79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" name="Rectangle 58">
                  <a:extLst>
                    <a:ext uri="{FF2B5EF4-FFF2-40B4-BE49-F238E27FC236}">
                      <a16:creationId xmlns:a16="http://schemas.microsoft.com/office/drawing/2014/main" id="{5BA5EEDC-AEB6-84F5-1F43-151662E046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67" y="3259"/>
                  <a:ext cx="237" cy="1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1200" b="1">
                      <a:latin typeface="Times New Roman" panose="02020603050405020304" pitchFamily="18" charset="0"/>
                    </a:rPr>
                    <a:t>Sel</a:t>
                  </a:r>
                </a:p>
              </p:txBody>
            </p:sp>
            <p:sp>
              <p:nvSpPr>
                <p:cNvPr id="56" name="Line 59">
                  <a:extLst>
                    <a:ext uri="{FF2B5EF4-FFF2-40B4-BE49-F238E27FC236}">
                      <a16:creationId xmlns:a16="http://schemas.microsoft.com/office/drawing/2014/main" id="{91A67F6D-2202-A146-4491-C1B61D378F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568" y="2632"/>
                  <a:ext cx="91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" name="Rectangle 60">
                  <a:extLst>
                    <a:ext uri="{FF2B5EF4-FFF2-40B4-BE49-F238E27FC236}">
                      <a16:creationId xmlns:a16="http://schemas.microsoft.com/office/drawing/2014/main" id="{F633C3A8-8F71-7C31-ACB6-F1CE842670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9" y="2442"/>
                  <a:ext cx="355" cy="2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1600" b="1">
                      <a:cs typeface="Arial" panose="020B0604020202020204" pitchFamily="34" charset="0"/>
                    </a:rPr>
                    <a:t>Sub</a:t>
                  </a:r>
                </a:p>
              </p:txBody>
            </p:sp>
            <p:sp>
              <p:nvSpPr>
                <p:cNvPr id="58" name="Rectangle 62">
                  <a:extLst>
                    <a:ext uri="{FF2B5EF4-FFF2-40B4-BE49-F238E27FC236}">
                      <a16:creationId xmlns:a16="http://schemas.microsoft.com/office/drawing/2014/main" id="{5A60A284-FDE6-BFE2-F7B2-82DDCA803A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16" y="3504"/>
                  <a:ext cx="206" cy="2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1600" b="1">
                      <a:cs typeface="Arial" panose="020B0604020202020204" pitchFamily="34" charset="0"/>
                    </a:rPr>
                    <a:t>B</a:t>
                  </a:r>
                </a:p>
              </p:txBody>
            </p:sp>
            <p:sp>
              <p:nvSpPr>
                <p:cNvPr id="59" name="Line 63">
                  <a:extLst>
                    <a:ext uri="{FF2B5EF4-FFF2-40B4-BE49-F238E27FC236}">
                      <a16:creationId xmlns:a16="http://schemas.microsoft.com/office/drawing/2014/main" id="{137873C0-111C-0EF8-D602-A6BEA9D1DD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67" y="3539"/>
                  <a:ext cx="95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" name="Line 64">
                  <a:extLst>
                    <a:ext uri="{FF2B5EF4-FFF2-40B4-BE49-F238E27FC236}">
                      <a16:creationId xmlns:a16="http://schemas.microsoft.com/office/drawing/2014/main" id="{FFC27F3C-0D00-A710-FA88-B5179B1C4F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40" y="3048"/>
                  <a:ext cx="401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" name="Line 65">
                  <a:extLst>
                    <a:ext uri="{FF2B5EF4-FFF2-40B4-BE49-F238E27FC236}">
                      <a16:creationId xmlns:a16="http://schemas.microsoft.com/office/drawing/2014/main" id="{3609D9AA-079D-97B2-B5EF-17898C9B09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7" y="3447"/>
                  <a:ext cx="402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" name="Rectangle 66">
                  <a:extLst>
                    <a:ext uri="{FF2B5EF4-FFF2-40B4-BE49-F238E27FC236}">
                      <a16:creationId xmlns:a16="http://schemas.microsoft.com/office/drawing/2014/main" id="{D4CB145A-F01A-7D54-3801-C48819CEBA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0" y="3370"/>
                  <a:ext cx="292" cy="2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1600" b="1">
                      <a:cs typeface="Arial" panose="020B0604020202020204" pitchFamily="34" charset="0"/>
                    </a:rPr>
                    <a:t>OF</a:t>
                  </a:r>
                </a:p>
              </p:txBody>
            </p:sp>
          </p:grpSp>
          <p:sp>
            <p:nvSpPr>
              <p:cNvPr id="15" name="Text Box 68">
                <a:extLst>
                  <a:ext uri="{FF2B5EF4-FFF2-40B4-BE49-F238E27FC236}">
                    <a16:creationId xmlns:a16="http://schemas.microsoft.com/office/drawing/2014/main" id="{E21AD714-DC5D-1BF9-F7D3-031BAAD67D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78438" y="6378575"/>
                <a:ext cx="2386013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zh-CN" altLang="en-US" sz="2000" b="1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5" name="Line 63">
              <a:extLst>
                <a:ext uri="{FF2B5EF4-FFF2-40B4-BE49-F238E27FC236}">
                  <a16:creationId xmlns:a16="http://schemas.microsoft.com/office/drawing/2014/main" id="{0F9DFC3F-414F-B806-7B4F-FD0023CAEF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5" y="1281"/>
              <a:ext cx="6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Text Box 64">
              <a:extLst>
                <a:ext uri="{FF2B5EF4-FFF2-40B4-BE49-F238E27FC236}">
                  <a16:creationId xmlns:a16="http://schemas.microsoft.com/office/drawing/2014/main" id="{20B95516-F2F3-D75E-5460-A24F556C10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1168"/>
              <a:ext cx="34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600" b="1"/>
                <a:t>SF</a:t>
              </a:r>
            </a:p>
          </p:txBody>
        </p:sp>
        <p:sp>
          <p:nvSpPr>
            <p:cNvPr id="7" name="Line 65">
              <a:extLst>
                <a:ext uri="{FF2B5EF4-FFF2-40B4-BE49-F238E27FC236}">
                  <a16:creationId xmlns:a16="http://schemas.microsoft.com/office/drawing/2014/main" id="{F48C868D-FE3F-1CD2-50A2-8632952D36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5" y="1508"/>
              <a:ext cx="8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Text Box 66">
              <a:extLst>
                <a:ext uri="{FF2B5EF4-FFF2-40B4-BE49-F238E27FC236}">
                  <a16:creationId xmlns:a16="http://schemas.microsoft.com/office/drawing/2014/main" id="{7838D4E1-6CA4-B216-EE69-C2864D08BC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7" y="1395"/>
              <a:ext cx="3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600" b="1"/>
                <a:t>CF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160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7EDA80-6006-2BF9-2CD5-90DB7BBAD9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4F7D1A-161C-4C68-F01D-DB4C969F2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6428" y="2613818"/>
            <a:ext cx="3349172" cy="132556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知识点回顾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80545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2AA0F9-F1B1-1DA0-773E-23219E558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22E37C-48D5-63AC-971D-074BE9C63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1171"/>
          </a:xfrm>
        </p:spPr>
        <p:txBody>
          <a:bodyPr>
            <a:norm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加法器为什么要生成并保存条件标志位（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OF,CF,SF,ZF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等）？这四个标志位分别代表什么含义？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ACBE4E1-0552-3661-53A3-49C857D400A6}"/>
              </a:ext>
            </a:extLst>
          </p:cNvPr>
          <p:cNvSpPr txBox="1"/>
          <p:nvPr/>
        </p:nvSpPr>
        <p:spPr>
          <a:xfrm>
            <a:off x="939882" y="1823915"/>
            <a:ext cx="1031223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/>
              <a:t>机器在运行过程中需要通过条件标志位来判定运算后的状态。</a:t>
            </a:r>
            <a:endParaRPr lang="en-US" altLang="zh-CN" sz="2400" b="1" dirty="0"/>
          </a:p>
          <a:p>
            <a:pPr marL="285750" indent="-285750" algn="just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zh-CN" sz="2400" b="1" dirty="0"/>
          </a:p>
          <a:p>
            <a:pPr marL="285750" indent="-285750" algn="just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400" b="1" dirty="0"/>
              <a:t>OF</a:t>
            </a:r>
            <a:r>
              <a:rPr lang="zh-CN" altLang="en-US" sz="2400" b="1" dirty="0"/>
              <a:t>：溢出标志位（判断有符号数是否溢出）</a:t>
            </a:r>
            <a:endParaRPr lang="en-US" altLang="zh-CN" sz="2400" b="1" dirty="0"/>
          </a:p>
          <a:p>
            <a:pPr marL="285750" indent="-285750" algn="just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400" b="1" dirty="0"/>
              <a:t>CF</a:t>
            </a:r>
            <a:r>
              <a:rPr lang="zh-CN" altLang="en-US" sz="2400" b="1" dirty="0"/>
              <a:t>：进位</a:t>
            </a:r>
            <a:r>
              <a:rPr lang="en-US" altLang="zh-CN" sz="2400" b="1" dirty="0"/>
              <a:t>/</a:t>
            </a:r>
            <a:r>
              <a:rPr lang="zh-CN" altLang="en-US" sz="2400" b="1" dirty="0"/>
              <a:t>借位标志位（判断无符号数是否溢出）</a:t>
            </a:r>
            <a:endParaRPr lang="en-US" altLang="zh-CN" sz="2400" b="1" dirty="0"/>
          </a:p>
          <a:p>
            <a:pPr marL="285750" indent="-285750" algn="just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400" b="1" dirty="0"/>
              <a:t>SF</a:t>
            </a:r>
            <a:r>
              <a:rPr lang="zh-CN" altLang="en-US" sz="2400" b="1" dirty="0"/>
              <a:t>：符号位</a:t>
            </a:r>
            <a:endParaRPr lang="en-US" altLang="zh-CN" sz="2400" b="1" dirty="0"/>
          </a:p>
          <a:p>
            <a:pPr marL="285750" indent="-285750" algn="just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400" b="1" dirty="0"/>
              <a:t>ZF</a:t>
            </a:r>
            <a:r>
              <a:rPr lang="zh-CN" altLang="en-US" sz="2400" b="1" dirty="0"/>
              <a:t>：零标志位</a:t>
            </a:r>
            <a:endParaRPr lang="en-US" altLang="zh-CN" sz="2400" b="1" dirty="0"/>
          </a:p>
          <a:p>
            <a:pPr marL="285750" indent="-285750" algn="just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6318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8F7EA5AB-B707-EDDB-17CF-5CF4FDCCF09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494089" y="110817"/>
            <a:ext cx="7335837" cy="54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3500" tIns="25400" rIns="63500" bIns="25400" rtlCol="0" anchor="ctr">
            <a:spAutoFit/>
          </a:bodyPr>
          <a:lstStyle/>
          <a:p>
            <a:pPr algn="l"/>
            <a:r>
              <a:rPr lang="en-US" altLang="zh-CN" sz="3600" dirty="0"/>
              <a:t>n</a:t>
            </a:r>
            <a:r>
              <a:rPr lang="zh-CN" altLang="en-US" sz="3600" dirty="0"/>
              <a:t>位带标志加法器</a:t>
            </a:r>
          </a:p>
        </p:txBody>
      </p:sp>
      <p:pic>
        <p:nvPicPr>
          <p:cNvPr id="82947" name="Picture 4">
            <a:extLst>
              <a:ext uri="{FF2B5EF4-FFF2-40B4-BE49-F238E27FC236}">
                <a16:creationId xmlns:a16="http://schemas.microsoft.com/office/drawing/2014/main" id="{D4FF8752-A993-53F0-1038-3A16A0992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339" y="600076"/>
            <a:ext cx="3316287" cy="313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48" name="Picture 5">
            <a:extLst>
              <a:ext uri="{FF2B5EF4-FFF2-40B4-BE49-F238E27FC236}">
                <a16:creationId xmlns:a16="http://schemas.microsoft.com/office/drawing/2014/main" id="{C6A21B55-6C45-7FBA-EC7D-E2305E3A7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914" y="2624138"/>
            <a:ext cx="6408737" cy="397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4518" name="Rectangle 6">
            <a:extLst>
              <a:ext uri="{FF2B5EF4-FFF2-40B4-BE49-F238E27FC236}">
                <a16:creationId xmlns:a16="http://schemas.microsoft.com/office/drawing/2014/main" id="{5C7F01AD-CBD6-4966-9D4C-661D42982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0863" y="814388"/>
            <a:ext cx="5700712" cy="116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溢出标志</a:t>
            </a:r>
            <a:r>
              <a:rPr lang="en-US" altLang="zh-CN" sz="20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</a:t>
            </a:r>
            <a:r>
              <a:rPr lang="zh-CN" altLang="en-US" sz="20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b="1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zh-CN" sz="20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r>
              <a:rPr lang="en-US" altLang="zh-CN" sz="20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OF=Cn</a:t>
            </a:r>
            <a:r>
              <a:rPr lang="en-US" altLang="zh-CN" sz="20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</a:t>
            </a:r>
            <a:r>
              <a:rPr lang="en-US" altLang="zh-CN" sz="20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0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n-1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②</a:t>
            </a:r>
            <a:r>
              <a:rPr lang="zh-CN" altLang="en-US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en-US" altLang="zh-CN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B’</a:t>
            </a:r>
            <a:r>
              <a:rPr lang="zh-CN" altLang="en-US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同号但与</a:t>
            </a:r>
            <a:r>
              <a:rPr lang="en-US" altLang="zh-CN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</a:t>
            </a:r>
            <a:r>
              <a:rPr lang="zh-CN" altLang="en-US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不同号，则</a:t>
            </a:r>
            <a:r>
              <a:rPr lang="en-US" altLang="zh-CN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；否则</a:t>
            </a:r>
            <a:r>
              <a:rPr lang="en-US" altLang="zh-CN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b="1" dirty="0">
                <a:solidFill>
                  <a:schemeClr val="accent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b="1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</p:txBody>
      </p:sp>
      <p:sp>
        <p:nvSpPr>
          <p:cNvPr id="82950" name="Line 7">
            <a:extLst>
              <a:ext uri="{FF2B5EF4-FFF2-40B4-BE49-F238E27FC236}">
                <a16:creationId xmlns:a16="http://schemas.microsoft.com/office/drawing/2014/main" id="{B145BB36-BB00-326D-7E87-E1560FAF73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67603" y="3068638"/>
            <a:ext cx="0" cy="17097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51" name="Line 8">
            <a:extLst>
              <a:ext uri="{FF2B5EF4-FFF2-40B4-BE49-F238E27FC236}">
                <a16:creationId xmlns:a16="http://schemas.microsoft.com/office/drawing/2014/main" id="{49D60D5F-5DFA-A89E-2263-75780F79788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80253" y="3114675"/>
            <a:ext cx="0" cy="1663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52" name="Line 9">
            <a:extLst>
              <a:ext uri="{FF2B5EF4-FFF2-40B4-BE49-F238E27FC236}">
                <a16:creationId xmlns:a16="http://schemas.microsoft.com/office/drawing/2014/main" id="{23212230-37DE-06C8-83BB-B0E268A91A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22644" y="3114675"/>
            <a:ext cx="0" cy="1663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53" name="矩形 1">
            <a:extLst>
              <a:ext uri="{FF2B5EF4-FFF2-40B4-BE49-F238E27FC236}">
                <a16:creationId xmlns:a16="http://schemas.microsoft.com/office/drawing/2014/main" id="{5EC60D1D-27D6-756F-28F7-085B68F75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4164013"/>
            <a:ext cx="2700338" cy="209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符号标志</a:t>
            </a:r>
            <a:r>
              <a:rPr lang="en-US" altLang="zh-CN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SF</a:t>
            </a:r>
            <a:r>
              <a:rPr lang="zh-CN" altLang="en-US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：</a:t>
            </a:r>
          </a:p>
          <a:p>
            <a:pPr>
              <a:lnSpc>
                <a:spcPct val="120000"/>
              </a:lnSpc>
            </a:pPr>
            <a:r>
              <a:rPr lang="en-US" altLang="zh-CN" b="1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SF=F</a:t>
            </a:r>
            <a:r>
              <a:rPr lang="en-US" altLang="zh-CN" b="1" baseline="-2500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n-1</a:t>
            </a:r>
          </a:p>
          <a:p>
            <a:pPr>
              <a:lnSpc>
                <a:spcPct val="120000"/>
              </a:lnSpc>
            </a:pPr>
            <a:r>
              <a:rPr lang="zh-CN" altLang="en-US" b="1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零标志</a:t>
            </a:r>
            <a:r>
              <a:rPr lang="en-US" altLang="zh-CN" b="1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ZF</a:t>
            </a:r>
            <a:r>
              <a:rPr lang="zh-CN" altLang="en-US" b="1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：</a:t>
            </a:r>
            <a:endParaRPr lang="en-US" altLang="zh-CN" b="1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ZF=1</a:t>
            </a:r>
            <a:r>
              <a:rPr lang="zh-CN" altLang="en-US" sz="2000" b="1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当且仅当</a:t>
            </a:r>
            <a:r>
              <a:rPr lang="en-US" altLang="zh-CN" sz="2000" b="1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F=0</a:t>
            </a:r>
            <a:r>
              <a:rPr lang="zh-CN" altLang="en-US" sz="2000" b="1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；</a:t>
            </a:r>
          </a:p>
          <a:p>
            <a:pPr>
              <a:lnSpc>
                <a:spcPct val="120000"/>
              </a:lnSpc>
            </a:pPr>
            <a:r>
              <a:rPr lang="zh-CN" altLang="en-US" b="1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进位</a:t>
            </a:r>
            <a:r>
              <a:rPr lang="en-US" altLang="zh-CN" b="1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/</a:t>
            </a:r>
            <a:r>
              <a:rPr lang="zh-CN" altLang="en-US" b="1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借位标志</a:t>
            </a:r>
            <a:r>
              <a:rPr lang="en-US" altLang="zh-CN" b="1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CF</a:t>
            </a:r>
            <a:r>
              <a:rPr lang="zh-CN" altLang="en-US" b="1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：</a:t>
            </a:r>
            <a:r>
              <a:rPr lang="en-US" altLang="zh-CN" b="1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CF=Cout</a:t>
            </a:r>
            <a:r>
              <a:rPr lang="en-US" altLang="zh-CN" b="1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endParaRPr lang="zh-CN" altLang="en-US" b="1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1">
            <a:extLst>
              <a:ext uri="{FF2B5EF4-FFF2-40B4-BE49-F238E27FC236}">
                <a16:creationId xmlns:a16="http://schemas.microsoft.com/office/drawing/2014/main" id="{15C8AE59-3BEB-E64C-5458-B64B25128059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75354" y="2260372"/>
            <a:ext cx="8147050" cy="291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400" b="1" dirty="0">
                <a:solidFill>
                  <a:srgbClr val="000000"/>
                </a:solidFill>
              </a:rPr>
              <a:t>char x=0x81 </a:t>
            </a:r>
            <a:r>
              <a:rPr lang="zh-CN" altLang="en-US" sz="2400" b="1" dirty="0">
                <a:solidFill>
                  <a:srgbClr val="000000"/>
                </a:solidFill>
              </a:rPr>
              <a:t>（</a:t>
            </a:r>
            <a:r>
              <a:rPr lang="en-US" altLang="zh-CN" sz="2400" b="1" dirty="0">
                <a:solidFill>
                  <a:srgbClr val="000000"/>
                </a:solidFill>
              </a:rPr>
              <a:t>8</a:t>
            </a:r>
            <a:r>
              <a:rPr lang="zh-CN" altLang="en-US" sz="2400" b="1" dirty="0">
                <a:solidFill>
                  <a:srgbClr val="000000"/>
                </a:solidFill>
              </a:rPr>
              <a:t>位有符号数）</a:t>
            </a:r>
            <a:r>
              <a:rPr lang="en-US" altLang="zh-CN" sz="2400" b="1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400" b="1" dirty="0">
                <a:solidFill>
                  <a:srgbClr val="000000"/>
                </a:solidFill>
              </a:rPr>
              <a:t>char y=-1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>
                <a:solidFill>
                  <a:srgbClr val="000000"/>
                </a:solidFill>
              </a:rPr>
              <a:t>unsigned char m=x; </a:t>
            </a:r>
            <a:r>
              <a:rPr lang="zh-CN" altLang="en-US" sz="2400" b="1" dirty="0">
                <a:solidFill>
                  <a:srgbClr val="000000"/>
                </a:solidFill>
              </a:rPr>
              <a:t>（</a:t>
            </a:r>
            <a:r>
              <a:rPr lang="en-US" altLang="zh-CN" sz="2400" b="1" dirty="0">
                <a:solidFill>
                  <a:srgbClr val="000000"/>
                </a:solidFill>
              </a:rPr>
              <a:t>8</a:t>
            </a:r>
            <a:r>
              <a:rPr lang="zh-CN" altLang="en-US" sz="2400" b="1" dirty="0">
                <a:solidFill>
                  <a:srgbClr val="000000"/>
                </a:solidFill>
              </a:rPr>
              <a:t>位无符号数）</a:t>
            </a:r>
            <a:r>
              <a:rPr lang="en-US" altLang="zh-CN" sz="2400" b="1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400" b="1" dirty="0">
                <a:solidFill>
                  <a:srgbClr val="000000"/>
                </a:solidFill>
              </a:rPr>
              <a:t>unsigned char n=y;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400" b="1" dirty="0">
                <a:solidFill>
                  <a:srgbClr val="000000"/>
                </a:solidFill>
              </a:rPr>
              <a:t>char z1=</a:t>
            </a:r>
            <a:r>
              <a:rPr lang="en-US" altLang="zh-CN" sz="2400" b="1" dirty="0" err="1">
                <a:solidFill>
                  <a:srgbClr val="000000"/>
                </a:solidFill>
              </a:rPr>
              <a:t>x+y</a:t>
            </a:r>
            <a:r>
              <a:rPr lang="en-US" altLang="zh-CN" sz="2400" b="1" dirty="0">
                <a:solidFill>
                  <a:srgbClr val="000000"/>
                </a:solidFill>
              </a:rPr>
              <a:t>; </a:t>
            </a:r>
            <a:r>
              <a:rPr lang="zh-CN" altLang="en-US" sz="2400" b="1" dirty="0">
                <a:solidFill>
                  <a:srgbClr val="000000"/>
                </a:solidFill>
              </a:rPr>
              <a:t>执行后</a:t>
            </a:r>
            <a:r>
              <a:rPr lang="en-US" altLang="zh-CN" sz="2400" b="1" dirty="0">
                <a:solidFill>
                  <a:srgbClr val="000000"/>
                </a:solidFill>
              </a:rPr>
              <a:t>CF= </a:t>
            </a:r>
            <a:r>
              <a:rPr lang="en-US" altLang="zh-CN" sz="2400" b="1" dirty="0">
                <a:solidFill>
                  <a:srgbClr val="639EF4"/>
                </a:solidFill>
              </a:rPr>
              <a:t>[</a:t>
            </a:r>
            <a:r>
              <a:rPr lang="zh-CN" altLang="en-US" sz="2400" b="1" dirty="0">
                <a:solidFill>
                  <a:srgbClr val="639EF4"/>
                </a:solidFill>
              </a:rPr>
              <a:t>填空</a:t>
            </a:r>
            <a:r>
              <a:rPr lang="en-US" altLang="zh-CN" sz="2400" b="1" dirty="0">
                <a:solidFill>
                  <a:srgbClr val="639EF4"/>
                </a:solidFill>
              </a:rPr>
              <a:t>1]</a:t>
            </a:r>
            <a:r>
              <a:rPr lang="zh-CN" altLang="en-US" sz="2400" b="1" dirty="0">
                <a:solidFill>
                  <a:srgbClr val="000000"/>
                </a:solidFill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</a:rPr>
              <a:t>OF= </a:t>
            </a:r>
            <a:r>
              <a:rPr lang="en-US" altLang="zh-CN" sz="2400" b="1" dirty="0">
                <a:solidFill>
                  <a:srgbClr val="639EF4"/>
                </a:solidFill>
              </a:rPr>
              <a:t>[</a:t>
            </a:r>
            <a:r>
              <a:rPr lang="zh-CN" altLang="en-US" sz="2400" b="1" dirty="0">
                <a:solidFill>
                  <a:srgbClr val="639EF4"/>
                </a:solidFill>
              </a:rPr>
              <a:t>填空</a:t>
            </a:r>
            <a:r>
              <a:rPr lang="en-US" altLang="zh-CN" sz="2400" b="1" dirty="0">
                <a:solidFill>
                  <a:srgbClr val="639EF4"/>
                </a:solidFill>
              </a:rPr>
              <a:t>2]</a:t>
            </a:r>
            <a:r>
              <a:rPr lang="zh-CN" altLang="en-US" sz="2400" b="1" dirty="0">
                <a:solidFill>
                  <a:srgbClr val="000000"/>
                </a:solidFill>
              </a:rPr>
              <a:t> 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 b="1" dirty="0">
                <a:solidFill>
                  <a:srgbClr val="000000"/>
                </a:solidFill>
              </a:rPr>
              <a:t>                                       是否溢出（填是或否 ）</a:t>
            </a:r>
            <a:r>
              <a:rPr lang="en-US" altLang="zh-CN" sz="2400" b="1" dirty="0">
                <a:solidFill>
                  <a:srgbClr val="639EF4"/>
                </a:solidFill>
              </a:rPr>
              <a:t>[</a:t>
            </a:r>
            <a:r>
              <a:rPr lang="zh-CN" altLang="en-US" sz="2400" b="1" dirty="0">
                <a:solidFill>
                  <a:srgbClr val="639EF4"/>
                </a:solidFill>
              </a:rPr>
              <a:t>填空</a:t>
            </a:r>
            <a:r>
              <a:rPr lang="en-US" altLang="zh-CN" sz="2400" b="1" dirty="0">
                <a:solidFill>
                  <a:srgbClr val="639EF4"/>
                </a:solidFill>
              </a:rPr>
              <a:t>3]</a:t>
            </a:r>
            <a:r>
              <a:rPr lang="en-US" altLang="zh-CN" sz="2400" b="1" dirty="0">
                <a:solidFill>
                  <a:srgbClr val="000000"/>
                </a:solidFill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</a:rPr>
              <a:t>）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400" b="1" dirty="0">
                <a:solidFill>
                  <a:srgbClr val="000000"/>
                </a:solidFill>
              </a:rPr>
              <a:t>unsigned char z2=</a:t>
            </a:r>
            <a:r>
              <a:rPr lang="en-US" altLang="zh-CN" sz="2400" b="1" dirty="0" err="1">
                <a:solidFill>
                  <a:srgbClr val="000000"/>
                </a:solidFill>
              </a:rPr>
              <a:t>x+y</a:t>
            </a:r>
            <a:r>
              <a:rPr lang="en-US" altLang="zh-CN" sz="2400" b="1" dirty="0">
                <a:solidFill>
                  <a:srgbClr val="000000"/>
                </a:solidFill>
              </a:rPr>
              <a:t>; </a:t>
            </a:r>
            <a:r>
              <a:rPr lang="zh-CN" altLang="en-US" sz="2400" b="1" dirty="0">
                <a:solidFill>
                  <a:srgbClr val="000000"/>
                </a:solidFill>
              </a:rPr>
              <a:t>执行后</a:t>
            </a:r>
            <a:r>
              <a:rPr lang="en-US" altLang="zh-CN" sz="2400" b="1" dirty="0">
                <a:solidFill>
                  <a:srgbClr val="000000"/>
                </a:solidFill>
              </a:rPr>
              <a:t>CF= </a:t>
            </a:r>
            <a:r>
              <a:rPr lang="en-US" altLang="zh-CN" sz="2400" b="1" dirty="0">
                <a:solidFill>
                  <a:srgbClr val="639EF4"/>
                </a:solidFill>
              </a:rPr>
              <a:t>[</a:t>
            </a:r>
            <a:r>
              <a:rPr lang="zh-CN" altLang="en-US" sz="2400" b="1" dirty="0">
                <a:solidFill>
                  <a:srgbClr val="639EF4"/>
                </a:solidFill>
              </a:rPr>
              <a:t>填空</a:t>
            </a:r>
            <a:r>
              <a:rPr lang="en-US" altLang="zh-CN" sz="2400" b="1" dirty="0">
                <a:solidFill>
                  <a:srgbClr val="639EF4"/>
                </a:solidFill>
              </a:rPr>
              <a:t>4]</a:t>
            </a:r>
            <a:r>
              <a:rPr lang="zh-CN" altLang="en-US" sz="2400" b="1" dirty="0">
                <a:solidFill>
                  <a:srgbClr val="000000"/>
                </a:solidFill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</a:rPr>
              <a:t>OF= </a:t>
            </a:r>
            <a:r>
              <a:rPr lang="en-US" altLang="zh-CN" sz="2400" b="1" dirty="0">
                <a:solidFill>
                  <a:srgbClr val="639EF4"/>
                </a:solidFill>
              </a:rPr>
              <a:t>[</a:t>
            </a:r>
            <a:r>
              <a:rPr lang="zh-CN" altLang="en-US" sz="2400" b="1" dirty="0">
                <a:solidFill>
                  <a:srgbClr val="639EF4"/>
                </a:solidFill>
              </a:rPr>
              <a:t>填空</a:t>
            </a:r>
            <a:r>
              <a:rPr lang="en-US" altLang="zh-CN" sz="2400" b="1" dirty="0">
                <a:solidFill>
                  <a:srgbClr val="639EF4"/>
                </a:solidFill>
              </a:rPr>
              <a:t>5]</a:t>
            </a:r>
            <a:r>
              <a:rPr lang="zh-CN" altLang="en-US" sz="2400" b="1" dirty="0">
                <a:solidFill>
                  <a:srgbClr val="000000"/>
                </a:solidFill>
              </a:rPr>
              <a:t> 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 b="1" dirty="0">
                <a:solidFill>
                  <a:srgbClr val="000000"/>
                </a:solidFill>
              </a:rPr>
              <a:t>                                        是否溢出（填是或否</a:t>
            </a:r>
            <a:r>
              <a:rPr lang="zh-CN" altLang="en-US" sz="2400" b="1" dirty="0">
                <a:solidFill>
                  <a:srgbClr val="639EF4"/>
                </a:solidFill>
              </a:rPr>
              <a:t> </a:t>
            </a:r>
            <a:r>
              <a:rPr lang="en-US" altLang="zh-CN" sz="2400" b="1" dirty="0">
                <a:solidFill>
                  <a:srgbClr val="639EF4"/>
                </a:solidFill>
              </a:rPr>
              <a:t>[</a:t>
            </a:r>
            <a:r>
              <a:rPr lang="zh-CN" altLang="en-US" sz="2400" b="1" dirty="0">
                <a:solidFill>
                  <a:srgbClr val="639EF4"/>
                </a:solidFill>
              </a:rPr>
              <a:t>填空</a:t>
            </a:r>
            <a:r>
              <a:rPr lang="en-US" altLang="zh-CN" sz="2400" b="1" dirty="0">
                <a:solidFill>
                  <a:srgbClr val="639EF4"/>
                </a:solidFill>
              </a:rPr>
              <a:t>6]</a:t>
            </a:r>
            <a:r>
              <a:rPr lang="en-US" altLang="zh-CN" sz="2400" b="1" dirty="0">
                <a:solidFill>
                  <a:srgbClr val="000000"/>
                </a:solidFill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</a:rPr>
              <a:t>）</a:t>
            </a:r>
          </a:p>
          <a:p>
            <a:pPr eaLnBrk="1" hangingPunct="1">
              <a:lnSpc>
                <a:spcPct val="110000"/>
              </a:lnSpc>
            </a:pPr>
            <a:endParaRPr lang="zh-CN" altLang="en-US" sz="2400" b="1" dirty="0">
              <a:solidFill>
                <a:srgbClr val="000000"/>
              </a:solidFill>
            </a:endParaRPr>
          </a:p>
          <a:p>
            <a:pPr eaLnBrk="1" hangingPunct="1">
              <a:lnSpc>
                <a:spcPct val="110000"/>
              </a:lnSpc>
            </a:pPr>
            <a:endParaRPr lang="zh-CN" altLang="en-US" sz="2800" b="1" dirty="0">
              <a:solidFill>
                <a:srgbClr val="000000"/>
              </a:solidFill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800" b="1" dirty="0"/>
              <a:t>CF= 1</a:t>
            </a:r>
            <a:r>
              <a:rPr lang="zh-CN" altLang="en-US" sz="2800" b="1" dirty="0"/>
              <a:t>，</a:t>
            </a:r>
            <a:r>
              <a:rPr lang="en-US" altLang="zh-CN" sz="2800" b="1" dirty="0"/>
              <a:t>OF=0</a:t>
            </a:r>
            <a:r>
              <a:rPr lang="zh-CN" altLang="en-US" sz="2800" b="1" dirty="0"/>
              <a:t>，否</a:t>
            </a:r>
            <a:endParaRPr lang="en-US" altLang="zh-CN" sz="2800" b="1" dirty="0"/>
          </a:p>
          <a:p>
            <a:pPr>
              <a:lnSpc>
                <a:spcPct val="110000"/>
              </a:lnSpc>
            </a:pPr>
            <a:r>
              <a:rPr lang="en-US" altLang="zh-CN" sz="2800" b="1" dirty="0"/>
              <a:t>CF= 1</a:t>
            </a:r>
            <a:r>
              <a:rPr lang="zh-CN" altLang="en-US" sz="2800" b="1" dirty="0"/>
              <a:t>，</a:t>
            </a:r>
            <a:r>
              <a:rPr lang="en-US" altLang="zh-CN" sz="2800" b="1" dirty="0"/>
              <a:t>OF=0</a:t>
            </a:r>
            <a:r>
              <a:rPr lang="zh-CN" altLang="en-US" sz="2800" b="1" dirty="0"/>
              <a:t>，是</a:t>
            </a:r>
          </a:p>
          <a:p>
            <a:pPr eaLnBrk="1" hangingPunct="1">
              <a:lnSpc>
                <a:spcPct val="110000"/>
              </a:lnSpc>
            </a:pPr>
            <a:endParaRPr lang="zh-CN" altLang="en-US" sz="2800" b="1" dirty="0">
              <a:solidFill>
                <a:srgbClr val="000000"/>
              </a:solidFill>
            </a:endParaRPr>
          </a:p>
          <a:p>
            <a:pPr eaLnBrk="1" hangingPunct="1">
              <a:lnSpc>
                <a:spcPct val="110000"/>
              </a:lnSpc>
            </a:pPr>
            <a:endParaRPr lang="en-US" altLang="zh-CN" sz="2800" b="1" dirty="0">
              <a:solidFill>
                <a:srgbClr val="639EF4"/>
              </a:solidFill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0B1DFAC1-A48A-8FB3-57D2-5A9F82B490C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117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执行以下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语言代码，并根据结果填空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134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2AA0F9-F1B1-1DA0-773E-23219E558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22E37C-48D5-63AC-971D-074BE9C63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1171"/>
          </a:xfrm>
        </p:spPr>
        <p:txBody>
          <a:bodyPr>
            <a:norm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3.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考虑以下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语言代码，假设机器为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位，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z1,z3,k1,k2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运行后数值分别是多少？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16582601-E048-30DA-A9DA-2E40E1216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5114" y="2042206"/>
            <a:ext cx="3916363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5000"/>
              </a:spcBef>
            </a:pPr>
            <a:r>
              <a:rPr lang="en-US" altLang="zh-CN" sz="2000" b="1" dirty="0"/>
              <a:t>unsigned int x=33;</a:t>
            </a:r>
            <a:endParaRPr lang="zh-CN" altLang="en-US" sz="2000" b="1" dirty="0"/>
          </a:p>
          <a:p>
            <a:pPr eaLnBrk="1" hangingPunct="1">
              <a:lnSpc>
                <a:spcPct val="110000"/>
              </a:lnSpc>
              <a:spcBef>
                <a:spcPct val="25000"/>
              </a:spcBef>
            </a:pPr>
            <a:r>
              <a:rPr lang="en-US" altLang="zh-CN" sz="2000" b="1" dirty="0"/>
              <a:t>unsigned int y=246;</a:t>
            </a:r>
          </a:p>
          <a:p>
            <a:pPr eaLnBrk="1" hangingPunct="1">
              <a:lnSpc>
                <a:spcPct val="110000"/>
              </a:lnSpc>
              <a:spcBef>
                <a:spcPct val="25000"/>
              </a:spcBef>
            </a:pPr>
            <a:r>
              <a:rPr lang="en-US" altLang="zh-CN" sz="2000" b="1" dirty="0"/>
              <a:t>int m=x;</a:t>
            </a:r>
          </a:p>
          <a:p>
            <a:pPr eaLnBrk="1" hangingPunct="1">
              <a:lnSpc>
                <a:spcPct val="110000"/>
              </a:lnSpc>
              <a:spcBef>
                <a:spcPct val="25000"/>
              </a:spcBef>
            </a:pPr>
            <a:r>
              <a:rPr lang="en-US" altLang="zh-CN" sz="2000" b="1" dirty="0"/>
              <a:t>int n=y;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000" b="1" dirty="0"/>
              <a:t>unsigned int </a:t>
            </a:r>
            <a:r>
              <a:rPr lang="en-US" altLang="zh-CN" sz="2000" b="1" dirty="0">
                <a:solidFill>
                  <a:srgbClr val="FF0000"/>
                </a:solidFill>
              </a:rPr>
              <a:t>z1=x-y</a:t>
            </a:r>
            <a:r>
              <a:rPr lang="en-US" altLang="zh-CN" sz="2000" b="1" dirty="0"/>
              <a:t>;</a:t>
            </a:r>
            <a:endParaRPr lang="zh-CN" altLang="en-US" sz="2000" b="1" dirty="0"/>
          </a:p>
          <a:p>
            <a:pPr eaLnBrk="1" hangingPunct="1">
              <a:lnSpc>
                <a:spcPct val="110000"/>
              </a:lnSpc>
            </a:pPr>
            <a:r>
              <a:rPr lang="en-US" altLang="zh-CN" sz="2000" b="1" dirty="0"/>
              <a:t>unsigned int</a:t>
            </a:r>
            <a:r>
              <a:rPr lang="en-US" altLang="zh-CN" sz="2000" b="1" dirty="0">
                <a:solidFill>
                  <a:srgbClr val="FF0000"/>
                </a:solidFill>
              </a:rPr>
              <a:t> z2=</a:t>
            </a:r>
            <a:r>
              <a:rPr lang="en-US" altLang="zh-CN" sz="2000" b="1" dirty="0" err="1">
                <a:solidFill>
                  <a:srgbClr val="FF0000"/>
                </a:solidFill>
              </a:rPr>
              <a:t>x+y</a:t>
            </a:r>
            <a:r>
              <a:rPr lang="en-US" altLang="zh-CN" sz="2000" b="1" dirty="0"/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000" b="1" dirty="0"/>
              <a:t>int </a:t>
            </a:r>
            <a:r>
              <a:rPr lang="en-US" altLang="zh-CN" sz="2000" b="1" dirty="0">
                <a:solidFill>
                  <a:srgbClr val="FF0000"/>
                </a:solidFill>
              </a:rPr>
              <a:t>k1=m-n</a:t>
            </a:r>
            <a:r>
              <a:rPr lang="en-US" altLang="zh-CN" sz="2000" b="1" dirty="0"/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000" b="1" dirty="0"/>
              <a:t>int</a:t>
            </a:r>
            <a:r>
              <a:rPr lang="en-US" altLang="zh-CN" sz="2000" b="1" dirty="0">
                <a:solidFill>
                  <a:srgbClr val="FF0000"/>
                </a:solidFill>
              </a:rPr>
              <a:t> k2=</a:t>
            </a:r>
            <a:r>
              <a:rPr lang="en-US" altLang="zh-CN" sz="2000" b="1" dirty="0" err="1">
                <a:solidFill>
                  <a:srgbClr val="FF0000"/>
                </a:solidFill>
              </a:rPr>
              <a:t>m+n</a:t>
            </a:r>
            <a:r>
              <a:rPr lang="en-US" altLang="zh-CN" sz="2000" b="1" dirty="0"/>
              <a:t>;</a:t>
            </a:r>
          </a:p>
        </p:txBody>
      </p:sp>
      <p:grpSp>
        <p:nvGrpSpPr>
          <p:cNvPr id="4" name="Group 67">
            <a:extLst>
              <a:ext uri="{FF2B5EF4-FFF2-40B4-BE49-F238E27FC236}">
                <a16:creationId xmlns:a16="http://schemas.microsoft.com/office/drawing/2014/main" id="{672FF885-7D8B-C26F-E69E-ACE68A7BC7C3}"/>
              </a:ext>
            </a:extLst>
          </p:cNvPr>
          <p:cNvGrpSpPr>
            <a:grpSpLocks/>
          </p:cNvGrpSpPr>
          <p:nvPr/>
        </p:nvGrpSpPr>
        <p:grpSpPr bwMode="auto">
          <a:xfrm>
            <a:off x="3878490" y="1686296"/>
            <a:ext cx="2970213" cy="1439862"/>
            <a:chOff x="73" y="3237"/>
            <a:chExt cx="1871" cy="907"/>
          </a:xfrm>
        </p:grpSpPr>
        <p:pic>
          <p:nvPicPr>
            <p:cNvPr id="5" name="Picture 68">
              <a:extLst>
                <a:ext uri="{FF2B5EF4-FFF2-40B4-BE49-F238E27FC236}">
                  <a16:creationId xmlns:a16="http://schemas.microsoft.com/office/drawing/2014/main" id="{9247F30E-827E-81D3-CA0A-53FFD0BE56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" y="3549"/>
              <a:ext cx="1871" cy="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 Box 69">
              <a:extLst>
                <a:ext uri="{FF2B5EF4-FFF2-40B4-BE49-F238E27FC236}">
                  <a16:creationId xmlns:a16="http://schemas.microsoft.com/office/drawing/2014/main" id="{73653D7C-9AA4-BCF0-9AD0-890D20F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" y="3237"/>
              <a:ext cx="136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CC3300"/>
                  </a:solidFill>
                  <a:ea typeface="微软雅黑" panose="020B0503020204020204" pitchFamily="34" charset="-122"/>
                </a:rPr>
                <a:t>无符号减公式：</a:t>
              </a:r>
            </a:p>
          </p:txBody>
        </p:sp>
      </p:grpSp>
      <p:grpSp>
        <p:nvGrpSpPr>
          <p:cNvPr id="7" name="Group 73">
            <a:extLst>
              <a:ext uri="{FF2B5EF4-FFF2-40B4-BE49-F238E27FC236}">
                <a16:creationId xmlns:a16="http://schemas.microsoft.com/office/drawing/2014/main" id="{DB8EB9CF-DD15-AFD4-FB77-A2F280CAA71A}"/>
              </a:ext>
            </a:extLst>
          </p:cNvPr>
          <p:cNvGrpSpPr>
            <a:grpSpLocks/>
          </p:cNvGrpSpPr>
          <p:nvPr/>
        </p:nvGrpSpPr>
        <p:grpSpPr bwMode="auto">
          <a:xfrm>
            <a:off x="6943838" y="1613725"/>
            <a:ext cx="5084763" cy="1709738"/>
            <a:chOff x="2398" y="3181"/>
            <a:chExt cx="3203" cy="1077"/>
          </a:xfrm>
        </p:grpSpPr>
        <p:sp>
          <p:nvSpPr>
            <p:cNvPr id="8" name="Text Box 74">
              <a:extLst>
                <a:ext uri="{FF2B5EF4-FFF2-40B4-BE49-F238E27FC236}">
                  <a16:creationId xmlns:a16="http://schemas.microsoft.com/office/drawing/2014/main" id="{935F89CB-C55F-BF8D-081F-F11DB5E35A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7" y="3181"/>
              <a:ext cx="136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3300"/>
                  </a:solidFill>
                  <a:ea typeface="微软雅黑" panose="020B0503020204020204" pitchFamily="34" charset="-122"/>
                </a:rPr>
                <a:t>带符号减公式：</a:t>
              </a:r>
            </a:p>
          </p:txBody>
        </p:sp>
        <p:pic>
          <p:nvPicPr>
            <p:cNvPr id="9" name="Picture 75">
              <a:extLst>
                <a:ext uri="{FF2B5EF4-FFF2-40B4-BE49-F238E27FC236}">
                  <a16:creationId xmlns:a16="http://schemas.microsoft.com/office/drawing/2014/main" id="{D3313356-1F12-CE3A-0E99-9E9E903B32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8" y="3459"/>
              <a:ext cx="3203" cy="7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oup 69">
            <a:extLst>
              <a:ext uri="{FF2B5EF4-FFF2-40B4-BE49-F238E27FC236}">
                <a16:creationId xmlns:a16="http://schemas.microsoft.com/office/drawing/2014/main" id="{4A3D2992-BD8A-E832-C07D-3D87E30920A6}"/>
              </a:ext>
            </a:extLst>
          </p:cNvPr>
          <p:cNvGrpSpPr>
            <a:grpSpLocks/>
          </p:cNvGrpSpPr>
          <p:nvPr/>
        </p:nvGrpSpPr>
        <p:grpSpPr bwMode="auto">
          <a:xfrm>
            <a:off x="3862557" y="3367605"/>
            <a:ext cx="4140200" cy="1449387"/>
            <a:chOff x="130" y="3407"/>
            <a:chExt cx="2608" cy="913"/>
          </a:xfrm>
        </p:grpSpPr>
        <p:pic>
          <p:nvPicPr>
            <p:cNvPr id="11" name="Picture 70">
              <a:extLst>
                <a:ext uri="{FF2B5EF4-FFF2-40B4-BE49-F238E27FC236}">
                  <a16:creationId xmlns:a16="http://schemas.microsoft.com/office/drawing/2014/main" id="{7FCD7B18-B901-1DF2-F2A6-1994B18854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" y="3583"/>
              <a:ext cx="2608" cy="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 Box 71">
              <a:extLst>
                <a:ext uri="{FF2B5EF4-FFF2-40B4-BE49-F238E27FC236}">
                  <a16:creationId xmlns:a16="http://schemas.microsoft.com/office/drawing/2014/main" id="{7D748BEC-0978-AEE8-33EB-F1ACDFA489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" y="3407"/>
              <a:ext cx="13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CC3300"/>
                  </a:solidFill>
                  <a:ea typeface="微软雅黑" panose="020B0503020204020204" pitchFamily="34" charset="-122"/>
                </a:rPr>
                <a:t>无符号加公式：</a:t>
              </a:r>
            </a:p>
          </p:txBody>
        </p:sp>
      </p:grpSp>
      <p:grpSp>
        <p:nvGrpSpPr>
          <p:cNvPr id="13" name="Group 72">
            <a:extLst>
              <a:ext uri="{FF2B5EF4-FFF2-40B4-BE49-F238E27FC236}">
                <a16:creationId xmlns:a16="http://schemas.microsoft.com/office/drawing/2014/main" id="{093BE9A4-43C3-C210-5C18-ADC00FD92643}"/>
              </a:ext>
            </a:extLst>
          </p:cNvPr>
          <p:cNvGrpSpPr>
            <a:grpSpLocks/>
          </p:cNvGrpSpPr>
          <p:nvPr/>
        </p:nvGrpSpPr>
        <p:grpSpPr bwMode="auto">
          <a:xfrm>
            <a:off x="3788087" y="4851527"/>
            <a:ext cx="4615825" cy="1570264"/>
            <a:chOff x="2738" y="3271"/>
            <a:chExt cx="3022" cy="1049"/>
          </a:xfrm>
        </p:grpSpPr>
        <p:pic>
          <p:nvPicPr>
            <p:cNvPr id="14" name="Picture 73">
              <a:extLst>
                <a:ext uri="{FF2B5EF4-FFF2-40B4-BE49-F238E27FC236}">
                  <a16:creationId xmlns:a16="http://schemas.microsoft.com/office/drawing/2014/main" id="{0F04E0E2-5BE1-A9FB-7E0E-2C01B8A3BE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8" y="3464"/>
              <a:ext cx="3022" cy="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 Box 74">
              <a:extLst>
                <a:ext uri="{FF2B5EF4-FFF2-40B4-BE49-F238E27FC236}">
                  <a16:creationId xmlns:a16="http://schemas.microsoft.com/office/drawing/2014/main" id="{3DCC1DF1-0294-9365-7BF4-8C69AF4BC8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3" y="3271"/>
              <a:ext cx="187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CC3300"/>
                  </a:solidFill>
                  <a:ea typeface="微软雅黑" panose="020B0503020204020204" pitchFamily="34" charset="-122"/>
                </a:rPr>
                <a:t>带符号加公式：</a:t>
              </a: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D06B3440-4C83-7DFD-1286-BDAEE805881D}"/>
              </a:ext>
            </a:extLst>
          </p:cNvPr>
          <p:cNvSpPr txBox="1"/>
          <p:nvPr/>
        </p:nvSpPr>
        <p:spPr>
          <a:xfrm>
            <a:off x="9816928" y="4253811"/>
            <a:ext cx="121194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z1=43;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z2=23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k1=43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k2=23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69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156589-7B4B-440A-3485-8464E36BC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3FA28BEB-9B10-CE71-1A91-CA60BB32F2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171" y="900793"/>
            <a:ext cx="80295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字节，字，字长是什么？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A2708F5-F2E8-A8D0-3F2A-9CCBBA987F6D}"/>
              </a:ext>
            </a:extLst>
          </p:cNvPr>
          <p:cNvSpPr txBox="1"/>
          <p:nvPr/>
        </p:nvSpPr>
        <p:spPr>
          <a:xfrm>
            <a:off x="1407885" y="1550697"/>
            <a:ext cx="8737600" cy="37566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20000"/>
              </a:spcBef>
              <a:buFontTx/>
              <a:buAutoNum type="arabicPeriod"/>
            </a:pPr>
            <a:r>
              <a:rPr kumimoji="1" lang="zh-CN" altLang="en-US" sz="2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字节：存储器是由多个存储单位构成，一个存储单位大小为</a:t>
            </a:r>
            <a:r>
              <a:rPr kumimoji="1" lang="en-US" altLang="zh-CN" sz="2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sz="2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</a:t>
            </a:r>
            <a:r>
              <a:rPr kumimoji="1" lang="en-US" altLang="zh-CN" sz="2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=8</a:t>
            </a:r>
            <a:r>
              <a:rPr kumimoji="1" lang="zh-CN" altLang="en-US" sz="2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位二进制数</a:t>
            </a:r>
            <a:endParaRPr kumimoji="1" lang="en-US" altLang="zh-CN" sz="22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endParaRPr kumimoji="1" lang="en-US" altLang="zh-CN" sz="22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FontTx/>
              <a:buAutoNum type="arabicPeriod"/>
            </a:pPr>
            <a:endParaRPr kumimoji="1" lang="en-US" altLang="zh-CN" sz="22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kumimoji="1" lang="en-US" altLang="zh-CN" sz="2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kumimoji="1" lang="zh-CN" altLang="en-US" sz="2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字：字是计算机处理器用来一次性处理事务的一个固定长度的位（</a:t>
            </a:r>
            <a:r>
              <a:rPr kumimoji="1" lang="en-US" altLang="zh-CN" sz="2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bit</a:t>
            </a:r>
            <a:r>
              <a:rPr kumimoji="1" lang="zh-CN" altLang="en-US" sz="2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）组，</a:t>
            </a:r>
            <a:r>
              <a:rPr kumimoji="1" lang="en-US" altLang="zh-CN" sz="2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kumimoji="1" lang="zh-CN" altLang="en-US" sz="2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位中</a:t>
            </a:r>
            <a:r>
              <a:rPr kumimoji="1" lang="en-US" altLang="zh-CN" sz="2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sz="2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个字为</a:t>
            </a:r>
            <a:r>
              <a:rPr kumimoji="1" lang="en-US" altLang="zh-CN" sz="2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sz="2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个字节，</a:t>
            </a:r>
            <a:r>
              <a:rPr kumimoji="1" lang="en-US" altLang="zh-CN" sz="2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kumimoji="1" lang="zh-CN" altLang="en-US" sz="2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kumimoji="1" lang="en-US" altLang="zh-CN" sz="2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sz="2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个字为</a:t>
            </a:r>
            <a:r>
              <a:rPr kumimoji="1" lang="en-US" altLang="zh-CN" sz="2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kumimoji="1" lang="zh-CN" altLang="en-US" sz="2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个字节，</a:t>
            </a:r>
            <a:r>
              <a:rPr kumimoji="1" lang="en-US" altLang="zh-CN" sz="2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kumimoji="1" lang="zh-CN" altLang="en-US" sz="2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位中</a:t>
            </a:r>
            <a:r>
              <a:rPr kumimoji="1" lang="en-US" altLang="zh-CN" sz="2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sz="2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个字为</a:t>
            </a:r>
            <a:r>
              <a:rPr kumimoji="1" lang="en-US" altLang="zh-CN" sz="2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kumimoji="1" lang="zh-CN" altLang="en-US" sz="2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个字节</a:t>
            </a:r>
            <a:endParaRPr kumimoji="1" lang="en-US" altLang="zh-CN" sz="22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endParaRPr kumimoji="1" lang="en-US" altLang="zh-CN" sz="22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kumimoji="1" lang="en-US" altLang="zh-CN" sz="2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kumimoji="1" lang="zh-CN" altLang="en-US" sz="2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字长：字的长度（用位数表示），</a:t>
            </a:r>
            <a:r>
              <a:rPr kumimoji="1" lang="en-US" altLang="zh-CN" sz="2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16/32/64</a:t>
            </a:r>
            <a:r>
              <a:rPr kumimoji="1" lang="zh-CN" altLang="en-US" sz="2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endParaRPr kumimoji="1" lang="en-US" altLang="zh-CN" sz="22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263EF56-CB17-EDC4-60C8-0EBC75AB67B7}"/>
              </a:ext>
            </a:extLst>
          </p:cNvPr>
          <p:cNvSpPr/>
          <p:nvPr/>
        </p:nvSpPr>
        <p:spPr>
          <a:xfrm>
            <a:off x="1359725" y="1496291"/>
            <a:ext cx="8864930" cy="106877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E292BEB-D357-9271-EB74-205481C5A275}"/>
              </a:ext>
            </a:extLst>
          </p:cNvPr>
          <p:cNvSpPr txBox="1"/>
          <p:nvPr/>
        </p:nvSpPr>
        <p:spPr>
          <a:xfrm>
            <a:off x="10594181" y="1550697"/>
            <a:ext cx="1135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存储器概念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4C5A185-37AF-55BC-C336-15F3417838D8}"/>
              </a:ext>
            </a:extLst>
          </p:cNvPr>
          <p:cNvSpPr/>
          <p:nvPr/>
        </p:nvSpPr>
        <p:spPr>
          <a:xfrm>
            <a:off x="1359725" y="3106016"/>
            <a:ext cx="8864930" cy="26875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D35868A-96A3-6639-8CF9-DB8458F70681}"/>
              </a:ext>
            </a:extLst>
          </p:cNvPr>
          <p:cNvSpPr txBox="1"/>
          <p:nvPr/>
        </p:nvSpPr>
        <p:spPr>
          <a:xfrm>
            <a:off x="10594181" y="3867653"/>
            <a:ext cx="1135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处理器概念</a:t>
            </a:r>
          </a:p>
        </p:txBody>
      </p:sp>
    </p:spTree>
    <p:extLst>
      <p:ext uri="{BB962C8B-B14F-4D97-AF65-F5344CB8AC3E}">
        <p14:creationId xmlns:p14="http://schemas.microsoft.com/office/powerpoint/2010/main" val="115496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  <p:bldP spid="6" grpId="0" animBg="1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F154852-B8B7-864F-CD5E-6E66772BB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49" y="492825"/>
            <a:ext cx="5572114" cy="555765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175B6A2-5F36-FBD4-9903-2B83DBA90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757" y="544935"/>
            <a:ext cx="6138947" cy="562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0125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7EDA80-6006-2BF9-2CD5-90DB7BBAD9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4F7D1A-161C-4C68-F01D-DB4C969F2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6428" y="2613818"/>
            <a:ext cx="3349172" cy="132556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练习题</a:t>
            </a:r>
          </a:p>
        </p:txBody>
      </p:sp>
    </p:spTree>
    <p:extLst>
      <p:ext uri="{BB962C8B-B14F-4D97-AF65-F5344CB8AC3E}">
        <p14:creationId xmlns:p14="http://schemas.microsoft.com/office/powerpoint/2010/main" val="11412537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55699CA-0C2A-AE4A-402D-FDF90BDDC4D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49482" y="227116"/>
            <a:ext cx="9753600" cy="2147949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1.</a:t>
            </a:r>
            <a:r>
              <a:rPr lang="zh-CN" altLang="en-US" sz="2400" dirty="0"/>
              <a:t>可改进功能占系统总运行时间的</a:t>
            </a:r>
            <a:r>
              <a:rPr lang="en-US" altLang="zh-CN" sz="2400" dirty="0"/>
              <a:t>60%</a:t>
            </a:r>
            <a:r>
              <a:rPr lang="zh-CN" altLang="en-US" sz="2400" dirty="0"/>
              <a:t>，需将该功能提升多少倍，才能将计算机系统总体性能提升</a:t>
            </a:r>
            <a:r>
              <a:rPr lang="en-US" altLang="zh-CN" sz="2400" dirty="0"/>
              <a:t>1.5</a:t>
            </a:r>
            <a:r>
              <a:rPr lang="zh-CN" altLang="en-US" sz="2400" dirty="0"/>
              <a:t>倍？</a:t>
            </a:r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38D1144-1A11-677B-B310-0F97187352F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24692" y="2808020"/>
            <a:ext cx="9753600" cy="2147949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D9A902D-F518-12FE-9552-331AD15B7EB6}"/>
                  </a:ext>
                </a:extLst>
              </p:cNvPr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1696366" y="1911927"/>
                <a:ext cx="5441421" cy="3055918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r>
                  <a:rPr lang="zh-CN" altLang="en-US" sz="2400" dirty="0"/>
                  <a:t>根据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可知：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1.5=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1−0.6+</m:t>
                        </m:r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0.6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k</m:t>
                            </m:r>
                          </m:den>
                        </m:f>
                      </m:den>
                    </m:f>
                  </m:oMath>
                </a14:m>
                <a:endParaRPr lang="en-US" altLang="zh-CN" sz="2400" b="0" dirty="0"/>
              </a:p>
              <a:p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K=2.25</a:t>
                </a:r>
              </a:p>
              <a:p>
                <a:endParaRPr lang="en-US" altLang="zh-CN" sz="24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D9A902D-F518-12FE-9552-331AD15B7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1696366" y="1911927"/>
                <a:ext cx="5441421" cy="3055918"/>
              </a:xfrm>
              <a:prstGeom prst="rect">
                <a:avLst/>
              </a:prstGeom>
              <a:blipFill>
                <a:blip r:embed="rId6"/>
                <a:stretch>
                  <a:fillRect l="-1680" t="-55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Object 41">
            <a:extLst>
              <a:ext uri="{FF2B5EF4-FFF2-40B4-BE49-F238E27FC236}">
                <a16:creationId xmlns:a16="http://schemas.microsoft.com/office/drawing/2014/main" id="{AABC08BB-E5DC-10E3-6818-3CCFB429B7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1527222"/>
              </p:ext>
            </p:extLst>
          </p:nvPr>
        </p:nvGraphicFramePr>
        <p:xfrm>
          <a:off x="2740850" y="1669019"/>
          <a:ext cx="1792288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812447" imgH="507780" progId="Equation.DSMT4">
                  <p:embed/>
                </p:oleObj>
              </mc:Choice>
              <mc:Fallback>
                <p:oleObj name="Equation" r:id="rId7" imgW="812447" imgH="507780" progId="Equation.DSMT4">
                  <p:embed/>
                  <p:pic>
                    <p:nvPicPr>
                      <p:cNvPr id="106511" name="Object 41">
                        <a:extLst>
                          <a:ext uri="{FF2B5EF4-FFF2-40B4-BE49-F238E27FC236}">
                            <a16:creationId xmlns:a16="http://schemas.microsoft.com/office/drawing/2014/main" id="{5AF3FDFB-3A12-7BF1-F654-3298CBF1D9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0850" y="1669019"/>
                        <a:ext cx="1792288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51746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9830078-151E-7468-2728-C32E653E2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9" y="962841"/>
            <a:ext cx="12091021" cy="463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785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55699CA-0C2A-AE4A-402D-FDF90BDDC4D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219200" y="1143742"/>
            <a:ext cx="9753600" cy="239273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 </a:t>
            </a:r>
            <a:r>
              <a:rPr lang="zh-CN" altLang="en-US" sz="2400" dirty="0"/>
              <a:t>写一个</a:t>
            </a:r>
            <a:r>
              <a:rPr lang="en-US" altLang="zh-CN" sz="2400" dirty="0"/>
              <a:t>C </a:t>
            </a:r>
            <a:r>
              <a:rPr lang="zh-CN" altLang="en-US" sz="2400" dirty="0"/>
              <a:t>表达式，在下列描述的条件下产生</a:t>
            </a:r>
            <a:r>
              <a:rPr lang="en-US" altLang="zh-CN" sz="2400" dirty="0"/>
              <a:t>1</a:t>
            </a:r>
            <a:r>
              <a:rPr lang="zh-CN" altLang="en-US" sz="2400" dirty="0"/>
              <a:t>，而在其他情况下得到</a:t>
            </a:r>
            <a:r>
              <a:rPr lang="en-US" altLang="zh-CN" sz="2400" dirty="0"/>
              <a:t>0 </a:t>
            </a:r>
            <a:r>
              <a:rPr lang="zh-CN" altLang="en-US" sz="2400" dirty="0"/>
              <a:t>。假设且是</a:t>
            </a:r>
            <a:r>
              <a:rPr lang="en-US" altLang="zh-CN" sz="2400" dirty="0"/>
              <a:t>int </a:t>
            </a:r>
            <a:r>
              <a:rPr lang="zh-CN" altLang="en-US" sz="2400" dirty="0"/>
              <a:t>类型。</a:t>
            </a:r>
            <a:r>
              <a:rPr lang="zh-CN" altLang="en-US" sz="2400" b="1" dirty="0"/>
              <a:t>（书上题</a:t>
            </a:r>
            <a:r>
              <a:rPr lang="en-US" altLang="zh-CN" sz="2400" b="1" dirty="0"/>
              <a:t>2.61</a:t>
            </a:r>
            <a:r>
              <a:rPr lang="zh-CN" altLang="en-US" sz="2400" b="1" dirty="0"/>
              <a:t>）</a:t>
            </a:r>
          </a:p>
          <a:p>
            <a:r>
              <a:rPr lang="en-US" altLang="zh-CN" sz="2400" dirty="0"/>
              <a:t>A. x </a:t>
            </a:r>
            <a:r>
              <a:rPr lang="zh-CN" altLang="en-US" sz="2400" dirty="0"/>
              <a:t>的任何位都等于</a:t>
            </a:r>
            <a:r>
              <a:rPr lang="en-US" altLang="zh-CN" sz="2400" dirty="0"/>
              <a:t>l </a:t>
            </a:r>
            <a:r>
              <a:rPr lang="zh-CN" altLang="en-US" sz="2400" dirty="0"/>
              <a:t>。</a:t>
            </a:r>
          </a:p>
          <a:p>
            <a:r>
              <a:rPr lang="en-US" altLang="zh-CN" sz="2400" dirty="0"/>
              <a:t>B. x </a:t>
            </a:r>
            <a:r>
              <a:rPr lang="zh-CN" altLang="en-US" sz="2400" dirty="0"/>
              <a:t>的任何位都等于</a:t>
            </a:r>
            <a:r>
              <a:rPr lang="en-US" altLang="zh-CN" sz="2400" dirty="0"/>
              <a:t>0 </a:t>
            </a:r>
            <a:r>
              <a:rPr lang="zh-CN" altLang="en-US" sz="2400" dirty="0"/>
              <a:t>。</a:t>
            </a:r>
          </a:p>
          <a:p>
            <a:r>
              <a:rPr lang="en-US" altLang="zh-CN" sz="2400" dirty="0"/>
              <a:t>c. x </a:t>
            </a:r>
            <a:r>
              <a:rPr lang="zh-CN" altLang="en-US" sz="2400" dirty="0"/>
              <a:t>的最低有效字节中的位都等于</a:t>
            </a:r>
            <a:r>
              <a:rPr lang="en-US" altLang="zh-CN" sz="2400" dirty="0"/>
              <a:t>1 </a:t>
            </a:r>
            <a:r>
              <a:rPr lang="zh-CN" altLang="en-US" sz="2400" dirty="0"/>
              <a:t>，</a:t>
            </a:r>
          </a:p>
          <a:p>
            <a:r>
              <a:rPr lang="en-US" altLang="zh-CN" sz="2400" dirty="0"/>
              <a:t>D. x </a:t>
            </a:r>
            <a:r>
              <a:rPr lang="zh-CN" altLang="en-US" sz="2400" dirty="0"/>
              <a:t>的最高有效字节中的位都等于</a:t>
            </a:r>
            <a:r>
              <a:rPr lang="en-US" altLang="zh-CN" sz="2400" dirty="0"/>
              <a:t>0 </a:t>
            </a:r>
            <a:r>
              <a:rPr lang="zh-CN" altLang="en-US" sz="2400" dirty="0"/>
              <a:t>。</a:t>
            </a:r>
          </a:p>
          <a:p>
            <a:r>
              <a:rPr lang="zh-CN" altLang="en-US" sz="2400" dirty="0"/>
              <a:t>代码应该遵循位级整数编码规则，另外还有一个限制，你不能使用相等</a:t>
            </a:r>
            <a:r>
              <a:rPr lang="en-US" altLang="zh-CN" sz="2400" dirty="0"/>
              <a:t>(= =)</a:t>
            </a:r>
            <a:r>
              <a:rPr lang="zh-CN" altLang="en-US" sz="2400" dirty="0"/>
              <a:t>和不相等</a:t>
            </a:r>
            <a:r>
              <a:rPr lang="en-US" altLang="zh-CN" sz="2400" dirty="0"/>
              <a:t>(! =)</a:t>
            </a:r>
            <a:r>
              <a:rPr lang="zh-CN" altLang="en-US" sz="2400" dirty="0"/>
              <a:t>测试</a:t>
            </a:r>
            <a:endParaRPr lang="zh-CN" altLang="en-US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en-US" altLang="zh-CN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51613F2-DD33-20AB-ADF9-A1083A1322A1}"/>
              </a:ext>
            </a:extLst>
          </p:cNvPr>
          <p:cNvSpPr txBox="1"/>
          <p:nvPr/>
        </p:nvSpPr>
        <p:spPr>
          <a:xfrm>
            <a:off x="2334985" y="3820288"/>
            <a:ext cx="6095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!~x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95727B2-2E90-ADA9-77A5-816A3D4EE6CF}"/>
              </a:ext>
            </a:extLst>
          </p:cNvPr>
          <p:cNvSpPr txBox="1"/>
          <p:nvPr/>
        </p:nvSpPr>
        <p:spPr>
          <a:xfrm>
            <a:off x="2334985" y="4408115"/>
            <a:ext cx="6095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!x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6CA6B79-EE5A-CDFC-B979-4589A83B8029}"/>
              </a:ext>
            </a:extLst>
          </p:cNvPr>
          <p:cNvSpPr txBox="1"/>
          <p:nvPr/>
        </p:nvSpPr>
        <p:spPr>
          <a:xfrm>
            <a:off x="2334985" y="5061258"/>
            <a:ext cx="6095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!~(x | ~0xff)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0C9CE1C-512D-8737-F4EB-C3F67C669BD4}"/>
              </a:ext>
            </a:extLst>
          </p:cNvPr>
          <p:cNvSpPr txBox="1"/>
          <p:nvPr/>
        </p:nvSpPr>
        <p:spPr>
          <a:xfrm>
            <a:off x="2334985" y="5721225"/>
            <a:ext cx="6095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!((x</a:t>
            </a:r>
            <a:r>
              <a:rPr lang="en-US" altLang="zh-CN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altLang="zh-CN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zh-CN" b="0" i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b="0" i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(int)-1)</a:t>
            </a:r>
            <a:r>
              <a:rPr lang="en-US" altLang="zh-CN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b="0" i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US" altLang="zh-CN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0xff</a:t>
            </a:r>
            <a:r>
              <a:rPr lang="en-US" altLang="zh-CN" b="0" i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821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09C1325C-C3E4-AE8D-871D-C451C86A4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24" y="1227882"/>
            <a:ext cx="11474551" cy="446090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CC806183-13AA-F81D-7517-6AECAFF30776}"/>
              </a:ext>
            </a:extLst>
          </p:cNvPr>
          <p:cNvSpPr txBox="1"/>
          <p:nvPr/>
        </p:nvSpPr>
        <p:spPr>
          <a:xfrm>
            <a:off x="4074721" y="3820287"/>
            <a:ext cx="296140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(1+2^-1+2^-3)*2^7=208</a:t>
            </a:r>
            <a:endParaRPr lang="zh-CN" altLang="en-US" sz="12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1890185-3C4C-1497-75B7-4A1367BF171E}"/>
              </a:ext>
            </a:extLst>
          </p:cNvPr>
          <p:cNvSpPr txBox="1"/>
          <p:nvPr/>
        </p:nvSpPr>
        <p:spPr>
          <a:xfrm>
            <a:off x="6319157" y="3774120"/>
            <a:ext cx="1821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0  1110   1010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CA87D61-4CE9-4BE5-5D27-DF57F41F98C2}"/>
              </a:ext>
            </a:extLst>
          </p:cNvPr>
          <p:cNvSpPr txBox="1"/>
          <p:nvPr/>
        </p:nvSpPr>
        <p:spPr>
          <a:xfrm>
            <a:off x="8803326" y="3774120"/>
            <a:ext cx="10531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208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7524C0B-EEDA-6E73-11C4-D1CCD123DDE4}"/>
              </a:ext>
            </a:extLst>
          </p:cNvPr>
          <p:cNvSpPr txBox="1"/>
          <p:nvPr/>
        </p:nvSpPr>
        <p:spPr>
          <a:xfrm>
            <a:off x="4196070" y="4214704"/>
            <a:ext cx="17916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-(1+2^-1+2^-2)*2^-8</a:t>
            </a:r>
            <a:endParaRPr lang="zh-CN" altLang="en-US" sz="12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F723EBF-D21A-9131-47DE-2644C1E845D7}"/>
              </a:ext>
            </a:extLst>
          </p:cNvPr>
          <p:cNvSpPr txBox="1"/>
          <p:nvPr/>
        </p:nvSpPr>
        <p:spPr>
          <a:xfrm>
            <a:off x="6319156" y="4143452"/>
            <a:ext cx="1821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1  0000   0111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63185D7-7CD0-6FBD-7357-64864A512168}"/>
              </a:ext>
            </a:extLst>
          </p:cNvPr>
          <p:cNvSpPr txBox="1"/>
          <p:nvPr/>
        </p:nvSpPr>
        <p:spPr>
          <a:xfrm>
            <a:off x="8195212" y="4155929"/>
            <a:ext cx="17916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-(1+2^1+2^2)*2^-10</a:t>
            </a:r>
            <a:endParaRPr lang="zh-CN" altLang="en-US" sz="12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99EF518-83E3-60C4-7737-D2D83FD4AC3D}"/>
              </a:ext>
            </a:extLst>
          </p:cNvPr>
          <p:cNvSpPr txBox="1"/>
          <p:nvPr/>
        </p:nvSpPr>
        <p:spPr>
          <a:xfrm>
            <a:off x="4419225" y="4573844"/>
            <a:ext cx="18999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(2^-1+2^-3)*2^-14</a:t>
            </a:r>
            <a:endParaRPr lang="zh-CN" altLang="en-US" sz="12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C4F3C67-B2BE-59E6-CCF0-E528C78F9A45}"/>
              </a:ext>
            </a:extLst>
          </p:cNvPr>
          <p:cNvSpPr txBox="1"/>
          <p:nvPr/>
        </p:nvSpPr>
        <p:spPr>
          <a:xfrm>
            <a:off x="6344150" y="4515963"/>
            <a:ext cx="1821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0  0000   0001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0C0CFD1-04A6-0927-D634-B7D0DC187D05}"/>
              </a:ext>
            </a:extLst>
          </p:cNvPr>
          <p:cNvSpPr txBox="1"/>
          <p:nvPr/>
        </p:nvSpPr>
        <p:spPr>
          <a:xfrm>
            <a:off x="8682722" y="4526503"/>
            <a:ext cx="17916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1*2^-10</a:t>
            </a:r>
            <a:endParaRPr lang="zh-CN" altLang="en-US" sz="12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FC02DA4-2C7E-F4C9-524D-E81151C77CD7}"/>
              </a:ext>
            </a:extLst>
          </p:cNvPr>
          <p:cNvSpPr txBox="1"/>
          <p:nvPr/>
        </p:nvSpPr>
        <p:spPr>
          <a:xfrm>
            <a:off x="4611398" y="4922095"/>
            <a:ext cx="11065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-1*2^12</a:t>
            </a:r>
            <a:endParaRPr lang="zh-CN" altLang="en-US" sz="12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0C56E85-B6D3-B2D3-C3EE-4458213F5C75}"/>
              </a:ext>
            </a:extLst>
          </p:cNvPr>
          <p:cNvSpPr txBox="1"/>
          <p:nvPr/>
        </p:nvSpPr>
        <p:spPr>
          <a:xfrm>
            <a:off x="6319155" y="4932042"/>
            <a:ext cx="1821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1  1110   1111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0779B1A-7156-2AB0-B1F1-AEBA17A41B77}"/>
              </a:ext>
            </a:extLst>
          </p:cNvPr>
          <p:cNvSpPr txBox="1"/>
          <p:nvPr/>
        </p:nvSpPr>
        <p:spPr>
          <a:xfrm>
            <a:off x="8621366" y="4939085"/>
            <a:ext cx="17916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-31*2^3</a:t>
            </a:r>
            <a:endParaRPr lang="zh-CN" altLang="en-US" sz="12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9A3E27B-D974-25D4-0B13-E1F935C12746}"/>
              </a:ext>
            </a:extLst>
          </p:cNvPr>
          <p:cNvSpPr txBox="1"/>
          <p:nvPr/>
        </p:nvSpPr>
        <p:spPr>
          <a:xfrm>
            <a:off x="4696691" y="5279581"/>
            <a:ext cx="11880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(1+2^-1)*2^9</a:t>
            </a:r>
            <a:endParaRPr lang="zh-CN" altLang="en-US" sz="12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2BDF866-1029-26A6-A22D-83ED0F910887}"/>
              </a:ext>
            </a:extLst>
          </p:cNvPr>
          <p:cNvSpPr txBox="1"/>
          <p:nvPr/>
        </p:nvSpPr>
        <p:spPr>
          <a:xfrm>
            <a:off x="6344150" y="5257806"/>
            <a:ext cx="1821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0  1111   0000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E8A9381E-6C74-F85D-81DF-C632D3C9313A}"/>
                  </a:ext>
                </a:extLst>
              </p:cNvPr>
              <p:cNvSpPr txBox="1"/>
              <p:nvPr/>
            </p:nvSpPr>
            <p:spPr>
              <a:xfrm>
                <a:off x="8627303" y="5313452"/>
                <a:ext cx="1791691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200" dirty="0"/>
                  <a:t>+</a:t>
                </a:r>
                <a14:m>
                  <m:oMath xmlns:m="http://schemas.openxmlformats.org/officeDocument/2006/math">
                    <m:r>
                      <a:rPr lang="en-US" altLang="zh-CN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E8A9381E-6C74-F85D-81DF-C632D3C93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7303" y="5313452"/>
                <a:ext cx="1791691" cy="276999"/>
              </a:xfrm>
              <a:prstGeom prst="rect">
                <a:avLst/>
              </a:prstGeom>
              <a:blipFill>
                <a:blip r:embed="rId3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331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55699CA-0C2A-AE4A-402D-FDF90BDDC4D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578873" y="1551216"/>
            <a:ext cx="9753600" cy="1108857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0;100 0001,0;010 0001 0000 0000 0000 0000</a:t>
            </a:r>
          </a:p>
          <a:p>
            <a:endParaRPr lang="en-US" altLang="zh-CN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7756538-DA2D-3DB5-AAE3-03CE193BD38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84069" y="391393"/>
            <a:ext cx="9753600" cy="136021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5. 41210000H 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是</a:t>
            </a: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16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进制</a:t>
            </a: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IEEE 754 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规格化的</a:t>
            </a: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float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型数据，其表示的十进制数值是多少？</a:t>
            </a:r>
            <a:endParaRPr lang="en-US" altLang="zh-CN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3742E85-6337-AD5E-83C2-245CBDE3E128}"/>
                  </a:ext>
                </a:extLst>
              </p:cNvPr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1656063" y="2809006"/>
                <a:ext cx="9753600" cy="3390406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r>
                  <a:rPr lang="zh-CN" altLang="en-US" sz="24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符号：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+</a:t>
                </a:r>
              </a:p>
              <a:p>
                <a:r>
                  <a:rPr lang="zh-CN" altLang="en-US" sz="24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指数：</a:t>
                </a:r>
                <a:endParaRPr lang="en-US" altLang="zh-CN" sz="24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  <a:p>
                <a:r>
                  <a:rPr lang="en-US" altLang="zh-CN" sz="24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Exp=10000010=130</a:t>
                </a:r>
              </a:p>
              <a:p>
                <a:r>
                  <a:rPr lang="en-US" altLang="zh-CN" sz="24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E=130-127=3</a:t>
                </a:r>
              </a:p>
              <a:p>
                <a:r>
                  <a:rPr lang="zh-CN" altLang="en-US" sz="24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尾数：</a:t>
                </a:r>
                <a:endParaRPr lang="en-US" altLang="zh-CN" sz="24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  <a:p>
                <a:r>
                  <a:rPr lang="en-US" altLang="zh-CN" sz="24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1+0.0100001=1+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−2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+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2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−</m:t>
                        </m:r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7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=1+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4</m:t>
                        </m:r>
                      </m:den>
                    </m:f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+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128</m:t>
                        </m:r>
                      </m:den>
                    </m:f>
                  </m:oMath>
                </a14:m>
                <a:endParaRPr lang="en-US" altLang="zh-CN" sz="2400" b="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  <a:p>
                <a:endParaRPr lang="en-US" altLang="zh-CN" sz="24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  <a:p>
                <a:r>
                  <a:rPr lang="zh-CN" altLang="en-US" sz="24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总体：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+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1+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4</m:t>
                        </m:r>
                      </m:den>
                    </m:f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+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128</m:t>
                        </m:r>
                      </m:den>
                    </m:f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）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*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=10.0625</a:t>
                </a:r>
              </a:p>
              <a:p>
                <a:endParaRPr lang="en-US" altLang="zh-CN" sz="2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3742E85-6337-AD5E-83C2-245CBDE3E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1656063" y="2809006"/>
                <a:ext cx="9753600" cy="3390406"/>
              </a:xfrm>
              <a:prstGeom prst="rect">
                <a:avLst/>
              </a:prstGeom>
              <a:blipFill>
                <a:blip r:embed="rId6"/>
                <a:stretch>
                  <a:fillRect l="-1000" t="-59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1404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55699CA-0C2A-AE4A-402D-FDF90BDDC4D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49482" y="227116"/>
            <a:ext cx="9753600" cy="2147949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6. 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我们在</a:t>
            </a: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int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类型位</a:t>
            </a: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32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位的机器上运行程序，假设</a:t>
            </a: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x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y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均为</a:t>
            </a: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int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类型。对于下列</a:t>
            </a: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表达式，你要指出是否总是</a:t>
            </a: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。如果总是</a:t>
            </a: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，请描述其中的数学原理，否则，列举出使它为</a:t>
            </a: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0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的示例。</a:t>
            </a: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书题</a:t>
            </a: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2.82)</a:t>
            </a:r>
          </a:p>
          <a:p>
            <a:endParaRPr lang="en-US" altLang="zh-CN" sz="2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C5B7D26-91B7-1215-B998-A5559999EA8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879273" y="4383975"/>
            <a:ext cx="6879771" cy="2147949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marL="457200" indent="-457200">
              <a:buAutoNum type="alphaUcPeriod"/>
            </a:pPr>
            <a:r>
              <a:rPr lang="en-US" altLang="zh-CN" sz="24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Wrong, when x==INT_MIN</a:t>
            </a:r>
          </a:p>
          <a:p>
            <a:pPr marL="457200" indent="-457200">
              <a:buAutoNum type="alphaUcPeriod"/>
            </a:pPr>
            <a:r>
              <a:rPr lang="en-US" altLang="zh-CN" sz="24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Right</a:t>
            </a:r>
          </a:p>
          <a:p>
            <a:pPr marL="457200" indent="-457200">
              <a:buAutoNum type="alphaUcPeriod"/>
            </a:pPr>
            <a:r>
              <a:rPr lang="en-US" altLang="zh-CN" sz="24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Right</a:t>
            </a:r>
          </a:p>
          <a:p>
            <a:pPr marL="457200" indent="-457200">
              <a:buAutoNum type="alphaUcPeriod"/>
            </a:pPr>
            <a:r>
              <a:rPr lang="en-US" altLang="zh-CN" sz="24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Right</a:t>
            </a:r>
          </a:p>
          <a:p>
            <a:pPr marL="457200" indent="-457200">
              <a:buAutoNum type="alphaUcPeriod"/>
            </a:pPr>
            <a:r>
              <a:rPr lang="en-US" altLang="zh-CN" sz="24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Right</a:t>
            </a:r>
            <a:endParaRPr lang="en-US" altLang="zh-CN" sz="2400" dirty="0">
              <a:solidFill>
                <a:srgbClr val="00B0F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3C085B5-22B5-D278-4033-30100B3A4E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219200" y="2040083"/>
            <a:ext cx="9753600" cy="2147949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marL="457200" indent="-457200">
              <a:buAutoNum type="alphaUcPeriod"/>
            </a:pP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(x&lt;y)==(-x&gt;-y)</a:t>
            </a:r>
          </a:p>
          <a:p>
            <a:pPr marL="457200" indent="-457200">
              <a:buAutoNum type="alphaUcPeriod"/>
            </a:pP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((</a:t>
            </a:r>
            <a:r>
              <a:rPr lang="en-US" altLang="zh-CN" sz="24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x+y</a:t>
            </a: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)&lt;&lt;4)+y-x==17*y+15*x</a:t>
            </a:r>
          </a:p>
          <a:p>
            <a:pPr marL="457200" indent="-457200">
              <a:buAutoNum type="alphaUcPeriod"/>
            </a:pP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~x+~y+1=~(</a:t>
            </a:r>
            <a:r>
              <a:rPr lang="en-US" altLang="zh-CN" sz="24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x+y</a:t>
            </a: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)</a:t>
            </a:r>
          </a:p>
          <a:p>
            <a:pPr marL="457200" indent="-457200">
              <a:buAutoNum type="alphaUcPeriod"/>
            </a:pP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ux-uy</a:t>
            </a: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)==-(unsigned)(y-x) 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（</a:t>
            </a:r>
            <a:r>
              <a:rPr lang="en-US" altLang="zh-CN" sz="24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uy,ux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分别为</a:t>
            </a: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y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和</a:t>
            </a: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x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对应的无符号数）</a:t>
            </a:r>
            <a:endParaRPr lang="en-US" altLang="zh-CN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marL="457200" indent="-457200">
              <a:buAutoNum type="alphaUcPeriod"/>
            </a:pP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((x&gt;&gt;2)&lt;&lt;2)&lt;=x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41368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55699CA-0C2A-AE4A-402D-FDF90BDDC4D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49482" y="227116"/>
            <a:ext cx="9753600" cy="2147949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7. </a:t>
            </a:r>
            <a:r>
              <a:rPr lang="zh-CN" altLang="en-US" sz="2400" dirty="0"/>
              <a:t>编写过程</a:t>
            </a:r>
            <a:r>
              <a:rPr lang="en-US" altLang="zh-CN" sz="2400" dirty="0"/>
              <a:t>is little endian. </a:t>
            </a:r>
            <a:r>
              <a:rPr lang="zh-CN" altLang="en-US" sz="2400" dirty="0"/>
              <a:t>当在小端法机器上编译和运行时返回</a:t>
            </a:r>
            <a:r>
              <a:rPr lang="en-US" altLang="zh-CN" sz="2400" dirty="0"/>
              <a:t>1</a:t>
            </a:r>
            <a:r>
              <a:rPr lang="zh-CN" altLang="en-US" sz="2400" dirty="0"/>
              <a:t>，在大端法机器上编译运行时则返回</a:t>
            </a:r>
            <a:r>
              <a:rPr lang="en-US" altLang="zh-CN" sz="2400" dirty="0"/>
              <a:t>0 </a:t>
            </a:r>
            <a:r>
              <a:rPr lang="zh-CN" altLang="en-US" sz="2400" dirty="0"/>
              <a:t>。这个程序应该可以运行在任何机器上，无论机器的字长是多少（</a:t>
            </a:r>
            <a:r>
              <a:rPr lang="zh-CN" altLang="en-US" sz="2400" b="1" dirty="0"/>
              <a:t>习题</a:t>
            </a:r>
            <a:r>
              <a:rPr lang="en-US" altLang="zh-CN" sz="2400" b="1" dirty="0"/>
              <a:t>2.58</a:t>
            </a:r>
            <a:r>
              <a:rPr lang="zh-CN" altLang="en-US" sz="2400" dirty="0"/>
              <a:t>）。</a:t>
            </a:r>
            <a:endParaRPr lang="en-US" altLang="zh-CN" sz="2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2358EC0-9EDF-5FFE-3F38-790E2877B3C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164396" y="2495963"/>
            <a:ext cx="6191547" cy="2921824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0x12345678</a:t>
            </a:r>
          </a:p>
          <a:p>
            <a:r>
              <a:rPr lang="zh-CN" altLang="en-US" sz="2400" dirty="0"/>
              <a:t>小端：</a:t>
            </a:r>
            <a:r>
              <a:rPr lang="en-US" altLang="zh-CN" sz="2400" dirty="0"/>
              <a:t>78</a:t>
            </a:r>
          </a:p>
          <a:p>
            <a:r>
              <a:rPr lang="zh-CN" altLang="en-US" sz="2400" dirty="0"/>
              <a:t>大端：</a:t>
            </a:r>
            <a:r>
              <a:rPr lang="en-US" altLang="zh-CN" sz="2400" dirty="0"/>
              <a:t>12</a:t>
            </a:r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0064946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7EDA80-6006-2BF9-2CD5-90DB7BBAD9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724B1483-CFA9-B98A-423A-2B59E7E98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395" y="1290378"/>
            <a:ext cx="5284305" cy="375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059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A72048-3D72-B1E5-4000-E6DCD1680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6D949942-5F67-581A-DAB8-FF00F9C65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08050"/>
            <a:ext cx="80295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静态存储器（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SRAM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）和动态存储器（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DRAM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）区别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49C27BC-133D-0188-C387-813AE2924E9C}"/>
              </a:ext>
            </a:extLst>
          </p:cNvPr>
          <p:cNvSpPr txBox="1"/>
          <p:nvPr/>
        </p:nvSpPr>
        <p:spPr>
          <a:xfrm>
            <a:off x="1429657" y="2036925"/>
            <a:ext cx="8737600" cy="128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rgbClr val="FFFF00"/>
              </a:buClr>
              <a:defRPr/>
            </a:pPr>
            <a:r>
              <a:rPr kumimoji="1"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kumimoji="1"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静态</a:t>
            </a:r>
            <a:r>
              <a:rPr kumimoji="1"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RAM</a:t>
            </a:r>
            <a:r>
              <a:rPr kumimoji="1"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：集成度低，信息稳定，读写速度快。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rgbClr val="FFFF00"/>
              </a:buClr>
              <a:defRPr/>
            </a:pPr>
            <a:r>
              <a:rPr kumimoji="1"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kumimoji="1"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</a:t>
            </a:r>
            <a:r>
              <a:rPr kumimoji="1"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RAM</a:t>
            </a:r>
            <a:r>
              <a:rPr kumimoji="1"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：集成度高，容量大，缺点是信息存储不稳定，只能保持几个毫秒，为此要不断进行“信息再生”，即进行 “刷新”操作。 </a:t>
            </a:r>
          </a:p>
        </p:txBody>
      </p:sp>
    </p:spTree>
    <p:extLst>
      <p:ext uri="{BB962C8B-B14F-4D97-AF65-F5344CB8AC3E}">
        <p14:creationId xmlns:p14="http://schemas.microsoft.com/office/powerpoint/2010/main" val="3238725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7EDA80-6006-2BF9-2CD5-90DB7BBAD9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915B535-9B1A-532E-5555-5090A2E84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810" y="453030"/>
            <a:ext cx="6284686" cy="575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0127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7EDA80-6006-2BF9-2CD5-90DB7BBAD9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466DCF9-9EFD-B472-0744-7FCF0A592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039" y="883372"/>
            <a:ext cx="7289189" cy="327618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6016E1F-CE74-ACBD-8E11-0CC0484EA85B}"/>
              </a:ext>
            </a:extLst>
          </p:cNvPr>
          <p:cNvSpPr txBox="1"/>
          <p:nvPr/>
        </p:nvSpPr>
        <p:spPr>
          <a:xfrm>
            <a:off x="4354286" y="42817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/>
              <a:t>可否利用截断？</a:t>
            </a:r>
            <a:endParaRPr lang="en-US" altLang="zh-CN" sz="18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D4DA410-898C-1B28-3230-888458D696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07" y="4245427"/>
            <a:ext cx="10202699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658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7EDA80-6006-2BF9-2CD5-90DB7BBAD9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F1FAFB3-725A-11EF-C1DB-7468762BC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8941"/>
            <a:ext cx="12192000" cy="596561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F936451-4F2B-30D7-7CC1-ECF737A57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356" y="1725920"/>
            <a:ext cx="5969307" cy="490245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A6056B1-B42B-888C-1EE5-1D04970936E7}"/>
              </a:ext>
            </a:extLst>
          </p:cNvPr>
          <p:cNvSpPr txBox="1"/>
          <p:nvPr/>
        </p:nvSpPr>
        <p:spPr>
          <a:xfrm>
            <a:off x="2130135" y="3649565"/>
            <a:ext cx="61543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i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200" b="0" i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200" b="0" i="0" dirty="0">
                <a:solidFill>
                  <a:srgbClr val="E6C07B"/>
                </a:solidFill>
                <a:effectLst/>
                <a:latin typeface="Consolas" panose="020B0609020204030204" pitchFamily="49" charset="0"/>
              </a:rPr>
              <a:t>pow</a:t>
            </a:r>
            <a:r>
              <a:rPr lang="en-US" altLang="zh-CN" sz="1200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i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200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200" b="0" i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zh-CN" sz="1200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200" b="0" i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-23</a:t>
            </a:r>
            <a:endParaRPr lang="zh-CN" altLang="en-US" sz="12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E353660-635F-F221-3976-81B47ADFE012}"/>
              </a:ext>
            </a:extLst>
          </p:cNvPr>
          <p:cNvSpPr txBox="1"/>
          <p:nvPr/>
        </p:nvSpPr>
        <p:spPr>
          <a:xfrm>
            <a:off x="2971303" y="4336354"/>
            <a:ext cx="61543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i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</a:t>
            </a:r>
            <a:endParaRPr lang="zh-CN" altLang="en-US" sz="12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DD4F75E-1A83-626C-F440-B421670D467B}"/>
              </a:ext>
            </a:extLst>
          </p:cNvPr>
          <p:cNvSpPr txBox="1"/>
          <p:nvPr/>
        </p:nvSpPr>
        <p:spPr>
          <a:xfrm>
            <a:off x="2971303" y="4623084"/>
            <a:ext cx="61543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i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</a:t>
            </a:r>
            <a:endParaRPr lang="zh-CN" altLang="en-US" sz="12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69B30CD-906C-606D-7C52-517B2F10CB32}"/>
              </a:ext>
            </a:extLst>
          </p:cNvPr>
          <p:cNvSpPr txBox="1"/>
          <p:nvPr/>
        </p:nvSpPr>
        <p:spPr>
          <a:xfrm>
            <a:off x="2971303" y="4909814"/>
            <a:ext cx="61543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i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200" b="0" i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200" b="0" i="0" dirty="0">
                <a:solidFill>
                  <a:srgbClr val="E6C07B"/>
                </a:solidFill>
                <a:effectLst/>
                <a:latin typeface="Consolas" panose="020B0609020204030204" pitchFamily="49" charset="0"/>
              </a:rPr>
              <a:t>pow</a:t>
            </a:r>
            <a:r>
              <a:rPr lang="en-US" altLang="zh-CN" sz="1200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i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200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200" b="0" i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zh-CN" sz="1200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endParaRPr lang="zh-CN" altLang="en-US" sz="12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28AAB65-610B-57FA-FB3E-876955B33066}"/>
              </a:ext>
            </a:extLst>
          </p:cNvPr>
          <p:cNvSpPr txBox="1"/>
          <p:nvPr/>
        </p:nvSpPr>
        <p:spPr>
          <a:xfrm>
            <a:off x="2971303" y="5415790"/>
            <a:ext cx="6154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376F068-ED5A-C955-CAAB-8687C01D7709}"/>
              </a:ext>
            </a:extLst>
          </p:cNvPr>
          <p:cNvSpPr txBox="1"/>
          <p:nvPr/>
        </p:nvSpPr>
        <p:spPr>
          <a:xfrm>
            <a:off x="1597722" y="6122060"/>
            <a:ext cx="61543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i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i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200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200" b="0" i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altLang="zh-CN" sz="1200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)(x </a:t>
            </a:r>
            <a:r>
              <a:rPr lang="en-US" altLang="zh-CN" sz="1200" b="0" i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200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200" b="0" i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200" b="0" i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200" b="0" i="0" dirty="0">
                <a:solidFill>
                  <a:srgbClr val="E6C07B"/>
                </a:solidFill>
                <a:effectLst/>
                <a:latin typeface="Consolas" panose="020B0609020204030204" pitchFamily="49" charset="0"/>
              </a:rPr>
              <a:t>pow</a:t>
            </a:r>
            <a:r>
              <a:rPr lang="en-US" altLang="zh-CN" sz="1200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i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200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200" b="0" i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zh-CN" sz="1200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200" b="0" i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-23</a:t>
            </a:r>
            <a:r>
              <a:rPr lang="en-US" altLang="zh-CN" sz="1200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))</a:t>
            </a:r>
            <a:endParaRPr lang="zh-CN" altLang="en-US" sz="12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7D0E2DA-E31E-FE16-D594-FFFB97B04F85}"/>
              </a:ext>
            </a:extLst>
          </p:cNvPr>
          <p:cNvSpPr txBox="1"/>
          <p:nvPr/>
        </p:nvSpPr>
        <p:spPr>
          <a:xfrm>
            <a:off x="8611095" y="1865584"/>
            <a:ext cx="13107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E6C07B"/>
                </a:solidFill>
                <a:effectLst/>
                <a:latin typeface="Consolas" panose="020B0609020204030204" pitchFamily="49" charset="0"/>
              </a:rPr>
              <a:t>pow</a:t>
            </a:r>
            <a:r>
              <a:rPr lang="en-US" altLang="zh-CN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i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zh-CN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983AC07-2374-E615-9D0C-0255FDA63A0D}"/>
              </a:ext>
            </a:extLst>
          </p:cNvPr>
          <p:cNvSpPr txBox="1"/>
          <p:nvPr/>
        </p:nvSpPr>
        <p:spPr>
          <a:xfrm>
            <a:off x="7981703" y="2490817"/>
            <a:ext cx="22488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i="0" dirty="0">
                <a:solidFill>
                  <a:srgbClr val="E6C07B"/>
                </a:solidFill>
                <a:effectLst/>
                <a:latin typeface="Consolas" panose="020B0609020204030204" pitchFamily="49" charset="0"/>
              </a:rPr>
              <a:t>pow</a:t>
            </a:r>
            <a:r>
              <a:rPr lang="en-US" altLang="zh-CN" sz="1400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i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400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i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zh-CN" sz="1400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400" b="0" i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-1</a:t>
            </a:r>
            <a:r>
              <a:rPr lang="en-US" altLang="zh-CN" sz="1400" b="0" i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400" b="0" i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x</a:t>
            </a:r>
            <a:endParaRPr lang="zh-CN" altLang="en-US" sz="1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5D57F5C-CD41-27FB-AA6C-1C9FAB0DD88A}"/>
              </a:ext>
            </a:extLst>
          </p:cNvPr>
          <p:cNvSpPr txBox="1"/>
          <p:nvPr/>
        </p:nvSpPr>
        <p:spPr>
          <a:xfrm>
            <a:off x="8509163" y="2767407"/>
            <a:ext cx="545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FDFA5F7-E393-0041-EFF7-D95EF2536963}"/>
              </a:ext>
            </a:extLst>
          </p:cNvPr>
          <p:cNvSpPr txBox="1"/>
          <p:nvPr/>
        </p:nvSpPr>
        <p:spPr>
          <a:xfrm>
            <a:off x="8284521" y="3653944"/>
            <a:ext cx="978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0xFF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D16991F-8923-6897-24A0-63B63E3E60B1}"/>
              </a:ext>
            </a:extLst>
          </p:cNvPr>
          <p:cNvSpPr txBox="1"/>
          <p:nvPr/>
        </p:nvSpPr>
        <p:spPr>
          <a:xfrm>
            <a:off x="8509163" y="3922711"/>
            <a:ext cx="545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909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/>
      <p:bldP spid="14" grpId="0"/>
      <p:bldP spid="16" grpId="0"/>
      <p:bldP spid="18" grpId="0"/>
      <p:bldP spid="20" grpId="0"/>
      <p:bldP spid="21" grpId="0"/>
      <p:bldP spid="23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432A00-28AE-E81C-CAF4-31EF9AB7D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7BE524-95F9-2465-E977-FD235DED9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6428" y="2613818"/>
            <a:ext cx="3349172" cy="132556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知识点回顾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5681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73803-6DF5-70D5-3328-CF4D8F8BF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编译程序和解释程序的区别是什么？</a:t>
            </a:r>
          </a:p>
        </p:txBody>
      </p:sp>
      <p:sp>
        <p:nvSpPr>
          <p:cNvPr id="4" name="Text Box 10">
            <a:extLst>
              <a:ext uri="{FF2B5EF4-FFF2-40B4-BE49-F238E27FC236}">
                <a16:creationId xmlns:a16="http://schemas.microsoft.com/office/drawing/2014/main" id="{F97C4A28-B0BE-45DB-3D1B-4BCE1E7F2F31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 bwMode="auto">
          <a:xfrm>
            <a:off x="535379" y="1690688"/>
            <a:ext cx="10515600" cy="1503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/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编译程序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(Complier)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buNone/>
            </a:pPr>
            <a:r>
              <a:rPr lang="zh-CN" altLang="en-US" sz="22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将高级语言源程序转换为机器级目标程序，执行时只要启动目标程序即可</a:t>
            </a:r>
          </a:p>
          <a:p>
            <a:pPr lvl="2"/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解释程序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(Interpreter )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buNone/>
            </a:pPr>
            <a:r>
              <a:rPr lang="zh-CN" altLang="en-US" sz="22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将高级语言语句逐条翻译成机器指令并立即执行，不生成目标文件。</a:t>
            </a:r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7DD47D35-54B7-5C80-AE4B-52C9C2707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6702" y="4278210"/>
            <a:ext cx="769937" cy="798513"/>
          </a:xfrm>
          <a:prstGeom prst="rect">
            <a:avLst/>
          </a:prstGeom>
          <a:solidFill>
            <a:srgbClr val="0000FF">
              <a:alpha val="29019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预处理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(cpp)</a:t>
            </a:r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C2F586E0-37F4-A3C5-8AF7-1B80C6CA6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8352" y="4282973"/>
            <a:ext cx="769937" cy="798512"/>
          </a:xfrm>
          <a:prstGeom prst="rect">
            <a:avLst/>
          </a:prstGeom>
          <a:solidFill>
            <a:srgbClr val="0000FF">
              <a:alpha val="29019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编译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(cc1)</a:t>
            </a: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310C06C3-3E5C-4A10-5E6E-EDAC30EF9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7777" y="4303610"/>
            <a:ext cx="769937" cy="798513"/>
          </a:xfrm>
          <a:prstGeom prst="rect">
            <a:avLst/>
          </a:prstGeom>
          <a:solidFill>
            <a:srgbClr val="0000FF">
              <a:alpha val="29019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汇编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(as)</a:t>
            </a:r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E3749A80-7C98-D0B5-B4CF-CCEAE3C59A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0064" y="4294085"/>
            <a:ext cx="769938" cy="798513"/>
          </a:xfrm>
          <a:prstGeom prst="rect">
            <a:avLst/>
          </a:prstGeom>
          <a:solidFill>
            <a:srgbClr val="0000FF">
              <a:alpha val="29019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链接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(ld)</a:t>
            </a:r>
          </a:p>
        </p:txBody>
      </p:sp>
      <p:grpSp>
        <p:nvGrpSpPr>
          <p:cNvPr id="9" name="Group 12">
            <a:extLst>
              <a:ext uri="{FF2B5EF4-FFF2-40B4-BE49-F238E27FC236}">
                <a16:creationId xmlns:a16="http://schemas.microsoft.com/office/drawing/2014/main" id="{F274AD4E-D42A-A544-34C8-0FCD8399715E}"/>
              </a:ext>
            </a:extLst>
          </p:cNvPr>
          <p:cNvGrpSpPr>
            <a:grpSpLocks/>
          </p:cNvGrpSpPr>
          <p:nvPr/>
        </p:nvGrpSpPr>
        <p:grpSpPr bwMode="auto">
          <a:xfrm>
            <a:off x="5850989" y="3557485"/>
            <a:ext cx="1495425" cy="727075"/>
            <a:chOff x="3295" y="2749"/>
            <a:chExt cx="942" cy="458"/>
          </a:xfrm>
        </p:grpSpPr>
        <p:sp>
          <p:nvSpPr>
            <p:cNvPr id="10" name="Line 13">
              <a:extLst>
                <a:ext uri="{FF2B5EF4-FFF2-40B4-BE49-F238E27FC236}">
                  <a16:creationId xmlns:a16="http://schemas.microsoft.com/office/drawing/2014/main" id="{FBFA32A7-DC91-F0B1-2F22-3B59AF8B05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9" y="2877"/>
              <a:ext cx="348" cy="33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Text Box 14">
              <a:extLst>
                <a:ext uri="{FF2B5EF4-FFF2-40B4-BE49-F238E27FC236}">
                  <a16:creationId xmlns:a16="http://schemas.microsoft.com/office/drawing/2014/main" id="{B531B961-0611-2D13-AA88-420F3522AC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5" y="2749"/>
              <a:ext cx="64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printf.o</a:t>
              </a:r>
            </a:p>
          </p:txBody>
        </p:sp>
      </p:grpSp>
      <p:grpSp>
        <p:nvGrpSpPr>
          <p:cNvPr id="12" name="Group 21">
            <a:extLst>
              <a:ext uri="{FF2B5EF4-FFF2-40B4-BE49-F238E27FC236}">
                <a16:creationId xmlns:a16="http://schemas.microsoft.com/office/drawing/2014/main" id="{55D22B7E-72B0-7747-A594-62A003D315E5}"/>
              </a:ext>
            </a:extLst>
          </p:cNvPr>
          <p:cNvGrpSpPr>
            <a:grpSpLocks/>
          </p:cNvGrpSpPr>
          <p:nvPr/>
        </p:nvGrpSpPr>
        <p:grpSpPr bwMode="auto">
          <a:xfrm>
            <a:off x="2731552" y="4297260"/>
            <a:ext cx="1085850" cy="1073150"/>
            <a:chOff x="1330" y="3215"/>
            <a:chExt cx="684" cy="676"/>
          </a:xfrm>
        </p:grpSpPr>
        <p:grpSp>
          <p:nvGrpSpPr>
            <p:cNvPr id="13" name="Group 22">
              <a:extLst>
                <a:ext uri="{FF2B5EF4-FFF2-40B4-BE49-F238E27FC236}">
                  <a16:creationId xmlns:a16="http://schemas.microsoft.com/office/drawing/2014/main" id="{7DD783DD-4473-AA6D-8E0B-C89C09351B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2" y="3215"/>
              <a:ext cx="622" cy="238"/>
              <a:chOff x="219" y="3401"/>
              <a:chExt cx="622" cy="238"/>
            </a:xfrm>
          </p:grpSpPr>
          <p:sp>
            <p:nvSpPr>
              <p:cNvPr id="15" name="Line 23">
                <a:extLst>
                  <a:ext uri="{FF2B5EF4-FFF2-40B4-BE49-F238E27FC236}">
                    <a16:creationId xmlns:a16="http://schemas.microsoft.com/office/drawing/2014/main" id="{9113EF7B-4BEE-1E56-B87E-ED52ABFEEE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9" y="3639"/>
                <a:ext cx="59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Text Box 24">
                <a:extLst>
                  <a:ext uri="{FF2B5EF4-FFF2-40B4-BE49-F238E27FC236}">
                    <a16:creationId xmlns:a16="http://schemas.microsoft.com/office/drawing/2014/main" id="{58F2E567-C333-C655-29C0-ADF943147E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6" y="3401"/>
                <a:ext cx="5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hello.i</a:t>
                </a:r>
              </a:p>
            </p:txBody>
          </p:sp>
        </p:grpSp>
        <p:sp>
          <p:nvSpPr>
            <p:cNvPr id="14" name="Text Box 25">
              <a:extLst>
                <a:ext uri="{FF2B5EF4-FFF2-40B4-BE49-F238E27FC236}">
                  <a16:creationId xmlns:a16="http://schemas.microsoft.com/office/drawing/2014/main" id="{CF4CD384-BB4D-EC07-AB19-2A37E204FA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0" y="3487"/>
              <a:ext cx="6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源程序</a:t>
              </a:r>
            </a:p>
            <a:p>
              <a:pPr algn="ctr" eaLnBrk="1" hangingPunct="1"/>
              <a:r>
                <a:rPr lang="en-US" altLang="zh-CN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r>
                <a:rPr lang="en-US" altLang="zh-CN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</p:txBody>
        </p:sp>
      </p:grpSp>
      <p:grpSp>
        <p:nvGrpSpPr>
          <p:cNvPr id="17" name="Group 26">
            <a:extLst>
              <a:ext uri="{FF2B5EF4-FFF2-40B4-BE49-F238E27FC236}">
                <a16:creationId xmlns:a16="http://schemas.microsoft.com/office/drawing/2014/main" id="{9EF81110-C39C-FBED-B7DF-A971C59767EE}"/>
              </a:ext>
            </a:extLst>
          </p:cNvPr>
          <p:cNvGrpSpPr>
            <a:grpSpLocks/>
          </p:cNvGrpSpPr>
          <p:nvPr/>
        </p:nvGrpSpPr>
        <p:grpSpPr bwMode="auto">
          <a:xfrm>
            <a:off x="4503202" y="4311548"/>
            <a:ext cx="1055687" cy="1365250"/>
            <a:chOff x="2446" y="3224"/>
            <a:chExt cx="665" cy="860"/>
          </a:xfrm>
        </p:grpSpPr>
        <p:grpSp>
          <p:nvGrpSpPr>
            <p:cNvPr id="18" name="Group 27">
              <a:extLst>
                <a:ext uri="{FF2B5EF4-FFF2-40B4-BE49-F238E27FC236}">
                  <a16:creationId xmlns:a16="http://schemas.microsoft.com/office/drawing/2014/main" id="{EE727FB1-C84C-DED8-87F4-2EC18B0433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89" y="3224"/>
              <a:ext cx="622" cy="238"/>
              <a:chOff x="219" y="3401"/>
              <a:chExt cx="622" cy="238"/>
            </a:xfrm>
          </p:grpSpPr>
          <p:sp>
            <p:nvSpPr>
              <p:cNvPr id="20" name="Line 28">
                <a:extLst>
                  <a:ext uri="{FF2B5EF4-FFF2-40B4-BE49-F238E27FC236}">
                    <a16:creationId xmlns:a16="http://schemas.microsoft.com/office/drawing/2014/main" id="{F78D970A-4157-83A3-F444-D2E469449C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9" y="3639"/>
                <a:ext cx="59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Text Box 29">
                <a:extLst>
                  <a:ext uri="{FF2B5EF4-FFF2-40B4-BE49-F238E27FC236}">
                    <a16:creationId xmlns:a16="http://schemas.microsoft.com/office/drawing/2014/main" id="{63E57325-5167-726C-F249-0A61509662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6" y="3401"/>
                <a:ext cx="5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hello.s</a:t>
                </a:r>
              </a:p>
            </p:txBody>
          </p:sp>
        </p:grpSp>
        <p:sp>
          <p:nvSpPr>
            <p:cNvPr id="19" name="Text Box 30">
              <a:extLst>
                <a:ext uri="{FF2B5EF4-FFF2-40B4-BE49-F238E27FC236}">
                  <a16:creationId xmlns:a16="http://schemas.microsoft.com/office/drawing/2014/main" id="{2F9976E4-9C68-0D31-A86E-FFCA7B5B98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6" y="3507"/>
              <a:ext cx="631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汇编语言程序</a:t>
              </a:r>
            </a:p>
            <a:p>
              <a:pPr algn="ctr" eaLnBrk="1" hangingPunct="1"/>
              <a:r>
                <a:rPr lang="en-US" altLang="zh-CN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r>
                <a:rPr lang="en-US" altLang="zh-CN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</p:txBody>
        </p:sp>
      </p:grpSp>
      <p:grpSp>
        <p:nvGrpSpPr>
          <p:cNvPr id="22" name="Group 31">
            <a:extLst>
              <a:ext uri="{FF2B5EF4-FFF2-40B4-BE49-F238E27FC236}">
                <a16:creationId xmlns:a16="http://schemas.microsoft.com/office/drawing/2014/main" id="{A4BE9D8C-1CFC-5941-0B1A-C74FD9D85B5D}"/>
              </a:ext>
            </a:extLst>
          </p:cNvPr>
          <p:cNvGrpSpPr>
            <a:grpSpLocks/>
          </p:cNvGrpSpPr>
          <p:nvPr/>
        </p:nvGrpSpPr>
        <p:grpSpPr bwMode="auto">
          <a:xfrm>
            <a:off x="6279614" y="4270273"/>
            <a:ext cx="1093788" cy="1652587"/>
            <a:chOff x="3565" y="3198"/>
            <a:chExt cx="689" cy="1041"/>
          </a:xfrm>
        </p:grpSpPr>
        <p:grpSp>
          <p:nvGrpSpPr>
            <p:cNvPr id="23" name="Group 32">
              <a:extLst>
                <a:ext uri="{FF2B5EF4-FFF2-40B4-BE49-F238E27FC236}">
                  <a16:creationId xmlns:a16="http://schemas.microsoft.com/office/drawing/2014/main" id="{5C8CABD1-557F-52AF-6BEF-8785CCDB83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4" y="3198"/>
              <a:ext cx="650" cy="238"/>
              <a:chOff x="219" y="3401"/>
              <a:chExt cx="622" cy="238"/>
            </a:xfrm>
          </p:grpSpPr>
          <p:sp>
            <p:nvSpPr>
              <p:cNvPr id="25" name="Line 33">
                <a:extLst>
                  <a:ext uri="{FF2B5EF4-FFF2-40B4-BE49-F238E27FC236}">
                    <a16:creationId xmlns:a16="http://schemas.microsoft.com/office/drawing/2014/main" id="{A989CF3F-D862-C680-FA83-E7BE392F97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9" y="3639"/>
                <a:ext cx="59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Text Box 34">
                <a:extLst>
                  <a:ext uri="{FF2B5EF4-FFF2-40B4-BE49-F238E27FC236}">
                    <a16:creationId xmlns:a16="http://schemas.microsoft.com/office/drawing/2014/main" id="{C723F3EB-26BC-FCDF-AABC-E3308A0F55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6" y="3401"/>
                <a:ext cx="5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hello.o</a:t>
                </a:r>
              </a:p>
            </p:txBody>
          </p:sp>
        </p:grpSp>
        <p:sp>
          <p:nvSpPr>
            <p:cNvPr id="24" name="Text Box 35">
              <a:extLst>
                <a:ext uri="{FF2B5EF4-FFF2-40B4-BE49-F238E27FC236}">
                  <a16:creationId xmlns:a16="http://schemas.microsoft.com/office/drawing/2014/main" id="{325542F1-064D-2050-27D0-EC779C3BF3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5" y="3489"/>
              <a:ext cx="668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可重定位目标程序</a:t>
              </a:r>
            </a:p>
            <a:p>
              <a:pPr algn="ctr" eaLnBrk="1" hangingPunct="1"/>
              <a:r>
                <a:rPr lang="en-US" altLang="zh-CN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二进制</a:t>
              </a:r>
              <a:r>
                <a:rPr lang="en-US" altLang="zh-CN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</p:txBody>
        </p:sp>
      </p:grpSp>
      <p:grpSp>
        <p:nvGrpSpPr>
          <p:cNvPr id="27" name="Group 36">
            <a:extLst>
              <a:ext uri="{FF2B5EF4-FFF2-40B4-BE49-F238E27FC236}">
                <a16:creationId xmlns:a16="http://schemas.microsoft.com/office/drawing/2014/main" id="{2C7E2144-2A17-7EE2-3FD5-907D0DA4E76A}"/>
              </a:ext>
            </a:extLst>
          </p:cNvPr>
          <p:cNvGrpSpPr>
            <a:grpSpLocks/>
          </p:cNvGrpSpPr>
          <p:nvPr/>
        </p:nvGrpSpPr>
        <p:grpSpPr bwMode="auto">
          <a:xfrm>
            <a:off x="8114764" y="4254398"/>
            <a:ext cx="1117600" cy="1365250"/>
            <a:chOff x="4721" y="3188"/>
            <a:chExt cx="704" cy="860"/>
          </a:xfrm>
        </p:grpSpPr>
        <p:grpSp>
          <p:nvGrpSpPr>
            <p:cNvPr id="28" name="Group 37">
              <a:extLst>
                <a:ext uri="{FF2B5EF4-FFF2-40B4-BE49-F238E27FC236}">
                  <a16:creationId xmlns:a16="http://schemas.microsoft.com/office/drawing/2014/main" id="{43656829-7A1A-1E0E-7BF3-7812D3EB45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8" y="3188"/>
              <a:ext cx="622" cy="238"/>
              <a:chOff x="219" y="3401"/>
              <a:chExt cx="622" cy="238"/>
            </a:xfrm>
          </p:grpSpPr>
          <p:sp>
            <p:nvSpPr>
              <p:cNvPr id="30" name="Line 38">
                <a:extLst>
                  <a:ext uri="{FF2B5EF4-FFF2-40B4-BE49-F238E27FC236}">
                    <a16:creationId xmlns:a16="http://schemas.microsoft.com/office/drawing/2014/main" id="{1C4693A8-4B26-08C4-5BCF-ED931C2F30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9" y="3639"/>
                <a:ext cx="59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Text Box 39">
                <a:extLst>
                  <a:ext uri="{FF2B5EF4-FFF2-40B4-BE49-F238E27FC236}">
                    <a16:creationId xmlns:a16="http://schemas.microsoft.com/office/drawing/2014/main" id="{9BE24F8B-AC83-AD8E-EAE4-6389BACC1A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6" y="3401"/>
                <a:ext cx="5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hello</a:t>
                </a:r>
              </a:p>
            </p:txBody>
          </p:sp>
        </p:grpSp>
        <p:sp>
          <p:nvSpPr>
            <p:cNvPr id="29" name="Text Box 40">
              <a:extLst>
                <a:ext uri="{FF2B5EF4-FFF2-40B4-BE49-F238E27FC236}">
                  <a16:creationId xmlns:a16="http://schemas.microsoft.com/office/drawing/2014/main" id="{003DD1D9-F420-955D-D3E8-7FC85D40CD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1" y="3471"/>
              <a:ext cx="704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可执行目标程序</a:t>
              </a:r>
            </a:p>
            <a:p>
              <a:pPr algn="ctr" eaLnBrk="1" hangingPunct="1"/>
              <a:r>
                <a:rPr lang="en-US" altLang="zh-CN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二进制</a:t>
              </a:r>
              <a:r>
                <a:rPr lang="en-US" altLang="zh-CN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3412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3763C-9D4C-444E-94A7-A46B69922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什么是虚拟内存？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23BAD5-8981-20A9-1B7B-DC3AD3C47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63196"/>
          </a:xfrm>
        </p:spPr>
        <p:txBody>
          <a:bodyPr/>
          <a:lstStyle/>
          <a:p>
            <a:r>
              <a:rPr kumimoji="1"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虚拟内存是一个抽象概念，它为每个进程提供了一个假象，即每个进程都独占所有主存。</a:t>
            </a:r>
          </a:p>
        </p:txBody>
      </p:sp>
      <p:pic>
        <p:nvPicPr>
          <p:cNvPr id="5" name="图片 3">
            <a:extLst>
              <a:ext uri="{FF2B5EF4-FFF2-40B4-BE49-F238E27FC236}">
                <a16:creationId xmlns:a16="http://schemas.microsoft.com/office/drawing/2014/main" id="{0E6C195E-5D24-318A-7375-8DB4A9930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133" y="2385065"/>
            <a:ext cx="5272088" cy="400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5654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B89594-31AD-629C-6740-1A69C12B0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EAFC48-F507-76C9-26C8-4B9CA10AB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3.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什么是带宽？带宽和吞吐量区别是什么？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96685C7-D2C4-BCF7-DCAD-D03E355969CD}"/>
              </a:ext>
            </a:extLst>
          </p:cNvPr>
          <p:cNvSpPr txBox="1"/>
          <p:nvPr/>
        </p:nvSpPr>
        <p:spPr>
          <a:xfrm>
            <a:off x="1212767" y="1771793"/>
            <a:ext cx="935033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带宽是描述总线上理论传输数据的</a:t>
            </a:r>
            <a:r>
              <a:rPr kumimoji="1"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最高</a:t>
            </a:r>
            <a:r>
              <a:rPr kumimoji="1"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速率</a:t>
            </a:r>
            <a:endParaRPr kumimoji="1"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吞吐量描述总线或网络上单位时间的</a:t>
            </a:r>
            <a:r>
              <a:rPr kumimoji="1"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</a:t>
            </a:r>
            <a:r>
              <a:rPr kumimoji="1"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传输速率</a:t>
            </a:r>
          </a:p>
        </p:txBody>
      </p:sp>
    </p:spTree>
    <p:extLst>
      <p:ext uri="{BB962C8B-B14F-4D97-AF65-F5344CB8AC3E}">
        <p14:creationId xmlns:p14="http://schemas.microsoft.com/office/powerpoint/2010/main" val="2870286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07EECF-0DF8-5951-BAEE-B4403AB18A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D234FE-CB01-DC00-A4AF-26B9BD339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6428" y="2613818"/>
            <a:ext cx="3349172" cy="132556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知识点回顾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99632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4205</TotalTime>
  <Words>2155</Words>
  <Application>Microsoft Office PowerPoint</Application>
  <PresentationFormat>宽屏</PresentationFormat>
  <Paragraphs>253</Paragraphs>
  <Slides>42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5" baseType="lpstr">
      <vt:lpstr>等线</vt:lpstr>
      <vt:lpstr>等线 Light</vt:lpstr>
      <vt:lpstr>黑体</vt:lpstr>
      <vt:lpstr>宋体</vt:lpstr>
      <vt:lpstr>Microsoft Yahei</vt:lpstr>
      <vt:lpstr>Microsoft Yahei</vt:lpstr>
      <vt:lpstr>Arial</vt:lpstr>
      <vt:lpstr>Calibri Bold</vt:lpstr>
      <vt:lpstr>Cambria Math</vt:lpstr>
      <vt:lpstr>Consolas</vt:lpstr>
      <vt:lpstr>Times New Roman</vt:lpstr>
      <vt:lpstr>Office 主题​​</vt:lpstr>
      <vt:lpstr>Equation</vt:lpstr>
      <vt:lpstr>知识点回顾1</vt:lpstr>
      <vt:lpstr>PowerPoint 演示文稿</vt:lpstr>
      <vt:lpstr>PowerPoint 演示文稿</vt:lpstr>
      <vt:lpstr>PowerPoint 演示文稿</vt:lpstr>
      <vt:lpstr>知识点回顾2</vt:lpstr>
      <vt:lpstr>1. 编译程序和解释程序的区别是什么？</vt:lpstr>
      <vt:lpstr>2. 什么是虚拟内存？</vt:lpstr>
      <vt:lpstr>3. 什么是带宽？带宽和吞吐量区别是什么？</vt:lpstr>
      <vt:lpstr>知识点回顾3</vt:lpstr>
      <vt:lpstr>1. CPI是什么？其与CPU时钟周期数之间的关系是什么？</vt:lpstr>
      <vt:lpstr>2. Amdahl定律是什么？为什么说仅对程序一部分改进，改进越多，性能提升越有限？</vt:lpstr>
      <vt:lpstr>3. 〖（116.90625）〗_D= 〖（?）〗_H</vt:lpstr>
      <vt:lpstr>4. 不将下列数值转化为10进制，试着解答下列计算题，答案用16进制表示：</vt:lpstr>
      <vt:lpstr>5. 假设机器数有8位，[x]补=(63)D，[x]原=(?)H  </vt:lpstr>
      <vt:lpstr>6. 假设机器数有8位，[x]补=(D6)H，[x]原=(?)D  </vt:lpstr>
      <vt:lpstr>知识点回顾4</vt:lpstr>
      <vt:lpstr>1. 假设计算机字长8位，〖(10001000)〗_2的无符号数和有符号数表示分别是多少？（16进制）</vt:lpstr>
      <vt:lpstr>2. 考虑以下C语言代码，其输出结果是什么？</vt:lpstr>
      <vt:lpstr>知识点回顾5</vt:lpstr>
      <vt:lpstr>1.考虑以下C语言代码，y的数值是多少？ </vt:lpstr>
      <vt:lpstr>2.考虑以下C语言代码，y的数值是多少？ </vt:lpstr>
      <vt:lpstr>3. 编写一个C表达式，它生成一个字，由x的最低有效字节和y中剩下的字节组成。对于运算数x=0x89ABCDEF和y=0x76543210，就得到0x765432EF （书习题 2.59，可用&amp;, |, ~, ^, &gt;&gt;）</vt:lpstr>
      <vt:lpstr>4. 根据全加器逻辑电路，写出其逻辑表达式</vt:lpstr>
      <vt:lpstr>5. 为什么机器数的减法可以用加法器实现？</vt:lpstr>
      <vt:lpstr>知识点回顾6</vt:lpstr>
      <vt:lpstr>1.加法器为什么要生成并保存条件标志位（OF,CF,SF,ZF等）？这四个标志位分别代表什么含义？</vt:lpstr>
      <vt:lpstr>n位带标志加法器</vt:lpstr>
      <vt:lpstr>PowerPoint 演示文稿</vt:lpstr>
      <vt:lpstr>3.考虑以下C语言代码，假设机器为8位，z1,z3,k1,k2运行后数值分别是多少？</vt:lpstr>
      <vt:lpstr>PowerPoint 演示文稿</vt:lpstr>
      <vt:lpstr>练习题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快了一家</dc:creator>
  <cp:lastModifiedBy>快了一家</cp:lastModifiedBy>
  <cp:revision>67</cp:revision>
  <dcterms:created xsi:type="dcterms:W3CDTF">2024-02-26T10:24:07Z</dcterms:created>
  <dcterms:modified xsi:type="dcterms:W3CDTF">2024-03-26T13:18:58Z</dcterms:modified>
</cp:coreProperties>
</file>