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1" r:id="rId4"/>
    <p:sldId id="263" r:id="rId5"/>
    <p:sldId id="272" r:id="rId6"/>
    <p:sldId id="262" r:id="rId7"/>
    <p:sldId id="302" r:id="rId8"/>
    <p:sldId id="274" r:id="rId9"/>
    <p:sldId id="279" r:id="rId10"/>
    <p:sldId id="280" r:id="rId11"/>
    <p:sldId id="281" r:id="rId12"/>
    <p:sldId id="305" r:id="rId13"/>
    <p:sldId id="306" r:id="rId14"/>
    <p:sldId id="290" r:id="rId15"/>
    <p:sldId id="291" r:id="rId16"/>
    <p:sldId id="292" r:id="rId17"/>
    <p:sldId id="293" r:id="rId18"/>
    <p:sldId id="294" r:id="rId19"/>
    <p:sldId id="304" r:id="rId20"/>
    <p:sldId id="296" r:id="rId21"/>
    <p:sldId id="297" r:id="rId22"/>
    <p:sldId id="275" r:id="rId23"/>
    <p:sldId id="26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9" autoAdjust="0"/>
  </p:normalViewPr>
  <p:slideViewPr>
    <p:cSldViewPr snapToGrid="0" snapToObjects="1">
      <p:cViewPr>
        <p:scale>
          <a:sx n="95" d="100"/>
          <a:sy n="95" d="100"/>
        </p:scale>
        <p:origin x="-442" y="2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53A06-8516-7E40-8921-980C0786D2F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F579D-A3FE-F148-8A3D-5A5C76D1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49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C24B9-5448-E743-BAA5-DD07489204A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97D6-A1D5-D041-91A3-F733EC62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993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97D6-A1D5-D041-91A3-F733EC62A1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6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pictures</a:t>
            </a:r>
            <a:r>
              <a:rPr lang="en-US" baseline="0" dirty="0" smtClean="0"/>
              <a:t> with use case/value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Left models = community models</a:t>
            </a:r>
          </a:p>
          <a:p>
            <a:r>
              <a:rPr lang="en-US" baseline="0" dirty="0" smtClean="0"/>
              <a:t>Right are unique to us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2048E-15B2-E849-9303-6CE8137BA0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pictures</a:t>
            </a:r>
            <a:r>
              <a:rPr lang="en-US" baseline="0" dirty="0" smtClean="0"/>
              <a:t> with use case/value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Left models = community models</a:t>
            </a:r>
          </a:p>
          <a:p>
            <a:r>
              <a:rPr lang="en-US" baseline="0" dirty="0" smtClean="0"/>
              <a:t>Right are unique to us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2048E-15B2-E849-9303-6CE8137BA0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8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pictures</a:t>
            </a:r>
            <a:r>
              <a:rPr lang="en-US" baseline="0" dirty="0" smtClean="0"/>
              <a:t> with use case/value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Left models = community models</a:t>
            </a:r>
          </a:p>
          <a:p>
            <a:r>
              <a:rPr lang="en-US" baseline="0" dirty="0" smtClean="0"/>
              <a:t>Right are unique to us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2048E-15B2-E849-9303-6CE8137BA0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come directly after the main architecture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AEE2A-DBD6-9843-883C-E0E0752A3C6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2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"instance": {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"status": "BUILD",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"updated": "2014-06-05T19:33:46",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"name": "test",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"links": [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{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"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href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": "https://region-a.geo-1.database.hpcloudsvc.com/v1.0/39745227274204/instances/ce629494-a64d-41ed-b73c-04cb28bb33bb",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"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rel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": "self"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},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{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"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href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": "https://region-a.geo-1.database.hpcloudsvc.com/instances/ce629494-a64d-41ed-b73c-04cb28bb33bb",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"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rel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": "bookmark"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}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],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"created": "2014-06-05T19:33:46",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"id": "ce629494-a64d-41ed-b73c-04cb28bb33bb",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"flavor": {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"id": "1002",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"links": [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{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  "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href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": "https://region-a.geo-1.database.hpcloudsvc.com/v1.0/39745227274204/flavors/1002",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  "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rel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": "self"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},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{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  "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href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": "https://region-a.geo-1.database.hpcloudsvc.com/flavors/1002",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  "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rel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": "bookmark"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}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]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},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"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datastore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": {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"version": "5.5",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    "type": "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mysql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75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AEE2A-DBD6-9843-883C-E0E0752A3C6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0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shift gears</a:t>
            </a:r>
            <a:r>
              <a:rPr lang="en-US" baseline="0" dirty="0" smtClean="0"/>
              <a:t> for a couple of minutes and talk briefly about the architecture from a different perspective.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Trove must be able to address many different kinds of </a:t>
            </a:r>
            <a:r>
              <a:rPr lang="en-US" baseline="0" dirty="0" err="1" smtClean="0"/>
              <a:t>datastores</a:t>
            </a:r>
            <a:r>
              <a:rPr lang="en-US" baseline="0" dirty="0" smtClean="0"/>
              <a:t>. Some are NoSQL, some are SQL (and I’m playing with a graph database </a:t>
            </a:r>
          </a:p>
          <a:p>
            <a:r>
              <a:rPr lang="en-US" baseline="0" dirty="0" smtClean="0"/>
              <a:t>as well).  Each of these implements a certain capability in a different way. Let’s talk about backup and restore as an example.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you get the software, in the trove/</a:t>
            </a:r>
            <a:r>
              <a:rPr lang="en-US" baseline="0" dirty="0" err="1" smtClean="0"/>
              <a:t>guestagent</a:t>
            </a:r>
            <a:r>
              <a:rPr lang="en-US" baseline="0" dirty="0" smtClean="0"/>
              <a:t> directory, you’ll find a directory called strategies. And under strategies, one called backup, </a:t>
            </a:r>
          </a:p>
          <a:p>
            <a:r>
              <a:rPr lang="en-US" baseline="0" dirty="0" smtClean="0"/>
              <a:t>and under backup you’ll see the actual implementation for the specific </a:t>
            </a:r>
            <a:r>
              <a:rPr lang="en-US" baseline="0" dirty="0" err="1" smtClean="0"/>
              <a:t>datastore</a:t>
            </a:r>
            <a:r>
              <a:rPr lang="en-US" baseline="0" dirty="0" smtClean="0"/>
              <a:t>. Now looking at the MySQL implementation, you’ll see that </a:t>
            </a:r>
          </a:p>
          <a:p>
            <a:r>
              <a:rPr lang="en-US" baseline="0" dirty="0" smtClean="0"/>
              <a:t>there are two backup capabilities (full backup) and one incremental backup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configuration you can specify which implementation you would like to use. And you could implement a new strategy for your </a:t>
            </a:r>
            <a:r>
              <a:rPr lang="en-US" baseline="0" dirty="0" err="1" smtClean="0"/>
              <a:t>datastore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thereby making Trove extensible and modular.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8E9CA-460B-4263-A9FD-C2A60D74CE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1787"/>
            <a:ext cx="7772400" cy="523610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3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08895"/>
            <a:ext cx="6400800" cy="2339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buNone/>
              <a:defRPr sz="1600">
                <a:solidFill>
                  <a:schemeClr val="bg1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126598" y="4332721"/>
            <a:ext cx="2893202" cy="200244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60000"/>
              </a:lnSpc>
              <a:buNone/>
              <a:defRPr sz="1200" i="1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fld id="{ACA4CB4E-5D78-1A48-BC37-D3F4FA050260}" type="datetime4">
              <a:rPr lang="en-US" smtClean="0"/>
              <a:t>August 3, 2016</a:t>
            </a:fld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238505" y="4114837"/>
            <a:ext cx="2620963" cy="217884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60000"/>
              </a:lnSpc>
              <a:buNone/>
              <a:defRPr sz="180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Presenters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2324974"/>
            <a:ext cx="7772400" cy="497410"/>
          </a:xfrm>
          <a:prstGeom prst="rect">
            <a:avLst/>
          </a:prstGeom>
        </p:spPr>
        <p:txBody>
          <a:bodyPr tIns="0" bIns="0" anchor="b"/>
          <a:lstStyle>
            <a:lvl1pPr algn="ctr">
              <a:defRPr sz="320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822384"/>
            <a:ext cx="7772400" cy="4889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20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9742"/>
            <a:ext cx="8229600" cy="35823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2600">
                <a:solidFill>
                  <a:srgbClr val="E1501B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571"/>
            <a:ext cx="8229600" cy="31312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Arial"/>
              <a:buChar char="•"/>
              <a:defRPr sz="2000">
                <a:latin typeface="Trebuchet MS"/>
                <a:cs typeface="Trebuchet MS"/>
              </a:defRPr>
            </a:lvl1pPr>
            <a:lvl2pPr>
              <a:buClr>
                <a:schemeClr val="accent2"/>
              </a:buClr>
              <a:defRPr sz="1800">
                <a:latin typeface="Trebuchet MS"/>
                <a:cs typeface="Trebuchet MS"/>
              </a:defRPr>
            </a:lvl2pPr>
            <a:lvl3pPr>
              <a:buClr>
                <a:schemeClr val="accent4"/>
              </a:buClr>
              <a:defRPr sz="1600">
                <a:latin typeface="Trebuchet MS"/>
                <a:cs typeface="Trebuchet MS"/>
              </a:defRPr>
            </a:lvl3pPr>
            <a:lvl4pPr>
              <a:buClr>
                <a:schemeClr val="accent2"/>
              </a:buClr>
              <a:defRPr sz="1600">
                <a:latin typeface="Trebuchet MS"/>
                <a:cs typeface="Trebuchet MS"/>
              </a:defRPr>
            </a:lvl4pPr>
            <a:lvl5pPr>
              <a:buClr>
                <a:schemeClr val="accent4"/>
              </a:buClr>
              <a:defRPr sz="1600">
                <a:latin typeface="Trebuchet MS"/>
                <a:cs typeface="Trebuchet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2667"/>
            <a:ext cx="4038600" cy="308569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>
                <a:latin typeface="Trebuchet MS"/>
                <a:cs typeface="Trebuchet MS"/>
              </a:defRPr>
            </a:lvl1pPr>
            <a:lvl2pPr>
              <a:buClr>
                <a:schemeClr val="accent2"/>
              </a:buClr>
              <a:defRPr sz="1800">
                <a:latin typeface="Trebuchet MS"/>
                <a:cs typeface="Trebuchet MS"/>
              </a:defRPr>
            </a:lvl2pPr>
            <a:lvl3pPr>
              <a:buClr>
                <a:schemeClr val="accent4"/>
              </a:buClr>
              <a:defRPr sz="1600">
                <a:latin typeface="Trebuchet MS"/>
                <a:cs typeface="Trebuchet MS"/>
              </a:defRPr>
            </a:lvl3pPr>
            <a:lvl4pPr>
              <a:buClr>
                <a:schemeClr val="accent2"/>
              </a:buClr>
              <a:defRPr sz="1600">
                <a:latin typeface="Trebuchet MS"/>
                <a:cs typeface="Trebuchet MS"/>
              </a:defRPr>
            </a:lvl4pPr>
            <a:lvl5pPr>
              <a:buClr>
                <a:schemeClr val="accent4"/>
              </a:buClr>
              <a:defRPr sz="16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2667"/>
            <a:ext cx="4038600" cy="308569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>
                <a:latin typeface="Trebuchet MS"/>
                <a:cs typeface="Trebuchet MS"/>
              </a:defRPr>
            </a:lvl1pPr>
            <a:lvl2pPr>
              <a:buClr>
                <a:schemeClr val="accent2"/>
              </a:buClr>
              <a:defRPr sz="1800">
                <a:latin typeface="Trebuchet MS"/>
                <a:cs typeface="Trebuchet MS"/>
              </a:defRPr>
            </a:lvl2pPr>
            <a:lvl3pPr>
              <a:buClr>
                <a:schemeClr val="accent4"/>
              </a:buClr>
              <a:defRPr sz="1600">
                <a:latin typeface="Trebuchet MS"/>
                <a:cs typeface="Trebuchet MS"/>
              </a:defRPr>
            </a:lvl3pPr>
            <a:lvl4pPr>
              <a:buClr>
                <a:schemeClr val="accent2"/>
              </a:buClr>
              <a:defRPr sz="1600">
                <a:latin typeface="Trebuchet MS"/>
                <a:cs typeface="Trebuchet MS"/>
              </a:defRPr>
            </a:lvl4pPr>
            <a:lvl5pPr>
              <a:buClr>
                <a:schemeClr val="accent4"/>
              </a:buClr>
              <a:defRPr sz="16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789742"/>
            <a:ext cx="8229600" cy="35823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2600">
                <a:solidFill>
                  <a:srgbClr val="E1501B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6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2667"/>
            <a:ext cx="2743200" cy="308569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defRPr sz="2000">
                <a:latin typeface="Trebuchet MS"/>
                <a:cs typeface="Trebuchet MS"/>
              </a:defRPr>
            </a:lvl1pPr>
            <a:lvl2pPr marL="515938" indent="-228600">
              <a:buClr>
                <a:schemeClr val="accent2"/>
              </a:buClr>
              <a:defRPr sz="1800">
                <a:latin typeface="Trebuchet MS"/>
                <a:cs typeface="Trebuchet MS"/>
              </a:defRPr>
            </a:lvl2pPr>
            <a:lvl3pPr marL="684213" indent="-168275">
              <a:buClr>
                <a:schemeClr val="accent4"/>
              </a:buClr>
              <a:defRPr sz="1600">
                <a:latin typeface="Trebuchet MS"/>
                <a:cs typeface="Trebuchet MS"/>
              </a:defRPr>
            </a:lvl3pPr>
            <a:lvl4pPr marL="854075" indent="-174625">
              <a:buClr>
                <a:schemeClr val="accent2"/>
              </a:buClr>
              <a:defRPr sz="1600">
                <a:latin typeface="Trebuchet MS"/>
                <a:cs typeface="Trebuchet MS"/>
              </a:defRPr>
            </a:lvl4pPr>
            <a:lvl5pPr marL="1031875" indent="-166688">
              <a:buClr>
                <a:schemeClr val="accent4"/>
              </a:buClr>
              <a:defRPr sz="16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89742"/>
            <a:ext cx="8229600" cy="35823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2600">
                <a:solidFill>
                  <a:srgbClr val="E1501B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D4B99E7-B4F5-F64A-8B2F-C3A7FDA9FF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8"/>
          </p:nvPr>
        </p:nvSpPr>
        <p:spPr>
          <a:xfrm>
            <a:off x="3226289" y="1302667"/>
            <a:ext cx="2743200" cy="308569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defRPr sz="2000">
                <a:latin typeface="Trebuchet MS"/>
                <a:cs typeface="Trebuchet MS"/>
              </a:defRPr>
            </a:lvl1pPr>
            <a:lvl2pPr marL="515938" indent="-228600">
              <a:buClr>
                <a:schemeClr val="accent2"/>
              </a:buClr>
              <a:defRPr sz="1800">
                <a:latin typeface="Trebuchet MS"/>
                <a:cs typeface="Trebuchet MS"/>
              </a:defRPr>
            </a:lvl2pPr>
            <a:lvl3pPr marL="684213" indent="-168275">
              <a:buClr>
                <a:schemeClr val="accent4"/>
              </a:buClr>
              <a:defRPr sz="1600">
                <a:latin typeface="Trebuchet MS"/>
                <a:cs typeface="Trebuchet MS"/>
              </a:defRPr>
            </a:lvl3pPr>
            <a:lvl4pPr marL="854075" indent="-174625">
              <a:buClr>
                <a:schemeClr val="accent2"/>
              </a:buClr>
              <a:defRPr sz="1600">
                <a:latin typeface="Trebuchet MS"/>
                <a:cs typeface="Trebuchet MS"/>
              </a:defRPr>
            </a:lvl4pPr>
            <a:lvl5pPr marL="1031875" indent="-166688">
              <a:buClr>
                <a:schemeClr val="accent4"/>
              </a:buClr>
              <a:defRPr sz="16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9"/>
          </p:nvPr>
        </p:nvSpPr>
        <p:spPr>
          <a:xfrm>
            <a:off x="5969489" y="1302667"/>
            <a:ext cx="2743200" cy="308569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defRPr sz="2000">
                <a:latin typeface="Trebuchet MS"/>
                <a:cs typeface="Trebuchet MS"/>
              </a:defRPr>
            </a:lvl1pPr>
            <a:lvl2pPr marL="515938" indent="-228600">
              <a:buClr>
                <a:schemeClr val="accent2"/>
              </a:buClr>
              <a:defRPr sz="1800">
                <a:latin typeface="Trebuchet MS"/>
                <a:cs typeface="Trebuchet MS"/>
              </a:defRPr>
            </a:lvl2pPr>
            <a:lvl3pPr marL="684213" indent="-168275">
              <a:buClr>
                <a:schemeClr val="accent4"/>
              </a:buClr>
              <a:defRPr sz="1600">
                <a:latin typeface="Trebuchet MS"/>
                <a:cs typeface="Trebuchet MS"/>
              </a:defRPr>
            </a:lvl3pPr>
            <a:lvl4pPr marL="854075" indent="-174625">
              <a:buClr>
                <a:schemeClr val="accent2"/>
              </a:buClr>
              <a:defRPr sz="1600">
                <a:latin typeface="Trebuchet MS"/>
                <a:cs typeface="Trebuchet MS"/>
              </a:defRPr>
            </a:lvl4pPr>
            <a:lvl5pPr marL="1031875" indent="-166688">
              <a:buClr>
                <a:schemeClr val="accent4"/>
              </a:buClr>
              <a:defRPr sz="16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2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89742"/>
            <a:ext cx="8229600" cy="35823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2600"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69572"/>
            <a:ext cx="9144000" cy="6646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822"/>
            <a:ext cx="8229600" cy="35823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2600"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69572"/>
            <a:ext cx="9144000" cy="6646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822"/>
            <a:ext cx="8229600" cy="35823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26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99E7-B4F5-F64A-8B2F-C3A7FDA9FF7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sora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245" y="4825533"/>
            <a:ext cx="960584" cy="21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1787"/>
            <a:ext cx="7772400" cy="523610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36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5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-546" y="480418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07639" y="4804188"/>
            <a:ext cx="232872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66648" y="480418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fld id="{B1D4C5C8-2EC6-1742-BA68-034B98280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76" r:id="rId3"/>
    <p:sldLayoutId id="2147483678" r:id="rId4"/>
    <p:sldLayoutId id="2147483679" r:id="rId5"/>
    <p:sldLayoutId id="2147483680" r:id="rId6"/>
    <p:sldLayoutId id="2147483681" r:id="rId7"/>
    <p:sldLayoutId id="2147483687" r:id="rId8"/>
    <p:sldLayoutId id="2147483688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13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openstack/trove-integration" TargetMode="External"/><Relationship Id="rId2" Type="http://schemas.openxmlformats.org/officeDocument/2006/relationships/hyperlink" Target="http://tesora.com/download-tesora-dbaas-platform-enterprise-editio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mailto:a@tesora.com" TargetMode="External"/><Relationship Id="rId3" Type="http://schemas.openxmlformats.org/officeDocument/2006/relationships/hyperlink" Target="https://git.openstack.org/cgit/openstack/trove" TargetMode="External"/><Relationship Id="rId7" Type="http://schemas.openxmlformats.org/officeDocument/2006/relationships/hyperlink" Target="http://www.tesora.com/" TargetMode="External"/><Relationship Id="rId2" Type="http://schemas.openxmlformats.org/officeDocument/2006/relationships/hyperlink" Target="https://wiki.openstack.org/wiki/Trov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info@tesora.com" TargetMode="External"/><Relationship Id="rId5" Type="http://schemas.openxmlformats.org/officeDocument/2006/relationships/hyperlink" Target="http://Tesora.com/downloads" TargetMode="External"/><Relationship Id="rId4" Type="http://schemas.openxmlformats.org/officeDocument/2006/relationships/hyperlink" Target="http://www.tesora.com/videos/" TargetMode="External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5/04/15/amazon_redshift_big_growth/" TargetMode="External"/><Relationship Id="rId2" Type="http://schemas.openxmlformats.org/officeDocument/2006/relationships/hyperlink" Target="http://aws.amazon.com/about-aws/whats-new/2012/06/26/dynamodb-breaks-growth-record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networkworld.com/article/3010040/public-cloud/looking-into-the-crystal-ball-of-amazon-s-cloud-future.html" TargetMode="External"/><Relationship Id="rId5" Type="http://schemas.openxmlformats.org/officeDocument/2006/relationships/hyperlink" Target="http://techcrunch.com/2015/10/07/amazons-aws-is-now-a-7-3b-business-as-it-passes-1m-active-enterprise-customers/" TargetMode="External"/><Relationship Id="rId4" Type="http://schemas.openxmlformats.org/officeDocument/2006/relationships/hyperlink" Target="http://blogs.forrester.com/jeffrey_hammond/13-09-04-forget_iaas_vs_paas_devs_adopting_cloud_services_no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Intro to OpenStack Trove 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 </a:t>
            </a:r>
            <a:r>
              <a:rPr lang="en-US" dirty="0"/>
              <a:t>as a Service (DBaaS)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/>
              <a:t>OpenStack Seattle </a:t>
            </a:r>
            <a:r>
              <a:rPr lang="en-US" sz="1800" dirty="0" err="1" smtClean="0"/>
              <a:t>Meetup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March 15, 2016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Ken Rugg, CEO Tesora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Different Use Cases Require Different Databases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24300" y="2703348"/>
            <a:ext cx="1550704" cy="1604069"/>
          </a:xfrm>
          <a:prstGeom prst="roundRect">
            <a:avLst/>
          </a:prstGeom>
          <a:solidFill>
            <a:schemeClr val="accent5">
              <a:alpha val="9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836333" y="2998489"/>
            <a:ext cx="2717658" cy="1125750"/>
          </a:xfrm>
          <a:prstGeom prst="roundRect">
            <a:avLst/>
          </a:prstGeom>
          <a:solidFill>
            <a:schemeClr val="accent5">
              <a:alpha val="9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>
                <a:solidFill>
                  <a:srgbClr val="FFFFFF"/>
                </a:solidFill>
                <a:latin typeface="Trebuchet MS"/>
                <a:cs typeface="Trebuchet MS"/>
              </a:rPr>
              <a:t>Testing at Scale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508251" y="1985074"/>
            <a:ext cx="1947332" cy="991234"/>
          </a:xfrm>
          <a:prstGeom prst="roundRect">
            <a:avLst/>
          </a:prstGeom>
          <a:solidFill>
            <a:schemeClr val="accent5">
              <a:alpha val="9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888090" y="1248172"/>
            <a:ext cx="1340076" cy="1085733"/>
          </a:xfrm>
          <a:prstGeom prst="roundRect">
            <a:avLst/>
          </a:prstGeom>
          <a:solidFill>
            <a:schemeClr val="accent5">
              <a:alpha val="9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 err="1">
                <a:solidFill>
                  <a:srgbClr val="FFFFFF"/>
                </a:solidFill>
                <a:latin typeface="Trebuchet MS"/>
                <a:cs typeface="Trebuchet MS"/>
              </a:rPr>
              <a:t>Webscale</a:t>
            </a:r>
            <a:r>
              <a:rPr lang="en-US" sz="1100" b="1" dirty="0">
                <a:solidFill>
                  <a:srgbClr val="FFFFFF"/>
                </a:solidFill>
                <a:latin typeface="Trebuchet MS"/>
                <a:cs typeface="Trebuchet MS"/>
              </a:rPr>
              <a:t> Apps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52417" y="1037167"/>
            <a:ext cx="1655834" cy="1591989"/>
          </a:xfrm>
          <a:prstGeom prst="roundRect">
            <a:avLst/>
          </a:prstGeom>
          <a:solidFill>
            <a:schemeClr val="accent5">
              <a:alpha val="9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OLTP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n-US" sz="1100" b="1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52417" y="1015381"/>
            <a:ext cx="1822587" cy="634860"/>
            <a:chOff x="-181832" y="602069"/>
            <a:chExt cx="1822587" cy="634860"/>
          </a:xfrm>
        </p:grpSpPr>
        <p:pic>
          <p:nvPicPr>
            <p:cNvPr id="68" name="Picture 67" descr="Presentation Graphic-10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86866" y="602069"/>
              <a:ext cx="285191" cy="287613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-181832" y="867597"/>
              <a:ext cx="182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Oracle for </a:t>
              </a:r>
            </a:p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ERP</a:t>
              </a:r>
              <a:endParaRPr lang="en-US" sz="9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95276" y="3281517"/>
            <a:ext cx="1822587" cy="671592"/>
            <a:chOff x="-128917" y="4158258"/>
            <a:chExt cx="1822587" cy="671592"/>
          </a:xfrm>
        </p:grpSpPr>
        <p:pic>
          <p:nvPicPr>
            <p:cNvPr id="71" name="Picture 70" descr="Presentation Graphic-01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39781" y="4158258"/>
              <a:ext cx="285191" cy="287613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-128917" y="4460518"/>
              <a:ext cx="182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PostgreSQL for </a:t>
              </a:r>
            </a:p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New App </a:t>
              </a:r>
              <a:r>
                <a:rPr lang="en-US" sz="900" dirty="0" err="1" smtClean="0">
                  <a:solidFill>
                    <a:srgbClr val="FFFFFF"/>
                  </a:solidFill>
                  <a:latin typeface="Trebuchet MS"/>
                  <a:cs typeface="Trebuchet MS"/>
                </a:rPr>
                <a:t>Dev</a:t>
              </a:r>
              <a:endParaRPr lang="en-US" sz="9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021686" y="2384033"/>
            <a:ext cx="18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Exadata</a:t>
            </a:r>
            <a:endParaRPr lang="en-US" sz="9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n-US" sz="900" dirty="0" smtClean="0">
                <a:solidFill>
                  <a:srgbClr val="FFFFFF"/>
                </a:solidFill>
                <a:latin typeface="Trebuchet MS"/>
                <a:cs typeface="Trebuchet MS"/>
              </a:rPr>
              <a:t>Data warehouse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082940" y="1355748"/>
            <a:ext cx="1019093" cy="741904"/>
            <a:chOff x="3998276" y="1355748"/>
            <a:chExt cx="1019093" cy="741904"/>
          </a:xfrm>
        </p:grpSpPr>
        <p:pic>
          <p:nvPicPr>
            <p:cNvPr id="75" name="Picture 74" descr="Presentation Graphic-10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365227" y="1355748"/>
              <a:ext cx="285191" cy="287613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3998276" y="1589821"/>
              <a:ext cx="101909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MongoDB for </a:t>
              </a:r>
              <a:r>
                <a:rPr lang="en-US" sz="900" dirty="0" err="1" smtClean="0">
                  <a:solidFill>
                    <a:srgbClr val="FFFFFF"/>
                  </a:solidFill>
                  <a:latin typeface="Trebuchet MS"/>
                  <a:cs typeface="Trebuchet MS"/>
                </a:rPr>
                <a:t>eCommerce</a:t>
              </a:r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 Website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11505" y="3289491"/>
            <a:ext cx="1822587" cy="610384"/>
            <a:chOff x="3270038" y="3282535"/>
            <a:chExt cx="1822587" cy="610384"/>
          </a:xfrm>
        </p:grpSpPr>
        <p:pic>
          <p:nvPicPr>
            <p:cNvPr id="78" name="Picture 77" descr="Presentation Graphic-01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038736" y="3282535"/>
              <a:ext cx="285191" cy="28761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3270038" y="3523587"/>
              <a:ext cx="182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MySQL for </a:t>
              </a:r>
            </a:p>
            <a:p>
              <a:pPr algn="ctr"/>
              <a:r>
                <a:rPr lang="en-US" sz="900" dirty="0">
                  <a:solidFill>
                    <a:srgbClr val="FFFFFF"/>
                  </a:solidFill>
                  <a:latin typeface="Trebuchet MS"/>
                  <a:cs typeface="Trebuchet MS"/>
                </a:rPr>
                <a:t>a</a:t>
              </a:r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 Test App</a:t>
              </a:r>
              <a:endParaRPr lang="en-US" sz="9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784693" y="815734"/>
            <a:ext cx="0" cy="363013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84693" y="4414893"/>
            <a:ext cx="4803307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253916" y="4458427"/>
            <a:ext cx="2855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6"/>
                </a:solidFill>
                <a:latin typeface="Trebuchet MS"/>
                <a:cs typeface="Trebuchet MS"/>
              </a:rPr>
              <a:t>Scalability/Variability</a:t>
            </a:r>
            <a:endParaRPr lang="en-US" sz="1200" b="1" dirty="0"/>
          </a:p>
        </p:txBody>
      </p:sp>
      <p:sp>
        <p:nvSpPr>
          <p:cNvPr id="83" name="Rectangle 82"/>
          <p:cNvSpPr/>
          <p:nvPr/>
        </p:nvSpPr>
        <p:spPr>
          <a:xfrm rot="16200000">
            <a:off x="-918875" y="2430198"/>
            <a:ext cx="2855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6"/>
                </a:solidFill>
                <a:latin typeface="Trebuchet MS"/>
                <a:cs typeface="Trebuchet MS"/>
              </a:rPr>
              <a:t>Stability</a:t>
            </a:r>
            <a:endParaRPr lang="en-US" sz="1200" b="1" dirty="0"/>
          </a:p>
        </p:txBody>
      </p:sp>
      <p:pic>
        <p:nvPicPr>
          <p:cNvPr id="84" name="Picture 83" descr="Presentation Graphic-1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90969" y="2016822"/>
            <a:ext cx="285191" cy="287613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3112579" y="2333906"/>
            <a:ext cx="1822587" cy="610653"/>
            <a:chOff x="3112579" y="2333906"/>
            <a:chExt cx="1822587" cy="610653"/>
          </a:xfrm>
        </p:grpSpPr>
        <p:sp>
          <p:nvSpPr>
            <p:cNvPr id="86" name="TextBox 85"/>
            <p:cNvSpPr txBox="1"/>
            <p:nvPr/>
          </p:nvSpPr>
          <p:spPr>
            <a:xfrm>
              <a:off x="3112579" y="2575227"/>
              <a:ext cx="182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Cassandra for</a:t>
              </a:r>
            </a:p>
            <a:p>
              <a:pPr algn="ctr"/>
              <a:r>
                <a:rPr lang="en-US" sz="900" dirty="0" err="1" smtClean="0">
                  <a:solidFill>
                    <a:srgbClr val="FFFFFF"/>
                  </a:solidFill>
                  <a:latin typeface="Trebuchet MS"/>
                  <a:cs typeface="Trebuchet MS"/>
                </a:rPr>
                <a:t>IoT</a:t>
              </a:r>
              <a:endParaRPr lang="en-US" sz="9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  <p:pic>
          <p:nvPicPr>
            <p:cNvPr id="87" name="Picture 86" descr="Presentation Graphic-01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3888090" y="2333906"/>
              <a:ext cx="285191" cy="287613"/>
            </a:xfrm>
            <a:prstGeom prst="rect">
              <a:avLst/>
            </a:prstGeom>
          </p:spPr>
        </p:pic>
      </p:grpSp>
      <p:sp>
        <p:nvSpPr>
          <p:cNvPr id="88" name="TextBox 87"/>
          <p:cNvSpPr txBox="1"/>
          <p:nvPr/>
        </p:nvSpPr>
        <p:spPr>
          <a:xfrm>
            <a:off x="1633393" y="2259825"/>
            <a:ext cx="97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Trebuchet MS"/>
                <a:cs typeface="Trebuchet MS"/>
              </a:rPr>
              <a:t>Oracle</a:t>
            </a:r>
          </a:p>
          <a:p>
            <a:pPr algn="ctr"/>
            <a:r>
              <a:rPr lang="en-US" sz="900" dirty="0" smtClean="0">
                <a:solidFill>
                  <a:srgbClr val="FFFFFF"/>
                </a:solidFill>
                <a:latin typeface="Trebuchet MS"/>
                <a:cs typeface="Trebuchet MS"/>
              </a:rPr>
              <a:t>HR Intranet</a:t>
            </a:r>
            <a:endParaRPr lang="en-US" sz="9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89" name="Picture 88" descr="Presentation Graphic-1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790384" y="2170612"/>
            <a:ext cx="285191" cy="287613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4017679" y="3164210"/>
            <a:ext cx="883277" cy="610384"/>
            <a:chOff x="3762706" y="3282535"/>
            <a:chExt cx="883277" cy="610384"/>
          </a:xfrm>
        </p:grpSpPr>
        <p:pic>
          <p:nvPicPr>
            <p:cNvPr id="91" name="Picture 90" descr="Presentation Graphic-01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038736" y="3282535"/>
              <a:ext cx="285191" cy="287613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62706" y="3523587"/>
              <a:ext cx="883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rgbClr val="FFFFFF"/>
                  </a:solidFill>
                  <a:latin typeface="Trebuchet MS"/>
                  <a:cs typeface="Trebuchet MS"/>
                </a:rPr>
                <a:t>Redis</a:t>
              </a:r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 Cluster Testing</a:t>
              </a:r>
              <a:endParaRPr lang="en-US" sz="9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93" name="Content Placeholder 27"/>
          <p:cNvSpPr txBox="1">
            <a:spLocks/>
          </p:cNvSpPr>
          <p:nvPr/>
        </p:nvSpPr>
        <p:spPr>
          <a:xfrm>
            <a:off x="5588000" y="905485"/>
            <a:ext cx="3512248" cy="31312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Not all users or applications </a:t>
            </a:r>
            <a:br>
              <a:rPr lang="en-US" sz="2000" b="1" dirty="0"/>
            </a:br>
            <a:r>
              <a:rPr lang="en-US" sz="2000" b="1" dirty="0"/>
              <a:t>are the same</a:t>
            </a:r>
            <a:r>
              <a:rPr lang="is-IS" sz="2000" b="1" dirty="0"/>
              <a:t>…</a:t>
            </a:r>
            <a:endParaRPr lang="en-US" sz="2000" b="1" dirty="0"/>
          </a:p>
          <a:p>
            <a:r>
              <a:rPr lang="en-US" sz="2000" dirty="0"/>
              <a:t>Different needs for </a:t>
            </a:r>
          </a:p>
          <a:p>
            <a:pPr lvl="1"/>
            <a:r>
              <a:rPr lang="en-US" sz="1600" dirty="0"/>
              <a:t>Stability &amp; Scalability</a:t>
            </a:r>
          </a:p>
          <a:p>
            <a:r>
              <a:rPr lang="en-US" sz="2000" dirty="0"/>
              <a:t>Development vs. QA vs. Production</a:t>
            </a:r>
          </a:p>
          <a:p>
            <a:r>
              <a:rPr lang="en-US" sz="1800" dirty="0"/>
              <a:t>SQL vs. NoSQL vs. Data Warehouse vs. Big Data</a:t>
            </a:r>
          </a:p>
        </p:txBody>
      </p:sp>
    </p:spTree>
    <p:extLst>
      <p:ext uri="{BB962C8B-B14F-4D97-AF65-F5344CB8AC3E}">
        <p14:creationId xmlns:p14="http://schemas.microsoft.com/office/powerpoint/2010/main" val="11781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2416029" y="1985074"/>
            <a:ext cx="2039554" cy="991234"/>
          </a:xfrm>
          <a:prstGeom prst="roundRect">
            <a:avLst/>
          </a:prstGeom>
          <a:solidFill>
            <a:schemeClr val="accent5">
              <a:alpha val="9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124300" y="2703348"/>
            <a:ext cx="1550704" cy="1604069"/>
          </a:xfrm>
          <a:prstGeom prst="roundRect">
            <a:avLst/>
          </a:prstGeom>
          <a:solidFill>
            <a:schemeClr val="accent5">
              <a:alpha val="9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836333" y="2998489"/>
            <a:ext cx="2717658" cy="1125750"/>
          </a:xfrm>
          <a:prstGeom prst="roundRect">
            <a:avLst/>
          </a:prstGeom>
          <a:solidFill>
            <a:schemeClr val="accent5">
              <a:alpha val="9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>
                <a:solidFill>
                  <a:srgbClr val="FFFFFF"/>
                </a:solidFill>
                <a:latin typeface="Trebuchet MS"/>
                <a:cs typeface="Trebuchet MS"/>
              </a:rPr>
              <a:t>Testing at Scale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88090" y="1248172"/>
            <a:ext cx="1340076" cy="1085733"/>
          </a:xfrm>
          <a:prstGeom prst="roundRect">
            <a:avLst/>
          </a:prstGeom>
          <a:solidFill>
            <a:schemeClr val="accent5">
              <a:alpha val="9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 err="1">
                <a:solidFill>
                  <a:srgbClr val="FFFFFF"/>
                </a:solidFill>
                <a:latin typeface="Trebuchet MS"/>
                <a:cs typeface="Trebuchet MS"/>
              </a:rPr>
              <a:t>Webscale</a:t>
            </a:r>
            <a:r>
              <a:rPr lang="en-US" sz="1100" b="1" dirty="0">
                <a:solidFill>
                  <a:srgbClr val="FFFFFF"/>
                </a:solidFill>
                <a:latin typeface="Trebuchet MS"/>
                <a:cs typeface="Trebuchet MS"/>
              </a:rPr>
              <a:t> Apps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52417" y="1037167"/>
            <a:ext cx="1655834" cy="1591989"/>
          </a:xfrm>
          <a:prstGeom prst="roundRect">
            <a:avLst/>
          </a:prstGeom>
          <a:solidFill>
            <a:schemeClr val="accent5">
              <a:alpha val="9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OLTP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n-US" sz="1100" b="1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337292" y="1679865"/>
            <a:ext cx="2028102" cy="1307026"/>
          </a:xfrm>
          <a:prstGeom prst="roundRect">
            <a:avLst/>
          </a:prstGeom>
          <a:solidFill>
            <a:srgbClr val="FF6600">
              <a:alpha val="85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Multi-tenant</a:t>
            </a:r>
            <a:endParaRPr lang="en-US" sz="1100" b="1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999872" y="774708"/>
            <a:ext cx="1591522" cy="841033"/>
          </a:xfrm>
          <a:prstGeom prst="roundRect">
            <a:avLst/>
          </a:prstGeom>
          <a:solidFill>
            <a:srgbClr val="FF6600">
              <a:alpha val="85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rgbClr val="FFFFFF"/>
                </a:solidFill>
                <a:latin typeface="Trebuchet MS"/>
                <a:cs typeface="Trebuchet MS"/>
              </a:rPr>
              <a:t>Bare Metal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99871" y="3139025"/>
            <a:ext cx="2598461" cy="877264"/>
          </a:xfrm>
          <a:prstGeom prst="roundRect">
            <a:avLst/>
          </a:prstGeom>
          <a:solidFill>
            <a:srgbClr val="FF6600">
              <a:alpha val="85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rgbClr val="FFFFFF"/>
                </a:solidFill>
                <a:latin typeface="Trebuchet MS"/>
                <a:cs typeface="Trebuchet MS"/>
              </a:rPr>
              <a:t>Single/VM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640664" y="905485"/>
            <a:ext cx="1747321" cy="2910045"/>
          </a:xfrm>
          <a:prstGeom prst="roundRect">
            <a:avLst/>
          </a:prstGeom>
          <a:solidFill>
            <a:srgbClr val="FF6600">
              <a:alpha val="85000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rgbClr val="FFFFFF"/>
                </a:solidFill>
                <a:latin typeface="Trebuchet MS"/>
                <a:cs typeface="Trebuchet MS"/>
              </a:rPr>
              <a:t>Cluster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2417" y="1015381"/>
            <a:ext cx="1822587" cy="634860"/>
            <a:chOff x="-181832" y="602069"/>
            <a:chExt cx="1822587" cy="634860"/>
          </a:xfrm>
        </p:grpSpPr>
        <p:pic>
          <p:nvPicPr>
            <p:cNvPr id="25" name="Picture 24" descr="Presentation Graphic-10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86866" y="602069"/>
              <a:ext cx="285191" cy="28761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-181832" y="867597"/>
              <a:ext cx="182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Oracle for </a:t>
              </a:r>
            </a:p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ERP</a:t>
              </a:r>
              <a:endParaRPr lang="en-US" sz="9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5276" y="3281517"/>
            <a:ext cx="1822587" cy="671592"/>
            <a:chOff x="-128917" y="4158258"/>
            <a:chExt cx="1822587" cy="671592"/>
          </a:xfrm>
        </p:grpSpPr>
        <p:pic>
          <p:nvPicPr>
            <p:cNvPr id="50" name="Picture 49" descr="Presentation Graphic-01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39781" y="4158258"/>
              <a:ext cx="285191" cy="28761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-128917" y="4460518"/>
              <a:ext cx="182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PostgreSQL for </a:t>
              </a:r>
            </a:p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New App </a:t>
              </a:r>
              <a:r>
                <a:rPr lang="en-US" sz="900" dirty="0" err="1" smtClean="0">
                  <a:solidFill>
                    <a:srgbClr val="FFFFFF"/>
                  </a:solidFill>
                  <a:latin typeface="Trebuchet MS"/>
                  <a:cs typeface="Trebuchet MS"/>
                </a:rPr>
                <a:t>Dev</a:t>
              </a:r>
              <a:endParaRPr lang="en-US" sz="9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6" y="2384033"/>
            <a:ext cx="18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Exadata</a:t>
            </a:r>
            <a:endParaRPr lang="en-US" sz="9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n-US" sz="900" dirty="0" smtClean="0">
                <a:solidFill>
                  <a:srgbClr val="FFFFFF"/>
                </a:solidFill>
                <a:latin typeface="Trebuchet MS"/>
                <a:cs typeface="Trebuchet MS"/>
              </a:rPr>
              <a:t>Data warehouse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Deployment options to support varied use cases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082940" y="1355748"/>
            <a:ext cx="1019093" cy="741904"/>
            <a:chOff x="3998276" y="1355748"/>
            <a:chExt cx="1019093" cy="741904"/>
          </a:xfrm>
        </p:grpSpPr>
        <p:pic>
          <p:nvPicPr>
            <p:cNvPr id="24" name="Picture 23" descr="Presentation Graphic-10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365227" y="1355748"/>
              <a:ext cx="285191" cy="28761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998276" y="1589821"/>
              <a:ext cx="101909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MongoDB for </a:t>
              </a:r>
              <a:r>
                <a:rPr lang="en-US" sz="900" dirty="0" err="1" smtClean="0">
                  <a:solidFill>
                    <a:srgbClr val="FFFFFF"/>
                  </a:solidFill>
                  <a:latin typeface="Trebuchet MS"/>
                  <a:cs typeface="Trebuchet MS"/>
                </a:rPr>
                <a:t>eCommerce</a:t>
              </a:r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 website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11505" y="3289491"/>
            <a:ext cx="1822587" cy="610384"/>
            <a:chOff x="3270038" y="3282535"/>
            <a:chExt cx="1822587" cy="610384"/>
          </a:xfrm>
        </p:grpSpPr>
        <p:pic>
          <p:nvPicPr>
            <p:cNvPr id="23" name="Picture 22" descr="Presentation Graphic-01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038736" y="3282535"/>
              <a:ext cx="285191" cy="28761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270038" y="3523587"/>
              <a:ext cx="182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MySQL for </a:t>
              </a:r>
            </a:p>
            <a:p>
              <a:pPr algn="ctr"/>
              <a:r>
                <a:rPr lang="en-US" sz="900" dirty="0">
                  <a:solidFill>
                    <a:srgbClr val="FFFFFF"/>
                  </a:solidFill>
                  <a:latin typeface="Trebuchet MS"/>
                  <a:cs typeface="Trebuchet MS"/>
                </a:rPr>
                <a:t>a</a:t>
              </a:r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 Test App</a:t>
              </a:r>
              <a:endParaRPr lang="en-US" sz="9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784693" y="815734"/>
            <a:ext cx="0" cy="363013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84693" y="4414893"/>
            <a:ext cx="4803307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253916" y="4458427"/>
            <a:ext cx="2855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6"/>
                </a:solidFill>
                <a:latin typeface="Trebuchet MS"/>
                <a:cs typeface="Trebuchet MS"/>
              </a:rPr>
              <a:t>Scalability/Variability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 rot="16200000">
            <a:off x="-918875" y="2430198"/>
            <a:ext cx="2855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6"/>
                </a:solidFill>
                <a:latin typeface="Trebuchet MS"/>
                <a:cs typeface="Trebuchet MS"/>
              </a:rPr>
              <a:t>Stability</a:t>
            </a:r>
            <a:endParaRPr lang="en-US" sz="1200" b="1" dirty="0"/>
          </a:p>
        </p:txBody>
      </p:sp>
      <p:pic>
        <p:nvPicPr>
          <p:cNvPr id="52" name="Picture 51" descr="Presentation Graphic-1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90969" y="2016822"/>
            <a:ext cx="285191" cy="28761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112579" y="2333906"/>
            <a:ext cx="1822587" cy="610653"/>
            <a:chOff x="3112579" y="2333906"/>
            <a:chExt cx="1822587" cy="610653"/>
          </a:xfrm>
        </p:grpSpPr>
        <p:sp>
          <p:nvSpPr>
            <p:cNvPr id="29" name="TextBox 28"/>
            <p:cNvSpPr txBox="1"/>
            <p:nvPr/>
          </p:nvSpPr>
          <p:spPr>
            <a:xfrm>
              <a:off x="3112579" y="2575227"/>
              <a:ext cx="182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Cassandra for</a:t>
              </a:r>
            </a:p>
            <a:p>
              <a:pPr algn="ctr"/>
              <a:r>
                <a:rPr lang="en-US" sz="900" dirty="0" err="1" smtClean="0">
                  <a:solidFill>
                    <a:srgbClr val="FFFFFF"/>
                  </a:solidFill>
                  <a:latin typeface="Trebuchet MS"/>
                  <a:cs typeface="Trebuchet MS"/>
                </a:rPr>
                <a:t>IoT</a:t>
              </a:r>
              <a:endParaRPr lang="en-US" sz="9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  <p:pic>
          <p:nvPicPr>
            <p:cNvPr id="60" name="Picture 59" descr="Presentation Graphic-01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3888090" y="2333906"/>
              <a:ext cx="285191" cy="287613"/>
            </a:xfrm>
            <a:prstGeom prst="rect">
              <a:avLst/>
            </a:prstGeom>
          </p:spPr>
        </p:pic>
      </p:grpSp>
      <p:sp>
        <p:nvSpPr>
          <p:cNvPr id="61" name="TextBox 60"/>
          <p:cNvSpPr txBox="1"/>
          <p:nvPr/>
        </p:nvSpPr>
        <p:spPr>
          <a:xfrm>
            <a:off x="1633393" y="2259825"/>
            <a:ext cx="97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Trebuchet MS"/>
                <a:cs typeface="Trebuchet MS"/>
              </a:rPr>
              <a:t>Oracle</a:t>
            </a:r>
          </a:p>
          <a:p>
            <a:pPr algn="ctr"/>
            <a:r>
              <a:rPr lang="en-US" sz="900" dirty="0" smtClean="0">
                <a:solidFill>
                  <a:srgbClr val="FFFFFF"/>
                </a:solidFill>
                <a:latin typeface="Trebuchet MS"/>
                <a:cs typeface="Trebuchet MS"/>
              </a:rPr>
              <a:t>HR Intranet</a:t>
            </a:r>
            <a:endParaRPr lang="en-US" sz="9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65" name="Content Placeholder 27"/>
          <p:cNvSpPr txBox="1">
            <a:spLocks/>
          </p:cNvSpPr>
          <p:nvPr/>
        </p:nvSpPr>
        <p:spPr>
          <a:xfrm>
            <a:off x="5588000" y="774708"/>
            <a:ext cx="3512248" cy="36837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Tesora DBaaS:</a:t>
            </a:r>
          </a:p>
          <a:p>
            <a:pPr lvl="1"/>
            <a:r>
              <a:rPr lang="en-US" sz="1600" dirty="0" smtClean="0"/>
              <a:t>Lets users choose the right provisioning option for each use case</a:t>
            </a:r>
          </a:p>
          <a:p>
            <a:pPr lvl="1"/>
            <a:r>
              <a:rPr lang="en-US" sz="1600" dirty="0" smtClean="0"/>
              <a:t>Bare metal for high end transactional throughput</a:t>
            </a:r>
          </a:p>
          <a:p>
            <a:pPr lvl="1"/>
            <a:r>
              <a:rPr lang="en-US" sz="1600" dirty="0" smtClean="0"/>
              <a:t>Massively scalable clusters for web applications or high volume testing</a:t>
            </a:r>
          </a:p>
          <a:p>
            <a:pPr lvl="1"/>
            <a:r>
              <a:rPr lang="en-US" sz="1600" dirty="0" smtClean="0"/>
              <a:t>Simple VM provisioning for development </a:t>
            </a:r>
          </a:p>
          <a:p>
            <a:pPr lvl="1"/>
            <a:r>
              <a:rPr lang="en-US" sz="1600" dirty="0" smtClean="0"/>
              <a:t>Multi-tenant for resource optimization &amp; efficient management</a:t>
            </a:r>
          </a:p>
        </p:txBody>
      </p:sp>
      <p:pic>
        <p:nvPicPr>
          <p:cNvPr id="36" name="Picture 35" descr="Presentation Graphic-1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790384" y="2170612"/>
            <a:ext cx="285191" cy="287613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17679" y="3164210"/>
            <a:ext cx="883277" cy="610384"/>
            <a:chOff x="3762706" y="3282535"/>
            <a:chExt cx="883277" cy="610384"/>
          </a:xfrm>
        </p:grpSpPr>
        <p:pic>
          <p:nvPicPr>
            <p:cNvPr id="45" name="Picture 44" descr="Presentation Graphic-01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038736" y="3282535"/>
              <a:ext cx="285191" cy="28761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762706" y="3523587"/>
              <a:ext cx="883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rgbClr val="FFFFFF"/>
                  </a:solidFill>
                  <a:latin typeface="Trebuchet MS"/>
                  <a:cs typeface="Trebuchet MS"/>
                </a:rPr>
                <a:t>Redis</a:t>
              </a:r>
              <a:r>
                <a:rPr lang="en-US" sz="90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 Cluster Testing</a:t>
              </a:r>
              <a:endParaRPr lang="en-US" sz="9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7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OpenStack Trove Architecture</a:t>
            </a:r>
            <a:endParaRPr lang="en-US" dirty="0"/>
          </a:p>
        </p:txBody>
      </p:sp>
      <p:pic>
        <p:nvPicPr>
          <p:cNvPr id="7" name="Picture 6" descr="Presentation Graphic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16" y="423619"/>
            <a:ext cx="6806942" cy="449136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99E7-B4F5-F64A-8B2F-C3A7FDA9FF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141777"/>
            <a:ext cx="3844470" cy="324658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 err="1"/>
              <a:t>Datastore</a:t>
            </a:r>
            <a:r>
              <a:rPr lang="en-US" sz="1800" dirty="0"/>
              <a:t>-agnostic code in Trove Controller and Dashboard</a:t>
            </a:r>
          </a:p>
          <a:p>
            <a:endParaRPr lang="en-US" sz="1800" dirty="0"/>
          </a:p>
          <a:p>
            <a:pPr marL="0" indent="0" algn="ctr">
              <a:buNone/>
            </a:pPr>
            <a:endParaRPr lang="en-US" sz="1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141777"/>
            <a:ext cx="3659094" cy="3246583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err="1"/>
              <a:t>Datastore</a:t>
            </a:r>
            <a:r>
              <a:rPr lang="en-US" sz="1800" dirty="0"/>
              <a:t> specific code isolated to guest </a:t>
            </a:r>
            <a:r>
              <a:rPr lang="en-US" sz="1800" dirty="0" smtClean="0"/>
              <a:t>agents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Trove Multi-</a:t>
            </a:r>
            <a:r>
              <a:rPr lang="en-US" dirty="0" err="1" smtClean="0"/>
              <a:t>Datastore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0BAE6A1-46C3-B04F-ACC1-6975ADFD3D5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540650" y="2487493"/>
            <a:ext cx="1338102" cy="8543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Trove Controller</a:t>
            </a:r>
            <a:endParaRPr lang="en-US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7786460" y="3552206"/>
            <a:ext cx="1159270" cy="775135"/>
            <a:chOff x="5300660" y="1301634"/>
            <a:chExt cx="2141797" cy="1432092"/>
          </a:xfrm>
        </p:grpSpPr>
        <p:sp>
          <p:nvSpPr>
            <p:cNvPr id="49" name="Rounded Rectangle 48"/>
            <p:cNvSpPr/>
            <p:nvPr/>
          </p:nvSpPr>
          <p:spPr>
            <a:xfrm>
              <a:off x="5300660" y="1301634"/>
              <a:ext cx="2141797" cy="143209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/>
                <a:t>Guest Agent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41288" y="1775638"/>
              <a:ext cx="1869112" cy="8940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178" y="1892302"/>
              <a:ext cx="1673884" cy="700696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6271128" y="3826627"/>
            <a:ext cx="1443939" cy="736000"/>
            <a:chOff x="5482301" y="1494893"/>
            <a:chExt cx="2359376" cy="1202613"/>
          </a:xfrm>
        </p:grpSpPr>
        <p:grpSp>
          <p:nvGrpSpPr>
            <p:cNvPr id="54" name="Group 53"/>
            <p:cNvGrpSpPr/>
            <p:nvPr/>
          </p:nvGrpSpPr>
          <p:grpSpPr>
            <a:xfrm>
              <a:off x="5482301" y="1494893"/>
              <a:ext cx="2359376" cy="1147088"/>
              <a:chOff x="5300660" y="1301634"/>
              <a:chExt cx="2359376" cy="1254103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300660" y="1301634"/>
                <a:ext cx="2359376" cy="12541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 smtClean="0"/>
                  <a:t>Guest Agent</a:t>
                </a:r>
                <a:endParaRPr lang="en-US" sz="12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441286" y="1855807"/>
                <a:ext cx="2107782" cy="6115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4762" y="1873688"/>
              <a:ext cx="1973858" cy="82381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6380199" y="2812301"/>
            <a:ext cx="1188521" cy="906920"/>
            <a:chOff x="-768236" y="3762513"/>
            <a:chExt cx="1766940" cy="1348292"/>
          </a:xfrm>
        </p:grpSpPr>
        <p:grpSp>
          <p:nvGrpSpPr>
            <p:cNvPr id="81" name="Group 80"/>
            <p:cNvGrpSpPr/>
            <p:nvPr/>
          </p:nvGrpSpPr>
          <p:grpSpPr>
            <a:xfrm>
              <a:off x="-768236" y="3762513"/>
              <a:ext cx="1766940" cy="1348292"/>
              <a:chOff x="5300660" y="1301634"/>
              <a:chExt cx="2141797" cy="1315380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5300660" y="1301634"/>
                <a:ext cx="2141797" cy="131538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 smtClean="0"/>
                  <a:t>Guest Agent</a:t>
                </a:r>
                <a:endParaRPr lang="en-US" sz="1200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441288" y="1775638"/>
                <a:ext cx="1869112" cy="7261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62694" y="4312391"/>
              <a:ext cx="1177816" cy="609381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7657948" y="2709193"/>
            <a:ext cx="1227006" cy="676368"/>
            <a:chOff x="1996530" y="1050058"/>
            <a:chExt cx="2009740" cy="1107838"/>
          </a:xfrm>
        </p:grpSpPr>
        <p:grpSp>
          <p:nvGrpSpPr>
            <p:cNvPr id="73" name="Group 72"/>
            <p:cNvGrpSpPr/>
            <p:nvPr/>
          </p:nvGrpSpPr>
          <p:grpSpPr>
            <a:xfrm>
              <a:off x="1996530" y="1050058"/>
              <a:ext cx="2009740" cy="1107838"/>
              <a:chOff x="5300660" y="1301634"/>
              <a:chExt cx="2141797" cy="1432092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5300660" y="1301634"/>
                <a:ext cx="2141797" cy="14320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 smtClean="0"/>
                  <a:t>Guest Agent</a:t>
                </a:r>
                <a:endParaRPr lang="en-US" sz="12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441288" y="1841086"/>
                <a:ext cx="1869112" cy="7240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pic>
          <p:nvPicPr>
            <p:cNvPr id="40" name="Picture 2" descr="http://badges.mariadb.org/logo/Mariadb-seal-shaded-browntex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13180" y="1467367"/>
              <a:ext cx="1602191" cy="500443"/>
            </a:xfrm>
            <a:prstGeom prst="rect">
              <a:avLst/>
            </a:prstGeom>
            <a:noFill/>
          </p:spPr>
        </p:pic>
      </p:grpSp>
      <p:sp>
        <p:nvSpPr>
          <p:cNvPr id="43" name="Rounded Rectangle 42"/>
          <p:cNvSpPr/>
          <p:nvPr/>
        </p:nvSpPr>
        <p:spPr>
          <a:xfrm>
            <a:off x="485579" y="1995154"/>
            <a:ext cx="1916076" cy="21359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Trove Dashboard (Horizon)</a:t>
            </a:r>
          </a:p>
        </p:txBody>
      </p:sp>
      <p:pic>
        <p:nvPicPr>
          <p:cNvPr id="95" name="Content Placeholder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048"/>
          <a:stretch/>
        </p:blipFill>
        <p:spPr>
          <a:xfrm>
            <a:off x="685332" y="3154942"/>
            <a:ext cx="1432688" cy="713089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4760273" y="2812301"/>
            <a:ext cx="1493263" cy="624995"/>
            <a:chOff x="6066201" y="879204"/>
            <a:chExt cx="2141797" cy="896434"/>
          </a:xfrm>
        </p:grpSpPr>
        <p:sp>
          <p:nvSpPr>
            <p:cNvPr id="3" name="Rounded Rectangle 2"/>
            <p:cNvSpPr/>
            <p:nvPr/>
          </p:nvSpPr>
          <p:spPr>
            <a:xfrm>
              <a:off x="6066201" y="879204"/>
              <a:ext cx="2141797" cy="89643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/>
                <a:t>Guest Agent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06829" y="1294738"/>
              <a:ext cx="1869112" cy="4168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19159" y="1365157"/>
              <a:ext cx="1830109" cy="259472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4668585" y="1913259"/>
            <a:ext cx="1381155" cy="775609"/>
            <a:chOff x="4718026" y="2324796"/>
            <a:chExt cx="2468278" cy="1386100"/>
          </a:xfrm>
        </p:grpSpPr>
        <p:grpSp>
          <p:nvGrpSpPr>
            <p:cNvPr id="77" name="Group 76"/>
            <p:cNvGrpSpPr/>
            <p:nvPr/>
          </p:nvGrpSpPr>
          <p:grpSpPr>
            <a:xfrm>
              <a:off x="4718026" y="2324796"/>
              <a:ext cx="2468278" cy="1386100"/>
              <a:chOff x="5300660" y="1077862"/>
              <a:chExt cx="2141797" cy="1767058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5300660" y="1077862"/>
                <a:ext cx="2141797" cy="176705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 smtClean="0"/>
                  <a:t>Guest Agent</a:t>
                </a:r>
                <a:endParaRPr lang="en-US" sz="12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441288" y="1775638"/>
                <a:ext cx="1869112" cy="8940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pic>
          <p:nvPicPr>
            <p:cNvPr id="41" name="Picture 4" descr="http://www.appdynamics.com/blog/wp-content/uploads/2011/08/160563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916213" y="2865449"/>
              <a:ext cx="2059010" cy="686337"/>
            </a:xfrm>
            <a:prstGeom prst="rect">
              <a:avLst/>
            </a:prstGeom>
            <a:noFill/>
          </p:spPr>
        </p:pic>
      </p:grpSp>
      <p:sp>
        <p:nvSpPr>
          <p:cNvPr id="57" name="Content Placeholder 7"/>
          <p:cNvSpPr txBox="1">
            <a:spLocks/>
          </p:cNvSpPr>
          <p:nvPr/>
        </p:nvSpPr>
        <p:spPr>
          <a:xfrm>
            <a:off x="355518" y="1141777"/>
            <a:ext cx="3444193" cy="5854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wiss 721 B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 baseline="0">
                <a:solidFill>
                  <a:schemeClr val="bg1">
                    <a:lumMod val="50000"/>
                  </a:schemeClr>
                </a:solidFill>
                <a:latin typeface="Swiss 721 B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 baseline="0">
                <a:solidFill>
                  <a:schemeClr val="bg1">
                    <a:lumMod val="50000"/>
                  </a:schemeClr>
                </a:solidFill>
                <a:latin typeface="Swiss 721 B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8E78E1"/>
                </a:solidFill>
                <a:latin typeface="Swiss 721 B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F77F2B"/>
                </a:solidFill>
                <a:latin typeface="Swiss 721 B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1800" dirty="0">
              <a:latin typeface="Trebuchet MS"/>
              <a:cs typeface="Trebuchet MS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335286" y="1889150"/>
            <a:ext cx="1549668" cy="678127"/>
            <a:chOff x="6929595" y="2157896"/>
            <a:chExt cx="2418837" cy="1058471"/>
          </a:xfrm>
        </p:grpSpPr>
        <p:grpSp>
          <p:nvGrpSpPr>
            <p:cNvPr id="88" name="Group 87"/>
            <p:cNvGrpSpPr/>
            <p:nvPr/>
          </p:nvGrpSpPr>
          <p:grpSpPr>
            <a:xfrm>
              <a:off x="6929595" y="2157896"/>
              <a:ext cx="2418837" cy="1058471"/>
              <a:chOff x="6206828" y="963314"/>
              <a:chExt cx="2141797" cy="81232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6206828" y="963314"/>
                <a:ext cx="2141797" cy="81232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Guest Agent</a:t>
                </a:r>
                <a:endParaRPr lang="en-US" sz="14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347953" y="1315443"/>
                <a:ext cx="1869111" cy="3767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83921" y="2675735"/>
              <a:ext cx="1883256" cy="389206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4626067" y="3620710"/>
            <a:ext cx="1510760" cy="962933"/>
            <a:chOff x="4530635" y="2027490"/>
            <a:chExt cx="1928165" cy="1228980"/>
          </a:xfrm>
        </p:grpSpPr>
        <p:grpSp>
          <p:nvGrpSpPr>
            <p:cNvPr id="100" name="Group 99"/>
            <p:cNvGrpSpPr/>
            <p:nvPr/>
          </p:nvGrpSpPr>
          <p:grpSpPr>
            <a:xfrm>
              <a:off x="4530635" y="2027490"/>
              <a:ext cx="1928165" cy="1228980"/>
              <a:chOff x="5300660" y="1301634"/>
              <a:chExt cx="2141797" cy="1432092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5300660" y="1301634"/>
                <a:ext cx="2141797" cy="14320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Guest Agent</a:t>
                </a:r>
                <a:endParaRPr lang="en-US" sz="14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441288" y="1775638"/>
                <a:ext cx="1869112" cy="8940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11"/>
            <a:srcRect b="22706"/>
            <a:stretch/>
          </p:blipFill>
          <p:spPr>
            <a:xfrm>
              <a:off x="4737387" y="2542901"/>
              <a:ext cx="1568510" cy="547294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6161466" y="1787682"/>
            <a:ext cx="1067045" cy="901186"/>
            <a:chOff x="3051266" y="2284717"/>
            <a:chExt cx="1695661" cy="1432092"/>
          </a:xfrm>
        </p:grpSpPr>
        <p:grpSp>
          <p:nvGrpSpPr>
            <p:cNvPr id="59" name="Group 58"/>
            <p:cNvGrpSpPr/>
            <p:nvPr/>
          </p:nvGrpSpPr>
          <p:grpSpPr>
            <a:xfrm>
              <a:off x="3051266" y="2284717"/>
              <a:ext cx="1695661" cy="1432092"/>
              <a:chOff x="5300660" y="1301634"/>
              <a:chExt cx="2141797" cy="1432092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5300660" y="1301634"/>
                <a:ext cx="2141797" cy="14320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 smtClean="0"/>
                  <a:t>Guest Agent</a:t>
                </a:r>
                <a:endParaRPr lang="en-US" sz="12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441288" y="1775639"/>
                <a:ext cx="1869112" cy="8172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43324" y="2838418"/>
              <a:ext cx="955880" cy="64067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/>
        </p:nvCxnSpPr>
        <p:spPr>
          <a:xfrm>
            <a:off x="4301670" y="1437716"/>
            <a:ext cx="0" cy="3149598"/>
          </a:xfrm>
          <a:prstGeom prst="line">
            <a:avLst/>
          </a:prstGeom>
          <a:ln w="3175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2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OpenStack Trove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OpenStack Trove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570"/>
            <a:ext cx="8229600" cy="3449515"/>
          </a:xfrm>
          <a:prstGeom prst="rect">
            <a:avLst/>
          </a:prstGeom>
        </p:spPr>
        <p:txBody>
          <a:bodyPr lIns="68580" tIns="34290" rIns="68580" bIns="34290">
            <a:normAutofit fontScale="85000" lnSpcReduction="20000"/>
          </a:bodyPr>
          <a:lstStyle/>
          <a:p>
            <a:r>
              <a:rPr lang="en-US" dirty="0" smtClean="0"/>
              <a:t>As a Trove user</a:t>
            </a:r>
          </a:p>
          <a:p>
            <a:pPr lvl="1"/>
            <a:r>
              <a:rPr lang="en-US" dirty="0" smtClean="0"/>
              <a:t>Tesora DBaaS platform, a Trove packaging tailored for the enterprise</a:t>
            </a:r>
          </a:p>
          <a:p>
            <a:pPr lvl="2"/>
            <a:r>
              <a:rPr lang="en-US" dirty="0" smtClean="0">
                <a:hlinkClick r:id="rId2"/>
              </a:rPr>
              <a:t>http://tesora.com/download-tesora-dbaas-platform-community-edition</a:t>
            </a:r>
            <a:endParaRPr lang="en-US" dirty="0" smtClean="0"/>
          </a:p>
          <a:p>
            <a:pPr lvl="2"/>
            <a:endParaRPr lang="en-US" sz="500" dirty="0"/>
          </a:p>
          <a:p>
            <a:r>
              <a:rPr lang="en-US" dirty="0" smtClean="0"/>
              <a:t>As a Trove developer</a:t>
            </a:r>
          </a:p>
          <a:p>
            <a:pPr marL="342900" lvl="1" indent="0">
              <a:buNone/>
            </a:pPr>
            <a:r>
              <a:rPr lang="en-US" sz="1500" dirty="0">
                <a:latin typeface="Consolas"/>
                <a:cs typeface="Consolas"/>
              </a:rPr>
              <a:t>$ </a:t>
            </a:r>
            <a:r>
              <a:rPr lang="en-US" sz="1500" dirty="0" err="1">
                <a:latin typeface="Consolas"/>
                <a:cs typeface="Consolas"/>
              </a:rPr>
              <a:t>git</a:t>
            </a:r>
            <a:r>
              <a:rPr lang="en-US" sz="1500" dirty="0">
                <a:latin typeface="Consolas"/>
                <a:cs typeface="Consolas"/>
              </a:rPr>
              <a:t> clone </a:t>
            </a:r>
            <a:r>
              <a:rPr lang="en-US" sz="1500" dirty="0">
                <a:latin typeface="Consolas"/>
                <a:cs typeface="Consolas"/>
                <a:hlinkClick r:id="rId3"/>
              </a:rPr>
              <a:t>http://github.com/openstack/trove-integration</a:t>
            </a:r>
            <a:endParaRPr lang="en-US" sz="1500" dirty="0">
              <a:latin typeface="Consolas"/>
              <a:cs typeface="Consolas"/>
            </a:endParaRPr>
          </a:p>
          <a:p>
            <a:pPr marL="342900" lvl="1" indent="0">
              <a:buNone/>
            </a:pPr>
            <a:r>
              <a:rPr lang="en-US" sz="1500" dirty="0">
                <a:latin typeface="Consolas"/>
                <a:cs typeface="Consolas"/>
              </a:rPr>
              <a:t>$ cd trove-integration/scripts</a:t>
            </a:r>
          </a:p>
          <a:p>
            <a:pPr marL="342900" lvl="1" indent="0">
              <a:buNone/>
            </a:pPr>
            <a:r>
              <a:rPr lang="en-US" sz="1500" dirty="0">
                <a:latin typeface="Consolas"/>
                <a:cs typeface="Consolas"/>
              </a:rPr>
              <a:t>$ ./</a:t>
            </a:r>
            <a:r>
              <a:rPr lang="en-US" sz="1500" dirty="0" err="1">
                <a:latin typeface="Consolas"/>
                <a:cs typeface="Consolas"/>
              </a:rPr>
              <a:t>redstack</a:t>
            </a:r>
            <a:r>
              <a:rPr lang="en-US" sz="1500" dirty="0">
                <a:latin typeface="Consolas"/>
                <a:cs typeface="Consolas"/>
              </a:rPr>
              <a:t> install</a:t>
            </a:r>
          </a:p>
          <a:p>
            <a:pPr marL="342900" lvl="1" indent="0">
              <a:buNone/>
            </a:pPr>
            <a:r>
              <a:rPr lang="en-US" sz="1500" dirty="0">
                <a:latin typeface="Consolas"/>
                <a:cs typeface="Consolas"/>
              </a:rPr>
              <a:t>$ ./</a:t>
            </a:r>
            <a:r>
              <a:rPr lang="en-US" sz="1500" dirty="0" err="1">
                <a:latin typeface="Consolas"/>
                <a:cs typeface="Consolas"/>
              </a:rPr>
              <a:t>redstack</a:t>
            </a:r>
            <a:r>
              <a:rPr lang="en-US" sz="1500" dirty="0">
                <a:latin typeface="Consolas"/>
                <a:cs typeface="Consolas"/>
              </a:rPr>
              <a:t> kick-start </a:t>
            </a:r>
            <a:r>
              <a:rPr lang="en-US" sz="1500" dirty="0" err="1">
                <a:latin typeface="Consolas"/>
                <a:cs typeface="Consolas"/>
              </a:rPr>
              <a:t>mysql</a:t>
            </a:r>
            <a:endParaRPr lang="en-US" sz="1500" dirty="0">
              <a:latin typeface="Consolas"/>
              <a:cs typeface="Consolas"/>
            </a:endParaRPr>
          </a:p>
          <a:p>
            <a:pPr marL="342900" lvl="1" indent="0">
              <a:buNone/>
            </a:pP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On top of DevStack</a:t>
            </a:r>
          </a:p>
          <a:p>
            <a:pPr lvl="1"/>
            <a:r>
              <a:rPr lang="en-US" dirty="0" smtClean="0"/>
              <a:t>Add to </a:t>
            </a:r>
            <a:r>
              <a:rPr lang="en-US" dirty="0" err="1" smtClean="0"/>
              <a:t>localrc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latin typeface="Consolas"/>
                <a:cs typeface="Consolas"/>
              </a:rPr>
              <a:t>ENABLED_SERVICES+=,</a:t>
            </a:r>
            <a:r>
              <a:rPr lang="en-US" dirty="0" err="1" smtClean="0">
                <a:latin typeface="Consolas"/>
                <a:cs typeface="Consolas"/>
              </a:rPr>
              <a:t>trove,tr-api,tr-tmgr,tr-cond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Swift should also be enabled for Backup and Restore.</a:t>
            </a:r>
          </a:p>
          <a:p>
            <a:pPr lvl="2"/>
            <a:r>
              <a:rPr lang="en-US" dirty="0" smtClean="0">
                <a:latin typeface="Consolas"/>
                <a:cs typeface="Consolas"/>
              </a:rPr>
              <a:t>ENABLED_SERVICES+=,s-</a:t>
            </a:r>
            <a:r>
              <a:rPr lang="en-US" dirty="0" err="1" smtClean="0">
                <a:latin typeface="Consolas"/>
                <a:cs typeface="Consolas"/>
              </a:rPr>
              <a:t>proxy,s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err="1" smtClean="0">
                <a:latin typeface="Consolas"/>
                <a:cs typeface="Consolas"/>
              </a:rPr>
              <a:t>object,s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err="1" smtClean="0">
                <a:latin typeface="Consolas"/>
                <a:cs typeface="Consolas"/>
              </a:rPr>
              <a:t>container,s</a:t>
            </a:r>
            <a:r>
              <a:rPr lang="en-US" dirty="0" smtClean="0">
                <a:latin typeface="Consolas"/>
                <a:cs typeface="Consolas"/>
              </a:rPr>
              <a:t>-account</a:t>
            </a:r>
          </a:p>
          <a:p>
            <a:pPr lvl="2"/>
            <a:r>
              <a:rPr lang="en-US" dirty="0" smtClean="0">
                <a:latin typeface="Consolas"/>
                <a:cs typeface="Consolas"/>
              </a:rPr>
              <a:t>SWIFT_HASH=&lt;swift-hash-here&gt;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 database instance with Trove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80" tIns="34290" rIns="68580" bIns="34290">
            <a:normAutofit/>
          </a:bodyPr>
          <a:lstStyle/>
          <a:p>
            <a:pPr marL="3175" lvl="1" indent="0">
              <a:buNone/>
            </a:pPr>
            <a:r>
              <a:rPr lang="en-US" dirty="0" smtClean="0">
                <a:latin typeface="Consolas"/>
                <a:cs typeface="Consolas"/>
              </a:rPr>
              <a:t>$ trove </a:t>
            </a:r>
            <a:r>
              <a:rPr lang="en-US" dirty="0">
                <a:latin typeface="Consolas"/>
                <a:cs typeface="Consolas"/>
              </a:rPr>
              <a:t>create </a:t>
            </a:r>
            <a:r>
              <a:rPr lang="en-US" dirty="0" smtClean="0">
                <a:latin typeface="Consolas"/>
                <a:cs typeface="Consolas"/>
              </a:rPr>
              <a:t>&lt;instance-name&gt; &lt;flavor-id&gt;</a:t>
            </a:r>
          </a:p>
          <a:p>
            <a:pPr marL="3175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--size &lt;volume-size&gt;</a:t>
            </a:r>
          </a:p>
          <a:p>
            <a:pPr marL="342900" lvl="1" indent="0">
              <a:buNone/>
            </a:pPr>
            <a:endParaRPr lang="en-US" sz="1500" dirty="0"/>
          </a:p>
          <a:p>
            <a:r>
              <a:rPr lang="en-US" sz="2000" dirty="0"/>
              <a:t>Support for </a:t>
            </a:r>
            <a:r>
              <a:rPr lang="en-US" sz="2000" dirty="0" smtClean="0"/>
              <a:t>flavors</a:t>
            </a:r>
            <a:endParaRPr lang="en-US" sz="2000" dirty="0"/>
          </a:p>
          <a:p>
            <a:r>
              <a:rPr lang="en-US" sz="2000" dirty="0"/>
              <a:t>Support for volumes using </a:t>
            </a:r>
            <a:r>
              <a:rPr lang="en-US" sz="2000" dirty="0" smtClean="0"/>
              <a:t>Cinder</a:t>
            </a:r>
            <a:endParaRPr lang="en-US" sz="2000" dirty="0"/>
          </a:p>
          <a:p>
            <a:r>
              <a:rPr lang="en-US" sz="2000" dirty="0"/>
              <a:t>Optional parameters to create</a:t>
            </a:r>
          </a:p>
          <a:p>
            <a:pPr lvl="1"/>
            <a:r>
              <a:rPr lang="en-US" dirty="0"/>
              <a:t>Image per ‘datastore type’ and ‘version’</a:t>
            </a:r>
          </a:p>
          <a:p>
            <a:pPr lvl="1"/>
            <a:r>
              <a:rPr lang="en-US" sz="1800" dirty="0"/>
              <a:t>Support AZs using --</a:t>
            </a:r>
            <a:r>
              <a:rPr lang="en-US" sz="1800" dirty="0" err="1"/>
              <a:t>availability_zone</a:t>
            </a:r>
            <a:endParaRPr lang="en-US" sz="1800" dirty="0"/>
          </a:p>
          <a:p>
            <a:pPr lvl="1"/>
            <a:r>
              <a:rPr lang="en-US" sz="1800" dirty="0"/>
              <a:t>Support for Neutron using --</a:t>
            </a:r>
            <a:r>
              <a:rPr lang="en-US" sz="1800" dirty="0" err="1"/>
              <a:t>nic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a database with Trove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en-US" dirty="0" smtClean="0"/>
              <a:t>Resize </a:t>
            </a:r>
            <a:r>
              <a:rPr lang="en-US" dirty="0"/>
              <a:t>flavor</a:t>
            </a:r>
          </a:p>
          <a:p>
            <a:endParaRPr lang="en-US" sz="900" dirty="0"/>
          </a:p>
          <a:p>
            <a:r>
              <a:rPr lang="en-US" dirty="0" smtClean="0"/>
              <a:t>Resize volume</a:t>
            </a:r>
          </a:p>
          <a:p>
            <a:endParaRPr lang="en-US" sz="900" dirty="0"/>
          </a:p>
          <a:p>
            <a:r>
              <a:rPr lang="en-US" dirty="0" smtClean="0"/>
              <a:t>Datastore specific extensions: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Database / </a:t>
            </a:r>
            <a:r>
              <a:rPr lang="en-US" dirty="0" smtClean="0"/>
              <a:t>Schema</a:t>
            </a:r>
            <a:endParaRPr lang="en-US" sz="900" dirty="0"/>
          </a:p>
          <a:p>
            <a:pPr lvl="1"/>
            <a:r>
              <a:rPr lang="en-US" dirty="0"/>
              <a:t>Create U</a:t>
            </a:r>
            <a:r>
              <a:rPr lang="en-US" dirty="0" smtClean="0"/>
              <a:t>sers</a:t>
            </a:r>
            <a:endParaRPr lang="en-US" sz="900" dirty="0"/>
          </a:p>
          <a:p>
            <a:pPr lvl="1"/>
            <a:r>
              <a:rPr lang="en-US" dirty="0" smtClean="0"/>
              <a:t>Grant Users Permissions on Databases</a:t>
            </a:r>
            <a:endParaRPr lang="en-US" dirty="0"/>
          </a:p>
          <a:p>
            <a:pPr marL="0" indent="0">
              <a:buNone/>
            </a:pPr>
            <a:endParaRPr lang="en-US" sz="900" dirty="0"/>
          </a:p>
          <a:p>
            <a:r>
              <a:rPr lang="en-US" dirty="0" smtClean="0"/>
              <a:t>Enable a Root User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sz="half" idx="1"/>
          </p:nvPr>
        </p:nvSpPr>
        <p:spPr>
          <a:xfrm>
            <a:off x="457200" y="1302667"/>
            <a:ext cx="4038600" cy="3279017"/>
          </a:xfrm>
          <a:prstGeom prst="rect">
            <a:avLst/>
          </a:prstGeom>
        </p:spPr>
        <p:txBody>
          <a:bodyPr lIns="68580" tIns="34290" rIns="68580" bIns="34290">
            <a:normAutofit fontScale="850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/>
                <a:cs typeface="Consolas"/>
              </a:rPr>
              <a:t>$ trove backup-create </a:t>
            </a:r>
            <a:endParaRPr lang="en-US" dirty="0" smtClean="0">
              <a:latin typeface="Consolas"/>
              <a:cs typeface="Consolas"/>
            </a:endParaRPr>
          </a:p>
          <a:p>
            <a:pPr marL="11430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&lt;</a:t>
            </a:r>
            <a:r>
              <a:rPr lang="en-US" dirty="0">
                <a:latin typeface="Consolas"/>
                <a:cs typeface="Consolas"/>
              </a:rPr>
              <a:t>backup-name&gt; &lt;instance-id&gt;</a:t>
            </a:r>
          </a:p>
          <a:p>
            <a:pPr marL="342900" lvl="1" indent="0">
              <a:buNone/>
            </a:pP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alibri"/>
                <a:cs typeface="Calibri"/>
              </a:rPr>
              <a:t>Optional </a:t>
            </a:r>
            <a:r>
              <a:rPr lang="en-US" dirty="0" err="1">
                <a:latin typeface="Calibri"/>
                <a:cs typeface="Calibri"/>
              </a:rPr>
              <a:t>params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Description through </a:t>
            </a:r>
            <a:r>
              <a:rPr lang="en-US" dirty="0">
                <a:latin typeface="Consolas"/>
                <a:cs typeface="Consolas"/>
              </a:rPr>
              <a:t>--description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Incremental backups </a:t>
            </a:r>
            <a:r>
              <a:rPr lang="en-US" dirty="0">
                <a:cs typeface="Calibri"/>
              </a:rPr>
              <a:t>using </a:t>
            </a:r>
            <a:r>
              <a:rPr lang="en-US" dirty="0">
                <a:latin typeface="Consolas"/>
                <a:cs typeface="Consolas"/>
              </a:rPr>
              <a:t>–parent</a:t>
            </a:r>
          </a:p>
          <a:p>
            <a:pPr lvl="2"/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cs typeface="Consolas"/>
              </a:rPr>
              <a:t>To Restore backup use create</a:t>
            </a:r>
            <a:r>
              <a:rPr lang="en-US" dirty="0" smtClean="0">
                <a:cs typeface="Consolas"/>
              </a:rPr>
              <a:t>:</a:t>
            </a:r>
            <a:endParaRPr lang="en-US" dirty="0" smtClean="0">
              <a:latin typeface="Consolas"/>
              <a:cs typeface="Consolas"/>
            </a:endParaRPr>
          </a:p>
          <a:p>
            <a:pPr marL="114300" indent="0">
              <a:buNone/>
            </a:pPr>
            <a:r>
              <a:rPr lang="en-US" dirty="0" smtClean="0">
                <a:latin typeface="Consolas"/>
                <a:cs typeface="Consolas"/>
              </a:rPr>
              <a:t>$ trove create </a:t>
            </a:r>
          </a:p>
          <a:p>
            <a:pPr marL="3429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instance-name&gt; &lt;flavor-id&gt;</a:t>
            </a:r>
          </a:p>
          <a:p>
            <a:pPr marL="342900" lvl="1" indent="0">
              <a:buNone/>
            </a:pPr>
            <a:r>
              <a:rPr lang="en-US" dirty="0">
                <a:latin typeface="Consolas"/>
                <a:cs typeface="Consolas"/>
              </a:rPr>
              <a:t>--size &lt;volume-size&gt;</a:t>
            </a:r>
          </a:p>
          <a:p>
            <a:pPr marL="342900" lvl="1" indent="0">
              <a:buNone/>
            </a:pPr>
            <a:r>
              <a:rPr lang="en-US" dirty="0">
                <a:latin typeface="Consolas"/>
                <a:cs typeface="Consolas"/>
              </a:rPr>
              <a:t>--backup &lt;backup-id&gt;</a:t>
            </a:r>
          </a:p>
          <a:p>
            <a:pPr marL="342900" lvl="1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342900" lvl="1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342900" lvl="1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342900" lvl="1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225"/>
              </a:spcBef>
              <a:buNone/>
            </a:pPr>
            <a:endParaRPr lang="en-US" sz="7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</a:t>
            </a:r>
            <a:r>
              <a:rPr lang="en-US" dirty="0" smtClean="0"/>
              <a:t>managed</a:t>
            </a:r>
            <a:endParaRPr lang="en-US" dirty="0"/>
          </a:p>
          <a:p>
            <a:endParaRPr lang="en-US" sz="900" dirty="0"/>
          </a:p>
          <a:p>
            <a:r>
              <a:rPr lang="en-US" dirty="0"/>
              <a:t>Triggered and </a:t>
            </a:r>
            <a:r>
              <a:rPr lang="en-US" dirty="0" smtClean="0"/>
              <a:t>tracked </a:t>
            </a:r>
            <a:r>
              <a:rPr lang="en-US" dirty="0"/>
              <a:t>via API</a:t>
            </a:r>
          </a:p>
          <a:p>
            <a:endParaRPr lang="en-US" sz="900" dirty="0"/>
          </a:p>
          <a:p>
            <a:r>
              <a:rPr lang="en-US" dirty="0"/>
              <a:t>Streamed to Swift (OpenStack Object Storage)</a:t>
            </a:r>
          </a:p>
          <a:p>
            <a:endParaRPr lang="en-US" sz="900" dirty="0"/>
          </a:p>
          <a:p>
            <a:r>
              <a:rPr lang="en-US" dirty="0"/>
              <a:t>Incremental </a:t>
            </a:r>
            <a:r>
              <a:rPr lang="en-US" dirty="0" smtClean="0"/>
              <a:t>&amp; full </a:t>
            </a:r>
            <a:r>
              <a:rPr lang="en-US" dirty="0"/>
              <a:t>backups</a:t>
            </a:r>
          </a:p>
          <a:p>
            <a:endParaRPr lang="en-US" sz="900" dirty="0"/>
          </a:p>
          <a:p>
            <a:r>
              <a:rPr lang="en-US" dirty="0"/>
              <a:t>Multiple formats per </a:t>
            </a:r>
            <a:r>
              <a:rPr lang="en-US" dirty="0" err="1"/>
              <a:t>datastore</a:t>
            </a:r>
            <a:r>
              <a:rPr lang="en-US" dirty="0"/>
              <a:t> supported via strategies:</a:t>
            </a:r>
          </a:p>
          <a:p>
            <a:pPr lvl="1"/>
            <a:r>
              <a:rPr lang="en-US" sz="2100" dirty="0" err="1"/>
              <a:t>XtraBackup</a:t>
            </a:r>
            <a:r>
              <a:rPr lang="en-US" sz="2100" dirty="0"/>
              <a:t> (</a:t>
            </a:r>
            <a:r>
              <a:rPr lang="en-US" sz="2100" dirty="0" err="1"/>
              <a:t>Percona</a:t>
            </a:r>
            <a:r>
              <a:rPr lang="en-US" sz="2100" dirty="0"/>
              <a:t>)</a:t>
            </a:r>
          </a:p>
          <a:p>
            <a:pPr lvl="1"/>
            <a:r>
              <a:rPr lang="en-US" sz="2100" dirty="0" err="1"/>
              <a:t>mysqldump</a:t>
            </a:r>
            <a:endParaRPr lang="en-US" sz="2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and Restore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450981" y="1147975"/>
            <a:ext cx="0" cy="309985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33136" y="3315936"/>
            <a:ext cx="3226870" cy="1392214"/>
            <a:chOff x="3407343" y="4090737"/>
            <a:chExt cx="4302493" cy="1856284"/>
          </a:xfrm>
        </p:grpSpPr>
        <p:sp>
          <p:nvSpPr>
            <p:cNvPr id="10" name="TextBox 9"/>
            <p:cNvSpPr txBox="1"/>
            <p:nvPr/>
          </p:nvSpPr>
          <p:spPr>
            <a:xfrm>
              <a:off x="3416968" y="4100362"/>
              <a:ext cx="4292868" cy="18466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trove/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guestagent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/strategies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backup/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[…]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replication/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restore/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storage/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07343" y="4090737"/>
              <a:ext cx="0" cy="17806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07343" y="4090737"/>
              <a:ext cx="42928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25637" y="1270312"/>
            <a:ext cx="3717758" cy="1938992"/>
            <a:chOff x="577514" y="1092426"/>
            <a:chExt cx="4957011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577514" y="1092426"/>
              <a:ext cx="4957011" cy="233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trove/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guestagent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[…]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backup/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common/</a:t>
              </a:r>
            </a:p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datastore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[…]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strategies/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[…]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577514" y="1092427"/>
              <a:ext cx="0" cy="258532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7514" y="1092426"/>
              <a:ext cx="411961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474504" y="1244893"/>
            <a:ext cx="4289259" cy="2361710"/>
            <a:chOff x="3407343" y="4090737"/>
            <a:chExt cx="4302493" cy="3148946"/>
          </a:xfrm>
        </p:grpSpPr>
        <p:sp>
          <p:nvSpPr>
            <p:cNvPr id="37" name="TextBox 36"/>
            <p:cNvSpPr txBox="1"/>
            <p:nvPr/>
          </p:nvSpPr>
          <p:spPr>
            <a:xfrm>
              <a:off x="3416968" y="4100362"/>
              <a:ext cx="4292868" cy="28315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trove/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guestagent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/strategies/backup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base.py</a:t>
              </a:r>
            </a:p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base.pyc</a:t>
              </a:r>
              <a:endPara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couchbase_impl.py</a:t>
              </a:r>
            </a:p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couchbase_impl.pyc</a:t>
              </a:r>
              <a:endPara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__init__.py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pyc</a:t>
              </a:r>
              <a:endPara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mysql_impl.py</a:t>
              </a:r>
            </a:p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mysql_impl.pyc</a:t>
              </a:r>
              <a:endPara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postgresql_impl.py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407343" y="4090737"/>
              <a:ext cx="9625" cy="31489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407343" y="4090737"/>
              <a:ext cx="42928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281254" y="3616449"/>
            <a:ext cx="5690909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 guestagent/strategies/backup/mysql_impl.py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base.BackupRunner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InnoBackupEx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base.BackupRunner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InnoBackupExIncremental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InnoBackupEx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Curved Connector 45"/>
          <p:cNvCxnSpPr>
            <a:stCxn id="47" idx="4"/>
            <a:endCxn id="34" idx="0"/>
          </p:cNvCxnSpPr>
          <p:nvPr/>
        </p:nvCxnSpPr>
        <p:spPr>
          <a:xfrm rot="16200000" flipH="1">
            <a:off x="6104572" y="2544566"/>
            <a:ext cx="829403" cy="121601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433221" y="1328633"/>
            <a:ext cx="137160" cy="1371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55" idx="4"/>
            <a:endCxn id="53" idx="0"/>
          </p:cNvCxnSpPr>
          <p:nvPr/>
        </p:nvCxnSpPr>
        <p:spPr>
          <a:xfrm rot="16200000" flipH="1">
            <a:off x="1539659" y="2652002"/>
            <a:ext cx="695070" cy="51167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842684" y="2600715"/>
            <a:ext cx="137160" cy="1371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42" name="Curved Connector 41"/>
          <p:cNvCxnSpPr>
            <a:stCxn id="51" idx="6"/>
            <a:endCxn id="49" idx="2"/>
          </p:cNvCxnSpPr>
          <p:nvPr/>
        </p:nvCxnSpPr>
        <p:spPr>
          <a:xfrm flipV="1">
            <a:off x="1305013" y="1397213"/>
            <a:ext cx="3128208" cy="227472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167853" y="3603357"/>
            <a:ext cx="137160" cy="1371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74452" y="3255375"/>
            <a:ext cx="137160" cy="1371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62776" y="2423145"/>
            <a:ext cx="137160" cy="1371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Strategies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58703" y="3567278"/>
            <a:ext cx="137160" cy="1371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 animBg="1"/>
      <p:bldP spid="47" grpId="0" animBg="1"/>
      <p:bldP spid="51" grpId="0" animBg="1"/>
      <p:bldP spid="53" grpId="0" animBg="1"/>
      <p:bldP spid="55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02667"/>
            <a:ext cx="4038600" cy="3303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Traditional IT</a:t>
            </a:r>
          </a:p>
          <a:p>
            <a:r>
              <a:rPr lang="en-US" sz="1800" dirty="0" smtClean="0"/>
              <a:t>Provisioning by admins</a:t>
            </a:r>
          </a:p>
          <a:p>
            <a:r>
              <a:rPr lang="en-US" sz="1800" dirty="0" smtClean="0"/>
              <a:t>Database management by specialists</a:t>
            </a:r>
          </a:p>
          <a:p>
            <a:r>
              <a:rPr lang="en-US" sz="1800" dirty="0" smtClean="0"/>
              <a:t>Waterfall development</a:t>
            </a:r>
          </a:p>
          <a:p>
            <a:r>
              <a:rPr lang="en-US" sz="1800" dirty="0" smtClean="0"/>
              <a:t>Few large machines / </a:t>
            </a:r>
            <a:br>
              <a:rPr lang="en-US" sz="1800" dirty="0" smtClean="0"/>
            </a:br>
            <a:r>
              <a:rPr lang="en-US" sz="1800" dirty="0" smtClean="0"/>
              <a:t>bare metal</a:t>
            </a:r>
          </a:p>
          <a:p>
            <a:r>
              <a:rPr lang="en-US" sz="1800" dirty="0" smtClean="0"/>
              <a:t>Oracle Enterprise licenses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 smtClean="0"/>
              <a:t>Captive audience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302667"/>
            <a:ext cx="4038600" cy="33038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Cloud </a:t>
            </a:r>
          </a:p>
          <a:p>
            <a:r>
              <a:rPr lang="en-US" sz="1800" dirty="0" smtClean="0"/>
              <a:t>Self Service Provisioning</a:t>
            </a:r>
          </a:p>
          <a:p>
            <a:r>
              <a:rPr lang="en-US" sz="1800" dirty="0" smtClean="0"/>
              <a:t>Developers manage their own databases</a:t>
            </a:r>
          </a:p>
          <a:p>
            <a:r>
              <a:rPr lang="en-US" sz="1800" dirty="0" smtClean="0"/>
              <a:t>Agile development </a:t>
            </a:r>
          </a:p>
          <a:p>
            <a:r>
              <a:rPr lang="en-US" sz="1800" dirty="0" smtClean="0"/>
              <a:t>Many small machines / virtualization</a:t>
            </a:r>
          </a:p>
          <a:p>
            <a:r>
              <a:rPr lang="en-US" sz="1800" b="1" u="sng" dirty="0" smtClean="0"/>
              <a:t>Many</a:t>
            </a:r>
            <a:r>
              <a:rPr lang="en-US" sz="1800" dirty="0" smtClean="0"/>
              <a:t> data management technologies</a:t>
            </a:r>
          </a:p>
          <a:p>
            <a:r>
              <a:rPr lang="en-US" sz="1800" dirty="0" smtClean="0"/>
              <a:t>Competition with AWS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of Cloud Data Management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C173-8748-6248-BDD2-D0F339152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>
            <a:normAutofit/>
          </a:bodyPr>
          <a:lstStyle/>
          <a:p>
            <a:r>
              <a:rPr lang="en-US" dirty="0" smtClean="0"/>
              <a:t>Replication</a:t>
            </a:r>
            <a:endParaRPr lang="en-US" b="1" dirty="0">
              <a:latin typeface="+mn-lt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80" tIns="34290" rIns="68580" bIns="34290">
            <a:noAutofit/>
          </a:bodyPr>
          <a:lstStyle/>
          <a:p>
            <a:pPr marL="4763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$ trove 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create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&lt;instance-name&gt; &lt;flavor-id&gt;</a:t>
            </a:r>
          </a:p>
          <a:p>
            <a:pPr marL="4763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  --size &lt;volume-size&gt; </a:t>
            </a:r>
          </a:p>
          <a:p>
            <a:pPr marL="4763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 --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cs typeface="Consolas"/>
              </a:rPr>
              <a:t>replica_of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 &lt;instance-id&gt;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295275" lvl="1"/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Support for </a:t>
            </a:r>
            <a:r>
              <a:rPr lang="en-US" sz="2000" dirty="0" err="1" smtClean="0">
                <a:solidFill>
                  <a:schemeClr val="tx1"/>
                </a:solidFill>
                <a:latin typeface="Calibri"/>
                <a:cs typeface="Calibri"/>
              </a:rPr>
              <a:t>async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 or GTID based semi-sync replication for MySQL </a:t>
            </a:r>
          </a:p>
          <a:p>
            <a:pPr marL="295275" lvl="1"/>
            <a:endParaRPr lang="en-US" sz="20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marL="295275" lvl="1"/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Manual detach using</a:t>
            </a:r>
          </a:p>
          <a:p>
            <a:pPr marL="4763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$ trove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update &lt;instance-id&gt; --detach-replica-source</a:t>
            </a:r>
            <a:endParaRPr lang="en-US" sz="20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342900" lvl="1" indent="0">
              <a:buNone/>
            </a:pP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80" tIns="34290" rIns="68580" bIns="34290">
            <a:normAutofit fontScale="92500" lnSpcReduction="20000"/>
          </a:bodyPr>
          <a:lstStyle/>
          <a:p>
            <a:pPr marL="34290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$ trove cluster-create &lt;datastore&gt; &lt;ds-version&gt;</a:t>
            </a:r>
          </a:p>
          <a:p>
            <a:pPr marL="342900" lvl="1" indent="0">
              <a:buNone/>
            </a:pPr>
            <a:endParaRPr lang="en-US" sz="2000" dirty="0" smtClean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Optional parameters to cluster-create</a:t>
            </a:r>
          </a:p>
          <a:p>
            <a:pPr lvl="2"/>
            <a:r>
              <a:rPr lang="en-US" sz="1800" dirty="0" smtClean="0">
                <a:latin typeface="Consolas"/>
                <a:cs typeface="Consolas"/>
              </a:rPr>
              <a:t>-</a:t>
            </a:r>
            <a:r>
              <a:rPr lang="en-US" sz="1800" dirty="0">
                <a:latin typeface="Consolas"/>
                <a:cs typeface="Consolas"/>
              </a:rPr>
              <a:t>-instance &lt;</a:t>
            </a:r>
            <a:r>
              <a:rPr lang="en-US" sz="1800" dirty="0" err="1">
                <a:latin typeface="Consolas"/>
                <a:cs typeface="Consolas"/>
              </a:rPr>
              <a:t>flavor_id</a:t>
            </a:r>
            <a:r>
              <a:rPr lang="en-US" sz="1800" dirty="0">
                <a:latin typeface="Consolas"/>
                <a:cs typeface="Consolas"/>
              </a:rPr>
              <a:t>=</a:t>
            </a:r>
            <a:r>
              <a:rPr lang="en-US" sz="1800" dirty="0" err="1">
                <a:latin typeface="Consolas"/>
                <a:cs typeface="Consolas"/>
              </a:rPr>
              <a:t>flavor_id,volume</a:t>
            </a:r>
            <a:r>
              <a:rPr lang="en-US" sz="1800" dirty="0">
                <a:latin typeface="Consolas"/>
                <a:cs typeface="Consolas"/>
              </a:rPr>
              <a:t>=volume</a:t>
            </a:r>
            <a:r>
              <a:rPr lang="en-US" sz="1800" dirty="0" smtClean="0">
                <a:latin typeface="Consolas"/>
                <a:cs typeface="Consolas"/>
              </a:rPr>
              <a:t>&gt;</a:t>
            </a:r>
          </a:p>
          <a:p>
            <a:pPr lvl="2"/>
            <a:r>
              <a:rPr lang="en-US" sz="1800" dirty="0" smtClean="0">
                <a:latin typeface="Calibri"/>
                <a:cs typeface="Calibri"/>
              </a:rPr>
              <a:t>Specify multiple times to create multiple instances for your cluster</a:t>
            </a:r>
          </a:p>
          <a:p>
            <a:pPr lvl="2"/>
            <a:endParaRPr lang="en-US" sz="1800" dirty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Common interface for multiple clustering models</a:t>
            </a:r>
          </a:p>
          <a:p>
            <a:pPr lvl="2"/>
            <a:r>
              <a:rPr lang="en-US" sz="1800" dirty="0" smtClean="0">
                <a:latin typeface="Calibri"/>
                <a:cs typeface="Calibri"/>
              </a:rPr>
              <a:t>Cassandra, Redis, Couchbase – Add and remove nodes (all peers)</a:t>
            </a:r>
          </a:p>
          <a:p>
            <a:pPr lvl="2"/>
            <a:r>
              <a:rPr lang="en-US" sz="1800" dirty="0" smtClean="0">
                <a:latin typeface="Calibri"/>
                <a:cs typeface="Calibri"/>
              </a:rPr>
              <a:t>MongoDB – sets up </a:t>
            </a:r>
            <a:r>
              <a:rPr lang="en-US" sz="1800" dirty="0" err="1" smtClean="0">
                <a:latin typeface="Calibri"/>
                <a:cs typeface="Calibri"/>
              </a:rPr>
              <a:t>config</a:t>
            </a:r>
            <a:r>
              <a:rPr lang="en-US" sz="1800" dirty="0" smtClean="0">
                <a:latin typeface="Calibri"/>
                <a:cs typeface="Calibri"/>
              </a:rPr>
              <a:t> servers, query nodes and shards/replicas</a:t>
            </a:r>
          </a:p>
          <a:p>
            <a:pPr lvl="2"/>
            <a:r>
              <a:rPr lang="en-US" sz="1800" dirty="0" smtClean="0">
                <a:latin typeface="Calibri"/>
                <a:cs typeface="Calibri"/>
              </a:rPr>
              <a:t>MySQL – uses Percona </a:t>
            </a:r>
            <a:r>
              <a:rPr lang="en-US" sz="1800" dirty="0" err="1" smtClean="0">
                <a:latin typeface="Calibri"/>
                <a:cs typeface="Calibri"/>
              </a:rPr>
              <a:t>XtrDB</a:t>
            </a:r>
            <a:r>
              <a:rPr lang="en-US" sz="1800" dirty="0" smtClean="0">
                <a:latin typeface="Calibri"/>
                <a:cs typeface="Calibri"/>
              </a:rPr>
              <a:t> Cluster (</a:t>
            </a:r>
            <a:r>
              <a:rPr lang="en-US" sz="1800" dirty="0" err="1" smtClean="0">
                <a:latin typeface="Calibri"/>
                <a:cs typeface="Calibri"/>
              </a:rPr>
              <a:t>Galera</a:t>
            </a:r>
            <a:r>
              <a:rPr lang="en-US" sz="1800" dirty="0" smtClean="0">
                <a:latin typeface="Calibri"/>
                <a:cs typeface="Calibri"/>
              </a:rPr>
              <a:t>) for synchronous master-master replication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 about Trove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Trove </a:t>
            </a:r>
            <a:r>
              <a:rPr lang="en-US" sz="1800" dirty="0" smtClean="0"/>
              <a:t>Wiki –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://wiki.openstack.org/wiki/Trove</a:t>
            </a:r>
            <a:endParaRPr lang="en-US" sz="1600" dirty="0"/>
          </a:p>
          <a:p>
            <a:r>
              <a:rPr lang="en-US" sz="1800" dirty="0"/>
              <a:t>Trove </a:t>
            </a:r>
            <a:r>
              <a:rPr lang="en-US" sz="1800" dirty="0" smtClean="0"/>
              <a:t>Source –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://git.openstack.org/cgit/openstack/trove</a:t>
            </a:r>
            <a:endParaRPr lang="en-US" sz="1600" dirty="0"/>
          </a:p>
          <a:p>
            <a:r>
              <a:rPr lang="en-US" sz="1800" dirty="0" smtClean="0"/>
              <a:t>On IRC - </a:t>
            </a:r>
            <a:r>
              <a:rPr lang="en-US" sz="1600" dirty="0" smtClean="0"/>
              <a:t>#</a:t>
            </a:r>
            <a:r>
              <a:rPr lang="en-US" sz="1600" dirty="0" err="1" smtClean="0"/>
              <a:t>openstack</a:t>
            </a:r>
            <a:r>
              <a:rPr lang="en-US" sz="1600" dirty="0" smtClean="0"/>
              <a:t>-trove</a:t>
            </a:r>
          </a:p>
          <a:p>
            <a:r>
              <a:rPr lang="en-US" sz="1600" dirty="0" smtClean="0"/>
              <a:t>Getting </a:t>
            </a:r>
            <a:r>
              <a:rPr lang="en-US" sz="1600" dirty="0"/>
              <a:t>Started </a:t>
            </a:r>
            <a:r>
              <a:rPr lang="en-US" sz="1600" dirty="0" smtClean="0"/>
              <a:t>Videos – </a:t>
            </a:r>
            <a:r>
              <a:rPr lang="en-US" sz="1600" dirty="0">
                <a:hlinkClick r:id="rId4"/>
              </a:rPr>
              <a:t>http:/</a:t>
            </a:r>
            <a:r>
              <a:rPr lang="en-US" sz="1600" dirty="0" smtClean="0">
                <a:hlinkClick r:id="rId4"/>
              </a:rPr>
              <a:t>/Tesora.com</a:t>
            </a:r>
            <a:r>
              <a:rPr lang="en-US" sz="1600" dirty="0">
                <a:hlinkClick r:id="rId4"/>
              </a:rPr>
              <a:t>/videos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800" dirty="0" smtClean="0"/>
              <a:t>Download Tesora Platform - </a:t>
            </a:r>
            <a:r>
              <a:rPr lang="en-US" sz="1600" dirty="0" smtClean="0">
                <a:hlinkClick r:id="rId5"/>
              </a:rPr>
              <a:t>http://Tesora.com/downloads</a:t>
            </a:r>
            <a:r>
              <a:rPr lang="en-US" sz="1600" dirty="0" smtClean="0"/>
              <a:t> </a:t>
            </a:r>
          </a:p>
          <a:p>
            <a:r>
              <a:rPr lang="en-US" sz="1800" dirty="0" smtClean="0"/>
              <a:t>Trove </a:t>
            </a:r>
            <a:r>
              <a:rPr lang="en-US" sz="1800" dirty="0"/>
              <a:t>Day</a:t>
            </a:r>
          </a:p>
          <a:p>
            <a:pPr lvl="1"/>
            <a:r>
              <a:rPr lang="en-US" sz="1600" dirty="0" err="1"/>
              <a:t>Tesora.com</a:t>
            </a:r>
            <a:r>
              <a:rPr lang="en-US" sz="1600" dirty="0"/>
              <a:t>/</a:t>
            </a:r>
            <a:r>
              <a:rPr lang="en-US" sz="1600" dirty="0" err="1"/>
              <a:t>troveday</a:t>
            </a:r>
            <a:endParaRPr lang="en-US" sz="1600" dirty="0"/>
          </a:p>
          <a:p>
            <a:pPr lvl="1"/>
            <a:r>
              <a:rPr lang="en-US" sz="1600" dirty="0" err="1"/>
              <a:t>Slideshare.net</a:t>
            </a:r>
            <a:r>
              <a:rPr lang="en-US" sz="1600" dirty="0"/>
              <a:t>/</a:t>
            </a:r>
            <a:r>
              <a:rPr lang="en-US" sz="1600" dirty="0" err="1"/>
              <a:t>Tesoracorp</a:t>
            </a:r>
            <a:endParaRPr lang="en-US" sz="1600" dirty="0"/>
          </a:p>
          <a:p>
            <a:r>
              <a:rPr lang="en-US" sz="1800" dirty="0" smtClean="0"/>
              <a:t>LinkedIn - </a:t>
            </a:r>
            <a:r>
              <a:rPr lang="en-US" sz="1600" dirty="0" smtClean="0"/>
              <a:t>OpenStack </a:t>
            </a:r>
            <a:r>
              <a:rPr lang="en-US" sz="1600" dirty="0"/>
              <a:t>Trove Group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94759"/>
              </p:ext>
            </p:extLst>
          </p:nvPr>
        </p:nvGraphicFramePr>
        <p:xfrm>
          <a:off x="4638341" y="3163106"/>
          <a:ext cx="4185440" cy="12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720"/>
                <a:gridCol w="2092720"/>
              </a:tblGrid>
              <a:tr h="2083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Contact 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  <a:tr h="7916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Contact </a:t>
                      </a:r>
                      <a:r>
                        <a:rPr lang="en-US" sz="1400" dirty="0" err="1" smtClean="0"/>
                        <a:t>Tesora</a:t>
                      </a:r>
                      <a:endParaRPr lang="en-US" sz="1400" dirty="0" smtClean="0"/>
                    </a:p>
                    <a:p>
                      <a:pPr lvl="1"/>
                      <a:r>
                        <a:rPr lang="en-US" sz="1400" dirty="0" smtClean="0">
                          <a:hlinkClick r:id="rId6"/>
                        </a:rPr>
                        <a:t>info@tesora.com</a:t>
                      </a:r>
                      <a:endParaRPr lang="en-US" sz="1400" dirty="0" smtClean="0"/>
                    </a:p>
                    <a:p>
                      <a:pPr lvl="1"/>
                      <a:r>
                        <a:rPr lang="en-US" sz="1400" dirty="0" smtClean="0">
                          <a:hlinkClick r:id="rId7"/>
                        </a:rPr>
                        <a:t>www.tesora.com</a:t>
                      </a:r>
                      <a:endParaRPr lang="en-US" sz="1400" dirty="0" smtClean="0"/>
                    </a:p>
                    <a:p>
                      <a:pPr lvl="1"/>
                      <a:r>
                        <a:rPr lang="en-US" sz="1400" dirty="0" smtClean="0"/>
                        <a:t>@</a:t>
                      </a:r>
                      <a:r>
                        <a:rPr lang="en-US" sz="1400" dirty="0" err="1" smtClean="0"/>
                        <a:t>tesoracorp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Contact</a:t>
                      </a:r>
                      <a:r>
                        <a:rPr lang="en-US" sz="1400" baseline="0" dirty="0" smtClean="0"/>
                        <a:t> Ken</a:t>
                      </a:r>
                      <a:endParaRPr lang="en-US" sz="1400" dirty="0" smtClean="0"/>
                    </a:p>
                    <a:p>
                      <a:pPr lvl="1"/>
                      <a:r>
                        <a:rPr lang="en-US" sz="1400" dirty="0" smtClean="0">
                          <a:hlinkClick r:id="rId8"/>
                        </a:rPr>
                        <a:t>krugg@tesora.com</a:t>
                      </a:r>
                      <a:endParaRPr lang="en-US" sz="1400" dirty="0" smtClean="0"/>
                    </a:p>
                    <a:p>
                      <a:pPr lvl="1"/>
                      <a:r>
                        <a:rPr lang="en-US" sz="1400" dirty="0" smtClean="0">
                          <a:hlinkClick r:id="rId7"/>
                        </a:rPr>
                        <a:t>www.tesora.com</a:t>
                      </a:r>
                      <a:endParaRPr lang="en-US" sz="1400" dirty="0" smtClean="0"/>
                    </a:p>
                    <a:p>
                      <a:pPr lvl="1"/>
                      <a:r>
                        <a:rPr lang="en-US" sz="1400" dirty="0" smtClean="0"/>
                        <a:t>@kenrugg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Trove Day Log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0862" y="789742"/>
            <a:ext cx="1401962" cy="213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 Database as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571"/>
            <a:ext cx="5136618" cy="3131214"/>
          </a:xfrm>
        </p:spPr>
        <p:txBody>
          <a:bodyPr/>
          <a:lstStyle/>
          <a:p>
            <a:r>
              <a:rPr lang="en-US" dirty="0"/>
              <a:t>The delivery of database software &amp; related storage “as-a-service” </a:t>
            </a:r>
          </a:p>
          <a:p>
            <a:endParaRPr lang="en-US" dirty="0"/>
          </a:p>
          <a:p>
            <a:r>
              <a:rPr lang="en-US" dirty="0"/>
              <a:t>Available on-demand, without any hardware or software installation </a:t>
            </a:r>
            <a:br>
              <a:rPr lang="en-US" dirty="0"/>
            </a:br>
            <a:r>
              <a:rPr lang="en-US" dirty="0"/>
              <a:t>or configuration</a:t>
            </a:r>
          </a:p>
          <a:p>
            <a:endParaRPr lang="en-US" dirty="0"/>
          </a:p>
          <a:p>
            <a:r>
              <a:rPr lang="en-US" dirty="0"/>
              <a:t>A fully managed service maintained &amp; administered by the service provider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Presentation Graphic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78" y="323863"/>
            <a:ext cx="2968286" cy="43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is demonstrating the importance of DBaaS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DynamoDB</a:t>
            </a:r>
            <a:r>
              <a:rPr lang="en-US" sz="1800" dirty="0"/>
              <a:t> </a:t>
            </a:r>
            <a:r>
              <a:rPr lang="en-US" sz="1800" dirty="0" smtClean="0"/>
              <a:t>was the </a:t>
            </a:r>
            <a:r>
              <a:rPr lang="en-US" sz="1800" dirty="0"/>
              <a:t>fastest growing service in AWS </a:t>
            </a:r>
            <a:r>
              <a:rPr lang="en-US" sz="1800" dirty="0" smtClean="0"/>
              <a:t>history in 2012</a:t>
            </a:r>
            <a:endParaRPr lang="en-US" sz="1800" dirty="0"/>
          </a:p>
          <a:p>
            <a:pPr lvl="1"/>
            <a:r>
              <a:rPr lang="en-US" sz="1600" dirty="0"/>
              <a:t>Werner </a:t>
            </a:r>
            <a:r>
              <a:rPr lang="en-US" sz="1600" dirty="0" err="1"/>
              <a:t>Vogels</a:t>
            </a:r>
            <a:r>
              <a:rPr lang="en-US" sz="1600" dirty="0"/>
              <a:t>, </a:t>
            </a:r>
            <a:r>
              <a:rPr lang="en-US" sz="1600" dirty="0" smtClean="0"/>
              <a:t>Amazon CTO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AWS Blog June </a:t>
            </a:r>
            <a:r>
              <a:rPr lang="en-US" sz="1600" dirty="0" smtClean="0">
                <a:hlinkClick r:id="rId2"/>
              </a:rPr>
              <a:t>2012</a:t>
            </a:r>
            <a:endParaRPr lang="en-US" sz="900" dirty="0"/>
          </a:p>
          <a:p>
            <a:r>
              <a:rPr lang="en-US" sz="1800" dirty="0" smtClean="0"/>
              <a:t>Redshift is now the fastest growing AWS service ever </a:t>
            </a:r>
          </a:p>
          <a:p>
            <a:pPr lvl="1"/>
            <a:r>
              <a:rPr lang="en-US" sz="1600" dirty="0"/>
              <a:t>Werner </a:t>
            </a:r>
            <a:r>
              <a:rPr lang="en-US" sz="1600" dirty="0" err="1"/>
              <a:t>Vogels</a:t>
            </a:r>
            <a:r>
              <a:rPr lang="en-US" sz="1600" dirty="0"/>
              <a:t>, </a:t>
            </a:r>
            <a:r>
              <a:rPr lang="en-US" sz="1600" dirty="0" smtClean="0"/>
              <a:t>Amazon CTO</a:t>
            </a:r>
            <a:r>
              <a:rPr lang="en-US" sz="1600" dirty="0"/>
              <a:t>, </a:t>
            </a:r>
            <a:r>
              <a:rPr lang="en-US" sz="1600" dirty="0" smtClean="0">
                <a:hlinkClick r:id="rId3"/>
              </a:rPr>
              <a:t>The Register, April 2015</a:t>
            </a:r>
            <a:endParaRPr lang="en-US" sz="1600" dirty="0" smtClean="0"/>
          </a:p>
          <a:p>
            <a:r>
              <a:rPr lang="en-US" sz="1800" dirty="0" smtClean="0"/>
              <a:t>45</a:t>
            </a:r>
            <a:r>
              <a:rPr lang="en-US" sz="1800" dirty="0"/>
              <a:t>% of Amazon customers have implemented and are expanding use of </a:t>
            </a:r>
            <a:r>
              <a:rPr lang="en-US" sz="1800" dirty="0" smtClean="0"/>
              <a:t>RDS</a:t>
            </a:r>
          </a:p>
          <a:p>
            <a:pPr lvl="1"/>
            <a:r>
              <a:rPr lang="en-US" sz="1600" dirty="0" smtClean="0"/>
              <a:t>Jeffrey Hammond, </a:t>
            </a:r>
            <a:r>
              <a:rPr lang="en-US" sz="1600" dirty="0" smtClean="0">
                <a:hlinkClick r:id="rId4"/>
              </a:rPr>
              <a:t>Forrester Blog, September 2013</a:t>
            </a:r>
            <a:endParaRPr lang="en-US" sz="1600" dirty="0" smtClean="0"/>
          </a:p>
          <a:p>
            <a:r>
              <a:rPr lang="en-US" sz="1800" dirty="0" smtClean="0"/>
              <a:t>AWS database business</a:t>
            </a:r>
            <a:r>
              <a:rPr lang="en-US" sz="1800" dirty="0"/>
              <a:t> currently on a $1 billion revenue run </a:t>
            </a:r>
            <a:r>
              <a:rPr lang="en-US" sz="1800" dirty="0" smtClean="0"/>
              <a:t>rate</a:t>
            </a:r>
          </a:p>
          <a:p>
            <a:pPr lvl="1"/>
            <a:r>
              <a:rPr lang="en-US" sz="1600" dirty="0"/>
              <a:t>Andy </a:t>
            </a:r>
            <a:r>
              <a:rPr lang="en-US" sz="1600" dirty="0" err="1"/>
              <a:t>Jassy</a:t>
            </a:r>
            <a:r>
              <a:rPr lang="en-US" sz="1600" dirty="0"/>
              <a:t>, the SVP of </a:t>
            </a:r>
            <a:r>
              <a:rPr lang="en-US" sz="1600" dirty="0" smtClean="0"/>
              <a:t>AWS - </a:t>
            </a:r>
            <a:r>
              <a:rPr lang="en-US" sz="1600" dirty="0" smtClean="0">
                <a:hlinkClick r:id="rId5"/>
              </a:rPr>
              <a:t>TechCrunch, October 2015</a:t>
            </a:r>
            <a:endParaRPr lang="en-US" sz="1600" dirty="0"/>
          </a:p>
          <a:p>
            <a:r>
              <a:rPr lang="en-US" sz="1800" dirty="0" smtClean="0"/>
              <a:t>Amazon’s </a:t>
            </a:r>
            <a:r>
              <a:rPr lang="en-US" sz="1800" dirty="0"/>
              <a:t>#1 hiring focus – 84 open positions in DBaaS </a:t>
            </a:r>
            <a:r>
              <a:rPr lang="en-US" sz="1800" dirty="0" smtClean="0"/>
              <a:t>in November </a:t>
            </a:r>
            <a:r>
              <a:rPr lang="en-US" sz="1800" dirty="0"/>
              <a:t>2015</a:t>
            </a:r>
          </a:p>
          <a:p>
            <a:pPr lvl="1"/>
            <a:r>
              <a:rPr lang="en-US" sz="1600" dirty="0"/>
              <a:t>Deutsche Bank Markets Research - </a:t>
            </a:r>
            <a:r>
              <a:rPr lang="en-US" sz="1600" dirty="0">
                <a:hlinkClick r:id="rId6"/>
              </a:rPr>
              <a:t>NetworkWorld, November 2015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Trove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as a Service for OpenStack</a:t>
            </a:r>
          </a:p>
          <a:p>
            <a:r>
              <a:rPr lang="en-US" dirty="0"/>
              <a:t>API’s for both development </a:t>
            </a:r>
            <a:br>
              <a:rPr lang="en-US" dirty="0"/>
            </a:br>
            <a:r>
              <a:rPr lang="en-US" dirty="0"/>
              <a:t>and operations</a:t>
            </a:r>
          </a:p>
          <a:p>
            <a:r>
              <a:rPr lang="en-US" dirty="0"/>
              <a:t>Self service database provisioning</a:t>
            </a:r>
          </a:p>
          <a:p>
            <a:r>
              <a:rPr lang="en-US" dirty="0"/>
              <a:t>Full database lifecycle management</a:t>
            </a:r>
          </a:p>
          <a:p>
            <a:r>
              <a:rPr lang="en-US" dirty="0"/>
              <a:t>Multi-database support</a:t>
            </a:r>
          </a:p>
          <a:p>
            <a:r>
              <a:rPr lang="en-US" dirty="0"/>
              <a:t>Both Relational and </a:t>
            </a:r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Trove Day 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0937" y="720962"/>
            <a:ext cx="2428833" cy="369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be 36"/>
          <p:cNvSpPr/>
          <p:nvPr/>
        </p:nvSpPr>
        <p:spPr>
          <a:xfrm>
            <a:off x="4856648" y="1304472"/>
            <a:ext cx="3442717" cy="2920369"/>
          </a:xfrm>
          <a:prstGeom prst="cube">
            <a:avLst>
              <a:gd name="adj" fmla="val 1235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805214" y="1316849"/>
            <a:ext cx="3442717" cy="2971732"/>
          </a:xfrm>
          <a:prstGeom prst="cube">
            <a:avLst>
              <a:gd name="adj" fmla="val 1189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Trove?  RDS for OpenStack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…and </a:t>
            </a:r>
            <a:r>
              <a:rPr lang="en-US" sz="2400" dirty="0" err="1" smtClean="0"/>
              <a:t>DynamoDB</a:t>
            </a:r>
            <a:r>
              <a:rPr lang="en-US" sz="2400" dirty="0" smtClean="0"/>
              <a:t> …and </a:t>
            </a:r>
            <a:r>
              <a:rPr lang="en-US" sz="2400" dirty="0" err="1" smtClean="0"/>
              <a:t>RedShift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0D4C173-8748-6248-BDD2-D0F339152BE0}" type="slidenum">
              <a:rPr lang="en-US" smtClean="0"/>
              <a:t>6</a:t>
            </a:fld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294967295"/>
          </p:nvPr>
        </p:nvSpPr>
        <p:spPr>
          <a:xfrm>
            <a:off x="805213" y="898438"/>
            <a:ext cx="3442717" cy="342582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Amazon AWS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4294967295"/>
          </p:nvPr>
        </p:nvSpPr>
        <p:spPr>
          <a:xfrm>
            <a:off x="4856648" y="898438"/>
            <a:ext cx="3442717" cy="342582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OpenStack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43103" y="3013193"/>
            <a:ext cx="1467232" cy="6905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6882381" y="2917424"/>
            <a:ext cx="995639" cy="517895"/>
          </a:xfrm>
          <a:prstGeom prst="cube">
            <a:avLst>
              <a:gd name="adj" fmla="val 228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2802188" y="2917424"/>
            <a:ext cx="912825" cy="546029"/>
          </a:xfrm>
          <a:prstGeom prst="cube">
            <a:avLst>
              <a:gd name="adj" fmla="val 228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3" name="Can 12"/>
          <p:cNvSpPr/>
          <p:nvPr/>
        </p:nvSpPr>
        <p:spPr>
          <a:xfrm>
            <a:off x="1043103" y="1994605"/>
            <a:ext cx="1166714" cy="5257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DynamoDB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2856377" y="1994605"/>
            <a:ext cx="913770" cy="5257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RedShift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6895151" y="3537919"/>
            <a:ext cx="913770" cy="525796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Cinder</a:t>
            </a:r>
            <a:endParaRPr lang="en-US" sz="1600" dirty="0"/>
          </a:p>
        </p:txBody>
      </p:sp>
      <p:sp>
        <p:nvSpPr>
          <p:cNvPr id="16" name="Can 15"/>
          <p:cNvSpPr/>
          <p:nvPr/>
        </p:nvSpPr>
        <p:spPr>
          <a:xfrm>
            <a:off x="2765628" y="3607953"/>
            <a:ext cx="913770" cy="52579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EBS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01542" y="3090055"/>
            <a:ext cx="1467232" cy="6905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Nova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47631" y="1021946"/>
            <a:ext cx="0" cy="3280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47010" y="3560703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…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31040" y="1276167"/>
            <a:ext cx="1958589" cy="461665"/>
          </a:xfrm>
          <a:prstGeom prst="rect">
            <a:avLst/>
          </a:prstGeom>
          <a:noFill/>
          <a:scene3d>
            <a:camera prst="obliqueTopLeft">
              <a:rot lat="36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Developer API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17763" y="1240195"/>
            <a:ext cx="1958589" cy="461665"/>
          </a:xfrm>
          <a:prstGeom prst="rect">
            <a:avLst/>
          </a:prstGeom>
          <a:noFill/>
          <a:scene3d>
            <a:camera prst="obliqueTopLeft">
              <a:rot lat="36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Developer API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7109505" y="2513030"/>
            <a:ext cx="2058075" cy="461665"/>
          </a:xfrm>
          <a:prstGeom prst="rect">
            <a:avLst/>
          </a:prstGeom>
          <a:noFill/>
          <a:scene3d>
            <a:camera prst="obliqueTopRight">
              <a:rot lat="36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Operations API</a:t>
            </a:r>
            <a:endParaRPr lang="en-US" sz="2400" dirty="0"/>
          </a:p>
        </p:txBody>
      </p:sp>
      <p:sp>
        <p:nvSpPr>
          <p:cNvPr id="39" name="Parallelogram 38"/>
          <p:cNvSpPr/>
          <p:nvPr/>
        </p:nvSpPr>
        <p:spPr>
          <a:xfrm rot="5400000" flipV="1">
            <a:off x="2597330" y="2637981"/>
            <a:ext cx="2971731" cy="329475"/>
          </a:xfrm>
          <a:prstGeom prst="parallelogram">
            <a:avLst>
              <a:gd name="adj" fmla="val 10270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5400000">
            <a:off x="2726844" y="2584616"/>
            <a:ext cx="2737949" cy="461665"/>
          </a:xfrm>
          <a:prstGeom prst="rect">
            <a:avLst/>
          </a:prstGeom>
          <a:noFill/>
          <a:scene3d>
            <a:camera prst="obliqueTopRight">
              <a:rot lat="36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Internal API</a:t>
            </a:r>
            <a:endParaRPr lang="en-US" sz="2400" dirty="0"/>
          </a:p>
        </p:txBody>
      </p:sp>
      <p:sp>
        <p:nvSpPr>
          <p:cNvPr id="40" name="Can 39"/>
          <p:cNvSpPr/>
          <p:nvPr/>
        </p:nvSpPr>
        <p:spPr>
          <a:xfrm>
            <a:off x="5079939" y="1701860"/>
            <a:ext cx="2728981" cy="118722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Trove</a:t>
            </a:r>
          </a:p>
        </p:txBody>
      </p:sp>
      <p:sp>
        <p:nvSpPr>
          <p:cNvPr id="41" name="Can 40"/>
          <p:cNvSpPr/>
          <p:nvPr/>
        </p:nvSpPr>
        <p:spPr>
          <a:xfrm>
            <a:off x="6027627" y="2406795"/>
            <a:ext cx="886365" cy="3674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RDBMS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5235456" y="2109297"/>
            <a:ext cx="767511" cy="411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NoSQL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3" name="Can 42"/>
          <p:cNvSpPr/>
          <p:nvPr/>
        </p:nvSpPr>
        <p:spPr>
          <a:xfrm>
            <a:off x="6932141" y="2109297"/>
            <a:ext cx="767511" cy="411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DW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2064833" y="2353323"/>
            <a:ext cx="822726" cy="4556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RDS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5496" y="3548973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…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7849313" y="433827"/>
            <a:ext cx="1223827" cy="662824"/>
          </a:xfrm>
          <a:prstGeom prst="wedgeRoundRectCallout">
            <a:avLst>
              <a:gd name="adj1" fmla="val -28688"/>
              <a:gd name="adj2" fmla="val 1468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…and API’s for </a:t>
            </a:r>
            <a:r>
              <a:rPr lang="en-US" sz="1600" dirty="0" err="1" smtClean="0"/>
              <a:t>DevOPs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Database Lifecycle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506152" y="2959033"/>
            <a:ext cx="2390775" cy="5048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Manage</a:t>
            </a:r>
          </a:p>
          <a:p>
            <a:pPr marL="228600" indent="-228600">
              <a:buClr>
                <a:schemeClr val="accent1"/>
              </a:buClr>
            </a:pPr>
            <a:r>
              <a:rPr lang="en-US" sz="1400" dirty="0" smtClean="0">
                <a:latin typeface="Trebuchet MS"/>
                <a:cs typeface="Trebuchet MS"/>
              </a:rPr>
              <a:t>Manage schemas</a:t>
            </a:r>
          </a:p>
          <a:p>
            <a:pPr marL="228600" indent="-228600">
              <a:buClr>
                <a:schemeClr val="accent1"/>
              </a:buClr>
            </a:pPr>
            <a:r>
              <a:rPr lang="en-US" sz="1400" dirty="0" smtClean="0">
                <a:latin typeface="Trebuchet MS"/>
                <a:cs typeface="Trebuchet MS"/>
              </a:rPr>
              <a:t>Create replicas for </a:t>
            </a:r>
            <a:br>
              <a:rPr lang="en-US" sz="1400" dirty="0" smtClean="0">
                <a:latin typeface="Trebuchet MS"/>
                <a:cs typeface="Trebuchet MS"/>
              </a:rPr>
            </a:br>
            <a:r>
              <a:rPr lang="en-US" sz="1400" dirty="0" smtClean="0">
                <a:latin typeface="Trebuchet MS"/>
                <a:cs typeface="Trebuchet MS"/>
              </a:rPr>
              <a:t>scale &amp; availability </a:t>
            </a:r>
            <a:endParaRPr lang="en-US" sz="1400" dirty="0">
              <a:latin typeface="Trebuchet MS"/>
              <a:cs typeface="Trebuchet MS"/>
            </a:endParaRPr>
          </a:p>
          <a:p>
            <a:pPr marL="228600" indent="-228600">
              <a:buClr>
                <a:schemeClr val="accent1"/>
              </a:buClr>
            </a:pPr>
            <a:r>
              <a:rPr lang="en-US" sz="1400" dirty="0" smtClean="0">
                <a:latin typeface="Trebuchet MS"/>
                <a:cs typeface="Trebuchet MS"/>
              </a:rPr>
              <a:t>Backup/restore </a:t>
            </a:r>
            <a:endParaRPr lang="en-US" sz="1400" dirty="0">
              <a:latin typeface="Trebuchet MS"/>
              <a:cs typeface="Trebuchet MS"/>
            </a:endParaRPr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506152" y="1401481"/>
            <a:ext cx="2258544" cy="459888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15938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684213" indent="-168275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854075" indent="-174625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031875" indent="-166688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Provision</a:t>
            </a:r>
          </a:p>
          <a:p>
            <a:r>
              <a:rPr lang="en-US" sz="1400" dirty="0" smtClean="0"/>
              <a:t>On demand</a:t>
            </a:r>
          </a:p>
          <a:p>
            <a:r>
              <a:rPr lang="en-US" sz="1400" dirty="0" smtClean="0"/>
              <a:t>Wide DB selection</a:t>
            </a:r>
          </a:p>
          <a:p>
            <a:r>
              <a:rPr lang="en-US" sz="1400" dirty="0" smtClean="0"/>
              <a:t>Clusters &amp; single instances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6032802" y="2959033"/>
            <a:ext cx="2884398" cy="5044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Tune</a:t>
            </a:r>
          </a:p>
          <a:p>
            <a:pPr marL="228600" indent="-228600">
              <a:buClr>
                <a:schemeClr val="accent1"/>
              </a:buClr>
            </a:pPr>
            <a:r>
              <a:rPr lang="en-US" sz="1400" dirty="0" smtClean="0">
                <a:latin typeface="Trebuchet MS"/>
                <a:cs typeface="Trebuchet MS"/>
              </a:rPr>
              <a:t>Manage log files</a:t>
            </a:r>
          </a:p>
          <a:p>
            <a:pPr marL="228600" indent="-228600">
              <a:buClr>
                <a:schemeClr val="accent1"/>
              </a:buClr>
            </a:pPr>
            <a:r>
              <a:rPr lang="en-US" sz="1400" dirty="0" smtClean="0">
                <a:latin typeface="Trebuchet MS"/>
                <a:cs typeface="Trebuchet MS"/>
              </a:rPr>
              <a:t>API’s to tune fleets of servers, not just single instances</a:t>
            </a:r>
          </a:p>
          <a:p>
            <a:pPr marL="228600" indent="-228600">
              <a:buClr>
                <a:schemeClr val="accent1"/>
              </a:buClr>
            </a:pPr>
            <a:r>
              <a:rPr lang="en-US" sz="1400" dirty="0" smtClean="0">
                <a:latin typeface="Trebuchet MS"/>
                <a:cs typeface="Trebuchet MS"/>
              </a:rPr>
              <a:t>Sane defaults </a:t>
            </a:r>
          </a:p>
          <a:p>
            <a:pPr marL="0" indent="0" algn="ctr">
              <a:buFont typeface="Arial"/>
              <a:buNone/>
            </a:pP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6032802" y="1401481"/>
            <a:ext cx="2884398" cy="459888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15938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684213" indent="-168275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854075" indent="-174625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031875" indent="-166688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Secure</a:t>
            </a:r>
          </a:p>
          <a:p>
            <a:r>
              <a:rPr lang="en-US" sz="1400" dirty="0" smtClean="0"/>
              <a:t>Automated patch management</a:t>
            </a:r>
            <a:endParaRPr lang="en-US" sz="1400" dirty="0"/>
          </a:p>
          <a:p>
            <a:r>
              <a:rPr lang="en-US" sz="1400" dirty="0"/>
              <a:t>Users/permissions</a:t>
            </a:r>
          </a:p>
          <a:p>
            <a:r>
              <a:rPr lang="en-US" sz="1400" dirty="0" smtClean="0"/>
              <a:t>Restricted root access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87644" y="1149818"/>
            <a:ext cx="3405834" cy="3408629"/>
            <a:chOff x="3260581" y="1571035"/>
            <a:chExt cx="2249915" cy="2310535"/>
          </a:xfrm>
        </p:grpSpPr>
        <p:sp>
          <p:nvSpPr>
            <p:cNvPr id="2" name="Bent Arrow 1"/>
            <p:cNvSpPr/>
            <p:nvPr/>
          </p:nvSpPr>
          <p:spPr>
            <a:xfrm>
              <a:off x="3418998" y="1571035"/>
              <a:ext cx="1044142" cy="1047356"/>
            </a:xfrm>
            <a:prstGeom prst="bentArrow">
              <a:avLst>
                <a:gd name="adj1" fmla="val 33778"/>
                <a:gd name="adj2" fmla="val 34404"/>
                <a:gd name="adj3" fmla="val 28762"/>
                <a:gd name="adj4" fmla="val 575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ent Arrow 14"/>
            <p:cNvSpPr/>
            <p:nvPr/>
          </p:nvSpPr>
          <p:spPr>
            <a:xfrm rot="16200000">
              <a:off x="3262188" y="2656060"/>
              <a:ext cx="1044142" cy="1047356"/>
            </a:xfrm>
            <a:prstGeom prst="bentArrow">
              <a:avLst>
                <a:gd name="adj1" fmla="val 33778"/>
                <a:gd name="adj2" fmla="val 34404"/>
                <a:gd name="adj3" fmla="val 28762"/>
                <a:gd name="adj4" fmla="val 57544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ent Arrow 15"/>
            <p:cNvSpPr/>
            <p:nvPr/>
          </p:nvSpPr>
          <p:spPr>
            <a:xfrm rot="10800000">
              <a:off x="4307937" y="2834214"/>
              <a:ext cx="1044142" cy="1047356"/>
            </a:xfrm>
            <a:prstGeom prst="bentArrow">
              <a:avLst>
                <a:gd name="adj1" fmla="val 33778"/>
                <a:gd name="adj2" fmla="val 34404"/>
                <a:gd name="adj3" fmla="val 28762"/>
                <a:gd name="adj4" fmla="val 57544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ent Arrow 16"/>
            <p:cNvSpPr/>
            <p:nvPr/>
          </p:nvSpPr>
          <p:spPr>
            <a:xfrm rot="5400000">
              <a:off x="4464747" y="1755028"/>
              <a:ext cx="1044142" cy="1047356"/>
            </a:xfrm>
            <a:prstGeom prst="bentArrow">
              <a:avLst>
                <a:gd name="adj1" fmla="val 33778"/>
                <a:gd name="adj2" fmla="val 34404"/>
                <a:gd name="adj3" fmla="val 28762"/>
                <a:gd name="adj4" fmla="val 5754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0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Multi-database – support for 13 different databases </a:t>
            </a:r>
            <a:endParaRPr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4B99E7-B4F5-F64A-8B2F-C3A7FDA9FF7E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57200" y="1284595"/>
            <a:ext cx="4307752" cy="3085693"/>
            <a:chOff x="4379048" y="1302667"/>
            <a:chExt cx="4307752" cy="3085693"/>
          </a:xfrm>
        </p:grpSpPr>
        <p:sp>
          <p:nvSpPr>
            <p:cNvPr id="28" name="Content Placeholder 25"/>
            <p:cNvSpPr txBox="1">
              <a:spLocks/>
            </p:cNvSpPr>
            <p:nvPr/>
          </p:nvSpPr>
          <p:spPr>
            <a:xfrm>
              <a:off x="4379048" y="1302667"/>
              <a:ext cx="4307752" cy="308569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–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sz="2400" b="1" u="sng" smtClean="0"/>
                <a:t>SQL</a:t>
              </a:r>
              <a:endParaRPr lang="en-US" b="1" u="sng" dirty="0"/>
            </a:p>
          </p:txBody>
        </p:sp>
        <p:pic>
          <p:nvPicPr>
            <p:cNvPr id="18" name="Picture 17" descr="mysql-logo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32493" y="1674490"/>
              <a:ext cx="1546900" cy="646058"/>
            </a:xfrm>
            <a:prstGeom prst="rect">
              <a:avLst/>
            </a:prstGeom>
          </p:spPr>
        </p:pic>
        <p:pic>
          <p:nvPicPr>
            <p:cNvPr id="19" name="Picture 18" descr="postgresql-logo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9301" y="2456516"/>
              <a:ext cx="2207802" cy="388590"/>
            </a:xfrm>
            <a:prstGeom prst="rect">
              <a:avLst/>
            </a:prstGeom>
          </p:spPr>
        </p:pic>
        <p:pic>
          <p:nvPicPr>
            <p:cNvPr id="20" name="Picture 19" descr="oracle-logo.jpg"/>
            <p:cNvPicPr>
              <a:picLocks noChangeAspect="1"/>
            </p:cNvPicPr>
            <p:nvPr/>
          </p:nvPicPr>
          <p:blipFill>
            <a:blip r:embed="rId4" cstate="screen">
              <a:clrChange>
                <a:clrFrom>
                  <a:srgbClr val="FFFBFF"/>
                </a:clrFrom>
                <a:clrTo>
                  <a:srgbClr val="FFF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99252" y="2625964"/>
              <a:ext cx="1955341" cy="787024"/>
            </a:xfrm>
            <a:prstGeom prst="rect">
              <a:avLst/>
            </a:prstGeom>
          </p:spPr>
        </p:pic>
        <p:pic>
          <p:nvPicPr>
            <p:cNvPr id="21" name="Picture 20" descr="logo_percona_server_new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7370" y="3011069"/>
              <a:ext cx="1895702" cy="598200"/>
            </a:xfrm>
            <a:prstGeom prst="rect">
              <a:avLst/>
            </a:prstGeom>
          </p:spPr>
        </p:pic>
        <p:pic>
          <p:nvPicPr>
            <p:cNvPr id="22" name="Picture 21" descr="mariaDB.jp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02029" y="3458752"/>
              <a:ext cx="1585341" cy="49481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90749" y="1978893"/>
              <a:ext cx="1565776" cy="42422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8"/>
            <a:srcRect b="22706"/>
            <a:stretch/>
          </p:blipFill>
          <p:spPr>
            <a:xfrm>
              <a:off x="6943953" y="3673823"/>
              <a:ext cx="1545080" cy="53911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937755" y="1285776"/>
            <a:ext cx="3724275" cy="3084512"/>
            <a:chOff x="4937755" y="1285776"/>
            <a:chExt cx="3724275" cy="3084512"/>
          </a:xfrm>
        </p:grpSpPr>
        <p:pic>
          <p:nvPicPr>
            <p:cNvPr id="13" name="Picture 12" descr="Cassandra_logo.png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81252" y="2529156"/>
              <a:ext cx="2478933" cy="495786"/>
            </a:xfrm>
            <a:prstGeom prst="rect">
              <a:avLst/>
            </a:prstGeom>
          </p:spPr>
        </p:pic>
        <p:pic>
          <p:nvPicPr>
            <p:cNvPr id="14" name="Picture 13" descr="mongo-db-huge-logo-1024x341.png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7224" y="3530640"/>
              <a:ext cx="1962701" cy="653596"/>
            </a:xfrm>
            <a:prstGeom prst="rect">
              <a:avLst/>
            </a:prstGeom>
          </p:spPr>
        </p:pic>
        <p:pic>
          <p:nvPicPr>
            <p:cNvPr id="15" name="Picture 14" descr="couchbase.png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0934" y="1736423"/>
              <a:ext cx="2318753" cy="623321"/>
            </a:xfrm>
            <a:prstGeom prst="rect">
              <a:avLst/>
            </a:prstGeom>
          </p:spPr>
        </p:pic>
        <p:pic>
          <p:nvPicPr>
            <p:cNvPr id="16" name="Picture 15" descr="redis.jp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362" y="3194013"/>
              <a:ext cx="1355420" cy="45059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44875" y="3150618"/>
              <a:ext cx="888292" cy="760043"/>
            </a:xfrm>
            <a:prstGeom prst="rect">
              <a:avLst/>
            </a:prstGeom>
          </p:spPr>
        </p:pic>
        <p:sp>
          <p:nvSpPr>
            <p:cNvPr id="31" name="Content Placeholder 24"/>
            <p:cNvSpPr txBox="1">
              <a:spLocks/>
            </p:cNvSpPr>
            <p:nvPr/>
          </p:nvSpPr>
          <p:spPr>
            <a:xfrm>
              <a:off x="4937755" y="1285776"/>
              <a:ext cx="3724275" cy="30845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b="1" u="sng" smtClean="0"/>
                <a:t>NoSQL</a:t>
              </a:r>
              <a:endParaRPr lang="en-US" b="1" u="sng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66206" y="2157311"/>
              <a:ext cx="1966961" cy="404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2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Different Use Cases Require Different Databases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3/15/2016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OpenStack Trove &amp; DBaaS OpenStack Seattle Meetup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C5C8-2EC6-1742-BA68-034B98280C9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5" name="Content Placeholder 27"/>
          <p:cNvSpPr txBox="1">
            <a:spLocks/>
          </p:cNvSpPr>
          <p:nvPr/>
        </p:nvSpPr>
        <p:spPr>
          <a:xfrm>
            <a:off x="5588000" y="905485"/>
            <a:ext cx="3512248" cy="31312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Not all users or applications </a:t>
            </a:r>
            <a:br>
              <a:rPr lang="en-US" sz="2000" b="1" dirty="0" smtClean="0"/>
            </a:br>
            <a:r>
              <a:rPr lang="en-US" sz="2000" b="1" dirty="0" smtClean="0"/>
              <a:t>are the same</a:t>
            </a:r>
            <a:r>
              <a:rPr lang="is-IS" sz="2000" b="1" dirty="0" smtClean="0"/>
              <a:t>…</a:t>
            </a:r>
            <a:endParaRPr lang="en-US" sz="2000" b="1" dirty="0" smtClean="0"/>
          </a:p>
          <a:p>
            <a:r>
              <a:rPr lang="en-US" sz="2000" dirty="0" smtClean="0"/>
              <a:t>Different needs for </a:t>
            </a:r>
          </a:p>
          <a:p>
            <a:pPr lvl="1"/>
            <a:r>
              <a:rPr lang="en-US" sz="1600" dirty="0" smtClean="0"/>
              <a:t>Stability &amp; Scalability</a:t>
            </a:r>
          </a:p>
          <a:p>
            <a:r>
              <a:rPr lang="en-US" sz="2000" dirty="0" smtClean="0"/>
              <a:t>Development vs. QA vs. Production</a:t>
            </a:r>
          </a:p>
          <a:p>
            <a:r>
              <a:rPr lang="en-US" sz="1800" dirty="0" smtClean="0"/>
              <a:t>SQL vs. NoSQL</a:t>
            </a:r>
            <a:r>
              <a:rPr lang="en-US" sz="1800" dirty="0"/>
              <a:t> </a:t>
            </a:r>
            <a:r>
              <a:rPr lang="en-US" sz="1800" dirty="0" smtClean="0"/>
              <a:t>vs. Data Warehouse vs. Big Data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852417" y="1015381"/>
            <a:ext cx="1822587" cy="634860"/>
            <a:chOff x="-181832" y="602069"/>
            <a:chExt cx="1822587" cy="634860"/>
          </a:xfrm>
        </p:grpSpPr>
        <p:pic>
          <p:nvPicPr>
            <p:cNvPr id="99" name="Picture 98" descr="Presentation Graphic-10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86866" y="602069"/>
              <a:ext cx="285191" cy="287613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-181832" y="867597"/>
              <a:ext cx="182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Oracle for 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ERP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95276" y="3281517"/>
            <a:ext cx="1822587" cy="671592"/>
            <a:chOff x="-128917" y="4158258"/>
            <a:chExt cx="1822587" cy="671592"/>
          </a:xfrm>
        </p:grpSpPr>
        <p:pic>
          <p:nvPicPr>
            <p:cNvPr id="102" name="Picture 101" descr="Presentation Graphic-01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39781" y="4158258"/>
              <a:ext cx="285191" cy="287613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-128917" y="4460518"/>
              <a:ext cx="182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PostgreSQL for 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New App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Dev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980386" y="2384033"/>
            <a:ext cx="18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Exadata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Data warehouse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4082940" y="1355748"/>
            <a:ext cx="1019093" cy="741904"/>
            <a:chOff x="3998276" y="1381668"/>
            <a:chExt cx="1019093" cy="741904"/>
          </a:xfrm>
        </p:grpSpPr>
        <p:pic>
          <p:nvPicPr>
            <p:cNvPr id="106" name="Picture 105" descr="Presentation Graphic-10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365227" y="1381668"/>
              <a:ext cx="285191" cy="287613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3998276" y="1615741"/>
              <a:ext cx="101909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MongoDB for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eCommerce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 Website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311505" y="3289491"/>
            <a:ext cx="1822587" cy="610384"/>
            <a:chOff x="3270038" y="3282535"/>
            <a:chExt cx="1822587" cy="610384"/>
          </a:xfrm>
        </p:grpSpPr>
        <p:pic>
          <p:nvPicPr>
            <p:cNvPr id="109" name="Picture 108" descr="Presentation Graphic-01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038736" y="3282535"/>
              <a:ext cx="285191" cy="287613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3270038" y="3523587"/>
              <a:ext cx="182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MySQL for </a:t>
              </a:r>
            </a:p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a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 Test App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V="1">
            <a:off x="784693" y="815734"/>
            <a:ext cx="0" cy="363013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84693" y="4414893"/>
            <a:ext cx="4803307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253916" y="4458427"/>
            <a:ext cx="2855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6"/>
                </a:solidFill>
                <a:latin typeface="Trebuchet MS"/>
                <a:cs typeface="Trebuchet MS"/>
              </a:rPr>
              <a:t>Scalability/Variability</a:t>
            </a:r>
            <a:endParaRPr lang="en-US" sz="1200" b="1" dirty="0"/>
          </a:p>
        </p:txBody>
      </p:sp>
      <p:sp>
        <p:nvSpPr>
          <p:cNvPr id="114" name="Rectangle 113"/>
          <p:cNvSpPr/>
          <p:nvPr/>
        </p:nvSpPr>
        <p:spPr>
          <a:xfrm rot="16200000">
            <a:off x="-918875" y="2430198"/>
            <a:ext cx="2855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6"/>
                </a:solidFill>
                <a:latin typeface="Trebuchet MS"/>
                <a:cs typeface="Trebuchet MS"/>
              </a:rPr>
              <a:t>Stability</a:t>
            </a:r>
            <a:endParaRPr lang="en-US" sz="1200" b="1" dirty="0"/>
          </a:p>
        </p:txBody>
      </p:sp>
      <p:pic>
        <p:nvPicPr>
          <p:cNvPr id="115" name="Picture 114" descr="Presentation Graphic-1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90969" y="2016822"/>
            <a:ext cx="285191" cy="287613"/>
          </a:xfrm>
          <a:prstGeom prst="rect">
            <a:avLst/>
          </a:prstGeom>
        </p:spPr>
      </p:pic>
      <p:grpSp>
        <p:nvGrpSpPr>
          <p:cNvPr id="116" name="Group 115"/>
          <p:cNvGrpSpPr/>
          <p:nvPr/>
        </p:nvGrpSpPr>
        <p:grpSpPr>
          <a:xfrm>
            <a:off x="3112579" y="2333906"/>
            <a:ext cx="1822587" cy="610653"/>
            <a:chOff x="3112579" y="2333906"/>
            <a:chExt cx="1822587" cy="610653"/>
          </a:xfrm>
        </p:grpSpPr>
        <p:sp>
          <p:nvSpPr>
            <p:cNvPr id="117" name="TextBox 116"/>
            <p:cNvSpPr txBox="1"/>
            <p:nvPr/>
          </p:nvSpPr>
          <p:spPr>
            <a:xfrm>
              <a:off x="3112579" y="2575227"/>
              <a:ext cx="182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Cassandra for</a:t>
              </a:r>
            </a:p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IoT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endParaRPr>
            </a:p>
          </p:txBody>
        </p:sp>
        <p:pic>
          <p:nvPicPr>
            <p:cNvPr id="118" name="Picture 117" descr="Presentation Graphic-01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3888090" y="2333906"/>
              <a:ext cx="285191" cy="287613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1633393" y="2259825"/>
            <a:ext cx="97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7F7F7F"/>
                </a:solidFill>
                <a:latin typeface="Trebuchet MS"/>
                <a:cs typeface="Trebuchet MS"/>
              </a:rPr>
              <a:t>Oracle</a:t>
            </a:r>
          </a:p>
          <a:p>
            <a:pPr algn="ctr"/>
            <a:r>
              <a:rPr lang="en-US" sz="900" dirty="0" smtClean="0">
                <a:solidFill>
                  <a:srgbClr val="7F7F7F"/>
                </a:solidFill>
                <a:latin typeface="Trebuchet MS"/>
                <a:cs typeface="Trebuchet MS"/>
              </a:rPr>
              <a:t>HR Intranet</a:t>
            </a:r>
            <a:endParaRPr lang="en-US" sz="900" dirty="0">
              <a:solidFill>
                <a:srgbClr val="7F7F7F"/>
              </a:solidFill>
              <a:latin typeface="Trebuchet MS"/>
              <a:cs typeface="Trebuchet MS"/>
            </a:endParaRPr>
          </a:p>
        </p:txBody>
      </p:sp>
      <p:pic>
        <p:nvPicPr>
          <p:cNvPr id="120" name="Picture 119" descr="Presentation Graphic-1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749084" y="2170612"/>
            <a:ext cx="285191" cy="287613"/>
          </a:xfrm>
          <a:prstGeom prst="rect">
            <a:avLst/>
          </a:prstGeom>
        </p:spPr>
      </p:pic>
      <p:grpSp>
        <p:nvGrpSpPr>
          <p:cNvPr id="121" name="Group 120"/>
          <p:cNvGrpSpPr/>
          <p:nvPr/>
        </p:nvGrpSpPr>
        <p:grpSpPr>
          <a:xfrm>
            <a:off x="4017679" y="3164210"/>
            <a:ext cx="883277" cy="610384"/>
            <a:chOff x="3762706" y="3282535"/>
            <a:chExt cx="883277" cy="610384"/>
          </a:xfrm>
        </p:grpSpPr>
        <p:pic>
          <p:nvPicPr>
            <p:cNvPr id="122" name="Picture 121" descr="Presentation Graphic-01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038736" y="3282535"/>
              <a:ext cx="285191" cy="287613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762706" y="3523587"/>
              <a:ext cx="883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Redis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 Cluster Testing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ora 2015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CB5B1C"/>
      </a:accent1>
      <a:accent2>
        <a:srgbClr val="3098B5"/>
      </a:accent2>
      <a:accent3>
        <a:srgbClr val="A785D6"/>
      </a:accent3>
      <a:accent4>
        <a:srgbClr val="C54027"/>
      </a:accent4>
      <a:accent5>
        <a:srgbClr val="1F497D"/>
      </a:accent5>
      <a:accent6>
        <a:srgbClr val="6D6E7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Tesora 2015.thmx</Template>
  <TotalTime>26286</TotalTime>
  <Words>1588</Words>
  <Application>Microsoft Office PowerPoint</Application>
  <PresentationFormat>全屏显示(16:9)</PresentationFormat>
  <Paragraphs>454</Paragraphs>
  <Slides>23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Tesora 2015</vt:lpstr>
      <vt:lpstr>Intro to OpenStack Trove &amp;  Database as a Service (DBaaS)</vt:lpstr>
      <vt:lpstr>Transformation of Cloud Data Management</vt:lpstr>
      <vt:lpstr>The Solution: Database as a Service</vt:lpstr>
      <vt:lpstr>Amazon is demonstrating the importance of DBaaS</vt:lpstr>
      <vt:lpstr>Trove in a Nutshell</vt:lpstr>
      <vt:lpstr>What is Trove?  RDS for OpenStack …and DynamoDB …and RedShift</vt:lpstr>
      <vt:lpstr>Complete Database Lifecycle Management</vt:lpstr>
      <vt:lpstr>Multi-database – support for 13 different databases </vt:lpstr>
      <vt:lpstr>Different Use Cases Require Different Databases</vt:lpstr>
      <vt:lpstr>Different Use Cases Require Different Databases</vt:lpstr>
      <vt:lpstr>Deployment options to support varied use cases</vt:lpstr>
      <vt:lpstr>OpenStack Trove Architecture</vt:lpstr>
      <vt:lpstr>Trove Multi-Datastore Architecture</vt:lpstr>
      <vt:lpstr>Using OpenStack Trove</vt:lpstr>
      <vt:lpstr>Getting started with OpenStack Trove</vt:lpstr>
      <vt:lpstr>Provisioning a database instance with Trove</vt:lpstr>
      <vt:lpstr>Managing a database with Trove</vt:lpstr>
      <vt:lpstr>Backup and Restore</vt:lpstr>
      <vt:lpstr>Backup Strategies</vt:lpstr>
      <vt:lpstr>Replication</vt:lpstr>
      <vt:lpstr>Clusters</vt:lpstr>
      <vt:lpstr>Learn More about Trove</vt:lpstr>
      <vt:lpstr>Thank You!</vt:lpstr>
    </vt:vector>
  </TitlesOfParts>
  <Company>CraZonBay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Rugg</dc:creator>
  <cp:lastModifiedBy>p</cp:lastModifiedBy>
  <cp:revision>63</cp:revision>
  <dcterms:created xsi:type="dcterms:W3CDTF">2016-01-04T18:30:56Z</dcterms:created>
  <dcterms:modified xsi:type="dcterms:W3CDTF">2016-08-03T10:52:09Z</dcterms:modified>
</cp:coreProperties>
</file>