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2" r:id="rId7"/>
    <p:sldId id="290" r:id="rId8"/>
    <p:sldId id="291" r:id="rId9"/>
    <p:sldId id="292" r:id="rId10"/>
    <p:sldId id="299" r:id="rId11"/>
    <p:sldId id="300" r:id="rId12"/>
    <p:sldId id="301" r:id="rId13"/>
    <p:sldId id="302" r:id="rId14"/>
    <p:sldId id="303" r:id="rId15"/>
    <p:sldId id="304" r:id="rId16"/>
    <p:sldId id="307" r:id="rId17"/>
    <p:sldId id="293" r:id="rId18"/>
    <p:sldId id="305" r:id="rId19"/>
    <p:sldId id="306" r:id="rId20"/>
    <p:sldId id="294" r:id="rId21"/>
    <p:sldId id="295" r:id="rId22"/>
    <p:sldId id="308" r:id="rId23"/>
    <p:sldId id="263" r:id="rId24"/>
    <p:sldId id="309" r:id="rId25"/>
    <p:sldId id="310" r:id="rId26"/>
    <p:sldId id="296" r:id="rId27"/>
    <p:sldId id="265" r:id="rId28"/>
    <p:sldId id="264" r:id="rId29"/>
    <p:sldId id="266" r:id="rId30"/>
    <p:sldId id="267" r:id="rId31"/>
    <p:sldId id="297" r:id="rId32"/>
    <p:sldId id="268" r:id="rId33"/>
    <p:sldId id="288"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73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C07488E-E8CF-442A-8D68-AE0A572D3131}" type="datetimeFigureOut">
              <a:rPr lang="zh-CN" altLang="en-US" smtClean="0"/>
              <a:t>2016/1/29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8E352C2-34EC-4B20-8EDF-6593716101F5}" type="slidenum">
              <a:rPr lang="zh-CN" altLang="en-US" smtClean="0"/>
              <a:t>‹#›</a:t>
            </a:fld>
            <a:endParaRPr lang="zh-CN" altLang="en-US"/>
          </a:p>
        </p:txBody>
      </p:sp>
    </p:spTree>
    <p:extLst>
      <p:ext uri="{BB962C8B-B14F-4D97-AF65-F5344CB8AC3E}">
        <p14:creationId xmlns:p14="http://schemas.microsoft.com/office/powerpoint/2010/main" val="2070102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C07488E-E8CF-442A-8D68-AE0A572D3131}" type="datetimeFigureOut">
              <a:rPr lang="zh-CN" altLang="en-US" smtClean="0"/>
              <a:t>2016/1/29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8E352C2-34EC-4B20-8EDF-6593716101F5}" type="slidenum">
              <a:rPr lang="zh-CN" altLang="en-US" smtClean="0"/>
              <a:t>‹#›</a:t>
            </a:fld>
            <a:endParaRPr lang="zh-CN" altLang="en-US"/>
          </a:p>
        </p:txBody>
      </p:sp>
    </p:spTree>
    <p:extLst>
      <p:ext uri="{BB962C8B-B14F-4D97-AF65-F5344CB8AC3E}">
        <p14:creationId xmlns:p14="http://schemas.microsoft.com/office/powerpoint/2010/main" val="2919809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C07488E-E8CF-442A-8D68-AE0A572D3131}" type="datetimeFigureOut">
              <a:rPr lang="zh-CN" altLang="en-US" smtClean="0"/>
              <a:t>2016/1/29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8E352C2-34EC-4B20-8EDF-6593716101F5}" type="slidenum">
              <a:rPr lang="zh-CN" altLang="en-US" smtClean="0"/>
              <a:t>‹#›</a:t>
            </a:fld>
            <a:endParaRPr lang="zh-CN" altLang="en-US"/>
          </a:p>
        </p:txBody>
      </p:sp>
    </p:spTree>
    <p:extLst>
      <p:ext uri="{BB962C8B-B14F-4D97-AF65-F5344CB8AC3E}">
        <p14:creationId xmlns:p14="http://schemas.microsoft.com/office/powerpoint/2010/main" val="406609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C07488E-E8CF-442A-8D68-AE0A572D3131}" type="datetimeFigureOut">
              <a:rPr lang="zh-CN" altLang="en-US" smtClean="0"/>
              <a:t>2016/1/29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8E352C2-34EC-4B20-8EDF-6593716101F5}" type="slidenum">
              <a:rPr lang="zh-CN" altLang="en-US" smtClean="0"/>
              <a:t>‹#›</a:t>
            </a:fld>
            <a:endParaRPr lang="zh-CN" altLang="en-US"/>
          </a:p>
        </p:txBody>
      </p:sp>
    </p:spTree>
    <p:extLst>
      <p:ext uri="{BB962C8B-B14F-4D97-AF65-F5344CB8AC3E}">
        <p14:creationId xmlns:p14="http://schemas.microsoft.com/office/powerpoint/2010/main" val="1232954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C07488E-E8CF-442A-8D68-AE0A572D3131}" type="datetimeFigureOut">
              <a:rPr lang="zh-CN" altLang="en-US" smtClean="0"/>
              <a:t>2016/1/29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8E352C2-34EC-4B20-8EDF-6593716101F5}" type="slidenum">
              <a:rPr lang="zh-CN" altLang="en-US" smtClean="0"/>
              <a:t>‹#›</a:t>
            </a:fld>
            <a:endParaRPr lang="zh-CN" altLang="en-US"/>
          </a:p>
        </p:txBody>
      </p:sp>
    </p:spTree>
    <p:extLst>
      <p:ext uri="{BB962C8B-B14F-4D97-AF65-F5344CB8AC3E}">
        <p14:creationId xmlns:p14="http://schemas.microsoft.com/office/powerpoint/2010/main" val="1513294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C07488E-E8CF-442A-8D68-AE0A572D3131}" type="datetimeFigureOut">
              <a:rPr lang="zh-CN" altLang="en-US" smtClean="0"/>
              <a:t>2016/1/29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8E352C2-34EC-4B20-8EDF-6593716101F5}" type="slidenum">
              <a:rPr lang="zh-CN" altLang="en-US" smtClean="0"/>
              <a:t>‹#›</a:t>
            </a:fld>
            <a:endParaRPr lang="zh-CN" altLang="en-US"/>
          </a:p>
        </p:txBody>
      </p:sp>
    </p:spTree>
    <p:extLst>
      <p:ext uri="{BB962C8B-B14F-4D97-AF65-F5344CB8AC3E}">
        <p14:creationId xmlns:p14="http://schemas.microsoft.com/office/powerpoint/2010/main" val="3286154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C07488E-E8CF-442A-8D68-AE0A572D3131}" type="datetimeFigureOut">
              <a:rPr lang="zh-CN" altLang="en-US" smtClean="0"/>
              <a:t>2016/1/29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8E352C2-34EC-4B20-8EDF-6593716101F5}" type="slidenum">
              <a:rPr lang="zh-CN" altLang="en-US" smtClean="0"/>
              <a:t>‹#›</a:t>
            </a:fld>
            <a:endParaRPr lang="zh-CN" altLang="en-US"/>
          </a:p>
        </p:txBody>
      </p:sp>
    </p:spTree>
    <p:extLst>
      <p:ext uri="{BB962C8B-B14F-4D97-AF65-F5344CB8AC3E}">
        <p14:creationId xmlns:p14="http://schemas.microsoft.com/office/powerpoint/2010/main" val="187174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C07488E-E8CF-442A-8D68-AE0A572D3131}" type="datetimeFigureOut">
              <a:rPr lang="zh-CN" altLang="en-US" smtClean="0"/>
              <a:t>2016/1/29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8E352C2-34EC-4B20-8EDF-6593716101F5}" type="slidenum">
              <a:rPr lang="zh-CN" altLang="en-US" smtClean="0"/>
              <a:t>‹#›</a:t>
            </a:fld>
            <a:endParaRPr lang="zh-CN" altLang="en-US"/>
          </a:p>
        </p:txBody>
      </p:sp>
    </p:spTree>
    <p:extLst>
      <p:ext uri="{BB962C8B-B14F-4D97-AF65-F5344CB8AC3E}">
        <p14:creationId xmlns:p14="http://schemas.microsoft.com/office/powerpoint/2010/main" val="124521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C07488E-E8CF-442A-8D68-AE0A572D3131}" type="datetimeFigureOut">
              <a:rPr lang="zh-CN" altLang="en-US" smtClean="0"/>
              <a:t>2016/1/29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8E352C2-34EC-4B20-8EDF-6593716101F5}" type="slidenum">
              <a:rPr lang="zh-CN" altLang="en-US" smtClean="0"/>
              <a:t>‹#›</a:t>
            </a:fld>
            <a:endParaRPr lang="zh-CN" altLang="en-US"/>
          </a:p>
        </p:txBody>
      </p:sp>
    </p:spTree>
    <p:extLst>
      <p:ext uri="{BB962C8B-B14F-4D97-AF65-F5344CB8AC3E}">
        <p14:creationId xmlns:p14="http://schemas.microsoft.com/office/powerpoint/2010/main" val="2810562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C07488E-E8CF-442A-8D68-AE0A572D3131}" type="datetimeFigureOut">
              <a:rPr lang="zh-CN" altLang="en-US" smtClean="0"/>
              <a:t>2016/1/29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8E352C2-34EC-4B20-8EDF-6593716101F5}" type="slidenum">
              <a:rPr lang="zh-CN" altLang="en-US" smtClean="0"/>
              <a:t>‹#›</a:t>
            </a:fld>
            <a:endParaRPr lang="zh-CN" altLang="en-US"/>
          </a:p>
        </p:txBody>
      </p:sp>
    </p:spTree>
    <p:extLst>
      <p:ext uri="{BB962C8B-B14F-4D97-AF65-F5344CB8AC3E}">
        <p14:creationId xmlns:p14="http://schemas.microsoft.com/office/powerpoint/2010/main" val="4161095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C07488E-E8CF-442A-8D68-AE0A572D3131}" type="datetimeFigureOut">
              <a:rPr lang="zh-CN" altLang="en-US" smtClean="0"/>
              <a:t>2016/1/29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8E352C2-34EC-4B20-8EDF-6593716101F5}" type="slidenum">
              <a:rPr lang="zh-CN" altLang="en-US" smtClean="0"/>
              <a:t>‹#›</a:t>
            </a:fld>
            <a:endParaRPr lang="zh-CN" altLang="en-US"/>
          </a:p>
        </p:txBody>
      </p:sp>
    </p:spTree>
    <p:extLst>
      <p:ext uri="{BB962C8B-B14F-4D97-AF65-F5344CB8AC3E}">
        <p14:creationId xmlns:p14="http://schemas.microsoft.com/office/powerpoint/2010/main" val="125450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07488E-E8CF-442A-8D68-AE0A572D3131}" type="datetimeFigureOut">
              <a:rPr lang="zh-CN" altLang="en-US" smtClean="0"/>
              <a:t>2016/1/29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352C2-34EC-4B20-8EDF-6593716101F5}" type="slidenum">
              <a:rPr lang="zh-CN" altLang="en-US" smtClean="0"/>
              <a:t>‹#›</a:t>
            </a:fld>
            <a:endParaRPr lang="zh-CN" altLang="en-US"/>
          </a:p>
        </p:txBody>
      </p:sp>
    </p:spTree>
    <p:extLst>
      <p:ext uri="{BB962C8B-B14F-4D97-AF65-F5344CB8AC3E}">
        <p14:creationId xmlns:p14="http://schemas.microsoft.com/office/powerpoint/2010/main" val="2987725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6" name="Title 2"/>
          <p:cNvSpPr txBox="1">
            <a:spLocks/>
          </p:cNvSpPr>
          <p:nvPr/>
        </p:nvSpPr>
        <p:spPr>
          <a:xfrm>
            <a:off x="4618152" y="1311643"/>
            <a:ext cx="5452773" cy="661101"/>
          </a:xfrm>
          <a:prstGeom prst="rect">
            <a:avLst/>
          </a:prstGeom>
          <a:ln>
            <a:noFill/>
          </a:ln>
        </p:spPr>
        <p:txBody>
          <a:bodyPr vert="horz" wrap="square"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Kubernetes </a:t>
            </a:r>
            <a:r>
              <a:rPr lang="zh-CN" altLang="en-US" sz="5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培训</a:t>
            </a:r>
            <a:endParaRPr lang="zh-CN" altLang="en-US" sz="3600" dirty="0">
              <a:solidFill>
                <a:schemeClr val="bg1"/>
              </a:solidFill>
              <a:latin typeface="微软雅黑" panose="020B0503020204020204" pitchFamily="34" charset="-122"/>
              <a:ea typeface="微软雅黑" panose="020B0503020204020204" pitchFamily="34" charset="-122"/>
            </a:endParaRPr>
          </a:p>
        </p:txBody>
      </p:sp>
      <p:pic>
        <p:nvPicPr>
          <p:cNvPr id="7"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686" y="629285"/>
            <a:ext cx="2748585" cy="2686918"/>
          </a:xfrm>
          <a:prstGeom prst="rect">
            <a:avLst/>
          </a:prstGeom>
        </p:spPr>
      </p:pic>
      <p:sp>
        <p:nvSpPr>
          <p:cNvPr id="8" name="文本框 7"/>
          <p:cNvSpPr txBox="1"/>
          <p:nvPr/>
        </p:nvSpPr>
        <p:spPr>
          <a:xfrm>
            <a:off x="835899" y="4719008"/>
            <a:ext cx="3582444" cy="1200329"/>
          </a:xfrm>
          <a:prstGeom prst="rect">
            <a:avLst/>
          </a:prstGeom>
          <a:noFill/>
        </p:spPr>
        <p:txBody>
          <a:bodyPr wrap="square" rtlCol="0">
            <a:spAutoFit/>
          </a:bodyPr>
          <a:lstStyle/>
          <a:p>
            <a:r>
              <a:rPr lang="zh-CN" altLang="en-US" sz="2400" dirty="0" smtClean="0">
                <a:solidFill>
                  <a:schemeClr val="bg1"/>
                </a:solidFill>
              </a:rPr>
              <a:t>叶伙荣 （</a:t>
            </a:r>
            <a:r>
              <a:rPr lang="en-US" altLang="zh-CN" sz="2400" dirty="0" smtClean="0">
                <a:solidFill>
                  <a:schemeClr val="bg1"/>
                </a:solidFill>
              </a:rPr>
              <a:t>Ye </a:t>
            </a:r>
            <a:r>
              <a:rPr lang="en-US" altLang="zh-CN" sz="2400" dirty="0" err="1" smtClean="0">
                <a:solidFill>
                  <a:schemeClr val="bg1"/>
                </a:solidFill>
              </a:rPr>
              <a:t>Huorong</a:t>
            </a:r>
            <a:r>
              <a:rPr lang="zh-CN" altLang="en-US" sz="2400" dirty="0" smtClean="0">
                <a:solidFill>
                  <a:schemeClr val="bg1"/>
                </a:solidFill>
              </a:rPr>
              <a:t>）</a:t>
            </a:r>
            <a:endParaRPr lang="en-US" altLang="zh-CN" sz="2400" dirty="0" smtClean="0">
              <a:solidFill>
                <a:schemeClr val="bg1"/>
              </a:solidFill>
            </a:endParaRPr>
          </a:p>
          <a:p>
            <a:r>
              <a:rPr lang="en-US" altLang="zh-CN" sz="2400" dirty="0" smtClean="0">
                <a:solidFill>
                  <a:schemeClr val="bg1"/>
                </a:solidFill>
              </a:rPr>
              <a:t>bmyhr@163.com</a:t>
            </a:r>
          </a:p>
          <a:p>
            <a:r>
              <a:rPr lang="en-US" altLang="zh-CN" sz="2400" dirty="0" smtClean="0">
                <a:solidFill>
                  <a:schemeClr val="bg1"/>
                </a:solidFill>
              </a:rPr>
              <a:t>2016-01-28</a:t>
            </a:r>
            <a:endParaRPr lang="zh-CN" altLang="en-US" sz="2400" dirty="0">
              <a:solidFill>
                <a:schemeClr val="bg1"/>
              </a:solidFill>
            </a:endParaRPr>
          </a:p>
        </p:txBody>
      </p:sp>
      <p:pic>
        <p:nvPicPr>
          <p:cNvPr id="9" name="图片 8"/>
          <p:cNvPicPr>
            <a:picLocks noChangeAspect="1"/>
          </p:cNvPicPr>
          <p:nvPr/>
        </p:nvPicPr>
        <p:blipFill>
          <a:blip r:embed="rId3"/>
          <a:stretch>
            <a:fillRect/>
          </a:stretch>
        </p:blipFill>
        <p:spPr>
          <a:xfrm>
            <a:off x="4618152" y="2445428"/>
            <a:ext cx="6424287" cy="3692325"/>
          </a:xfrm>
          <a:prstGeom prst="rect">
            <a:avLst/>
          </a:prstGeom>
        </p:spPr>
      </p:pic>
    </p:spTree>
    <p:extLst>
      <p:ext uri="{BB962C8B-B14F-4D97-AF65-F5344CB8AC3E}">
        <p14:creationId xmlns:p14="http://schemas.microsoft.com/office/powerpoint/2010/main" val="3583580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050" y="389240"/>
            <a:ext cx="10515600" cy="824847"/>
          </a:xfrm>
        </p:spPr>
        <p:txBody>
          <a:bodyPr/>
          <a:lstStyle/>
          <a:p>
            <a:r>
              <a:rPr lang="zh-CN" altLang="en-US" dirty="0" smtClean="0"/>
              <a:t>安全</a:t>
            </a:r>
            <a:r>
              <a:rPr lang="en-US" altLang="zh-CN" dirty="0" smtClean="0"/>
              <a:t>—</a:t>
            </a:r>
            <a:r>
              <a:rPr lang="zh-CN" altLang="en-US" dirty="0" smtClean="0"/>
              <a:t>认证</a:t>
            </a:r>
            <a:r>
              <a:rPr lang="en-US" altLang="zh-CN" dirty="0" smtClean="0"/>
              <a:t>—</a:t>
            </a:r>
            <a:r>
              <a:rPr lang="zh-CN" altLang="en-US" dirty="0" smtClean="0"/>
              <a:t>证书认证</a:t>
            </a:r>
            <a:endParaRPr lang="zh-CN" altLang="en-US" dirty="0"/>
          </a:p>
        </p:txBody>
      </p:sp>
      <p:cxnSp>
        <p:nvCxnSpPr>
          <p:cNvPr id="5" name="直接连接符 4"/>
          <p:cNvCxnSpPr/>
          <p:nvPr/>
        </p:nvCxnSpPr>
        <p:spPr>
          <a:xfrm flipH="1">
            <a:off x="300626" y="414293"/>
            <a:ext cx="12526" cy="7265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3152" y="6300592"/>
            <a:ext cx="0" cy="341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00626" y="6641817"/>
            <a:ext cx="581207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00592"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452992" y="6577675"/>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607480"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826718" y="1490597"/>
            <a:ext cx="1338828" cy="369332"/>
          </a:xfrm>
          <a:prstGeom prst="rect">
            <a:avLst/>
          </a:prstGeom>
          <a:noFill/>
        </p:spPr>
        <p:txBody>
          <a:bodyPr wrap="none" rtlCol="0">
            <a:spAutoFit/>
          </a:bodyPr>
          <a:lstStyle/>
          <a:p>
            <a:r>
              <a:rPr lang="zh-CN" altLang="en-US" dirty="0" smtClean="0"/>
              <a:t>加密算法：</a:t>
            </a:r>
            <a:endParaRPr lang="zh-CN" altLang="en-US" dirty="0"/>
          </a:p>
        </p:txBody>
      </p:sp>
      <p:pic>
        <p:nvPicPr>
          <p:cNvPr id="31" name="图片 30"/>
          <p:cNvPicPr>
            <a:picLocks noChangeAspect="1"/>
          </p:cNvPicPr>
          <p:nvPr/>
        </p:nvPicPr>
        <p:blipFill>
          <a:blip r:embed="rId2"/>
          <a:stretch>
            <a:fillRect/>
          </a:stretch>
        </p:blipFill>
        <p:spPr>
          <a:xfrm>
            <a:off x="2227752" y="2023750"/>
            <a:ext cx="7736495" cy="2810500"/>
          </a:xfrm>
          <a:prstGeom prst="rect">
            <a:avLst/>
          </a:prstGeom>
        </p:spPr>
      </p:pic>
    </p:spTree>
    <p:extLst>
      <p:ext uri="{BB962C8B-B14F-4D97-AF65-F5344CB8AC3E}">
        <p14:creationId xmlns:p14="http://schemas.microsoft.com/office/powerpoint/2010/main" val="2355786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050" y="389240"/>
            <a:ext cx="10515600" cy="824847"/>
          </a:xfrm>
        </p:spPr>
        <p:txBody>
          <a:bodyPr/>
          <a:lstStyle/>
          <a:p>
            <a:r>
              <a:rPr lang="zh-CN" altLang="en-US" dirty="0" smtClean="0"/>
              <a:t>安全</a:t>
            </a:r>
            <a:r>
              <a:rPr lang="en-US" altLang="zh-CN" dirty="0" smtClean="0"/>
              <a:t>—</a:t>
            </a:r>
            <a:r>
              <a:rPr lang="zh-CN" altLang="en-US" dirty="0" smtClean="0"/>
              <a:t>认证</a:t>
            </a:r>
            <a:r>
              <a:rPr lang="en-US" altLang="zh-CN" dirty="0" smtClean="0"/>
              <a:t>—</a:t>
            </a:r>
            <a:r>
              <a:rPr lang="zh-CN" altLang="en-US" dirty="0" smtClean="0"/>
              <a:t>证书认证</a:t>
            </a:r>
            <a:endParaRPr lang="zh-CN" altLang="en-US" dirty="0"/>
          </a:p>
        </p:txBody>
      </p:sp>
      <p:cxnSp>
        <p:nvCxnSpPr>
          <p:cNvPr id="5" name="直接连接符 4"/>
          <p:cNvCxnSpPr/>
          <p:nvPr/>
        </p:nvCxnSpPr>
        <p:spPr>
          <a:xfrm flipH="1">
            <a:off x="300626" y="414293"/>
            <a:ext cx="12526" cy="7265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3152" y="6300592"/>
            <a:ext cx="0" cy="341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00626" y="6641817"/>
            <a:ext cx="581207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00592"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452992" y="6577675"/>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607480"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2"/>
          <a:stretch>
            <a:fillRect/>
          </a:stretch>
        </p:blipFill>
        <p:spPr>
          <a:xfrm>
            <a:off x="766519" y="1099724"/>
            <a:ext cx="10486029" cy="5541744"/>
          </a:xfrm>
          <a:prstGeom prst="rect">
            <a:avLst/>
          </a:prstGeom>
        </p:spPr>
      </p:pic>
    </p:spTree>
    <p:extLst>
      <p:ext uri="{BB962C8B-B14F-4D97-AF65-F5344CB8AC3E}">
        <p14:creationId xmlns:p14="http://schemas.microsoft.com/office/powerpoint/2010/main" val="853158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050" y="389240"/>
            <a:ext cx="10515600" cy="824847"/>
          </a:xfrm>
        </p:spPr>
        <p:txBody>
          <a:bodyPr/>
          <a:lstStyle/>
          <a:p>
            <a:r>
              <a:rPr lang="zh-CN" altLang="en-US" dirty="0" smtClean="0"/>
              <a:t>安全</a:t>
            </a:r>
            <a:r>
              <a:rPr lang="en-US" altLang="zh-CN" dirty="0" smtClean="0"/>
              <a:t>—</a:t>
            </a:r>
            <a:r>
              <a:rPr lang="zh-CN" altLang="en-US" dirty="0" smtClean="0"/>
              <a:t>认证</a:t>
            </a:r>
            <a:r>
              <a:rPr lang="en-US" altLang="zh-CN" dirty="0" smtClean="0"/>
              <a:t>—</a:t>
            </a:r>
            <a:r>
              <a:rPr lang="zh-CN" altLang="en-US" dirty="0" smtClean="0"/>
              <a:t>证书认证</a:t>
            </a:r>
            <a:endParaRPr lang="zh-CN" altLang="en-US" dirty="0"/>
          </a:p>
        </p:txBody>
      </p:sp>
      <p:cxnSp>
        <p:nvCxnSpPr>
          <p:cNvPr id="5" name="直接连接符 4"/>
          <p:cNvCxnSpPr/>
          <p:nvPr/>
        </p:nvCxnSpPr>
        <p:spPr>
          <a:xfrm flipH="1">
            <a:off x="300626" y="414293"/>
            <a:ext cx="12526" cy="7265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3152" y="6300592"/>
            <a:ext cx="0" cy="341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00626" y="6641817"/>
            <a:ext cx="581207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00592"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452992" y="6577675"/>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607480"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2"/>
          <a:stretch>
            <a:fillRect/>
          </a:stretch>
        </p:blipFill>
        <p:spPr>
          <a:xfrm>
            <a:off x="2532017" y="1592309"/>
            <a:ext cx="5769855" cy="4814405"/>
          </a:xfrm>
          <a:prstGeom prst="rect">
            <a:avLst/>
          </a:prstGeom>
        </p:spPr>
      </p:pic>
      <p:sp>
        <p:nvSpPr>
          <p:cNvPr id="4" name="文本框 3"/>
          <p:cNvSpPr txBox="1"/>
          <p:nvPr/>
        </p:nvSpPr>
        <p:spPr>
          <a:xfrm>
            <a:off x="605526" y="1264524"/>
            <a:ext cx="1569660" cy="369332"/>
          </a:xfrm>
          <a:prstGeom prst="rect">
            <a:avLst/>
          </a:prstGeom>
          <a:noFill/>
        </p:spPr>
        <p:txBody>
          <a:bodyPr wrap="none" rtlCol="0">
            <a:spAutoFit/>
          </a:bodyPr>
          <a:lstStyle/>
          <a:p>
            <a:r>
              <a:rPr lang="zh-CN" altLang="en-US" dirty="0" smtClean="0"/>
              <a:t>非对称加密：</a:t>
            </a:r>
            <a:endParaRPr lang="zh-CN" altLang="en-US" dirty="0"/>
          </a:p>
        </p:txBody>
      </p:sp>
    </p:spTree>
    <p:extLst>
      <p:ext uri="{BB962C8B-B14F-4D97-AF65-F5344CB8AC3E}">
        <p14:creationId xmlns:p14="http://schemas.microsoft.com/office/powerpoint/2010/main" val="2118839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050" y="389240"/>
            <a:ext cx="10515600" cy="824847"/>
          </a:xfrm>
        </p:spPr>
        <p:txBody>
          <a:bodyPr/>
          <a:lstStyle/>
          <a:p>
            <a:r>
              <a:rPr lang="zh-CN" altLang="en-US" dirty="0" smtClean="0"/>
              <a:t>安全</a:t>
            </a:r>
            <a:r>
              <a:rPr lang="en-US" altLang="zh-CN" dirty="0" smtClean="0"/>
              <a:t>—</a:t>
            </a:r>
            <a:r>
              <a:rPr lang="zh-CN" altLang="en-US" dirty="0" smtClean="0"/>
              <a:t>认证</a:t>
            </a:r>
            <a:r>
              <a:rPr lang="en-US" altLang="zh-CN" dirty="0" smtClean="0"/>
              <a:t>—</a:t>
            </a:r>
            <a:r>
              <a:rPr lang="zh-CN" altLang="en-US" dirty="0" smtClean="0"/>
              <a:t>证书认证</a:t>
            </a:r>
            <a:endParaRPr lang="zh-CN" altLang="en-US" dirty="0"/>
          </a:p>
        </p:txBody>
      </p:sp>
      <p:cxnSp>
        <p:nvCxnSpPr>
          <p:cNvPr id="5" name="直接连接符 4"/>
          <p:cNvCxnSpPr/>
          <p:nvPr/>
        </p:nvCxnSpPr>
        <p:spPr>
          <a:xfrm flipH="1">
            <a:off x="300626" y="414293"/>
            <a:ext cx="12526" cy="7265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3152" y="6300592"/>
            <a:ext cx="0" cy="341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00626" y="6641817"/>
            <a:ext cx="581207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00592"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452992" y="6577675"/>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607480"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74" name="图片 73"/>
          <p:cNvPicPr>
            <a:picLocks noChangeAspect="1"/>
          </p:cNvPicPr>
          <p:nvPr/>
        </p:nvPicPr>
        <p:blipFill>
          <a:blip r:embed="rId2"/>
          <a:stretch>
            <a:fillRect/>
          </a:stretch>
        </p:blipFill>
        <p:spPr>
          <a:xfrm>
            <a:off x="2061453" y="1653947"/>
            <a:ext cx="9547163" cy="4548010"/>
          </a:xfrm>
          <a:prstGeom prst="rect">
            <a:avLst/>
          </a:prstGeom>
        </p:spPr>
      </p:pic>
      <p:sp>
        <p:nvSpPr>
          <p:cNvPr id="4" name="文本框 3"/>
          <p:cNvSpPr txBox="1"/>
          <p:nvPr/>
        </p:nvSpPr>
        <p:spPr>
          <a:xfrm>
            <a:off x="663879" y="1453019"/>
            <a:ext cx="1107996" cy="369332"/>
          </a:xfrm>
          <a:prstGeom prst="rect">
            <a:avLst/>
          </a:prstGeom>
          <a:noFill/>
        </p:spPr>
        <p:txBody>
          <a:bodyPr wrap="none" rtlCol="0">
            <a:spAutoFit/>
          </a:bodyPr>
          <a:lstStyle/>
          <a:p>
            <a:r>
              <a:rPr lang="zh-CN" altLang="en-US" dirty="0" smtClean="0"/>
              <a:t>数字签名</a:t>
            </a:r>
            <a:endParaRPr lang="zh-CN" altLang="en-US" dirty="0"/>
          </a:p>
        </p:txBody>
      </p:sp>
    </p:spTree>
    <p:extLst>
      <p:ext uri="{BB962C8B-B14F-4D97-AF65-F5344CB8AC3E}">
        <p14:creationId xmlns:p14="http://schemas.microsoft.com/office/powerpoint/2010/main" val="3167915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050" y="389240"/>
            <a:ext cx="10515600" cy="824847"/>
          </a:xfrm>
        </p:spPr>
        <p:txBody>
          <a:bodyPr/>
          <a:lstStyle/>
          <a:p>
            <a:r>
              <a:rPr lang="zh-CN" altLang="en-US" dirty="0" smtClean="0"/>
              <a:t>安全</a:t>
            </a:r>
            <a:r>
              <a:rPr lang="en-US" altLang="zh-CN" dirty="0" smtClean="0"/>
              <a:t>—</a:t>
            </a:r>
            <a:r>
              <a:rPr lang="zh-CN" altLang="en-US" dirty="0" smtClean="0"/>
              <a:t>认证</a:t>
            </a:r>
            <a:r>
              <a:rPr lang="en-US" altLang="zh-CN" dirty="0" smtClean="0"/>
              <a:t>—</a:t>
            </a:r>
            <a:r>
              <a:rPr lang="zh-CN" altLang="en-US" dirty="0" smtClean="0"/>
              <a:t>证书认证</a:t>
            </a:r>
            <a:endParaRPr lang="zh-CN" altLang="en-US" dirty="0"/>
          </a:p>
        </p:txBody>
      </p:sp>
      <p:cxnSp>
        <p:nvCxnSpPr>
          <p:cNvPr id="5" name="直接连接符 4"/>
          <p:cNvCxnSpPr/>
          <p:nvPr/>
        </p:nvCxnSpPr>
        <p:spPr>
          <a:xfrm flipH="1">
            <a:off x="300626" y="414293"/>
            <a:ext cx="12526" cy="7265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3152" y="6300592"/>
            <a:ext cx="0" cy="341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00626" y="6641817"/>
            <a:ext cx="581207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00592"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452992" y="6577675"/>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607480"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2"/>
          <a:stretch>
            <a:fillRect/>
          </a:stretch>
        </p:blipFill>
        <p:spPr>
          <a:xfrm>
            <a:off x="3233680" y="1465918"/>
            <a:ext cx="5724640" cy="3926164"/>
          </a:xfrm>
          <a:prstGeom prst="rect">
            <a:avLst/>
          </a:prstGeom>
        </p:spPr>
      </p:pic>
      <p:sp>
        <p:nvSpPr>
          <p:cNvPr id="4" name="文本框 3"/>
          <p:cNvSpPr txBox="1"/>
          <p:nvPr/>
        </p:nvSpPr>
        <p:spPr>
          <a:xfrm>
            <a:off x="713984" y="1465918"/>
            <a:ext cx="1338828" cy="369332"/>
          </a:xfrm>
          <a:prstGeom prst="rect">
            <a:avLst/>
          </a:prstGeom>
          <a:noFill/>
        </p:spPr>
        <p:txBody>
          <a:bodyPr wrap="none" rtlCol="0">
            <a:spAutoFit/>
          </a:bodyPr>
          <a:lstStyle/>
          <a:p>
            <a:r>
              <a:rPr lang="zh-CN" altLang="en-US" dirty="0" smtClean="0"/>
              <a:t>数字证书：</a:t>
            </a:r>
            <a:endParaRPr lang="zh-CN" altLang="en-US" dirty="0"/>
          </a:p>
        </p:txBody>
      </p:sp>
    </p:spTree>
    <p:extLst>
      <p:ext uri="{BB962C8B-B14F-4D97-AF65-F5344CB8AC3E}">
        <p14:creationId xmlns:p14="http://schemas.microsoft.com/office/powerpoint/2010/main" val="2670372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050" y="389240"/>
            <a:ext cx="10515600" cy="824847"/>
          </a:xfrm>
        </p:spPr>
        <p:txBody>
          <a:bodyPr/>
          <a:lstStyle/>
          <a:p>
            <a:r>
              <a:rPr lang="zh-CN" altLang="en-US" dirty="0" smtClean="0"/>
              <a:t>安全</a:t>
            </a:r>
            <a:r>
              <a:rPr lang="en-US" altLang="zh-CN" dirty="0" smtClean="0"/>
              <a:t>—</a:t>
            </a:r>
            <a:r>
              <a:rPr lang="zh-CN" altLang="en-US" dirty="0" smtClean="0"/>
              <a:t>认证</a:t>
            </a:r>
            <a:r>
              <a:rPr lang="en-US" altLang="zh-CN" dirty="0" smtClean="0"/>
              <a:t>—</a:t>
            </a:r>
            <a:r>
              <a:rPr lang="zh-CN" altLang="en-US" dirty="0" smtClean="0"/>
              <a:t>证书认证</a:t>
            </a:r>
            <a:endParaRPr lang="zh-CN" altLang="en-US" dirty="0"/>
          </a:p>
        </p:txBody>
      </p:sp>
      <p:cxnSp>
        <p:nvCxnSpPr>
          <p:cNvPr id="5" name="直接连接符 4"/>
          <p:cNvCxnSpPr/>
          <p:nvPr/>
        </p:nvCxnSpPr>
        <p:spPr>
          <a:xfrm flipH="1">
            <a:off x="300626" y="414293"/>
            <a:ext cx="12526" cy="7265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3152" y="6300592"/>
            <a:ext cx="0" cy="341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00626" y="6641817"/>
            <a:ext cx="581207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00592"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452992" y="6577675"/>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607480"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13776" y="1155337"/>
            <a:ext cx="2297360" cy="369332"/>
          </a:xfrm>
          <a:prstGeom prst="rect">
            <a:avLst/>
          </a:prstGeom>
          <a:noFill/>
        </p:spPr>
        <p:txBody>
          <a:bodyPr wrap="none" rtlCol="0">
            <a:spAutoFit/>
          </a:bodyPr>
          <a:lstStyle/>
          <a:p>
            <a:r>
              <a:rPr lang="en-US" altLang="zh-CN" dirty="0" smtClean="0"/>
              <a:t>HTTPS SSL</a:t>
            </a:r>
            <a:r>
              <a:rPr lang="zh-CN" altLang="en-US" dirty="0" smtClean="0"/>
              <a:t>握手流程：</a:t>
            </a:r>
            <a:endParaRPr lang="zh-CN" altLang="en-US" dirty="0"/>
          </a:p>
        </p:txBody>
      </p:sp>
      <p:pic>
        <p:nvPicPr>
          <p:cNvPr id="11" name="图片 10"/>
          <p:cNvPicPr>
            <a:picLocks noChangeAspect="1"/>
          </p:cNvPicPr>
          <p:nvPr/>
        </p:nvPicPr>
        <p:blipFill>
          <a:blip r:embed="rId2"/>
          <a:stretch>
            <a:fillRect/>
          </a:stretch>
        </p:blipFill>
        <p:spPr>
          <a:xfrm>
            <a:off x="1129037" y="1465918"/>
            <a:ext cx="9911613" cy="4693380"/>
          </a:xfrm>
          <a:prstGeom prst="rect">
            <a:avLst/>
          </a:prstGeom>
        </p:spPr>
      </p:pic>
    </p:spTree>
    <p:extLst>
      <p:ext uri="{BB962C8B-B14F-4D97-AF65-F5344CB8AC3E}">
        <p14:creationId xmlns:p14="http://schemas.microsoft.com/office/powerpoint/2010/main" val="3002284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050" y="389240"/>
            <a:ext cx="10515600" cy="824847"/>
          </a:xfrm>
        </p:spPr>
        <p:txBody>
          <a:bodyPr/>
          <a:lstStyle/>
          <a:p>
            <a:r>
              <a:rPr lang="zh-CN" altLang="en-US" dirty="0" smtClean="0"/>
              <a:t>安全</a:t>
            </a:r>
            <a:r>
              <a:rPr lang="en-US" altLang="zh-CN" dirty="0" smtClean="0"/>
              <a:t>—</a:t>
            </a:r>
            <a:r>
              <a:rPr lang="zh-CN" altLang="en-US" dirty="0" smtClean="0"/>
              <a:t>认证</a:t>
            </a:r>
            <a:r>
              <a:rPr lang="en-US" altLang="zh-CN" dirty="0" smtClean="0"/>
              <a:t>—</a:t>
            </a:r>
            <a:r>
              <a:rPr lang="zh-CN" altLang="en-US" dirty="0" smtClean="0"/>
              <a:t>证书认证</a:t>
            </a:r>
            <a:endParaRPr lang="zh-CN" altLang="en-US" dirty="0"/>
          </a:p>
        </p:txBody>
      </p:sp>
      <p:cxnSp>
        <p:nvCxnSpPr>
          <p:cNvPr id="5" name="直接连接符 4"/>
          <p:cNvCxnSpPr/>
          <p:nvPr/>
        </p:nvCxnSpPr>
        <p:spPr>
          <a:xfrm flipH="1">
            <a:off x="300626" y="414293"/>
            <a:ext cx="12526" cy="7265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3152" y="6300592"/>
            <a:ext cx="0" cy="341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00626" y="6641817"/>
            <a:ext cx="581207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00592"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452992" y="6577675"/>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607480"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764089" y="1805479"/>
            <a:ext cx="10371549" cy="3160865"/>
          </a:xfrm>
          <a:prstGeom prst="rect">
            <a:avLst/>
          </a:prstGeom>
        </p:spPr>
        <p:txBody>
          <a:bodyPr wrap="square">
            <a:spAutoFit/>
          </a:bodyPr>
          <a:lstStyle/>
          <a:p>
            <a:pPr indent="450850" algn="just">
              <a:lnSpc>
                <a:spcPct val="120000"/>
              </a:lnSpc>
              <a:spcAft>
                <a:spcPts val="600"/>
              </a:spcAft>
            </a:pPr>
            <a:r>
              <a:rPr lang="zh-CN" altLang="zh-CN" kern="100" spc="30" dirty="0">
                <a:latin typeface="Times New Roman" panose="02020603050405020304" pitchFamily="18" charset="0"/>
              </a:rPr>
              <a:t>通过上述内容可知，使用</a:t>
            </a:r>
            <a:r>
              <a:rPr lang="en-US" altLang="zh-CN" kern="100" spc="30" dirty="0">
                <a:latin typeface="Times New Roman" panose="02020603050405020304" pitchFamily="18" charset="0"/>
              </a:rPr>
              <a:t>CA</a:t>
            </a:r>
            <a:r>
              <a:rPr lang="zh-CN" altLang="zh-CN" kern="100" spc="30" dirty="0">
                <a:latin typeface="Times New Roman" panose="02020603050405020304" pitchFamily="18" charset="0"/>
              </a:rPr>
              <a:t>认证的应用需包含一个</a:t>
            </a:r>
            <a:r>
              <a:rPr lang="en-US" altLang="zh-CN" kern="100" spc="30" dirty="0">
                <a:latin typeface="Times New Roman" panose="02020603050405020304" pitchFamily="18" charset="0"/>
              </a:rPr>
              <a:t>CA</a:t>
            </a:r>
            <a:r>
              <a:rPr lang="zh-CN" altLang="zh-CN" kern="100" spc="30" dirty="0">
                <a:latin typeface="Times New Roman" panose="02020603050405020304" pitchFamily="18" charset="0"/>
              </a:rPr>
              <a:t>认证机构（外部或企业自身）。通过该机构给服务器端下发根证书、服务端证书和私钥文件，给客户端下发根证书、客户端证书和私钥文件。因此</a:t>
            </a:r>
            <a:r>
              <a:rPr lang="en-US" altLang="zh-CN" kern="100" spc="30" dirty="0">
                <a:latin typeface="Times New Roman" panose="02020603050405020304" pitchFamily="18" charset="0"/>
              </a:rPr>
              <a:t>API Server</a:t>
            </a:r>
            <a:r>
              <a:rPr lang="zh-CN" altLang="zh-CN" kern="100" spc="30" dirty="0">
                <a:latin typeface="Times New Roman" panose="02020603050405020304" pitchFamily="18" charset="0"/>
              </a:rPr>
              <a:t>的三个参数</a:t>
            </a:r>
            <a:r>
              <a:rPr lang="en-US" altLang="zh-CN" kern="100" spc="30" dirty="0">
                <a:latin typeface="Times New Roman" panose="02020603050405020304" pitchFamily="18" charset="0"/>
              </a:rPr>
              <a:t>“--client-ca-file”</a:t>
            </a:r>
            <a:r>
              <a:rPr lang="zh-CN" altLang="zh-CN" kern="100" spc="30" dirty="0">
                <a:latin typeface="Times New Roman" panose="02020603050405020304" pitchFamily="18" charset="0"/>
              </a:rPr>
              <a:t>、</a:t>
            </a:r>
            <a:r>
              <a:rPr lang="en-US" altLang="zh-CN" kern="100" spc="30" dirty="0">
                <a:latin typeface="Times New Roman" panose="02020603050405020304" pitchFamily="18" charset="0"/>
              </a:rPr>
              <a:t>“--</a:t>
            </a:r>
            <a:r>
              <a:rPr lang="en-US" altLang="zh-CN" kern="100" spc="30" dirty="0" err="1">
                <a:latin typeface="Times New Roman" panose="02020603050405020304" pitchFamily="18" charset="0"/>
              </a:rPr>
              <a:t>tls</a:t>
            </a:r>
            <a:r>
              <a:rPr lang="en-US" altLang="zh-CN" kern="100" spc="30" dirty="0">
                <a:latin typeface="Times New Roman" panose="02020603050405020304" pitchFamily="18" charset="0"/>
              </a:rPr>
              <a:t>-cert-file”</a:t>
            </a:r>
            <a:r>
              <a:rPr lang="zh-CN" altLang="zh-CN" kern="100" spc="30" dirty="0">
                <a:latin typeface="Times New Roman" panose="02020603050405020304" pitchFamily="18" charset="0"/>
              </a:rPr>
              <a:t>和</a:t>
            </a:r>
            <a:r>
              <a:rPr lang="en-US" altLang="zh-CN" kern="100" spc="30" dirty="0">
                <a:latin typeface="Times New Roman" panose="02020603050405020304" pitchFamily="18" charset="0"/>
              </a:rPr>
              <a:t>“--</a:t>
            </a:r>
            <a:r>
              <a:rPr lang="en-US" altLang="zh-CN" kern="100" spc="30" dirty="0" err="1">
                <a:latin typeface="Times New Roman" panose="02020603050405020304" pitchFamily="18" charset="0"/>
              </a:rPr>
              <a:t>tls</a:t>
            </a:r>
            <a:r>
              <a:rPr lang="en-US" altLang="zh-CN" kern="100" spc="30" dirty="0">
                <a:latin typeface="Times New Roman" panose="02020603050405020304" pitchFamily="18" charset="0"/>
              </a:rPr>
              <a:t>-private-key-file”</a:t>
            </a:r>
            <a:r>
              <a:rPr lang="zh-CN" altLang="zh-CN" kern="100" spc="30" dirty="0">
                <a:latin typeface="Times New Roman" panose="02020603050405020304" pitchFamily="18" charset="0"/>
              </a:rPr>
              <a:t>分别指向根证书文件、服务端证书文件和私钥文件。</a:t>
            </a:r>
            <a:r>
              <a:rPr lang="en-US" altLang="zh-CN" kern="100" spc="30" dirty="0">
                <a:latin typeface="Times New Roman" panose="02020603050405020304" pitchFamily="18" charset="0"/>
              </a:rPr>
              <a:t>API Server</a:t>
            </a:r>
            <a:r>
              <a:rPr lang="zh-CN" altLang="zh-CN" kern="100" spc="30" dirty="0">
                <a:latin typeface="Times New Roman" panose="02020603050405020304" pitchFamily="18" charset="0"/>
              </a:rPr>
              <a:t>客户端应用的三个启动参数（例如</a:t>
            </a:r>
            <a:r>
              <a:rPr lang="en-US" altLang="zh-CN" kern="100" spc="30" dirty="0" err="1">
                <a:latin typeface="Times New Roman" panose="02020603050405020304" pitchFamily="18" charset="0"/>
              </a:rPr>
              <a:t>Kubectl</a:t>
            </a:r>
            <a:r>
              <a:rPr lang="zh-CN" altLang="zh-CN" kern="100" spc="30" dirty="0">
                <a:latin typeface="Times New Roman" panose="02020603050405020304" pitchFamily="18" charset="0"/>
              </a:rPr>
              <a:t>的三个参数</a:t>
            </a:r>
            <a:r>
              <a:rPr lang="en-US" altLang="zh-CN" kern="100" spc="30" dirty="0">
                <a:latin typeface="Times New Roman" panose="02020603050405020304" pitchFamily="18" charset="0"/>
              </a:rPr>
              <a:t>“certificate-authority”</a:t>
            </a:r>
            <a:r>
              <a:rPr lang="zh-CN" altLang="zh-CN" kern="100" spc="30" dirty="0">
                <a:latin typeface="Times New Roman" panose="02020603050405020304" pitchFamily="18" charset="0"/>
              </a:rPr>
              <a:t>、</a:t>
            </a:r>
            <a:r>
              <a:rPr lang="en-US" altLang="zh-CN" kern="100" spc="30" dirty="0">
                <a:latin typeface="Times New Roman" panose="02020603050405020304" pitchFamily="18" charset="0"/>
              </a:rPr>
              <a:t>“client-certificate”</a:t>
            </a:r>
            <a:r>
              <a:rPr lang="zh-CN" altLang="zh-CN" kern="100" spc="30" dirty="0">
                <a:latin typeface="Times New Roman" panose="02020603050405020304" pitchFamily="18" charset="0"/>
              </a:rPr>
              <a:t>和</a:t>
            </a:r>
            <a:r>
              <a:rPr lang="en-US" altLang="zh-CN" kern="100" spc="30" dirty="0">
                <a:latin typeface="Times New Roman" panose="02020603050405020304" pitchFamily="18" charset="0"/>
              </a:rPr>
              <a:t>“client-key”</a:t>
            </a:r>
            <a:r>
              <a:rPr lang="zh-CN" altLang="zh-CN" kern="100" spc="30" dirty="0">
                <a:latin typeface="Times New Roman" panose="02020603050405020304" pitchFamily="18" charset="0"/>
              </a:rPr>
              <a:t>），或客户端应用的</a:t>
            </a:r>
            <a:r>
              <a:rPr lang="en-US" altLang="zh-CN" kern="100" spc="30" dirty="0" err="1">
                <a:latin typeface="Times New Roman" panose="02020603050405020304" pitchFamily="18" charset="0"/>
              </a:rPr>
              <a:t>kubeconfig</a:t>
            </a:r>
            <a:r>
              <a:rPr lang="zh-CN" altLang="zh-CN" kern="100" spc="30" dirty="0">
                <a:latin typeface="Times New Roman" panose="02020603050405020304" pitchFamily="18" charset="0"/>
              </a:rPr>
              <a:t>配置文件中的配置项</a:t>
            </a:r>
            <a:r>
              <a:rPr lang="en-US" altLang="zh-CN" kern="100" spc="30" dirty="0">
                <a:latin typeface="Times New Roman" panose="02020603050405020304" pitchFamily="18" charset="0"/>
              </a:rPr>
              <a:t>“certificate-authority”</a:t>
            </a:r>
            <a:r>
              <a:rPr lang="zh-CN" altLang="zh-CN" kern="100" spc="30" dirty="0">
                <a:latin typeface="Times New Roman" panose="02020603050405020304" pitchFamily="18" charset="0"/>
              </a:rPr>
              <a:t>、</a:t>
            </a:r>
            <a:r>
              <a:rPr lang="en-US" altLang="zh-CN" kern="100" spc="30" dirty="0">
                <a:latin typeface="Times New Roman" panose="02020603050405020304" pitchFamily="18" charset="0"/>
              </a:rPr>
              <a:t>“client-certificate”</a:t>
            </a:r>
            <a:r>
              <a:rPr lang="zh-CN" altLang="zh-CN" kern="100" spc="30" dirty="0">
                <a:latin typeface="Times New Roman" panose="02020603050405020304" pitchFamily="18" charset="0"/>
              </a:rPr>
              <a:t>和</a:t>
            </a:r>
            <a:r>
              <a:rPr lang="en-US" altLang="zh-CN" kern="100" spc="30" dirty="0">
                <a:latin typeface="Times New Roman" panose="02020603050405020304" pitchFamily="18" charset="0"/>
              </a:rPr>
              <a:t>“client-key”</a:t>
            </a:r>
            <a:r>
              <a:rPr lang="zh-CN" altLang="zh-CN" kern="100" spc="30" dirty="0">
                <a:latin typeface="Times New Roman" panose="02020603050405020304" pitchFamily="18" charset="0"/>
              </a:rPr>
              <a:t>，分别指向根证书文件、客户端证书文件和私钥文件。</a:t>
            </a:r>
          </a:p>
          <a:p>
            <a:pPr indent="450850" algn="just">
              <a:lnSpc>
                <a:spcPct val="120000"/>
              </a:lnSpc>
              <a:spcAft>
                <a:spcPts val="600"/>
              </a:spcAft>
            </a:pPr>
            <a:r>
              <a:rPr lang="en-US" altLang="zh-CN" kern="100" spc="30" dirty="0">
                <a:latin typeface="Times New Roman" panose="02020603050405020304" pitchFamily="18" charset="0"/>
              </a:rPr>
              <a:t>Kubernetes</a:t>
            </a:r>
            <a:r>
              <a:rPr lang="zh-CN" altLang="zh-CN" kern="100" spc="30" dirty="0">
                <a:latin typeface="Times New Roman" panose="02020603050405020304" pitchFamily="18" charset="0"/>
              </a:rPr>
              <a:t>的</a:t>
            </a:r>
            <a:r>
              <a:rPr lang="en-US" altLang="zh-CN" kern="100" spc="30" dirty="0">
                <a:latin typeface="Times New Roman" panose="02020603050405020304" pitchFamily="18" charset="0"/>
              </a:rPr>
              <a:t>CA</a:t>
            </a:r>
            <a:r>
              <a:rPr lang="zh-CN" altLang="zh-CN" kern="100" spc="30" dirty="0">
                <a:latin typeface="Times New Roman" panose="02020603050405020304" pitchFamily="18" charset="0"/>
              </a:rPr>
              <a:t>认证方式通过添加</a:t>
            </a:r>
            <a:r>
              <a:rPr lang="en-US" altLang="zh-CN" kern="100" spc="30" dirty="0">
                <a:latin typeface="Times New Roman" panose="02020603050405020304" pitchFamily="18" charset="0"/>
              </a:rPr>
              <a:t>API Server</a:t>
            </a:r>
            <a:r>
              <a:rPr lang="zh-CN" altLang="zh-CN" kern="100" spc="30" dirty="0">
                <a:latin typeface="Times New Roman" panose="02020603050405020304" pitchFamily="18" charset="0"/>
              </a:rPr>
              <a:t>的启动参数</a:t>
            </a:r>
            <a:r>
              <a:rPr lang="en-US" altLang="zh-CN" kern="100" spc="30" dirty="0">
                <a:latin typeface="Times New Roman" panose="02020603050405020304" pitchFamily="18" charset="0"/>
              </a:rPr>
              <a:t>“--</a:t>
            </a:r>
            <a:r>
              <a:rPr lang="en-US" altLang="zh-CN" kern="100" spc="30" dirty="0" err="1">
                <a:latin typeface="Times New Roman" panose="02020603050405020304" pitchFamily="18" charset="0"/>
              </a:rPr>
              <a:t>client_ca_file</a:t>
            </a:r>
            <a:r>
              <a:rPr lang="en-US" altLang="zh-CN" kern="100" spc="30" dirty="0">
                <a:latin typeface="Times New Roman" panose="02020603050405020304" pitchFamily="18" charset="0"/>
              </a:rPr>
              <a:t>=SOMEFILE”</a:t>
            </a:r>
            <a:r>
              <a:rPr lang="zh-CN" altLang="zh-CN" kern="100" spc="30" dirty="0">
                <a:latin typeface="Times New Roman" panose="02020603050405020304" pitchFamily="18" charset="0"/>
              </a:rPr>
              <a:t>实现，其中</a:t>
            </a:r>
            <a:r>
              <a:rPr lang="en-US" altLang="zh-CN" kern="100" spc="30" dirty="0">
                <a:latin typeface="Times New Roman" panose="02020603050405020304" pitchFamily="18" charset="0"/>
              </a:rPr>
              <a:t>SOMEFILE</a:t>
            </a:r>
            <a:r>
              <a:rPr lang="zh-CN" altLang="zh-CN" kern="100" spc="30" dirty="0">
                <a:latin typeface="Times New Roman" panose="02020603050405020304" pitchFamily="18" charset="0"/>
              </a:rPr>
              <a:t>为认证授权文件，该文件包含一个或多个证书颁发机构（</a:t>
            </a:r>
            <a:r>
              <a:rPr lang="en-US" altLang="zh-CN" kern="100" spc="30" dirty="0">
                <a:latin typeface="Times New Roman" panose="02020603050405020304" pitchFamily="18" charset="0"/>
              </a:rPr>
              <a:t>CA Certificates Authorities</a:t>
            </a:r>
            <a:r>
              <a:rPr lang="zh-CN" altLang="zh-CN" kern="100" spc="30" dirty="0">
                <a:latin typeface="Times New Roman" panose="02020603050405020304" pitchFamily="18" charset="0"/>
              </a:rPr>
              <a:t>）。</a:t>
            </a:r>
          </a:p>
        </p:txBody>
      </p:sp>
    </p:spTree>
    <p:extLst>
      <p:ext uri="{BB962C8B-B14F-4D97-AF65-F5344CB8AC3E}">
        <p14:creationId xmlns:p14="http://schemas.microsoft.com/office/powerpoint/2010/main" val="3778305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050" y="389240"/>
            <a:ext cx="10515600" cy="824847"/>
          </a:xfrm>
        </p:spPr>
        <p:txBody>
          <a:bodyPr/>
          <a:lstStyle/>
          <a:p>
            <a:r>
              <a:rPr lang="zh-CN" altLang="en-US" dirty="0" smtClean="0"/>
              <a:t>安全</a:t>
            </a:r>
            <a:r>
              <a:rPr lang="en-US" altLang="zh-CN" dirty="0" smtClean="0"/>
              <a:t>—</a:t>
            </a:r>
            <a:r>
              <a:rPr lang="zh-CN" altLang="en-US" dirty="0" smtClean="0"/>
              <a:t>授权</a:t>
            </a:r>
            <a:endParaRPr lang="zh-CN" altLang="en-US" dirty="0"/>
          </a:p>
        </p:txBody>
      </p:sp>
      <p:cxnSp>
        <p:nvCxnSpPr>
          <p:cNvPr id="5" name="直接连接符 4"/>
          <p:cNvCxnSpPr/>
          <p:nvPr/>
        </p:nvCxnSpPr>
        <p:spPr>
          <a:xfrm flipH="1">
            <a:off x="300626" y="414293"/>
            <a:ext cx="12526" cy="7265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3152" y="6300592"/>
            <a:ext cx="0" cy="341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00626" y="6641817"/>
            <a:ext cx="581207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00592"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452992" y="6577675"/>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607480"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018783" y="979455"/>
            <a:ext cx="10187836" cy="4344716"/>
          </a:xfrm>
          <a:prstGeom prst="rect">
            <a:avLst/>
          </a:prstGeom>
        </p:spPr>
        <p:txBody>
          <a:bodyPr wrap="square">
            <a:spAutoFit/>
          </a:bodyPr>
          <a:lstStyle/>
          <a:p>
            <a:pPr indent="269240" algn="just">
              <a:lnSpc>
                <a:spcPct val="120000"/>
              </a:lnSpc>
              <a:spcAft>
                <a:spcPts val="600"/>
              </a:spcAft>
            </a:pPr>
            <a:r>
              <a:rPr lang="zh-CN" altLang="zh-CN" kern="100" spc="30" dirty="0">
                <a:latin typeface="+mn-ea"/>
              </a:rPr>
              <a:t>在</a:t>
            </a:r>
            <a:r>
              <a:rPr lang="en-US" altLang="zh-CN" kern="100" spc="30" dirty="0">
                <a:latin typeface="+mn-ea"/>
              </a:rPr>
              <a:t>Kubernetes</a:t>
            </a:r>
            <a:r>
              <a:rPr lang="zh-CN" altLang="zh-CN" kern="100" spc="30" dirty="0">
                <a:latin typeface="+mn-ea"/>
              </a:rPr>
              <a:t>中，授权（</a:t>
            </a:r>
            <a:r>
              <a:rPr lang="en-US" altLang="zh-CN" kern="100" spc="30" dirty="0">
                <a:latin typeface="+mn-ea"/>
              </a:rPr>
              <a:t>Authorization</a:t>
            </a:r>
            <a:r>
              <a:rPr lang="zh-CN" altLang="zh-CN" kern="100" spc="30" dirty="0">
                <a:latin typeface="+mn-ea"/>
              </a:rPr>
              <a:t>）是在认证（</a:t>
            </a:r>
            <a:r>
              <a:rPr lang="en-US" altLang="zh-CN" kern="100" spc="30" dirty="0">
                <a:latin typeface="+mn-ea"/>
              </a:rPr>
              <a:t>Authentication</a:t>
            </a:r>
            <a:r>
              <a:rPr lang="zh-CN" altLang="zh-CN" kern="100" spc="30" dirty="0">
                <a:latin typeface="+mn-ea"/>
              </a:rPr>
              <a:t>）后的一个独立步骤，授权作用于</a:t>
            </a:r>
            <a:r>
              <a:rPr lang="en-US" altLang="zh-CN" kern="100" spc="30" dirty="0">
                <a:latin typeface="+mn-ea"/>
              </a:rPr>
              <a:t>API Server</a:t>
            </a:r>
            <a:r>
              <a:rPr lang="zh-CN" altLang="zh-CN" kern="100" spc="30" dirty="0">
                <a:latin typeface="+mn-ea"/>
              </a:rPr>
              <a:t>主要端口的所有</a:t>
            </a:r>
            <a:r>
              <a:rPr lang="en-US" altLang="zh-CN" kern="100" spc="30" dirty="0">
                <a:latin typeface="+mn-ea"/>
              </a:rPr>
              <a:t>HTTP</a:t>
            </a:r>
            <a:r>
              <a:rPr lang="zh-CN" altLang="zh-CN" kern="100" spc="30" dirty="0">
                <a:latin typeface="+mn-ea"/>
              </a:rPr>
              <a:t>访问。授权流程不作用于只读端口，在计划中只读端口不久的将来将被删除。授权流程通过访问策略比较请求上下文的属性（例如，用户名、资源和</a:t>
            </a:r>
            <a:r>
              <a:rPr lang="en-US" altLang="zh-CN" kern="100" spc="30" dirty="0">
                <a:latin typeface="+mn-ea"/>
              </a:rPr>
              <a:t>Namespace</a:t>
            </a:r>
            <a:r>
              <a:rPr lang="zh-CN" altLang="zh-CN" kern="100" spc="30" dirty="0">
                <a:latin typeface="+mn-ea"/>
              </a:rPr>
              <a:t>）。 在通过</a:t>
            </a:r>
            <a:r>
              <a:rPr lang="en-US" altLang="zh-CN" kern="100" spc="30" dirty="0">
                <a:latin typeface="+mn-ea"/>
              </a:rPr>
              <a:t>API </a:t>
            </a:r>
            <a:r>
              <a:rPr lang="zh-CN" altLang="zh-CN" kern="100" spc="30" dirty="0">
                <a:latin typeface="+mn-ea"/>
              </a:rPr>
              <a:t>访问资源之前，必须通过访问策略地校验。访问策略通过</a:t>
            </a:r>
            <a:r>
              <a:rPr lang="en-US" altLang="zh-CN" kern="100" spc="30" dirty="0">
                <a:latin typeface="+mn-ea"/>
              </a:rPr>
              <a:t>API Server</a:t>
            </a:r>
            <a:r>
              <a:rPr lang="zh-CN" altLang="zh-CN" kern="100" spc="30" dirty="0">
                <a:latin typeface="+mn-ea"/>
              </a:rPr>
              <a:t>的启动参数</a:t>
            </a:r>
            <a:r>
              <a:rPr lang="en-US" altLang="zh-CN" kern="100" spc="30" dirty="0">
                <a:latin typeface="+mn-ea"/>
              </a:rPr>
              <a:t>“`--</a:t>
            </a:r>
            <a:r>
              <a:rPr lang="en-US" altLang="zh-CN" kern="100" spc="30" dirty="0" err="1">
                <a:latin typeface="+mn-ea"/>
              </a:rPr>
              <a:t>authorization_mode</a:t>
            </a:r>
            <a:r>
              <a:rPr lang="en-US" altLang="zh-CN" kern="100" spc="30" dirty="0">
                <a:latin typeface="+mn-ea"/>
              </a:rPr>
              <a:t>”</a:t>
            </a:r>
            <a:r>
              <a:rPr lang="zh-CN" altLang="zh-CN" kern="100" spc="30" dirty="0">
                <a:latin typeface="+mn-ea"/>
              </a:rPr>
              <a:t>配置，该参数包含三个值，如下所列：</a:t>
            </a:r>
          </a:p>
          <a:p>
            <a:pPr lvl="1" indent="269240" algn="just">
              <a:lnSpc>
                <a:spcPct val="120000"/>
              </a:lnSpc>
              <a:spcAft>
                <a:spcPts val="600"/>
              </a:spcAft>
            </a:pPr>
            <a:r>
              <a:rPr lang="en-US" altLang="zh-CN" i="1" kern="100" spc="30" dirty="0">
                <a:solidFill>
                  <a:srgbClr val="C00000"/>
                </a:solidFill>
                <a:latin typeface="+mn-ea"/>
              </a:rPr>
              <a:t>  </a:t>
            </a:r>
            <a:r>
              <a:rPr lang="en-US" altLang="zh-CN" i="1" kern="100" spc="30" dirty="0" smtClean="0">
                <a:solidFill>
                  <a:srgbClr val="C00000"/>
                </a:solidFill>
                <a:latin typeface="+mn-ea"/>
              </a:rPr>
              <a:t>“--</a:t>
            </a:r>
            <a:r>
              <a:rPr lang="en-US" altLang="zh-CN" i="1" kern="100" spc="30" dirty="0" err="1">
                <a:solidFill>
                  <a:srgbClr val="C00000"/>
                </a:solidFill>
                <a:latin typeface="+mn-ea"/>
              </a:rPr>
              <a:t>authorization_mode</a:t>
            </a:r>
            <a:r>
              <a:rPr lang="en-US" altLang="zh-CN" i="1" kern="100" spc="30" dirty="0">
                <a:solidFill>
                  <a:srgbClr val="C00000"/>
                </a:solidFill>
                <a:latin typeface="+mn-ea"/>
              </a:rPr>
              <a:t>=</a:t>
            </a:r>
            <a:r>
              <a:rPr lang="en-US" altLang="zh-CN" i="1" kern="100" spc="30" dirty="0" err="1">
                <a:solidFill>
                  <a:srgbClr val="C00000"/>
                </a:solidFill>
                <a:latin typeface="+mn-ea"/>
              </a:rPr>
              <a:t>AlwaysDeny</a:t>
            </a:r>
            <a:r>
              <a:rPr lang="en-US" altLang="zh-CN" i="1" kern="100" spc="30" dirty="0">
                <a:solidFill>
                  <a:srgbClr val="C00000"/>
                </a:solidFill>
                <a:latin typeface="+mn-ea"/>
              </a:rPr>
              <a:t>”</a:t>
            </a:r>
            <a:endParaRPr lang="zh-CN" altLang="zh-CN" i="1" kern="100" spc="30" dirty="0">
              <a:solidFill>
                <a:srgbClr val="C00000"/>
              </a:solidFill>
              <a:latin typeface="+mn-ea"/>
            </a:endParaRPr>
          </a:p>
          <a:p>
            <a:pPr lvl="1" indent="269240" algn="just">
              <a:lnSpc>
                <a:spcPct val="120000"/>
              </a:lnSpc>
              <a:spcAft>
                <a:spcPts val="600"/>
              </a:spcAft>
            </a:pPr>
            <a:r>
              <a:rPr lang="en-US" altLang="zh-CN" i="1" kern="100" spc="30" dirty="0">
                <a:solidFill>
                  <a:srgbClr val="C00000"/>
                </a:solidFill>
                <a:latin typeface="+mn-ea"/>
              </a:rPr>
              <a:t>  “--</a:t>
            </a:r>
            <a:r>
              <a:rPr lang="en-US" altLang="zh-CN" i="1" kern="100" spc="30" dirty="0" err="1">
                <a:solidFill>
                  <a:srgbClr val="C00000"/>
                </a:solidFill>
                <a:latin typeface="+mn-ea"/>
              </a:rPr>
              <a:t>authorization_mode</a:t>
            </a:r>
            <a:r>
              <a:rPr lang="en-US" altLang="zh-CN" i="1" kern="100" spc="30" dirty="0">
                <a:solidFill>
                  <a:srgbClr val="C00000"/>
                </a:solidFill>
                <a:latin typeface="+mn-ea"/>
              </a:rPr>
              <a:t>=</a:t>
            </a:r>
            <a:r>
              <a:rPr lang="en-US" altLang="zh-CN" i="1" kern="100" spc="30" dirty="0" err="1">
                <a:solidFill>
                  <a:srgbClr val="C00000"/>
                </a:solidFill>
                <a:latin typeface="+mn-ea"/>
              </a:rPr>
              <a:t>AlwaysAllow</a:t>
            </a:r>
            <a:r>
              <a:rPr lang="en-US" altLang="zh-CN" i="1" kern="100" spc="30" dirty="0">
                <a:solidFill>
                  <a:srgbClr val="C00000"/>
                </a:solidFill>
                <a:latin typeface="+mn-ea"/>
              </a:rPr>
              <a:t>”</a:t>
            </a:r>
            <a:endParaRPr lang="zh-CN" altLang="zh-CN" i="1" kern="100" spc="30" dirty="0">
              <a:solidFill>
                <a:srgbClr val="C00000"/>
              </a:solidFill>
              <a:latin typeface="+mn-ea"/>
            </a:endParaRPr>
          </a:p>
          <a:p>
            <a:pPr lvl="1" indent="269240" algn="just">
              <a:lnSpc>
                <a:spcPct val="120000"/>
              </a:lnSpc>
              <a:spcAft>
                <a:spcPts val="600"/>
              </a:spcAft>
            </a:pPr>
            <a:r>
              <a:rPr lang="en-US" altLang="zh-CN" i="1" kern="100" spc="30" dirty="0">
                <a:solidFill>
                  <a:srgbClr val="C00000"/>
                </a:solidFill>
                <a:latin typeface="+mn-ea"/>
              </a:rPr>
              <a:t>  “--</a:t>
            </a:r>
            <a:r>
              <a:rPr lang="en-US" altLang="zh-CN" i="1" kern="100" spc="30" dirty="0" err="1">
                <a:solidFill>
                  <a:srgbClr val="C00000"/>
                </a:solidFill>
                <a:latin typeface="+mn-ea"/>
              </a:rPr>
              <a:t>authorization_mode</a:t>
            </a:r>
            <a:r>
              <a:rPr lang="en-US" altLang="zh-CN" i="1" kern="100" spc="30" dirty="0">
                <a:solidFill>
                  <a:srgbClr val="C00000"/>
                </a:solidFill>
                <a:latin typeface="+mn-ea"/>
              </a:rPr>
              <a:t>=ABAC”</a:t>
            </a:r>
            <a:endParaRPr lang="zh-CN" altLang="zh-CN" i="1" kern="100" spc="30" dirty="0">
              <a:solidFill>
                <a:srgbClr val="C00000"/>
              </a:solidFill>
              <a:latin typeface="+mn-ea"/>
            </a:endParaRPr>
          </a:p>
          <a:p>
            <a:pPr indent="269240" algn="just">
              <a:lnSpc>
                <a:spcPct val="120000"/>
              </a:lnSpc>
              <a:spcAft>
                <a:spcPts val="600"/>
              </a:spcAft>
            </a:pPr>
            <a:r>
              <a:rPr lang="zh-CN" altLang="zh-CN" kern="100" spc="30" dirty="0">
                <a:latin typeface="+mn-ea"/>
              </a:rPr>
              <a:t>其中，</a:t>
            </a:r>
            <a:r>
              <a:rPr lang="en-US" altLang="zh-CN" kern="100" spc="30" dirty="0">
                <a:latin typeface="+mn-ea"/>
              </a:rPr>
              <a:t>“</a:t>
            </a:r>
            <a:r>
              <a:rPr lang="en-US" altLang="zh-CN" kern="100" spc="30" dirty="0" err="1">
                <a:latin typeface="+mn-ea"/>
              </a:rPr>
              <a:t>AlwaysDeny</a:t>
            </a:r>
            <a:r>
              <a:rPr lang="en-US" altLang="zh-CN" kern="100" spc="30" dirty="0">
                <a:latin typeface="+mn-ea"/>
              </a:rPr>
              <a:t>”</a:t>
            </a:r>
            <a:r>
              <a:rPr lang="zh-CN" altLang="zh-CN" kern="100" spc="30" dirty="0">
                <a:latin typeface="+mn-ea"/>
              </a:rPr>
              <a:t>表示拒绝所有的请求，该配置一般用于测试；</a:t>
            </a:r>
            <a:r>
              <a:rPr lang="en-US" altLang="zh-CN" kern="100" spc="30" dirty="0">
                <a:latin typeface="+mn-ea"/>
              </a:rPr>
              <a:t>“</a:t>
            </a:r>
            <a:r>
              <a:rPr lang="en-US" altLang="zh-CN" kern="100" spc="30" dirty="0" err="1">
                <a:latin typeface="+mn-ea"/>
              </a:rPr>
              <a:t>AlwaysAllow</a:t>
            </a:r>
            <a:r>
              <a:rPr lang="en-US" altLang="zh-CN" kern="100" spc="30" dirty="0">
                <a:latin typeface="+mn-ea"/>
              </a:rPr>
              <a:t>” </a:t>
            </a:r>
            <a:r>
              <a:rPr lang="zh-CN" altLang="zh-CN" kern="100" spc="30" dirty="0">
                <a:latin typeface="+mn-ea"/>
              </a:rPr>
              <a:t>表示允许所有的请求，如果集群不需要授权流程，可以用该策略；</a:t>
            </a:r>
            <a:r>
              <a:rPr lang="en-US" altLang="zh-CN" kern="100" spc="30" dirty="0">
                <a:latin typeface="+mn-ea"/>
              </a:rPr>
              <a:t>“ABAC”</a:t>
            </a:r>
            <a:r>
              <a:rPr lang="zh-CN" altLang="zh-CN" kern="100" spc="30" dirty="0">
                <a:latin typeface="+mn-ea"/>
              </a:rPr>
              <a:t>表示使用用户配置的授权策略去管理访问</a:t>
            </a:r>
            <a:r>
              <a:rPr lang="en-US" altLang="zh-CN" kern="100" spc="30" dirty="0">
                <a:latin typeface="+mn-ea"/>
              </a:rPr>
              <a:t>API Server</a:t>
            </a:r>
            <a:r>
              <a:rPr lang="zh-CN" altLang="zh-CN" kern="100" spc="30" dirty="0">
                <a:latin typeface="+mn-ea"/>
              </a:rPr>
              <a:t>的请求，</a:t>
            </a:r>
            <a:r>
              <a:rPr lang="en-US" altLang="zh-CN" kern="100" spc="30" dirty="0">
                <a:latin typeface="+mn-ea"/>
              </a:rPr>
              <a:t>ABAC </a:t>
            </a:r>
            <a:r>
              <a:rPr lang="zh-CN" altLang="zh-CN" kern="100" spc="30" dirty="0">
                <a:latin typeface="+mn-ea"/>
              </a:rPr>
              <a:t>代表</a:t>
            </a:r>
            <a:r>
              <a:rPr lang="en-US" altLang="zh-CN" kern="100" spc="30" dirty="0">
                <a:latin typeface="+mn-ea"/>
              </a:rPr>
              <a:t> Attribute-Based Access Control</a:t>
            </a:r>
            <a:r>
              <a:rPr lang="zh-CN" altLang="zh-CN" kern="100" spc="30" dirty="0">
                <a:latin typeface="+mn-ea"/>
              </a:rPr>
              <a:t>（基于属性的访问控制）</a:t>
            </a:r>
            <a:r>
              <a:rPr lang="zh-CN" altLang="zh-CN" kern="100" spc="30" dirty="0" smtClean="0">
                <a:latin typeface="+mn-ea"/>
              </a:rPr>
              <a:t>。</a:t>
            </a:r>
            <a:endParaRPr lang="zh-CN" altLang="zh-CN" kern="100" spc="30" dirty="0">
              <a:latin typeface="+mn-ea"/>
            </a:endParaRPr>
          </a:p>
        </p:txBody>
      </p:sp>
    </p:spTree>
    <p:extLst>
      <p:ext uri="{BB962C8B-B14F-4D97-AF65-F5344CB8AC3E}">
        <p14:creationId xmlns:p14="http://schemas.microsoft.com/office/powerpoint/2010/main" val="960371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050" y="389240"/>
            <a:ext cx="10515600" cy="824847"/>
          </a:xfrm>
        </p:spPr>
        <p:txBody>
          <a:bodyPr/>
          <a:lstStyle/>
          <a:p>
            <a:r>
              <a:rPr lang="zh-CN" altLang="en-US" dirty="0" smtClean="0"/>
              <a:t>安全</a:t>
            </a:r>
            <a:r>
              <a:rPr lang="en-US" altLang="zh-CN" dirty="0" smtClean="0"/>
              <a:t>—</a:t>
            </a:r>
            <a:r>
              <a:rPr lang="zh-CN" altLang="en-US" dirty="0" smtClean="0"/>
              <a:t>授权</a:t>
            </a:r>
            <a:endParaRPr lang="zh-CN" altLang="en-US" dirty="0"/>
          </a:p>
        </p:txBody>
      </p:sp>
      <p:cxnSp>
        <p:nvCxnSpPr>
          <p:cNvPr id="5" name="直接连接符 4"/>
          <p:cNvCxnSpPr/>
          <p:nvPr/>
        </p:nvCxnSpPr>
        <p:spPr>
          <a:xfrm flipH="1">
            <a:off x="300626" y="414293"/>
            <a:ext cx="12526" cy="7265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3152" y="6300592"/>
            <a:ext cx="0" cy="341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00626" y="6641817"/>
            <a:ext cx="581207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00592"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452992" y="6577675"/>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607480"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993732" y="1451450"/>
            <a:ext cx="10254641" cy="4166205"/>
          </a:xfrm>
          <a:prstGeom prst="rect">
            <a:avLst/>
          </a:prstGeom>
        </p:spPr>
        <p:txBody>
          <a:bodyPr wrap="square">
            <a:spAutoFit/>
          </a:bodyPr>
          <a:lstStyle/>
          <a:p>
            <a:pPr indent="269240" algn="just">
              <a:lnSpc>
                <a:spcPct val="120000"/>
              </a:lnSpc>
              <a:spcAft>
                <a:spcPts val="600"/>
              </a:spcAft>
            </a:pPr>
            <a:r>
              <a:rPr lang="zh-CN" altLang="zh-CN" kern="100" spc="30" dirty="0" smtClean="0">
                <a:latin typeface="+mn-ea"/>
              </a:rPr>
              <a:t>在</a:t>
            </a:r>
            <a:r>
              <a:rPr lang="en-US" altLang="zh-CN" kern="100" spc="30" dirty="0">
                <a:latin typeface="+mn-ea"/>
              </a:rPr>
              <a:t>Kubernetes</a:t>
            </a:r>
            <a:r>
              <a:rPr lang="zh-CN" altLang="zh-CN" kern="100" spc="30" dirty="0">
                <a:latin typeface="+mn-ea"/>
              </a:rPr>
              <a:t>中，一个</a:t>
            </a:r>
            <a:r>
              <a:rPr lang="en-US" altLang="zh-CN" kern="100" spc="30" dirty="0">
                <a:latin typeface="+mn-ea"/>
              </a:rPr>
              <a:t>HTTP</a:t>
            </a:r>
            <a:r>
              <a:rPr lang="zh-CN" altLang="zh-CN" kern="100" spc="30" dirty="0">
                <a:latin typeface="+mn-ea"/>
              </a:rPr>
              <a:t>请求包含四个能被授权进程识别的属性</a:t>
            </a:r>
            <a:r>
              <a:rPr lang="en-US" altLang="zh-CN" kern="100" spc="30" dirty="0">
                <a:latin typeface="+mn-ea"/>
              </a:rPr>
              <a:t>:</a:t>
            </a:r>
            <a:endParaRPr lang="zh-CN" altLang="zh-CN" kern="100" spc="30" dirty="0">
              <a:latin typeface="+mn-ea"/>
            </a:endParaRPr>
          </a:p>
          <a:p>
            <a:pPr marL="1257300" lvl="2" indent="-342900" algn="just">
              <a:lnSpc>
                <a:spcPct val="120000"/>
              </a:lnSpc>
              <a:spcAft>
                <a:spcPts val="600"/>
              </a:spcAft>
              <a:buFont typeface="Symbol" panose="05050102010706020507" pitchFamily="18" charset="2"/>
              <a:buChar char=""/>
            </a:pPr>
            <a:r>
              <a:rPr lang="en-US" altLang="zh-CN" kern="100" spc="30" dirty="0">
                <a:latin typeface="+mn-ea"/>
              </a:rPr>
              <a:t> </a:t>
            </a:r>
            <a:r>
              <a:rPr lang="zh-CN" altLang="zh-CN" kern="100" spc="30" dirty="0">
                <a:latin typeface="+mn-ea"/>
              </a:rPr>
              <a:t>用户名（代表一个已经被认证的用户的字符型用户名）；</a:t>
            </a:r>
          </a:p>
          <a:p>
            <a:pPr marL="1257300" lvl="2" indent="-342900" algn="just">
              <a:lnSpc>
                <a:spcPct val="120000"/>
              </a:lnSpc>
              <a:spcAft>
                <a:spcPts val="600"/>
              </a:spcAft>
              <a:buFont typeface="Symbol" panose="05050102010706020507" pitchFamily="18" charset="2"/>
              <a:buChar char=""/>
            </a:pPr>
            <a:r>
              <a:rPr lang="en-US" altLang="zh-CN" kern="100" spc="30" dirty="0">
                <a:latin typeface="+mn-ea"/>
              </a:rPr>
              <a:t> </a:t>
            </a:r>
            <a:r>
              <a:rPr lang="zh-CN" altLang="zh-CN" kern="100" spc="30" dirty="0">
                <a:latin typeface="+mn-ea"/>
              </a:rPr>
              <a:t>是否是只读请求</a:t>
            </a:r>
            <a:r>
              <a:rPr lang="en-US" altLang="zh-CN" kern="100" spc="30" dirty="0">
                <a:latin typeface="+mn-ea"/>
              </a:rPr>
              <a:t> (REST</a:t>
            </a:r>
            <a:r>
              <a:rPr lang="zh-CN" altLang="zh-CN" kern="100" spc="30" dirty="0">
                <a:latin typeface="+mn-ea"/>
              </a:rPr>
              <a:t>的</a:t>
            </a:r>
            <a:r>
              <a:rPr lang="en-US" altLang="zh-CN" kern="100" spc="30" dirty="0">
                <a:latin typeface="+mn-ea"/>
              </a:rPr>
              <a:t>GET</a:t>
            </a:r>
            <a:r>
              <a:rPr lang="zh-CN" altLang="zh-CN" kern="100" spc="30" dirty="0">
                <a:latin typeface="+mn-ea"/>
              </a:rPr>
              <a:t>操作是只读的</a:t>
            </a:r>
            <a:r>
              <a:rPr lang="en-US" altLang="zh-CN" kern="100" spc="30" dirty="0">
                <a:latin typeface="+mn-ea"/>
              </a:rPr>
              <a:t>)</a:t>
            </a:r>
            <a:r>
              <a:rPr lang="zh-CN" altLang="zh-CN" kern="100" spc="30" dirty="0">
                <a:latin typeface="+mn-ea"/>
              </a:rPr>
              <a:t>；</a:t>
            </a:r>
          </a:p>
          <a:p>
            <a:pPr marL="1257300" lvl="2" indent="-342900" algn="just">
              <a:lnSpc>
                <a:spcPct val="120000"/>
              </a:lnSpc>
              <a:spcAft>
                <a:spcPts val="600"/>
              </a:spcAft>
              <a:buFont typeface="Symbol" panose="05050102010706020507" pitchFamily="18" charset="2"/>
              <a:buChar char=""/>
            </a:pPr>
            <a:r>
              <a:rPr lang="en-US" altLang="zh-CN" kern="100" spc="30" dirty="0">
                <a:latin typeface="+mn-ea"/>
              </a:rPr>
              <a:t> </a:t>
            </a:r>
            <a:r>
              <a:rPr lang="zh-CN" altLang="zh-CN" kern="100" spc="30" dirty="0">
                <a:latin typeface="+mn-ea"/>
              </a:rPr>
              <a:t>被访问的是哪一类资源，比如访问</a:t>
            </a:r>
            <a:r>
              <a:rPr lang="en-US" altLang="zh-CN" kern="100" spc="30" dirty="0">
                <a:latin typeface="+mn-ea"/>
              </a:rPr>
              <a:t>Pod</a:t>
            </a:r>
            <a:r>
              <a:rPr lang="zh-CN" altLang="zh-CN" kern="100" spc="30" dirty="0">
                <a:latin typeface="+mn-ea"/>
              </a:rPr>
              <a:t>资源：</a:t>
            </a:r>
            <a:r>
              <a:rPr lang="en-US" altLang="zh-CN" kern="100" spc="30" dirty="0">
                <a:latin typeface="+mn-ea"/>
              </a:rPr>
              <a:t> </a:t>
            </a:r>
            <a:endParaRPr lang="zh-CN" altLang="zh-CN" kern="100" spc="30" dirty="0">
              <a:latin typeface="+mn-ea"/>
            </a:endParaRPr>
          </a:p>
          <a:p>
            <a:pPr lvl="2" indent="269240" algn="just">
              <a:lnSpc>
                <a:spcPct val="120000"/>
              </a:lnSpc>
              <a:spcAft>
                <a:spcPts val="600"/>
              </a:spcAft>
            </a:pPr>
            <a:r>
              <a:rPr lang="en-US" altLang="zh-CN" kern="100" spc="30" dirty="0">
                <a:latin typeface="+mn-ea"/>
              </a:rPr>
              <a:t>  	“/</a:t>
            </a:r>
            <a:r>
              <a:rPr lang="en-US" altLang="zh-CN" kern="100" spc="30" dirty="0" err="1">
                <a:latin typeface="+mn-ea"/>
              </a:rPr>
              <a:t>api</a:t>
            </a:r>
            <a:r>
              <a:rPr lang="en-US" altLang="zh-CN" kern="100" spc="30" dirty="0">
                <a:latin typeface="+mn-ea"/>
              </a:rPr>
              <a:t>/v1/namespaces/default/pods”</a:t>
            </a:r>
            <a:r>
              <a:rPr lang="zh-CN" altLang="zh-CN" kern="100" spc="30" dirty="0">
                <a:latin typeface="+mn-ea"/>
              </a:rPr>
              <a:t>；</a:t>
            </a:r>
          </a:p>
          <a:p>
            <a:pPr marL="1257300" lvl="2" indent="-342900" algn="just">
              <a:lnSpc>
                <a:spcPct val="120000"/>
              </a:lnSpc>
              <a:spcAft>
                <a:spcPts val="600"/>
              </a:spcAft>
              <a:buFont typeface="Symbol" panose="05050102010706020507" pitchFamily="18" charset="2"/>
              <a:buChar char=""/>
            </a:pPr>
            <a:r>
              <a:rPr lang="en-US" altLang="zh-CN" kern="100" spc="30" dirty="0">
                <a:latin typeface="+mn-ea"/>
              </a:rPr>
              <a:t> </a:t>
            </a:r>
            <a:r>
              <a:rPr lang="zh-CN" altLang="zh-CN" kern="100" spc="30" dirty="0">
                <a:latin typeface="+mn-ea"/>
              </a:rPr>
              <a:t>被访问对象所属的</a:t>
            </a:r>
            <a:r>
              <a:rPr lang="en-US" altLang="zh-CN" kern="100" spc="30" dirty="0">
                <a:latin typeface="+mn-ea"/>
              </a:rPr>
              <a:t>Namespace</a:t>
            </a:r>
            <a:r>
              <a:rPr lang="zh-CN" altLang="zh-CN" kern="100" spc="30" dirty="0">
                <a:latin typeface="+mn-ea"/>
              </a:rPr>
              <a:t>，如果这被访问的资源不支持</a:t>
            </a:r>
            <a:r>
              <a:rPr lang="en-US" altLang="zh-CN" kern="100" spc="30" dirty="0">
                <a:latin typeface="+mn-ea"/>
              </a:rPr>
              <a:t>Namespace</a:t>
            </a:r>
            <a:r>
              <a:rPr lang="zh-CN" altLang="zh-CN" kern="100" spc="30" dirty="0">
                <a:latin typeface="+mn-ea"/>
              </a:rPr>
              <a:t>，则是空字符串。</a:t>
            </a:r>
          </a:p>
          <a:p>
            <a:pPr indent="450850" algn="just">
              <a:lnSpc>
                <a:spcPct val="120000"/>
              </a:lnSpc>
              <a:spcAft>
                <a:spcPts val="600"/>
              </a:spcAft>
            </a:pPr>
            <a:r>
              <a:rPr lang="zh-CN" altLang="zh-CN" kern="100" spc="30" dirty="0">
                <a:latin typeface="+mn-ea"/>
              </a:rPr>
              <a:t>由于通过过多的属性来实现访问控制会增加管理的复杂度，因此</a:t>
            </a:r>
            <a:r>
              <a:rPr lang="en-US" altLang="zh-CN" kern="100" spc="30" dirty="0">
                <a:latin typeface="+mn-ea"/>
              </a:rPr>
              <a:t>Kubernetes</a:t>
            </a:r>
            <a:r>
              <a:rPr lang="zh-CN" altLang="zh-CN" kern="100" spc="30" dirty="0">
                <a:latin typeface="+mn-ea"/>
              </a:rPr>
              <a:t>仅用四个属性来实现访问控制，并不希望添加更多的属性去实现访问控制。当</a:t>
            </a:r>
            <a:r>
              <a:rPr lang="en-US" altLang="zh-CN" kern="100" spc="30" dirty="0">
                <a:latin typeface="+mn-ea"/>
              </a:rPr>
              <a:t>API Server</a:t>
            </a:r>
            <a:r>
              <a:rPr lang="zh-CN" altLang="zh-CN" kern="100" spc="30" dirty="0">
                <a:latin typeface="+mn-ea"/>
              </a:rPr>
              <a:t>接收到请求后，它读取该请求中所带的前面提及的四个属性。如果该请求中不带某些属性，则这些属性的值将根据值的类型设置成零值（例如为字符串类型属性，设置一个空字符串；为布尔型属性设置为</a:t>
            </a:r>
            <a:r>
              <a:rPr lang="en-US" altLang="zh-CN" kern="100" spc="30" dirty="0">
                <a:latin typeface="+mn-ea"/>
              </a:rPr>
              <a:t>false</a:t>
            </a:r>
            <a:r>
              <a:rPr lang="zh-CN" altLang="zh-CN" kern="100" spc="30" dirty="0">
                <a:latin typeface="+mn-ea"/>
              </a:rPr>
              <a:t>；为数值类型属性设置</a:t>
            </a:r>
            <a:r>
              <a:rPr lang="en-US" altLang="zh-CN" kern="100" spc="30" dirty="0">
                <a:latin typeface="+mn-ea"/>
              </a:rPr>
              <a:t>0</a:t>
            </a:r>
            <a:r>
              <a:rPr lang="zh-CN" altLang="zh-CN" kern="100" spc="30" dirty="0">
                <a:latin typeface="+mn-ea"/>
              </a:rPr>
              <a:t>）</a:t>
            </a:r>
            <a:r>
              <a:rPr lang="zh-CN" altLang="zh-CN" kern="100" spc="30" dirty="0" smtClean="0">
                <a:latin typeface="+mn-ea"/>
              </a:rPr>
              <a:t>。</a:t>
            </a:r>
            <a:endParaRPr lang="zh-CN" altLang="zh-CN" kern="100" spc="30" dirty="0">
              <a:latin typeface="+mn-ea"/>
            </a:endParaRPr>
          </a:p>
        </p:txBody>
      </p:sp>
    </p:spTree>
    <p:extLst>
      <p:ext uri="{BB962C8B-B14F-4D97-AF65-F5344CB8AC3E}">
        <p14:creationId xmlns:p14="http://schemas.microsoft.com/office/powerpoint/2010/main" val="3396333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050" y="389240"/>
            <a:ext cx="10515600" cy="824847"/>
          </a:xfrm>
        </p:spPr>
        <p:txBody>
          <a:bodyPr/>
          <a:lstStyle/>
          <a:p>
            <a:r>
              <a:rPr lang="zh-CN" altLang="en-US" dirty="0" smtClean="0"/>
              <a:t>安全</a:t>
            </a:r>
            <a:r>
              <a:rPr lang="en-US" altLang="zh-CN" dirty="0" smtClean="0"/>
              <a:t>—</a:t>
            </a:r>
            <a:r>
              <a:rPr lang="zh-CN" altLang="en-US" dirty="0" smtClean="0"/>
              <a:t>授权</a:t>
            </a:r>
            <a:endParaRPr lang="zh-CN" altLang="en-US" dirty="0"/>
          </a:p>
        </p:txBody>
      </p:sp>
      <p:cxnSp>
        <p:nvCxnSpPr>
          <p:cNvPr id="5" name="直接连接符 4"/>
          <p:cNvCxnSpPr/>
          <p:nvPr/>
        </p:nvCxnSpPr>
        <p:spPr>
          <a:xfrm flipH="1">
            <a:off x="300626" y="414293"/>
            <a:ext cx="12526" cy="7265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3152" y="6300592"/>
            <a:ext cx="0" cy="341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00626" y="6641817"/>
            <a:ext cx="581207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00592"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452992" y="6577675"/>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607480"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26510" y="1140803"/>
            <a:ext cx="11160690" cy="5082353"/>
          </a:xfrm>
          <a:prstGeom prst="rect">
            <a:avLst/>
          </a:prstGeom>
        </p:spPr>
        <p:txBody>
          <a:bodyPr wrap="square">
            <a:spAutoFit/>
          </a:bodyPr>
          <a:lstStyle/>
          <a:p>
            <a:pPr indent="450850" algn="just">
              <a:lnSpc>
                <a:spcPct val="120000"/>
              </a:lnSpc>
              <a:spcAft>
                <a:spcPts val="600"/>
              </a:spcAft>
            </a:pPr>
            <a:r>
              <a:rPr lang="zh-CN" altLang="zh-CN" kern="100" spc="30" dirty="0" smtClean="0">
                <a:latin typeface="Times New Roman" panose="02020603050405020304" pitchFamily="18" charset="0"/>
              </a:rPr>
              <a:t>在</a:t>
            </a:r>
            <a:r>
              <a:rPr lang="zh-CN" altLang="zh-CN" kern="100" spc="30" dirty="0">
                <a:latin typeface="Times New Roman" panose="02020603050405020304" pitchFamily="18" charset="0"/>
              </a:rPr>
              <a:t>授权策略文件中的策略对象，它的一个未设置属性，表示匹配</a:t>
            </a:r>
            <a:r>
              <a:rPr lang="en-US" altLang="zh-CN" kern="100" spc="30" dirty="0">
                <a:latin typeface="Times New Roman" panose="02020603050405020304" pitchFamily="18" charset="0"/>
              </a:rPr>
              <a:t>http</a:t>
            </a:r>
            <a:r>
              <a:rPr lang="zh-CN" altLang="zh-CN" kern="100" spc="30" dirty="0">
                <a:latin typeface="Times New Roman" panose="02020603050405020304" pitchFamily="18" charset="0"/>
              </a:rPr>
              <a:t>请求中该属性的任何值。请求的四个属性值和授权策略文件中的所有策略对象，逐个匹配。如果至少有一个策略对象被匹配上，则该请求将被授权通过</a:t>
            </a:r>
            <a:r>
              <a:rPr lang="zh-CN" altLang="zh-CN" kern="100" spc="30" dirty="0" smtClean="0">
                <a:latin typeface="Times New Roman" panose="02020603050405020304" pitchFamily="18" charset="0"/>
              </a:rPr>
              <a:t>。例如</a:t>
            </a:r>
            <a:r>
              <a:rPr lang="zh-CN" altLang="zh-CN" kern="100" spc="30" dirty="0">
                <a:latin typeface="Times New Roman" panose="02020603050405020304" pitchFamily="18" charset="0"/>
              </a:rPr>
              <a:t>：</a:t>
            </a:r>
          </a:p>
          <a:p>
            <a:pPr lvl="1" indent="269240" algn="just">
              <a:lnSpc>
                <a:spcPct val="120000"/>
              </a:lnSpc>
              <a:spcAft>
                <a:spcPts val="600"/>
              </a:spcAft>
            </a:pPr>
            <a:r>
              <a:rPr lang="en-US" altLang="zh-CN" kern="100" spc="30" dirty="0">
                <a:latin typeface="Times New Roman" panose="02020603050405020304" pitchFamily="18" charset="0"/>
              </a:rPr>
              <a:t> 1. </a:t>
            </a:r>
            <a:r>
              <a:rPr lang="zh-CN" altLang="zh-CN" kern="100" spc="30" dirty="0">
                <a:latin typeface="Times New Roman" panose="02020603050405020304" pitchFamily="18" charset="0"/>
              </a:rPr>
              <a:t>允许用户</a:t>
            </a:r>
            <a:r>
              <a:rPr lang="en-US" altLang="zh-CN" kern="100" spc="30" dirty="0" err="1">
                <a:latin typeface="Times New Roman" panose="02020603050405020304" pitchFamily="18" charset="0"/>
              </a:rPr>
              <a:t>alice</a:t>
            </a:r>
            <a:r>
              <a:rPr lang="zh-CN" altLang="zh-CN" kern="100" spc="30" dirty="0">
                <a:latin typeface="Times New Roman" panose="02020603050405020304" pitchFamily="18" charset="0"/>
              </a:rPr>
              <a:t>做任何事情</a:t>
            </a:r>
            <a:r>
              <a:rPr lang="en-US" altLang="zh-CN" kern="100" spc="30" dirty="0">
                <a:latin typeface="Times New Roman" panose="02020603050405020304" pitchFamily="18" charset="0"/>
              </a:rPr>
              <a:t>: {"user":"</a:t>
            </a:r>
            <a:r>
              <a:rPr lang="en-US" altLang="zh-CN" kern="100" spc="30" dirty="0" err="1">
                <a:latin typeface="Times New Roman" panose="02020603050405020304" pitchFamily="18" charset="0"/>
              </a:rPr>
              <a:t>alice</a:t>
            </a:r>
            <a:r>
              <a:rPr lang="en-US" altLang="zh-CN" kern="100" spc="30" dirty="0">
                <a:latin typeface="Times New Roman" panose="02020603050405020304" pitchFamily="18" charset="0"/>
              </a:rPr>
              <a:t>"}</a:t>
            </a:r>
            <a:endParaRPr lang="zh-CN" altLang="zh-CN" kern="100" spc="30" dirty="0">
              <a:latin typeface="Times New Roman" panose="02020603050405020304" pitchFamily="18" charset="0"/>
            </a:endParaRPr>
          </a:p>
          <a:p>
            <a:pPr lvl="1" indent="269240" algn="just">
              <a:lnSpc>
                <a:spcPct val="120000"/>
              </a:lnSpc>
              <a:spcAft>
                <a:spcPts val="600"/>
              </a:spcAft>
            </a:pPr>
            <a:r>
              <a:rPr lang="en-US" altLang="zh-CN" kern="100" spc="30" dirty="0">
                <a:latin typeface="Times New Roman" panose="02020603050405020304" pitchFamily="18" charset="0"/>
              </a:rPr>
              <a:t> 2. </a:t>
            </a:r>
            <a:r>
              <a:rPr lang="zh-CN" altLang="zh-CN" kern="100" spc="30" dirty="0">
                <a:latin typeface="Times New Roman" panose="02020603050405020304" pitchFamily="18" charset="0"/>
              </a:rPr>
              <a:t>用户</a:t>
            </a:r>
            <a:r>
              <a:rPr lang="en-US" altLang="zh-CN" kern="100" spc="30" dirty="0" err="1">
                <a:latin typeface="Times New Roman" panose="02020603050405020304" pitchFamily="18" charset="0"/>
              </a:rPr>
              <a:t>Kubelet</a:t>
            </a:r>
            <a:r>
              <a:rPr lang="zh-CN" altLang="zh-CN" kern="100" spc="30" dirty="0">
                <a:latin typeface="Times New Roman" panose="02020603050405020304" pitchFamily="18" charset="0"/>
              </a:rPr>
              <a:t>指定读取资源</a:t>
            </a:r>
            <a:r>
              <a:rPr lang="en-US" altLang="zh-CN" kern="100" spc="30" dirty="0">
                <a:latin typeface="Times New Roman" panose="02020603050405020304" pitchFamily="18" charset="0"/>
              </a:rPr>
              <a:t>Pods: {"user":"</a:t>
            </a:r>
            <a:r>
              <a:rPr lang="en-US" altLang="zh-CN" kern="100" spc="30" dirty="0" err="1">
                <a:latin typeface="Times New Roman" panose="02020603050405020304" pitchFamily="18" charset="0"/>
              </a:rPr>
              <a:t>kubelet</a:t>
            </a:r>
            <a:r>
              <a:rPr lang="en-US" altLang="zh-CN" kern="100" spc="30" dirty="0">
                <a:latin typeface="Times New Roman" panose="02020603050405020304" pitchFamily="18" charset="0"/>
              </a:rPr>
              <a:t>", "resource": "pods", "</a:t>
            </a:r>
            <a:r>
              <a:rPr lang="en-US" altLang="zh-CN" kern="100" spc="30" dirty="0" err="1">
                <a:latin typeface="Times New Roman" panose="02020603050405020304" pitchFamily="18" charset="0"/>
              </a:rPr>
              <a:t>readonly</a:t>
            </a:r>
            <a:r>
              <a:rPr lang="en-US" altLang="zh-CN" kern="100" spc="30" dirty="0">
                <a:latin typeface="Times New Roman" panose="02020603050405020304" pitchFamily="18" charset="0"/>
              </a:rPr>
              <a:t>": true}</a:t>
            </a:r>
            <a:endParaRPr lang="zh-CN" altLang="zh-CN" kern="100" spc="30" dirty="0">
              <a:latin typeface="Times New Roman" panose="02020603050405020304" pitchFamily="18" charset="0"/>
            </a:endParaRPr>
          </a:p>
          <a:p>
            <a:pPr lvl="1" indent="269240" algn="just">
              <a:lnSpc>
                <a:spcPct val="120000"/>
              </a:lnSpc>
              <a:spcAft>
                <a:spcPts val="600"/>
              </a:spcAft>
            </a:pPr>
            <a:r>
              <a:rPr lang="en-US" altLang="zh-CN" kern="100" spc="30" dirty="0">
                <a:latin typeface="Times New Roman" panose="02020603050405020304" pitchFamily="18" charset="0"/>
              </a:rPr>
              <a:t> 3. </a:t>
            </a:r>
            <a:r>
              <a:rPr lang="zh-CN" altLang="zh-CN" kern="100" spc="30" dirty="0">
                <a:latin typeface="Times New Roman" panose="02020603050405020304" pitchFamily="18" charset="0"/>
              </a:rPr>
              <a:t>用户</a:t>
            </a:r>
            <a:r>
              <a:rPr lang="en-US" altLang="zh-CN" kern="100" spc="30" dirty="0" err="1">
                <a:latin typeface="Times New Roman" panose="02020603050405020304" pitchFamily="18" charset="0"/>
              </a:rPr>
              <a:t>Kubelet</a:t>
            </a:r>
            <a:r>
              <a:rPr lang="zh-CN" altLang="zh-CN" kern="100" spc="30" dirty="0">
                <a:latin typeface="Times New Roman" panose="02020603050405020304" pitchFamily="18" charset="0"/>
              </a:rPr>
              <a:t>能读和写资源</a:t>
            </a:r>
            <a:r>
              <a:rPr lang="en-US" altLang="zh-CN" kern="100" spc="30" dirty="0">
                <a:latin typeface="Times New Roman" panose="02020603050405020304" pitchFamily="18" charset="0"/>
              </a:rPr>
              <a:t>events: {"user":"</a:t>
            </a:r>
            <a:r>
              <a:rPr lang="en-US" altLang="zh-CN" kern="100" spc="30" dirty="0" err="1">
                <a:latin typeface="Times New Roman" panose="02020603050405020304" pitchFamily="18" charset="0"/>
              </a:rPr>
              <a:t>kubelet</a:t>
            </a:r>
            <a:r>
              <a:rPr lang="en-US" altLang="zh-CN" kern="100" spc="30" dirty="0">
                <a:latin typeface="Times New Roman" panose="02020603050405020304" pitchFamily="18" charset="0"/>
              </a:rPr>
              <a:t>", "resource": "events"}</a:t>
            </a:r>
            <a:endParaRPr lang="zh-CN" altLang="zh-CN" kern="100" spc="30" dirty="0">
              <a:latin typeface="Times New Roman" panose="02020603050405020304" pitchFamily="18" charset="0"/>
            </a:endParaRPr>
          </a:p>
          <a:p>
            <a:pPr lvl="1" indent="269240" algn="just">
              <a:lnSpc>
                <a:spcPct val="120000"/>
              </a:lnSpc>
              <a:spcAft>
                <a:spcPts val="600"/>
              </a:spcAft>
            </a:pPr>
            <a:r>
              <a:rPr lang="en-US" altLang="zh-CN" kern="100" spc="30" dirty="0">
                <a:latin typeface="Times New Roman" panose="02020603050405020304" pitchFamily="18" charset="0"/>
              </a:rPr>
              <a:t> 4. </a:t>
            </a:r>
            <a:r>
              <a:rPr lang="zh-CN" altLang="zh-CN" kern="100" spc="30" dirty="0">
                <a:latin typeface="Times New Roman" panose="02020603050405020304" pitchFamily="18" charset="0"/>
              </a:rPr>
              <a:t>用户</a:t>
            </a:r>
            <a:r>
              <a:rPr lang="en-US" altLang="zh-CN" kern="100" spc="30" dirty="0">
                <a:latin typeface="Times New Roman" panose="02020603050405020304" pitchFamily="18" charset="0"/>
              </a:rPr>
              <a:t>bob</a:t>
            </a:r>
            <a:r>
              <a:rPr lang="zh-CN" altLang="zh-CN" kern="100" spc="30" dirty="0">
                <a:latin typeface="Times New Roman" panose="02020603050405020304" pitchFamily="18" charset="0"/>
              </a:rPr>
              <a:t>只能读取</a:t>
            </a:r>
            <a:r>
              <a:rPr lang="en-US" altLang="zh-CN" kern="100" spc="30" dirty="0">
                <a:latin typeface="Times New Roman" panose="02020603050405020304" pitchFamily="18" charset="0"/>
              </a:rPr>
              <a:t>Namespace "</a:t>
            </a:r>
            <a:r>
              <a:rPr lang="en-US" altLang="zh-CN" kern="100" spc="30" dirty="0" err="1">
                <a:latin typeface="Times New Roman" panose="02020603050405020304" pitchFamily="18" charset="0"/>
              </a:rPr>
              <a:t>myNamespace</a:t>
            </a:r>
            <a:r>
              <a:rPr lang="en-US" altLang="zh-CN" kern="100" spc="30" dirty="0">
                <a:latin typeface="Times New Roman" panose="02020603050405020304" pitchFamily="18" charset="0"/>
              </a:rPr>
              <a:t>"</a:t>
            </a:r>
            <a:r>
              <a:rPr lang="zh-CN" altLang="zh-CN" kern="100" spc="30" dirty="0">
                <a:latin typeface="Times New Roman" panose="02020603050405020304" pitchFamily="18" charset="0"/>
              </a:rPr>
              <a:t>中的资源</a:t>
            </a:r>
            <a:r>
              <a:rPr lang="en-US" altLang="zh-CN" kern="100" spc="30" dirty="0">
                <a:latin typeface="Times New Roman" panose="02020603050405020304" pitchFamily="18" charset="0"/>
              </a:rPr>
              <a:t>Pods: {"</a:t>
            </a:r>
            <a:r>
              <a:rPr lang="en-US" altLang="zh-CN" kern="100" spc="30" dirty="0" err="1">
                <a:latin typeface="Times New Roman" panose="02020603050405020304" pitchFamily="18" charset="0"/>
              </a:rPr>
              <a:t>user":"bob</a:t>
            </a:r>
            <a:r>
              <a:rPr lang="en-US" altLang="zh-CN" kern="100" spc="30" dirty="0">
                <a:latin typeface="Times New Roman" panose="02020603050405020304" pitchFamily="18" charset="0"/>
              </a:rPr>
              <a:t>", "resource": "pods", "</a:t>
            </a:r>
            <a:r>
              <a:rPr lang="en-US" altLang="zh-CN" kern="100" spc="30" dirty="0" err="1">
                <a:latin typeface="Times New Roman" panose="02020603050405020304" pitchFamily="18" charset="0"/>
              </a:rPr>
              <a:t>readonly</a:t>
            </a:r>
            <a:r>
              <a:rPr lang="en-US" altLang="zh-CN" kern="100" spc="30" dirty="0">
                <a:latin typeface="Times New Roman" panose="02020603050405020304" pitchFamily="18" charset="0"/>
              </a:rPr>
              <a:t>": true, "ns": " </a:t>
            </a:r>
            <a:r>
              <a:rPr lang="en-US" altLang="zh-CN" kern="100" spc="30" dirty="0" err="1">
                <a:latin typeface="Times New Roman" panose="02020603050405020304" pitchFamily="18" charset="0"/>
              </a:rPr>
              <a:t>myNamespace</a:t>
            </a:r>
            <a:r>
              <a:rPr lang="en-US" altLang="zh-CN" kern="100" spc="30" dirty="0">
                <a:latin typeface="Times New Roman" panose="02020603050405020304" pitchFamily="18" charset="0"/>
              </a:rPr>
              <a:t> "}</a:t>
            </a:r>
            <a:endParaRPr lang="zh-CN" altLang="zh-CN" kern="100" spc="30" dirty="0">
              <a:latin typeface="Times New Roman" panose="02020603050405020304" pitchFamily="18" charset="0"/>
            </a:endParaRPr>
          </a:p>
          <a:p>
            <a:pPr indent="269240" algn="just">
              <a:lnSpc>
                <a:spcPct val="120000"/>
              </a:lnSpc>
              <a:spcAft>
                <a:spcPts val="600"/>
              </a:spcAft>
            </a:pPr>
            <a:r>
              <a:rPr lang="zh-CN" altLang="zh-CN" kern="100" spc="30" dirty="0">
                <a:latin typeface="Times New Roman" panose="02020603050405020304" pitchFamily="18" charset="0"/>
              </a:rPr>
              <a:t>该例子的授权策略文件</a:t>
            </a:r>
            <a:r>
              <a:rPr lang="en-US" altLang="zh-CN" kern="100" spc="30" dirty="0" err="1">
                <a:latin typeface="Times New Roman" panose="02020603050405020304" pitchFamily="18" charset="0"/>
              </a:rPr>
              <a:t>ad.json</a:t>
            </a:r>
            <a:r>
              <a:rPr lang="zh-CN" altLang="zh-CN" kern="100" spc="30" dirty="0">
                <a:latin typeface="Times New Roman" panose="02020603050405020304" pitchFamily="18" charset="0"/>
              </a:rPr>
              <a:t>，内容如下：</a:t>
            </a:r>
          </a:p>
          <a:p>
            <a:pPr lvl="1" indent="269240" algn="just">
              <a:lnSpc>
                <a:spcPct val="120000"/>
              </a:lnSpc>
              <a:spcAft>
                <a:spcPts val="600"/>
              </a:spcAft>
            </a:pPr>
            <a:r>
              <a:rPr lang="en-US" altLang="zh-CN" i="1" kern="100" spc="30" dirty="0">
                <a:solidFill>
                  <a:srgbClr val="C00000"/>
                </a:solidFill>
                <a:latin typeface="Times New Roman" panose="02020603050405020304" pitchFamily="18" charset="0"/>
              </a:rPr>
              <a:t>{"user":"</a:t>
            </a:r>
            <a:r>
              <a:rPr lang="en-US" altLang="zh-CN" i="1" kern="100" spc="30" dirty="0" err="1">
                <a:solidFill>
                  <a:srgbClr val="C00000"/>
                </a:solidFill>
                <a:latin typeface="Times New Roman" panose="02020603050405020304" pitchFamily="18" charset="0"/>
              </a:rPr>
              <a:t>alice</a:t>
            </a:r>
            <a:r>
              <a:rPr lang="en-US" altLang="zh-CN" i="1" kern="100" spc="30" dirty="0">
                <a:solidFill>
                  <a:srgbClr val="C00000"/>
                </a:solidFill>
                <a:latin typeface="Times New Roman" panose="02020603050405020304" pitchFamily="18" charset="0"/>
              </a:rPr>
              <a:t>"}</a:t>
            </a:r>
            <a:endParaRPr lang="zh-CN" altLang="zh-CN" i="1" kern="100" spc="30" dirty="0">
              <a:solidFill>
                <a:srgbClr val="C00000"/>
              </a:solidFill>
              <a:latin typeface="Times New Roman" panose="02020603050405020304" pitchFamily="18" charset="0"/>
            </a:endParaRPr>
          </a:p>
          <a:p>
            <a:pPr lvl="1" indent="269240" algn="just">
              <a:lnSpc>
                <a:spcPct val="120000"/>
              </a:lnSpc>
              <a:spcAft>
                <a:spcPts val="600"/>
              </a:spcAft>
            </a:pPr>
            <a:r>
              <a:rPr lang="en-US" altLang="zh-CN" i="1" kern="100" spc="30" dirty="0">
                <a:solidFill>
                  <a:srgbClr val="C00000"/>
                </a:solidFill>
                <a:latin typeface="Times New Roman" panose="02020603050405020304" pitchFamily="18" charset="0"/>
              </a:rPr>
              <a:t>{"user":"</a:t>
            </a:r>
            <a:r>
              <a:rPr lang="en-US" altLang="zh-CN" i="1" kern="100" spc="30" dirty="0" err="1">
                <a:solidFill>
                  <a:srgbClr val="C00000"/>
                </a:solidFill>
                <a:latin typeface="Times New Roman" panose="02020603050405020304" pitchFamily="18" charset="0"/>
              </a:rPr>
              <a:t>kubelet</a:t>
            </a:r>
            <a:r>
              <a:rPr lang="en-US" altLang="zh-CN" i="1" kern="100" spc="30" dirty="0">
                <a:solidFill>
                  <a:srgbClr val="C00000"/>
                </a:solidFill>
                <a:latin typeface="Times New Roman" panose="02020603050405020304" pitchFamily="18" charset="0"/>
              </a:rPr>
              <a:t>", "resource": "pods", "</a:t>
            </a:r>
            <a:r>
              <a:rPr lang="en-US" altLang="zh-CN" i="1" kern="100" spc="30" dirty="0" err="1">
                <a:solidFill>
                  <a:srgbClr val="C00000"/>
                </a:solidFill>
                <a:latin typeface="Times New Roman" panose="02020603050405020304" pitchFamily="18" charset="0"/>
              </a:rPr>
              <a:t>readonly</a:t>
            </a:r>
            <a:r>
              <a:rPr lang="en-US" altLang="zh-CN" i="1" kern="100" spc="30" dirty="0">
                <a:solidFill>
                  <a:srgbClr val="C00000"/>
                </a:solidFill>
                <a:latin typeface="Times New Roman" panose="02020603050405020304" pitchFamily="18" charset="0"/>
              </a:rPr>
              <a:t>": true}</a:t>
            </a:r>
            <a:endParaRPr lang="zh-CN" altLang="zh-CN" i="1" kern="100" spc="30" dirty="0">
              <a:solidFill>
                <a:srgbClr val="C00000"/>
              </a:solidFill>
              <a:latin typeface="Times New Roman" panose="02020603050405020304" pitchFamily="18" charset="0"/>
            </a:endParaRPr>
          </a:p>
          <a:p>
            <a:pPr lvl="1" indent="269240" algn="just">
              <a:lnSpc>
                <a:spcPct val="120000"/>
              </a:lnSpc>
              <a:spcAft>
                <a:spcPts val="600"/>
              </a:spcAft>
            </a:pPr>
            <a:r>
              <a:rPr lang="en-US" altLang="zh-CN" i="1" kern="100" spc="30" dirty="0">
                <a:solidFill>
                  <a:srgbClr val="C00000"/>
                </a:solidFill>
                <a:latin typeface="Times New Roman" panose="02020603050405020304" pitchFamily="18" charset="0"/>
              </a:rPr>
              <a:t>{"user":"</a:t>
            </a:r>
            <a:r>
              <a:rPr lang="en-US" altLang="zh-CN" i="1" kern="100" spc="30" dirty="0" err="1">
                <a:solidFill>
                  <a:srgbClr val="C00000"/>
                </a:solidFill>
                <a:latin typeface="Times New Roman" panose="02020603050405020304" pitchFamily="18" charset="0"/>
              </a:rPr>
              <a:t>kubelet</a:t>
            </a:r>
            <a:r>
              <a:rPr lang="en-US" altLang="zh-CN" i="1" kern="100" spc="30" dirty="0">
                <a:solidFill>
                  <a:srgbClr val="C00000"/>
                </a:solidFill>
                <a:latin typeface="Times New Roman" panose="02020603050405020304" pitchFamily="18" charset="0"/>
              </a:rPr>
              <a:t>", "resource": "events"}</a:t>
            </a:r>
            <a:endParaRPr lang="zh-CN" altLang="zh-CN" i="1" kern="100" spc="30" dirty="0">
              <a:solidFill>
                <a:srgbClr val="C00000"/>
              </a:solidFill>
              <a:latin typeface="Times New Roman" panose="02020603050405020304" pitchFamily="18" charset="0"/>
            </a:endParaRPr>
          </a:p>
          <a:p>
            <a:pPr lvl="1">
              <a:lnSpc>
                <a:spcPct val="120000"/>
              </a:lnSpc>
            </a:pPr>
            <a:r>
              <a:rPr lang="en-US" altLang="zh-CN" i="1" kern="100" spc="30" dirty="0" smtClean="0">
                <a:solidFill>
                  <a:srgbClr val="C00000"/>
                </a:solidFill>
                <a:latin typeface="Times New Roman" panose="02020603050405020304" pitchFamily="18" charset="0"/>
              </a:rPr>
              <a:t>    {"</a:t>
            </a:r>
            <a:r>
              <a:rPr lang="en-US" altLang="zh-CN" i="1" kern="100" spc="30" dirty="0" err="1">
                <a:solidFill>
                  <a:srgbClr val="C00000"/>
                </a:solidFill>
                <a:latin typeface="Times New Roman" panose="02020603050405020304" pitchFamily="18" charset="0"/>
              </a:rPr>
              <a:t>user":"bob</a:t>
            </a:r>
            <a:r>
              <a:rPr lang="en-US" altLang="zh-CN" i="1" kern="100" spc="30" dirty="0">
                <a:solidFill>
                  <a:srgbClr val="C00000"/>
                </a:solidFill>
                <a:latin typeface="Times New Roman" panose="02020603050405020304" pitchFamily="18" charset="0"/>
              </a:rPr>
              <a:t>", "resource": "pods", "</a:t>
            </a:r>
            <a:r>
              <a:rPr lang="en-US" altLang="zh-CN" i="1" kern="100" spc="30" dirty="0" err="1">
                <a:solidFill>
                  <a:srgbClr val="C00000"/>
                </a:solidFill>
                <a:latin typeface="Times New Roman" panose="02020603050405020304" pitchFamily="18" charset="0"/>
              </a:rPr>
              <a:t>readonly</a:t>
            </a:r>
            <a:r>
              <a:rPr lang="en-US" altLang="zh-CN" i="1" kern="100" spc="30" dirty="0">
                <a:solidFill>
                  <a:srgbClr val="C00000"/>
                </a:solidFill>
                <a:latin typeface="Times New Roman" panose="02020603050405020304" pitchFamily="18" charset="0"/>
              </a:rPr>
              <a:t>": true, "ns": " </a:t>
            </a:r>
            <a:r>
              <a:rPr lang="en-US" altLang="zh-CN" i="1" kern="100" spc="30" dirty="0" err="1">
                <a:solidFill>
                  <a:srgbClr val="C00000"/>
                </a:solidFill>
                <a:latin typeface="Times New Roman" panose="02020603050405020304" pitchFamily="18" charset="0"/>
              </a:rPr>
              <a:t>myNamespace</a:t>
            </a:r>
            <a:r>
              <a:rPr lang="en-US" altLang="zh-CN" i="1" kern="100" spc="30" dirty="0">
                <a:solidFill>
                  <a:srgbClr val="C00000"/>
                </a:solidFill>
                <a:latin typeface="Times New Roman" panose="02020603050405020304" pitchFamily="18" charset="0"/>
              </a:rPr>
              <a:t> "}</a:t>
            </a:r>
            <a:endParaRPr lang="zh-CN" altLang="en-US" i="1" dirty="0">
              <a:solidFill>
                <a:srgbClr val="C00000"/>
              </a:solidFill>
            </a:endParaRPr>
          </a:p>
        </p:txBody>
      </p:sp>
    </p:spTree>
    <p:extLst>
      <p:ext uri="{BB962C8B-B14F-4D97-AF65-F5344CB8AC3E}">
        <p14:creationId xmlns:p14="http://schemas.microsoft.com/office/powerpoint/2010/main" val="447734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43"/>
          <p:cNvGrpSpPr>
            <a:grpSpLocks/>
          </p:cNvGrpSpPr>
          <p:nvPr/>
        </p:nvGrpSpPr>
        <p:grpSpPr bwMode="auto">
          <a:xfrm>
            <a:off x="2660519" y="5017431"/>
            <a:ext cx="6994686" cy="524928"/>
            <a:chOff x="1157962" y="1366863"/>
            <a:chExt cx="7576464" cy="310159"/>
          </a:xfrm>
        </p:grpSpPr>
        <p:sp>
          <p:nvSpPr>
            <p:cNvPr id="23" name="Parallelogram 3"/>
            <p:cNvSpPr/>
            <p:nvPr/>
          </p:nvSpPr>
          <p:spPr>
            <a:xfrm>
              <a:off x="1157962" y="1366863"/>
              <a:ext cx="7576464" cy="300013"/>
            </a:xfrm>
            <a:prstGeom prst="parallelogram">
              <a:avLst>
                <a:gd name="adj" fmla="val 23905"/>
              </a:avLst>
            </a:prstGeom>
            <a:gradFill flip="none" rotWithShape="1">
              <a:gsLst>
                <a:gs pos="0">
                  <a:srgbClr val="1E89C5"/>
                </a:gs>
                <a:gs pos="100000">
                  <a:srgbClr val="00104D"/>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85000"/>
                </a:lnSpc>
                <a:defRPr/>
              </a:pPr>
              <a:endParaRPr lang="zh-CN" altLang="en-US" sz="2400">
                <a:solidFill>
                  <a:schemeClr val="bg1"/>
                </a:solidFill>
                <a:latin typeface="Futura Bk" pitchFamily="34" charset="0"/>
                <a:ea typeface="宋体" pitchFamily="2" charset="-122"/>
              </a:endParaRPr>
            </a:p>
          </p:txBody>
        </p:sp>
        <p:sp>
          <p:nvSpPr>
            <p:cNvPr id="24" name="Textfeld 35"/>
            <p:cNvSpPr txBox="1">
              <a:spLocks noChangeArrowheads="1"/>
            </p:cNvSpPr>
            <p:nvPr/>
          </p:nvSpPr>
          <p:spPr bwMode="auto">
            <a:xfrm>
              <a:off x="3336971" y="1377671"/>
              <a:ext cx="4812729" cy="299351"/>
            </a:xfrm>
            <a:prstGeom prst="rect">
              <a:avLst/>
            </a:prstGeom>
            <a:noFill/>
            <a:ln w="9525">
              <a:noFill/>
              <a:miter lim="800000"/>
              <a:headEnd/>
              <a:tailEnd/>
            </a:ln>
          </p:spPr>
          <p:txBody>
            <a:bodyPr anchor="ctr"/>
            <a:lstStyle/>
            <a:p>
              <a:r>
                <a:rPr lang="zh-CN" altLang="en-US" dirty="0" smtClean="0">
                  <a:solidFill>
                    <a:schemeClr val="bg1"/>
                  </a:solidFill>
                  <a:latin typeface="Futura Bk" pitchFamily="34" charset="0"/>
                </a:rPr>
                <a:t>监控、调试</a:t>
              </a:r>
              <a:endParaRPr lang="en-US" altLang="zh-CN" dirty="0">
                <a:solidFill>
                  <a:schemeClr val="bg1"/>
                </a:solidFill>
                <a:latin typeface="Futura Bk" pitchFamily="34" charset="0"/>
              </a:endParaRPr>
            </a:p>
          </p:txBody>
        </p:sp>
      </p:grpSp>
      <p:grpSp>
        <p:nvGrpSpPr>
          <p:cNvPr id="4" name="Group 36"/>
          <p:cNvGrpSpPr>
            <a:grpSpLocks/>
          </p:cNvGrpSpPr>
          <p:nvPr/>
        </p:nvGrpSpPr>
        <p:grpSpPr bwMode="auto">
          <a:xfrm>
            <a:off x="3313723" y="1911450"/>
            <a:ext cx="7096859" cy="523875"/>
            <a:chOff x="1119862" y="1366862"/>
            <a:chExt cx="7668092" cy="309538"/>
          </a:xfrm>
        </p:grpSpPr>
        <p:sp>
          <p:nvSpPr>
            <p:cNvPr id="5" name="Parallelogram 3"/>
            <p:cNvSpPr/>
            <p:nvPr/>
          </p:nvSpPr>
          <p:spPr>
            <a:xfrm>
              <a:off x="1119862" y="1366862"/>
              <a:ext cx="7576464" cy="300013"/>
            </a:xfrm>
            <a:prstGeom prst="parallelogram">
              <a:avLst>
                <a:gd name="adj" fmla="val 23905"/>
              </a:avLst>
            </a:prstGeom>
            <a:gradFill flip="none" rotWithShape="1">
              <a:gsLst>
                <a:gs pos="0">
                  <a:srgbClr val="1E89C5"/>
                </a:gs>
                <a:gs pos="100000">
                  <a:srgbClr val="00104D"/>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85000"/>
                </a:lnSpc>
                <a:defRPr/>
              </a:pPr>
              <a:endParaRPr lang="zh-CN" altLang="en-US" sz="2400">
                <a:solidFill>
                  <a:schemeClr val="bg1"/>
                </a:solidFill>
                <a:latin typeface="Futura Bk" pitchFamily="34" charset="0"/>
                <a:ea typeface="宋体" pitchFamily="2" charset="-122"/>
              </a:endParaRPr>
            </a:p>
          </p:txBody>
        </p:sp>
        <p:sp>
          <p:nvSpPr>
            <p:cNvPr id="6" name="Textfeld 35"/>
            <p:cNvSpPr txBox="1">
              <a:spLocks noChangeArrowheads="1"/>
            </p:cNvSpPr>
            <p:nvPr/>
          </p:nvSpPr>
          <p:spPr bwMode="auto">
            <a:xfrm>
              <a:off x="3670433" y="1377049"/>
              <a:ext cx="5117521" cy="299351"/>
            </a:xfrm>
            <a:prstGeom prst="rect">
              <a:avLst/>
            </a:prstGeom>
            <a:noFill/>
            <a:ln w="9525">
              <a:noFill/>
              <a:miter lim="800000"/>
              <a:headEnd/>
              <a:tailEnd/>
            </a:ln>
          </p:spPr>
          <p:txBody>
            <a:bodyPr anchor="ctr"/>
            <a:lstStyle/>
            <a:p>
              <a:pPr algn="l"/>
              <a:r>
                <a:rPr lang="en-US" altLang="zh-CN" dirty="0" smtClean="0">
                  <a:solidFill>
                    <a:schemeClr val="bg1"/>
                  </a:solidFill>
                  <a:latin typeface="Futura Bk" pitchFamily="34" charset="0"/>
                  <a:ea typeface="宋体" pitchFamily="2" charset="-122"/>
                </a:rPr>
                <a:t>K8S</a:t>
              </a:r>
              <a:r>
                <a:rPr lang="zh-CN" altLang="en-US" dirty="0" smtClean="0">
                  <a:solidFill>
                    <a:schemeClr val="bg1"/>
                  </a:solidFill>
                  <a:latin typeface="Futura Bk" pitchFamily="34" charset="0"/>
                  <a:ea typeface="宋体" pitchFamily="2" charset="-122"/>
                </a:rPr>
                <a:t>总体架构简介</a:t>
              </a:r>
              <a:endParaRPr lang="en-US" altLang="zh-CN" dirty="0">
                <a:solidFill>
                  <a:schemeClr val="bg1"/>
                </a:solidFill>
                <a:latin typeface="Futura Bk" pitchFamily="34" charset="0"/>
                <a:ea typeface="宋体" pitchFamily="2" charset="-122"/>
              </a:endParaRPr>
            </a:p>
          </p:txBody>
        </p:sp>
      </p:grpSp>
      <p:grpSp>
        <p:nvGrpSpPr>
          <p:cNvPr id="7" name="Group 36"/>
          <p:cNvGrpSpPr>
            <a:grpSpLocks/>
          </p:cNvGrpSpPr>
          <p:nvPr/>
        </p:nvGrpSpPr>
        <p:grpSpPr bwMode="auto">
          <a:xfrm>
            <a:off x="2988972" y="3155426"/>
            <a:ext cx="7204356" cy="523875"/>
            <a:chOff x="1119862" y="1366862"/>
            <a:chExt cx="7784241" cy="309538"/>
          </a:xfrm>
        </p:grpSpPr>
        <p:sp>
          <p:nvSpPr>
            <p:cNvPr id="8" name="Parallelogram 3"/>
            <p:cNvSpPr/>
            <p:nvPr/>
          </p:nvSpPr>
          <p:spPr>
            <a:xfrm>
              <a:off x="1119862" y="1366862"/>
              <a:ext cx="7576464" cy="300013"/>
            </a:xfrm>
            <a:prstGeom prst="parallelogram">
              <a:avLst>
                <a:gd name="adj" fmla="val 23905"/>
              </a:avLst>
            </a:prstGeom>
            <a:gradFill flip="none" rotWithShape="1">
              <a:gsLst>
                <a:gs pos="0">
                  <a:srgbClr val="1E89C5"/>
                </a:gs>
                <a:gs pos="100000">
                  <a:srgbClr val="00104D"/>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85000"/>
                </a:lnSpc>
                <a:defRPr/>
              </a:pPr>
              <a:endParaRPr lang="zh-CN" altLang="en-US" sz="2400">
                <a:solidFill>
                  <a:schemeClr val="bg1"/>
                </a:solidFill>
                <a:latin typeface="Futura Bk" pitchFamily="34" charset="0"/>
                <a:ea typeface="宋体" pitchFamily="2" charset="-122"/>
              </a:endParaRPr>
            </a:p>
          </p:txBody>
        </p:sp>
        <p:sp>
          <p:nvSpPr>
            <p:cNvPr id="9" name="Textfeld 35"/>
            <p:cNvSpPr txBox="1">
              <a:spLocks noChangeArrowheads="1"/>
            </p:cNvSpPr>
            <p:nvPr/>
          </p:nvSpPr>
          <p:spPr bwMode="auto">
            <a:xfrm>
              <a:off x="3520556" y="1377049"/>
              <a:ext cx="5383547" cy="299351"/>
            </a:xfrm>
            <a:prstGeom prst="rect">
              <a:avLst/>
            </a:prstGeom>
            <a:noFill/>
            <a:ln w="9525">
              <a:noFill/>
              <a:miter lim="800000"/>
              <a:headEnd/>
              <a:tailEnd/>
            </a:ln>
          </p:spPr>
          <p:txBody>
            <a:bodyPr anchor="ctr"/>
            <a:lstStyle/>
            <a:p>
              <a:pPr algn="l"/>
              <a:r>
                <a:rPr lang="zh-CN" altLang="en-US" dirty="0" smtClean="0">
                  <a:solidFill>
                    <a:schemeClr val="bg1"/>
                  </a:solidFill>
                  <a:latin typeface="Futura Bk" pitchFamily="34" charset="0"/>
                  <a:ea typeface="宋体" pitchFamily="2" charset="-122"/>
                </a:rPr>
                <a:t>安全和资源管控</a:t>
              </a:r>
              <a:endParaRPr lang="en-US" altLang="zh-CN" dirty="0">
                <a:solidFill>
                  <a:schemeClr val="bg1"/>
                </a:solidFill>
                <a:latin typeface="Futura Bk" pitchFamily="34" charset="0"/>
                <a:ea typeface="宋体" pitchFamily="2" charset="-122"/>
              </a:endParaRPr>
            </a:p>
          </p:txBody>
        </p:sp>
      </p:grpSp>
      <p:grpSp>
        <p:nvGrpSpPr>
          <p:cNvPr id="10" name="Group 43"/>
          <p:cNvGrpSpPr>
            <a:grpSpLocks/>
          </p:cNvGrpSpPr>
          <p:nvPr/>
        </p:nvGrpSpPr>
        <p:grpSpPr bwMode="auto">
          <a:xfrm>
            <a:off x="2913050" y="3749224"/>
            <a:ext cx="7087978" cy="523875"/>
            <a:chOff x="1157962" y="1366863"/>
            <a:chExt cx="7677514" cy="309537"/>
          </a:xfrm>
        </p:grpSpPr>
        <p:sp>
          <p:nvSpPr>
            <p:cNvPr id="11" name="Parallelogram 3"/>
            <p:cNvSpPr/>
            <p:nvPr/>
          </p:nvSpPr>
          <p:spPr>
            <a:xfrm>
              <a:off x="1157962" y="1366863"/>
              <a:ext cx="7576464" cy="300013"/>
            </a:xfrm>
            <a:prstGeom prst="parallelogram">
              <a:avLst>
                <a:gd name="adj" fmla="val 23905"/>
              </a:avLst>
            </a:prstGeom>
            <a:gradFill flip="none" rotWithShape="1">
              <a:gsLst>
                <a:gs pos="0">
                  <a:srgbClr val="1E89C5"/>
                </a:gs>
                <a:gs pos="100000">
                  <a:srgbClr val="00104D"/>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85000"/>
                </a:lnSpc>
                <a:defRPr/>
              </a:pPr>
              <a:endParaRPr lang="zh-CN" altLang="en-US" sz="2400">
                <a:solidFill>
                  <a:schemeClr val="bg1"/>
                </a:solidFill>
                <a:latin typeface="Futura Bk" pitchFamily="34" charset="0"/>
                <a:ea typeface="宋体" pitchFamily="2" charset="-122"/>
              </a:endParaRPr>
            </a:p>
          </p:txBody>
        </p:sp>
        <p:sp>
          <p:nvSpPr>
            <p:cNvPr id="12" name="Textfeld 35"/>
            <p:cNvSpPr txBox="1">
              <a:spLocks noChangeArrowheads="1"/>
            </p:cNvSpPr>
            <p:nvPr/>
          </p:nvSpPr>
          <p:spPr bwMode="auto">
            <a:xfrm>
              <a:off x="3646854" y="1377049"/>
              <a:ext cx="5188622" cy="299351"/>
            </a:xfrm>
            <a:prstGeom prst="rect">
              <a:avLst/>
            </a:prstGeom>
            <a:noFill/>
            <a:ln w="9525">
              <a:noFill/>
              <a:miter lim="800000"/>
              <a:headEnd/>
              <a:tailEnd/>
            </a:ln>
          </p:spPr>
          <p:txBody>
            <a:bodyPr anchor="ctr"/>
            <a:lstStyle/>
            <a:p>
              <a:pPr algn="l"/>
              <a:r>
                <a:rPr lang="zh-CN" altLang="en-US" dirty="0" smtClean="0">
                  <a:solidFill>
                    <a:schemeClr val="bg1"/>
                  </a:solidFill>
                  <a:latin typeface="Futura Bk" pitchFamily="34" charset="0"/>
                  <a:ea typeface="宋体" pitchFamily="2" charset="-122"/>
                </a:rPr>
                <a:t>调度和控制</a:t>
              </a:r>
              <a:endParaRPr lang="en-US" altLang="zh-CN" dirty="0">
                <a:solidFill>
                  <a:schemeClr val="bg1"/>
                </a:solidFill>
                <a:latin typeface="Futura Bk" pitchFamily="34" charset="0"/>
                <a:ea typeface="宋体" pitchFamily="2" charset="-122"/>
              </a:endParaRPr>
            </a:p>
          </p:txBody>
        </p:sp>
      </p:grpSp>
      <p:grpSp>
        <p:nvGrpSpPr>
          <p:cNvPr id="13" name="Group 43"/>
          <p:cNvGrpSpPr>
            <a:grpSpLocks/>
          </p:cNvGrpSpPr>
          <p:nvPr/>
        </p:nvGrpSpPr>
        <p:grpSpPr bwMode="auto">
          <a:xfrm>
            <a:off x="2761419" y="4391387"/>
            <a:ext cx="6994686" cy="523875"/>
            <a:chOff x="1157962" y="1366863"/>
            <a:chExt cx="7576464" cy="309537"/>
          </a:xfrm>
        </p:grpSpPr>
        <p:sp>
          <p:nvSpPr>
            <p:cNvPr id="14" name="Parallelogram 3"/>
            <p:cNvSpPr/>
            <p:nvPr/>
          </p:nvSpPr>
          <p:spPr>
            <a:xfrm>
              <a:off x="1157962" y="1366863"/>
              <a:ext cx="7576464" cy="300013"/>
            </a:xfrm>
            <a:prstGeom prst="parallelogram">
              <a:avLst>
                <a:gd name="adj" fmla="val 23905"/>
              </a:avLst>
            </a:prstGeom>
            <a:gradFill flip="none" rotWithShape="1">
              <a:gsLst>
                <a:gs pos="0">
                  <a:srgbClr val="1E89C5"/>
                </a:gs>
                <a:gs pos="100000">
                  <a:srgbClr val="00104D"/>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85000"/>
                </a:lnSpc>
                <a:defRPr/>
              </a:pPr>
              <a:endParaRPr lang="zh-CN" altLang="en-US" sz="2400">
                <a:solidFill>
                  <a:schemeClr val="bg1"/>
                </a:solidFill>
                <a:latin typeface="Futura Bk" pitchFamily="34" charset="0"/>
                <a:ea typeface="宋体" pitchFamily="2" charset="-122"/>
              </a:endParaRPr>
            </a:p>
          </p:txBody>
        </p:sp>
        <p:sp>
          <p:nvSpPr>
            <p:cNvPr id="15" name="Textfeld 35"/>
            <p:cNvSpPr txBox="1">
              <a:spLocks noChangeArrowheads="1"/>
            </p:cNvSpPr>
            <p:nvPr/>
          </p:nvSpPr>
          <p:spPr bwMode="auto">
            <a:xfrm>
              <a:off x="3227680" y="1377049"/>
              <a:ext cx="4821379" cy="299351"/>
            </a:xfrm>
            <a:prstGeom prst="rect">
              <a:avLst/>
            </a:prstGeom>
            <a:noFill/>
            <a:ln w="9525">
              <a:noFill/>
              <a:miter lim="800000"/>
              <a:headEnd/>
              <a:tailEnd/>
            </a:ln>
          </p:spPr>
          <p:txBody>
            <a:bodyPr anchor="ctr"/>
            <a:lstStyle/>
            <a:p>
              <a:r>
                <a:rPr lang="zh-CN" altLang="en-US" dirty="0" smtClean="0">
                  <a:solidFill>
                    <a:schemeClr val="bg1"/>
                  </a:solidFill>
                  <a:latin typeface="Futura Bk" pitchFamily="34" charset="0"/>
                </a:rPr>
                <a:t>扩容、容错、升级、负载均衡、服务发现</a:t>
              </a:r>
              <a:endParaRPr lang="en-US" altLang="zh-CN" dirty="0">
                <a:solidFill>
                  <a:schemeClr val="bg1"/>
                </a:solidFill>
                <a:latin typeface="Futura Bk" pitchFamily="34" charset="0"/>
              </a:endParaRPr>
            </a:p>
          </p:txBody>
        </p:sp>
      </p:grpSp>
      <p:sp>
        <p:nvSpPr>
          <p:cNvPr id="16" name="Title 1"/>
          <p:cNvSpPr>
            <a:spLocks noGrp="1"/>
          </p:cNvSpPr>
          <p:nvPr>
            <p:ph type="title" idx="4294967295"/>
          </p:nvPr>
        </p:nvSpPr>
        <p:spPr>
          <a:xfrm>
            <a:off x="274742" y="189367"/>
            <a:ext cx="8376138" cy="673100"/>
          </a:xfrm>
        </p:spPr>
        <p:txBody>
          <a:bodyPr anchor="b">
            <a:normAutofit fontScale="90000"/>
          </a:bodyPr>
          <a:lstStyle/>
          <a:p>
            <a:pPr defTabSz="966788"/>
            <a:r>
              <a:rPr lang="de-DE" altLang="zh-CN" dirty="0" smtClean="0">
                <a:ea typeface="宋体" pitchFamily="2" charset="-122"/>
              </a:rPr>
              <a:t>Agenda</a:t>
            </a:r>
            <a:endParaRPr lang="zh-CN" altLang="zh-CN" dirty="0" smtClean="0">
              <a:ea typeface="宋体" pitchFamily="2" charset="-122"/>
            </a:endParaRPr>
          </a:p>
        </p:txBody>
      </p:sp>
      <p:grpSp>
        <p:nvGrpSpPr>
          <p:cNvPr id="25" name="Group 36"/>
          <p:cNvGrpSpPr>
            <a:grpSpLocks/>
          </p:cNvGrpSpPr>
          <p:nvPr/>
        </p:nvGrpSpPr>
        <p:grpSpPr bwMode="auto">
          <a:xfrm>
            <a:off x="3121423" y="2529386"/>
            <a:ext cx="7204357" cy="523875"/>
            <a:chOff x="1119862" y="1366862"/>
            <a:chExt cx="7784242" cy="309538"/>
          </a:xfrm>
        </p:grpSpPr>
        <p:sp>
          <p:nvSpPr>
            <p:cNvPr id="26" name="Parallelogram 3"/>
            <p:cNvSpPr/>
            <p:nvPr/>
          </p:nvSpPr>
          <p:spPr>
            <a:xfrm>
              <a:off x="1119862" y="1366862"/>
              <a:ext cx="7576464" cy="300013"/>
            </a:xfrm>
            <a:prstGeom prst="parallelogram">
              <a:avLst>
                <a:gd name="adj" fmla="val 23905"/>
              </a:avLst>
            </a:prstGeom>
            <a:gradFill flip="none" rotWithShape="1">
              <a:gsLst>
                <a:gs pos="0">
                  <a:srgbClr val="1E89C5"/>
                </a:gs>
                <a:gs pos="100000">
                  <a:srgbClr val="00104D"/>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85000"/>
                </a:lnSpc>
                <a:defRPr/>
              </a:pPr>
              <a:endParaRPr lang="zh-CN" altLang="en-US" sz="2400">
                <a:solidFill>
                  <a:schemeClr val="bg1"/>
                </a:solidFill>
                <a:latin typeface="Futura Bk" pitchFamily="34" charset="0"/>
                <a:ea typeface="宋体" pitchFamily="2" charset="-122"/>
              </a:endParaRPr>
            </a:p>
          </p:txBody>
        </p:sp>
        <p:sp>
          <p:nvSpPr>
            <p:cNvPr id="27" name="Textfeld 35"/>
            <p:cNvSpPr txBox="1">
              <a:spLocks noChangeArrowheads="1"/>
            </p:cNvSpPr>
            <p:nvPr/>
          </p:nvSpPr>
          <p:spPr bwMode="auto">
            <a:xfrm>
              <a:off x="3878211" y="1377049"/>
              <a:ext cx="5025893" cy="299351"/>
            </a:xfrm>
            <a:prstGeom prst="rect">
              <a:avLst/>
            </a:prstGeom>
            <a:noFill/>
            <a:ln w="9525">
              <a:noFill/>
              <a:miter lim="800000"/>
              <a:headEnd/>
              <a:tailEnd/>
            </a:ln>
          </p:spPr>
          <p:txBody>
            <a:bodyPr anchor="ctr"/>
            <a:lstStyle/>
            <a:p>
              <a:pPr algn="l"/>
              <a:r>
                <a:rPr lang="zh-CN" altLang="en-US" dirty="0" smtClean="0">
                  <a:solidFill>
                    <a:schemeClr val="bg1"/>
                  </a:solidFill>
                  <a:latin typeface="Futura Bk" pitchFamily="34" charset="0"/>
                  <a:ea typeface="宋体" pitchFamily="2" charset="-122"/>
                </a:rPr>
                <a:t>微服务</a:t>
              </a:r>
              <a:endParaRPr lang="en-US" altLang="zh-CN" dirty="0">
                <a:solidFill>
                  <a:schemeClr val="bg1"/>
                </a:solidFill>
                <a:latin typeface="Futura Bk" pitchFamily="34" charset="0"/>
                <a:ea typeface="宋体" pitchFamily="2" charset="-122"/>
              </a:endParaRPr>
            </a:p>
          </p:txBody>
        </p:sp>
      </p:grpSp>
      <p:grpSp>
        <p:nvGrpSpPr>
          <p:cNvPr id="17" name="Gruppieren 16"/>
          <p:cNvGrpSpPr>
            <a:grpSpLocks/>
          </p:cNvGrpSpPr>
          <p:nvPr/>
        </p:nvGrpSpPr>
        <p:grpSpPr bwMode="auto">
          <a:xfrm>
            <a:off x="1392115" y="833439"/>
            <a:ext cx="3663462" cy="5324475"/>
            <a:chOff x="0" y="1065705"/>
            <a:chExt cx="3968424" cy="5324585"/>
          </a:xfrm>
        </p:grpSpPr>
        <p:pic>
          <p:nvPicPr>
            <p:cNvPr id="18" name="Picture 1" descr="\\QNAP-NAS\Workspace\Projekte 2010\shiro\HP\HP Analysten-Event 13-01-2011\Entwurf\Output\Plenum2-1.png"/>
            <p:cNvPicPr>
              <a:picLocks noChangeAspect="1" noChangeArrowheads="1"/>
            </p:cNvPicPr>
            <p:nvPr/>
          </p:nvPicPr>
          <p:blipFill>
            <a:blip r:embed="rId2" cstate="print"/>
            <a:srcRect b="1261"/>
            <a:stretch>
              <a:fillRect/>
            </a:stretch>
          </p:blipFill>
          <p:spPr bwMode="auto">
            <a:xfrm>
              <a:off x="469861" y="1822958"/>
              <a:ext cx="3498563" cy="4100598"/>
            </a:xfrm>
            <a:prstGeom prst="rect">
              <a:avLst/>
            </a:prstGeom>
            <a:noFill/>
            <a:effectLst>
              <a:outerShdw blurRad="50800" dist="38100" algn="l" rotWithShape="0">
                <a:prstClr val="black">
                  <a:alpha val="40000"/>
                </a:prstClr>
              </a:outerShdw>
            </a:effectLst>
          </p:spPr>
        </p:pic>
        <p:pic>
          <p:nvPicPr>
            <p:cNvPr id="19" name="Picture 2" descr="\\QNAP-NAS\Workspace\Projekte 2010\shiro\HP\HP Analysten-Event 13-01-2011\Entwurf\Output\Shards_purple.png"/>
            <p:cNvPicPr>
              <a:picLocks noChangeAspect="1" noChangeArrowheads="1"/>
            </p:cNvPicPr>
            <p:nvPr/>
          </p:nvPicPr>
          <p:blipFill>
            <a:blip r:embed="rId3" cstate="print"/>
            <a:srcRect b="19102"/>
            <a:stretch>
              <a:fillRect/>
            </a:stretch>
          </p:blipFill>
          <p:spPr bwMode="auto">
            <a:xfrm>
              <a:off x="0" y="4409599"/>
              <a:ext cx="1151001" cy="1980691"/>
            </a:xfrm>
            <a:prstGeom prst="rect">
              <a:avLst/>
            </a:prstGeom>
            <a:noFill/>
            <a:ln w="9525">
              <a:noFill/>
              <a:miter lim="800000"/>
              <a:headEnd/>
              <a:tailEnd/>
            </a:ln>
          </p:spPr>
        </p:pic>
        <p:pic>
          <p:nvPicPr>
            <p:cNvPr id="20" name="Picture 2" descr="\\QNAP-NAS\Workspace\Projekte 2010\shiro\HP\HP Analysten-Event 13-01-2011\Entwurf\Output\Shards_purple.png"/>
            <p:cNvPicPr>
              <a:picLocks noChangeAspect="1" noChangeArrowheads="1"/>
            </p:cNvPicPr>
            <p:nvPr/>
          </p:nvPicPr>
          <p:blipFill>
            <a:blip r:embed="rId3" cstate="print"/>
            <a:srcRect b="28374"/>
            <a:stretch>
              <a:fillRect/>
            </a:stretch>
          </p:blipFill>
          <p:spPr bwMode="auto">
            <a:xfrm>
              <a:off x="2175313" y="1065705"/>
              <a:ext cx="1151001" cy="1753695"/>
            </a:xfrm>
            <a:prstGeom prst="rect">
              <a:avLst/>
            </a:prstGeom>
            <a:noFill/>
            <a:ln w="9525">
              <a:noFill/>
              <a:miter lim="800000"/>
              <a:headEnd/>
              <a:tailEnd/>
            </a:ln>
          </p:spPr>
        </p:pic>
      </p:grpSp>
    </p:spTree>
    <p:extLst>
      <p:ext uri="{BB962C8B-B14F-4D97-AF65-F5344CB8AC3E}">
        <p14:creationId xmlns:p14="http://schemas.microsoft.com/office/powerpoint/2010/main" val="845175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050" y="389240"/>
            <a:ext cx="10515600" cy="824847"/>
          </a:xfrm>
        </p:spPr>
        <p:txBody>
          <a:bodyPr/>
          <a:lstStyle/>
          <a:p>
            <a:r>
              <a:rPr lang="zh-CN" altLang="en-US" dirty="0"/>
              <a:t>安全</a:t>
            </a:r>
            <a:r>
              <a:rPr lang="en-US" altLang="zh-CN" dirty="0" smtClean="0"/>
              <a:t>—</a:t>
            </a:r>
            <a:r>
              <a:rPr lang="zh-CN" altLang="en-US" dirty="0" smtClean="0"/>
              <a:t>准入控制（资源配额）</a:t>
            </a:r>
            <a:endParaRPr lang="zh-CN" altLang="en-US" dirty="0"/>
          </a:p>
        </p:txBody>
      </p:sp>
      <p:cxnSp>
        <p:nvCxnSpPr>
          <p:cNvPr id="5" name="直接连接符 4"/>
          <p:cNvCxnSpPr/>
          <p:nvPr/>
        </p:nvCxnSpPr>
        <p:spPr>
          <a:xfrm flipH="1">
            <a:off x="300626" y="414293"/>
            <a:ext cx="12526" cy="7265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3152" y="6300592"/>
            <a:ext cx="0" cy="341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00626" y="6641817"/>
            <a:ext cx="581207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00592"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452992" y="6577675"/>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607480"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a:graphicFrameLocks noGrp="1"/>
          </p:cNvGraphicFramePr>
          <p:nvPr>
            <p:extLst>
              <p:ext uri="{D42A27DB-BD31-4B8C-83A1-F6EECF244321}">
                <p14:modId xmlns:p14="http://schemas.microsoft.com/office/powerpoint/2010/main" val="4029864092"/>
              </p:ext>
            </p:extLst>
          </p:nvPr>
        </p:nvGraphicFramePr>
        <p:xfrm>
          <a:off x="1612469" y="1665338"/>
          <a:ext cx="9781253" cy="4531847"/>
        </p:xfrm>
        <a:graphic>
          <a:graphicData uri="http://schemas.openxmlformats.org/drawingml/2006/table">
            <a:tbl>
              <a:tblPr firstRow="1" firstCol="1" bandRow="1">
                <a:tableStyleId>{5C22544A-7EE6-4342-B048-85BDC9FD1C3A}</a:tableStyleId>
              </a:tblPr>
              <a:tblGrid>
                <a:gridCol w="2403424"/>
                <a:gridCol w="7377829"/>
              </a:tblGrid>
              <a:tr h="436806">
                <a:tc>
                  <a:txBody>
                    <a:bodyPr/>
                    <a:lstStyle/>
                    <a:p>
                      <a:pPr algn="ctr"/>
                      <a:r>
                        <a:rPr lang="zh-CN" sz="1600" kern="100" dirty="0">
                          <a:effectLst/>
                          <a:latin typeface="+mn-ea"/>
                          <a:ea typeface="+mn-ea"/>
                        </a:rPr>
                        <a:t>名称</a:t>
                      </a:r>
                      <a:endParaRPr lang="zh-CN" sz="1600" dirty="0">
                        <a:effectLst/>
                        <a:latin typeface="+mn-ea"/>
                        <a:ea typeface="+mn-ea"/>
                      </a:endParaRPr>
                    </a:p>
                  </a:txBody>
                  <a:tcPr marL="68580" marR="68580" marT="0" marB="0" anchor="ctr"/>
                </a:tc>
                <a:tc>
                  <a:txBody>
                    <a:bodyPr/>
                    <a:lstStyle/>
                    <a:p>
                      <a:pPr algn="ctr"/>
                      <a:r>
                        <a:rPr lang="zh-CN" sz="1600" kern="100" dirty="0">
                          <a:effectLst/>
                          <a:latin typeface="+mn-ea"/>
                          <a:ea typeface="+mn-ea"/>
                        </a:rPr>
                        <a:t>说明</a:t>
                      </a:r>
                      <a:endParaRPr lang="zh-CN" sz="1600" dirty="0">
                        <a:effectLst/>
                        <a:latin typeface="+mn-ea"/>
                        <a:ea typeface="+mn-ea"/>
                      </a:endParaRPr>
                    </a:p>
                  </a:txBody>
                  <a:tcPr marL="68580" marR="68580" marT="0" marB="0" anchor="ctr"/>
                </a:tc>
              </a:tr>
              <a:tr h="202462">
                <a:tc>
                  <a:txBody>
                    <a:bodyPr/>
                    <a:lstStyle/>
                    <a:p>
                      <a:r>
                        <a:rPr lang="en-US" sz="1600" kern="100" dirty="0" err="1">
                          <a:effectLst/>
                          <a:latin typeface="+mn-lt"/>
                          <a:ea typeface="+mn-ea"/>
                        </a:rPr>
                        <a:t>AlwaysAdmit</a:t>
                      </a:r>
                      <a:endParaRPr lang="zh-CN" sz="1600" dirty="0">
                        <a:effectLst/>
                        <a:latin typeface="+mn-lt"/>
                        <a:ea typeface="+mn-ea"/>
                      </a:endParaRPr>
                    </a:p>
                  </a:txBody>
                  <a:tcPr marL="68580" marR="68580" marT="0" marB="0"/>
                </a:tc>
                <a:tc>
                  <a:txBody>
                    <a:bodyPr/>
                    <a:lstStyle/>
                    <a:p>
                      <a:r>
                        <a:rPr lang="zh-CN" sz="1400" kern="100">
                          <a:effectLst/>
                          <a:latin typeface="+mn-lt"/>
                          <a:ea typeface="+mn-ea"/>
                        </a:rPr>
                        <a:t>允许所有请求通过</a:t>
                      </a:r>
                      <a:endParaRPr lang="zh-CN" sz="1400">
                        <a:effectLst/>
                        <a:latin typeface="+mn-lt"/>
                        <a:ea typeface="+mn-ea"/>
                      </a:endParaRPr>
                    </a:p>
                  </a:txBody>
                  <a:tcPr marL="68580" marR="68580" marT="0" marB="0"/>
                </a:tc>
              </a:tr>
              <a:tr h="202462">
                <a:tc>
                  <a:txBody>
                    <a:bodyPr/>
                    <a:lstStyle/>
                    <a:p>
                      <a:r>
                        <a:rPr lang="en-US" sz="1600" kern="100">
                          <a:effectLst/>
                          <a:latin typeface="+mn-lt"/>
                          <a:ea typeface="+mn-ea"/>
                        </a:rPr>
                        <a:t>AlwaysDeny</a:t>
                      </a:r>
                      <a:endParaRPr lang="zh-CN" sz="1600">
                        <a:effectLst/>
                        <a:latin typeface="+mn-lt"/>
                        <a:ea typeface="+mn-ea"/>
                      </a:endParaRPr>
                    </a:p>
                  </a:txBody>
                  <a:tcPr marL="68580" marR="68580" marT="0" marB="0"/>
                </a:tc>
                <a:tc>
                  <a:txBody>
                    <a:bodyPr/>
                    <a:lstStyle/>
                    <a:p>
                      <a:r>
                        <a:rPr lang="zh-CN" sz="1400" kern="100">
                          <a:effectLst/>
                          <a:latin typeface="+mn-lt"/>
                          <a:ea typeface="+mn-ea"/>
                        </a:rPr>
                        <a:t>拒绝所有请求，一般用于测试。</a:t>
                      </a:r>
                      <a:endParaRPr lang="zh-CN" sz="1400">
                        <a:effectLst/>
                        <a:latin typeface="+mn-lt"/>
                        <a:ea typeface="+mn-ea"/>
                      </a:endParaRPr>
                    </a:p>
                  </a:txBody>
                  <a:tcPr marL="68580" marR="68580" marT="0" marB="0"/>
                </a:tc>
              </a:tr>
              <a:tr h="404923">
                <a:tc>
                  <a:txBody>
                    <a:bodyPr/>
                    <a:lstStyle/>
                    <a:p>
                      <a:r>
                        <a:rPr lang="en-US" sz="1600" kern="100">
                          <a:effectLst/>
                          <a:latin typeface="+mn-lt"/>
                          <a:ea typeface="+mn-ea"/>
                        </a:rPr>
                        <a:t>DenyExecOnPrivileged</a:t>
                      </a:r>
                      <a:endParaRPr lang="zh-CN" sz="1600">
                        <a:effectLst/>
                        <a:latin typeface="+mn-lt"/>
                        <a:ea typeface="+mn-ea"/>
                      </a:endParaRPr>
                    </a:p>
                  </a:txBody>
                  <a:tcPr marL="68580" marR="68580" marT="0" marB="0"/>
                </a:tc>
                <a:tc>
                  <a:txBody>
                    <a:bodyPr/>
                    <a:lstStyle/>
                    <a:p>
                      <a:r>
                        <a:rPr lang="zh-CN" sz="1400" kern="100">
                          <a:effectLst/>
                          <a:latin typeface="+mn-lt"/>
                          <a:ea typeface="+mn-ea"/>
                        </a:rPr>
                        <a:t>拦截所有带有</a:t>
                      </a:r>
                      <a:r>
                        <a:rPr lang="en-US" sz="1400" kern="100">
                          <a:effectLst/>
                          <a:latin typeface="+mn-lt"/>
                          <a:ea typeface="+mn-ea"/>
                        </a:rPr>
                        <a:t>SecurityContext</a:t>
                      </a:r>
                      <a:r>
                        <a:rPr lang="zh-CN" sz="1400" kern="100">
                          <a:effectLst/>
                          <a:latin typeface="+mn-lt"/>
                          <a:ea typeface="+mn-ea"/>
                        </a:rPr>
                        <a:t>属性的</a:t>
                      </a:r>
                      <a:r>
                        <a:rPr lang="en-US" sz="1400" kern="100">
                          <a:effectLst/>
                          <a:latin typeface="+mn-lt"/>
                          <a:ea typeface="+mn-ea"/>
                        </a:rPr>
                        <a:t>Pod</a:t>
                      </a:r>
                      <a:r>
                        <a:rPr lang="zh-CN" sz="1400" kern="100">
                          <a:effectLst/>
                          <a:latin typeface="+mn-lt"/>
                          <a:ea typeface="+mn-ea"/>
                        </a:rPr>
                        <a:t>的请求，拒绝在一个特权容器中执行命令。</a:t>
                      </a:r>
                      <a:endParaRPr lang="zh-CN" sz="1400">
                        <a:effectLst/>
                        <a:latin typeface="+mn-lt"/>
                        <a:ea typeface="+mn-ea"/>
                      </a:endParaRPr>
                    </a:p>
                  </a:txBody>
                  <a:tcPr marL="68580" marR="68580" marT="0" marB="0"/>
                </a:tc>
              </a:tr>
              <a:tr h="607385">
                <a:tc>
                  <a:txBody>
                    <a:bodyPr/>
                    <a:lstStyle/>
                    <a:p>
                      <a:r>
                        <a:rPr lang="en-US" sz="1600" kern="100">
                          <a:effectLst/>
                          <a:latin typeface="+mn-lt"/>
                          <a:ea typeface="+mn-ea"/>
                        </a:rPr>
                        <a:t>ServiceAccount</a:t>
                      </a:r>
                      <a:endParaRPr lang="zh-CN" sz="1600">
                        <a:effectLst/>
                        <a:latin typeface="+mn-lt"/>
                        <a:ea typeface="+mn-ea"/>
                      </a:endParaRPr>
                    </a:p>
                  </a:txBody>
                  <a:tcPr marL="68580" marR="68580" marT="0" marB="0"/>
                </a:tc>
                <a:tc>
                  <a:txBody>
                    <a:bodyPr/>
                    <a:lstStyle/>
                    <a:p>
                      <a:r>
                        <a:rPr lang="zh-CN" sz="1400" kern="100" dirty="0">
                          <a:effectLst/>
                          <a:latin typeface="+mn-lt"/>
                          <a:ea typeface="+mn-ea"/>
                        </a:rPr>
                        <a:t>配合</a:t>
                      </a:r>
                      <a:r>
                        <a:rPr lang="en-US" sz="1400" kern="100" dirty="0">
                          <a:effectLst/>
                          <a:latin typeface="+mn-lt"/>
                          <a:ea typeface="+mn-ea"/>
                        </a:rPr>
                        <a:t>Service Account Controller</a:t>
                      </a:r>
                      <a:r>
                        <a:rPr lang="zh-CN" sz="1400" kern="100" dirty="0">
                          <a:effectLst/>
                          <a:latin typeface="+mn-lt"/>
                          <a:ea typeface="+mn-ea"/>
                        </a:rPr>
                        <a:t>使用，为设定了</a:t>
                      </a:r>
                      <a:r>
                        <a:rPr lang="en-US" sz="1400" kern="100" dirty="0">
                          <a:effectLst/>
                          <a:latin typeface="+mn-lt"/>
                          <a:ea typeface="+mn-ea"/>
                        </a:rPr>
                        <a:t>Service Account</a:t>
                      </a:r>
                      <a:r>
                        <a:rPr lang="zh-CN" sz="1400" kern="100" dirty="0">
                          <a:effectLst/>
                          <a:latin typeface="+mn-lt"/>
                          <a:ea typeface="+mn-ea"/>
                        </a:rPr>
                        <a:t>的</a:t>
                      </a:r>
                      <a:r>
                        <a:rPr lang="en-US" sz="1400" kern="100" dirty="0">
                          <a:effectLst/>
                          <a:latin typeface="+mn-lt"/>
                          <a:ea typeface="+mn-ea"/>
                        </a:rPr>
                        <a:t>Pod</a:t>
                      </a:r>
                      <a:r>
                        <a:rPr lang="zh-CN" sz="1400" kern="100" dirty="0">
                          <a:effectLst/>
                          <a:latin typeface="+mn-lt"/>
                          <a:ea typeface="+mn-ea"/>
                        </a:rPr>
                        <a:t>自动管理</a:t>
                      </a:r>
                      <a:r>
                        <a:rPr lang="en-US" sz="1400" kern="100" dirty="0">
                          <a:effectLst/>
                          <a:latin typeface="+mn-lt"/>
                          <a:ea typeface="+mn-ea"/>
                        </a:rPr>
                        <a:t>Secret</a:t>
                      </a:r>
                      <a:r>
                        <a:rPr lang="zh-CN" sz="1400" kern="100" dirty="0">
                          <a:effectLst/>
                          <a:latin typeface="+mn-lt"/>
                          <a:ea typeface="+mn-ea"/>
                        </a:rPr>
                        <a:t>，使得</a:t>
                      </a:r>
                      <a:r>
                        <a:rPr lang="en-US" sz="1400" kern="100" dirty="0">
                          <a:effectLst/>
                          <a:latin typeface="+mn-lt"/>
                          <a:ea typeface="+mn-ea"/>
                        </a:rPr>
                        <a:t>Pod</a:t>
                      </a:r>
                      <a:r>
                        <a:rPr lang="zh-CN" sz="1400" kern="100" dirty="0">
                          <a:effectLst/>
                          <a:latin typeface="+mn-lt"/>
                          <a:ea typeface="+mn-ea"/>
                        </a:rPr>
                        <a:t>能够使用相应的</a:t>
                      </a:r>
                      <a:r>
                        <a:rPr lang="en-US" sz="1400" kern="100" dirty="0">
                          <a:effectLst/>
                          <a:latin typeface="+mn-lt"/>
                          <a:ea typeface="+mn-ea"/>
                        </a:rPr>
                        <a:t>Secret</a:t>
                      </a:r>
                      <a:r>
                        <a:rPr lang="zh-CN" sz="1400" kern="100" dirty="0">
                          <a:effectLst/>
                          <a:latin typeface="+mn-lt"/>
                          <a:ea typeface="+mn-ea"/>
                        </a:rPr>
                        <a:t>下载</a:t>
                      </a:r>
                      <a:r>
                        <a:rPr lang="en-US" sz="1400" kern="100" dirty="0">
                          <a:effectLst/>
                          <a:latin typeface="+mn-lt"/>
                          <a:ea typeface="+mn-ea"/>
                        </a:rPr>
                        <a:t>Image</a:t>
                      </a:r>
                      <a:r>
                        <a:rPr lang="zh-CN" sz="1400" kern="100" dirty="0">
                          <a:effectLst/>
                          <a:latin typeface="+mn-lt"/>
                          <a:ea typeface="+mn-ea"/>
                        </a:rPr>
                        <a:t>和访问</a:t>
                      </a:r>
                      <a:r>
                        <a:rPr lang="en-US" sz="1400" kern="100" dirty="0">
                          <a:effectLst/>
                          <a:latin typeface="+mn-lt"/>
                          <a:ea typeface="+mn-ea"/>
                        </a:rPr>
                        <a:t>API Server</a:t>
                      </a:r>
                      <a:endParaRPr lang="zh-CN" sz="1400" dirty="0">
                        <a:effectLst/>
                        <a:latin typeface="+mn-lt"/>
                        <a:ea typeface="+mn-ea"/>
                      </a:endParaRPr>
                    </a:p>
                  </a:txBody>
                  <a:tcPr marL="68580" marR="68580" marT="0" marB="0"/>
                </a:tc>
              </a:tr>
              <a:tr h="404923">
                <a:tc>
                  <a:txBody>
                    <a:bodyPr/>
                    <a:lstStyle/>
                    <a:p>
                      <a:r>
                        <a:rPr lang="en-US" sz="1600" kern="100">
                          <a:effectLst/>
                          <a:latin typeface="+mn-lt"/>
                          <a:ea typeface="+mn-ea"/>
                        </a:rPr>
                        <a:t>SecurityContextDeny</a:t>
                      </a:r>
                      <a:endParaRPr lang="zh-CN" sz="1600">
                        <a:effectLst/>
                        <a:latin typeface="+mn-lt"/>
                        <a:ea typeface="+mn-ea"/>
                      </a:endParaRPr>
                    </a:p>
                  </a:txBody>
                  <a:tcPr marL="68580" marR="68580" marT="0" marB="0"/>
                </a:tc>
                <a:tc>
                  <a:txBody>
                    <a:bodyPr/>
                    <a:lstStyle/>
                    <a:p>
                      <a:r>
                        <a:rPr lang="zh-CN" sz="1400" kern="100" dirty="0">
                          <a:effectLst/>
                          <a:latin typeface="+mn-lt"/>
                          <a:ea typeface="+mn-ea"/>
                        </a:rPr>
                        <a:t>不允许带有</a:t>
                      </a:r>
                      <a:r>
                        <a:rPr lang="en-US" sz="1400" kern="100" dirty="0" err="1">
                          <a:effectLst/>
                          <a:latin typeface="+mn-lt"/>
                          <a:ea typeface="+mn-ea"/>
                        </a:rPr>
                        <a:t>SecurityContext</a:t>
                      </a:r>
                      <a:r>
                        <a:rPr lang="zh-CN" sz="1400" kern="100" dirty="0">
                          <a:effectLst/>
                          <a:latin typeface="+mn-lt"/>
                          <a:ea typeface="+mn-ea"/>
                        </a:rPr>
                        <a:t>属性的</a:t>
                      </a:r>
                      <a:r>
                        <a:rPr lang="en-US" sz="1400" kern="100" dirty="0">
                          <a:effectLst/>
                          <a:latin typeface="+mn-lt"/>
                          <a:ea typeface="+mn-ea"/>
                        </a:rPr>
                        <a:t>Pod</a:t>
                      </a:r>
                      <a:r>
                        <a:rPr lang="zh-CN" sz="1400" kern="100" dirty="0">
                          <a:effectLst/>
                          <a:latin typeface="+mn-lt"/>
                          <a:ea typeface="+mn-ea"/>
                        </a:rPr>
                        <a:t>存在，</a:t>
                      </a:r>
                      <a:r>
                        <a:rPr lang="en-US" sz="1400" kern="100" dirty="0">
                          <a:effectLst/>
                          <a:latin typeface="+mn-lt"/>
                          <a:ea typeface="+mn-ea"/>
                        </a:rPr>
                        <a:t> </a:t>
                      </a:r>
                      <a:r>
                        <a:rPr lang="en-US" sz="1400" kern="100" dirty="0" err="1">
                          <a:effectLst/>
                          <a:latin typeface="+mn-lt"/>
                          <a:ea typeface="+mn-ea"/>
                        </a:rPr>
                        <a:t>SecurityContext</a:t>
                      </a:r>
                      <a:r>
                        <a:rPr lang="zh-CN" sz="1400" kern="100" dirty="0">
                          <a:effectLst/>
                          <a:latin typeface="+mn-lt"/>
                          <a:ea typeface="+mn-ea"/>
                        </a:rPr>
                        <a:t>属性用于创建特权容器</a:t>
                      </a:r>
                      <a:endParaRPr lang="zh-CN" sz="1400" dirty="0">
                        <a:effectLst/>
                        <a:latin typeface="+mn-lt"/>
                        <a:ea typeface="+mn-ea"/>
                      </a:endParaRPr>
                    </a:p>
                  </a:txBody>
                  <a:tcPr marL="68580" marR="68580" marT="0" marB="0"/>
                </a:tc>
              </a:tr>
              <a:tr h="202462">
                <a:tc>
                  <a:txBody>
                    <a:bodyPr/>
                    <a:lstStyle/>
                    <a:p>
                      <a:r>
                        <a:rPr lang="en-US" sz="1600" kern="100">
                          <a:effectLst/>
                          <a:latin typeface="+mn-lt"/>
                          <a:ea typeface="+mn-ea"/>
                        </a:rPr>
                        <a:t>ResourceQuota</a:t>
                      </a:r>
                      <a:endParaRPr lang="zh-CN" sz="1600">
                        <a:effectLst/>
                        <a:latin typeface="+mn-lt"/>
                        <a:ea typeface="+mn-ea"/>
                      </a:endParaRPr>
                    </a:p>
                  </a:txBody>
                  <a:tcPr marL="68580" marR="68580" marT="0" marB="0"/>
                </a:tc>
                <a:tc>
                  <a:txBody>
                    <a:bodyPr/>
                    <a:lstStyle/>
                    <a:p>
                      <a:r>
                        <a:rPr lang="zh-CN" sz="1400" kern="100">
                          <a:effectLst/>
                          <a:latin typeface="+mn-lt"/>
                          <a:ea typeface="+mn-ea"/>
                        </a:rPr>
                        <a:t>在</a:t>
                      </a:r>
                      <a:r>
                        <a:rPr lang="en-US" sz="1400" kern="100">
                          <a:effectLst/>
                          <a:latin typeface="+mn-lt"/>
                          <a:ea typeface="+mn-ea"/>
                        </a:rPr>
                        <a:t>Namespace</a:t>
                      </a:r>
                      <a:r>
                        <a:rPr lang="zh-CN" sz="1400" kern="100">
                          <a:effectLst/>
                          <a:latin typeface="+mn-lt"/>
                          <a:ea typeface="+mn-ea"/>
                        </a:rPr>
                        <a:t>中做资源配额限制</a:t>
                      </a:r>
                      <a:endParaRPr lang="zh-CN" sz="1400">
                        <a:effectLst/>
                        <a:latin typeface="+mn-lt"/>
                        <a:ea typeface="+mn-ea"/>
                      </a:endParaRPr>
                    </a:p>
                  </a:txBody>
                  <a:tcPr marL="68580" marR="68580" marT="0" marB="0"/>
                </a:tc>
              </a:tr>
              <a:tr h="202462">
                <a:tc>
                  <a:txBody>
                    <a:bodyPr/>
                    <a:lstStyle/>
                    <a:p>
                      <a:r>
                        <a:rPr lang="en-US" sz="1600" kern="100">
                          <a:effectLst/>
                          <a:latin typeface="+mn-lt"/>
                          <a:ea typeface="+mn-ea"/>
                        </a:rPr>
                        <a:t>LimitRanger</a:t>
                      </a:r>
                      <a:endParaRPr lang="zh-CN" sz="1600">
                        <a:effectLst/>
                        <a:latin typeface="+mn-lt"/>
                        <a:ea typeface="+mn-ea"/>
                      </a:endParaRPr>
                    </a:p>
                  </a:txBody>
                  <a:tcPr marL="68580" marR="68580" marT="0" marB="0"/>
                </a:tc>
                <a:tc>
                  <a:txBody>
                    <a:bodyPr/>
                    <a:lstStyle/>
                    <a:p>
                      <a:r>
                        <a:rPr lang="zh-CN" sz="1400" kern="100">
                          <a:effectLst/>
                          <a:latin typeface="+mn-lt"/>
                          <a:ea typeface="+mn-ea"/>
                        </a:rPr>
                        <a:t>限制</a:t>
                      </a:r>
                      <a:r>
                        <a:rPr lang="en-US" sz="1400" kern="100">
                          <a:effectLst/>
                          <a:latin typeface="+mn-lt"/>
                          <a:ea typeface="+mn-ea"/>
                        </a:rPr>
                        <a:t>Namespace</a:t>
                      </a:r>
                      <a:r>
                        <a:rPr lang="zh-CN" sz="1400" kern="100">
                          <a:effectLst/>
                          <a:latin typeface="+mn-lt"/>
                          <a:ea typeface="+mn-ea"/>
                        </a:rPr>
                        <a:t>中的</a:t>
                      </a:r>
                      <a:r>
                        <a:rPr lang="en-US" sz="1400" kern="100">
                          <a:effectLst/>
                          <a:latin typeface="+mn-lt"/>
                          <a:ea typeface="+mn-ea"/>
                        </a:rPr>
                        <a:t>Pod</a:t>
                      </a:r>
                      <a:r>
                        <a:rPr lang="zh-CN" sz="1400" kern="100">
                          <a:effectLst/>
                          <a:latin typeface="+mn-lt"/>
                          <a:ea typeface="+mn-ea"/>
                        </a:rPr>
                        <a:t>和</a:t>
                      </a:r>
                      <a:r>
                        <a:rPr lang="en-US" sz="1400" kern="100">
                          <a:effectLst/>
                          <a:latin typeface="+mn-lt"/>
                          <a:ea typeface="+mn-ea"/>
                        </a:rPr>
                        <a:t>Container</a:t>
                      </a:r>
                      <a:r>
                        <a:rPr lang="zh-CN" sz="1400" kern="100">
                          <a:effectLst/>
                          <a:latin typeface="+mn-lt"/>
                          <a:ea typeface="+mn-ea"/>
                        </a:rPr>
                        <a:t>的</a:t>
                      </a:r>
                      <a:r>
                        <a:rPr lang="en-US" sz="1400" kern="100">
                          <a:effectLst/>
                          <a:latin typeface="+mn-lt"/>
                          <a:ea typeface="+mn-ea"/>
                        </a:rPr>
                        <a:t>CPU</a:t>
                      </a:r>
                      <a:r>
                        <a:rPr lang="zh-CN" sz="1400" kern="100">
                          <a:effectLst/>
                          <a:latin typeface="+mn-lt"/>
                          <a:ea typeface="+mn-ea"/>
                        </a:rPr>
                        <a:t>和内存配额</a:t>
                      </a:r>
                      <a:endParaRPr lang="zh-CN" sz="1400">
                        <a:effectLst/>
                        <a:latin typeface="+mn-lt"/>
                        <a:ea typeface="+mn-ea"/>
                      </a:endParaRPr>
                    </a:p>
                  </a:txBody>
                  <a:tcPr marL="68580" marR="68580" marT="0" marB="0"/>
                </a:tc>
              </a:tr>
              <a:tr h="404923">
                <a:tc>
                  <a:txBody>
                    <a:bodyPr/>
                    <a:lstStyle/>
                    <a:p>
                      <a:r>
                        <a:rPr lang="en-US" sz="1600" kern="100">
                          <a:effectLst/>
                          <a:latin typeface="+mn-lt"/>
                          <a:ea typeface="+mn-ea"/>
                        </a:rPr>
                        <a:t>NamespaceExists</a:t>
                      </a:r>
                      <a:endParaRPr lang="zh-CN" sz="1600">
                        <a:effectLst/>
                        <a:latin typeface="+mn-lt"/>
                        <a:ea typeface="+mn-ea"/>
                      </a:endParaRPr>
                    </a:p>
                  </a:txBody>
                  <a:tcPr marL="68580" marR="68580" marT="0" marB="0"/>
                </a:tc>
                <a:tc>
                  <a:txBody>
                    <a:bodyPr/>
                    <a:lstStyle/>
                    <a:p>
                      <a:r>
                        <a:rPr lang="zh-CN" sz="1400" kern="100">
                          <a:effectLst/>
                          <a:latin typeface="+mn-lt"/>
                          <a:ea typeface="+mn-ea"/>
                        </a:rPr>
                        <a:t>读取请求中的</a:t>
                      </a:r>
                      <a:r>
                        <a:rPr lang="en-US" sz="1400" kern="100">
                          <a:effectLst/>
                          <a:latin typeface="+mn-lt"/>
                          <a:ea typeface="+mn-ea"/>
                        </a:rPr>
                        <a:t>Namespace</a:t>
                      </a:r>
                      <a:r>
                        <a:rPr lang="zh-CN" sz="1400" kern="100">
                          <a:effectLst/>
                          <a:latin typeface="+mn-lt"/>
                          <a:ea typeface="+mn-ea"/>
                        </a:rPr>
                        <a:t>属性，如果该</a:t>
                      </a:r>
                      <a:r>
                        <a:rPr lang="en-US" sz="1400" kern="100">
                          <a:effectLst/>
                          <a:latin typeface="+mn-lt"/>
                          <a:ea typeface="+mn-ea"/>
                        </a:rPr>
                        <a:t>Namespace</a:t>
                      </a:r>
                      <a:r>
                        <a:rPr lang="zh-CN" sz="1400" kern="100">
                          <a:effectLst/>
                          <a:latin typeface="+mn-lt"/>
                          <a:ea typeface="+mn-ea"/>
                        </a:rPr>
                        <a:t>不存在，则拒绝该请求</a:t>
                      </a:r>
                      <a:endParaRPr lang="zh-CN" sz="1400">
                        <a:effectLst/>
                        <a:latin typeface="+mn-lt"/>
                        <a:ea typeface="+mn-ea"/>
                      </a:endParaRPr>
                    </a:p>
                  </a:txBody>
                  <a:tcPr marL="68580" marR="68580" marT="0" marB="0"/>
                </a:tc>
              </a:tr>
              <a:tr h="404923">
                <a:tc>
                  <a:txBody>
                    <a:bodyPr/>
                    <a:lstStyle/>
                    <a:p>
                      <a:r>
                        <a:rPr lang="en-US" sz="1600" kern="100">
                          <a:effectLst/>
                          <a:latin typeface="+mn-lt"/>
                          <a:ea typeface="+mn-ea"/>
                        </a:rPr>
                        <a:t>NamespaceAutoProvision (deprecated)</a:t>
                      </a:r>
                      <a:endParaRPr lang="zh-CN" sz="1600">
                        <a:effectLst/>
                        <a:latin typeface="+mn-lt"/>
                        <a:ea typeface="+mn-ea"/>
                      </a:endParaRPr>
                    </a:p>
                  </a:txBody>
                  <a:tcPr marL="68580" marR="68580" marT="0" marB="0"/>
                </a:tc>
                <a:tc>
                  <a:txBody>
                    <a:bodyPr/>
                    <a:lstStyle/>
                    <a:p>
                      <a:r>
                        <a:rPr lang="zh-CN" sz="1400" kern="100">
                          <a:effectLst/>
                          <a:latin typeface="+mn-lt"/>
                          <a:ea typeface="+mn-ea"/>
                        </a:rPr>
                        <a:t>读取请求中的</a:t>
                      </a:r>
                      <a:r>
                        <a:rPr lang="en-US" sz="1400" kern="100">
                          <a:effectLst/>
                          <a:latin typeface="+mn-lt"/>
                          <a:ea typeface="+mn-ea"/>
                        </a:rPr>
                        <a:t>Namespace</a:t>
                      </a:r>
                      <a:r>
                        <a:rPr lang="zh-CN" sz="1400" kern="100">
                          <a:effectLst/>
                          <a:latin typeface="+mn-lt"/>
                          <a:ea typeface="+mn-ea"/>
                        </a:rPr>
                        <a:t>属性，如果该</a:t>
                      </a:r>
                      <a:r>
                        <a:rPr lang="en-US" sz="1400" kern="100">
                          <a:effectLst/>
                          <a:latin typeface="+mn-lt"/>
                          <a:ea typeface="+mn-ea"/>
                        </a:rPr>
                        <a:t>Namespace</a:t>
                      </a:r>
                      <a:r>
                        <a:rPr lang="zh-CN" sz="1400" kern="100">
                          <a:effectLst/>
                          <a:latin typeface="+mn-lt"/>
                          <a:ea typeface="+mn-ea"/>
                        </a:rPr>
                        <a:t>不存在 ，则尝试创建该</a:t>
                      </a:r>
                      <a:r>
                        <a:rPr lang="en-US" sz="1400" kern="100">
                          <a:effectLst/>
                          <a:latin typeface="+mn-lt"/>
                          <a:ea typeface="+mn-ea"/>
                        </a:rPr>
                        <a:t>Namespace.</a:t>
                      </a:r>
                      <a:endParaRPr lang="zh-CN" sz="1400">
                        <a:effectLst/>
                        <a:latin typeface="+mn-lt"/>
                        <a:ea typeface="+mn-ea"/>
                      </a:endParaRPr>
                    </a:p>
                  </a:txBody>
                  <a:tcPr marL="68580" marR="68580" marT="0" marB="0"/>
                </a:tc>
              </a:tr>
              <a:tr h="809847">
                <a:tc>
                  <a:txBody>
                    <a:bodyPr/>
                    <a:lstStyle/>
                    <a:p>
                      <a:r>
                        <a:rPr lang="en-US" sz="1600" kern="100" dirty="0" err="1">
                          <a:effectLst/>
                          <a:latin typeface="+mn-lt"/>
                          <a:ea typeface="+mn-ea"/>
                        </a:rPr>
                        <a:t>NamespaceLifecycle</a:t>
                      </a:r>
                      <a:endParaRPr lang="zh-CN" sz="1600" dirty="0">
                        <a:effectLst/>
                        <a:latin typeface="+mn-lt"/>
                        <a:ea typeface="+mn-ea"/>
                      </a:endParaRPr>
                    </a:p>
                  </a:txBody>
                  <a:tcPr marL="68580" marR="68580" marT="0" marB="0"/>
                </a:tc>
                <a:tc>
                  <a:txBody>
                    <a:bodyPr/>
                    <a:lstStyle/>
                    <a:p>
                      <a:r>
                        <a:rPr lang="zh-CN" sz="1400" kern="100" dirty="0">
                          <a:effectLst/>
                          <a:latin typeface="+mn-lt"/>
                          <a:ea typeface="+mn-ea"/>
                        </a:rPr>
                        <a:t>该插件限制访问处于中止状态的</a:t>
                      </a:r>
                      <a:r>
                        <a:rPr lang="en-US" sz="1400" kern="100" dirty="0">
                          <a:effectLst/>
                          <a:latin typeface="+mn-lt"/>
                          <a:ea typeface="+mn-ea"/>
                        </a:rPr>
                        <a:t>Namespace</a:t>
                      </a:r>
                      <a:r>
                        <a:rPr lang="zh-CN" sz="1400" kern="100" dirty="0">
                          <a:effectLst/>
                          <a:latin typeface="+mn-lt"/>
                          <a:ea typeface="+mn-ea"/>
                        </a:rPr>
                        <a:t>，禁止在该</a:t>
                      </a:r>
                      <a:r>
                        <a:rPr lang="en-US" sz="1400" kern="100" dirty="0">
                          <a:effectLst/>
                          <a:latin typeface="+mn-lt"/>
                          <a:ea typeface="+mn-ea"/>
                        </a:rPr>
                        <a:t>Namespace</a:t>
                      </a:r>
                      <a:r>
                        <a:rPr lang="zh-CN" sz="1400" kern="100" dirty="0">
                          <a:effectLst/>
                          <a:latin typeface="+mn-lt"/>
                          <a:ea typeface="+mn-ea"/>
                        </a:rPr>
                        <a:t>中创建新的内容。当</a:t>
                      </a:r>
                      <a:r>
                        <a:rPr lang="en-US" sz="1400" kern="100" dirty="0" err="1">
                          <a:effectLst/>
                          <a:latin typeface="+mn-lt"/>
                          <a:ea typeface="+mn-ea"/>
                        </a:rPr>
                        <a:t>NamespaceLifecycle</a:t>
                      </a:r>
                      <a:r>
                        <a:rPr lang="zh-CN" sz="1400" kern="100" dirty="0">
                          <a:effectLst/>
                          <a:latin typeface="+mn-lt"/>
                          <a:ea typeface="+mn-ea"/>
                        </a:rPr>
                        <a:t>和</a:t>
                      </a:r>
                      <a:r>
                        <a:rPr lang="en-US" sz="1400" kern="100" dirty="0" err="1">
                          <a:effectLst/>
                          <a:latin typeface="+mn-lt"/>
                          <a:ea typeface="+mn-ea"/>
                        </a:rPr>
                        <a:t>NamespaceExists</a:t>
                      </a:r>
                      <a:r>
                        <a:rPr lang="zh-CN" sz="1400" kern="100" dirty="0">
                          <a:effectLst/>
                          <a:latin typeface="+mn-lt"/>
                          <a:ea typeface="+mn-ea"/>
                        </a:rPr>
                        <a:t>能够合并成一个插件后， </a:t>
                      </a:r>
                      <a:r>
                        <a:rPr lang="en-US" sz="1400" kern="100" dirty="0" err="1">
                          <a:effectLst/>
                          <a:latin typeface="+mn-lt"/>
                          <a:ea typeface="+mn-ea"/>
                        </a:rPr>
                        <a:t>NamespaceAutoProvision</a:t>
                      </a:r>
                      <a:r>
                        <a:rPr lang="zh-CN" sz="1400" kern="100" dirty="0">
                          <a:effectLst/>
                          <a:latin typeface="+mn-lt"/>
                          <a:ea typeface="+mn-ea"/>
                        </a:rPr>
                        <a:t>就会变成</a:t>
                      </a:r>
                      <a:r>
                        <a:rPr lang="en-US" sz="1400" kern="100" dirty="0">
                          <a:effectLst/>
                          <a:latin typeface="+mn-lt"/>
                          <a:ea typeface="+mn-ea"/>
                        </a:rPr>
                        <a:t> deprecated</a:t>
                      </a:r>
                      <a:r>
                        <a:rPr lang="zh-CN" sz="1400" kern="100" dirty="0">
                          <a:effectLst/>
                          <a:latin typeface="+mn-lt"/>
                          <a:ea typeface="+mn-ea"/>
                        </a:rPr>
                        <a:t>。</a:t>
                      </a:r>
                      <a:endParaRPr lang="zh-CN" sz="1400" dirty="0">
                        <a:effectLst/>
                        <a:latin typeface="+mn-lt"/>
                        <a:ea typeface="+mn-ea"/>
                      </a:endParaRPr>
                    </a:p>
                  </a:txBody>
                  <a:tcPr marL="68580" marR="68580" marT="0" marB="0"/>
                </a:tc>
              </a:tr>
            </a:tbl>
          </a:graphicData>
        </a:graphic>
      </p:graphicFrame>
      <p:sp>
        <p:nvSpPr>
          <p:cNvPr id="4" name="Rectangle 1"/>
          <p:cNvSpPr>
            <a:spLocks noChangeArrowheads="1"/>
          </p:cNvSpPr>
          <p:nvPr/>
        </p:nvSpPr>
        <p:spPr bwMode="auto">
          <a:xfrm>
            <a:off x="525050" y="1214087"/>
            <a:ext cx="9646084" cy="400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76176" numCol="1" anchor="ctr" anchorCtr="0" compatLnSpc="1">
            <a:prstTxWarp prst="textNoShape">
              <a:avLst/>
            </a:prstTxWarp>
            <a:spAutoFit/>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AdmissionControl</a:t>
            </a: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插件列表如下，其中</a:t>
            </a:r>
            <a:r>
              <a:rPr kumimoji="0" lang="en-US" altLang="zh-CN"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ResourceQuota</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LimitRanger</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用于资源配额控制：</a:t>
            </a:r>
            <a:r>
              <a:rPr kumimoji="0" lang="zh-CN" altLang="en-US" sz="1600" b="0" i="0" u="none" strike="noStrike" cap="none" normalizeH="0" baseline="0" dirty="0" smtClean="0">
                <a:ln>
                  <a:noFill/>
                </a:ln>
                <a:solidFill>
                  <a:schemeClr val="tx1"/>
                </a:solidFill>
                <a:effectLst/>
              </a:rPr>
              <a:t> </a:t>
            </a:r>
            <a:endParaRPr kumimoji="0" lang="zh-CN"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0015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050" y="389240"/>
            <a:ext cx="10515600" cy="824847"/>
          </a:xfrm>
        </p:spPr>
        <p:txBody>
          <a:bodyPr/>
          <a:lstStyle/>
          <a:p>
            <a:r>
              <a:rPr lang="zh-CN" altLang="en-US" dirty="0"/>
              <a:t>安全</a:t>
            </a:r>
            <a:r>
              <a:rPr lang="en-US" altLang="zh-CN" dirty="0" smtClean="0"/>
              <a:t>—Secret</a:t>
            </a:r>
            <a:r>
              <a:rPr lang="zh-CN" altLang="en-US" dirty="0" smtClean="0"/>
              <a:t>和</a:t>
            </a:r>
            <a:r>
              <a:rPr lang="en-US" altLang="zh-CN" dirty="0" smtClean="0"/>
              <a:t>Service Account</a:t>
            </a:r>
            <a:endParaRPr lang="zh-CN" altLang="en-US" dirty="0"/>
          </a:p>
        </p:txBody>
      </p:sp>
      <p:cxnSp>
        <p:nvCxnSpPr>
          <p:cNvPr id="5" name="直接连接符 4"/>
          <p:cNvCxnSpPr/>
          <p:nvPr/>
        </p:nvCxnSpPr>
        <p:spPr>
          <a:xfrm flipH="1">
            <a:off x="300626" y="414293"/>
            <a:ext cx="12526" cy="7265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3152" y="6300592"/>
            <a:ext cx="0" cy="341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00626" y="6641817"/>
            <a:ext cx="581207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00592"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452992" y="6577675"/>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607480"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893523" y="1435857"/>
            <a:ext cx="10354850" cy="757130"/>
          </a:xfrm>
          <a:prstGeom prst="rect">
            <a:avLst/>
          </a:prstGeom>
        </p:spPr>
        <p:txBody>
          <a:bodyPr wrap="square">
            <a:spAutoFit/>
          </a:bodyPr>
          <a:lstStyle/>
          <a:p>
            <a:pPr indent="450850">
              <a:lnSpc>
                <a:spcPct val="120000"/>
              </a:lnSpc>
            </a:pPr>
            <a:r>
              <a:rPr lang="en-US" altLang="zh-CN" kern="100" spc="30" dirty="0">
                <a:latin typeface="Times New Roman" panose="02020603050405020304" pitchFamily="18" charset="0"/>
              </a:rPr>
              <a:t>Secret</a:t>
            </a:r>
            <a:r>
              <a:rPr lang="zh-CN" altLang="zh-CN" kern="100" spc="30" dirty="0">
                <a:latin typeface="Times New Roman" panose="02020603050405020304" pitchFamily="18" charset="0"/>
                <a:cs typeface="Times New Roman" panose="02020603050405020304" pitchFamily="18" charset="0"/>
              </a:rPr>
              <a:t>的主要作用是用于保管私密数据，比如密码，</a:t>
            </a:r>
            <a:r>
              <a:rPr lang="en-US" altLang="zh-CN" kern="100" spc="30" dirty="0">
                <a:latin typeface="Times New Roman" panose="02020603050405020304" pitchFamily="18" charset="0"/>
              </a:rPr>
              <a:t>OAuth Tokens</a:t>
            </a:r>
            <a:r>
              <a:rPr lang="zh-CN" altLang="zh-CN" kern="100" spc="30" dirty="0">
                <a:latin typeface="Times New Roman" panose="02020603050405020304" pitchFamily="18" charset="0"/>
                <a:cs typeface="Times New Roman" panose="02020603050405020304" pitchFamily="18" charset="0"/>
              </a:rPr>
              <a:t>，</a:t>
            </a:r>
            <a:r>
              <a:rPr lang="en-US" altLang="zh-CN" kern="100" spc="30" dirty="0">
                <a:latin typeface="Times New Roman" panose="02020603050405020304" pitchFamily="18" charset="0"/>
              </a:rPr>
              <a:t>SSH Keys</a:t>
            </a:r>
            <a:r>
              <a:rPr lang="zh-CN" altLang="zh-CN" kern="100" spc="30" dirty="0">
                <a:latin typeface="Times New Roman" panose="02020603050405020304" pitchFamily="18" charset="0"/>
                <a:cs typeface="Times New Roman" panose="02020603050405020304" pitchFamily="18" charset="0"/>
              </a:rPr>
              <a:t>等信息。将这些私密信息放在</a:t>
            </a:r>
            <a:r>
              <a:rPr lang="en-US" altLang="zh-CN" kern="100" spc="30" dirty="0">
                <a:latin typeface="Times New Roman" panose="02020603050405020304" pitchFamily="18" charset="0"/>
              </a:rPr>
              <a:t>Secret</a:t>
            </a:r>
            <a:r>
              <a:rPr lang="zh-CN" altLang="zh-CN" kern="100" spc="30" dirty="0">
                <a:latin typeface="Times New Roman" panose="02020603050405020304" pitchFamily="18" charset="0"/>
                <a:cs typeface="Times New Roman" panose="02020603050405020304" pitchFamily="18" charset="0"/>
              </a:rPr>
              <a:t>对象中比直接放在</a:t>
            </a:r>
            <a:r>
              <a:rPr lang="en-US" altLang="zh-CN" kern="100" spc="30" dirty="0">
                <a:latin typeface="Times New Roman" panose="02020603050405020304" pitchFamily="18" charset="0"/>
              </a:rPr>
              <a:t>Pod</a:t>
            </a:r>
            <a:r>
              <a:rPr lang="zh-CN" altLang="zh-CN" kern="100" spc="30" dirty="0">
                <a:latin typeface="Times New Roman" panose="02020603050405020304" pitchFamily="18" charset="0"/>
                <a:cs typeface="Times New Roman" panose="02020603050405020304" pitchFamily="18" charset="0"/>
              </a:rPr>
              <a:t>或</a:t>
            </a:r>
            <a:r>
              <a:rPr lang="en-US" altLang="zh-CN" kern="100" spc="30" dirty="0">
                <a:latin typeface="Times New Roman" panose="02020603050405020304" pitchFamily="18" charset="0"/>
              </a:rPr>
              <a:t>Docker Image</a:t>
            </a:r>
            <a:r>
              <a:rPr lang="zh-CN" altLang="zh-CN" kern="100" spc="30" dirty="0">
                <a:latin typeface="Times New Roman" panose="02020603050405020304" pitchFamily="18" charset="0"/>
                <a:cs typeface="Times New Roman" panose="02020603050405020304" pitchFamily="18" charset="0"/>
              </a:rPr>
              <a:t>中更安全，也更方便使用。</a:t>
            </a:r>
            <a:endParaRPr lang="zh-CN" altLang="en-US" dirty="0"/>
          </a:p>
        </p:txBody>
      </p:sp>
      <p:pic>
        <p:nvPicPr>
          <p:cNvPr id="5122" name="图片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0012" y="2657946"/>
            <a:ext cx="5628361" cy="320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893523" y="2657946"/>
            <a:ext cx="3951962" cy="2649956"/>
          </a:xfrm>
          <a:prstGeom prst="rect">
            <a:avLst/>
          </a:prstGeom>
        </p:spPr>
        <p:txBody>
          <a:bodyPr wrap="square">
            <a:spAutoFit/>
          </a:bodyPr>
          <a:lstStyle/>
          <a:p>
            <a:pPr indent="269240" algn="just">
              <a:lnSpc>
                <a:spcPct val="120000"/>
              </a:lnSpc>
              <a:spcAft>
                <a:spcPts val="600"/>
              </a:spcAft>
            </a:pPr>
            <a:r>
              <a:rPr lang="zh-CN" altLang="zh-CN" kern="100" spc="30" dirty="0">
                <a:latin typeface="Times New Roman" panose="02020603050405020304" pitchFamily="18" charset="0"/>
              </a:rPr>
              <a:t>可以通过下列的三种方式使用它：</a:t>
            </a:r>
          </a:p>
          <a:p>
            <a:pPr marL="342900" lvl="0" indent="-342900" algn="just">
              <a:lnSpc>
                <a:spcPct val="120000"/>
              </a:lnSpc>
              <a:spcAft>
                <a:spcPts val="600"/>
              </a:spcAft>
              <a:buFont typeface="+mj-lt"/>
              <a:buAutoNum type="arabicPeriod"/>
            </a:pPr>
            <a:r>
              <a:rPr lang="zh-CN" altLang="zh-CN" kern="100" spc="30" dirty="0">
                <a:latin typeface="Times New Roman" panose="02020603050405020304" pitchFamily="18" charset="0"/>
              </a:rPr>
              <a:t>在创建</a:t>
            </a:r>
            <a:r>
              <a:rPr lang="en-US" altLang="zh-CN" kern="100" spc="30" dirty="0">
                <a:latin typeface="Times New Roman" panose="02020603050405020304" pitchFamily="18" charset="0"/>
              </a:rPr>
              <a:t>Pod</a:t>
            </a:r>
            <a:r>
              <a:rPr lang="zh-CN" altLang="zh-CN" kern="100" spc="30" dirty="0">
                <a:latin typeface="Times New Roman" panose="02020603050405020304" pitchFamily="18" charset="0"/>
              </a:rPr>
              <a:t>时，通过为</a:t>
            </a:r>
            <a:r>
              <a:rPr lang="en-US" altLang="zh-CN" kern="100" spc="30" dirty="0">
                <a:latin typeface="Times New Roman" panose="02020603050405020304" pitchFamily="18" charset="0"/>
              </a:rPr>
              <a:t>Pod</a:t>
            </a:r>
            <a:r>
              <a:rPr lang="zh-CN" altLang="zh-CN" kern="100" spc="30" dirty="0">
                <a:latin typeface="Times New Roman" panose="02020603050405020304" pitchFamily="18" charset="0"/>
              </a:rPr>
              <a:t>指定</a:t>
            </a:r>
            <a:r>
              <a:rPr lang="en-US" altLang="zh-CN" kern="100" spc="30" dirty="0">
                <a:latin typeface="Times New Roman" panose="02020603050405020304" pitchFamily="18" charset="0"/>
              </a:rPr>
              <a:t>Service Account</a:t>
            </a:r>
            <a:r>
              <a:rPr lang="zh-CN" altLang="zh-CN" kern="100" spc="30" dirty="0">
                <a:latin typeface="Times New Roman" panose="02020603050405020304" pitchFamily="18" charset="0"/>
              </a:rPr>
              <a:t>来自动使用该</a:t>
            </a:r>
            <a:r>
              <a:rPr lang="en-US" altLang="zh-CN" kern="100" spc="30" dirty="0">
                <a:latin typeface="Times New Roman" panose="02020603050405020304" pitchFamily="18" charset="0"/>
              </a:rPr>
              <a:t>Secret</a:t>
            </a:r>
            <a:r>
              <a:rPr lang="zh-CN" altLang="zh-CN" kern="100" spc="30" dirty="0">
                <a:latin typeface="Times New Roman" panose="02020603050405020304" pitchFamily="18" charset="0"/>
              </a:rPr>
              <a:t>；</a:t>
            </a:r>
          </a:p>
          <a:p>
            <a:pPr marL="342900" lvl="0" indent="-342900" algn="just">
              <a:lnSpc>
                <a:spcPct val="120000"/>
              </a:lnSpc>
              <a:spcAft>
                <a:spcPts val="600"/>
              </a:spcAft>
              <a:buFont typeface="+mj-lt"/>
              <a:buAutoNum type="arabicPeriod"/>
            </a:pPr>
            <a:r>
              <a:rPr lang="zh-CN" altLang="zh-CN" kern="100" spc="30" dirty="0">
                <a:latin typeface="Times New Roman" panose="02020603050405020304" pitchFamily="18" charset="0"/>
              </a:rPr>
              <a:t>通过挂载该</a:t>
            </a:r>
            <a:r>
              <a:rPr lang="en-US" altLang="zh-CN" kern="100" spc="30" dirty="0">
                <a:latin typeface="Times New Roman" panose="02020603050405020304" pitchFamily="18" charset="0"/>
              </a:rPr>
              <a:t>Secret</a:t>
            </a:r>
            <a:r>
              <a:rPr lang="zh-CN" altLang="zh-CN" kern="100" spc="30" dirty="0">
                <a:latin typeface="Times New Roman" panose="02020603050405020304" pitchFamily="18" charset="0"/>
              </a:rPr>
              <a:t>到</a:t>
            </a:r>
            <a:r>
              <a:rPr lang="en-US" altLang="zh-CN" kern="100" spc="30" dirty="0">
                <a:latin typeface="Times New Roman" panose="02020603050405020304" pitchFamily="18" charset="0"/>
              </a:rPr>
              <a:t>Pod</a:t>
            </a:r>
            <a:r>
              <a:rPr lang="zh-CN" altLang="zh-CN" kern="100" spc="30" dirty="0">
                <a:latin typeface="Times New Roman" panose="02020603050405020304" pitchFamily="18" charset="0"/>
              </a:rPr>
              <a:t>来使用它；</a:t>
            </a:r>
          </a:p>
          <a:p>
            <a:pPr marL="342900" lvl="0" indent="-342900" algn="just">
              <a:lnSpc>
                <a:spcPct val="120000"/>
              </a:lnSpc>
              <a:spcAft>
                <a:spcPts val="600"/>
              </a:spcAft>
              <a:buFont typeface="+mj-lt"/>
              <a:buAutoNum type="arabicPeriod"/>
            </a:pPr>
            <a:r>
              <a:rPr lang="zh-CN" altLang="zh-CN" kern="100" spc="30" dirty="0">
                <a:latin typeface="Times New Roman" panose="02020603050405020304" pitchFamily="18" charset="0"/>
              </a:rPr>
              <a:t>在创建</a:t>
            </a:r>
            <a:r>
              <a:rPr lang="en-US" altLang="zh-CN" kern="100" spc="30" dirty="0">
                <a:latin typeface="Times New Roman" panose="02020603050405020304" pitchFamily="18" charset="0"/>
              </a:rPr>
              <a:t>Pod</a:t>
            </a:r>
            <a:r>
              <a:rPr lang="zh-CN" altLang="zh-CN" kern="100" spc="30" dirty="0">
                <a:latin typeface="Times New Roman" panose="02020603050405020304" pitchFamily="18" charset="0"/>
              </a:rPr>
              <a:t>时，指定</a:t>
            </a:r>
            <a:r>
              <a:rPr lang="en-US" altLang="zh-CN" kern="100" spc="30" dirty="0">
                <a:latin typeface="Times New Roman" panose="02020603050405020304" pitchFamily="18" charset="0"/>
              </a:rPr>
              <a:t>Pod</a:t>
            </a:r>
            <a:r>
              <a:rPr lang="zh-CN" altLang="zh-CN" kern="100" spc="30" dirty="0">
                <a:latin typeface="Times New Roman" panose="02020603050405020304" pitchFamily="18" charset="0"/>
              </a:rPr>
              <a:t>的</a:t>
            </a:r>
            <a:r>
              <a:rPr lang="en-US" altLang="zh-CN" kern="100" spc="30" dirty="0" err="1">
                <a:latin typeface="Times New Roman" panose="02020603050405020304" pitchFamily="18" charset="0"/>
              </a:rPr>
              <a:t>spc</a:t>
            </a:r>
            <a:r>
              <a:rPr lang="en-US" altLang="zh-CN" kern="100" spc="30" dirty="0">
                <a:latin typeface="Times New Roman" panose="02020603050405020304" pitchFamily="18" charset="0"/>
              </a:rPr>
              <a:t>. </a:t>
            </a:r>
            <a:r>
              <a:rPr lang="en-US" altLang="zh-CN" kern="100" spc="30" dirty="0" err="1">
                <a:latin typeface="Times New Roman" panose="02020603050405020304" pitchFamily="18" charset="0"/>
              </a:rPr>
              <a:t>imagePullSecrets</a:t>
            </a:r>
            <a:r>
              <a:rPr lang="zh-CN" altLang="zh-CN" kern="100" spc="30" dirty="0">
                <a:latin typeface="Times New Roman" panose="02020603050405020304" pitchFamily="18" charset="0"/>
              </a:rPr>
              <a:t>引用它。</a:t>
            </a:r>
          </a:p>
        </p:txBody>
      </p:sp>
    </p:spTree>
    <p:extLst>
      <p:ext uri="{BB962C8B-B14F-4D97-AF65-F5344CB8AC3E}">
        <p14:creationId xmlns:p14="http://schemas.microsoft.com/office/powerpoint/2010/main" val="1426599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050" y="389240"/>
            <a:ext cx="10515600" cy="824847"/>
          </a:xfrm>
        </p:spPr>
        <p:txBody>
          <a:bodyPr/>
          <a:lstStyle/>
          <a:p>
            <a:r>
              <a:rPr lang="zh-CN" altLang="en-US" dirty="0"/>
              <a:t>安全</a:t>
            </a:r>
            <a:r>
              <a:rPr lang="en-US" altLang="zh-CN" dirty="0" smtClean="0"/>
              <a:t>—Secret</a:t>
            </a:r>
            <a:r>
              <a:rPr lang="zh-CN" altLang="en-US" dirty="0" smtClean="0"/>
              <a:t>和</a:t>
            </a:r>
            <a:r>
              <a:rPr lang="en-US" altLang="zh-CN" dirty="0" smtClean="0"/>
              <a:t>Service Account</a:t>
            </a:r>
            <a:endParaRPr lang="zh-CN" altLang="en-US" dirty="0"/>
          </a:p>
        </p:txBody>
      </p:sp>
      <p:cxnSp>
        <p:nvCxnSpPr>
          <p:cNvPr id="5" name="直接连接符 4"/>
          <p:cNvCxnSpPr/>
          <p:nvPr/>
        </p:nvCxnSpPr>
        <p:spPr>
          <a:xfrm flipH="1">
            <a:off x="300626" y="414293"/>
            <a:ext cx="12526" cy="7265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3152" y="6300592"/>
            <a:ext cx="0" cy="341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00626" y="6641817"/>
            <a:ext cx="581207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00592"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452992" y="6577675"/>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607480"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893523" y="1435857"/>
            <a:ext cx="10354850" cy="757130"/>
          </a:xfrm>
          <a:prstGeom prst="rect">
            <a:avLst/>
          </a:prstGeom>
        </p:spPr>
        <p:txBody>
          <a:bodyPr wrap="square">
            <a:spAutoFit/>
          </a:bodyPr>
          <a:lstStyle/>
          <a:p>
            <a:pPr indent="450850">
              <a:lnSpc>
                <a:spcPct val="120000"/>
              </a:lnSpc>
            </a:pPr>
            <a:r>
              <a:rPr lang="en-US" altLang="zh-CN" dirty="0"/>
              <a:t>Service Account</a:t>
            </a:r>
            <a:r>
              <a:rPr lang="zh-CN" altLang="zh-CN" dirty="0"/>
              <a:t>，是多个</a:t>
            </a:r>
            <a:r>
              <a:rPr lang="en-US" altLang="zh-CN" dirty="0"/>
              <a:t>Secret</a:t>
            </a:r>
            <a:r>
              <a:rPr lang="zh-CN" altLang="zh-CN" dirty="0"/>
              <a:t>的集合。它包含两类</a:t>
            </a:r>
            <a:r>
              <a:rPr lang="en-US" altLang="zh-CN" dirty="0"/>
              <a:t>Secret</a:t>
            </a:r>
            <a:r>
              <a:rPr lang="zh-CN" altLang="zh-CN" dirty="0"/>
              <a:t>，一类为普通</a:t>
            </a:r>
            <a:r>
              <a:rPr lang="en-US" altLang="zh-CN" dirty="0"/>
              <a:t>Secret</a:t>
            </a:r>
            <a:r>
              <a:rPr lang="zh-CN" altLang="zh-CN" dirty="0"/>
              <a:t>，用于访问</a:t>
            </a:r>
            <a:r>
              <a:rPr lang="en-US" altLang="zh-CN" dirty="0"/>
              <a:t>API Server</a:t>
            </a:r>
            <a:r>
              <a:rPr lang="zh-CN" altLang="zh-CN" dirty="0"/>
              <a:t>，也被称为</a:t>
            </a:r>
            <a:r>
              <a:rPr lang="en-US" altLang="zh-CN" dirty="0"/>
              <a:t>Service </a:t>
            </a:r>
            <a:r>
              <a:rPr lang="en-US" altLang="zh-CN" dirty="0" err="1"/>
              <a:t>Sccount</a:t>
            </a:r>
            <a:r>
              <a:rPr lang="en-US" altLang="zh-CN" dirty="0"/>
              <a:t> Secret</a:t>
            </a:r>
            <a:r>
              <a:rPr lang="zh-CN" altLang="zh-CN" dirty="0"/>
              <a:t>；另一类为</a:t>
            </a:r>
            <a:r>
              <a:rPr lang="en-US" altLang="zh-CN" dirty="0" err="1"/>
              <a:t>imagePullSecret</a:t>
            </a:r>
            <a:r>
              <a:rPr lang="zh-CN" altLang="zh-CN" dirty="0"/>
              <a:t>，用于下载容器镜像</a:t>
            </a:r>
            <a:r>
              <a:rPr lang="zh-CN" altLang="zh-CN" dirty="0" smtClean="0"/>
              <a:t>。</a:t>
            </a:r>
            <a:endParaRPr lang="zh-CN" altLang="en-US" dirty="0"/>
          </a:p>
        </p:txBody>
      </p:sp>
      <p:pic>
        <p:nvPicPr>
          <p:cNvPr id="6146" name="图片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52" y="2762508"/>
            <a:ext cx="5151394" cy="2762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4"/>
          <p:cNvPicPr>
            <a:picLocks noChangeAspect="1"/>
          </p:cNvPicPr>
          <p:nvPr/>
        </p:nvPicPr>
        <p:blipFill>
          <a:blip r:embed="rId3"/>
          <a:stretch>
            <a:fillRect/>
          </a:stretch>
        </p:blipFill>
        <p:spPr>
          <a:xfrm>
            <a:off x="5782850" y="2906771"/>
            <a:ext cx="5969220" cy="2618079"/>
          </a:xfrm>
          <a:prstGeom prst="rect">
            <a:avLst/>
          </a:prstGeom>
        </p:spPr>
      </p:pic>
    </p:spTree>
    <p:extLst>
      <p:ext uri="{BB962C8B-B14F-4D97-AF65-F5344CB8AC3E}">
        <p14:creationId xmlns:p14="http://schemas.microsoft.com/office/powerpoint/2010/main" val="1419983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050" y="389240"/>
            <a:ext cx="10515600" cy="824847"/>
          </a:xfrm>
        </p:spPr>
        <p:txBody>
          <a:bodyPr/>
          <a:lstStyle/>
          <a:p>
            <a:r>
              <a:rPr lang="zh-CN" altLang="en-US" dirty="0" smtClean="0"/>
              <a:t>调度</a:t>
            </a:r>
            <a:r>
              <a:rPr lang="en-US" altLang="zh-CN" dirty="0" smtClean="0"/>
              <a:t>—Scheduler</a:t>
            </a:r>
            <a:endParaRPr lang="zh-CN" altLang="en-US" dirty="0"/>
          </a:p>
        </p:txBody>
      </p:sp>
      <p:cxnSp>
        <p:nvCxnSpPr>
          <p:cNvPr id="5" name="直接连接符 4"/>
          <p:cNvCxnSpPr/>
          <p:nvPr/>
        </p:nvCxnSpPr>
        <p:spPr>
          <a:xfrm flipH="1">
            <a:off x="300626" y="414293"/>
            <a:ext cx="12526" cy="7265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3152" y="6300592"/>
            <a:ext cx="0" cy="341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00626" y="6641817"/>
            <a:ext cx="581207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00592"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452992" y="6577675"/>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607480"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2"/>
          <a:stretch>
            <a:fillRect/>
          </a:stretch>
        </p:blipFill>
        <p:spPr>
          <a:xfrm>
            <a:off x="1209611" y="831476"/>
            <a:ext cx="10229975" cy="5809992"/>
          </a:xfrm>
          <a:prstGeom prst="rect">
            <a:avLst/>
          </a:prstGeom>
        </p:spPr>
      </p:pic>
    </p:spTree>
    <p:extLst>
      <p:ext uri="{BB962C8B-B14F-4D97-AF65-F5344CB8AC3E}">
        <p14:creationId xmlns:p14="http://schemas.microsoft.com/office/powerpoint/2010/main" val="1006709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050" y="389240"/>
            <a:ext cx="10515600" cy="824847"/>
          </a:xfrm>
        </p:spPr>
        <p:txBody>
          <a:bodyPr/>
          <a:lstStyle/>
          <a:p>
            <a:r>
              <a:rPr lang="zh-CN" altLang="en-US" dirty="0" smtClean="0"/>
              <a:t>调度</a:t>
            </a:r>
            <a:r>
              <a:rPr lang="en-US" altLang="zh-CN" dirty="0" smtClean="0"/>
              <a:t>—Scheduler</a:t>
            </a:r>
            <a:endParaRPr lang="zh-CN" altLang="en-US" dirty="0"/>
          </a:p>
        </p:txBody>
      </p:sp>
      <p:cxnSp>
        <p:nvCxnSpPr>
          <p:cNvPr id="5" name="直接连接符 4"/>
          <p:cNvCxnSpPr/>
          <p:nvPr/>
        </p:nvCxnSpPr>
        <p:spPr>
          <a:xfrm flipH="1">
            <a:off x="300626" y="414293"/>
            <a:ext cx="12526" cy="7265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3152" y="6300592"/>
            <a:ext cx="0" cy="341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00626" y="6641817"/>
            <a:ext cx="581207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00592"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452992" y="6577675"/>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607480"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014607" y="1454101"/>
            <a:ext cx="10321448" cy="3902607"/>
          </a:xfrm>
          <a:prstGeom prst="rect">
            <a:avLst/>
          </a:prstGeom>
        </p:spPr>
        <p:txBody>
          <a:bodyPr wrap="square">
            <a:spAutoFit/>
          </a:bodyPr>
          <a:lstStyle/>
          <a:p>
            <a:pPr indent="269240" algn="just">
              <a:lnSpc>
                <a:spcPct val="120000"/>
              </a:lnSpc>
              <a:spcAft>
                <a:spcPts val="600"/>
              </a:spcAft>
            </a:pPr>
            <a:r>
              <a:rPr lang="zh-CN" altLang="en-US" kern="100" spc="30" dirty="0" smtClean="0">
                <a:latin typeface="Times New Roman" panose="02020603050405020304" pitchFamily="18" charset="0"/>
              </a:rPr>
              <a:t>调度策略分两个步骤，第一个步骤为预选，第二个步骤为优选。</a:t>
            </a:r>
            <a:r>
              <a:rPr lang="en-US" altLang="zh-CN" kern="100" spc="30" dirty="0" smtClean="0">
                <a:latin typeface="Times New Roman" panose="02020603050405020304" pitchFamily="18" charset="0"/>
              </a:rPr>
              <a:t>Predicates </a:t>
            </a:r>
            <a:r>
              <a:rPr lang="zh-CN" altLang="zh-CN" kern="100" spc="30" dirty="0">
                <a:latin typeface="Times New Roman" panose="02020603050405020304" pitchFamily="18" charset="0"/>
              </a:rPr>
              <a:t>预选调度策略的作用是过滤掉不符合资源要求的节点。</a:t>
            </a:r>
            <a:r>
              <a:rPr lang="en-US" altLang="zh-CN" kern="100" spc="30" dirty="0">
                <a:latin typeface="Times New Roman" panose="02020603050405020304" pitchFamily="18" charset="0"/>
              </a:rPr>
              <a:t>Priorities</a:t>
            </a:r>
            <a:r>
              <a:rPr lang="zh-CN" altLang="zh-CN" kern="100" spc="30" dirty="0">
                <a:latin typeface="Times New Roman" panose="02020603050405020304" pitchFamily="18" charset="0"/>
              </a:rPr>
              <a:t>优选调度策略的作用是，从</a:t>
            </a:r>
            <a:r>
              <a:rPr lang="en-US" altLang="zh-CN" kern="100" spc="30" dirty="0">
                <a:latin typeface="Times New Roman" panose="02020603050405020304" pitchFamily="18" charset="0"/>
              </a:rPr>
              <a:t>Predicates </a:t>
            </a:r>
            <a:r>
              <a:rPr lang="zh-CN" altLang="zh-CN" kern="100" spc="30" dirty="0">
                <a:latin typeface="Times New Roman" panose="02020603050405020304" pitchFamily="18" charset="0"/>
              </a:rPr>
              <a:t>预选调度策选出的节点中，选出一个最优的节点。</a:t>
            </a:r>
          </a:p>
          <a:p>
            <a:pPr indent="363538" algn="just">
              <a:lnSpc>
                <a:spcPct val="120000"/>
              </a:lnSpc>
              <a:spcAft>
                <a:spcPts val="600"/>
              </a:spcAft>
            </a:pPr>
            <a:r>
              <a:rPr lang="en-US" altLang="zh-CN" kern="100" spc="30" dirty="0">
                <a:latin typeface="Times New Roman" panose="02020603050405020304" pitchFamily="18" charset="0"/>
              </a:rPr>
              <a:t>Scheduler</a:t>
            </a:r>
            <a:r>
              <a:rPr lang="zh-CN" altLang="zh-CN" kern="100" spc="30" dirty="0">
                <a:latin typeface="Times New Roman" panose="02020603050405020304" pitchFamily="18" charset="0"/>
              </a:rPr>
              <a:t>中</a:t>
            </a:r>
            <a:r>
              <a:rPr lang="en-US" altLang="zh-CN" kern="100" spc="30" dirty="0">
                <a:latin typeface="Times New Roman" panose="02020603050405020304" pitchFamily="18" charset="0"/>
              </a:rPr>
              <a:t>Predicates </a:t>
            </a:r>
            <a:r>
              <a:rPr lang="zh-CN" altLang="zh-CN" kern="100" spc="30" dirty="0">
                <a:latin typeface="Times New Roman" panose="02020603050405020304" pitchFamily="18" charset="0"/>
              </a:rPr>
              <a:t>预选调度策略包含：</a:t>
            </a:r>
            <a:r>
              <a:rPr lang="en-US" altLang="zh-CN" kern="100" spc="30" dirty="0" err="1">
                <a:latin typeface="Times New Roman" panose="02020603050405020304" pitchFamily="18" charset="0"/>
              </a:rPr>
              <a:t>NoDiskConflict</a:t>
            </a:r>
            <a:r>
              <a:rPr lang="zh-CN" altLang="zh-CN" kern="100" spc="30" dirty="0">
                <a:latin typeface="Times New Roman" panose="02020603050405020304" pitchFamily="18" charset="0"/>
              </a:rPr>
              <a:t>、</a:t>
            </a:r>
            <a:r>
              <a:rPr lang="en-US" altLang="zh-CN" kern="100" spc="30" dirty="0" err="1">
                <a:latin typeface="Times New Roman" panose="02020603050405020304" pitchFamily="18" charset="0"/>
              </a:rPr>
              <a:t>PodFitsResources</a:t>
            </a:r>
            <a:r>
              <a:rPr lang="zh-CN" altLang="zh-CN" kern="100" spc="30" dirty="0">
                <a:latin typeface="Times New Roman" panose="02020603050405020304" pitchFamily="18" charset="0"/>
              </a:rPr>
              <a:t>、</a:t>
            </a:r>
            <a:r>
              <a:rPr lang="en-US" altLang="zh-CN" kern="100" spc="30" dirty="0" err="1">
                <a:latin typeface="Times New Roman" panose="02020603050405020304" pitchFamily="18" charset="0"/>
              </a:rPr>
              <a:t>PodSelectorMatches</a:t>
            </a:r>
            <a:r>
              <a:rPr lang="zh-CN" altLang="zh-CN" kern="100" spc="30" dirty="0">
                <a:latin typeface="Times New Roman" panose="02020603050405020304" pitchFamily="18" charset="0"/>
              </a:rPr>
              <a:t>、</a:t>
            </a:r>
            <a:r>
              <a:rPr lang="en-US" altLang="zh-CN" kern="100" spc="30" dirty="0" err="1">
                <a:latin typeface="Times New Roman" panose="02020603050405020304" pitchFamily="18" charset="0"/>
              </a:rPr>
              <a:t>PodFitsHost</a:t>
            </a:r>
            <a:r>
              <a:rPr lang="en-US" altLang="zh-CN" kern="100" spc="30" dirty="0">
                <a:latin typeface="Times New Roman" panose="02020603050405020304" pitchFamily="18" charset="0"/>
              </a:rPr>
              <a:t> </a:t>
            </a:r>
            <a:r>
              <a:rPr lang="zh-CN" altLang="zh-CN" kern="100" spc="30" dirty="0">
                <a:latin typeface="Times New Roman" panose="02020603050405020304" pitchFamily="18" charset="0"/>
              </a:rPr>
              <a:t>、</a:t>
            </a:r>
            <a:r>
              <a:rPr lang="en-US" altLang="zh-CN" kern="100" spc="30" dirty="0" err="1">
                <a:latin typeface="Times New Roman" panose="02020603050405020304" pitchFamily="18" charset="0"/>
              </a:rPr>
              <a:t>CheckNodeLabelPresence</a:t>
            </a:r>
            <a:r>
              <a:rPr lang="zh-CN" altLang="zh-CN" kern="100" spc="30" dirty="0">
                <a:latin typeface="Times New Roman" panose="02020603050405020304" pitchFamily="18" charset="0"/>
              </a:rPr>
              <a:t>、</a:t>
            </a:r>
            <a:r>
              <a:rPr lang="en-US" altLang="zh-CN" kern="100" spc="30" dirty="0" err="1">
                <a:latin typeface="Times New Roman" panose="02020603050405020304" pitchFamily="18" charset="0"/>
              </a:rPr>
              <a:t>CheckServiceAffinity</a:t>
            </a:r>
            <a:r>
              <a:rPr lang="zh-CN" altLang="zh-CN" kern="100" spc="30" dirty="0">
                <a:latin typeface="Times New Roman" panose="02020603050405020304" pitchFamily="18" charset="0"/>
              </a:rPr>
              <a:t>和</a:t>
            </a:r>
            <a:r>
              <a:rPr lang="en-US" altLang="zh-CN" kern="100" spc="30" dirty="0" err="1">
                <a:latin typeface="Times New Roman" panose="02020603050405020304" pitchFamily="18" charset="0"/>
              </a:rPr>
              <a:t>PodFitsPorts</a:t>
            </a:r>
            <a:r>
              <a:rPr lang="zh-CN" altLang="zh-CN" kern="100" spc="30" dirty="0">
                <a:latin typeface="Times New Roman" panose="02020603050405020304" pitchFamily="18" charset="0"/>
              </a:rPr>
              <a:t>策略</a:t>
            </a:r>
            <a:r>
              <a:rPr lang="zh-CN" altLang="zh-CN" kern="100" spc="30" dirty="0" smtClean="0">
                <a:latin typeface="Times New Roman" panose="02020603050405020304" pitchFamily="18" charset="0"/>
              </a:rPr>
              <a:t>。在</a:t>
            </a:r>
            <a:r>
              <a:rPr lang="zh-CN" altLang="zh-CN" kern="100" spc="30" dirty="0">
                <a:latin typeface="Times New Roman" panose="02020603050405020304" pitchFamily="18" charset="0"/>
              </a:rPr>
              <a:t>其</a:t>
            </a:r>
            <a:r>
              <a:rPr lang="en-US" altLang="zh-CN" kern="100" spc="30" dirty="0">
                <a:latin typeface="Times New Roman" panose="02020603050405020304" pitchFamily="18" charset="0"/>
              </a:rPr>
              <a:t>default</a:t>
            </a:r>
            <a:r>
              <a:rPr lang="zh-CN" altLang="zh-CN" kern="100" spc="30" dirty="0">
                <a:latin typeface="Times New Roman" panose="02020603050405020304" pitchFamily="18" charset="0"/>
              </a:rPr>
              <a:t>算法中，预选调度策略</a:t>
            </a:r>
            <a:r>
              <a:rPr lang="en-US" altLang="zh-CN" kern="100" spc="30" dirty="0">
                <a:latin typeface="Times New Roman" panose="02020603050405020304" pitchFamily="18" charset="0"/>
              </a:rPr>
              <a:t>Predicates</a:t>
            </a:r>
            <a:r>
              <a:rPr lang="zh-CN" altLang="zh-CN" kern="100" spc="30" dirty="0">
                <a:latin typeface="Times New Roman" panose="02020603050405020304" pitchFamily="18" charset="0"/>
              </a:rPr>
              <a:t>包括：</a:t>
            </a:r>
            <a:r>
              <a:rPr lang="en-US" altLang="zh-CN" kern="100" spc="30" dirty="0">
                <a:latin typeface="Times New Roman" panose="02020603050405020304" pitchFamily="18" charset="0"/>
              </a:rPr>
              <a:t>"</a:t>
            </a:r>
            <a:r>
              <a:rPr lang="en-US" altLang="zh-CN" kern="100" spc="30" dirty="0" err="1">
                <a:latin typeface="Times New Roman" panose="02020603050405020304" pitchFamily="18" charset="0"/>
              </a:rPr>
              <a:t>PodFitsPorts</a:t>
            </a:r>
            <a:r>
              <a:rPr lang="en-US" altLang="zh-CN" kern="100" spc="30" dirty="0">
                <a:latin typeface="Times New Roman" panose="02020603050405020304" pitchFamily="18" charset="0"/>
              </a:rPr>
              <a:t>"</a:t>
            </a:r>
            <a:r>
              <a:rPr lang="zh-CN" altLang="zh-CN" kern="100" spc="30" dirty="0">
                <a:latin typeface="Times New Roman" panose="02020603050405020304" pitchFamily="18" charset="0"/>
              </a:rPr>
              <a:t>（</a:t>
            </a:r>
            <a:r>
              <a:rPr lang="en-US" altLang="zh-CN" kern="100" spc="30" dirty="0" err="1">
                <a:latin typeface="Times New Roman" panose="02020603050405020304" pitchFamily="18" charset="0"/>
              </a:rPr>
              <a:t>PodFitsPorts</a:t>
            </a:r>
            <a:r>
              <a:rPr lang="zh-CN" altLang="zh-CN" kern="100" spc="30" dirty="0">
                <a:latin typeface="Times New Roman" panose="02020603050405020304" pitchFamily="18" charset="0"/>
              </a:rPr>
              <a:t>）、</a:t>
            </a:r>
            <a:r>
              <a:rPr lang="en-US" altLang="zh-CN" kern="100" spc="30" dirty="0">
                <a:latin typeface="Times New Roman" panose="02020603050405020304" pitchFamily="18" charset="0"/>
              </a:rPr>
              <a:t>"</a:t>
            </a:r>
            <a:r>
              <a:rPr lang="en-US" altLang="zh-CN" kern="100" spc="30" dirty="0" err="1">
                <a:latin typeface="Times New Roman" panose="02020603050405020304" pitchFamily="18" charset="0"/>
              </a:rPr>
              <a:t>PodFitsResources</a:t>
            </a:r>
            <a:r>
              <a:rPr lang="en-US" altLang="zh-CN" kern="100" spc="30" dirty="0">
                <a:latin typeface="Times New Roman" panose="02020603050405020304" pitchFamily="18" charset="0"/>
              </a:rPr>
              <a:t>"</a:t>
            </a:r>
            <a:r>
              <a:rPr lang="zh-CN" altLang="zh-CN" kern="100" spc="30" dirty="0">
                <a:latin typeface="Times New Roman" panose="02020603050405020304" pitchFamily="18" charset="0"/>
              </a:rPr>
              <a:t>（</a:t>
            </a:r>
            <a:r>
              <a:rPr lang="en-US" altLang="zh-CN" kern="100" spc="30" dirty="0" err="1">
                <a:latin typeface="Times New Roman" panose="02020603050405020304" pitchFamily="18" charset="0"/>
              </a:rPr>
              <a:t>PodFitsResources</a:t>
            </a:r>
            <a:r>
              <a:rPr lang="zh-CN" altLang="zh-CN" kern="100" spc="30" dirty="0">
                <a:latin typeface="Times New Roman" panose="02020603050405020304" pitchFamily="18" charset="0"/>
              </a:rPr>
              <a:t>）、</a:t>
            </a:r>
            <a:r>
              <a:rPr lang="en-US" altLang="zh-CN" kern="100" spc="30" dirty="0">
                <a:latin typeface="Times New Roman" panose="02020603050405020304" pitchFamily="18" charset="0"/>
              </a:rPr>
              <a:t>"</a:t>
            </a:r>
            <a:r>
              <a:rPr lang="en-US" altLang="zh-CN" kern="100" spc="30" dirty="0" err="1">
                <a:latin typeface="Times New Roman" panose="02020603050405020304" pitchFamily="18" charset="0"/>
              </a:rPr>
              <a:t>NoDiskConflict</a:t>
            </a:r>
            <a:r>
              <a:rPr lang="en-US" altLang="zh-CN" kern="100" spc="30" dirty="0">
                <a:latin typeface="Times New Roman" panose="02020603050405020304" pitchFamily="18" charset="0"/>
              </a:rPr>
              <a:t>"</a:t>
            </a:r>
            <a:r>
              <a:rPr lang="zh-CN" altLang="zh-CN" kern="100" spc="30" dirty="0">
                <a:latin typeface="Times New Roman" panose="02020603050405020304" pitchFamily="18" charset="0"/>
              </a:rPr>
              <a:t>（</a:t>
            </a:r>
            <a:r>
              <a:rPr lang="en-US" altLang="zh-CN" kern="100" spc="30" dirty="0" err="1">
                <a:latin typeface="Times New Roman" panose="02020603050405020304" pitchFamily="18" charset="0"/>
              </a:rPr>
              <a:t>NoDiskConflict</a:t>
            </a:r>
            <a:r>
              <a:rPr lang="zh-CN" altLang="zh-CN" kern="100" spc="30" dirty="0">
                <a:latin typeface="Times New Roman" panose="02020603050405020304" pitchFamily="18" charset="0"/>
              </a:rPr>
              <a:t>）、</a:t>
            </a:r>
            <a:r>
              <a:rPr lang="en-US" altLang="zh-CN" kern="100" spc="30" dirty="0">
                <a:latin typeface="Times New Roman" panose="02020603050405020304" pitchFamily="18" charset="0"/>
              </a:rPr>
              <a:t>"</a:t>
            </a:r>
            <a:r>
              <a:rPr lang="en-US" altLang="zh-CN" kern="100" spc="30" dirty="0" err="1">
                <a:latin typeface="Times New Roman" panose="02020603050405020304" pitchFamily="18" charset="0"/>
              </a:rPr>
              <a:t>MatchNodeSelector</a:t>
            </a:r>
            <a:r>
              <a:rPr lang="en-US" altLang="zh-CN" kern="100" spc="30" dirty="0">
                <a:latin typeface="Times New Roman" panose="02020603050405020304" pitchFamily="18" charset="0"/>
              </a:rPr>
              <a:t>"</a:t>
            </a:r>
            <a:r>
              <a:rPr lang="zh-CN" altLang="zh-CN" kern="100" spc="30" dirty="0">
                <a:latin typeface="Times New Roman" panose="02020603050405020304" pitchFamily="18" charset="0"/>
              </a:rPr>
              <a:t>（</a:t>
            </a:r>
            <a:r>
              <a:rPr lang="en-US" altLang="zh-CN" kern="100" spc="30" dirty="0" err="1">
                <a:latin typeface="Times New Roman" panose="02020603050405020304" pitchFamily="18" charset="0"/>
              </a:rPr>
              <a:t>PodSelectorMatches</a:t>
            </a:r>
            <a:r>
              <a:rPr lang="zh-CN" altLang="zh-CN" kern="100" spc="30" dirty="0">
                <a:latin typeface="Times New Roman" panose="02020603050405020304" pitchFamily="18" charset="0"/>
              </a:rPr>
              <a:t>）和</a:t>
            </a:r>
            <a:r>
              <a:rPr lang="en-US" altLang="zh-CN" kern="100" spc="30" dirty="0">
                <a:latin typeface="Times New Roman" panose="02020603050405020304" pitchFamily="18" charset="0"/>
              </a:rPr>
              <a:t>"</a:t>
            </a:r>
            <a:r>
              <a:rPr lang="en-US" altLang="zh-CN" kern="100" spc="30" dirty="0" err="1">
                <a:latin typeface="Times New Roman" panose="02020603050405020304" pitchFamily="18" charset="0"/>
              </a:rPr>
              <a:t>HostName</a:t>
            </a:r>
            <a:r>
              <a:rPr lang="en-US" altLang="zh-CN" kern="100" spc="30" dirty="0">
                <a:latin typeface="Times New Roman" panose="02020603050405020304" pitchFamily="18" charset="0"/>
              </a:rPr>
              <a:t>"(</a:t>
            </a:r>
            <a:r>
              <a:rPr lang="en-US" altLang="zh-CN" kern="100" spc="30" dirty="0" err="1">
                <a:latin typeface="Times New Roman" panose="02020603050405020304" pitchFamily="18" charset="0"/>
              </a:rPr>
              <a:t>PodFitsHost</a:t>
            </a:r>
            <a:r>
              <a:rPr lang="en-US" altLang="zh-CN" kern="100" spc="30" dirty="0">
                <a:latin typeface="Times New Roman" panose="02020603050405020304" pitchFamily="18" charset="0"/>
              </a:rPr>
              <a:t>)</a:t>
            </a:r>
            <a:r>
              <a:rPr lang="zh-CN" altLang="zh-CN" kern="100" spc="30" dirty="0">
                <a:latin typeface="Times New Roman" panose="02020603050405020304" pitchFamily="18" charset="0"/>
              </a:rPr>
              <a:t>，即每个节点只有通过前面提及的</a:t>
            </a:r>
            <a:r>
              <a:rPr lang="en-US" altLang="zh-CN" kern="100" spc="30" dirty="0">
                <a:latin typeface="Times New Roman" panose="02020603050405020304" pitchFamily="18" charset="0"/>
              </a:rPr>
              <a:t>5</a:t>
            </a:r>
            <a:r>
              <a:rPr lang="zh-CN" altLang="zh-CN" kern="100" spc="30" dirty="0">
                <a:latin typeface="Times New Roman" panose="02020603050405020304" pitchFamily="18" charset="0"/>
              </a:rPr>
              <a:t>个默认预选策略后，才能初步被选中，然后供</a:t>
            </a:r>
            <a:r>
              <a:rPr lang="en-US" altLang="zh-CN" kern="100" spc="30" dirty="0">
                <a:latin typeface="Times New Roman" panose="02020603050405020304" pitchFamily="18" charset="0"/>
              </a:rPr>
              <a:t>Priorities</a:t>
            </a:r>
            <a:r>
              <a:rPr lang="zh-CN" altLang="zh-CN" kern="100" spc="30" dirty="0">
                <a:latin typeface="Times New Roman" panose="02020603050405020304" pitchFamily="18" charset="0"/>
              </a:rPr>
              <a:t>调度策略挑选。</a:t>
            </a:r>
          </a:p>
          <a:p>
            <a:pPr indent="363538">
              <a:lnSpc>
                <a:spcPct val="120000"/>
              </a:lnSpc>
            </a:pPr>
            <a:r>
              <a:rPr lang="en-US" altLang="zh-CN" kern="100" spc="30" dirty="0">
                <a:latin typeface="Times New Roman" panose="02020603050405020304" pitchFamily="18" charset="0"/>
              </a:rPr>
              <a:t>Scheduler</a:t>
            </a:r>
            <a:r>
              <a:rPr lang="zh-CN" altLang="zh-CN" kern="100" spc="30" dirty="0">
                <a:latin typeface="Times New Roman" panose="02020603050405020304" pitchFamily="18" charset="0"/>
                <a:cs typeface="Times New Roman" panose="02020603050405020304" pitchFamily="18" charset="0"/>
              </a:rPr>
              <a:t>中</a:t>
            </a:r>
            <a:r>
              <a:rPr lang="en-US" altLang="zh-CN" kern="100" spc="30" dirty="0">
                <a:latin typeface="Times New Roman" panose="02020603050405020304" pitchFamily="18" charset="0"/>
              </a:rPr>
              <a:t>Priorities</a:t>
            </a:r>
            <a:r>
              <a:rPr lang="zh-CN" altLang="zh-CN" kern="100" spc="30" dirty="0">
                <a:latin typeface="Times New Roman" panose="02020603050405020304" pitchFamily="18" charset="0"/>
                <a:cs typeface="Times New Roman" panose="02020603050405020304" pitchFamily="18" charset="0"/>
              </a:rPr>
              <a:t>优选调度策略包含：</a:t>
            </a:r>
            <a:r>
              <a:rPr lang="en-US" altLang="zh-CN" kern="100" spc="30" dirty="0" err="1">
                <a:latin typeface="Times New Roman" panose="02020603050405020304" pitchFamily="18" charset="0"/>
              </a:rPr>
              <a:t>LeastRequestedPriority</a:t>
            </a:r>
            <a:r>
              <a:rPr lang="zh-CN" altLang="zh-CN" kern="100" spc="30" dirty="0">
                <a:latin typeface="Times New Roman" panose="02020603050405020304" pitchFamily="18" charset="0"/>
                <a:cs typeface="Times New Roman" panose="02020603050405020304" pitchFamily="18" charset="0"/>
              </a:rPr>
              <a:t>、</a:t>
            </a:r>
            <a:r>
              <a:rPr lang="en-US" altLang="zh-CN" kern="100" spc="30" dirty="0" err="1">
                <a:latin typeface="Times New Roman" panose="02020603050405020304" pitchFamily="18" charset="0"/>
              </a:rPr>
              <a:t>CalculateNodeLabelPriority</a:t>
            </a:r>
            <a:r>
              <a:rPr lang="zh-CN" altLang="zh-CN" kern="100" spc="30" dirty="0">
                <a:latin typeface="Times New Roman" panose="02020603050405020304" pitchFamily="18" charset="0"/>
                <a:cs typeface="Times New Roman" panose="02020603050405020304" pitchFamily="18" charset="0"/>
              </a:rPr>
              <a:t>和</a:t>
            </a:r>
            <a:r>
              <a:rPr lang="en-US" altLang="zh-CN" kern="100" spc="30" dirty="0" err="1">
                <a:latin typeface="Times New Roman" panose="02020603050405020304" pitchFamily="18" charset="0"/>
              </a:rPr>
              <a:t>BalancedResourceAllocation</a:t>
            </a:r>
            <a:r>
              <a:rPr lang="zh-CN" altLang="zh-CN" kern="100" spc="30" dirty="0">
                <a:latin typeface="Times New Roman" panose="02020603050405020304" pitchFamily="18" charset="0"/>
                <a:cs typeface="Times New Roman" panose="02020603050405020304" pitchFamily="18" charset="0"/>
              </a:rPr>
              <a:t>。</a:t>
            </a:r>
            <a:endParaRPr lang="zh-CN" altLang="en-US" dirty="0"/>
          </a:p>
        </p:txBody>
      </p:sp>
    </p:spTree>
    <p:extLst>
      <p:ext uri="{BB962C8B-B14F-4D97-AF65-F5344CB8AC3E}">
        <p14:creationId xmlns:p14="http://schemas.microsoft.com/office/powerpoint/2010/main" val="2581251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050" y="389240"/>
            <a:ext cx="10515600" cy="824847"/>
          </a:xfrm>
        </p:spPr>
        <p:txBody>
          <a:bodyPr/>
          <a:lstStyle/>
          <a:p>
            <a:r>
              <a:rPr lang="zh-CN" altLang="en-US" dirty="0" smtClean="0"/>
              <a:t>调度</a:t>
            </a:r>
            <a:r>
              <a:rPr lang="en-US" altLang="zh-CN" dirty="0" smtClean="0"/>
              <a:t>—</a:t>
            </a:r>
            <a:r>
              <a:rPr lang="en-US" altLang="zh-CN" dirty="0" err="1" smtClean="0"/>
              <a:t>Kubelet</a:t>
            </a:r>
            <a:endParaRPr lang="zh-CN" altLang="en-US" dirty="0"/>
          </a:p>
        </p:txBody>
      </p:sp>
      <p:cxnSp>
        <p:nvCxnSpPr>
          <p:cNvPr id="5" name="直接连接符 4"/>
          <p:cNvCxnSpPr/>
          <p:nvPr/>
        </p:nvCxnSpPr>
        <p:spPr>
          <a:xfrm flipH="1">
            <a:off x="300626" y="414293"/>
            <a:ext cx="12526" cy="7265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3152" y="6300592"/>
            <a:ext cx="0" cy="341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00626" y="6641817"/>
            <a:ext cx="581207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00592"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452992" y="6577675"/>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607480"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934992" y="1555312"/>
            <a:ext cx="10105657" cy="2751522"/>
          </a:xfrm>
          <a:prstGeom prst="rect">
            <a:avLst/>
          </a:prstGeom>
        </p:spPr>
        <p:txBody>
          <a:bodyPr wrap="square">
            <a:spAutoFit/>
          </a:bodyPr>
          <a:lstStyle/>
          <a:p>
            <a:pPr indent="444500">
              <a:lnSpc>
                <a:spcPct val="120000"/>
              </a:lnSpc>
            </a:pPr>
            <a:r>
              <a:rPr lang="zh-CN" altLang="zh-CN" kern="100" dirty="0">
                <a:latin typeface="Times New Roman" panose="02020603050405020304" pitchFamily="18" charset="0"/>
                <a:cs typeface="Times New Roman" panose="02020603050405020304" pitchFamily="18" charset="0"/>
              </a:rPr>
              <a:t>在</a:t>
            </a:r>
            <a:r>
              <a:rPr lang="en-US" altLang="zh-CN" kern="100" dirty="0">
                <a:latin typeface="Times New Roman" panose="02020603050405020304" pitchFamily="18" charset="0"/>
              </a:rPr>
              <a:t>Kubernetes</a:t>
            </a:r>
            <a:r>
              <a:rPr lang="zh-CN" altLang="zh-CN" kern="100" dirty="0">
                <a:latin typeface="Times New Roman" panose="02020603050405020304" pitchFamily="18" charset="0"/>
                <a:cs typeface="Times New Roman" panose="02020603050405020304" pitchFamily="18" charset="0"/>
              </a:rPr>
              <a:t>集群中，在每个</a:t>
            </a:r>
            <a:r>
              <a:rPr lang="en-US" altLang="zh-CN" kern="100" dirty="0">
                <a:latin typeface="Times New Roman" panose="02020603050405020304" pitchFamily="18" charset="0"/>
              </a:rPr>
              <a:t>Node</a:t>
            </a:r>
            <a:r>
              <a:rPr lang="zh-CN" altLang="zh-CN" kern="100" dirty="0">
                <a:latin typeface="Times New Roman" panose="02020603050405020304" pitchFamily="18" charset="0"/>
                <a:cs typeface="Times New Roman" panose="02020603050405020304" pitchFamily="18" charset="0"/>
              </a:rPr>
              <a:t>节点（又称</a:t>
            </a:r>
            <a:r>
              <a:rPr lang="en-US" altLang="zh-CN" kern="100" dirty="0">
                <a:latin typeface="Times New Roman" panose="02020603050405020304" pitchFamily="18" charset="0"/>
              </a:rPr>
              <a:t>Minion</a:t>
            </a:r>
            <a:r>
              <a:rPr lang="zh-CN" altLang="zh-CN" kern="100" dirty="0">
                <a:latin typeface="Times New Roman" panose="02020603050405020304" pitchFamily="18" charset="0"/>
                <a:cs typeface="Times New Roman" panose="02020603050405020304" pitchFamily="18" charset="0"/>
              </a:rPr>
              <a:t>）上都会启动一个</a:t>
            </a:r>
            <a:r>
              <a:rPr lang="en-US" altLang="zh-CN" kern="100" dirty="0" err="1">
                <a:latin typeface="Times New Roman" panose="02020603050405020304" pitchFamily="18" charset="0"/>
              </a:rPr>
              <a:t>Kubelet</a:t>
            </a:r>
            <a:r>
              <a:rPr lang="zh-CN" altLang="zh-CN" kern="100" dirty="0">
                <a:latin typeface="Times New Roman" panose="02020603050405020304" pitchFamily="18" charset="0"/>
                <a:cs typeface="Times New Roman" panose="02020603050405020304" pitchFamily="18" charset="0"/>
              </a:rPr>
              <a:t>服务进程。该进程用于处理</a:t>
            </a:r>
            <a:r>
              <a:rPr lang="en-US" altLang="zh-CN" kern="100" dirty="0">
                <a:latin typeface="Times New Roman" panose="02020603050405020304" pitchFamily="18" charset="0"/>
              </a:rPr>
              <a:t>Master</a:t>
            </a:r>
            <a:r>
              <a:rPr lang="zh-CN" altLang="zh-CN" kern="100" dirty="0">
                <a:latin typeface="Times New Roman" panose="02020603050405020304" pitchFamily="18" charset="0"/>
                <a:cs typeface="Times New Roman" panose="02020603050405020304" pitchFamily="18" charset="0"/>
              </a:rPr>
              <a:t>节点下发到本节点的任务，管理</a:t>
            </a:r>
            <a:r>
              <a:rPr lang="en-US" altLang="zh-CN" kern="100" dirty="0">
                <a:latin typeface="Times New Roman" panose="02020603050405020304" pitchFamily="18" charset="0"/>
              </a:rPr>
              <a:t>Pod</a:t>
            </a:r>
            <a:r>
              <a:rPr lang="zh-CN" altLang="zh-CN" kern="100" dirty="0">
                <a:latin typeface="Times New Roman" panose="02020603050405020304" pitchFamily="18" charset="0"/>
                <a:cs typeface="Times New Roman" panose="02020603050405020304" pitchFamily="18" charset="0"/>
              </a:rPr>
              <a:t>及</a:t>
            </a:r>
            <a:r>
              <a:rPr lang="en-US" altLang="zh-CN" kern="100" dirty="0">
                <a:latin typeface="Times New Roman" panose="02020603050405020304" pitchFamily="18" charset="0"/>
              </a:rPr>
              <a:t>Pod</a:t>
            </a:r>
            <a:r>
              <a:rPr lang="zh-CN" altLang="zh-CN" kern="100" dirty="0">
                <a:latin typeface="Times New Roman" panose="02020603050405020304" pitchFamily="18" charset="0"/>
                <a:cs typeface="Times New Roman" panose="02020603050405020304" pitchFamily="18" charset="0"/>
              </a:rPr>
              <a:t>中的</a:t>
            </a:r>
            <a:r>
              <a:rPr lang="zh-CN" altLang="zh-CN" kern="100" dirty="0" smtClean="0">
                <a:latin typeface="Times New Roman" panose="02020603050405020304" pitchFamily="18" charset="0"/>
                <a:cs typeface="Times New Roman" panose="02020603050405020304" pitchFamily="18" charset="0"/>
              </a:rPr>
              <a:t>容器</a:t>
            </a:r>
            <a:r>
              <a:rPr lang="zh-CN" altLang="en-US" kern="100" dirty="0" smtClean="0">
                <a:latin typeface="Times New Roman" panose="02020603050405020304" pitchFamily="18" charset="0"/>
                <a:cs typeface="Times New Roman" panose="02020603050405020304" pitchFamily="18" charset="0"/>
              </a:rPr>
              <a:t>。</a:t>
            </a:r>
            <a:endParaRPr lang="en-US" altLang="zh-CN" kern="100" dirty="0" smtClean="0">
              <a:latin typeface="Times New Roman" panose="02020603050405020304" pitchFamily="18" charset="0"/>
              <a:cs typeface="Times New Roman" panose="02020603050405020304" pitchFamily="18" charset="0"/>
            </a:endParaRPr>
          </a:p>
          <a:p>
            <a:pPr indent="444500">
              <a:lnSpc>
                <a:spcPct val="120000"/>
              </a:lnSpc>
            </a:pPr>
            <a:r>
              <a:rPr lang="zh-CN" altLang="zh-CN" kern="100" dirty="0">
                <a:latin typeface="Times New Roman" panose="02020603050405020304" pitchFamily="18" charset="0"/>
                <a:cs typeface="Times New Roman" panose="02020603050405020304" pitchFamily="18" charset="0"/>
              </a:rPr>
              <a:t>每个</a:t>
            </a:r>
            <a:r>
              <a:rPr lang="en-US" altLang="zh-CN" kern="100" dirty="0" err="1">
                <a:latin typeface="Times New Roman" panose="02020603050405020304" pitchFamily="18" charset="0"/>
              </a:rPr>
              <a:t>Kubelet</a:t>
            </a:r>
            <a:r>
              <a:rPr lang="zh-CN" altLang="zh-CN" kern="100" dirty="0">
                <a:latin typeface="Times New Roman" panose="02020603050405020304" pitchFamily="18" charset="0"/>
                <a:cs typeface="Times New Roman" panose="02020603050405020304" pitchFamily="18" charset="0"/>
              </a:rPr>
              <a:t>进程会在</a:t>
            </a:r>
            <a:r>
              <a:rPr lang="en-US" altLang="zh-CN" kern="100" dirty="0">
                <a:latin typeface="Times New Roman" panose="02020603050405020304" pitchFamily="18" charset="0"/>
              </a:rPr>
              <a:t>API Server</a:t>
            </a:r>
            <a:r>
              <a:rPr lang="zh-CN" altLang="zh-CN" kern="100" dirty="0">
                <a:latin typeface="Times New Roman" panose="02020603050405020304" pitchFamily="18" charset="0"/>
                <a:cs typeface="Times New Roman" panose="02020603050405020304" pitchFamily="18" charset="0"/>
              </a:rPr>
              <a:t>上注册节点自身信息，定期向</a:t>
            </a:r>
            <a:r>
              <a:rPr lang="en-US" altLang="zh-CN" kern="100" dirty="0">
                <a:latin typeface="Times New Roman" panose="02020603050405020304" pitchFamily="18" charset="0"/>
              </a:rPr>
              <a:t>Master</a:t>
            </a:r>
            <a:r>
              <a:rPr lang="zh-CN" altLang="zh-CN" kern="100" dirty="0">
                <a:latin typeface="Times New Roman" panose="02020603050405020304" pitchFamily="18" charset="0"/>
                <a:cs typeface="Times New Roman" panose="02020603050405020304" pitchFamily="18" charset="0"/>
              </a:rPr>
              <a:t>节点汇报节点资源的使用情况，并通过</a:t>
            </a:r>
            <a:r>
              <a:rPr lang="en-US" altLang="zh-CN" kern="100" dirty="0" err="1">
                <a:latin typeface="Times New Roman" panose="02020603050405020304" pitchFamily="18" charset="0"/>
              </a:rPr>
              <a:t>cAdvise</a:t>
            </a:r>
            <a:r>
              <a:rPr lang="zh-CN" altLang="zh-CN" kern="100" dirty="0">
                <a:latin typeface="Times New Roman" panose="02020603050405020304" pitchFamily="18" charset="0"/>
                <a:cs typeface="Times New Roman" panose="02020603050405020304" pitchFamily="18" charset="0"/>
              </a:rPr>
              <a:t>监控容器和节点资源</a:t>
            </a:r>
            <a:r>
              <a:rPr lang="zh-CN" altLang="zh-CN" kern="100" dirty="0" smtClean="0">
                <a:latin typeface="Times New Roman" panose="02020603050405020304" pitchFamily="18" charset="0"/>
                <a:cs typeface="Times New Roman" panose="02020603050405020304" pitchFamily="18" charset="0"/>
              </a:rPr>
              <a:t>。</a:t>
            </a:r>
            <a:endParaRPr lang="en-US" altLang="zh-CN" kern="100" dirty="0" smtClean="0">
              <a:latin typeface="Times New Roman" panose="02020603050405020304" pitchFamily="18" charset="0"/>
              <a:cs typeface="Times New Roman" panose="02020603050405020304" pitchFamily="18" charset="0"/>
            </a:endParaRPr>
          </a:p>
          <a:p>
            <a:pPr indent="444500">
              <a:lnSpc>
                <a:spcPct val="120000"/>
              </a:lnSpc>
            </a:pPr>
            <a:r>
              <a:rPr lang="zh-CN" altLang="en-US" kern="100" dirty="0" smtClean="0">
                <a:latin typeface="Times New Roman" panose="02020603050405020304" pitchFamily="18" charset="0"/>
                <a:cs typeface="Times New Roman" panose="02020603050405020304" pitchFamily="18" charset="0"/>
              </a:rPr>
              <a:t>它负责创建或销毁</a:t>
            </a:r>
            <a:r>
              <a:rPr lang="en-US" altLang="zh-CN" kern="100" dirty="0" smtClean="0">
                <a:latin typeface="Times New Roman" panose="02020603050405020304" pitchFamily="18" charset="0"/>
                <a:cs typeface="Times New Roman" panose="02020603050405020304" pitchFamily="18" charset="0"/>
              </a:rPr>
              <a:t>Pod</a:t>
            </a:r>
            <a:r>
              <a:rPr lang="zh-CN" altLang="en-US" kern="100" dirty="0" smtClean="0">
                <a:latin typeface="Times New Roman" panose="02020603050405020304" pitchFamily="18" charset="0"/>
                <a:cs typeface="Times New Roman" panose="02020603050405020304" pitchFamily="18" charset="0"/>
              </a:rPr>
              <a:t>，通过探针检测</a:t>
            </a:r>
            <a:r>
              <a:rPr lang="en-US" altLang="zh-CN" kern="100" dirty="0" smtClean="0">
                <a:latin typeface="Times New Roman" panose="02020603050405020304" pitchFamily="18" charset="0"/>
                <a:cs typeface="Times New Roman" panose="02020603050405020304" pitchFamily="18" charset="0"/>
              </a:rPr>
              <a:t>Pod</a:t>
            </a:r>
            <a:r>
              <a:rPr lang="zh-CN" altLang="en-US" kern="100" dirty="0" smtClean="0">
                <a:latin typeface="Times New Roman" panose="02020603050405020304" pitchFamily="18" charset="0"/>
                <a:cs typeface="Times New Roman" panose="02020603050405020304" pitchFamily="18" charset="0"/>
              </a:rPr>
              <a:t>的状态，并通过</a:t>
            </a:r>
            <a:r>
              <a:rPr lang="en-US" altLang="zh-CN" kern="100" dirty="0" err="1">
                <a:latin typeface="Times New Roman" panose="02020603050405020304" pitchFamily="18" charset="0"/>
                <a:cs typeface="Times New Roman" panose="02020603050405020304" pitchFamily="18" charset="0"/>
              </a:rPr>
              <a:t>cAdvise</a:t>
            </a:r>
            <a:r>
              <a:rPr lang="zh-CN" altLang="en-US" kern="100" dirty="0" smtClean="0">
                <a:latin typeface="Times New Roman" panose="02020603050405020304" pitchFamily="18" charset="0"/>
                <a:cs typeface="Times New Roman" panose="02020603050405020304" pitchFamily="18" charset="0"/>
              </a:rPr>
              <a:t>监控</a:t>
            </a:r>
            <a:r>
              <a:rPr lang="en-US" altLang="zh-CN" kern="100" dirty="0" smtClean="0">
                <a:latin typeface="Times New Roman" panose="02020603050405020304" pitchFamily="18" charset="0"/>
                <a:cs typeface="Times New Roman" panose="02020603050405020304" pitchFamily="18" charset="0"/>
              </a:rPr>
              <a:t>Pod</a:t>
            </a:r>
            <a:r>
              <a:rPr lang="zh-CN" altLang="en-US" kern="100" dirty="0" smtClean="0">
                <a:latin typeface="Times New Roman" panose="02020603050405020304" pitchFamily="18" charset="0"/>
                <a:cs typeface="Times New Roman" panose="02020603050405020304" pitchFamily="18" charset="0"/>
              </a:rPr>
              <a:t>的状态</a:t>
            </a:r>
            <a:r>
              <a:rPr lang="zh-CN" altLang="zh-CN" kern="100" dirty="0" smtClean="0">
                <a:latin typeface="Times New Roman" panose="02020603050405020304" pitchFamily="18" charset="0"/>
                <a:cs typeface="Times New Roman" panose="02020603050405020304" pitchFamily="18" charset="0"/>
              </a:rPr>
              <a:t>。</a:t>
            </a:r>
            <a:endParaRPr lang="en-US" altLang="zh-CN" kern="100" dirty="0" smtClean="0">
              <a:latin typeface="Times New Roman" panose="02020603050405020304" pitchFamily="18" charset="0"/>
              <a:cs typeface="Times New Roman" panose="02020603050405020304" pitchFamily="18" charset="0"/>
            </a:endParaRPr>
          </a:p>
          <a:p>
            <a:pPr indent="444500">
              <a:lnSpc>
                <a:spcPct val="120000"/>
              </a:lnSpc>
            </a:pPr>
            <a:r>
              <a:rPr lang="en-US" altLang="zh-CN" dirty="0"/>
              <a:t>Pod</a:t>
            </a:r>
            <a:r>
              <a:rPr lang="zh-CN" altLang="zh-CN" dirty="0"/>
              <a:t>通过两类探针来检查容器的健康状态。一个是</a:t>
            </a:r>
            <a:r>
              <a:rPr lang="en-US" altLang="zh-CN" dirty="0" err="1"/>
              <a:t>livenessProbe</a:t>
            </a:r>
            <a:r>
              <a:rPr lang="zh-CN" altLang="zh-CN" dirty="0"/>
              <a:t>探针，用于判断容器是否健康，</a:t>
            </a:r>
            <a:r>
              <a:rPr lang="en-US" altLang="zh-CN" dirty="0" err="1"/>
              <a:t>LivenessProbe</a:t>
            </a:r>
            <a:r>
              <a:rPr lang="zh-CN" altLang="zh-CN" dirty="0"/>
              <a:t>探针告诉</a:t>
            </a:r>
            <a:r>
              <a:rPr lang="en-US" altLang="zh-CN" dirty="0" err="1"/>
              <a:t>Kubelet</a:t>
            </a:r>
            <a:r>
              <a:rPr lang="zh-CN" altLang="zh-CN" dirty="0"/>
              <a:t>一个容器什么时候处于不健康的状态</a:t>
            </a:r>
            <a:r>
              <a:rPr lang="zh-CN" altLang="zh-CN" dirty="0" smtClean="0"/>
              <a:t>。</a:t>
            </a:r>
            <a:r>
              <a:rPr lang="zh-CN" altLang="zh-CN" dirty="0"/>
              <a:t>另一类是</a:t>
            </a:r>
            <a:r>
              <a:rPr lang="en-US" altLang="zh-CN" dirty="0" err="1"/>
              <a:t>readinessProbe</a:t>
            </a:r>
            <a:r>
              <a:rPr lang="zh-CN" altLang="zh-CN" dirty="0"/>
              <a:t>探针，用于判断容器是否启动完成，且准备接收请求。</a:t>
            </a:r>
            <a:endParaRPr lang="en-US" altLang="zh-CN" kern="1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1505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050" y="389240"/>
            <a:ext cx="10515600" cy="824847"/>
          </a:xfrm>
        </p:spPr>
        <p:txBody>
          <a:bodyPr/>
          <a:lstStyle/>
          <a:p>
            <a:r>
              <a:rPr lang="zh-CN" altLang="en-US" dirty="0" smtClean="0"/>
              <a:t>控制</a:t>
            </a:r>
            <a:r>
              <a:rPr lang="en-US" altLang="zh-CN" dirty="0" smtClean="0"/>
              <a:t>—Controller Manager</a:t>
            </a:r>
            <a:endParaRPr lang="zh-CN" altLang="en-US" dirty="0"/>
          </a:p>
        </p:txBody>
      </p:sp>
      <p:cxnSp>
        <p:nvCxnSpPr>
          <p:cNvPr id="5" name="直接连接符 4"/>
          <p:cNvCxnSpPr/>
          <p:nvPr/>
        </p:nvCxnSpPr>
        <p:spPr>
          <a:xfrm flipH="1">
            <a:off x="300626" y="414293"/>
            <a:ext cx="12526" cy="7265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3152" y="6300592"/>
            <a:ext cx="0" cy="341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00626" y="6641817"/>
            <a:ext cx="581207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00592"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452992" y="6577675"/>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607480"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613775" y="1367962"/>
            <a:ext cx="10722280" cy="1089529"/>
          </a:xfrm>
          <a:prstGeom prst="rect">
            <a:avLst/>
          </a:prstGeom>
        </p:spPr>
        <p:txBody>
          <a:bodyPr wrap="square">
            <a:spAutoFit/>
          </a:bodyPr>
          <a:lstStyle/>
          <a:p>
            <a:pPr indent="538163" algn="just">
              <a:lnSpc>
                <a:spcPct val="120000"/>
              </a:lnSpc>
              <a:spcAft>
                <a:spcPts val="600"/>
              </a:spcAft>
            </a:pPr>
            <a:r>
              <a:rPr lang="en-US" altLang="zh-CN" kern="100" spc="30" dirty="0">
                <a:latin typeface="Times New Roman" panose="02020603050405020304" pitchFamily="18" charset="0"/>
              </a:rPr>
              <a:t>Controller Manager</a:t>
            </a:r>
            <a:r>
              <a:rPr lang="zh-CN" altLang="zh-CN" kern="100" spc="30" dirty="0">
                <a:latin typeface="Times New Roman" panose="02020603050405020304" pitchFamily="18" charset="0"/>
              </a:rPr>
              <a:t>为集群内部的管理控制中心，负责集群内的副本控制（</a:t>
            </a:r>
            <a:r>
              <a:rPr lang="en-US" altLang="zh-CN" kern="100" spc="30" dirty="0">
                <a:latin typeface="Times New Roman" panose="02020603050405020304" pitchFamily="18" charset="0"/>
              </a:rPr>
              <a:t>Replication Controller</a:t>
            </a:r>
            <a:r>
              <a:rPr lang="zh-CN" altLang="zh-CN" kern="100" spc="30" dirty="0">
                <a:latin typeface="Times New Roman" panose="02020603050405020304" pitchFamily="18" charset="0"/>
              </a:rPr>
              <a:t>）、端点控制（</a:t>
            </a:r>
            <a:r>
              <a:rPr lang="en-US" altLang="zh-CN" kern="100" spc="30" dirty="0">
                <a:latin typeface="Times New Roman" panose="02020603050405020304" pitchFamily="18" charset="0"/>
              </a:rPr>
              <a:t>Endpoint Controller</a:t>
            </a:r>
            <a:r>
              <a:rPr lang="zh-CN" altLang="zh-CN" kern="100" spc="30" dirty="0">
                <a:latin typeface="Times New Roman" panose="02020603050405020304" pitchFamily="18" charset="0"/>
              </a:rPr>
              <a:t>）、命名空间控制（</a:t>
            </a:r>
            <a:r>
              <a:rPr lang="en-US" altLang="zh-CN" kern="100" spc="30" dirty="0">
                <a:latin typeface="Times New Roman" panose="02020603050405020304" pitchFamily="18" charset="0"/>
              </a:rPr>
              <a:t>Namespace Controller</a:t>
            </a:r>
            <a:r>
              <a:rPr lang="zh-CN" altLang="zh-CN" kern="100" spc="30" dirty="0">
                <a:latin typeface="Times New Roman" panose="02020603050405020304" pitchFamily="18" charset="0"/>
              </a:rPr>
              <a:t>）和服务账号控制（</a:t>
            </a:r>
            <a:r>
              <a:rPr lang="en-US" altLang="zh-CN" kern="100" spc="30" dirty="0" err="1">
                <a:latin typeface="Times New Roman" panose="02020603050405020304" pitchFamily="18" charset="0"/>
              </a:rPr>
              <a:t>ServiceAccount</a:t>
            </a:r>
            <a:r>
              <a:rPr lang="zh-CN" altLang="zh-CN" kern="100" spc="30" dirty="0">
                <a:latin typeface="Times New Roman" panose="02020603050405020304" pitchFamily="18" charset="0"/>
              </a:rPr>
              <a:t>）等，如</a:t>
            </a:r>
            <a:r>
              <a:rPr lang="zh-CN" altLang="zh-CN" kern="100" spc="30" dirty="0" smtClean="0">
                <a:latin typeface="Times New Roman" panose="02020603050405020304" pitchFamily="18" charset="0"/>
              </a:rPr>
              <a:t>图所示</a:t>
            </a:r>
            <a:r>
              <a:rPr lang="en-US" altLang="zh-CN" kern="100" spc="30" dirty="0">
                <a:latin typeface="Times New Roman" panose="02020603050405020304" pitchFamily="18" charset="0"/>
              </a:rPr>
              <a:t>.</a:t>
            </a:r>
            <a:endParaRPr lang="zh-CN" altLang="zh-CN" kern="100" spc="30" dirty="0">
              <a:latin typeface="Times New Roman" panose="02020603050405020304" pitchFamily="18" charset="0"/>
            </a:endParaRPr>
          </a:p>
        </p:txBody>
      </p:sp>
      <p:pic>
        <p:nvPicPr>
          <p:cNvPr id="7170" name="图片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592" y="2596675"/>
            <a:ext cx="5219700"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089764" y="3077673"/>
            <a:ext cx="184731" cy="369332"/>
          </a:xfrm>
          <a:prstGeom prst="rect">
            <a:avLst/>
          </a:prstGeom>
          <a:noFill/>
        </p:spPr>
        <p:txBody>
          <a:bodyPr wrap="none" rtlCol="0">
            <a:spAutoFit/>
          </a:bodyPr>
          <a:lstStyle/>
          <a:p>
            <a:endParaRPr lang="zh-CN" altLang="en-US" dirty="0"/>
          </a:p>
        </p:txBody>
      </p:sp>
      <p:sp>
        <p:nvSpPr>
          <p:cNvPr id="6" name="矩形 5"/>
          <p:cNvSpPr/>
          <p:nvPr/>
        </p:nvSpPr>
        <p:spPr>
          <a:xfrm>
            <a:off x="432148" y="2457491"/>
            <a:ext cx="5680553" cy="3748719"/>
          </a:xfrm>
          <a:prstGeom prst="rect">
            <a:avLst/>
          </a:prstGeom>
        </p:spPr>
        <p:txBody>
          <a:bodyPr wrap="square">
            <a:spAutoFit/>
          </a:bodyPr>
          <a:lstStyle/>
          <a:p>
            <a:pPr indent="538163" algn="just">
              <a:lnSpc>
                <a:spcPct val="120000"/>
              </a:lnSpc>
              <a:spcAft>
                <a:spcPts val="600"/>
              </a:spcAft>
            </a:pPr>
            <a:r>
              <a:rPr lang="zh-CN" altLang="zh-CN" kern="100" spc="30" dirty="0" smtClean="0">
                <a:latin typeface="Times New Roman" panose="02020603050405020304" pitchFamily="18" charset="0"/>
              </a:rPr>
              <a:t>它包含</a:t>
            </a:r>
            <a:r>
              <a:rPr lang="en-US" altLang="zh-CN" kern="100" spc="30" dirty="0" smtClean="0">
                <a:latin typeface="Times New Roman" panose="02020603050405020304" pitchFamily="18" charset="0"/>
              </a:rPr>
              <a:t>Replication Controller</a:t>
            </a:r>
            <a:r>
              <a:rPr lang="zh-CN" altLang="zh-CN" kern="100" spc="30" dirty="0" smtClean="0">
                <a:latin typeface="Times New Roman" panose="02020603050405020304" pitchFamily="18" charset="0"/>
              </a:rPr>
              <a:t>、</a:t>
            </a:r>
            <a:r>
              <a:rPr lang="en-US" altLang="zh-CN" kern="100" spc="30" dirty="0" smtClean="0">
                <a:latin typeface="Times New Roman" panose="02020603050405020304" pitchFamily="18" charset="0"/>
              </a:rPr>
              <a:t>Node Controller</a:t>
            </a:r>
            <a:r>
              <a:rPr lang="zh-CN" altLang="zh-CN" kern="100" spc="30" dirty="0" smtClean="0">
                <a:latin typeface="Times New Roman" panose="02020603050405020304" pitchFamily="18" charset="0"/>
              </a:rPr>
              <a:t>、</a:t>
            </a:r>
            <a:r>
              <a:rPr lang="en-US" altLang="zh-CN" kern="100" spc="30" dirty="0" err="1" smtClean="0">
                <a:latin typeface="Times New Roman" panose="02020603050405020304" pitchFamily="18" charset="0"/>
              </a:rPr>
              <a:t>ResourceQuota</a:t>
            </a:r>
            <a:r>
              <a:rPr lang="en-US" altLang="zh-CN" kern="100" spc="30" dirty="0" smtClean="0">
                <a:latin typeface="Times New Roman" panose="02020603050405020304" pitchFamily="18" charset="0"/>
              </a:rPr>
              <a:t> Controller</a:t>
            </a:r>
            <a:r>
              <a:rPr lang="zh-CN" altLang="zh-CN" kern="100" spc="30" dirty="0" smtClean="0">
                <a:latin typeface="Times New Roman" panose="02020603050405020304" pitchFamily="18" charset="0"/>
              </a:rPr>
              <a:t>、</a:t>
            </a:r>
            <a:r>
              <a:rPr lang="en-US" altLang="zh-CN" kern="100" spc="30" dirty="0" smtClean="0">
                <a:latin typeface="Times New Roman" panose="02020603050405020304" pitchFamily="18" charset="0"/>
              </a:rPr>
              <a:t>Namespace Controller</a:t>
            </a:r>
            <a:r>
              <a:rPr lang="zh-CN" altLang="zh-CN" kern="100" spc="30" dirty="0" smtClean="0">
                <a:latin typeface="Times New Roman" panose="02020603050405020304" pitchFamily="18" charset="0"/>
              </a:rPr>
              <a:t>、</a:t>
            </a:r>
            <a:r>
              <a:rPr lang="en-US" altLang="zh-CN" kern="100" spc="30" dirty="0" err="1" smtClean="0">
                <a:latin typeface="Times New Roman" panose="02020603050405020304" pitchFamily="18" charset="0"/>
              </a:rPr>
              <a:t>ServiceAccount</a:t>
            </a:r>
            <a:r>
              <a:rPr lang="en-US" altLang="zh-CN" kern="100" spc="30" dirty="0" smtClean="0">
                <a:latin typeface="Times New Roman" panose="02020603050405020304" pitchFamily="18" charset="0"/>
              </a:rPr>
              <a:t> Controller</a:t>
            </a:r>
            <a:r>
              <a:rPr lang="zh-CN" altLang="zh-CN" kern="100" spc="30" dirty="0" smtClean="0">
                <a:latin typeface="Times New Roman" panose="02020603050405020304" pitchFamily="18" charset="0"/>
              </a:rPr>
              <a:t>、</a:t>
            </a:r>
            <a:r>
              <a:rPr lang="en-US" altLang="zh-CN" kern="100" spc="30" dirty="0" smtClean="0">
                <a:latin typeface="Times New Roman" panose="02020603050405020304" pitchFamily="18" charset="0"/>
              </a:rPr>
              <a:t>Token Controller</a:t>
            </a:r>
            <a:r>
              <a:rPr lang="zh-CN" altLang="zh-CN" kern="100" spc="30" dirty="0" smtClean="0">
                <a:latin typeface="Times New Roman" panose="02020603050405020304" pitchFamily="18" charset="0"/>
              </a:rPr>
              <a:t>、</a:t>
            </a:r>
            <a:r>
              <a:rPr lang="en-US" altLang="zh-CN" kern="100" spc="30" dirty="0" smtClean="0">
                <a:latin typeface="Times New Roman" panose="02020603050405020304" pitchFamily="18" charset="0"/>
              </a:rPr>
              <a:t>Service Controller</a:t>
            </a:r>
            <a:r>
              <a:rPr lang="zh-CN" altLang="zh-CN" kern="100" spc="30" dirty="0" smtClean="0">
                <a:latin typeface="Times New Roman" panose="02020603050405020304" pitchFamily="18" charset="0"/>
              </a:rPr>
              <a:t>以及</a:t>
            </a:r>
            <a:r>
              <a:rPr lang="en-US" altLang="zh-CN" kern="100" spc="30" dirty="0" smtClean="0">
                <a:latin typeface="Times New Roman" panose="02020603050405020304" pitchFamily="18" charset="0"/>
              </a:rPr>
              <a:t>Endpoint Controller</a:t>
            </a:r>
            <a:r>
              <a:rPr lang="zh-CN" altLang="zh-CN" kern="100" spc="30" dirty="0" smtClean="0">
                <a:latin typeface="Times New Roman" panose="02020603050405020304" pitchFamily="18" charset="0"/>
              </a:rPr>
              <a:t>等多个控制器。将来可能会把这些控制器拆分并且提供插件式的实现。</a:t>
            </a:r>
            <a:r>
              <a:rPr lang="en-US" altLang="zh-CN" kern="100" spc="30" dirty="0" smtClean="0">
                <a:latin typeface="Times New Roman" panose="02020603050405020304" pitchFamily="18" charset="0"/>
              </a:rPr>
              <a:t>Controller Manager</a:t>
            </a:r>
            <a:r>
              <a:rPr lang="zh-CN" altLang="zh-CN" kern="100" spc="30" dirty="0" smtClean="0">
                <a:latin typeface="Times New Roman" panose="02020603050405020304" pitchFamily="18" charset="0"/>
              </a:rPr>
              <a:t>是这些控制器的核心管理者。在智能和自动的应用中，通常情况下会通过一个操纵系统来不断修正系统的状态。在</a:t>
            </a:r>
            <a:r>
              <a:rPr lang="en-US" altLang="zh-CN" kern="100" spc="30" dirty="0" smtClean="0">
                <a:latin typeface="Times New Roman" panose="02020603050405020304" pitchFamily="18" charset="0"/>
              </a:rPr>
              <a:t>Kubernetes</a:t>
            </a:r>
            <a:r>
              <a:rPr lang="zh-CN" altLang="zh-CN" kern="100" spc="30" dirty="0" smtClean="0">
                <a:latin typeface="Times New Roman" panose="02020603050405020304" pitchFamily="18" charset="0"/>
              </a:rPr>
              <a:t>集群中，每个</a:t>
            </a:r>
            <a:r>
              <a:rPr lang="en-US" altLang="zh-CN" kern="100" spc="30" dirty="0" smtClean="0">
                <a:latin typeface="Times New Roman" panose="02020603050405020304" pitchFamily="18" charset="0"/>
              </a:rPr>
              <a:t>Controller</a:t>
            </a:r>
            <a:r>
              <a:rPr lang="zh-CN" altLang="zh-CN" kern="100" spc="30" dirty="0" smtClean="0">
                <a:latin typeface="Times New Roman" panose="02020603050405020304" pitchFamily="18" charset="0"/>
              </a:rPr>
              <a:t>就是一个操纵系统，它通过</a:t>
            </a:r>
            <a:r>
              <a:rPr lang="en-US" altLang="zh-CN" kern="100" spc="30" dirty="0" smtClean="0">
                <a:latin typeface="Times New Roman" panose="02020603050405020304" pitchFamily="18" charset="0"/>
              </a:rPr>
              <a:t>API Server</a:t>
            </a:r>
            <a:r>
              <a:rPr lang="zh-CN" altLang="zh-CN" kern="100" spc="30" dirty="0" smtClean="0">
                <a:latin typeface="Times New Roman" panose="02020603050405020304" pitchFamily="18" charset="0"/>
              </a:rPr>
              <a:t>监控系统的共享状态，并尝试着将状态从现有状态修正到期望的状态。</a:t>
            </a:r>
            <a:endParaRPr lang="zh-CN" altLang="zh-CN" kern="100" spc="30" dirty="0">
              <a:latin typeface="Times New Roman" panose="02020603050405020304" pitchFamily="18" charset="0"/>
            </a:endParaRPr>
          </a:p>
        </p:txBody>
      </p:sp>
    </p:spTree>
    <p:extLst>
      <p:ext uri="{BB962C8B-B14F-4D97-AF65-F5344CB8AC3E}">
        <p14:creationId xmlns:p14="http://schemas.microsoft.com/office/powerpoint/2010/main" val="1846215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050" y="389240"/>
            <a:ext cx="10515600" cy="824847"/>
          </a:xfrm>
        </p:spPr>
        <p:txBody>
          <a:bodyPr/>
          <a:lstStyle/>
          <a:p>
            <a:r>
              <a:rPr lang="zh-CN" altLang="en-US" dirty="0" smtClean="0"/>
              <a:t>容错</a:t>
            </a:r>
            <a:r>
              <a:rPr lang="en-US" altLang="zh-CN" dirty="0" smtClean="0"/>
              <a:t>—RC </a:t>
            </a:r>
            <a:r>
              <a:rPr lang="zh-CN" altLang="en-US" dirty="0" smtClean="0"/>
              <a:t>副本控制</a:t>
            </a:r>
            <a:endParaRPr lang="zh-CN" altLang="en-US" dirty="0"/>
          </a:p>
        </p:txBody>
      </p:sp>
      <p:cxnSp>
        <p:nvCxnSpPr>
          <p:cNvPr id="5" name="直接连接符 4"/>
          <p:cNvCxnSpPr/>
          <p:nvPr/>
        </p:nvCxnSpPr>
        <p:spPr>
          <a:xfrm flipH="1">
            <a:off x="300626" y="414293"/>
            <a:ext cx="12526" cy="7265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3152" y="6300592"/>
            <a:ext cx="0" cy="341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00626" y="6641817"/>
            <a:ext cx="581207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00592"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452992" y="6577675"/>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607480"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499287" y="1214087"/>
            <a:ext cx="9032789" cy="4358116"/>
          </a:xfrm>
          <a:prstGeom prst="rect">
            <a:avLst/>
          </a:prstGeom>
          <a:noFill/>
        </p:spPr>
        <p:txBody>
          <a:bodyPr wrap="square" rtlCol="0">
            <a:spAutoFit/>
          </a:bodyPr>
          <a:lstStyle/>
          <a:p>
            <a:pPr indent="444500">
              <a:lnSpc>
                <a:spcPct val="120000"/>
              </a:lnSpc>
            </a:pPr>
            <a:r>
              <a:rPr lang="zh-CN" altLang="en-US" dirty="0" smtClean="0"/>
              <a:t>在运维过程中，我们常常会发现这样的问题，在负载均衡管控下的多台后端服务器中，由于种种原因（硬件或软件的原因），总会出现某台服务器宕机或服务器上的应用失效的情况。运维人员一般的做法是：</a:t>
            </a:r>
            <a:endParaRPr lang="en-US" altLang="zh-CN" dirty="0" smtClean="0"/>
          </a:p>
          <a:p>
            <a:pPr marL="742950" lvl="1" indent="-285750">
              <a:lnSpc>
                <a:spcPct val="120000"/>
              </a:lnSpc>
              <a:buFont typeface="Arial" panose="020B0604020202020204" pitchFamily="34" charset="0"/>
              <a:buChar char="•"/>
            </a:pPr>
            <a:r>
              <a:rPr lang="zh-CN" altLang="en-US" dirty="0" smtClean="0"/>
              <a:t>购买或另寻主机</a:t>
            </a:r>
            <a:endParaRPr lang="en-US" altLang="zh-CN" dirty="0" smtClean="0"/>
          </a:p>
          <a:p>
            <a:pPr marL="742950" lvl="1" indent="-285750">
              <a:lnSpc>
                <a:spcPct val="120000"/>
              </a:lnSpc>
              <a:buFont typeface="Arial" panose="020B0604020202020204" pitchFamily="34" charset="0"/>
              <a:buChar char="•"/>
            </a:pPr>
            <a:r>
              <a:rPr lang="zh-CN" altLang="en-US" dirty="0" smtClean="0"/>
              <a:t>安装操作系统</a:t>
            </a:r>
            <a:endParaRPr lang="en-US" altLang="zh-CN" dirty="0" smtClean="0"/>
          </a:p>
          <a:p>
            <a:pPr marL="742950" lvl="1" indent="-285750">
              <a:lnSpc>
                <a:spcPct val="120000"/>
              </a:lnSpc>
              <a:buFont typeface="Arial" panose="020B0604020202020204" pitchFamily="34" charset="0"/>
              <a:buChar char="•"/>
            </a:pPr>
            <a:r>
              <a:rPr lang="zh-CN" altLang="en-US" dirty="0"/>
              <a:t>设置</a:t>
            </a:r>
            <a:r>
              <a:rPr lang="zh-CN" altLang="en-US" dirty="0" smtClean="0"/>
              <a:t>运行环境</a:t>
            </a:r>
            <a:endParaRPr lang="en-US" altLang="zh-CN" dirty="0" smtClean="0"/>
          </a:p>
          <a:p>
            <a:pPr marL="742950" lvl="1" indent="-285750">
              <a:lnSpc>
                <a:spcPct val="120000"/>
              </a:lnSpc>
              <a:buFont typeface="Arial" panose="020B0604020202020204" pitchFamily="34" charset="0"/>
              <a:buChar char="•"/>
            </a:pPr>
            <a:r>
              <a:rPr lang="zh-CN" altLang="en-US" dirty="0"/>
              <a:t>调</a:t>
            </a:r>
            <a:r>
              <a:rPr lang="zh-CN" altLang="en-US" dirty="0" smtClean="0"/>
              <a:t>通网络</a:t>
            </a:r>
            <a:endParaRPr lang="en-US" altLang="zh-CN" dirty="0" smtClean="0"/>
          </a:p>
          <a:p>
            <a:pPr marL="742950" lvl="1" indent="-285750">
              <a:lnSpc>
                <a:spcPct val="120000"/>
              </a:lnSpc>
              <a:buFont typeface="Arial" panose="020B0604020202020204" pitchFamily="34" charset="0"/>
              <a:buChar char="•"/>
            </a:pPr>
            <a:r>
              <a:rPr lang="zh-CN" altLang="en-US" dirty="0" smtClean="0"/>
              <a:t>部署应用</a:t>
            </a:r>
            <a:endParaRPr lang="en-US" altLang="zh-CN" dirty="0" smtClean="0"/>
          </a:p>
          <a:p>
            <a:pPr marL="742950" lvl="1" indent="-285750">
              <a:lnSpc>
                <a:spcPct val="120000"/>
              </a:lnSpc>
              <a:buFont typeface="Arial" panose="020B0604020202020204" pitchFamily="34" charset="0"/>
              <a:buChar char="•"/>
            </a:pPr>
            <a:r>
              <a:rPr lang="zh-CN" altLang="en-US" dirty="0" smtClean="0"/>
              <a:t>将出故障的主机下架</a:t>
            </a:r>
            <a:endParaRPr lang="en-US" altLang="zh-CN" dirty="0" smtClean="0"/>
          </a:p>
          <a:p>
            <a:pPr marL="742950" lvl="1" indent="-285750">
              <a:lnSpc>
                <a:spcPct val="120000"/>
              </a:lnSpc>
              <a:buFont typeface="Arial" panose="020B0604020202020204" pitchFamily="34" charset="0"/>
              <a:buChar char="•"/>
            </a:pPr>
            <a:r>
              <a:rPr lang="zh-CN" altLang="en-US" dirty="0" smtClean="0"/>
              <a:t>配置负载均衡</a:t>
            </a:r>
            <a:endParaRPr lang="en-US" altLang="zh-CN" dirty="0" smtClean="0"/>
          </a:p>
          <a:p>
            <a:pPr indent="444500">
              <a:lnSpc>
                <a:spcPct val="120000"/>
              </a:lnSpc>
            </a:pPr>
            <a:r>
              <a:rPr lang="en-US" altLang="zh-CN" dirty="0" smtClean="0"/>
              <a:t>K8S</a:t>
            </a:r>
            <a:r>
              <a:rPr lang="zh-CN" altLang="en-US" dirty="0" smtClean="0"/>
              <a:t>的</a:t>
            </a:r>
            <a:r>
              <a:rPr lang="en-US" altLang="zh-CN" dirty="0" smtClean="0"/>
              <a:t>Replication Controller</a:t>
            </a:r>
            <a:r>
              <a:rPr lang="zh-CN" altLang="en-US" dirty="0"/>
              <a:t>负责</a:t>
            </a:r>
            <a:r>
              <a:rPr lang="zh-CN" altLang="en-US" dirty="0" smtClean="0"/>
              <a:t>管控的</a:t>
            </a:r>
            <a:r>
              <a:rPr lang="en-US" altLang="zh-CN" dirty="0" smtClean="0"/>
              <a:t>pod</a:t>
            </a:r>
            <a:r>
              <a:rPr lang="zh-CN" altLang="en-US" dirty="0" smtClean="0"/>
              <a:t>的副本数，一旦发现其中某个副本出现故障，</a:t>
            </a:r>
            <a:r>
              <a:rPr lang="en-US" altLang="zh-CN" dirty="0" smtClean="0"/>
              <a:t>Replication Controller</a:t>
            </a:r>
            <a:r>
              <a:rPr lang="zh-CN" altLang="en-US" dirty="0" smtClean="0"/>
              <a:t>自动补齐副本。</a:t>
            </a:r>
            <a:endParaRPr lang="zh-CN" altLang="zh-CN" i="1" dirty="0">
              <a:solidFill>
                <a:srgbClr val="C00000"/>
              </a:solidFill>
            </a:endParaRPr>
          </a:p>
          <a:p>
            <a:endParaRPr lang="zh-CN" altLang="en-US" dirty="0"/>
          </a:p>
        </p:txBody>
      </p:sp>
    </p:spTree>
    <p:extLst>
      <p:ext uri="{BB962C8B-B14F-4D97-AF65-F5344CB8AC3E}">
        <p14:creationId xmlns:p14="http://schemas.microsoft.com/office/powerpoint/2010/main" val="2486272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050" y="389240"/>
            <a:ext cx="10515600" cy="824847"/>
          </a:xfrm>
        </p:spPr>
        <p:txBody>
          <a:bodyPr/>
          <a:lstStyle/>
          <a:p>
            <a:r>
              <a:rPr lang="zh-CN" altLang="en-US" dirty="0" smtClean="0"/>
              <a:t>扩容</a:t>
            </a:r>
            <a:r>
              <a:rPr lang="en-US" altLang="zh-CN" dirty="0" smtClean="0"/>
              <a:t>–Scaling</a:t>
            </a:r>
            <a:endParaRPr lang="zh-CN" altLang="en-US" dirty="0"/>
          </a:p>
        </p:txBody>
      </p:sp>
      <p:cxnSp>
        <p:nvCxnSpPr>
          <p:cNvPr id="5" name="直接连接符 4"/>
          <p:cNvCxnSpPr/>
          <p:nvPr/>
        </p:nvCxnSpPr>
        <p:spPr>
          <a:xfrm flipH="1">
            <a:off x="300626" y="414293"/>
            <a:ext cx="12526" cy="7265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3152" y="6300592"/>
            <a:ext cx="0" cy="341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00626" y="6641817"/>
            <a:ext cx="581207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00592"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452992" y="6577675"/>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607480"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72746" y="1555312"/>
            <a:ext cx="9032789" cy="4025717"/>
          </a:xfrm>
          <a:prstGeom prst="rect">
            <a:avLst/>
          </a:prstGeom>
          <a:noFill/>
        </p:spPr>
        <p:txBody>
          <a:bodyPr wrap="square" rtlCol="0">
            <a:spAutoFit/>
          </a:bodyPr>
          <a:lstStyle/>
          <a:p>
            <a:pPr indent="444500">
              <a:lnSpc>
                <a:spcPct val="120000"/>
              </a:lnSpc>
            </a:pPr>
            <a:r>
              <a:rPr lang="zh-CN" altLang="en-US" dirty="0" smtClean="0"/>
              <a:t>随着应用系统用户的增加，往往需要通过扩容应用系统来承受更高的负载。传统的扩容方式大致需要下列步骤：</a:t>
            </a:r>
            <a:endParaRPr lang="en-US" altLang="zh-CN" dirty="0" smtClean="0"/>
          </a:p>
          <a:p>
            <a:pPr marL="742950" lvl="1" indent="-285750">
              <a:lnSpc>
                <a:spcPct val="120000"/>
              </a:lnSpc>
              <a:buFont typeface="Arial" panose="020B0604020202020204" pitchFamily="34" charset="0"/>
              <a:buChar char="•"/>
            </a:pPr>
            <a:r>
              <a:rPr lang="zh-CN" altLang="en-US" dirty="0" smtClean="0"/>
              <a:t>购买主机</a:t>
            </a:r>
            <a:endParaRPr lang="en-US" altLang="zh-CN" dirty="0" smtClean="0"/>
          </a:p>
          <a:p>
            <a:pPr marL="742950" lvl="1" indent="-285750">
              <a:lnSpc>
                <a:spcPct val="120000"/>
              </a:lnSpc>
              <a:buFont typeface="Arial" panose="020B0604020202020204" pitchFamily="34" charset="0"/>
              <a:buChar char="•"/>
            </a:pPr>
            <a:r>
              <a:rPr lang="zh-CN" altLang="en-US" dirty="0" smtClean="0"/>
              <a:t>安装操作系统</a:t>
            </a:r>
            <a:endParaRPr lang="en-US" altLang="zh-CN" dirty="0" smtClean="0"/>
          </a:p>
          <a:p>
            <a:pPr marL="742950" lvl="1" indent="-285750">
              <a:lnSpc>
                <a:spcPct val="120000"/>
              </a:lnSpc>
              <a:buFont typeface="Arial" panose="020B0604020202020204" pitchFamily="34" charset="0"/>
              <a:buChar char="•"/>
            </a:pPr>
            <a:r>
              <a:rPr lang="zh-CN" altLang="en-US" dirty="0"/>
              <a:t>设置</a:t>
            </a:r>
            <a:r>
              <a:rPr lang="zh-CN" altLang="en-US" dirty="0" smtClean="0"/>
              <a:t>运行环境</a:t>
            </a:r>
            <a:endParaRPr lang="en-US" altLang="zh-CN" dirty="0" smtClean="0"/>
          </a:p>
          <a:p>
            <a:pPr marL="742950" lvl="1" indent="-285750">
              <a:lnSpc>
                <a:spcPct val="120000"/>
              </a:lnSpc>
              <a:buFont typeface="Arial" panose="020B0604020202020204" pitchFamily="34" charset="0"/>
              <a:buChar char="•"/>
            </a:pPr>
            <a:r>
              <a:rPr lang="zh-CN" altLang="en-US" dirty="0"/>
              <a:t>调</a:t>
            </a:r>
            <a:r>
              <a:rPr lang="zh-CN" altLang="en-US" dirty="0" smtClean="0"/>
              <a:t>通网络</a:t>
            </a:r>
            <a:endParaRPr lang="en-US" altLang="zh-CN" dirty="0" smtClean="0"/>
          </a:p>
          <a:p>
            <a:pPr marL="742950" lvl="1" indent="-285750">
              <a:lnSpc>
                <a:spcPct val="120000"/>
              </a:lnSpc>
              <a:buFont typeface="Arial" panose="020B0604020202020204" pitchFamily="34" charset="0"/>
              <a:buChar char="•"/>
            </a:pPr>
            <a:r>
              <a:rPr lang="zh-CN" altLang="en-US" dirty="0" smtClean="0"/>
              <a:t>部署应用</a:t>
            </a:r>
            <a:endParaRPr lang="en-US" altLang="zh-CN" dirty="0" smtClean="0"/>
          </a:p>
          <a:p>
            <a:pPr marL="742950" lvl="1" indent="-285750">
              <a:lnSpc>
                <a:spcPct val="120000"/>
              </a:lnSpc>
              <a:buFont typeface="Arial" panose="020B0604020202020204" pitchFamily="34" charset="0"/>
              <a:buChar char="•"/>
            </a:pPr>
            <a:r>
              <a:rPr lang="zh-CN" altLang="en-US" dirty="0" smtClean="0"/>
              <a:t>配置负载均衡</a:t>
            </a:r>
            <a:endParaRPr lang="en-US" altLang="zh-CN" dirty="0" smtClean="0"/>
          </a:p>
          <a:p>
            <a:pPr indent="444500">
              <a:lnSpc>
                <a:spcPct val="120000"/>
              </a:lnSpc>
            </a:pPr>
            <a:r>
              <a:rPr lang="en-US" altLang="zh-CN" dirty="0" smtClean="0"/>
              <a:t>K8S</a:t>
            </a:r>
            <a:r>
              <a:rPr lang="zh-CN" altLang="en-US" dirty="0" smtClean="0"/>
              <a:t>通过调整</a:t>
            </a:r>
            <a:r>
              <a:rPr lang="en-US" altLang="zh-CN" dirty="0" smtClean="0"/>
              <a:t>Replication Controller</a:t>
            </a:r>
            <a:r>
              <a:rPr lang="zh-CN" altLang="en-US" dirty="0" smtClean="0"/>
              <a:t>管控的</a:t>
            </a:r>
            <a:r>
              <a:rPr lang="en-US" altLang="zh-CN" dirty="0" smtClean="0"/>
              <a:t>pod</a:t>
            </a:r>
            <a:r>
              <a:rPr lang="zh-CN" altLang="en-US" dirty="0" smtClean="0"/>
              <a:t>的副本数，来实现应用系统扩容，它只需要一行命令就能完成，举例如下：</a:t>
            </a:r>
            <a:endParaRPr lang="en-US" altLang="zh-CN" dirty="0" smtClean="0"/>
          </a:p>
          <a:p>
            <a:pPr lvl="1">
              <a:lnSpc>
                <a:spcPct val="120000"/>
              </a:lnSpc>
            </a:pPr>
            <a:r>
              <a:rPr lang="en-US" altLang="zh-CN" i="1" dirty="0" err="1">
                <a:solidFill>
                  <a:srgbClr val="C00000"/>
                </a:solidFill>
              </a:rPr>
              <a:t>kubectl</a:t>
            </a:r>
            <a:r>
              <a:rPr lang="en-US" altLang="zh-CN" i="1" dirty="0">
                <a:solidFill>
                  <a:srgbClr val="C00000"/>
                </a:solidFill>
              </a:rPr>
              <a:t> scale --replicas=3 </a:t>
            </a:r>
            <a:r>
              <a:rPr lang="en-US" altLang="zh-CN" i="1" dirty="0" err="1">
                <a:solidFill>
                  <a:srgbClr val="C00000"/>
                </a:solidFill>
              </a:rPr>
              <a:t>replicationcontrollers</a:t>
            </a:r>
            <a:r>
              <a:rPr lang="en-US" altLang="zh-CN" i="1" dirty="0">
                <a:solidFill>
                  <a:srgbClr val="C00000"/>
                </a:solidFill>
              </a:rPr>
              <a:t> foo</a:t>
            </a:r>
            <a:endParaRPr lang="zh-CN" altLang="zh-CN" i="1" dirty="0">
              <a:solidFill>
                <a:srgbClr val="C00000"/>
              </a:solidFill>
            </a:endParaRPr>
          </a:p>
          <a:p>
            <a:endParaRPr lang="zh-CN" altLang="en-US" dirty="0"/>
          </a:p>
        </p:txBody>
      </p:sp>
    </p:spTree>
    <p:extLst>
      <p:ext uri="{BB962C8B-B14F-4D97-AF65-F5344CB8AC3E}">
        <p14:creationId xmlns:p14="http://schemas.microsoft.com/office/powerpoint/2010/main" val="2333662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050" y="389240"/>
            <a:ext cx="10515600" cy="824847"/>
          </a:xfrm>
        </p:spPr>
        <p:txBody>
          <a:bodyPr/>
          <a:lstStyle/>
          <a:p>
            <a:r>
              <a:rPr lang="zh-CN" altLang="en-US" dirty="0" smtClean="0"/>
              <a:t>升级</a:t>
            </a:r>
            <a:r>
              <a:rPr lang="en-US" altLang="zh-CN" dirty="0" smtClean="0"/>
              <a:t>—Rolling Update</a:t>
            </a:r>
            <a:endParaRPr lang="zh-CN" altLang="en-US" dirty="0"/>
          </a:p>
        </p:txBody>
      </p:sp>
      <p:cxnSp>
        <p:nvCxnSpPr>
          <p:cNvPr id="5" name="直接连接符 4"/>
          <p:cNvCxnSpPr/>
          <p:nvPr/>
        </p:nvCxnSpPr>
        <p:spPr>
          <a:xfrm flipH="1">
            <a:off x="300626" y="414293"/>
            <a:ext cx="12526" cy="7265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3152" y="6300592"/>
            <a:ext cx="0" cy="341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00626" y="6641817"/>
            <a:ext cx="581207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00592"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452992" y="6577675"/>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607480"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068945" y="1555312"/>
            <a:ext cx="9953254" cy="3394134"/>
          </a:xfrm>
          <a:prstGeom prst="rect">
            <a:avLst/>
          </a:prstGeom>
          <a:noFill/>
        </p:spPr>
        <p:txBody>
          <a:bodyPr wrap="square" rtlCol="0">
            <a:spAutoFit/>
          </a:bodyPr>
          <a:lstStyle/>
          <a:p>
            <a:pPr indent="444500">
              <a:lnSpc>
                <a:spcPct val="120000"/>
              </a:lnSpc>
            </a:pPr>
            <a:r>
              <a:rPr lang="zh-CN" altLang="en-US" dirty="0" smtClean="0"/>
              <a:t>应用系统无缝升级是一个高可用系统追求的目标，它对运维的要求甚高，而且工作量较大。</a:t>
            </a:r>
            <a:r>
              <a:rPr lang="en-US" altLang="zh-CN" dirty="0" smtClean="0"/>
              <a:t>K8S</a:t>
            </a:r>
            <a:r>
              <a:rPr lang="zh-CN" altLang="en-US" dirty="0" smtClean="0"/>
              <a:t>通过</a:t>
            </a:r>
            <a:r>
              <a:rPr lang="en-US" altLang="zh-CN" dirty="0" smtClean="0"/>
              <a:t>Replication Controller</a:t>
            </a:r>
            <a:r>
              <a:rPr lang="zh-CN" altLang="en-US" dirty="0" smtClean="0"/>
              <a:t>的</a:t>
            </a:r>
            <a:r>
              <a:rPr lang="en-US" altLang="zh-CN" dirty="0" smtClean="0"/>
              <a:t>Rolling Update</a:t>
            </a:r>
            <a:r>
              <a:rPr lang="zh-CN" altLang="en-US" dirty="0" smtClean="0"/>
              <a:t>功能，实现应用系统无缝升级。</a:t>
            </a:r>
            <a:r>
              <a:rPr lang="zh-CN" altLang="zh-CN" dirty="0"/>
              <a:t>副本控制器被设计成通过逐个替换</a:t>
            </a:r>
            <a:r>
              <a:rPr lang="en-US" altLang="zh-CN" dirty="0"/>
              <a:t>Pod</a:t>
            </a:r>
            <a:r>
              <a:rPr lang="zh-CN" altLang="zh-CN" dirty="0"/>
              <a:t>的方式来辅助服务的滚动更新。推荐的方式是创建一个新的，只有一个副本的</a:t>
            </a:r>
            <a:r>
              <a:rPr lang="en-US" altLang="zh-CN" dirty="0"/>
              <a:t>RC</a:t>
            </a:r>
            <a:r>
              <a:rPr lang="zh-CN" altLang="zh-CN" dirty="0"/>
              <a:t>，随着新的</a:t>
            </a:r>
            <a:r>
              <a:rPr lang="en-US" altLang="zh-CN" dirty="0"/>
              <a:t>RC</a:t>
            </a:r>
            <a:r>
              <a:rPr lang="zh-CN" altLang="zh-CN" dirty="0"/>
              <a:t>副本数量加</a:t>
            </a:r>
            <a:r>
              <a:rPr lang="en-US" altLang="zh-CN" dirty="0"/>
              <a:t>1</a:t>
            </a:r>
            <a:r>
              <a:rPr lang="zh-CN" altLang="zh-CN" dirty="0"/>
              <a:t>，则旧的</a:t>
            </a:r>
            <a:r>
              <a:rPr lang="en-US" altLang="zh-CN" dirty="0"/>
              <a:t>RC</a:t>
            </a:r>
            <a:r>
              <a:rPr lang="zh-CN" altLang="zh-CN" dirty="0"/>
              <a:t>的副本数量减</a:t>
            </a:r>
            <a:r>
              <a:rPr lang="en-US" altLang="zh-CN" dirty="0"/>
              <a:t>1</a:t>
            </a:r>
            <a:r>
              <a:rPr lang="zh-CN" altLang="zh-CN" dirty="0"/>
              <a:t>，直到这个旧的</a:t>
            </a:r>
            <a:r>
              <a:rPr lang="en-US" altLang="zh-CN" dirty="0"/>
              <a:t>RC</a:t>
            </a:r>
            <a:r>
              <a:rPr lang="zh-CN" altLang="zh-CN" dirty="0"/>
              <a:t>的副本数量为零，然后删除该旧的</a:t>
            </a:r>
            <a:r>
              <a:rPr lang="en-US" altLang="zh-CN" dirty="0"/>
              <a:t>RC</a:t>
            </a:r>
            <a:r>
              <a:rPr lang="zh-CN" altLang="zh-CN" dirty="0"/>
              <a:t>。</a:t>
            </a:r>
          </a:p>
          <a:p>
            <a:pPr indent="358775">
              <a:lnSpc>
                <a:spcPct val="120000"/>
              </a:lnSpc>
            </a:pPr>
            <a:r>
              <a:rPr lang="zh-CN" altLang="zh-CN" dirty="0"/>
              <a:t>通过上述模式，即使在滚动更新过程中发生不可预料的错误，</a:t>
            </a:r>
            <a:r>
              <a:rPr lang="en-US" altLang="zh-CN" dirty="0"/>
              <a:t>Pod</a:t>
            </a:r>
            <a:r>
              <a:rPr lang="zh-CN" altLang="zh-CN" dirty="0"/>
              <a:t>集合的更新也都在可控范围内。在理想情况下，滚动更新控制器需要将准备就绪的应用考虑在内，并保证在集群中任何时刻都有足够数量的可用</a:t>
            </a:r>
            <a:r>
              <a:rPr lang="en-US" altLang="zh-CN" dirty="0"/>
              <a:t>Pod</a:t>
            </a:r>
            <a:r>
              <a:rPr lang="zh-CN" altLang="zh-CN" dirty="0"/>
              <a:t>。下面是手动调用滚动更新的例子代码：</a:t>
            </a:r>
          </a:p>
          <a:p>
            <a:pPr lvl="1">
              <a:lnSpc>
                <a:spcPct val="120000"/>
              </a:lnSpc>
            </a:pPr>
            <a:r>
              <a:rPr lang="en-US" altLang="zh-CN" i="1" dirty="0" err="1">
                <a:solidFill>
                  <a:srgbClr val="C00000"/>
                </a:solidFill>
              </a:rPr>
              <a:t>kubectl</a:t>
            </a:r>
            <a:r>
              <a:rPr lang="en-US" altLang="zh-CN" i="1" dirty="0">
                <a:solidFill>
                  <a:srgbClr val="C00000"/>
                </a:solidFill>
              </a:rPr>
              <a:t> rolling-update frontend-v1 -f frontend-v2.json</a:t>
            </a:r>
            <a:endParaRPr lang="zh-CN" altLang="zh-CN" i="1" dirty="0">
              <a:solidFill>
                <a:srgbClr val="C00000"/>
              </a:solidFill>
            </a:endParaRPr>
          </a:p>
          <a:p>
            <a:pPr>
              <a:lnSpc>
                <a:spcPct val="120000"/>
              </a:lnSpc>
            </a:pPr>
            <a:endParaRPr lang="zh-CN" altLang="en-US" dirty="0"/>
          </a:p>
        </p:txBody>
      </p:sp>
    </p:spTree>
    <p:extLst>
      <p:ext uri="{BB962C8B-B14F-4D97-AF65-F5344CB8AC3E}">
        <p14:creationId xmlns:p14="http://schemas.microsoft.com/office/powerpoint/2010/main" val="2334312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050" y="389240"/>
            <a:ext cx="10515600" cy="824847"/>
          </a:xfrm>
        </p:spPr>
        <p:txBody>
          <a:bodyPr/>
          <a:lstStyle/>
          <a:p>
            <a:r>
              <a:rPr lang="en-US" altLang="zh-CN" dirty="0" smtClean="0"/>
              <a:t>K8S</a:t>
            </a:r>
            <a:r>
              <a:rPr lang="zh-CN" altLang="en-US" dirty="0" smtClean="0"/>
              <a:t>总体架构</a:t>
            </a:r>
            <a:endParaRPr lang="zh-CN" altLang="en-US" dirty="0"/>
          </a:p>
        </p:txBody>
      </p:sp>
      <p:cxnSp>
        <p:nvCxnSpPr>
          <p:cNvPr id="5" name="直接连接符 4"/>
          <p:cNvCxnSpPr/>
          <p:nvPr/>
        </p:nvCxnSpPr>
        <p:spPr>
          <a:xfrm flipH="1">
            <a:off x="300626" y="414293"/>
            <a:ext cx="12526" cy="7265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3152" y="6300592"/>
            <a:ext cx="0" cy="341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00626" y="6641817"/>
            <a:ext cx="581207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00592"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452992" y="6577675"/>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607480"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2"/>
          <a:stretch>
            <a:fillRect/>
          </a:stretch>
        </p:blipFill>
        <p:spPr>
          <a:xfrm>
            <a:off x="5006795" y="1439556"/>
            <a:ext cx="6534896" cy="3824587"/>
          </a:xfrm>
          <a:prstGeom prst="rect">
            <a:avLst/>
          </a:prstGeom>
        </p:spPr>
      </p:pic>
      <p:sp>
        <p:nvSpPr>
          <p:cNvPr id="3" name="文本框 2"/>
          <p:cNvSpPr txBox="1"/>
          <p:nvPr/>
        </p:nvSpPr>
        <p:spPr>
          <a:xfrm>
            <a:off x="886218" y="1140803"/>
            <a:ext cx="4014628" cy="5909310"/>
          </a:xfrm>
          <a:prstGeom prst="rect">
            <a:avLst/>
          </a:prstGeom>
          <a:noFill/>
        </p:spPr>
        <p:txBody>
          <a:bodyPr wrap="square" rtlCol="0">
            <a:spAutoFit/>
          </a:bodyPr>
          <a:lstStyle/>
          <a:p>
            <a:r>
              <a:rPr lang="en-US" altLang="zh-CN" dirty="0" smtClean="0"/>
              <a:t>K8S</a:t>
            </a:r>
            <a:r>
              <a:rPr lang="zh-CN" altLang="en-US" dirty="0" smtClean="0"/>
              <a:t>是一个基于容器技术的分布式系统， </a:t>
            </a:r>
            <a:endParaRPr lang="en-US" altLang="zh-CN" dirty="0" smtClean="0"/>
          </a:p>
          <a:p>
            <a:pPr marL="285750" indent="-285750">
              <a:buFont typeface="Arial" panose="020B0604020202020204" pitchFamily="34" charset="0"/>
              <a:buChar char="•"/>
            </a:pPr>
            <a:r>
              <a:rPr lang="zh-CN" altLang="en-US" dirty="0" smtClean="0"/>
              <a:t>思想上的变革</a:t>
            </a:r>
            <a:endParaRPr lang="en-US" altLang="zh-CN" dirty="0" smtClean="0"/>
          </a:p>
          <a:p>
            <a:pPr marL="742950" lvl="1" indent="-285750">
              <a:buFont typeface="Wingdings" panose="05000000000000000000" pitchFamily="2" charset="2"/>
              <a:buChar char="ü"/>
            </a:pPr>
            <a:r>
              <a:rPr lang="zh-CN" altLang="en-US" dirty="0" smtClean="0"/>
              <a:t>模块化思维（功能更加单纯，复用率高，高解耦）</a:t>
            </a:r>
            <a:endParaRPr lang="en-US" altLang="zh-CN" dirty="0" smtClean="0"/>
          </a:p>
          <a:p>
            <a:pPr marL="742950" lvl="1" indent="-285750">
              <a:buFont typeface="Wingdings" panose="05000000000000000000" pitchFamily="2" charset="2"/>
              <a:buChar char="ü"/>
            </a:pPr>
            <a:r>
              <a:rPr lang="zh-CN" altLang="en-US" dirty="0" smtClean="0"/>
              <a:t>无需关心扩容、容错、负载均衡、通讯、安全、资源配额、服务发现等底层问题</a:t>
            </a:r>
            <a:endParaRPr lang="en-US" altLang="zh-CN" dirty="0" smtClean="0"/>
          </a:p>
          <a:p>
            <a:pPr marL="742950" lvl="1" indent="-285750">
              <a:buFont typeface="Wingdings" panose="05000000000000000000" pitchFamily="2" charset="2"/>
              <a:buChar char="ü"/>
            </a:pPr>
            <a:r>
              <a:rPr lang="zh-CN" altLang="en-US" dirty="0" smtClean="0"/>
              <a:t>开发行为将由于“微服务”的理念而发生改变，</a:t>
            </a:r>
            <a:endParaRPr lang="en-US" altLang="zh-CN" dirty="0"/>
          </a:p>
          <a:p>
            <a:pPr lvl="1"/>
            <a:endParaRPr lang="en-US" altLang="zh-CN" dirty="0" smtClean="0"/>
          </a:p>
          <a:p>
            <a:pPr marL="285750" indent="-285750">
              <a:buFont typeface="Arial" panose="020B0604020202020204" pitchFamily="34" charset="0"/>
              <a:buChar char="•"/>
            </a:pPr>
            <a:r>
              <a:rPr lang="zh-CN" altLang="en-US" dirty="0" smtClean="0"/>
              <a:t>部署工作更加便捷</a:t>
            </a:r>
            <a:r>
              <a:rPr lang="zh-CN" altLang="en-US" dirty="0"/>
              <a:t>和</a:t>
            </a:r>
            <a:r>
              <a:rPr lang="zh-CN" altLang="en-US" dirty="0" smtClean="0"/>
              <a:t>自动化</a:t>
            </a:r>
            <a:endParaRPr lang="en-US" altLang="zh-CN" dirty="0" smtClean="0"/>
          </a:p>
          <a:p>
            <a:pPr marL="742950" lvl="1" indent="-285750">
              <a:buFont typeface="Wingdings" panose="05000000000000000000" pitchFamily="2" charset="2"/>
              <a:buChar char="ü"/>
            </a:pPr>
            <a:r>
              <a:rPr lang="zh-CN" altLang="en-US" dirty="0" smtClean="0"/>
              <a:t>将运行环境打包，它使得应用程序在开发、测试、生产系统中的运行环境没有差别</a:t>
            </a:r>
            <a:endParaRPr lang="en-US" altLang="zh-CN" dirty="0" smtClean="0"/>
          </a:p>
          <a:p>
            <a:pPr marL="742950" lvl="1" indent="-285750">
              <a:buFont typeface="Wingdings" panose="05000000000000000000" pitchFamily="2" charset="2"/>
              <a:buChar char="ü"/>
            </a:pPr>
            <a:r>
              <a:rPr lang="zh-CN" altLang="en-US" dirty="0" smtClean="0"/>
              <a:t>具备自动部署能力</a:t>
            </a:r>
            <a:endParaRPr lang="en-US" altLang="zh-CN" dirty="0" smtClean="0"/>
          </a:p>
          <a:p>
            <a:pPr lvl="1"/>
            <a:endParaRPr lang="en-US" altLang="zh-CN" dirty="0" smtClean="0"/>
          </a:p>
          <a:p>
            <a:pPr marL="285750" indent="-285750">
              <a:buFont typeface="Arial" panose="020B0604020202020204" pitchFamily="34" charset="0"/>
              <a:buChar char="•"/>
            </a:pPr>
            <a:r>
              <a:rPr lang="zh-CN" altLang="en-US" dirty="0"/>
              <a:t>运</a:t>
            </a:r>
            <a:r>
              <a:rPr lang="zh-CN" altLang="en-US" dirty="0" smtClean="0"/>
              <a:t>维更简单</a:t>
            </a:r>
            <a:endParaRPr lang="en-US" altLang="zh-CN" dirty="0" smtClean="0"/>
          </a:p>
          <a:p>
            <a:pPr lvl="1"/>
            <a:r>
              <a:rPr lang="zh-CN" altLang="en-US" dirty="0" smtClean="0"/>
              <a:t>监控、错误定位、安全、网络、容灾、扩容、资源管控等行为更加便捷</a:t>
            </a:r>
            <a:endParaRPr lang="en-US" altLang="zh-CN" dirty="0" smtClean="0"/>
          </a:p>
          <a:p>
            <a:pPr lvl="1"/>
            <a:endParaRPr lang="zh-CN" altLang="en-US" dirty="0"/>
          </a:p>
        </p:txBody>
      </p:sp>
    </p:spTree>
    <p:extLst>
      <p:ext uri="{BB962C8B-B14F-4D97-AF65-F5344CB8AC3E}">
        <p14:creationId xmlns:p14="http://schemas.microsoft.com/office/powerpoint/2010/main" val="3866273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050" y="389240"/>
            <a:ext cx="10515600" cy="824847"/>
          </a:xfrm>
        </p:spPr>
        <p:txBody>
          <a:bodyPr/>
          <a:lstStyle/>
          <a:p>
            <a:r>
              <a:rPr lang="zh-CN" altLang="en-US" dirty="0" smtClean="0"/>
              <a:t>负载均衡</a:t>
            </a:r>
            <a:r>
              <a:rPr lang="en-US" altLang="zh-CN" dirty="0" smtClean="0"/>
              <a:t>—Service &amp; </a:t>
            </a:r>
            <a:r>
              <a:rPr lang="en-US" altLang="zh-CN" dirty="0" err="1" smtClean="0"/>
              <a:t>Kube</a:t>
            </a:r>
            <a:r>
              <a:rPr lang="en-US" altLang="zh-CN" dirty="0" smtClean="0"/>
              <a:t>-proxy</a:t>
            </a:r>
            <a:endParaRPr lang="zh-CN" altLang="en-US" dirty="0"/>
          </a:p>
        </p:txBody>
      </p:sp>
      <p:cxnSp>
        <p:nvCxnSpPr>
          <p:cNvPr id="5" name="直接连接符 4"/>
          <p:cNvCxnSpPr/>
          <p:nvPr/>
        </p:nvCxnSpPr>
        <p:spPr>
          <a:xfrm flipH="1">
            <a:off x="300626" y="414293"/>
            <a:ext cx="12526" cy="7265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3152" y="6300592"/>
            <a:ext cx="0" cy="341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00626" y="6641817"/>
            <a:ext cx="581207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00592"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452992" y="6577675"/>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607480"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2"/>
          <a:stretch>
            <a:fillRect/>
          </a:stretch>
        </p:blipFill>
        <p:spPr>
          <a:xfrm>
            <a:off x="1149178" y="1140803"/>
            <a:ext cx="8588007" cy="4927720"/>
          </a:xfrm>
          <a:prstGeom prst="rect">
            <a:avLst/>
          </a:prstGeom>
        </p:spPr>
      </p:pic>
    </p:spTree>
    <p:extLst>
      <p:ext uri="{BB962C8B-B14F-4D97-AF65-F5344CB8AC3E}">
        <p14:creationId xmlns:p14="http://schemas.microsoft.com/office/powerpoint/2010/main" val="2913292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050" y="389240"/>
            <a:ext cx="10515600" cy="824847"/>
          </a:xfrm>
        </p:spPr>
        <p:txBody>
          <a:bodyPr/>
          <a:lstStyle/>
          <a:p>
            <a:r>
              <a:rPr lang="zh-CN" altLang="en-US" dirty="0" smtClean="0"/>
              <a:t>服务发现</a:t>
            </a:r>
            <a:r>
              <a:rPr lang="en-US" altLang="zh-CN" dirty="0" smtClean="0"/>
              <a:t>—</a:t>
            </a:r>
            <a:r>
              <a:rPr lang="zh-CN" altLang="en-US" dirty="0" smtClean="0"/>
              <a:t>容器</a:t>
            </a:r>
            <a:r>
              <a:rPr lang="en-US" altLang="zh-CN" dirty="0" smtClean="0"/>
              <a:t>ENV&amp;DNS</a:t>
            </a:r>
            <a:endParaRPr lang="zh-CN" altLang="en-US" dirty="0"/>
          </a:p>
        </p:txBody>
      </p:sp>
      <p:cxnSp>
        <p:nvCxnSpPr>
          <p:cNvPr id="5" name="直接连接符 4"/>
          <p:cNvCxnSpPr/>
          <p:nvPr/>
        </p:nvCxnSpPr>
        <p:spPr>
          <a:xfrm flipH="1">
            <a:off x="300626" y="414293"/>
            <a:ext cx="12526" cy="7265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3152" y="6300592"/>
            <a:ext cx="0" cy="341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00626" y="6641817"/>
            <a:ext cx="581207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00592"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452992" y="6577675"/>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607480"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050324" y="1555312"/>
            <a:ext cx="10107827" cy="4054443"/>
          </a:xfrm>
          <a:prstGeom prst="rect">
            <a:avLst/>
          </a:prstGeom>
          <a:noFill/>
        </p:spPr>
        <p:txBody>
          <a:bodyPr wrap="square" rtlCol="0">
            <a:spAutoFit/>
          </a:bodyPr>
          <a:lstStyle/>
          <a:p>
            <a:pPr indent="444500">
              <a:lnSpc>
                <a:spcPct val="120000"/>
              </a:lnSpc>
            </a:pPr>
            <a:r>
              <a:rPr lang="en-US" altLang="zh-CN" dirty="0" smtClean="0"/>
              <a:t>K8S</a:t>
            </a:r>
            <a:r>
              <a:rPr lang="zh-CN" altLang="en-US" dirty="0" smtClean="0"/>
              <a:t>支持两种服务发现方式，一种是容器环境变量，另一种是</a:t>
            </a:r>
            <a:r>
              <a:rPr lang="en-US" altLang="zh-CN" dirty="0" smtClean="0"/>
              <a:t>DNS</a:t>
            </a:r>
            <a:r>
              <a:rPr lang="zh-CN" altLang="en-US" dirty="0" smtClean="0"/>
              <a:t>。</a:t>
            </a:r>
            <a:r>
              <a:rPr lang="en-US" altLang="zh-CN" dirty="0" smtClean="0"/>
              <a:t>K8S</a:t>
            </a:r>
            <a:r>
              <a:rPr lang="zh-CN" altLang="en-US" dirty="0" smtClean="0"/>
              <a:t>创建</a:t>
            </a:r>
            <a:r>
              <a:rPr lang="en-US" altLang="zh-CN" dirty="0" smtClean="0"/>
              <a:t>Service</a:t>
            </a:r>
            <a:r>
              <a:rPr lang="zh-CN" altLang="en-US" dirty="0" smtClean="0"/>
              <a:t>后，会在每个容器中添加环境变量，例如：</a:t>
            </a:r>
            <a:endParaRPr lang="en-US" altLang="zh-CN" dirty="0" smtClean="0"/>
          </a:p>
          <a:p>
            <a:pPr lvl="1">
              <a:lnSpc>
                <a:spcPct val="120000"/>
              </a:lnSpc>
            </a:pPr>
            <a:r>
              <a:rPr lang="zh-CN" altLang="zh-CN" i="1" dirty="0" smtClean="0">
                <a:solidFill>
                  <a:srgbClr val="C00000"/>
                </a:solidFill>
              </a:rPr>
              <a:t>“</a:t>
            </a:r>
            <a:r>
              <a:rPr lang="en-US" altLang="zh-CN" i="1" dirty="0">
                <a:solidFill>
                  <a:srgbClr val="C00000"/>
                </a:solidFill>
              </a:rPr>
              <a:t>{SVCNAME}_SERVICE_HOST</a:t>
            </a:r>
            <a:r>
              <a:rPr lang="zh-CN" altLang="zh-CN" i="1" dirty="0">
                <a:solidFill>
                  <a:srgbClr val="C00000"/>
                </a:solidFill>
              </a:rPr>
              <a:t>”和“</a:t>
            </a:r>
            <a:r>
              <a:rPr lang="en-US" altLang="zh-CN" i="1" dirty="0">
                <a:solidFill>
                  <a:srgbClr val="C00000"/>
                </a:solidFill>
              </a:rPr>
              <a:t>{SVCNAME}_SERVICE_PORT</a:t>
            </a:r>
            <a:r>
              <a:rPr lang="zh-CN" altLang="zh-CN" i="1" dirty="0" smtClean="0">
                <a:solidFill>
                  <a:srgbClr val="C00000"/>
                </a:solidFill>
              </a:rPr>
              <a:t>”</a:t>
            </a:r>
            <a:endParaRPr lang="en-US" altLang="zh-CN" i="1" dirty="0" smtClean="0">
              <a:solidFill>
                <a:srgbClr val="C00000"/>
              </a:solidFill>
            </a:endParaRPr>
          </a:p>
          <a:p>
            <a:pPr>
              <a:lnSpc>
                <a:spcPct val="120000"/>
              </a:lnSpc>
            </a:pPr>
            <a:r>
              <a:rPr lang="zh-CN" altLang="en-US" dirty="0" smtClean="0"/>
              <a:t>用户通过这些环境变量访问服务。</a:t>
            </a:r>
            <a:endParaRPr lang="en-US" altLang="zh-CN" dirty="0" smtClean="0"/>
          </a:p>
          <a:p>
            <a:pPr indent="444500">
              <a:lnSpc>
                <a:spcPct val="120000"/>
              </a:lnSpc>
            </a:pPr>
            <a:r>
              <a:rPr lang="zh-CN" altLang="zh-CN" dirty="0" smtClean="0"/>
              <a:t>但是</a:t>
            </a:r>
            <a:r>
              <a:rPr lang="zh-CN" altLang="zh-CN" dirty="0"/>
              <a:t>使用环境变量是有限制条件的，即</a:t>
            </a:r>
            <a:r>
              <a:rPr lang="en-US" altLang="zh-CN" dirty="0"/>
              <a:t>Service</a:t>
            </a:r>
            <a:r>
              <a:rPr lang="zh-CN" altLang="zh-CN" dirty="0"/>
              <a:t>必须在</a:t>
            </a:r>
            <a:r>
              <a:rPr lang="en-US" altLang="zh-CN" dirty="0"/>
              <a:t>Pod</a:t>
            </a:r>
            <a:r>
              <a:rPr lang="zh-CN" altLang="zh-CN" dirty="0"/>
              <a:t>之前被创建出来，然后系统才能在新建的</a:t>
            </a:r>
            <a:r>
              <a:rPr lang="en-US" altLang="zh-CN" dirty="0"/>
              <a:t>Pod</a:t>
            </a:r>
            <a:r>
              <a:rPr lang="zh-CN" altLang="zh-CN" dirty="0"/>
              <a:t>中自动设置与</a:t>
            </a:r>
            <a:r>
              <a:rPr lang="en-US" altLang="zh-CN" dirty="0"/>
              <a:t>Service</a:t>
            </a:r>
            <a:r>
              <a:rPr lang="zh-CN" altLang="zh-CN" dirty="0"/>
              <a:t>相关的环境变量。</a:t>
            </a:r>
            <a:r>
              <a:rPr lang="en-US" altLang="zh-CN" dirty="0"/>
              <a:t>DNS</a:t>
            </a:r>
            <a:r>
              <a:rPr lang="zh-CN" altLang="zh-CN" dirty="0"/>
              <a:t>则没有这个限制，其通过提供全局的</a:t>
            </a:r>
            <a:r>
              <a:rPr lang="en-US" altLang="zh-CN" dirty="0"/>
              <a:t>DNS</a:t>
            </a:r>
            <a:r>
              <a:rPr lang="zh-CN" altLang="zh-CN" dirty="0"/>
              <a:t>服务器来完成服务的注册与发现</a:t>
            </a:r>
            <a:r>
              <a:rPr lang="zh-CN" altLang="zh-CN" dirty="0" smtClean="0"/>
              <a:t>。</a:t>
            </a:r>
            <a:r>
              <a:rPr lang="en-US" altLang="zh-CN" dirty="0" smtClean="0"/>
              <a:t>Kubernetes</a:t>
            </a:r>
            <a:r>
              <a:rPr lang="zh-CN" altLang="zh-CN" dirty="0"/>
              <a:t>提供的</a:t>
            </a:r>
            <a:r>
              <a:rPr lang="en-US" altLang="zh-CN" dirty="0"/>
              <a:t>DNS</a:t>
            </a:r>
            <a:r>
              <a:rPr lang="zh-CN" altLang="zh-CN" dirty="0"/>
              <a:t>由以下三个组件组成。</a:t>
            </a:r>
          </a:p>
          <a:p>
            <a:pPr marL="742950" lvl="1" indent="-285750">
              <a:lnSpc>
                <a:spcPct val="120000"/>
              </a:lnSpc>
              <a:buFont typeface="Arial" panose="020B0604020202020204" pitchFamily="34" charset="0"/>
              <a:buChar char="•"/>
            </a:pPr>
            <a:r>
              <a:rPr lang="en-US" altLang="zh-CN" dirty="0" err="1" smtClean="0"/>
              <a:t>etcd</a:t>
            </a:r>
            <a:r>
              <a:rPr lang="zh-CN" altLang="zh-CN" dirty="0"/>
              <a:t>：</a:t>
            </a:r>
            <a:r>
              <a:rPr lang="en-US" altLang="zh-CN" dirty="0"/>
              <a:t>DNS</a:t>
            </a:r>
            <a:r>
              <a:rPr lang="zh-CN" altLang="zh-CN" dirty="0"/>
              <a:t>存储。</a:t>
            </a:r>
          </a:p>
          <a:p>
            <a:pPr marL="742950" lvl="1" indent="-285750">
              <a:lnSpc>
                <a:spcPct val="120000"/>
              </a:lnSpc>
              <a:buFont typeface="Arial" panose="020B0604020202020204" pitchFamily="34" charset="0"/>
              <a:buChar char="•"/>
            </a:pPr>
            <a:r>
              <a:rPr lang="en-US" altLang="zh-CN" dirty="0" smtClean="0"/>
              <a:t>kube2sky</a:t>
            </a:r>
            <a:r>
              <a:rPr lang="zh-CN" altLang="zh-CN" dirty="0"/>
              <a:t>：将</a:t>
            </a:r>
            <a:r>
              <a:rPr lang="en-US" altLang="zh-CN" dirty="0"/>
              <a:t>Kubernetes Master</a:t>
            </a:r>
            <a:r>
              <a:rPr lang="zh-CN" altLang="zh-CN" dirty="0"/>
              <a:t>中的</a:t>
            </a:r>
            <a:r>
              <a:rPr lang="en-US" altLang="zh-CN" dirty="0"/>
              <a:t>Service</a:t>
            </a:r>
            <a:r>
              <a:rPr lang="zh-CN" altLang="zh-CN" dirty="0"/>
              <a:t>（服务）注册到</a:t>
            </a:r>
            <a:r>
              <a:rPr lang="en-US" altLang="zh-CN" dirty="0" err="1"/>
              <a:t>etcd</a:t>
            </a:r>
            <a:r>
              <a:rPr lang="zh-CN" altLang="zh-CN" dirty="0"/>
              <a:t>。</a:t>
            </a:r>
          </a:p>
          <a:p>
            <a:pPr marL="742950" lvl="1" indent="-285750">
              <a:lnSpc>
                <a:spcPct val="120000"/>
              </a:lnSpc>
              <a:buFont typeface="Arial" panose="020B0604020202020204" pitchFamily="34" charset="0"/>
              <a:buChar char="•"/>
            </a:pPr>
            <a:r>
              <a:rPr lang="en-US" altLang="zh-CN" dirty="0" err="1" smtClean="0"/>
              <a:t>skyDNS</a:t>
            </a:r>
            <a:r>
              <a:rPr lang="zh-CN" altLang="zh-CN" dirty="0"/>
              <a:t>：提供</a:t>
            </a:r>
            <a:r>
              <a:rPr lang="en-US" altLang="zh-CN" dirty="0"/>
              <a:t>DNS</a:t>
            </a:r>
            <a:r>
              <a:rPr lang="zh-CN" altLang="zh-CN" dirty="0"/>
              <a:t>域名解析服务。</a:t>
            </a:r>
          </a:p>
          <a:p>
            <a:pPr>
              <a:lnSpc>
                <a:spcPct val="120000"/>
              </a:lnSpc>
            </a:pPr>
            <a:r>
              <a:rPr lang="zh-CN" altLang="zh-CN" dirty="0"/>
              <a:t>这三个组件以</a:t>
            </a:r>
            <a:r>
              <a:rPr lang="en-US" altLang="zh-CN" dirty="0"/>
              <a:t>Pod</a:t>
            </a:r>
            <a:r>
              <a:rPr lang="zh-CN" altLang="zh-CN" dirty="0"/>
              <a:t>的方式启动和运行，所以在一个</a:t>
            </a:r>
            <a:r>
              <a:rPr lang="en-US" altLang="zh-CN" dirty="0"/>
              <a:t>Kubernetes</a:t>
            </a:r>
            <a:r>
              <a:rPr lang="zh-CN" altLang="zh-CN" dirty="0"/>
              <a:t>集群中，它们都可能被调度到任意一个</a:t>
            </a:r>
            <a:r>
              <a:rPr lang="en-US" altLang="zh-CN" dirty="0"/>
              <a:t>Node</a:t>
            </a:r>
            <a:r>
              <a:rPr lang="zh-CN" altLang="zh-CN" dirty="0"/>
              <a:t>节点上去。</a:t>
            </a:r>
            <a:endParaRPr lang="zh-CN" altLang="en-US" dirty="0"/>
          </a:p>
        </p:txBody>
      </p:sp>
    </p:spTree>
    <p:extLst>
      <p:ext uri="{BB962C8B-B14F-4D97-AF65-F5344CB8AC3E}">
        <p14:creationId xmlns:p14="http://schemas.microsoft.com/office/powerpoint/2010/main" val="3978184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050" y="389240"/>
            <a:ext cx="11362150" cy="824847"/>
          </a:xfrm>
        </p:spPr>
        <p:txBody>
          <a:bodyPr>
            <a:normAutofit/>
          </a:bodyPr>
          <a:lstStyle/>
          <a:p>
            <a:r>
              <a:rPr lang="zh-CN" altLang="en-US" dirty="0" smtClean="0"/>
              <a:t>监控</a:t>
            </a:r>
            <a:r>
              <a:rPr lang="en-US" altLang="zh-CN" dirty="0" smtClean="0"/>
              <a:t>—</a:t>
            </a:r>
            <a:r>
              <a:rPr lang="en-US" altLang="zh-CN" dirty="0" err="1" smtClean="0"/>
              <a:t>Kube-UI&amp;Cadvise&amp;InfluxDB&amp;Heapster</a:t>
            </a:r>
            <a:endParaRPr lang="zh-CN" altLang="en-US" dirty="0"/>
          </a:p>
        </p:txBody>
      </p:sp>
      <p:cxnSp>
        <p:nvCxnSpPr>
          <p:cNvPr id="5" name="直接连接符 4"/>
          <p:cNvCxnSpPr/>
          <p:nvPr/>
        </p:nvCxnSpPr>
        <p:spPr>
          <a:xfrm flipH="1">
            <a:off x="300626" y="414293"/>
            <a:ext cx="12526" cy="7265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3152" y="6300592"/>
            <a:ext cx="0" cy="341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00626" y="6641817"/>
            <a:ext cx="581207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00592"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452992" y="6577675"/>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607480"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2050"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3513" y="1140803"/>
            <a:ext cx="4214626" cy="2508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8499" y="1158685"/>
            <a:ext cx="4065262" cy="2625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63513" y="3854699"/>
            <a:ext cx="4214626" cy="2722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1"/>
          <p:cNvPicPr>
            <a:picLocks noChangeAspect="1" noChangeArrowheads="1"/>
          </p:cNvPicPr>
          <p:nvPr/>
        </p:nvPicPr>
        <p:blipFill>
          <a:blip r:embed="rId5" cstate="print">
            <a:extLst>
              <a:ext uri="{28A0092B-C50C-407E-A947-70E740481C1C}">
                <a14:useLocalDpi xmlns:a14="http://schemas.microsoft.com/office/drawing/2010/main" val="0"/>
              </a:ext>
            </a:extLst>
          </a:blip>
          <a:srcRect b="2893"/>
          <a:stretch>
            <a:fillRect/>
          </a:stretch>
        </p:blipFill>
        <p:spPr bwMode="auto">
          <a:xfrm>
            <a:off x="5688689" y="3741783"/>
            <a:ext cx="4355072" cy="2771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7852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050" y="389240"/>
            <a:ext cx="10515600" cy="824847"/>
          </a:xfrm>
        </p:spPr>
        <p:txBody>
          <a:bodyPr/>
          <a:lstStyle/>
          <a:p>
            <a:r>
              <a:rPr lang="zh-CN" altLang="en-US" dirty="0" smtClean="0"/>
              <a:t>调试</a:t>
            </a:r>
            <a:endParaRPr lang="zh-CN" altLang="en-US" dirty="0"/>
          </a:p>
        </p:txBody>
      </p:sp>
      <p:cxnSp>
        <p:nvCxnSpPr>
          <p:cNvPr id="5" name="直接连接符 4"/>
          <p:cNvCxnSpPr/>
          <p:nvPr/>
        </p:nvCxnSpPr>
        <p:spPr>
          <a:xfrm flipH="1">
            <a:off x="300626" y="414293"/>
            <a:ext cx="12526" cy="7265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3152" y="6300592"/>
            <a:ext cx="0" cy="341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00626" y="6641817"/>
            <a:ext cx="581207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00592"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452992" y="6577675"/>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607480"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68281" y="2594919"/>
            <a:ext cx="11264622" cy="646331"/>
          </a:xfrm>
          <a:prstGeom prst="rect">
            <a:avLst/>
          </a:prstGeom>
          <a:noFill/>
        </p:spPr>
        <p:txBody>
          <a:bodyPr wrap="none" rtlCol="0">
            <a:spAutoFit/>
          </a:bodyPr>
          <a:lstStyle/>
          <a:p>
            <a:r>
              <a:rPr lang="zh-CN" altLang="en-US" sz="3600" dirty="0" smtClean="0"/>
              <a:t>如何查看日志、调试应用会在后续课程中做详细介绍。</a:t>
            </a:r>
            <a:endParaRPr lang="zh-CN" altLang="en-US" sz="3600" dirty="0"/>
          </a:p>
        </p:txBody>
      </p:sp>
    </p:spTree>
    <p:extLst>
      <p:ext uri="{BB962C8B-B14F-4D97-AF65-F5344CB8AC3E}">
        <p14:creationId xmlns:p14="http://schemas.microsoft.com/office/powerpoint/2010/main" val="3339832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圆角矩形 45"/>
          <p:cNvSpPr/>
          <p:nvPr/>
        </p:nvSpPr>
        <p:spPr>
          <a:xfrm>
            <a:off x="9867030" y="3344448"/>
            <a:ext cx="2110185" cy="2680571"/>
          </a:xfrm>
          <a:prstGeom prst="roundRect">
            <a:avLst/>
          </a:prstGeom>
          <a:solidFill>
            <a:schemeClr val="bg1"/>
          </a:solidFill>
          <a:ln w="2540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p:nvPr/>
        </p:nvSpPr>
        <p:spPr>
          <a:xfrm>
            <a:off x="7878871" y="2174811"/>
            <a:ext cx="1728592" cy="3255222"/>
          </a:xfrm>
          <a:prstGeom prst="roundRect">
            <a:avLst/>
          </a:prstGeom>
          <a:solidFill>
            <a:schemeClr val="bg1"/>
          </a:solidFill>
          <a:ln w="2540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525050" y="389240"/>
            <a:ext cx="10515600" cy="824847"/>
          </a:xfrm>
        </p:spPr>
        <p:txBody>
          <a:bodyPr/>
          <a:lstStyle/>
          <a:p>
            <a:r>
              <a:rPr lang="zh-CN" altLang="en-US" dirty="0" smtClean="0"/>
              <a:t>微服务</a:t>
            </a:r>
            <a:r>
              <a:rPr lang="en-US" altLang="zh-CN" dirty="0" smtClean="0"/>
              <a:t>--Service</a:t>
            </a:r>
            <a:endParaRPr lang="zh-CN" altLang="en-US" dirty="0"/>
          </a:p>
        </p:txBody>
      </p:sp>
      <p:cxnSp>
        <p:nvCxnSpPr>
          <p:cNvPr id="5" name="直接连接符 4"/>
          <p:cNvCxnSpPr/>
          <p:nvPr/>
        </p:nvCxnSpPr>
        <p:spPr>
          <a:xfrm flipH="1">
            <a:off x="300626" y="414293"/>
            <a:ext cx="12526" cy="7265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3152" y="6300592"/>
            <a:ext cx="0" cy="341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00626" y="6641817"/>
            <a:ext cx="581207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00592"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452992" y="6577675"/>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607480"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668055" y="1232784"/>
            <a:ext cx="10592844" cy="923330"/>
          </a:xfrm>
          <a:prstGeom prst="rect">
            <a:avLst/>
          </a:prstGeom>
        </p:spPr>
        <p:txBody>
          <a:bodyPr wrap="square">
            <a:spAutoFit/>
          </a:bodyPr>
          <a:lstStyle/>
          <a:p>
            <a:r>
              <a:rPr lang="zh-CN" altLang="en-US" b="0" i="0" dirty="0" smtClean="0">
                <a:solidFill>
                  <a:srgbClr val="000000"/>
                </a:solidFill>
                <a:effectLst/>
                <a:latin typeface="Roboto"/>
              </a:rPr>
              <a:t>微服务就是开发一个单纯的，小型的，有意义的功能作为一个单一服务。通过微服务，能够将</a:t>
            </a:r>
            <a:r>
              <a:rPr lang="zh-CN" altLang="en-US" dirty="0" smtClean="0"/>
              <a:t>主要</a:t>
            </a:r>
            <a:r>
              <a:rPr lang="zh-CN" altLang="en-US" dirty="0"/>
              <a:t>作用是将功能分解到离散的各个服务当中，从而降低系统的耦合性，并提供更加灵活的服务</a:t>
            </a:r>
            <a:r>
              <a:rPr lang="zh-CN" altLang="en-US" dirty="0" smtClean="0"/>
              <a:t>支持</a:t>
            </a:r>
            <a:r>
              <a:rPr lang="zh-CN" altLang="en-US" b="0" i="0" dirty="0" smtClean="0">
                <a:solidFill>
                  <a:srgbClr val="000000"/>
                </a:solidFill>
                <a:effectLst/>
                <a:latin typeface="Roboto"/>
              </a:rPr>
              <a:t>。</a:t>
            </a:r>
            <a:r>
              <a:rPr lang="zh-CN" altLang="en-US" b="0" i="0" dirty="0" smtClean="0">
                <a:solidFill>
                  <a:srgbClr val="000000"/>
                </a:solidFill>
                <a:effectLst/>
                <a:latin typeface="Roboto"/>
              </a:rPr>
              <a:t>微服务的优点：</a:t>
            </a:r>
            <a:endParaRPr lang="zh-CN" altLang="en-US" dirty="0"/>
          </a:p>
        </p:txBody>
      </p:sp>
      <p:sp>
        <p:nvSpPr>
          <p:cNvPr id="28" name="矩形 27"/>
          <p:cNvSpPr/>
          <p:nvPr/>
        </p:nvSpPr>
        <p:spPr>
          <a:xfrm>
            <a:off x="300626" y="2358291"/>
            <a:ext cx="4091836" cy="3139321"/>
          </a:xfrm>
          <a:prstGeom prst="rect">
            <a:avLst/>
          </a:prstGeom>
        </p:spPr>
        <p:txBody>
          <a:bodyPr wrap="square">
            <a:spAutoFit/>
          </a:bodyPr>
          <a:lstStyle/>
          <a:p>
            <a:pPr marL="800100" lvl="1" indent="-342900" fontAlgn="base">
              <a:buFont typeface="Arial" panose="020B0604020202020204" pitchFamily="34" charset="0"/>
              <a:buChar char="•"/>
            </a:pPr>
            <a:r>
              <a:rPr lang="zh-CN" altLang="en-US" b="0" i="0" dirty="0" smtClean="0">
                <a:solidFill>
                  <a:srgbClr val="000000"/>
                </a:solidFill>
                <a:effectLst/>
                <a:latin typeface="inherit"/>
              </a:rPr>
              <a:t>是一个体量小，用于实现一个特定功能或业务需求的系统</a:t>
            </a:r>
          </a:p>
          <a:p>
            <a:pPr marL="800100" lvl="1" indent="-342900" fontAlgn="base">
              <a:buFont typeface="Arial" panose="020B0604020202020204" pitchFamily="34" charset="0"/>
              <a:buChar char="•"/>
            </a:pPr>
            <a:r>
              <a:rPr lang="zh-CN" altLang="en-US" b="0" i="0" dirty="0" smtClean="0">
                <a:solidFill>
                  <a:srgbClr val="000000"/>
                </a:solidFill>
                <a:effectLst/>
                <a:latin typeface="inherit"/>
              </a:rPr>
              <a:t>可以由一个小的开发组独立完成开发</a:t>
            </a:r>
            <a:endParaRPr lang="en-US" altLang="zh-CN" b="0" i="0" dirty="0" smtClean="0">
              <a:solidFill>
                <a:srgbClr val="000000"/>
              </a:solidFill>
              <a:effectLst/>
              <a:latin typeface="inherit"/>
            </a:endParaRPr>
          </a:p>
          <a:p>
            <a:pPr marL="800100" lvl="1" indent="-342900" fontAlgn="base">
              <a:buFont typeface="Arial" panose="020B0604020202020204" pitchFamily="34" charset="0"/>
              <a:buChar char="•"/>
            </a:pPr>
            <a:r>
              <a:rPr lang="zh-CN" altLang="en-US" b="0" i="0" dirty="0" smtClean="0">
                <a:solidFill>
                  <a:srgbClr val="000000"/>
                </a:solidFill>
                <a:effectLst/>
                <a:latin typeface="inherit"/>
              </a:rPr>
              <a:t>松耦合，服务之间可以独立的开发和部署</a:t>
            </a:r>
          </a:p>
          <a:p>
            <a:pPr marL="800100" lvl="1" indent="-342900" fontAlgn="base">
              <a:buFont typeface="Arial" panose="020B0604020202020204" pitchFamily="34" charset="0"/>
              <a:buChar char="•"/>
            </a:pPr>
            <a:r>
              <a:rPr lang="zh-CN" altLang="en-US" b="0" i="0" dirty="0" smtClean="0">
                <a:solidFill>
                  <a:srgbClr val="000000"/>
                </a:solidFill>
                <a:effectLst/>
                <a:latin typeface="inherit"/>
              </a:rPr>
              <a:t>可以</a:t>
            </a:r>
            <a:r>
              <a:rPr lang="zh-CN" altLang="en-US" dirty="0">
                <a:solidFill>
                  <a:srgbClr val="000000"/>
                </a:solidFill>
                <a:latin typeface="inherit"/>
              </a:rPr>
              <a:t>用</a:t>
            </a:r>
            <a:r>
              <a:rPr lang="zh-CN" altLang="en-US" b="0" i="0" dirty="0" smtClean="0">
                <a:solidFill>
                  <a:srgbClr val="000000"/>
                </a:solidFill>
                <a:effectLst/>
                <a:latin typeface="inherit"/>
              </a:rPr>
              <a:t>不同的语言开发</a:t>
            </a:r>
          </a:p>
          <a:p>
            <a:pPr marL="800100" lvl="1" indent="-342900" fontAlgn="base">
              <a:buFont typeface="Arial" panose="020B0604020202020204" pitchFamily="34" charset="0"/>
              <a:buChar char="•"/>
            </a:pPr>
            <a:r>
              <a:rPr lang="zh-CN" altLang="en-US" dirty="0">
                <a:solidFill>
                  <a:srgbClr val="000000"/>
                </a:solidFill>
                <a:latin typeface="inherit"/>
              </a:rPr>
              <a:t>通过</a:t>
            </a:r>
            <a:r>
              <a:rPr lang="zh-CN" altLang="en-US" b="0" i="0" dirty="0" smtClean="0">
                <a:solidFill>
                  <a:srgbClr val="000000"/>
                </a:solidFill>
                <a:effectLst/>
                <a:latin typeface="inherit"/>
              </a:rPr>
              <a:t>持续集成工具，可便捷地自动集成部署</a:t>
            </a:r>
            <a:endParaRPr lang="en-US" altLang="zh-CN" b="0" i="0" dirty="0" smtClean="0">
              <a:solidFill>
                <a:srgbClr val="000000"/>
              </a:solidFill>
              <a:effectLst/>
              <a:latin typeface="inherit"/>
            </a:endParaRPr>
          </a:p>
          <a:p>
            <a:pPr marL="800100" lvl="1" indent="-342900" fontAlgn="base">
              <a:buFont typeface="Arial" panose="020B0604020202020204" pitchFamily="34" charset="0"/>
              <a:buChar char="•"/>
            </a:pPr>
            <a:r>
              <a:rPr lang="zh-CN" altLang="en-US" b="0" i="0" dirty="0" smtClean="0">
                <a:solidFill>
                  <a:srgbClr val="000000"/>
                </a:solidFill>
                <a:effectLst/>
                <a:latin typeface="inherit"/>
              </a:rPr>
              <a:t>易于理解， 容易修改和维护</a:t>
            </a:r>
          </a:p>
          <a:p>
            <a:pPr marL="800100" lvl="1" indent="-342900" fontAlgn="base">
              <a:buFont typeface="Arial" panose="020B0604020202020204" pitchFamily="34" charset="0"/>
              <a:buChar char="•"/>
            </a:pPr>
            <a:r>
              <a:rPr lang="zh-CN" altLang="en-US" b="0" i="0" dirty="0" smtClean="0">
                <a:solidFill>
                  <a:srgbClr val="000000"/>
                </a:solidFill>
                <a:effectLst/>
                <a:latin typeface="inherit"/>
              </a:rPr>
              <a:t>易扩展</a:t>
            </a:r>
          </a:p>
        </p:txBody>
      </p:sp>
      <p:sp>
        <p:nvSpPr>
          <p:cNvPr id="29" name="矩形 28"/>
          <p:cNvSpPr/>
          <p:nvPr/>
        </p:nvSpPr>
        <p:spPr>
          <a:xfrm>
            <a:off x="5002408" y="2427246"/>
            <a:ext cx="914400" cy="41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002408" y="2861238"/>
            <a:ext cx="914400" cy="41165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002408" y="3286063"/>
            <a:ext cx="914400" cy="41165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5002408" y="3693528"/>
            <a:ext cx="914400" cy="411651"/>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002408" y="4100993"/>
            <a:ext cx="914400" cy="41165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6044156" y="2427246"/>
            <a:ext cx="914400" cy="41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6044156" y="2861238"/>
            <a:ext cx="914400" cy="41165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044156" y="3286063"/>
            <a:ext cx="914400" cy="41165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6044156" y="3693528"/>
            <a:ext cx="914400" cy="411651"/>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044156" y="4100993"/>
            <a:ext cx="914400" cy="41165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8259523" y="2917760"/>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Micro Service</a:t>
            </a:r>
            <a:endParaRPr lang="zh-CN" altLang="en-US" sz="1400" dirty="0"/>
          </a:p>
        </p:txBody>
      </p:sp>
      <p:sp>
        <p:nvSpPr>
          <p:cNvPr id="40" name="圆角矩形 39"/>
          <p:cNvSpPr/>
          <p:nvPr/>
        </p:nvSpPr>
        <p:spPr>
          <a:xfrm>
            <a:off x="10665912" y="3565222"/>
            <a:ext cx="914400" cy="9144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Micro Service</a:t>
            </a:r>
            <a:endParaRPr lang="zh-CN" altLang="en-US" sz="1400" dirty="0"/>
          </a:p>
        </p:txBody>
      </p:sp>
      <p:sp>
        <p:nvSpPr>
          <p:cNvPr id="41" name="圆角矩形 40"/>
          <p:cNvSpPr/>
          <p:nvPr/>
        </p:nvSpPr>
        <p:spPr>
          <a:xfrm>
            <a:off x="8179496" y="4972833"/>
            <a:ext cx="914400" cy="9144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Micro Service</a:t>
            </a:r>
            <a:endParaRPr lang="zh-CN" altLang="en-US" sz="1400" dirty="0"/>
          </a:p>
        </p:txBody>
      </p:sp>
      <p:sp>
        <p:nvSpPr>
          <p:cNvPr id="42" name="圆角矩形 41"/>
          <p:cNvSpPr/>
          <p:nvPr/>
        </p:nvSpPr>
        <p:spPr>
          <a:xfrm>
            <a:off x="10208712" y="5421569"/>
            <a:ext cx="914400" cy="9144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mtClean="0"/>
              <a:t>Micro Service</a:t>
            </a:r>
            <a:endParaRPr lang="zh-CN" altLang="en-US" sz="1400" dirty="0"/>
          </a:p>
        </p:txBody>
      </p:sp>
      <p:sp>
        <p:nvSpPr>
          <p:cNvPr id="43" name="圆角矩形 42"/>
          <p:cNvSpPr/>
          <p:nvPr/>
        </p:nvSpPr>
        <p:spPr>
          <a:xfrm>
            <a:off x="9261156" y="4075387"/>
            <a:ext cx="914400" cy="9144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Micro Service</a:t>
            </a:r>
            <a:endParaRPr lang="zh-CN" altLang="en-US" sz="1400" dirty="0"/>
          </a:p>
        </p:txBody>
      </p:sp>
      <p:sp>
        <p:nvSpPr>
          <p:cNvPr id="45" name="文本框 44"/>
          <p:cNvSpPr txBox="1"/>
          <p:nvPr/>
        </p:nvSpPr>
        <p:spPr>
          <a:xfrm>
            <a:off x="8018253" y="2255107"/>
            <a:ext cx="793807" cy="369332"/>
          </a:xfrm>
          <a:prstGeom prst="rect">
            <a:avLst/>
          </a:prstGeom>
          <a:noFill/>
        </p:spPr>
        <p:txBody>
          <a:bodyPr wrap="none" rtlCol="0">
            <a:spAutoFit/>
          </a:bodyPr>
          <a:lstStyle/>
          <a:p>
            <a:r>
              <a:rPr lang="en-US" altLang="zh-CN" dirty="0" smtClean="0"/>
              <a:t>App_1</a:t>
            </a:r>
            <a:endParaRPr lang="zh-CN" altLang="en-US" dirty="0"/>
          </a:p>
        </p:txBody>
      </p:sp>
      <p:sp>
        <p:nvSpPr>
          <p:cNvPr id="47" name="文本框 46"/>
          <p:cNvSpPr txBox="1"/>
          <p:nvPr/>
        </p:nvSpPr>
        <p:spPr>
          <a:xfrm>
            <a:off x="10693052" y="4776254"/>
            <a:ext cx="793807" cy="369332"/>
          </a:xfrm>
          <a:prstGeom prst="rect">
            <a:avLst/>
          </a:prstGeom>
          <a:noFill/>
        </p:spPr>
        <p:txBody>
          <a:bodyPr wrap="none" rtlCol="0">
            <a:spAutoFit/>
          </a:bodyPr>
          <a:lstStyle/>
          <a:p>
            <a:r>
              <a:rPr lang="en-US" altLang="zh-CN" dirty="0" smtClean="0"/>
              <a:t>App_2</a:t>
            </a:r>
            <a:endParaRPr lang="zh-CN" altLang="en-US" dirty="0"/>
          </a:p>
        </p:txBody>
      </p:sp>
      <p:sp>
        <p:nvSpPr>
          <p:cNvPr id="48" name="文本框 47"/>
          <p:cNvSpPr txBox="1"/>
          <p:nvPr/>
        </p:nvSpPr>
        <p:spPr>
          <a:xfrm>
            <a:off x="4982196" y="4739740"/>
            <a:ext cx="1569660" cy="369332"/>
          </a:xfrm>
          <a:prstGeom prst="rect">
            <a:avLst/>
          </a:prstGeom>
          <a:noFill/>
        </p:spPr>
        <p:txBody>
          <a:bodyPr wrap="none" rtlCol="0">
            <a:spAutoFit/>
          </a:bodyPr>
          <a:lstStyle/>
          <a:p>
            <a:r>
              <a:rPr lang="zh-CN" altLang="en-US" dirty="0" smtClean="0"/>
              <a:t>传统应用架构</a:t>
            </a:r>
            <a:endParaRPr lang="zh-CN" altLang="en-US" dirty="0"/>
          </a:p>
        </p:txBody>
      </p:sp>
      <p:sp>
        <p:nvSpPr>
          <p:cNvPr id="49" name="文本框 48"/>
          <p:cNvSpPr txBox="1"/>
          <p:nvPr/>
        </p:nvSpPr>
        <p:spPr>
          <a:xfrm>
            <a:off x="8716723" y="6201374"/>
            <a:ext cx="1338828" cy="369332"/>
          </a:xfrm>
          <a:prstGeom prst="rect">
            <a:avLst/>
          </a:prstGeom>
          <a:noFill/>
        </p:spPr>
        <p:txBody>
          <a:bodyPr wrap="none" rtlCol="0">
            <a:spAutoFit/>
          </a:bodyPr>
          <a:lstStyle/>
          <a:p>
            <a:r>
              <a:rPr lang="zh-CN" altLang="en-US" dirty="0" smtClean="0"/>
              <a:t>微服务架构</a:t>
            </a:r>
            <a:endParaRPr lang="zh-CN" altLang="en-US" dirty="0"/>
          </a:p>
        </p:txBody>
      </p:sp>
    </p:spTree>
    <p:extLst>
      <p:ext uri="{BB962C8B-B14F-4D97-AF65-F5344CB8AC3E}">
        <p14:creationId xmlns:p14="http://schemas.microsoft.com/office/powerpoint/2010/main" val="3611976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050" y="389240"/>
            <a:ext cx="10515600" cy="824847"/>
          </a:xfrm>
        </p:spPr>
        <p:txBody>
          <a:bodyPr/>
          <a:lstStyle/>
          <a:p>
            <a:r>
              <a:rPr lang="zh-CN" altLang="en-US" dirty="0" smtClean="0"/>
              <a:t>微服务</a:t>
            </a:r>
            <a:r>
              <a:rPr lang="en-US" altLang="zh-CN" dirty="0" smtClean="0"/>
              <a:t>--Service</a:t>
            </a:r>
            <a:endParaRPr lang="zh-CN" altLang="en-US" dirty="0"/>
          </a:p>
        </p:txBody>
      </p:sp>
      <p:cxnSp>
        <p:nvCxnSpPr>
          <p:cNvPr id="5" name="直接连接符 4"/>
          <p:cNvCxnSpPr/>
          <p:nvPr/>
        </p:nvCxnSpPr>
        <p:spPr>
          <a:xfrm flipH="1">
            <a:off x="300626" y="414293"/>
            <a:ext cx="12526" cy="7265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3152" y="6300592"/>
            <a:ext cx="0" cy="341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00626" y="6641817"/>
            <a:ext cx="581207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00592"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452992" y="6577675"/>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607480"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801665" y="1402915"/>
            <a:ext cx="4434213" cy="3970318"/>
          </a:xfrm>
          <a:prstGeom prst="rect">
            <a:avLst/>
          </a:prstGeom>
          <a:noFill/>
        </p:spPr>
        <p:txBody>
          <a:bodyPr wrap="square" rtlCol="0">
            <a:spAutoFit/>
          </a:bodyPr>
          <a:lstStyle/>
          <a:p>
            <a:pPr lvl="0" indent="450850"/>
            <a:r>
              <a:rPr lang="en-US" altLang="zh-CN" dirty="0" smtClean="0"/>
              <a:t>K8S</a:t>
            </a:r>
            <a:r>
              <a:rPr lang="zh-CN" altLang="en-US" dirty="0" smtClean="0"/>
              <a:t>中的</a:t>
            </a:r>
            <a:r>
              <a:rPr lang="en-US" altLang="zh-CN" dirty="0" smtClean="0"/>
              <a:t>Service</a:t>
            </a:r>
            <a:r>
              <a:rPr lang="zh-CN" altLang="en-US" dirty="0" smtClean="0"/>
              <a:t>是对象资源之一，一个</a:t>
            </a:r>
            <a:r>
              <a:rPr lang="en-US" altLang="zh-CN" dirty="0" smtClean="0"/>
              <a:t>K8S Service</a:t>
            </a:r>
            <a:r>
              <a:rPr lang="zh-CN" altLang="en-US" dirty="0" smtClean="0"/>
              <a:t>是一系列</a:t>
            </a:r>
            <a:r>
              <a:rPr lang="en-US" altLang="zh-CN" dirty="0" smtClean="0"/>
              <a:t>pod</a:t>
            </a:r>
            <a:r>
              <a:rPr lang="zh-CN" altLang="en-US" dirty="0" smtClean="0"/>
              <a:t>的逻辑集合的抽象，同时它是访问这些</a:t>
            </a:r>
            <a:r>
              <a:rPr lang="en-US" altLang="zh-CN" dirty="0" smtClean="0"/>
              <a:t>pod</a:t>
            </a:r>
            <a:r>
              <a:rPr lang="zh-CN" altLang="en-US" dirty="0" smtClean="0"/>
              <a:t>的一个策略，有时候也被称为微服务。</a:t>
            </a:r>
            <a:r>
              <a:rPr lang="en-US" altLang="zh-CN" dirty="0" smtClean="0"/>
              <a:t>Service</a:t>
            </a:r>
            <a:r>
              <a:rPr lang="zh-CN" altLang="en-US" dirty="0" smtClean="0"/>
              <a:t>通过</a:t>
            </a:r>
            <a:r>
              <a:rPr lang="en-US" altLang="zh-CN" dirty="0" smtClean="0"/>
              <a:t>Label Selector</a:t>
            </a:r>
            <a:r>
              <a:rPr lang="zh-CN" altLang="en-US" dirty="0" smtClean="0"/>
              <a:t>和</a:t>
            </a:r>
            <a:r>
              <a:rPr lang="en-US" altLang="zh-CN" dirty="0" smtClean="0"/>
              <a:t>Pod</a:t>
            </a:r>
            <a:r>
              <a:rPr lang="zh-CN" altLang="en-US" dirty="0" smtClean="0"/>
              <a:t>建立关联关系，并由</a:t>
            </a:r>
            <a:r>
              <a:rPr lang="en-US" altLang="zh-CN" dirty="0" smtClean="0"/>
              <a:t>Service</a:t>
            </a:r>
            <a:r>
              <a:rPr lang="zh-CN" altLang="en-US" dirty="0" smtClean="0"/>
              <a:t>决定将访问转向到后端的哪个</a:t>
            </a:r>
            <a:r>
              <a:rPr lang="en-US" altLang="zh-CN" dirty="0" smtClean="0"/>
              <a:t>pod</a:t>
            </a:r>
            <a:r>
              <a:rPr lang="zh-CN" altLang="en-US" dirty="0" smtClean="0"/>
              <a:t>。</a:t>
            </a:r>
            <a:endParaRPr lang="en-US" altLang="zh-CN" dirty="0" smtClean="0"/>
          </a:p>
          <a:p>
            <a:pPr lvl="0" indent="450850"/>
            <a:r>
              <a:rPr kumimoji="0" lang="en-US" altLang="zh-CN" b="0" i="0" u="none" strike="noStrike" cap="none" normalizeH="0" baseline="0" dirty="0" smtClean="0">
                <a:ln>
                  <a:noFill/>
                </a:ln>
                <a:solidFill>
                  <a:schemeClr val="tx1"/>
                </a:solidFill>
                <a:effectLst/>
                <a:latin typeface="Arial" panose="020B0604020202020204" pitchFamily="34" charset="0"/>
              </a:rPr>
              <a:t>Service</a:t>
            </a:r>
            <a:r>
              <a:rPr kumimoji="0" lang="zh-CN" altLang="en-US" b="0" i="0" u="none" strike="noStrike" cap="none" normalizeH="0" baseline="0" dirty="0" smtClean="0">
                <a:ln>
                  <a:noFill/>
                </a:ln>
                <a:solidFill>
                  <a:schemeClr val="tx1"/>
                </a:solidFill>
                <a:effectLst/>
                <a:latin typeface="Arial" panose="020B0604020202020204" pitchFamily="34" charset="0"/>
              </a:rPr>
              <a:t>被创建后，系统自动创建一个同名的</a:t>
            </a:r>
            <a:r>
              <a:rPr kumimoji="0" lang="en-US" altLang="zh-CN" b="0" i="0" u="none" strike="noStrike" cap="none" normalizeH="0" baseline="0" dirty="0" smtClean="0">
                <a:ln>
                  <a:noFill/>
                </a:ln>
                <a:solidFill>
                  <a:schemeClr val="tx1"/>
                </a:solidFill>
                <a:effectLst/>
                <a:latin typeface="Arial" panose="020B0604020202020204" pitchFamily="34" charset="0"/>
              </a:rPr>
              <a:t>endpoints</a:t>
            </a:r>
            <a:r>
              <a:rPr kumimoji="0" lang="zh-CN" altLang="en-US" b="0" i="0" u="none" strike="noStrike" cap="none" normalizeH="0" baseline="0" dirty="0" smtClean="0">
                <a:ln>
                  <a:noFill/>
                </a:ln>
                <a:solidFill>
                  <a:schemeClr val="tx1"/>
                </a:solidFill>
                <a:effectLst/>
                <a:latin typeface="Arial" panose="020B0604020202020204" pitchFamily="34" charset="0"/>
              </a:rPr>
              <a:t>，该对象包含</a:t>
            </a:r>
            <a:r>
              <a:rPr kumimoji="0" lang="en-US" altLang="zh-CN" b="0" i="0" u="none" strike="noStrike" cap="none" normalizeH="0" baseline="0" dirty="0" smtClean="0">
                <a:ln>
                  <a:noFill/>
                </a:ln>
                <a:solidFill>
                  <a:schemeClr val="tx1"/>
                </a:solidFill>
                <a:effectLst/>
                <a:latin typeface="Arial" panose="020B0604020202020204" pitchFamily="34" charset="0"/>
              </a:rPr>
              <a:t>pod</a:t>
            </a:r>
            <a:r>
              <a:rPr kumimoji="0" lang="zh-CN" altLang="en-US" b="0" i="0" u="none" strike="noStrike" cap="none" normalizeH="0" baseline="0" dirty="0" smtClean="0">
                <a:ln>
                  <a:noFill/>
                </a:ln>
                <a:solidFill>
                  <a:schemeClr val="tx1"/>
                </a:solidFill>
                <a:effectLst/>
                <a:latin typeface="Arial" panose="020B0604020202020204" pitchFamily="34" charset="0"/>
              </a:rPr>
              <a:t>的</a:t>
            </a:r>
            <a:r>
              <a:rPr kumimoji="0" lang="en-US" altLang="zh-CN" b="0" i="0" u="none" strike="noStrike" cap="none" normalizeH="0" baseline="0" dirty="0" err="1" smtClean="0">
                <a:ln>
                  <a:noFill/>
                </a:ln>
                <a:solidFill>
                  <a:schemeClr val="tx1"/>
                </a:solidFill>
                <a:effectLst/>
                <a:latin typeface="Arial" panose="020B0604020202020204" pitchFamily="34" charset="0"/>
              </a:rPr>
              <a:t>ip</a:t>
            </a:r>
            <a:r>
              <a:rPr kumimoji="0" lang="zh-CN" altLang="en-US" b="0" i="0" u="none" strike="noStrike" cap="none" normalizeH="0" baseline="0" dirty="0" smtClean="0">
                <a:ln>
                  <a:noFill/>
                </a:ln>
                <a:solidFill>
                  <a:schemeClr val="tx1"/>
                </a:solidFill>
                <a:effectLst/>
                <a:latin typeface="Arial" panose="020B0604020202020204" pitchFamily="34" charset="0"/>
              </a:rPr>
              <a:t>地址和端口号集合</a:t>
            </a:r>
            <a:endParaRPr kumimoji="0" lang="zh-CN" altLang="zh-CN" b="0" i="0" u="none" strike="noStrike" cap="none" normalizeH="0" baseline="0" dirty="0" smtClean="0">
              <a:ln>
                <a:noFill/>
              </a:ln>
              <a:solidFill>
                <a:schemeClr val="tx1"/>
              </a:solidFill>
              <a:effectLst/>
              <a:latin typeface="Arial" panose="020B0604020202020204" pitchFamily="34" charset="0"/>
            </a:endParaRPr>
          </a:p>
          <a:p>
            <a:endParaRPr lang="en-US" altLang="zh-CN" dirty="0" smtClean="0"/>
          </a:p>
          <a:p>
            <a:r>
              <a:rPr lang="en-US" altLang="zh-CN" dirty="0" smtClean="0"/>
              <a:t>Service</a:t>
            </a:r>
            <a:r>
              <a:rPr lang="zh-CN" altLang="en-US" dirty="0" smtClean="0"/>
              <a:t>分为三类：</a:t>
            </a:r>
            <a:endParaRPr lang="en-US" altLang="zh-CN" dirty="0" smtClean="0"/>
          </a:p>
          <a:p>
            <a:pPr marL="800100" lvl="1" indent="-342900">
              <a:buFont typeface="+mj-lt"/>
              <a:buAutoNum type="arabicPeriod"/>
            </a:pPr>
            <a:r>
              <a:rPr lang="en-US" altLang="zh-CN" dirty="0" err="1" smtClean="0"/>
              <a:t>ClusterIP</a:t>
            </a:r>
            <a:endParaRPr lang="en-US" altLang="zh-CN" dirty="0" smtClean="0"/>
          </a:p>
          <a:p>
            <a:pPr marL="800100" lvl="1" indent="-342900">
              <a:buFont typeface="+mj-lt"/>
              <a:buAutoNum type="arabicPeriod"/>
            </a:pPr>
            <a:r>
              <a:rPr lang="en-US" altLang="zh-CN" dirty="0" err="1" smtClean="0"/>
              <a:t>NodePort</a:t>
            </a:r>
            <a:endParaRPr lang="en-US" altLang="zh-CN" dirty="0" smtClean="0"/>
          </a:p>
          <a:p>
            <a:pPr marL="800100" lvl="1" indent="-342900">
              <a:buFont typeface="+mj-lt"/>
              <a:buAutoNum type="arabicPeriod"/>
            </a:pPr>
            <a:r>
              <a:rPr lang="en-US" altLang="zh-CN" dirty="0" err="1"/>
              <a:t>LoadBalancer</a:t>
            </a:r>
            <a:endParaRPr lang="zh-CN" altLang="en-US" dirty="0"/>
          </a:p>
        </p:txBody>
      </p:sp>
      <p:pic>
        <p:nvPicPr>
          <p:cNvPr id="35" name="图片 34"/>
          <p:cNvPicPr>
            <a:picLocks noChangeAspect="1"/>
          </p:cNvPicPr>
          <p:nvPr/>
        </p:nvPicPr>
        <p:blipFill>
          <a:blip r:embed="rId2"/>
          <a:stretch>
            <a:fillRect/>
          </a:stretch>
        </p:blipFill>
        <p:spPr>
          <a:xfrm>
            <a:off x="4661670" y="1516464"/>
            <a:ext cx="7102456" cy="4230991"/>
          </a:xfrm>
          <a:prstGeom prst="rect">
            <a:avLst/>
          </a:prstGeom>
        </p:spPr>
      </p:pic>
      <p:sp>
        <p:nvSpPr>
          <p:cNvPr id="4" name="Rectangle 1"/>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9281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050" y="389240"/>
            <a:ext cx="10515600" cy="824847"/>
          </a:xfrm>
        </p:spPr>
        <p:txBody>
          <a:bodyPr/>
          <a:lstStyle/>
          <a:p>
            <a:r>
              <a:rPr lang="zh-CN" altLang="en-US" dirty="0" smtClean="0"/>
              <a:t>安全</a:t>
            </a:r>
            <a:r>
              <a:rPr lang="en-US" altLang="zh-CN" dirty="0" smtClean="0"/>
              <a:t>—</a:t>
            </a:r>
            <a:r>
              <a:rPr lang="zh-CN" altLang="en-US" dirty="0" smtClean="0"/>
              <a:t>认证</a:t>
            </a:r>
            <a:endParaRPr lang="zh-CN" altLang="en-US" dirty="0"/>
          </a:p>
        </p:txBody>
      </p:sp>
      <p:cxnSp>
        <p:nvCxnSpPr>
          <p:cNvPr id="5" name="直接连接符 4"/>
          <p:cNvCxnSpPr/>
          <p:nvPr/>
        </p:nvCxnSpPr>
        <p:spPr>
          <a:xfrm flipH="1">
            <a:off x="300626" y="414293"/>
            <a:ext cx="12526" cy="7265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3152" y="6300592"/>
            <a:ext cx="0" cy="341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00626" y="6641817"/>
            <a:ext cx="581207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00592"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452992" y="6577675"/>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607480"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2"/>
          <a:stretch>
            <a:fillRect/>
          </a:stretch>
        </p:blipFill>
        <p:spPr>
          <a:xfrm>
            <a:off x="5249549" y="1408287"/>
            <a:ext cx="6352583" cy="1798476"/>
          </a:xfrm>
          <a:prstGeom prst="rect">
            <a:avLst/>
          </a:prstGeom>
        </p:spPr>
      </p:pic>
      <p:sp>
        <p:nvSpPr>
          <p:cNvPr id="3" name="文本框 2"/>
          <p:cNvSpPr txBox="1"/>
          <p:nvPr/>
        </p:nvSpPr>
        <p:spPr>
          <a:xfrm>
            <a:off x="765400" y="1175438"/>
            <a:ext cx="4083485" cy="2031325"/>
          </a:xfrm>
          <a:prstGeom prst="rect">
            <a:avLst/>
          </a:prstGeom>
          <a:noFill/>
        </p:spPr>
        <p:txBody>
          <a:bodyPr wrap="square" rtlCol="0">
            <a:spAutoFit/>
          </a:bodyPr>
          <a:lstStyle/>
          <a:p>
            <a:pPr indent="450850"/>
            <a:r>
              <a:rPr lang="zh-CN" altLang="en-US" dirty="0"/>
              <a:t>一</a:t>
            </a:r>
            <a:r>
              <a:rPr lang="zh-CN" altLang="en-US" dirty="0" smtClean="0"/>
              <a:t>个客户端访问某一个应用时，一般需要通过该应用服务端的多道安全防护，才能被服务端所接受。除了网络访问级别的（比如防火墙等）防护外，应用系统服务端一般会通过身份认证、授权以及准入控制三道措施来实现基本的安全防护。</a:t>
            </a:r>
            <a:endParaRPr lang="zh-CN" altLang="en-US" dirty="0"/>
          </a:p>
        </p:txBody>
      </p:sp>
      <p:sp>
        <p:nvSpPr>
          <p:cNvPr id="4" name="文本框 3"/>
          <p:cNvSpPr txBox="1"/>
          <p:nvPr/>
        </p:nvSpPr>
        <p:spPr>
          <a:xfrm>
            <a:off x="765400" y="3206763"/>
            <a:ext cx="10737836" cy="3139321"/>
          </a:xfrm>
          <a:prstGeom prst="rect">
            <a:avLst/>
          </a:prstGeom>
          <a:noFill/>
        </p:spPr>
        <p:txBody>
          <a:bodyPr wrap="square" rtlCol="0">
            <a:spAutoFit/>
          </a:bodyPr>
          <a:lstStyle/>
          <a:p>
            <a:pPr indent="444500"/>
            <a:r>
              <a:rPr lang="zh-CN" altLang="en-US" dirty="0" smtClean="0"/>
              <a:t>认证或身份鉴别，是指系统鉴别确认访问者身份的过程。</a:t>
            </a:r>
            <a:r>
              <a:rPr lang="zh-CN" altLang="en-US" dirty="0"/>
              <a:t>如何保证以数字身份进行操作的操作者就是这个数字身份合法拥有者，也就是说保证操作者的物理身份与数字身份相对应，身份认证就是为了解决这个问题，作为防护网络资产的第一道关口，身份认证有着举足轻重的作用</a:t>
            </a:r>
            <a:r>
              <a:rPr lang="zh-CN" altLang="en-US" dirty="0" smtClean="0"/>
              <a:t>。</a:t>
            </a:r>
            <a:endParaRPr lang="en-US" altLang="zh-CN" dirty="0" smtClean="0"/>
          </a:p>
          <a:p>
            <a:r>
              <a:rPr lang="zh-CN" altLang="en-US" dirty="0" smtClean="0"/>
              <a:t>身份认证包含如下几种方法：</a:t>
            </a:r>
            <a:endParaRPr lang="en-US" altLang="zh-CN" dirty="0" smtClean="0"/>
          </a:p>
          <a:p>
            <a:pPr lvl="1"/>
            <a:r>
              <a:rPr lang="zh-CN" altLang="en-US" dirty="0" smtClean="0"/>
              <a:t>静态密码</a:t>
            </a:r>
            <a:endParaRPr lang="en-US" altLang="zh-CN" dirty="0" smtClean="0"/>
          </a:p>
          <a:p>
            <a:pPr lvl="1"/>
            <a:r>
              <a:rPr lang="zh-CN" altLang="en-US" dirty="0" smtClean="0"/>
              <a:t>智能卡</a:t>
            </a:r>
            <a:endParaRPr lang="en-US" altLang="zh-CN" dirty="0" smtClean="0"/>
          </a:p>
          <a:p>
            <a:pPr lvl="1"/>
            <a:r>
              <a:rPr lang="zh-CN" altLang="en-US" dirty="0"/>
              <a:t>短</a:t>
            </a:r>
            <a:r>
              <a:rPr lang="zh-CN" altLang="en-US" dirty="0" smtClean="0"/>
              <a:t>信密码</a:t>
            </a:r>
            <a:endParaRPr lang="en-US" altLang="zh-CN" dirty="0" smtClean="0"/>
          </a:p>
          <a:p>
            <a:pPr lvl="1"/>
            <a:r>
              <a:rPr lang="zh-CN" altLang="en-US" dirty="0" smtClean="0"/>
              <a:t>动态口令</a:t>
            </a:r>
            <a:endParaRPr lang="en-US" altLang="zh-CN" dirty="0" smtClean="0"/>
          </a:p>
          <a:p>
            <a:pPr lvl="1"/>
            <a:r>
              <a:rPr lang="en-US" altLang="zh-CN" dirty="0" smtClean="0"/>
              <a:t>USB KEY</a:t>
            </a:r>
          </a:p>
          <a:p>
            <a:pPr lvl="1"/>
            <a:r>
              <a:rPr lang="zh-CN" altLang="en-US" dirty="0" smtClean="0"/>
              <a:t>生物识别</a:t>
            </a:r>
            <a:endParaRPr lang="en-US" altLang="zh-CN" dirty="0" smtClean="0"/>
          </a:p>
          <a:p>
            <a:r>
              <a:rPr lang="en-US" altLang="zh-CN" dirty="0" smtClean="0"/>
              <a:t>K8S</a:t>
            </a:r>
            <a:r>
              <a:rPr lang="zh-CN" altLang="en-US" dirty="0" smtClean="0"/>
              <a:t>使用的认证方式为：客户端</a:t>
            </a:r>
            <a:r>
              <a:rPr lang="en-US" altLang="zh-CN" dirty="0" smtClean="0"/>
              <a:t>CA</a:t>
            </a:r>
            <a:r>
              <a:rPr lang="zh-CN" altLang="en-US" dirty="0" smtClean="0"/>
              <a:t>认证、</a:t>
            </a:r>
            <a:r>
              <a:rPr lang="en-US" altLang="zh-CN" dirty="0" smtClean="0"/>
              <a:t>HTTP Basic</a:t>
            </a:r>
            <a:r>
              <a:rPr lang="zh-CN" altLang="en-US" dirty="0" smtClean="0"/>
              <a:t>认证和</a:t>
            </a:r>
            <a:r>
              <a:rPr lang="en-US" altLang="zh-CN" dirty="0" smtClean="0"/>
              <a:t>Token</a:t>
            </a:r>
            <a:r>
              <a:rPr lang="zh-CN" altLang="en-US" dirty="0" smtClean="0"/>
              <a:t>认证三种方式</a:t>
            </a:r>
            <a:endParaRPr lang="zh-CN" altLang="en-US" dirty="0"/>
          </a:p>
        </p:txBody>
      </p:sp>
    </p:spTree>
    <p:extLst>
      <p:ext uri="{BB962C8B-B14F-4D97-AF65-F5344CB8AC3E}">
        <p14:creationId xmlns:p14="http://schemas.microsoft.com/office/powerpoint/2010/main" val="298943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050" y="389240"/>
            <a:ext cx="10515600" cy="824847"/>
          </a:xfrm>
        </p:spPr>
        <p:txBody>
          <a:bodyPr/>
          <a:lstStyle/>
          <a:p>
            <a:r>
              <a:rPr lang="zh-CN" altLang="en-US" dirty="0" smtClean="0"/>
              <a:t>安全</a:t>
            </a:r>
            <a:r>
              <a:rPr lang="en-US" altLang="zh-CN" dirty="0" smtClean="0"/>
              <a:t>—</a:t>
            </a:r>
            <a:r>
              <a:rPr lang="zh-CN" altLang="en-US" dirty="0" smtClean="0"/>
              <a:t>认证</a:t>
            </a:r>
            <a:r>
              <a:rPr lang="en-US" altLang="zh-CN" dirty="0" smtClean="0"/>
              <a:t>—BASIC </a:t>
            </a:r>
            <a:r>
              <a:rPr lang="zh-CN" altLang="en-US" dirty="0" smtClean="0"/>
              <a:t>认证</a:t>
            </a:r>
            <a:endParaRPr lang="zh-CN" altLang="en-US" dirty="0"/>
          </a:p>
        </p:txBody>
      </p:sp>
      <p:cxnSp>
        <p:nvCxnSpPr>
          <p:cNvPr id="5" name="直接连接符 4"/>
          <p:cNvCxnSpPr/>
          <p:nvPr/>
        </p:nvCxnSpPr>
        <p:spPr>
          <a:xfrm flipH="1">
            <a:off x="300626" y="414293"/>
            <a:ext cx="12526" cy="7265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3152" y="6300592"/>
            <a:ext cx="0" cy="341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00626" y="6641817"/>
            <a:ext cx="581207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00592"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452992" y="6577675"/>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607480"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63471" y="1442958"/>
            <a:ext cx="10711522" cy="923330"/>
          </a:xfrm>
          <a:prstGeom prst="rect">
            <a:avLst/>
          </a:prstGeom>
          <a:noFill/>
        </p:spPr>
        <p:txBody>
          <a:bodyPr wrap="none" rtlCol="0">
            <a:spAutoFit/>
          </a:bodyPr>
          <a:lstStyle/>
          <a:p>
            <a:r>
              <a:rPr lang="zh-CN" altLang="en-US" dirty="0" smtClean="0"/>
              <a:t>在</a:t>
            </a:r>
            <a:r>
              <a:rPr lang="en-US" altLang="zh-CN" dirty="0" smtClean="0"/>
              <a:t>API Server</a:t>
            </a:r>
            <a:r>
              <a:rPr lang="zh-CN" altLang="en-US" dirty="0" smtClean="0"/>
              <a:t>的启动参数中，加入</a:t>
            </a:r>
            <a:r>
              <a:rPr lang="en-US" altLang="zh-CN" dirty="0" smtClean="0"/>
              <a:t>--</a:t>
            </a:r>
            <a:r>
              <a:rPr lang="en-US" altLang="zh-CN" dirty="0" err="1" smtClean="0"/>
              <a:t>basic_auth_file</a:t>
            </a:r>
            <a:r>
              <a:rPr lang="zh-CN" altLang="en-US" dirty="0" smtClean="0"/>
              <a:t>参数如下：</a:t>
            </a:r>
            <a:endParaRPr lang="en-US" altLang="zh-CN" dirty="0" smtClean="0"/>
          </a:p>
          <a:p>
            <a:pPr lvl="1"/>
            <a:r>
              <a:rPr lang="en-US" altLang="zh-CN" i="1" dirty="0" smtClean="0">
                <a:solidFill>
                  <a:srgbClr val="C00000"/>
                </a:solidFill>
              </a:rPr>
              <a:t>KUBE_API_ARGS="--log-</a:t>
            </a:r>
            <a:r>
              <a:rPr lang="en-US" altLang="zh-CN" i="1" dirty="0" err="1" smtClean="0">
                <a:solidFill>
                  <a:srgbClr val="C00000"/>
                </a:solidFill>
              </a:rPr>
              <a:t>dir</a:t>
            </a:r>
            <a:r>
              <a:rPr lang="en-US" altLang="zh-CN" i="1" dirty="0" smtClean="0">
                <a:solidFill>
                  <a:srgbClr val="C00000"/>
                </a:solidFill>
              </a:rPr>
              <a:t>=/</a:t>
            </a:r>
            <a:r>
              <a:rPr lang="en-US" altLang="zh-CN" i="1" dirty="0" err="1" smtClean="0">
                <a:solidFill>
                  <a:srgbClr val="C00000"/>
                </a:solidFill>
              </a:rPr>
              <a:t>var</a:t>
            </a:r>
            <a:r>
              <a:rPr lang="en-US" altLang="zh-CN" i="1" dirty="0" smtClean="0">
                <a:solidFill>
                  <a:srgbClr val="C00000"/>
                </a:solidFill>
              </a:rPr>
              <a:t>/log/</a:t>
            </a:r>
            <a:r>
              <a:rPr lang="en-US" altLang="zh-CN" i="1" dirty="0" err="1" smtClean="0">
                <a:solidFill>
                  <a:srgbClr val="C00000"/>
                </a:solidFill>
              </a:rPr>
              <a:t>kubernetes</a:t>
            </a:r>
            <a:r>
              <a:rPr lang="en-US" altLang="zh-CN" i="1" dirty="0" smtClean="0">
                <a:solidFill>
                  <a:srgbClr val="C00000"/>
                </a:solidFill>
              </a:rPr>
              <a:t> --secure-port=443 --</a:t>
            </a:r>
            <a:r>
              <a:rPr lang="en-US" altLang="zh-CN" i="1" dirty="0" err="1" smtClean="0">
                <a:solidFill>
                  <a:srgbClr val="C00000"/>
                </a:solidFill>
              </a:rPr>
              <a:t>basic_auth_file</a:t>
            </a:r>
            <a:r>
              <a:rPr lang="en-US" altLang="zh-CN" i="1" dirty="0" smtClean="0">
                <a:solidFill>
                  <a:srgbClr val="C00000"/>
                </a:solidFill>
              </a:rPr>
              <a:t>=/root/</a:t>
            </a:r>
            <a:r>
              <a:rPr lang="en-US" altLang="zh-CN" i="1" dirty="0" err="1" smtClean="0">
                <a:solidFill>
                  <a:srgbClr val="C00000"/>
                </a:solidFill>
              </a:rPr>
              <a:t>basic_auth_file</a:t>
            </a:r>
            <a:r>
              <a:rPr lang="en-US" altLang="zh-CN" i="1" dirty="0" smtClean="0">
                <a:solidFill>
                  <a:srgbClr val="C00000"/>
                </a:solidFill>
              </a:rPr>
              <a:t>“</a:t>
            </a:r>
          </a:p>
          <a:p>
            <a:r>
              <a:rPr lang="zh-CN" altLang="en-US" dirty="0" smtClean="0"/>
              <a:t>在</a:t>
            </a:r>
            <a:r>
              <a:rPr lang="en-US" altLang="zh-CN" dirty="0" err="1" smtClean="0"/>
              <a:t>basic_auth_file</a:t>
            </a:r>
            <a:r>
              <a:rPr lang="zh-CN" altLang="en-US" dirty="0" smtClean="0"/>
              <a:t>中，包含用户名、用户密码和</a:t>
            </a:r>
            <a:r>
              <a:rPr lang="en-US" altLang="zh-CN" dirty="0" smtClean="0"/>
              <a:t>id</a:t>
            </a:r>
            <a:r>
              <a:rPr lang="zh-CN" altLang="en-US" dirty="0" smtClean="0"/>
              <a:t>信息，举例如下：</a:t>
            </a:r>
            <a:endParaRPr lang="en-US" altLang="zh-CN" dirty="0" smtClean="0"/>
          </a:p>
        </p:txBody>
      </p:sp>
      <p:sp>
        <p:nvSpPr>
          <p:cNvPr id="6" name="文本框 5"/>
          <p:cNvSpPr txBox="1"/>
          <p:nvPr/>
        </p:nvSpPr>
        <p:spPr>
          <a:xfrm>
            <a:off x="963471" y="3495994"/>
            <a:ext cx="10372584" cy="923330"/>
          </a:xfrm>
          <a:prstGeom prst="rect">
            <a:avLst/>
          </a:prstGeom>
          <a:noFill/>
        </p:spPr>
        <p:txBody>
          <a:bodyPr wrap="square" rtlCol="0">
            <a:spAutoFit/>
          </a:bodyPr>
          <a:lstStyle/>
          <a:p>
            <a:r>
              <a:rPr lang="zh-CN" altLang="zh-CN" dirty="0"/>
              <a:t>使用基本认证方式从</a:t>
            </a:r>
            <a:r>
              <a:rPr lang="en-US" altLang="zh-CN" dirty="0"/>
              <a:t>HTTP</a:t>
            </a:r>
            <a:r>
              <a:rPr lang="zh-CN" altLang="zh-CN" dirty="0"/>
              <a:t>客户端访问</a:t>
            </a:r>
            <a:r>
              <a:rPr lang="en-US" altLang="zh-CN" dirty="0"/>
              <a:t>API Server</a:t>
            </a:r>
            <a:r>
              <a:rPr lang="zh-CN" altLang="zh-CN" dirty="0"/>
              <a:t>时，</a:t>
            </a:r>
            <a:r>
              <a:rPr lang="en-US" altLang="zh-CN" dirty="0"/>
              <a:t>HTTP</a:t>
            </a:r>
            <a:r>
              <a:rPr lang="zh-CN" altLang="zh-CN" dirty="0"/>
              <a:t>请求头中的</a:t>
            </a:r>
            <a:r>
              <a:rPr lang="en-US" altLang="zh-CN" dirty="0"/>
              <a:t>Authorization</a:t>
            </a:r>
            <a:r>
              <a:rPr lang="zh-CN" altLang="zh-CN" dirty="0"/>
              <a:t>域必须包含</a:t>
            </a:r>
            <a:r>
              <a:rPr lang="en-US" altLang="zh-CN" dirty="0"/>
              <a:t>“Basic BASE64ENCODEDUSER:PASSWORD”</a:t>
            </a:r>
            <a:r>
              <a:rPr lang="zh-CN" altLang="zh-CN" dirty="0"/>
              <a:t>的值，其中</a:t>
            </a:r>
            <a:r>
              <a:rPr lang="en-US" altLang="zh-CN" dirty="0"/>
              <a:t>” BASE64ENCODEDUSER:PASSWORD”</a:t>
            </a:r>
            <a:r>
              <a:rPr lang="zh-CN" altLang="zh-CN" dirty="0"/>
              <a:t>为该访问客户</a:t>
            </a:r>
            <a:r>
              <a:rPr lang="en-US" altLang="zh-CN" dirty="0"/>
              <a:t>base64</a:t>
            </a:r>
            <a:r>
              <a:rPr lang="zh-CN" altLang="zh-CN" dirty="0"/>
              <a:t>加密算法加密后的用户名和密码。比如用户</a:t>
            </a:r>
            <a:r>
              <a:rPr lang="en-US" altLang="zh-CN" dirty="0"/>
              <a:t>Thomas</a:t>
            </a:r>
            <a:r>
              <a:rPr lang="zh-CN" altLang="zh-CN" dirty="0"/>
              <a:t>的密码为</a:t>
            </a:r>
            <a:r>
              <a:rPr lang="en-US" altLang="zh-CN" dirty="0"/>
              <a:t>Thomas</a:t>
            </a:r>
            <a:r>
              <a:rPr lang="zh-CN" altLang="zh-CN" dirty="0"/>
              <a:t>，通过下列代码访问</a:t>
            </a:r>
            <a:r>
              <a:rPr lang="en-US" altLang="zh-CN" dirty="0"/>
              <a:t>API Server</a:t>
            </a:r>
            <a:r>
              <a:rPr lang="zh-CN" altLang="zh-CN" dirty="0" smtClean="0"/>
              <a:t>：</a:t>
            </a:r>
            <a:endParaRPr lang="zh-CN" altLang="en-US" dirty="0"/>
          </a:p>
        </p:txBody>
      </p:sp>
      <p:sp>
        <p:nvSpPr>
          <p:cNvPr id="8" name="矩形 7"/>
          <p:cNvSpPr/>
          <p:nvPr/>
        </p:nvSpPr>
        <p:spPr>
          <a:xfrm>
            <a:off x="1419616" y="2343793"/>
            <a:ext cx="6096000" cy="923330"/>
          </a:xfrm>
          <a:prstGeom prst="rect">
            <a:avLst/>
          </a:prstGeom>
        </p:spPr>
        <p:txBody>
          <a:bodyPr>
            <a:spAutoFit/>
          </a:bodyPr>
          <a:lstStyle/>
          <a:p>
            <a:r>
              <a:rPr lang="en-US" altLang="zh-CN" i="1" dirty="0" smtClean="0">
                <a:solidFill>
                  <a:srgbClr val="C00000"/>
                </a:solidFill>
              </a:rPr>
              <a:t>thomas,thomas,1</a:t>
            </a:r>
          </a:p>
          <a:p>
            <a:r>
              <a:rPr lang="en-US" altLang="zh-CN" i="1" dirty="0" smtClean="0">
                <a:solidFill>
                  <a:srgbClr val="C00000"/>
                </a:solidFill>
              </a:rPr>
              <a:t>admin,admin,2</a:t>
            </a:r>
          </a:p>
          <a:p>
            <a:r>
              <a:rPr lang="en-US" altLang="zh-CN" i="1" dirty="0" smtClean="0">
                <a:solidFill>
                  <a:srgbClr val="C00000"/>
                </a:solidFill>
              </a:rPr>
              <a:t>system,system,3</a:t>
            </a:r>
            <a:endParaRPr lang="zh-CN" altLang="en-US" i="1" dirty="0">
              <a:solidFill>
                <a:srgbClr val="C00000"/>
              </a:solidFill>
            </a:endParaRPr>
          </a:p>
        </p:txBody>
      </p:sp>
      <p:sp>
        <p:nvSpPr>
          <p:cNvPr id="10" name="文本框 9"/>
          <p:cNvSpPr txBox="1"/>
          <p:nvPr/>
        </p:nvSpPr>
        <p:spPr>
          <a:xfrm>
            <a:off x="1327759" y="4429232"/>
            <a:ext cx="9304920" cy="923330"/>
          </a:xfrm>
          <a:prstGeom prst="rect">
            <a:avLst/>
          </a:prstGeom>
          <a:noFill/>
        </p:spPr>
        <p:txBody>
          <a:bodyPr wrap="none" rtlCol="0">
            <a:spAutoFit/>
          </a:bodyPr>
          <a:lstStyle/>
          <a:p>
            <a:r>
              <a:rPr lang="en-US" altLang="zh-CN" i="1" dirty="0" err="1" smtClean="0">
                <a:solidFill>
                  <a:srgbClr val="C00000"/>
                </a:solidFill>
              </a:rPr>
              <a:t>tmp</a:t>
            </a:r>
            <a:r>
              <a:rPr lang="en-US" altLang="zh-CN" i="1" dirty="0" smtClean="0">
                <a:solidFill>
                  <a:srgbClr val="C00000"/>
                </a:solidFill>
              </a:rPr>
              <a:t>=`base64 “</a:t>
            </a:r>
            <a:r>
              <a:rPr lang="en-US" altLang="zh-CN" i="1" dirty="0" err="1" smtClean="0">
                <a:solidFill>
                  <a:srgbClr val="C00000"/>
                </a:solidFill>
              </a:rPr>
              <a:t>thomas:thomas</a:t>
            </a:r>
            <a:r>
              <a:rPr lang="en-US" altLang="zh-CN" i="1" dirty="0" smtClean="0">
                <a:solidFill>
                  <a:srgbClr val="C00000"/>
                </a:solidFill>
              </a:rPr>
              <a:t>”`</a:t>
            </a:r>
          </a:p>
          <a:p>
            <a:pPr lvl="0"/>
            <a:r>
              <a:rPr lang="en-US" altLang="zh-CN" i="1" dirty="0" smtClean="0">
                <a:solidFill>
                  <a:srgbClr val="C00000"/>
                </a:solidFill>
                <a:latin typeface="Times New Roman" panose="02020603050405020304" pitchFamily="18" charset="0"/>
                <a:cs typeface="Times New Roman" panose="02020603050405020304" pitchFamily="18" charset="0"/>
              </a:rPr>
              <a:t>curl </a:t>
            </a:r>
            <a:r>
              <a:rPr lang="en-US" altLang="zh-CN" i="1" dirty="0">
                <a:solidFill>
                  <a:srgbClr val="C00000"/>
                </a:solidFill>
                <a:latin typeface="Times New Roman" panose="02020603050405020304" pitchFamily="18" charset="0"/>
                <a:cs typeface="Times New Roman" panose="02020603050405020304" pitchFamily="18" charset="0"/>
              </a:rPr>
              <a:t>$APISERVER/</a:t>
            </a:r>
            <a:r>
              <a:rPr lang="en-US" altLang="zh-CN" i="1" dirty="0" err="1">
                <a:solidFill>
                  <a:srgbClr val="C00000"/>
                </a:solidFill>
                <a:latin typeface="Times New Roman" panose="02020603050405020304" pitchFamily="18" charset="0"/>
                <a:cs typeface="Times New Roman" panose="02020603050405020304" pitchFamily="18" charset="0"/>
              </a:rPr>
              <a:t>api</a:t>
            </a:r>
            <a:r>
              <a:rPr lang="en-US" altLang="zh-CN" i="1" dirty="0">
                <a:solidFill>
                  <a:srgbClr val="C00000"/>
                </a:solidFill>
                <a:latin typeface="Times New Roman" panose="02020603050405020304" pitchFamily="18" charset="0"/>
                <a:cs typeface="Times New Roman" panose="02020603050405020304" pitchFamily="18" charset="0"/>
              </a:rPr>
              <a:t> --header "Authorization: Basic $</a:t>
            </a:r>
            <a:r>
              <a:rPr lang="en-US" altLang="zh-CN" i="1" dirty="0" err="1">
                <a:solidFill>
                  <a:srgbClr val="C00000"/>
                </a:solidFill>
                <a:latin typeface="Times New Roman" panose="02020603050405020304" pitchFamily="18" charset="0"/>
                <a:cs typeface="Times New Roman" panose="02020603050405020304" pitchFamily="18" charset="0"/>
              </a:rPr>
              <a:t>tmp</a:t>
            </a:r>
            <a:r>
              <a:rPr lang="en-US" altLang="zh-CN" i="1" dirty="0">
                <a:solidFill>
                  <a:srgbClr val="C00000"/>
                </a:solidFill>
                <a:latin typeface="Times New Roman" panose="02020603050405020304" pitchFamily="18" charset="0"/>
                <a:cs typeface="Times New Roman" panose="02020603050405020304" pitchFamily="18" charset="0"/>
              </a:rPr>
              <a:t>" </a:t>
            </a:r>
            <a:r>
              <a:rPr lang="en-US" altLang="zh-CN" i="1" dirty="0" smtClean="0">
                <a:solidFill>
                  <a:srgbClr val="C00000"/>
                </a:solidFill>
                <a:latin typeface="Times New Roman" panose="02020603050405020304" pitchFamily="18" charset="0"/>
                <a:cs typeface="Times New Roman" panose="02020603050405020304" pitchFamily="18" charset="0"/>
              </a:rPr>
              <a:t>--insecure  {  </a:t>
            </a:r>
            <a:r>
              <a:rPr lang="en-US" altLang="zh-CN" i="1" dirty="0">
                <a:solidFill>
                  <a:srgbClr val="C00000"/>
                </a:solidFill>
                <a:latin typeface="Times New Roman" panose="02020603050405020304" pitchFamily="18" charset="0"/>
                <a:cs typeface="Times New Roman" panose="02020603050405020304" pitchFamily="18" charset="0"/>
              </a:rPr>
              <a:t>"versions": [    "v1"  ]}</a:t>
            </a:r>
            <a:r>
              <a:rPr kumimoji="0" lang="en-US" altLang="zh-CN" sz="1600" b="0" i="1" u="none" strike="noStrike" cap="none" normalizeH="0" baseline="0" dirty="0" smtClean="0">
                <a:ln>
                  <a:noFill/>
                </a:ln>
                <a:solidFill>
                  <a:srgbClr val="C00000"/>
                </a:solidFill>
                <a:effectLst/>
              </a:rPr>
              <a:t> </a:t>
            </a:r>
            <a:endParaRPr kumimoji="0" lang="en-US" altLang="zh-CN" sz="4000" b="0" i="1" u="none" strike="noStrike" cap="none" normalizeH="0" baseline="0" dirty="0" smtClean="0">
              <a:ln>
                <a:noFill/>
              </a:ln>
              <a:solidFill>
                <a:srgbClr val="C00000"/>
              </a:solidFill>
              <a:effectLst/>
              <a:latin typeface="Arial" panose="020B0604020202020204" pitchFamily="34" charset="0"/>
            </a:endParaRPr>
          </a:p>
          <a:p>
            <a:endParaRPr lang="zh-CN" altLang="en-US" dirty="0"/>
          </a:p>
        </p:txBody>
      </p:sp>
    </p:spTree>
    <p:extLst>
      <p:ext uri="{BB962C8B-B14F-4D97-AF65-F5344CB8AC3E}">
        <p14:creationId xmlns:p14="http://schemas.microsoft.com/office/powerpoint/2010/main" val="846842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050" y="389240"/>
            <a:ext cx="10515600" cy="824847"/>
          </a:xfrm>
        </p:spPr>
        <p:txBody>
          <a:bodyPr/>
          <a:lstStyle/>
          <a:p>
            <a:r>
              <a:rPr lang="zh-CN" altLang="en-US" dirty="0" smtClean="0"/>
              <a:t>安全</a:t>
            </a:r>
            <a:r>
              <a:rPr lang="en-US" altLang="zh-CN" dirty="0" smtClean="0"/>
              <a:t>—</a:t>
            </a:r>
            <a:r>
              <a:rPr lang="zh-CN" altLang="en-US" dirty="0" smtClean="0"/>
              <a:t>认证</a:t>
            </a:r>
            <a:r>
              <a:rPr lang="en-US" altLang="zh-CN" dirty="0" smtClean="0"/>
              <a:t>—TOKEN </a:t>
            </a:r>
            <a:r>
              <a:rPr lang="zh-CN" altLang="en-US" dirty="0" smtClean="0"/>
              <a:t>认证</a:t>
            </a:r>
            <a:endParaRPr lang="zh-CN" altLang="en-US" dirty="0"/>
          </a:p>
        </p:txBody>
      </p:sp>
      <p:cxnSp>
        <p:nvCxnSpPr>
          <p:cNvPr id="5" name="直接连接符 4"/>
          <p:cNvCxnSpPr/>
          <p:nvPr/>
        </p:nvCxnSpPr>
        <p:spPr>
          <a:xfrm flipH="1">
            <a:off x="300626" y="414293"/>
            <a:ext cx="12526" cy="7265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3152" y="6300592"/>
            <a:ext cx="0" cy="341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00626" y="6641817"/>
            <a:ext cx="581207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00592"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452992" y="6577675"/>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607480"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Rectangle 1"/>
          <p:cNvSpPr>
            <a:spLocks noChangeArrowheads="1"/>
          </p:cNvSpPr>
          <p:nvPr/>
        </p:nvSpPr>
        <p:spPr bwMode="auto">
          <a:xfrm>
            <a:off x="548276" y="1519598"/>
            <a:ext cx="10469148" cy="3724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3098" tIns="45720" rIns="91440" bIns="76176" numCol="1" anchor="ctr" anchorCtr="0" compatLnSpc="1">
            <a:prstTxWarp prst="textNoShape">
              <a:avLst/>
            </a:prstTxWarp>
            <a:spAutoFit/>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Token</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认证方式通过添加</a:t>
            </a: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API Server</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的启动参数“</a:t>
            </a: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token_auth_file</a:t>
            </a: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=SOMEFILE”</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实现，其中“</a:t>
            </a: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SOMEFILE”</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指的是存储</a:t>
            </a: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Token</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a:t>
            </a: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Token</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文件。</a:t>
            </a:r>
            <a:endPar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目前，</a:t>
            </a: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Token</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认证中</a:t>
            </a: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Token</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是永久有效的，而且</a:t>
            </a: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Token</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列表不能被修改，除非重启</a:t>
            </a: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API Server</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Kubernetes </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计划在未来的版本中，</a:t>
            </a: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Token</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认证的</a:t>
            </a: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Token</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将为短期有效，而且是按需要生成</a:t>
            </a: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Token</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，而不是像现在存储在文件中。</a:t>
            </a:r>
            <a:endPar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Token</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文件格式为一个包含三列的</a:t>
            </a: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CSV</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格式文件，该文件的第一列为</a:t>
            </a: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Token</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、第二列为用户名、第三列为用户</a:t>
            </a: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UID</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。当使用</a:t>
            </a: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Token</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认证方式从</a:t>
            </a: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HTTP</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客户端访问</a:t>
            </a: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API Server</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a:t>
            </a: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HTTP</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请求头中的</a:t>
            </a: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Authorization</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域必须包含“</a:t>
            </a: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Bearer SOMETOKEN”</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的值，其中” </a:t>
            </a: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SOMETOKEN”</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为该访问客户端持有的</a:t>
            </a: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Token</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。例如</a:t>
            </a: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Token</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文件中的内容为：</a:t>
            </a: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0" i="1"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lkjqweroiuuou,Thomas,8x7dlkklzseertyywx</a:t>
            </a:r>
          </a:p>
          <a:p>
            <a:pPr marR="0" lvl="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用</a:t>
            </a: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CURL</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去访问该</a:t>
            </a: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API Server</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curl $APISERVER/</a:t>
            </a:r>
            <a:r>
              <a:rPr kumimoji="0" lang="en-US" altLang="zh-CN" b="0" i="1" u="none" strike="noStrike" cap="none" normalizeH="0" baseline="0" dirty="0" err="1"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api</a:t>
            </a:r>
            <a:r>
              <a:rPr kumimoji="0" lang="en-US" altLang="zh-CN" b="0" i="1"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 --header "Authorization: Bearer </a:t>
            </a:r>
            <a:r>
              <a:rPr kumimoji="0" lang="en-US" altLang="zh-CN" b="0" i="1" u="none" strike="noStrike" cap="none" normalizeH="0" baseline="0" dirty="0" err="1"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lkjqweroiuuou</a:t>
            </a:r>
            <a:r>
              <a:rPr kumimoji="0" lang="en-US" altLang="zh-CN" b="0" i="1"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 --insecure {  "versions": [    "v1"  ]}</a:t>
            </a:r>
            <a:r>
              <a:rPr kumimoji="0" lang="en-US" altLang="zh-CN" b="0" i="1" u="none" strike="noStrike" cap="none" normalizeH="0" baseline="0" dirty="0" smtClean="0">
                <a:ln>
                  <a:noFill/>
                </a:ln>
                <a:solidFill>
                  <a:srgbClr val="C00000"/>
                </a:solidFill>
                <a:effectLst/>
              </a:rPr>
              <a:t> </a:t>
            </a:r>
            <a:endParaRPr kumimoji="0" lang="en-US" altLang="zh-CN" b="0" i="1" u="none" strike="noStrike" cap="none" normalizeH="0" baseline="0" dirty="0" smtClean="0">
              <a:ln>
                <a:noFill/>
              </a:ln>
              <a:solidFill>
                <a:srgbClr val="C00000"/>
              </a:solidFill>
              <a:effectLst/>
              <a:latin typeface="Arial" panose="020B0604020202020204" pitchFamily="34" charset="0"/>
            </a:endParaRPr>
          </a:p>
        </p:txBody>
      </p:sp>
      <p:sp>
        <p:nvSpPr>
          <p:cNvPr id="11" name="文本框 10"/>
          <p:cNvSpPr txBox="1"/>
          <p:nvPr/>
        </p:nvSpPr>
        <p:spPr>
          <a:xfrm>
            <a:off x="889000" y="5437218"/>
            <a:ext cx="9982200" cy="646331"/>
          </a:xfrm>
          <a:prstGeom prst="rect">
            <a:avLst/>
          </a:prstGeom>
          <a:noFill/>
        </p:spPr>
        <p:txBody>
          <a:bodyPr wrap="square" rtlCol="0">
            <a:spAutoFit/>
          </a:bodyPr>
          <a:lstStyle/>
          <a:p>
            <a:pPr indent="177800"/>
            <a:r>
              <a:rPr lang="en-US" altLang="zh-CN" dirty="0" smtClean="0"/>
              <a:t>Basic</a:t>
            </a:r>
            <a:r>
              <a:rPr lang="zh-CN" altLang="en-US" dirty="0" smtClean="0"/>
              <a:t>和</a:t>
            </a:r>
            <a:r>
              <a:rPr lang="en-US" altLang="zh-CN" dirty="0" smtClean="0"/>
              <a:t>Token</a:t>
            </a:r>
            <a:r>
              <a:rPr lang="zh-CN" altLang="en-US" dirty="0" smtClean="0"/>
              <a:t>认证都是防君子不防小人的，其安全性不够高，如果觉得证书认证太过复杂，可以用摘要认证来实现</a:t>
            </a:r>
            <a:endParaRPr lang="zh-CN" altLang="en-US" dirty="0"/>
          </a:p>
        </p:txBody>
      </p:sp>
    </p:spTree>
    <p:extLst>
      <p:ext uri="{BB962C8B-B14F-4D97-AF65-F5344CB8AC3E}">
        <p14:creationId xmlns:p14="http://schemas.microsoft.com/office/powerpoint/2010/main" val="2701543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050" y="389240"/>
            <a:ext cx="10515600" cy="824847"/>
          </a:xfrm>
        </p:spPr>
        <p:txBody>
          <a:bodyPr/>
          <a:lstStyle/>
          <a:p>
            <a:r>
              <a:rPr lang="zh-CN" altLang="en-US" dirty="0" smtClean="0"/>
              <a:t>安全</a:t>
            </a:r>
            <a:r>
              <a:rPr lang="en-US" altLang="zh-CN" dirty="0" smtClean="0"/>
              <a:t>—</a:t>
            </a:r>
            <a:r>
              <a:rPr lang="zh-CN" altLang="en-US" dirty="0" smtClean="0"/>
              <a:t>认证</a:t>
            </a:r>
            <a:r>
              <a:rPr lang="en-US" altLang="zh-CN" dirty="0" smtClean="0"/>
              <a:t>—</a:t>
            </a:r>
            <a:r>
              <a:rPr lang="zh-CN" altLang="en-US" dirty="0" smtClean="0"/>
              <a:t>证书认证</a:t>
            </a:r>
            <a:endParaRPr lang="zh-CN" altLang="en-US" dirty="0"/>
          </a:p>
        </p:txBody>
      </p:sp>
      <p:cxnSp>
        <p:nvCxnSpPr>
          <p:cNvPr id="5" name="直接连接符 4"/>
          <p:cNvCxnSpPr/>
          <p:nvPr/>
        </p:nvCxnSpPr>
        <p:spPr>
          <a:xfrm flipH="1">
            <a:off x="300626" y="414293"/>
            <a:ext cx="12526" cy="7265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3152" y="6300592"/>
            <a:ext cx="0" cy="341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00626" y="6641817"/>
            <a:ext cx="581207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00592"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452992" y="6577675"/>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607480" y="6577327"/>
            <a:ext cx="100208" cy="128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441295" y="1426163"/>
            <a:ext cx="6775939" cy="4801314"/>
          </a:xfrm>
          <a:prstGeom prst="rect">
            <a:avLst/>
          </a:prstGeom>
          <a:solidFill>
            <a:schemeClr val="bg1">
              <a:lumMod val="95000"/>
            </a:schemeClr>
          </a:solidFill>
        </p:spPr>
        <p:txBody>
          <a:bodyPr wrap="square" rtlCol="0">
            <a:spAutoFit/>
          </a:bodyPr>
          <a:lstStyle/>
          <a:p>
            <a:pPr marL="285750" indent="-285750">
              <a:buFont typeface="Arial" panose="020B0604020202020204" pitchFamily="34" charset="0"/>
              <a:buChar char="•"/>
            </a:pPr>
            <a:r>
              <a:rPr lang="zh-CN" altLang="en-US" dirty="0" smtClean="0"/>
              <a:t>加密算法：</a:t>
            </a:r>
            <a:endParaRPr lang="en-US" altLang="zh-CN" dirty="0" smtClean="0"/>
          </a:p>
          <a:p>
            <a:pPr lvl="1"/>
            <a:r>
              <a:rPr lang="zh-CN" altLang="en-US" dirty="0"/>
              <a:t>对</a:t>
            </a:r>
            <a:r>
              <a:rPr lang="zh-CN" altLang="en-US" dirty="0" smtClean="0"/>
              <a:t>文本进行编码，使偷窥者无法识别的算法</a:t>
            </a:r>
            <a:endParaRPr lang="en-US" altLang="zh-CN" dirty="0" smtClean="0"/>
          </a:p>
          <a:p>
            <a:pPr lvl="1"/>
            <a:endParaRPr lang="en-US" altLang="zh-CN" dirty="0" smtClean="0"/>
          </a:p>
          <a:p>
            <a:pPr marL="285750" indent="-285750">
              <a:buFont typeface="Arial" panose="020B0604020202020204" pitchFamily="34" charset="0"/>
              <a:buChar char="•"/>
            </a:pPr>
            <a:r>
              <a:rPr lang="zh-CN" altLang="en-US" dirty="0" smtClean="0"/>
              <a:t>密钥</a:t>
            </a:r>
            <a:endParaRPr lang="en-US" altLang="zh-CN" dirty="0" smtClean="0"/>
          </a:p>
          <a:p>
            <a:pPr lvl="1"/>
            <a:r>
              <a:rPr lang="zh-CN" altLang="en-US" dirty="0" smtClean="0"/>
              <a:t>改变加密算法行为的数字化参数</a:t>
            </a:r>
            <a:endParaRPr lang="en-US" altLang="zh-CN" dirty="0" smtClean="0"/>
          </a:p>
          <a:p>
            <a:pPr lvl="1"/>
            <a:endParaRPr lang="en-US" altLang="zh-CN" dirty="0" smtClean="0"/>
          </a:p>
          <a:p>
            <a:pPr marL="285750" indent="-285750">
              <a:buFont typeface="Arial" panose="020B0604020202020204" pitchFamily="34" charset="0"/>
              <a:buChar char="•"/>
            </a:pPr>
            <a:r>
              <a:rPr lang="zh-CN" altLang="en-US" dirty="0" smtClean="0"/>
              <a:t>对称密钥加密</a:t>
            </a:r>
            <a:r>
              <a:rPr lang="zh-CN" altLang="en-US" dirty="0"/>
              <a:t>算法</a:t>
            </a:r>
            <a:endParaRPr lang="en-US" altLang="zh-CN" dirty="0" smtClean="0"/>
          </a:p>
          <a:p>
            <a:pPr lvl="1"/>
            <a:r>
              <a:rPr lang="zh-CN" altLang="en-US" dirty="0" smtClean="0"/>
              <a:t>编码</a:t>
            </a:r>
            <a:r>
              <a:rPr lang="en-US" altLang="zh-CN" dirty="0" smtClean="0"/>
              <a:t>/</a:t>
            </a:r>
            <a:r>
              <a:rPr lang="zh-CN" altLang="en-US" dirty="0" smtClean="0"/>
              <a:t>解码使用相同密钥的算法</a:t>
            </a:r>
            <a:endParaRPr lang="en-US" altLang="zh-CN" dirty="0" smtClean="0"/>
          </a:p>
          <a:p>
            <a:pPr lvl="1"/>
            <a:endParaRPr lang="en-US" altLang="zh-CN" dirty="0" smtClean="0"/>
          </a:p>
          <a:p>
            <a:pPr marL="285750" indent="-285750">
              <a:buFont typeface="Arial" panose="020B0604020202020204" pitchFamily="34" charset="0"/>
              <a:buChar char="•"/>
            </a:pPr>
            <a:r>
              <a:rPr lang="zh-CN" altLang="en-US" dirty="0" smtClean="0"/>
              <a:t>非对称加密算法</a:t>
            </a:r>
            <a:endParaRPr lang="en-US" altLang="zh-CN" dirty="0" smtClean="0"/>
          </a:p>
          <a:p>
            <a:pPr lvl="1"/>
            <a:r>
              <a:rPr lang="zh-CN" altLang="en-US" dirty="0" smtClean="0"/>
              <a:t>采用公钥</a:t>
            </a:r>
            <a:r>
              <a:rPr lang="en-US" altLang="zh-CN" dirty="0" smtClean="0"/>
              <a:t>/</a:t>
            </a:r>
            <a:r>
              <a:rPr lang="zh-CN" altLang="en-US" dirty="0" smtClean="0"/>
              <a:t>私钥的加密算法</a:t>
            </a:r>
            <a:endParaRPr lang="en-US" altLang="zh-CN" dirty="0" smtClean="0"/>
          </a:p>
          <a:p>
            <a:pPr lvl="1"/>
            <a:endParaRPr lang="en-US" altLang="zh-CN" dirty="0" smtClean="0"/>
          </a:p>
          <a:p>
            <a:pPr marL="285750" indent="-285750">
              <a:buFont typeface="Arial" panose="020B0604020202020204" pitchFamily="34" charset="0"/>
              <a:buChar char="•"/>
            </a:pPr>
            <a:r>
              <a:rPr lang="zh-CN" altLang="en-US" dirty="0" smtClean="0"/>
              <a:t>数字签名</a:t>
            </a:r>
            <a:endParaRPr lang="en-US" altLang="zh-CN" dirty="0" smtClean="0"/>
          </a:p>
          <a:p>
            <a:pPr lvl="1"/>
            <a:r>
              <a:rPr lang="zh-CN" altLang="en-US" dirty="0" smtClean="0"/>
              <a:t>用来防止报文被伪造或验证报文未被篡改的校验和</a:t>
            </a:r>
            <a:endParaRPr lang="en-US" altLang="zh-CN" dirty="0" smtClean="0"/>
          </a:p>
          <a:p>
            <a:pPr lvl="1"/>
            <a:endParaRPr lang="en-US" altLang="zh-CN" dirty="0" smtClean="0"/>
          </a:p>
          <a:p>
            <a:pPr marL="285750" indent="-285750">
              <a:buFont typeface="Arial" panose="020B0604020202020204" pitchFamily="34" charset="0"/>
              <a:buChar char="•"/>
            </a:pPr>
            <a:r>
              <a:rPr lang="zh-CN" altLang="en-US" dirty="0" smtClean="0"/>
              <a:t>数字证书</a:t>
            </a:r>
            <a:endParaRPr lang="en-US" altLang="zh-CN" dirty="0" smtClean="0"/>
          </a:p>
          <a:p>
            <a:pPr lvl="1"/>
            <a:r>
              <a:rPr lang="zh-CN" altLang="en-US" dirty="0" smtClean="0"/>
              <a:t>由可信组织验证和签发的身份识别信息</a:t>
            </a:r>
            <a:endParaRPr lang="zh-CN" altLang="en-US" dirty="0"/>
          </a:p>
        </p:txBody>
      </p:sp>
    </p:spTree>
    <p:extLst>
      <p:ext uri="{BB962C8B-B14F-4D97-AF65-F5344CB8AC3E}">
        <p14:creationId xmlns:p14="http://schemas.microsoft.com/office/powerpoint/2010/main" val="4705205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TotalTime>
  <Words>3220</Words>
  <Application>Microsoft Office PowerPoint</Application>
  <PresentationFormat>宽屏</PresentationFormat>
  <Paragraphs>218</Paragraphs>
  <Slides>33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33</vt:i4>
      </vt:variant>
    </vt:vector>
  </HeadingPairs>
  <TitlesOfParts>
    <vt:vector size="45" baseType="lpstr">
      <vt:lpstr>Futura Bk</vt:lpstr>
      <vt:lpstr>inherit</vt:lpstr>
      <vt:lpstr>Roboto</vt:lpstr>
      <vt:lpstr>宋体</vt:lpstr>
      <vt:lpstr>微软雅黑</vt:lpstr>
      <vt:lpstr>Arial</vt:lpstr>
      <vt:lpstr>Calibri</vt:lpstr>
      <vt:lpstr>Calibri Light</vt:lpstr>
      <vt:lpstr>Symbol</vt:lpstr>
      <vt:lpstr>Times New Roman</vt:lpstr>
      <vt:lpstr>Wingdings</vt:lpstr>
      <vt:lpstr>Office 主题</vt:lpstr>
      <vt:lpstr>PowerPoint 演示文稿</vt:lpstr>
      <vt:lpstr>Agenda</vt:lpstr>
      <vt:lpstr>K8S总体架构</vt:lpstr>
      <vt:lpstr>微服务--Service</vt:lpstr>
      <vt:lpstr>微服务--Service</vt:lpstr>
      <vt:lpstr>安全—认证</vt:lpstr>
      <vt:lpstr>安全—认证—BASIC 认证</vt:lpstr>
      <vt:lpstr>安全—认证—TOKEN 认证</vt:lpstr>
      <vt:lpstr>安全—认证—证书认证</vt:lpstr>
      <vt:lpstr>安全—认证—证书认证</vt:lpstr>
      <vt:lpstr>安全—认证—证书认证</vt:lpstr>
      <vt:lpstr>安全—认证—证书认证</vt:lpstr>
      <vt:lpstr>安全—认证—证书认证</vt:lpstr>
      <vt:lpstr>安全—认证—证书认证</vt:lpstr>
      <vt:lpstr>安全—认证—证书认证</vt:lpstr>
      <vt:lpstr>安全—认证—证书认证</vt:lpstr>
      <vt:lpstr>安全—授权</vt:lpstr>
      <vt:lpstr>安全—授权</vt:lpstr>
      <vt:lpstr>安全—授权</vt:lpstr>
      <vt:lpstr>安全—准入控制（资源配额）</vt:lpstr>
      <vt:lpstr>安全—Secret和Service Account</vt:lpstr>
      <vt:lpstr>安全—Secret和Service Account</vt:lpstr>
      <vt:lpstr>调度—Scheduler</vt:lpstr>
      <vt:lpstr>调度—Scheduler</vt:lpstr>
      <vt:lpstr>调度—Kubelet</vt:lpstr>
      <vt:lpstr>控制—Controller Manager</vt:lpstr>
      <vt:lpstr>容错—RC 副本控制</vt:lpstr>
      <vt:lpstr>扩容–Scaling</vt:lpstr>
      <vt:lpstr>升级—Rolling Update</vt:lpstr>
      <vt:lpstr>负载均衡—Service &amp; Kube-proxy</vt:lpstr>
      <vt:lpstr>服务发现—容器ENV&amp;DNS</vt:lpstr>
      <vt:lpstr>监控—Kube-UI&amp;Cadvise&amp;InfluxDB&amp;Heapster</vt:lpstr>
      <vt:lpstr>调试</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c:creator>
  <cp:lastModifiedBy>-</cp:lastModifiedBy>
  <cp:revision>68</cp:revision>
  <dcterms:created xsi:type="dcterms:W3CDTF">2016-01-28T02:04:49Z</dcterms:created>
  <dcterms:modified xsi:type="dcterms:W3CDTF">2016-01-29T03:24:25Z</dcterms:modified>
</cp:coreProperties>
</file>