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5"/>
  </p:notesMasterIdLst>
  <p:handoutMasterIdLst>
    <p:handoutMasterId r:id="rId76"/>
  </p:handoutMasterIdLst>
  <p:sldIdLst>
    <p:sldId id="256" r:id="rId2"/>
    <p:sldId id="288" r:id="rId3"/>
    <p:sldId id="257" r:id="rId4"/>
    <p:sldId id="259" r:id="rId5"/>
    <p:sldId id="258" r:id="rId6"/>
    <p:sldId id="261" r:id="rId7"/>
    <p:sldId id="262" r:id="rId8"/>
    <p:sldId id="287" r:id="rId9"/>
    <p:sldId id="264" r:id="rId10"/>
    <p:sldId id="640" r:id="rId11"/>
    <p:sldId id="516" r:id="rId12"/>
    <p:sldId id="592" r:id="rId13"/>
    <p:sldId id="600" r:id="rId14"/>
    <p:sldId id="593" r:id="rId15"/>
    <p:sldId id="601" r:id="rId16"/>
    <p:sldId id="595" r:id="rId17"/>
    <p:sldId id="602" r:id="rId18"/>
    <p:sldId id="596" r:id="rId19"/>
    <p:sldId id="603" r:id="rId20"/>
    <p:sldId id="604" r:id="rId21"/>
    <p:sldId id="526" r:id="rId22"/>
    <p:sldId id="352" r:id="rId23"/>
    <p:sldId id="353" r:id="rId24"/>
    <p:sldId id="354" r:id="rId25"/>
    <p:sldId id="607" r:id="rId26"/>
    <p:sldId id="532" r:id="rId27"/>
    <p:sldId id="528" r:id="rId28"/>
    <p:sldId id="608" r:id="rId29"/>
    <p:sldId id="534" r:id="rId30"/>
    <p:sldId id="535" r:id="rId31"/>
    <p:sldId id="605" r:id="rId32"/>
    <p:sldId id="536" r:id="rId33"/>
    <p:sldId id="538" r:id="rId34"/>
    <p:sldId id="606" r:id="rId35"/>
    <p:sldId id="618" r:id="rId36"/>
    <p:sldId id="544" r:id="rId37"/>
    <p:sldId id="619" r:id="rId38"/>
    <p:sldId id="620" r:id="rId39"/>
    <p:sldId id="621" r:id="rId40"/>
    <p:sldId id="622" r:id="rId41"/>
    <p:sldId id="625" r:id="rId42"/>
    <p:sldId id="638" r:id="rId43"/>
    <p:sldId id="641" r:id="rId44"/>
    <p:sldId id="548" r:id="rId45"/>
    <p:sldId id="549" r:id="rId46"/>
    <p:sldId id="550" r:id="rId47"/>
    <p:sldId id="551" r:id="rId48"/>
    <p:sldId id="552" r:id="rId49"/>
    <p:sldId id="553" r:id="rId50"/>
    <p:sldId id="560" r:id="rId51"/>
    <p:sldId id="623" r:id="rId52"/>
    <p:sldId id="624" r:id="rId53"/>
    <p:sldId id="265" r:id="rId54"/>
    <p:sldId id="266" r:id="rId55"/>
    <p:sldId id="267" r:id="rId56"/>
    <p:sldId id="268" r:id="rId57"/>
    <p:sldId id="269" r:id="rId58"/>
    <p:sldId id="270" r:id="rId59"/>
    <p:sldId id="271" r:id="rId60"/>
    <p:sldId id="272" r:id="rId61"/>
    <p:sldId id="273" r:id="rId62"/>
    <p:sldId id="274" r:id="rId63"/>
    <p:sldId id="275" r:id="rId64"/>
    <p:sldId id="276" r:id="rId65"/>
    <p:sldId id="277" r:id="rId66"/>
    <p:sldId id="278" r:id="rId67"/>
    <p:sldId id="279" r:id="rId68"/>
    <p:sldId id="280" r:id="rId69"/>
    <p:sldId id="281" r:id="rId70"/>
    <p:sldId id="283" r:id="rId71"/>
    <p:sldId id="284" r:id="rId72"/>
    <p:sldId id="285" r:id="rId73"/>
    <p:sldId id="286" r:id="rId74"/>
  </p:sldIdLst>
  <p:sldSz cx="12192000" cy="6858000"/>
  <p:notesSz cx="6997700" cy="9283700"/>
  <p:custShowLst>
    <p:custShow name="Custom Show 1" id="0">
      <p:sldLst>
        <p:sld r:id="rId69"/>
        <p:sld r:id="rId6"/>
        <p:sld r:id="rId66"/>
        <p:sld r:id="rId7"/>
        <p:sld r:id="rId9"/>
        <p:sld r:id="rId74"/>
        <p:sld r:id="rId54"/>
        <p:sld r:id="rId68"/>
        <p:sld r:id="rId68"/>
        <p:sld r:id="rId58"/>
        <p:sld r:id="rId3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2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2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2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2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2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itchFamily="2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itchFamily="2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itchFamily="2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itchFamily="2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 userDrawn="1">
          <p15:clr>
            <a:srgbClr val="A4A3A4"/>
          </p15:clr>
        </p15:guide>
        <p15:guide id="2" pos="69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5"/>
    <p:restoredTop sz="94595"/>
  </p:normalViewPr>
  <p:slideViewPr>
    <p:cSldViewPr snapToGrid="0">
      <p:cViewPr varScale="1">
        <p:scale>
          <a:sx n="148" d="100"/>
          <a:sy n="148" d="100"/>
        </p:scale>
        <p:origin x="712" y="184"/>
      </p:cViewPr>
      <p:guideLst>
        <p:guide orient="horz" pos="679"/>
        <p:guide pos="695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6" d="100"/>
          <a:sy n="116" d="100"/>
        </p:scale>
        <p:origin x="297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56.xml"/><Relationship Id="rId1" Type="http://schemas.openxmlformats.org/officeDocument/2006/relationships/slide" Target="slides/slide16.xm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967E8F3A-1F10-C547-9E80-296BD3D43CB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9614381B-CC75-F54F-8585-4C8CCC90C8A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1E6A5045-F300-A840-8C04-63B85107E37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3401B5EC-273D-4B4F-8C4B-51F4F0D4E61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smtClean="0"/>
            </a:lvl1pPr>
          </a:lstStyle>
          <a:p>
            <a:pPr>
              <a:defRPr/>
            </a:pPr>
            <a:fld id="{FCBB5FB8-82FA-004D-8DD0-A15448B7C6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37C78856-BCCB-5649-A2C1-7F8B5DFB8C8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CBEA6348-2877-DE47-9595-58E2C5DE717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4E5C870B-E459-7A4B-A492-8EB4B5C8BB7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7408816C-61F1-D74B-BFFE-74D7B29BDAE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4032C3EE-9D6F-1E49-A3E5-4AFFB2E6FC1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C283D222-85A4-294A-9183-23C6DCA32E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smtClean="0"/>
            </a:lvl1pPr>
          </a:lstStyle>
          <a:p>
            <a:pPr>
              <a:defRPr/>
            </a:pPr>
            <a:fld id="{255A175C-FD1F-AC44-AB59-B225394383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31053DDE-619A-2C44-94A1-2F36032AF7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fld id="{45F01921-8B37-7E47-B203-3174BEF38D5D}" type="slidenum">
              <a:rPr lang="en-US" altLang="zh-CN" sz="1200"/>
              <a:pPr/>
              <a:t>1</a:t>
            </a:fld>
            <a:endParaRPr lang="en-US" altLang="zh-CN" sz="1200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B6ECE829-30AC-8840-B083-100BD9CF2B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1084D42-F67A-8840-959E-BB910730C0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DE0E850E-DC12-A54E-9917-3833192FAF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fld id="{13005DD0-6777-9140-9B67-1CE6A45E59AF}" type="slidenum">
              <a:rPr lang="en-US" altLang="zh-CN" smtClean="0">
                <a:latin typeface="Times New Roman" panose="02020603050405020304" pitchFamily="18" charset="0"/>
              </a:rPr>
              <a:pPr/>
              <a:t>13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CEC5A2B8-1A2E-4F40-A62E-DD2473A341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037B571A-C8C5-ED49-8A84-ED35BC383C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altLang="zh-CN"/>
          </a:p>
        </p:txBody>
      </p:sp>
    </p:spTree>
    <p:extLst>
      <p:ext uri="{BB962C8B-B14F-4D97-AF65-F5344CB8AC3E}">
        <p14:creationId xmlns:p14="http://schemas.microsoft.com/office/powerpoint/2010/main" val="1513097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F02999D8-CD67-6E43-B5C1-9938D150E5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fld id="{C49F7C2D-EE04-4447-9ACB-A34585B5CDB2}" type="slidenum">
              <a:rPr lang="en-US" altLang="zh-CN" smtClean="0">
                <a:latin typeface="Times New Roman" panose="02020603050405020304" pitchFamily="18" charset="0"/>
              </a:rPr>
              <a:pPr/>
              <a:t>14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967E3815-2E1F-C04C-A921-696E77465B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C9104A0-E2CF-5747-9FBB-AB3A460D18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</p:spPr>
        <p:txBody>
          <a:bodyPr/>
          <a:lstStyle/>
          <a:p>
            <a:endParaRPr lang="en-IN" altLang="zh-CN"/>
          </a:p>
        </p:txBody>
      </p:sp>
    </p:spTree>
    <p:extLst>
      <p:ext uri="{BB962C8B-B14F-4D97-AF65-F5344CB8AC3E}">
        <p14:creationId xmlns:p14="http://schemas.microsoft.com/office/powerpoint/2010/main" val="2629791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F20E55FB-C24F-134B-8187-80F55C3A01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fld id="{DCB61FEC-D9CA-9148-BA31-DA7E5524EFBC}" type="slidenum">
              <a:rPr lang="en-US" altLang="zh-CN" smtClean="0">
                <a:latin typeface="Times New Roman" panose="02020603050405020304" pitchFamily="18" charset="0"/>
              </a:rPr>
              <a:pPr/>
              <a:t>15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B6707C29-2A1C-A84B-B7EE-D4B722C47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4FAEACE-0C59-F246-88C8-14FA743996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altLang="zh-CN"/>
          </a:p>
        </p:txBody>
      </p:sp>
    </p:spTree>
    <p:extLst>
      <p:ext uri="{BB962C8B-B14F-4D97-AF65-F5344CB8AC3E}">
        <p14:creationId xmlns:p14="http://schemas.microsoft.com/office/powerpoint/2010/main" val="2077379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B2283407-D124-B04C-9387-20AE8BCA82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fld id="{E5DD2764-F851-C84B-B4B1-A364B11A1F89}" type="slidenum">
              <a:rPr lang="en-US" altLang="zh-CN" smtClean="0">
                <a:latin typeface="Times New Roman" panose="02020603050405020304" pitchFamily="18" charset="0"/>
              </a:rPr>
              <a:pPr/>
              <a:t>16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EC2B07E5-CB22-3D4F-82A4-54B560C87E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070B4495-9DC5-F745-A8DB-50A515997C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</p:spPr>
        <p:txBody>
          <a:bodyPr/>
          <a:lstStyle/>
          <a:p>
            <a:endParaRPr lang="en-IN" altLang="zh-CN"/>
          </a:p>
        </p:txBody>
      </p:sp>
    </p:spTree>
    <p:extLst>
      <p:ext uri="{BB962C8B-B14F-4D97-AF65-F5344CB8AC3E}">
        <p14:creationId xmlns:p14="http://schemas.microsoft.com/office/powerpoint/2010/main" val="41404380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A8E0E57A-5B6C-7643-B7F6-6DBF932EDD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fld id="{CAF25DD8-5AC7-0D4E-9A4A-EEA59C05D6A1}" type="slidenum">
              <a:rPr lang="en-US" altLang="zh-CN" smtClean="0">
                <a:latin typeface="Times New Roman" panose="02020603050405020304" pitchFamily="18" charset="0"/>
              </a:rPr>
              <a:pPr/>
              <a:t>17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0FE72D93-4DFF-0842-A87A-5EF3AE643F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EAEF3F2C-EF79-5A4D-A29E-0D6A5442EB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altLang="zh-CN"/>
          </a:p>
        </p:txBody>
      </p:sp>
    </p:spTree>
    <p:extLst>
      <p:ext uri="{BB962C8B-B14F-4D97-AF65-F5344CB8AC3E}">
        <p14:creationId xmlns:p14="http://schemas.microsoft.com/office/powerpoint/2010/main" val="26870654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D92A943A-F151-494F-A6ED-F5D9AF36AD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fld id="{84A4304B-589E-5442-B3AC-8DA902ABC5B1}" type="slidenum">
              <a:rPr lang="en-US" altLang="zh-CN" smtClean="0">
                <a:latin typeface="Times New Roman" panose="02020603050405020304" pitchFamily="18" charset="0"/>
              </a:rPr>
              <a:pPr/>
              <a:t>18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ADE2F3A5-5606-3D46-B0C8-2EB1320BEF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D035B7AE-EDB5-B34D-A640-4AD4A36FFD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</p:spPr>
        <p:txBody>
          <a:bodyPr/>
          <a:lstStyle/>
          <a:p>
            <a:endParaRPr lang="en-IN" altLang="zh-CN"/>
          </a:p>
        </p:txBody>
      </p:sp>
    </p:spTree>
    <p:extLst>
      <p:ext uri="{BB962C8B-B14F-4D97-AF65-F5344CB8AC3E}">
        <p14:creationId xmlns:p14="http://schemas.microsoft.com/office/powerpoint/2010/main" val="1553973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0C947E49-EE9C-BA4A-B4C7-48E14DD3CD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fld id="{ECEA062A-5730-ED4A-BCD0-20BBE2BFDF0F}" type="slidenum">
              <a:rPr lang="en-US" altLang="zh-CN" smtClean="0">
                <a:latin typeface="Times New Roman" panose="02020603050405020304" pitchFamily="18" charset="0"/>
              </a:rPr>
              <a:pPr/>
              <a:t>19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23376C7D-39EF-EF48-9E48-3E2E7012CC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EB75B394-2A2F-CF44-B43C-B04DEA5C46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altLang="zh-CN"/>
          </a:p>
        </p:txBody>
      </p:sp>
    </p:spTree>
    <p:extLst>
      <p:ext uri="{BB962C8B-B14F-4D97-AF65-F5344CB8AC3E}">
        <p14:creationId xmlns:p14="http://schemas.microsoft.com/office/powerpoint/2010/main" val="4708102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3D61E5E5-4A00-EA45-A0F9-8349D926FB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fld id="{D81CB895-AABC-9344-84FB-B22A3C8B1C10}" type="slidenum">
              <a:rPr lang="en-US" altLang="zh-CN" smtClean="0">
                <a:latin typeface="Times New Roman" panose="02020603050405020304" pitchFamily="18" charset="0"/>
              </a:rPr>
              <a:pPr/>
              <a:t>20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66192D0C-6976-EE49-B511-D42F5AED83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DD086C1D-A95C-0D46-85FB-F30D178492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</p:spPr>
        <p:txBody>
          <a:bodyPr/>
          <a:lstStyle/>
          <a:p>
            <a:endParaRPr lang="en-IN" altLang="zh-CN"/>
          </a:p>
        </p:txBody>
      </p:sp>
    </p:spTree>
    <p:extLst>
      <p:ext uri="{BB962C8B-B14F-4D97-AF65-F5344CB8AC3E}">
        <p14:creationId xmlns:p14="http://schemas.microsoft.com/office/powerpoint/2010/main" val="28802533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8F273534-C36A-2B43-8FB2-DE7D103FDE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fld id="{6F17763C-A60F-F746-A865-FE379B61A1B0}" type="slidenum">
              <a:rPr lang="en-US" altLang="zh-CN" smtClean="0">
                <a:latin typeface="Times New Roman" panose="02020603050405020304" pitchFamily="18" charset="0"/>
              </a:rPr>
              <a:pPr/>
              <a:t>21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C1F29816-D78B-244D-8C1F-A26B5A010A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EA32BD4B-81CD-BA47-A031-E425C357DB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altLang="zh-CN"/>
          </a:p>
        </p:txBody>
      </p:sp>
    </p:spTree>
    <p:extLst>
      <p:ext uri="{BB962C8B-B14F-4D97-AF65-F5344CB8AC3E}">
        <p14:creationId xmlns:p14="http://schemas.microsoft.com/office/powerpoint/2010/main" val="18018333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22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560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ED325A07-842A-5A43-BBA1-AFEAD8523E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fld id="{6D8CEEC1-0F06-874B-A795-8944BCCAEF6F}" type="slidenum">
              <a:rPr lang="en-US" altLang="zh-CN" sz="1200"/>
              <a:pPr/>
              <a:t>3</a:t>
            </a:fld>
            <a:endParaRPr lang="en-US" altLang="zh-CN" sz="1200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E8863835-B169-3D44-A715-1EA7574D99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EAA7FAA-BFBA-674A-804F-972305A11A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23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41732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24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24476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37EA5E24-E535-BC43-91F3-0EB6F06DA2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fld id="{949DF811-96A5-2F44-AA74-EB771F7550F5}" type="slidenum">
              <a:rPr lang="en-US" altLang="zh-CN" smtClean="0">
                <a:latin typeface="Times New Roman" panose="02020603050405020304" pitchFamily="18" charset="0"/>
              </a:rPr>
              <a:pPr/>
              <a:t>25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6F2EB240-F5C3-C94D-AF90-A790F35D92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9CCE6EE4-E1A6-A645-816D-10E6C421FF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altLang="zh-CN"/>
          </a:p>
        </p:txBody>
      </p:sp>
    </p:spTree>
    <p:extLst>
      <p:ext uri="{BB962C8B-B14F-4D97-AF65-F5344CB8AC3E}">
        <p14:creationId xmlns:p14="http://schemas.microsoft.com/office/powerpoint/2010/main" val="630750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D9341681-F5DB-0147-8388-4139C81145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fld id="{AFCBA3C6-B471-8A45-A954-2435E5FE828B}" type="slidenum">
              <a:rPr lang="en-US" altLang="zh-CN" smtClean="0">
                <a:latin typeface="Times New Roman" panose="02020603050405020304" pitchFamily="18" charset="0"/>
              </a:rPr>
              <a:pPr/>
              <a:t>26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81B3B360-D304-884D-9A08-C9800FC35C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E97916DE-F495-4840-83E9-E7E4D45198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altLang="zh-CN"/>
          </a:p>
        </p:txBody>
      </p:sp>
    </p:spTree>
    <p:extLst>
      <p:ext uri="{BB962C8B-B14F-4D97-AF65-F5344CB8AC3E}">
        <p14:creationId xmlns:p14="http://schemas.microsoft.com/office/powerpoint/2010/main" val="7696771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EAEB8EE8-BB3F-E046-BE8C-49631B6DF6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fld id="{56CCFE5E-5D83-C94A-AFB3-3631745495EC}" type="slidenum">
              <a:rPr lang="en-US" altLang="zh-CN" smtClean="0">
                <a:latin typeface="Times New Roman" panose="02020603050405020304" pitchFamily="18" charset="0"/>
              </a:rPr>
              <a:pPr/>
              <a:t>27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FE7B63DB-2616-B948-A27D-E291640ED7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17CE93B6-A1E2-DC4F-B53F-010D4CB482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altLang="zh-CN"/>
          </a:p>
        </p:txBody>
      </p:sp>
    </p:spTree>
    <p:extLst>
      <p:ext uri="{BB962C8B-B14F-4D97-AF65-F5344CB8AC3E}">
        <p14:creationId xmlns:p14="http://schemas.microsoft.com/office/powerpoint/2010/main" val="34847311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2B4F089E-B331-E44C-8427-FCA5271AA2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fld id="{D8149118-25FE-A946-8DE3-C7D1EADE545E}" type="slidenum">
              <a:rPr lang="en-US" altLang="zh-CN" smtClean="0">
                <a:latin typeface="Times New Roman" panose="02020603050405020304" pitchFamily="18" charset="0"/>
              </a:rPr>
              <a:pPr/>
              <a:t>29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F3B7166D-351C-D347-A80C-9A808E8959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979F5560-25AB-1849-8199-A70E4998AF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altLang="zh-CN"/>
          </a:p>
        </p:txBody>
      </p:sp>
    </p:spTree>
    <p:extLst>
      <p:ext uri="{BB962C8B-B14F-4D97-AF65-F5344CB8AC3E}">
        <p14:creationId xmlns:p14="http://schemas.microsoft.com/office/powerpoint/2010/main" val="6346620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C73C4920-C78D-5644-B83D-C6ED80AC15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fld id="{677B2EF4-466C-2847-892E-AA568117244E}" type="slidenum">
              <a:rPr lang="en-US" altLang="zh-CN" smtClean="0">
                <a:latin typeface="Times New Roman" panose="02020603050405020304" pitchFamily="18" charset="0"/>
              </a:rPr>
              <a:pPr/>
              <a:t>30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60DDE7EF-2252-BA49-A203-114A62662B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D526AA75-2F43-6E4B-8A74-A4BC4FD0F5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altLang="zh-CN"/>
          </a:p>
        </p:txBody>
      </p:sp>
    </p:spTree>
    <p:extLst>
      <p:ext uri="{BB962C8B-B14F-4D97-AF65-F5344CB8AC3E}">
        <p14:creationId xmlns:p14="http://schemas.microsoft.com/office/powerpoint/2010/main" val="12421844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>
            <a:extLst>
              <a:ext uri="{FF2B5EF4-FFF2-40B4-BE49-F238E27FC236}">
                <a16:creationId xmlns:a16="http://schemas.microsoft.com/office/drawing/2014/main" id="{5A9E1F52-9672-5842-BF8B-75E5200905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fld id="{02854940-6803-1A4F-8DBA-4BFEEE0D2466}" type="slidenum">
              <a:rPr lang="en-US" altLang="zh-CN" smtClean="0">
                <a:latin typeface="Times New Roman" panose="02020603050405020304" pitchFamily="18" charset="0"/>
              </a:rPr>
              <a:pPr/>
              <a:t>31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E5635F98-8A0F-954F-9C12-9DA9AA4106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480FCDBF-AB3B-6947-A32D-808C0B2C02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</p:spPr>
        <p:txBody>
          <a:bodyPr/>
          <a:lstStyle/>
          <a:p>
            <a:endParaRPr lang="en-IN" altLang="zh-CN"/>
          </a:p>
        </p:txBody>
      </p:sp>
    </p:spTree>
    <p:extLst>
      <p:ext uri="{BB962C8B-B14F-4D97-AF65-F5344CB8AC3E}">
        <p14:creationId xmlns:p14="http://schemas.microsoft.com/office/powerpoint/2010/main" val="5056933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09BEA8E1-35D9-8143-AF01-E6FE1A2F2E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fld id="{81DBFC48-F909-A249-8D2B-A9A0DD35501E}" type="slidenum">
              <a:rPr lang="en-US" altLang="zh-CN" smtClean="0">
                <a:latin typeface="Times New Roman" panose="02020603050405020304" pitchFamily="18" charset="0"/>
              </a:rPr>
              <a:pPr/>
              <a:t>32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AD59628A-9E03-F54A-93ED-7517BE0FC2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BFA283C1-9083-B249-B8FB-56D30EB19D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altLang="zh-CN"/>
          </a:p>
        </p:txBody>
      </p:sp>
    </p:spTree>
    <p:extLst>
      <p:ext uri="{BB962C8B-B14F-4D97-AF65-F5344CB8AC3E}">
        <p14:creationId xmlns:p14="http://schemas.microsoft.com/office/powerpoint/2010/main" val="40906375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id="{35C1FAC4-0828-A346-9534-4D417551AB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fld id="{4C7922F4-5323-6341-8EDE-99ABD437B0F5}" type="slidenum">
              <a:rPr lang="en-US" altLang="zh-CN" smtClean="0">
                <a:latin typeface="Times New Roman" panose="02020603050405020304" pitchFamily="18" charset="0"/>
              </a:rPr>
              <a:pPr/>
              <a:t>33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1BC9B78-E5E6-A94B-9223-A0044F04BA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3FBA955F-DE4E-3549-BED6-F40D89CE0C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altLang="zh-CN"/>
          </a:p>
        </p:txBody>
      </p:sp>
    </p:spTree>
    <p:extLst>
      <p:ext uri="{BB962C8B-B14F-4D97-AF65-F5344CB8AC3E}">
        <p14:creationId xmlns:p14="http://schemas.microsoft.com/office/powerpoint/2010/main" val="1827926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F5560074-F483-734B-9BDC-65D6199982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fld id="{7143572C-D4B4-2341-BF89-C2435CE5FCB6}" type="slidenum">
              <a:rPr lang="en-US" altLang="zh-CN" sz="1200"/>
              <a:pPr/>
              <a:t>4</a:t>
            </a:fld>
            <a:endParaRPr lang="en-US" altLang="zh-CN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7BCA5DDF-EE4E-DE4C-93B7-4DF4E7331E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83C2DE7E-7042-0B49-AFD9-F66F6B8EF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1F115BC7-C113-3744-A774-1E65C94EDB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fld id="{7A897AED-C60B-544B-A4E4-142B3B6E284F}" type="slidenum">
              <a:rPr lang="en-US" altLang="zh-CN" smtClean="0">
                <a:latin typeface="Times New Roman" panose="02020603050405020304" pitchFamily="18" charset="0"/>
              </a:rPr>
              <a:pPr/>
              <a:t>34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C9FD5808-FBFC-9D41-88F4-2E80C4CD0C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7F00142A-B507-8B4F-919A-8822DB2DB0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</p:spPr>
        <p:txBody>
          <a:bodyPr/>
          <a:lstStyle/>
          <a:p>
            <a:endParaRPr lang="en-IN" altLang="zh-CN"/>
          </a:p>
        </p:txBody>
      </p:sp>
    </p:spTree>
    <p:extLst>
      <p:ext uri="{BB962C8B-B14F-4D97-AF65-F5344CB8AC3E}">
        <p14:creationId xmlns:p14="http://schemas.microsoft.com/office/powerpoint/2010/main" val="37531726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>
            <a:extLst>
              <a:ext uri="{FF2B5EF4-FFF2-40B4-BE49-F238E27FC236}">
                <a16:creationId xmlns:a16="http://schemas.microsoft.com/office/drawing/2014/main" id="{71876F89-BF57-C547-9385-A77686CED0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fld id="{683AA29C-3916-254D-9874-9C8EA07CC274}" type="slidenum">
              <a:rPr lang="en-US" altLang="zh-CN" smtClean="0">
                <a:latin typeface="Times New Roman" panose="02020603050405020304" pitchFamily="18" charset="0"/>
              </a:rPr>
              <a:pPr/>
              <a:t>36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A3C7206A-82EF-FC42-B230-422C5003B1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AA7D9DE4-174F-6A46-9FB6-F80EDE91F0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altLang="zh-CN"/>
          </a:p>
        </p:txBody>
      </p:sp>
    </p:spTree>
    <p:extLst>
      <p:ext uri="{BB962C8B-B14F-4D97-AF65-F5344CB8AC3E}">
        <p14:creationId xmlns:p14="http://schemas.microsoft.com/office/powerpoint/2010/main" val="17560166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>
            <a:extLst>
              <a:ext uri="{FF2B5EF4-FFF2-40B4-BE49-F238E27FC236}">
                <a16:creationId xmlns:a16="http://schemas.microsoft.com/office/drawing/2014/main" id="{11B2B718-D52B-A74F-9C77-0503361C9D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fld id="{D37DFE93-D186-DC45-9656-41A943A27B83}" type="slidenum">
              <a:rPr lang="en-US" altLang="zh-CN" smtClean="0">
                <a:latin typeface="Times New Roman" panose="02020603050405020304" pitchFamily="18" charset="0"/>
              </a:rPr>
              <a:pPr/>
              <a:t>37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AF351EB5-4505-8940-B26B-C12A5FA8C1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2CBEF5A3-0CE3-B94F-8EED-327C839E95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altLang="zh-CN"/>
          </a:p>
        </p:txBody>
      </p:sp>
    </p:spTree>
    <p:extLst>
      <p:ext uri="{BB962C8B-B14F-4D97-AF65-F5344CB8AC3E}">
        <p14:creationId xmlns:p14="http://schemas.microsoft.com/office/powerpoint/2010/main" val="17890075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>
            <a:extLst>
              <a:ext uri="{FF2B5EF4-FFF2-40B4-BE49-F238E27FC236}">
                <a16:creationId xmlns:a16="http://schemas.microsoft.com/office/drawing/2014/main" id="{691736EF-AB17-3549-AE74-825B75400F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fld id="{629368FF-BC42-AE42-894F-7EEFFD8497EC}" type="slidenum">
              <a:rPr lang="en-US" altLang="zh-CN" smtClean="0">
                <a:latin typeface="Times New Roman" panose="02020603050405020304" pitchFamily="18" charset="0"/>
              </a:rPr>
              <a:pPr/>
              <a:t>38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DF975A08-8FEA-1F43-91A6-C9B796167F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D1589CBE-CDBE-324B-B6FF-3C29491288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altLang="zh-CN"/>
          </a:p>
        </p:txBody>
      </p:sp>
    </p:spTree>
    <p:extLst>
      <p:ext uri="{BB962C8B-B14F-4D97-AF65-F5344CB8AC3E}">
        <p14:creationId xmlns:p14="http://schemas.microsoft.com/office/powerpoint/2010/main" val="31662703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>
            <a:extLst>
              <a:ext uri="{FF2B5EF4-FFF2-40B4-BE49-F238E27FC236}">
                <a16:creationId xmlns:a16="http://schemas.microsoft.com/office/drawing/2014/main" id="{BE6937B1-EE04-9C45-9DD2-7A3C113435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fld id="{C1645D6A-5D1F-5443-8799-EA3CDEDB1A03}" type="slidenum">
              <a:rPr lang="en-US" altLang="zh-CN" smtClean="0">
                <a:latin typeface="Times New Roman" panose="02020603050405020304" pitchFamily="18" charset="0"/>
              </a:rPr>
              <a:pPr/>
              <a:t>39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B3C29B96-D254-2E48-BDC5-57944FF93C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8B7A0F40-41FD-1F45-8DC6-3C6A1CDE12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altLang="zh-CN"/>
          </a:p>
        </p:txBody>
      </p:sp>
    </p:spTree>
    <p:extLst>
      <p:ext uri="{BB962C8B-B14F-4D97-AF65-F5344CB8AC3E}">
        <p14:creationId xmlns:p14="http://schemas.microsoft.com/office/powerpoint/2010/main" val="34794936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>
            <a:extLst>
              <a:ext uri="{FF2B5EF4-FFF2-40B4-BE49-F238E27FC236}">
                <a16:creationId xmlns:a16="http://schemas.microsoft.com/office/drawing/2014/main" id="{5E6E0198-054E-174F-9F02-69A46BB7FE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fld id="{55048FB5-8BEF-4145-BF92-7C887224DF4D}" type="slidenum">
              <a:rPr lang="en-US" altLang="zh-CN" smtClean="0">
                <a:latin typeface="Times New Roman" panose="02020603050405020304" pitchFamily="18" charset="0"/>
              </a:rPr>
              <a:pPr/>
              <a:t>40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6D9DBA3E-EFE7-7646-A921-31F9DC452C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C0F32CEB-9094-C447-9F64-8B71B41F11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altLang="zh-CN"/>
          </a:p>
        </p:txBody>
      </p:sp>
    </p:spTree>
    <p:extLst>
      <p:ext uri="{BB962C8B-B14F-4D97-AF65-F5344CB8AC3E}">
        <p14:creationId xmlns:p14="http://schemas.microsoft.com/office/powerpoint/2010/main" val="7224677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>
            <a:extLst>
              <a:ext uri="{FF2B5EF4-FFF2-40B4-BE49-F238E27FC236}">
                <a16:creationId xmlns:a16="http://schemas.microsoft.com/office/drawing/2014/main" id="{413419D6-8731-A847-B213-6D1558F793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fld id="{04265266-7F55-4948-8603-2AA737187D3E}" type="slidenum">
              <a:rPr lang="en-US" altLang="zh-CN" smtClean="0">
                <a:latin typeface="Times New Roman" panose="02020603050405020304" pitchFamily="18" charset="0"/>
              </a:rPr>
              <a:pPr/>
              <a:t>42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4EC4732D-4881-3E47-A811-655268D130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D6AF84B8-CCEC-2445-90D3-B7563CE0F0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altLang="zh-CN"/>
          </a:p>
        </p:txBody>
      </p:sp>
    </p:spTree>
    <p:extLst>
      <p:ext uri="{BB962C8B-B14F-4D97-AF65-F5344CB8AC3E}">
        <p14:creationId xmlns:p14="http://schemas.microsoft.com/office/powerpoint/2010/main" val="34065908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>
            <a:extLst>
              <a:ext uri="{FF2B5EF4-FFF2-40B4-BE49-F238E27FC236}">
                <a16:creationId xmlns:a16="http://schemas.microsoft.com/office/drawing/2014/main" id="{413419D6-8731-A847-B213-6D1558F793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fld id="{04265266-7F55-4948-8603-2AA737187D3E}" type="slidenum">
              <a:rPr lang="en-US" altLang="zh-CN" smtClean="0">
                <a:latin typeface="Times New Roman" panose="02020603050405020304" pitchFamily="18" charset="0"/>
              </a:rPr>
              <a:pPr/>
              <a:t>43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4EC4732D-4881-3E47-A811-655268D130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D6AF84B8-CCEC-2445-90D3-B7563CE0F0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altLang="zh-CN"/>
          </a:p>
        </p:txBody>
      </p:sp>
    </p:spTree>
    <p:extLst>
      <p:ext uri="{BB962C8B-B14F-4D97-AF65-F5344CB8AC3E}">
        <p14:creationId xmlns:p14="http://schemas.microsoft.com/office/powerpoint/2010/main" val="5563179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>
            <a:extLst>
              <a:ext uri="{FF2B5EF4-FFF2-40B4-BE49-F238E27FC236}">
                <a16:creationId xmlns:a16="http://schemas.microsoft.com/office/drawing/2014/main" id="{1718F57E-8514-5B46-8BBC-9A3231D477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fld id="{B86CC85A-AD4E-1647-AFFA-9FE6E312D4DB}" type="slidenum">
              <a:rPr lang="en-US" altLang="zh-CN" smtClean="0">
                <a:latin typeface="Times New Roman" panose="02020603050405020304" pitchFamily="18" charset="0"/>
              </a:rPr>
              <a:pPr/>
              <a:t>44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7A4BDAA0-F33A-214B-81E9-7DD8021BA2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1B7FB3BB-54F9-8B46-A72C-6A8AF1E1CD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altLang="zh-CN"/>
          </a:p>
        </p:txBody>
      </p:sp>
    </p:spTree>
    <p:extLst>
      <p:ext uri="{BB962C8B-B14F-4D97-AF65-F5344CB8AC3E}">
        <p14:creationId xmlns:p14="http://schemas.microsoft.com/office/powerpoint/2010/main" val="6187530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>
            <a:extLst>
              <a:ext uri="{FF2B5EF4-FFF2-40B4-BE49-F238E27FC236}">
                <a16:creationId xmlns:a16="http://schemas.microsoft.com/office/drawing/2014/main" id="{E254DD9A-7FA3-4240-A923-56359F2098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fld id="{014B14C4-247F-5F48-94D2-F50F51582E79}" type="slidenum">
              <a:rPr lang="en-US" altLang="zh-CN" smtClean="0">
                <a:latin typeface="Times New Roman" panose="02020603050405020304" pitchFamily="18" charset="0"/>
              </a:rPr>
              <a:pPr/>
              <a:t>45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61D326F7-D139-6F45-BE92-7E8AC6762B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3A01D56A-DB90-2B43-977F-F7D3C382D4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altLang="zh-CN"/>
          </a:p>
        </p:txBody>
      </p:sp>
    </p:spTree>
    <p:extLst>
      <p:ext uri="{BB962C8B-B14F-4D97-AF65-F5344CB8AC3E}">
        <p14:creationId xmlns:p14="http://schemas.microsoft.com/office/powerpoint/2010/main" val="708415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DEF9D5CA-1B4B-574E-BE8B-FF7189E3D9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fld id="{37B73452-3581-384B-9178-EAB30BC738BD}" type="slidenum">
              <a:rPr lang="en-US" altLang="zh-CN" sz="1200"/>
              <a:pPr/>
              <a:t>5</a:t>
            </a:fld>
            <a:endParaRPr lang="en-US" altLang="zh-CN" sz="1200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7559B73E-71A8-8345-9254-B4275828D9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07679E8E-1633-A34D-B085-379118420C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2284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>
            <a:extLst>
              <a:ext uri="{FF2B5EF4-FFF2-40B4-BE49-F238E27FC236}">
                <a16:creationId xmlns:a16="http://schemas.microsoft.com/office/drawing/2014/main" id="{321B2769-B096-CB4E-A6EB-76C4A00336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fld id="{4262D366-EC27-BA4D-A03D-D3D660910469}" type="slidenum">
              <a:rPr lang="en-US" altLang="zh-CN" smtClean="0">
                <a:latin typeface="Times New Roman" panose="02020603050405020304" pitchFamily="18" charset="0"/>
              </a:rPr>
              <a:pPr/>
              <a:t>46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05BA9334-12D2-4A4A-8B17-AB305B566B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2F07BADD-33F5-E142-A702-FA85A519FC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IN" altLang="zh-CN"/>
              <a:t>On which to group: to do the aggregation based on a subset of E. For any two tuples t1 and t2 in the subset, t1.G1 = t2.G1, t1.G2 = t2.G2, ..., t1.Gn=t2.Gn </a:t>
            </a:r>
          </a:p>
        </p:txBody>
      </p:sp>
    </p:spTree>
    <p:extLst>
      <p:ext uri="{BB962C8B-B14F-4D97-AF65-F5344CB8AC3E}">
        <p14:creationId xmlns:p14="http://schemas.microsoft.com/office/powerpoint/2010/main" val="36029958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>
            <a:extLst>
              <a:ext uri="{FF2B5EF4-FFF2-40B4-BE49-F238E27FC236}">
                <a16:creationId xmlns:a16="http://schemas.microsoft.com/office/drawing/2014/main" id="{E264DF99-3D9B-D44F-A60D-33ACE69769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fld id="{3B837AE6-1C43-C548-9C74-BE5BF3B3BD1A}" type="slidenum">
              <a:rPr lang="en-US" altLang="zh-CN" smtClean="0">
                <a:latin typeface="Times New Roman" panose="02020603050405020304" pitchFamily="18" charset="0"/>
              </a:rPr>
              <a:pPr/>
              <a:t>47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9B220DCE-A890-3242-AB83-2348CAC431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23A32D3A-A490-DC48-BE1E-F291971B01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altLang="zh-CN"/>
          </a:p>
        </p:txBody>
      </p:sp>
    </p:spTree>
    <p:extLst>
      <p:ext uri="{BB962C8B-B14F-4D97-AF65-F5344CB8AC3E}">
        <p14:creationId xmlns:p14="http://schemas.microsoft.com/office/powerpoint/2010/main" val="23760004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>
            <a:extLst>
              <a:ext uri="{FF2B5EF4-FFF2-40B4-BE49-F238E27FC236}">
                <a16:creationId xmlns:a16="http://schemas.microsoft.com/office/drawing/2014/main" id="{773CB6ED-9395-FD45-84B5-0CEAE3E146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fld id="{DB33F003-EEB4-854B-A6FC-DD40B203FD5E}" type="slidenum">
              <a:rPr lang="en-US" altLang="zh-CN" smtClean="0">
                <a:latin typeface="Times New Roman" panose="02020603050405020304" pitchFamily="18" charset="0"/>
              </a:rPr>
              <a:pPr/>
              <a:t>48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D9A3C4FB-0A47-EA46-B76B-E5F2358E8B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A74ABD1C-5D63-4E44-89AC-5F4F45BCB9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altLang="zh-CN"/>
          </a:p>
        </p:txBody>
      </p:sp>
    </p:spTree>
    <p:extLst>
      <p:ext uri="{BB962C8B-B14F-4D97-AF65-F5344CB8AC3E}">
        <p14:creationId xmlns:p14="http://schemas.microsoft.com/office/powerpoint/2010/main" val="22329898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>
            <a:extLst>
              <a:ext uri="{FF2B5EF4-FFF2-40B4-BE49-F238E27FC236}">
                <a16:creationId xmlns:a16="http://schemas.microsoft.com/office/drawing/2014/main" id="{D8B34912-6496-5840-984D-94E3E47210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fld id="{7CD3C34F-BA09-8E45-B675-229A12BE990D}" type="slidenum">
              <a:rPr lang="en-US" altLang="zh-CN" smtClean="0">
                <a:latin typeface="Times New Roman" panose="02020603050405020304" pitchFamily="18" charset="0"/>
              </a:rPr>
              <a:pPr/>
              <a:t>49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E030A805-9B35-1948-A7E2-F9CA971453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C29FD31D-B1A2-FF4A-8F3D-45924D550F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altLang="zh-CN"/>
          </a:p>
        </p:txBody>
      </p:sp>
    </p:spTree>
    <p:extLst>
      <p:ext uri="{BB962C8B-B14F-4D97-AF65-F5344CB8AC3E}">
        <p14:creationId xmlns:p14="http://schemas.microsoft.com/office/powerpoint/2010/main" val="18037531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>
            <a:extLst>
              <a:ext uri="{FF2B5EF4-FFF2-40B4-BE49-F238E27FC236}">
                <a16:creationId xmlns:a16="http://schemas.microsoft.com/office/drawing/2014/main" id="{D10CA62A-3FA8-574C-B02F-8EC8D162D0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fld id="{C3978055-FC1C-8542-8FB0-CFC4132AB02D}" type="slidenum">
              <a:rPr lang="en-US" altLang="zh-CN" smtClean="0">
                <a:latin typeface="Times New Roman" panose="02020603050405020304" pitchFamily="18" charset="0"/>
              </a:rPr>
              <a:pPr/>
              <a:t>50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6B6ED32B-242D-5442-AE5D-EC055D0C85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B6A691AB-F9B8-F347-8876-D12F780740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altLang="zh-CN"/>
          </a:p>
        </p:txBody>
      </p:sp>
    </p:spTree>
    <p:extLst>
      <p:ext uri="{BB962C8B-B14F-4D97-AF65-F5344CB8AC3E}">
        <p14:creationId xmlns:p14="http://schemas.microsoft.com/office/powerpoint/2010/main" val="36864134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>
            <a:extLst>
              <a:ext uri="{FF2B5EF4-FFF2-40B4-BE49-F238E27FC236}">
                <a16:creationId xmlns:a16="http://schemas.microsoft.com/office/drawing/2014/main" id="{75414C28-C585-E247-B907-584526E350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fld id="{4DC1CCD5-9741-6149-9BEA-80B724CAC148}" type="slidenum">
              <a:rPr lang="en-US" altLang="zh-CN" smtClean="0">
                <a:latin typeface="Times New Roman" panose="02020603050405020304" pitchFamily="18" charset="0"/>
              </a:rPr>
              <a:pPr/>
              <a:t>51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C1E29BC0-D72E-C240-AAA7-143F5520F9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ln/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C3FF56C7-F43D-CD4B-8A32-B13CDA24F9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altLang="zh-CN"/>
          </a:p>
        </p:txBody>
      </p:sp>
    </p:spTree>
    <p:extLst>
      <p:ext uri="{BB962C8B-B14F-4D97-AF65-F5344CB8AC3E}">
        <p14:creationId xmlns:p14="http://schemas.microsoft.com/office/powerpoint/2010/main" val="33041439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>
            <a:extLst>
              <a:ext uri="{FF2B5EF4-FFF2-40B4-BE49-F238E27FC236}">
                <a16:creationId xmlns:a16="http://schemas.microsoft.com/office/drawing/2014/main" id="{D3BF2C83-0795-4148-9A58-824A845D57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fld id="{6DD2B590-F084-0645-90F2-2E51911F05E8}" type="slidenum">
              <a:rPr lang="en-US" altLang="zh-CN" smtClean="0">
                <a:latin typeface="Times New Roman" panose="02020603050405020304" pitchFamily="18" charset="0"/>
              </a:rPr>
              <a:pPr/>
              <a:t>52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BCE709CB-0A08-4E47-95C9-A288816E9B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/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3B9ED212-2667-A74F-AA27-07F309C91D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anchor="t"/>
          <a:lstStyle/>
          <a:p>
            <a:endParaRPr lang="en-IN" altLang="zh-CN"/>
          </a:p>
        </p:txBody>
      </p:sp>
    </p:spTree>
    <p:extLst>
      <p:ext uri="{BB962C8B-B14F-4D97-AF65-F5344CB8AC3E}">
        <p14:creationId xmlns:p14="http://schemas.microsoft.com/office/powerpoint/2010/main" val="25610413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240DD49F-20AB-984F-90A1-EAC90B9757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fld id="{85347974-45B1-194F-BE5C-DCB49F8044F5}" type="slidenum">
              <a:rPr lang="en-US" altLang="zh-CN" sz="1200"/>
              <a:pPr/>
              <a:t>53</a:t>
            </a:fld>
            <a:endParaRPr lang="en-US" altLang="zh-CN" sz="1200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D686B34C-0B25-F543-BC6C-7FBFEB6CD2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0DEB06EB-1622-4C42-870C-95C8772608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FB2D6D06-D46C-6B43-8877-CCF3855E29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fld id="{01205DFB-60F1-7A44-9196-61BE5ED6AC8A}" type="slidenum">
              <a:rPr lang="en-US" altLang="zh-CN" sz="1200"/>
              <a:pPr/>
              <a:t>54</a:t>
            </a:fld>
            <a:endParaRPr lang="en-US" altLang="zh-CN" sz="1200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3ADBB61A-1B52-AA44-AAD6-31B0524B78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E0AB38DA-A2A3-B649-B88D-5B74E41D06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DF31EC87-06BE-894B-8E7B-4ACFC52C6D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fld id="{942DAE89-AD48-494D-8793-6384F268D9A6}" type="slidenum">
              <a:rPr lang="en-US" altLang="zh-CN" sz="1200"/>
              <a:pPr/>
              <a:t>55</a:t>
            </a:fld>
            <a:endParaRPr lang="en-US" altLang="zh-CN" sz="1200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EF548951-5452-6240-B3AD-1FF3C364E5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DBACC34-88BD-E342-BB93-1E792D016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5F4C90F6-4B95-7543-8118-CB0BC53EDF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fld id="{F88EDB01-DEE8-6649-A67C-9943975362A7}" type="slidenum">
              <a:rPr lang="en-US" altLang="zh-CN" sz="1200"/>
              <a:pPr/>
              <a:t>6</a:t>
            </a:fld>
            <a:endParaRPr lang="en-US" altLang="zh-CN" sz="1200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97C3F70D-93EC-474D-9A75-BB11E3E9F2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E578B329-0F08-4149-865C-43DCA504CB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FD3B0CDF-E1CF-1F4F-9F6B-E7AEF5385C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fld id="{8E7A7ECF-1E49-B44B-BD4D-900D3F669596}" type="slidenum">
              <a:rPr lang="en-US" altLang="zh-CN" sz="1200"/>
              <a:pPr/>
              <a:t>56</a:t>
            </a:fld>
            <a:endParaRPr lang="en-US" altLang="zh-CN" sz="1200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A77F8F9A-BE82-4340-8A69-5B59FF2F27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E30C433A-E519-FA4C-A096-4C338D74DF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1E0192AC-FD73-754C-A59E-BA4EF95873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fld id="{9651B394-8968-C84D-84C9-0FA6647517B6}" type="slidenum">
              <a:rPr lang="en-US" altLang="zh-CN" sz="1200"/>
              <a:pPr/>
              <a:t>57</a:t>
            </a:fld>
            <a:endParaRPr lang="en-US" altLang="zh-CN" sz="1200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923D731D-192F-664B-8C16-4788AFC0EA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3E99FC4A-C56B-2244-859B-113DCC87F8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43A740CF-43A5-8145-AA1D-1FBA1FCBE2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fld id="{E18378CF-3E46-2D45-9B5B-2A64C3DE155C}" type="slidenum">
              <a:rPr lang="en-US" altLang="zh-CN" sz="1200"/>
              <a:pPr/>
              <a:t>58</a:t>
            </a:fld>
            <a:endParaRPr lang="en-US" altLang="zh-CN" sz="1200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10894AA6-4E05-1446-8E49-8CD563EB2C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729BE3D5-2B9A-B041-9165-F7BDFA0252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282D3D2E-B007-9249-9E1A-FB03B286D5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fld id="{59294687-E501-C24B-A455-1F8F13025DC9}" type="slidenum">
              <a:rPr lang="en-US" altLang="zh-CN" sz="1200"/>
              <a:pPr/>
              <a:t>59</a:t>
            </a:fld>
            <a:endParaRPr lang="en-US" altLang="zh-CN" sz="1200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68B5FD0E-30C8-A847-BFAD-6D11C84D91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4A91ADBF-51C4-F442-A2A1-AD1E0276EB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:a16="http://schemas.microsoft.com/office/drawing/2014/main" id="{7F143DAA-3640-7D46-BF79-D61945BD94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fld id="{F201CDBE-DD75-D345-9BBE-63A49EB8EED4}" type="slidenum">
              <a:rPr lang="en-US" altLang="zh-CN" sz="1200"/>
              <a:pPr/>
              <a:t>60</a:t>
            </a:fld>
            <a:endParaRPr lang="en-US" altLang="zh-CN" sz="1200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46A36D08-B58A-254C-AAD3-0716908434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2E47C62C-5277-4C49-9B3A-9EF6BF2713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:a16="http://schemas.microsoft.com/office/drawing/2014/main" id="{C748A168-991E-2544-ACB6-D2423F2CDC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fld id="{1F8788EF-C223-7C4C-B616-217BA109A5A4}" type="slidenum">
              <a:rPr lang="en-US" altLang="zh-CN" sz="1200"/>
              <a:pPr/>
              <a:t>61</a:t>
            </a:fld>
            <a:endParaRPr lang="en-US" altLang="zh-CN" sz="1200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3DA090CF-BCA3-1E4A-B581-73F33CA40A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669896CD-F25A-3449-BAA6-1F8E4C2457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>
            <a:extLst>
              <a:ext uri="{FF2B5EF4-FFF2-40B4-BE49-F238E27FC236}">
                <a16:creationId xmlns:a16="http://schemas.microsoft.com/office/drawing/2014/main" id="{6A292AEC-2B6B-544E-BFFD-35DDC16D26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fld id="{E93F7A83-5913-504D-9B9D-85C2D3833D89}" type="slidenum">
              <a:rPr lang="en-US" altLang="zh-CN" sz="1200"/>
              <a:pPr/>
              <a:t>62</a:t>
            </a:fld>
            <a:endParaRPr lang="en-US" altLang="zh-CN" sz="1200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FFAC4218-A6D2-8346-B867-DB1D7D220A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7BFECE9F-F1CD-0D47-90B7-3048EA1D28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>
            <a:extLst>
              <a:ext uri="{FF2B5EF4-FFF2-40B4-BE49-F238E27FC236}">
                <a16:creationId xmlns:a16="http://schemas.microsoft.com/office/drawing/2014/main" id="{7B631C68-50AF-3A46-9C62-2FAD925D6E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fld id="{5921B76E-47AC-5644-970E-644F75000885}" type="slidenum">
              <a:rPr lang="en-US" altLang="zh-CN" sz="1200"/>
              <a:pPr/>
              <a:t>63</a:t>
            </a:fld>
            <a:endParaRPr lang="en-US" altLang="zh-CN" sz="1200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6DF45D0D-F4F8-134C-8570-F4943E6D41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EC5FC7FB-CC4A-B548-A044-4BAB15319D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>
            <a:extLst>
              <a:ext uri="{FF2B5EF4-FFF2-40B4-BE49-F238E27FC236}">
                <a16:creationId xmlns:a16="http://schemas.microsoft.com/office/drawing/2014/main" id="{4E584A27-CB38-6746-9ACA-ED96BA5A2E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fld id="{F91C4BFF-F64F-004F-A37D-AB7E451D3B64}" type="slidenum">
              <a:rPr lang="en-US" altLang="zh-CN" sz="1200"/>
              <a:pPr/>
              <a:t>64</a:t>
            </a:fld>
            <a:endParaRPr lang="en-US" altLang="zh-CN" sz="1200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BF533C77-C909-1248-B7D9-029C3EBE95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4D17F387-F2B8-7F46-9E77-B83D96CF5A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id="{38663D15-D78D-1D42-B580-A94676D502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fld id="{6DF68126-C6BC-E348-AFB9-F8E5AF647AD0}" type="slidenum">
              <a:rPr lang="en-US" altLang="zh-CN" sz="1200"/>
              <a:pPr/>
              <a:t>65</a:t>
            </a:fld>
            <a:endParaRPr lang="en-US" altLang="zh-CN" sz="1200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C0393850-6346-A543-A5E3-89C2FA0D55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1E2B5F09-3DFB-0C4B-BAED-3FEAA7931C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672147B8-C787-2843-8BF9-01AB8E37DE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fld id="{7FED41FE-040B-DE46-B801-C17FB0DF825E}" type="slidenum">
              <a:rPr lang="en-US" altLang="zh-CN" sz="1200"/>
              <a:pPr/>
              <a:t>7</a:t>
            </a:fld>
            <a:endParaRPr lang="en-US" altLang="zh-CN" sz="1200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BB32551F-6258-7C4D-8CA2-8A24E5521A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E635467-EE36-E246-80DC-DC29DEAA6F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>
            <a:extLst>
              <a:ext uri="{FF2B5EF4-FFF2-40B4-BE49-F238E27FC236}">
                <a16:creationId xmlns:a16="http://schemas.microsoft.com/office/drawing/2014/main" id="{548CB357-83F5-914D-AA07-446D587501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fld id="{2A89579A-A5FC-0842-84BF-664AEE91E946}" type="slidenum">
              <a:rPr lang="en-US" altLang="zh-CN" sz="1200"/>
              <a:pPr/>
              <a:t>66</a:t>
            </a:fld>
            <a:endParaRPr lang="en-US" altLang="zh-CN" sz="1200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E7B52E6F-D071-374B-87AC-DDD9A7205D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93AA234E-4A25-CC41-ADF1-1D50DC4084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>
            <a:extLst>
              <a:ext uri="{FF2B5EF4-FFF2-40B4-BE49-F238E27FC236}">
                <a16:creationId xmlns:a16="http://schemas.microsoft.com/office/drawing/2014/main" id="{2A840FCC-C980-FC41-92C5-DDE4C052E1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fld id="{218DAE98-A622-C541-9C35-67DB7225D36D}" type="slidenum">
              <a:rPr lang="en-US" altLang="zh-CN" sz="1200"/>
              <a:pPr/>
              <a:t>67</a:t>
            </a:fld>
            <a:endParaRPr lang="en-US" altLang="zh-CN" sz="1200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88A5400C-9CD6-384E-807C-6DE86CBCD2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C239FF56-EBE1-7B46-AAA6-E1A3E55C96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>
            <a:extLst>
              <a:ext uri="{FF2B5EF4-FFF2-40B4-BE49-F238E27FC236}">
                <a16:creationId xmlns:a16="http://schemas.microsoft.com/office/drawing/2014/main" id="{6B4605D7-ECBF-1348-833E-DA7C6617C5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fld id="{8BE5AAB8-5198-2A45-B25E-F74F658F898F}" type="slidenum">
              <a:rPr lang="en-US" altLang="zh-CN" sz="1200"/>
              <a:pPr/>
              <a:t>68</a:t>
            </a:fld>
            <a:endParaRPr lang="en-US" altLang="zh-CN" sz="1200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9959297D-3540-3B4F-8D66-A9D8B3AE8B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95390504-EC45-1542-AB8F-04E6B3C96E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>
            <a:extLst>
              <a:ext uri="{FF2B5EF4-FFF2-40B4-BE49-F238E27FC236}">
                <a16:creationId xmlns:a16="http://schemas.microsoft.com/office/drawing/2014/main" id="{D5D38C2E-CE59-CB48-9D97-E835E6BD7D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fld id="{DBA5D922-4988-A94F-81D8-304149554C94}" type="slidenum">
              <a:rPr lang="en-US" altLang="zh-CN" sz="1200"/>
              <a:pPr/>
              <a:t>69</a:t>
            </a:fld>
            <a:endParaRPr lang="en-US" altLang="zh-CN" sz="1200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153187F9-7C2F-8149-A1CE-5FACBB8760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2044EF4D-5944-1744-BFB1-D09155A952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>
            <a:extLst>
              <a:ext uri="{FF2B5EF4-FFF2-40B4-BE49-F238E27FC236}">
                <a16:creationId xmlns:a16="http://schemas.microsoft.com/office/drawing/2014/main" id="{CEA29EE5-3DC5-9B42-9FEA-D080FF7F6D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fld id="{3A5EAF56-F38F-464C-9161-C5371A989132}" type="slidenum">
              <a:rPr lang="en-US" altLang="zh-CN" sz="1200"/>
              <a:pPr/>
              <a:t>70</a:t>
            </a:fld>
            <a:endParaRPr lang="en-US" altLang="zh-CN" sz="1200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6F168FCF-78A8-9D42-9AC2-C166BEC4D9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911E6B39-CA80-B141-8278-693F9189AB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>
            <a:extLst>
              <a:ext uri="{FF2B5EF4-FFF2-40B4-BE49-F238E27FC236}">
                <a16:creationId xmlns:a16="http://schemas.microsoft.com/office/drawing/2014/main" id="{53F13615-C5E9-784E-972C-212BA93C8D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fld id="{701B5E3F-1B3D-024A-9C4A-535904A0B5B2}" type="slidenum">
              <a:rPr lang="en-US" altLang="zh-CN" sz="1200"/>
              <a:pPr/>
              <a:t>71</a:t>
            </a:fld>
            <a:endParaRPr lang="en-US" altLang="zh-CN" sz="1200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A549F515-7056-154A-BE55-88AEAEEF01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19925D5F-E8EA-D040-811A-D228F2E0DA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>
            <a:extLst>
              <a:ext uri="{FF2B5EF4-FFF2-40B4-BE49-F238E27FC236}">
                <a16:creationId xmlns:a16="http://schemas.microsoft.com/office/drawing/2014/main" id="{7B82C77F-7583-3449-9ABE-800806038F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fld id="{6BC23AB8-A584-3A42-B058-85BA85CC5CC8}" type="slidenum">
              <a:rPr lang="en-US" altLang="zh-CN" sz="1200"/>
              <a:pPr/>
              <a:t>72</a:t>
            </a:fld>
            <a:endParaRPr lang="en-US" altLang="zh-CN" sz="1200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17F9E529-C3F5-BE41-9A8A-1732747834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BE14D6C8-E4AA-B84C-9C75-4A474E875A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>
            <a:extLst>
              <a:ext uri="{FF2B5EF4-FFF2-40B4-BE49-F238E27FC236}">
                <a16:creationId xmlns:a16="http://schemas.microsoft.com/office/drawing/2014/main" id="{BD4CF5A3-BF31-C149-8521-EDC83DD843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fld id="{A7069F3E-15FB-8F4A-81A4-828480A3631D}" type="slidenum">
              <a:rPr lang="en-US" altLang="zh-CN" sz="1200"/>
              <a:pPr/>
              <a:t>73</a:t>
            </a:fld>
            <a:endParaRPr lang="en-US" altLang="zh-CN" sz="1200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72041BAA-96F7-574D-AEBE-AA9AFD4E70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ED05CCAA-751C-0040-93D1-FA8635427D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ECDAD205-9A05-3243-B07C-3CF50CCDAD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fld id="{35553DFC-A9C8-8C49-8E32-36CDE31BBE34}" type="slidenum">
              <a:rPr lang="en-US" altLang="zh-CN" sz="1200"/>
              <a:pPr/>
              <a:t>9</a:t>
            </a:fld>
            <a:endParaRPr lang="en-US" altLang="zh-CN" sz="1200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7E80D98C-B52E-8D40-A71D-AF5DA7427F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FE987B8-B25C-B643-8695-E082CD63CD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C1F72BF6-792D-F44B-8F21-41CF3ADB60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fld id="{CD6861A6-8630-404B-81E9-A4E0A86B780E}" type="slidenum">
              <a:rPr lang="en-US" altLang="zh-CN" smtClean="0">
                <a:latin typeface="Times New Roman" panose="02020603050405020304" pitchFamily="18" charset="0"/>
              </a:rPr>
              <a:pPr/>
              <a:t>11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DAC15D37-99F0-0D40-9414-BBCC79A598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7F17B375-6FE8-5748-B682-0DD1DF886A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altLang="zh-CN"/>
          </a:p>
        </p:txBody>
      </p:sp>
    </p:spTree>
    <p:extLst>
      <p:ext uri="{BB962C8B-B14F-4D97-AF65-F5344CB8AC3E}">
        <p14:creationId xmlns:p14="http://schemas.microsoft.com/office/powerpoint/2010/main" val="1999461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BA3BAD35-FB96-4548-85EA-BE6DCFC704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fld id="{5BCA0769-A22F-184E-B401-7C9BF913AD08}" type="slidenum">
              <a:rPr lang="en-US" altLang="zh-CN" smtClean="0">
                <a:latin typeface="Times New Roman" panose="02020603050405020304" pitchFamily="18" charset="0"/>
              </a:rPr>
              <a:pPr/>
              <a:t>12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7BE72864-5F92-0944-8D0B-29EAE4666E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9A28E221-0276-7542-AE3B-80F82E4B6D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</p:spPr>
        <p:txBody>
          <a:bodyPr/>
          <a:lstStyle/>
          <a:p>
            <a:endParaRPr lang="en-IN" altLang="zh-CN"/>
          </a:p>
        </p:txBody>
      </p:sp>
    </p:spTree>
    <p:extLst>
      <p:ext uri="{BB962C8B-B14F-4D97-AF65-F5344CB8AC3E}">
        <p14:creationId xmlns:p14="http://schemas.microsoft.com/office/powerpoint/2010/main" val="182400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jpeg"/><Relationship Id="rId4" Type="http://schemas.openxmlformats.org/officeDocument/2006/relationships/hyperlink" Target="http://www.db-book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>
            <a:extLst>
              <a:ext uri="{FF2B5EF4-FFF2-40B4-BE49-F238E27FC236}">
                <a16:creationId xmlns:a16="http://schemas.microsoft.com/office/drawing/2014/main" id="{9FC01427-C456-744F-8C75-2D4077BA3EB3}"/>
              </a:ext>
            </a:extLst>
          </p:cNvPr>
          <p:cNvGraphicFramePr>
            <a:graphicFrameLocks/>
          </p:cNvGraphicFramePr>
          <p:nvPr/>
        </p:nvGraphicFramePr>
        <p:xfrm>
          <a:off x="2032000" y="1397000"/>
          <a:ext cx="8128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88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75778" name="Rectangle 2">
                        <a:extLst>
                          <a:ext uri="{FF2B5EF4-FFF2-40B4-BE49-F238E27FC236}">
                            <a16:creationId xmlns:a16="http://schemas.microsoft.com/office/drawing/2014/main" id="{78DAF472-3C2A-A846-A933-6F5F903837E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1397000"/>
                        <a:ext cx="8128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>
            <a:extLst>
              <a:ext uri="{FF2B5EF4-FFF2-40B4-BE49-F238E27FC236}">
                <a16:creationId xmlns:a16="http://schemas.microsoft.com/office/drawing/2014/main" id="{333A5C9D-0E32-844A-AF38-F34454418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0101" y="5726114"/>
            <a:ext cx="3718454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600" b="1" dirty="0">
                <a:solidFill>
                  <a:srgbClr val="CC3300"/>
                </a:solidFill>
              </a:rPr>
              <a:t>Database System Concepts, 7</a:t>
            </a:r>
            <a:r>
              <a:rPr lang="en-US" altLang="zh-CN" sz="1600" b="1" baseline="30000" dirty="0">
                <a:solidFill>
                  <a:srgbClr val="CC3300"/>
                </a:solidFill>
              </a:rPr>
              <a:t>th</a:t>
            </a:r>
            <a:r>
              <a:rPr lang="en-US" altLang="zh-CN" sz="1600" b="1" dirty="0">
                <a:solidFill>
                  <a:srgbClr val="CC3300"/>
                </a:solidFill>
              </a:rPr>
              <a:t> Ed</a:t>
            </a:r>
            <a:r>
              <a:rPr lang="en-US" altLang="zh-CN" sz="1600" dirty="0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CN" sz="1200" b="1" dirty="0">
                <a:solidFill>
                  <a:srgbClr val="CC3300"/>
                </a:solidFill>
              </a:rPr>
              <a:t>©</a:t>
            </a:r>
            <a:r>
              <a:rPr lang="en-US" altLang="zh-CN" sz="1200" b="1" dirty="0" err="1">
                <a:solidFill>
                  <a:srgbClr val="CC3300"/>
                </a:solidFill>
              </a:rPr>
              <a:t>Silberschatz</a:t>
            </a:r>
            <a:r>
              <a:rPr lang="en-US" altLang="zh-CN" sz="1200" b="1" dirty="0">
                <a:solidFill>
                  <a:srgbClr val="CC3300"/>
                </a:solidFill>
              </a:rPr>
              <a:t>, </a:t>
            </a:r>
            <a:r>
              <a:rPr lang="en-US" altLang="zh-CN" sz="1200" b="1" dirty="0" err="1">
                <a:solidFill>
                  <a:srgbClr val="CC3300"/>
                </a:solidFill>
              </a:rPr>
              <a:t>Korth</a:t>
            </a:r>
            <a:r>
              <a:rPr lang="en-US" altLang="zh-CN" sz="1200" b="1" dirty="0">
                <a:solidFill>
                  <a:srgbClr val="CC3300"/>
                </a:solidFill>
              </a:rPr>
              <a:t> and Sudarshan</a:t>
            </a:r>
            <a:br>
              <a:rPr lang="en-US" altLang="zh-CN" sz="1200" b="1" dirty="0">
                <a:solidFill>
                  <a:srgbClr val="CC3300"/>
                </a:solidFill>
              </a:rPr>
            </a:br>
            <a:r>
              <a:rPr lang="en-US" altLang="zh-CN" sz="1200" b="1" dirty="0">
                <a:solidFill>
                  <a:srgbClr val="CC3300"/>
                </a:solidFill>
              </a:rPr>
              <a:t>See </a:t>
            </a:r>
            <a:r>
              <a:rPr lang="en-US" altLang="zh-CN" sz="1200" b="1" dirty="0">
                <a:solidFill>
                  <a:srgbClr val="CC3300"/>
                </a:solidFill>
                <a:hlinkClick r:id="rId4"/>
              </a:rPr>
              <a:t>www.db-book.com</a:t>
            </a:r>
            <a:r>
              <a:rPr lang="en-US" altLang="zh-CN" sz="1200" b="1" dirty="0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Cover-6Ed">
            <a:extLst>
              <a:ext uri="{FF2B5EF4-FFF2-40B4-BE49-F238E27FC236}">
                <a16:creationId xmlns:a16="http://schemas.microsoft.com/office/drawing/2014/main" id="{1BF2673F-E066-6740-A24D-941F21164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85578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0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C13322A-1A79-1248-B6EF-C7EDF5CB6AB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744119" y="5761038"/>
            <a:ext cx="45974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BF6AFF4-59F4-F340-A5FC-B95C0E75FA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94751" y="6218238"/>
            <a:ext cx="2540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7F1D5ED9-970D-1846-A5AA-ED4EAA4305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071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B940E5-083B-1046-A868-EDD82FA1EC7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1180F8-3CC8-B047-918F-3F087E554C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9562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01667" y="117475"/>
            <a:ext cx="26924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7" y="117475"/>
            <a:ext cx="78740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8099C4-A70C-C64F-BE58-37EE6E1E86C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41EBFA-29B2-134C-B45E-A5491466B5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690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346DCB-E8CA-6646-A56E-CCB4F75F3EF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AF30C-9F6B-AF4F-98EF-BF36ACA0DF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7002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B073FF-CA9B-7845-BD1D-FECE95B48D5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ABACF3-7CAD-2B44-8076-8E5B397BAA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445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851" y="1093791"/>
            <a:ext cx="5005916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4968" y="1093791"/>
            <a:ext cx="500591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7D31A5F-51D2-C044-B4F0-62A855C7D6D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BE0B5-6A28-6A4C-885F-6CAB1D9EDD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030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B88E573-F7CA-3643-B3ED-2DDE982D653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6B3E8-E255-2642-9710-1267CDBC6F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688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E0098B9-5F2F-EB44-9DCA-4C15AA31713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6DD077-6F43-A24E-ABB6-99C8C6379F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640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3E1761D8-C853-8D41-AE23-6EC23B88DCC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E771D-113A-F643-A286-54E444235F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2656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632250D-6885-474F-BCF2-17D082AA13C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E3E71-D988-B746-ADD2-4AB9CBD447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812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E726AB5-C167-C24F-8495-D1A8AB1592B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CC0195-C976-FC45-9979-185B69AACD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382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8E8DCFE-8E78-FC48-BBF3-0EFE4427CC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85850" y="1093790"/>
            <a:ext cx="1021556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09251" name="Rectangle 3">
            <a:extLst>
              <a:ext uri="{FF2B5EF4-FFF2-40B4-BE49-F238E27FC236}">
                <a16:creationId xmlns:a16="http://schemas.microsoft.com/office/drawing/2014/main" id="{534EFB74-C64A-5848-B764-A5AA2A24593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EA73C30-5973-184E-9BBA-1FE7F5CF1A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3D68E9AB-794E-FD48-86AE-A30517E84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2891" y="6613527"/>
            <a:ext cx="240322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</a:rPr>
              <a:t>©Silberschatz, Korth and Sudarshan</a:t>
            </a:r>
          </a:p>
        </p:txBody>
      </p:sp>
      <p:sp>
        <p:nvSpPr>
          <p:cNvPr id="309253" name="Text Box 5">
            <a:extLst>
              <a:ext uri="{FF2B5EF4-FFF2-40B4-BE49-F238E27FC236}">
                <a16:creationId xmlns:a16="http://schemas.microsoft.com/office/drawing/2014/main" id="{6F33E8A4-8439-FB4F-A4F3-D0D7EDA48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435" y="6613527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</a:rPr>
              <a:t>2.</a:t>
            </a:r>
            <a:fld id="{08C407E2-C851-2B49-9722-27E5DED08F08}" type="slidenum">
              <a:rPr lang="en-US" altLang="zh-CN" sz="1000" b="1" smtClean="0">
                <a:solidFill>
                  <a:schemeClr val="tx2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CN" sz="1000" b="1">
              <a:solidFill>
                <a:schemeClr val="tx2"/>
              </a:solidFill>
            </a:endParaRPr>
          </a:p>
        </p:txBody>
      </p:sp>
      <p:sp>
        <p:nvSpPr>
          <p:cNvPr id="309254" name="Rectangle 6">
            <a:extLst>
              <a:ext uri="{FF2B5EF4-FFF2-40B4-BE49-F238E27FC236}">
                <a16:creationId xmlns:a16="http://schemas.microsoft.com/office/drawing/2014/main" id="{9FC5ADB7-88C0-9542-93CE-963EF95F73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23939" y="117475"/>
            <a:ext cx="1076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B028D268-9651-3E49-9AA6-06BECEFB2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6613527"/>
            <a:ext cx="259558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1000" b="1" dirty="0">
                <a:solidFill>
                  <a:schemeClr val="tx2"/>
                </a:solidFill>
              </a:rPr>
              <a:t>Database System Concepts - 7</a:t>
            </a:r>
            <a:r>
              <a:rPr lang="en-US" altLang="zh-CN" sz="1000" b="1" baseline="30000" dirty="0">
                <a:solidFill>
                  <a:schemeClr val="tx2"/>
                </a:solidFill>
              </a:rPr>
              <a:t>th</a:t>
            </a:r>
            <a:r>
              <a:rPr lang="en-US" altLang="zh-CN" sz="1000" b="1" dirty="0">
                <a:solidFill>
                  <a:schemeClr val="tx2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F3AD9BC0-3559-F249-B357-F9D5AAC7BF8C}"/>
              </a:ext>
            </a:extLst>
          </p:cNvPr>
          <p:cNvSpPr>
            <a:spLocks/>
          </p:cNvSpPr>
          <p:nvPr/>
        </p:nvSpPr>
        <p:spPr bwMode="auto">
          <a:xfrm>
            <a:off x="11888789" y="5445127"/>
            <a:ext cx="303212" cy="47625"/>
          </a:xfrm>
          <a:custGeom>
            <a:avLst/>
            <a:gdLst>
              <a:gd name="T0" fmla="*/ 0 w 285"/>
              <a:gd name="T1" fmla="*/ 46064 h 61"/>
              <a:gd name="T2" fmla="*/ 2124 w 285"/>
              <a:gd name="T3" fmla="*/ 37475 h 61"/>
              <a:gd name="T4" fmla="*/ 9558 w 285"/>
              <a:gd name="T5" fmla="*/ 26545 h 61"/>
              <a:gd name="T6" fmla="*/ 18055 w 285"/>
              <a:gd name="T7" fmla="*/ 19518 h 61"/>
              <a:gd name="T8" fmla="*/ 31861 w 285"/>
              <a:gd name="T9" fmla="*/ 13273 h 61"/>
              <a:gd name="T10" fmla="*/ 47792 w 285"/>
              <a:gd name="T11" fmla="*/ 7807 h 61"/>
              <a:gd name="T12" fmla="*/ 60537 w 285"/>
              <a:gd name="T13" fmla="*/ 4684 h 61"/>
              <a:gd name="T14" fmla="*/ 74343 w 285"/>
              <a:gd name="T15" fmla="*/ 1561 h 61"/>
              <a:gd name="T16" fmla="*/ 90274 w 285"/>
              <a:gd name="T17" fmla="*/ 0 h 61"/>
              <a:gd name="T18" fmla="*/ 106205 w 285"/>
              <a:gd name="T19" fmla="*/ 0 h 61"/>
              <a:gd name="T20" fmla="*/ 125321 w 285"/>
              <a:gd name="T21" fmla="*/ 0 h 61"/>
              <a:gd name="T22" fmla="*/ 145500 w 285"/>
              <a:gd name="T23" fmla="*/ 0 h 61"/>
              <a:gd name="T24" fmla="*/ 163555 w 285"/>
              <a:gd name="T25" fmla="*/ 1561 h 61"/>
              <a:gd name="T26" fmla="*/ 183734 w 285"/>
              <a:gd name="T27" fmla="*/ 4684 h 61"/>
              <a:gd name="T28" fmla="*/ 203913 w 285"/>
              <a:gd name="T29" fmla="*/ 6246 h 61"/>
              <a:gd name="T30" fmla="*/ 221968 w 285"/>
              <a:gd name="T31" fmla="*/ 9369 h 61"/>
              <a:gd name="T32" fmla="*/ 237898 w 285"/>
              <a:gd name="T33" fmla="*/ 11711 h 61"/>
              <a:gd name="T34" fmla="*/ 253829 w 285"/>
              <a:gd name="T35" fmla="*/ 14834 h 61"/>
              <a:gd name="T36" fmla="*/ 269760 w 285"/>
              <a:gd name="T37" fmla="*/ 17957 h 61"/>
              <a:gd name="T38" fmla="*/ 282504 w 285"/>
              <a:gd name="T39" fmla="*/ 19518 h 61"/>
              <a:gd name="T40" fmla="*/ 289938 w 285"/>
              <a:gd name="T41" fmla="*/ 21080 h 61"/>
              <a:gd name="T42" fmla="*/ 300559 w 285"/>
              <a:gd name="T43" fmla="*/ 24203 h 61"/>
              <a:gd name="T44" fmla="*/ 296311 w 285"/>
              <a:gd name="T45" fmla="*/ 34352 h 61"/>
              <a:gd name="T46" fmla="*/ 289938 w 285"/>
              <a:gd name="T47" fmla="*/ 32791 h 61"/>
              <a:gd name="T48" fmla="*/ 276132 w 285"/>
              <a:gd name="T49" fmla="*/ 31230 h 61"/>
              <a:gd name="T50" fmla="*/ 255953 w 285"/>
              <a:gd name="T51" fmla="*/ 28107 h 61"/>
              <a:gd name="T52" fmla="*/ 244270 w 285"/>
              <a:gd name="T53" fmla="*/ 26545 h 61"/>
              <a:gd name="T54" fmla="*/ 231526 w 285"/>
              <a:gd name="T55" fmla="*/ 24984 h 61"/>
              <a:gd name="T56" fmla="*/ 219843 w 285"/>
              <a:gd name="T57" fmla="*/ 24203 h 61"/>
              <a:gd name="T58" fmla="*/ 208161 w 285"/>
              <a:gd name="T59" fmla="*/ 22641 h 61"/>
              <a:gd name="T60" fmla="*/ 193292 w 285"/>
              <a:gd name="T61" fmla="*/ 21080 h 61"/>
              <a:gd name="T62" fmla="*/ 183734 w 285"/>
              <a:gd name="T63" fmla="*/ 19518 h 61"/>
              <a:gd name="T64" fmla="*/ 173113 w 285"/>
              <a:gd name="T65" fmla="*/ 17957 h 61"/>
              <a:gd name="T66" fmla="*/ 163555 w 285"/>
              <a:gd name="T67" fmla="*/ 16395 h 61"/>
              <a:gd name="T68" fmla="*/ 150810 w 285"/>
              <a:gd name="T69" fmla="*/ 14834 h 61"/>
              <a:gd name="T70" fmla="*/ 116825 w 285"/>
              <a:gd name="T71" fmla="*/ 11711 h 61"/>
              <a:gd name="T72" fmla="*/ 88150 w 285"/>
              <a:gd name="T73" fmla="*/ 16395 h 61"/>
              <a:gd name="T74" fmla="*/ 62661 w 285"/>
              <a:gd name="T75" fmla="*/ 22641 h 61"/>
              <a:gd name="T76" fmla="*/ 56288 w 285"/>
              <a:gd name="T77" fmla="*/ 24203 h 61"/>
              <a:gd name="T78" fmla="*/ 45668 w 285"/>
              <a:gd name="T79" fmla="*/ 26545 h 61"/>
              <a:gd name="T80" fmla="*/ 33985 w 285"/>
              <a:gd name="T81" fmla="*/ 29668 h 61"/>
              <a:gd name="T82" fmla="*/ 24427 w 285"/>
              <a:gd name="T83" fmla="*/ 34352 h 61"/>
              <a:gd name="T84" fmla="*/ 7434 w 285"/>
              <a:gd name="T85" fmla="*/ 42941 h 61"/>
              <a:gd name="T86" fmla="*/ 2124 w 285"/>
              <a:gd name="T87" fmla="*/ 47625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600"/>
          </a:p>
        </p:txBody>
      </p:sp>
      <p:pic>
        <p:nvPicPr>
          <p:cNvPr id="1033" name="Picture 9" descr="Cover-6Ed">
            <a:extLst>
              <a:ext uri="{FF2B5EF4-FFF2-40B4-BE49-F238E27FC236}">
                <a16:creationId xmlns:a16="http://schemas.microsoft.com/office/drawing/2014/main" id="{1FC2D3C3-B59B-B546-B562-E048EB438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2"/>
            <a:ext cx="892176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5pPr>
      <a:lvl6pPr marL="457189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377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566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754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891" indent="-342891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32" indent="-285744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l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24" indent="-228594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2" charset="2"/>
        <a:buChar char="4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15" indent="-228594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06" indent="-228594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795" indent="-228594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5984" indent="-228594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172" indent="-228594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361" indent="-228594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jpeg"/><Relationship Id="rId5" Type="http://schemas.openxmlformats.org/officeDocument/2006/relationships/image" Target="../media/image12.emf"/><Relationship Id="rId4" Type="http://schemas.openxmlformats.org/officeDocument/2006/relationships/oleObject" Target="../embeddings/oleObject3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4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5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png"/><Relationship Id="rId5" Type="http://schemas.openxmlformats.org/officeDocument/2006/relationships/image" Target="../media/image18.emf"/><Relationship Id="rId4" Type="http://schemas.openxmlformats.org/officeDocument/2006/relationships/oleObject" Target="../embeddings/oleObject6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1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>
            <a:extLst>
              <a:ext uri="{FF2B5EF4-FFF2-40B4-BE49-F238E27FC236}">
                <a16:creationId xmlns:a16="http://schemas.microsoft.com/office/drawing/2014/main" id="{E9A16B7B-492A-674B-8D75-69F54B4456C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Chapter 2: Intro to Relational Model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56AB-1D24-BA48-BFDB-4A5E73A0D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Relational Algebra</a:t>
            </a: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6EAE5FE6-C25B-D44B-86B2-488BF63A20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12837" y="646113"/>
            <a:ext cx="10215563" cy="4903787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Procedural language, but not a traditional programming language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Input and output are all relations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Part One: Relational Algebra – Basic Operators, mainly: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For one relation: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select: 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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project: 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</a:t>
            </a:r>
          </a:p>
          <a:p>
            <a:pPr lvl="2"/>
            <a:r>
              <a:rPr lang="en-US" altLang="en-US" dirty="0"/>
              <a:t>rename: </a:t>
            </a:r>
            <a:r>
              <a:rPr lang="en-US" altLang="en-US" i="1" dirty="0">
                <a:sym typeface="Symbol" panose="05050102010706020507" pitchFamily="18" charset="2"/>
              </a:rPr>
              <a:t></a:t>
            </a:r>
            <a:endParaRPr lang="en-US" altLang="zh-CN" dirty="0">
              <a:ea typeface="宋体" panose="02010600030101010101" pitchFamily="2" charset="-122"/>
              <a:sym typeface="Symbol" pitchFamily="2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For two relations: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union: 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 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set difference: </a:t>
            </a:r>
            <a:r>
              <a:rPr lang="en-US" altLang="zh-CN" i="1" dirty="0">
                <a:ea typeface="宋体" panose="02010600030101010101" pitchFamily="2" charset="-122"/>
              </a:rPr>
              <a:t>–</a:t>
            </a:r>
            <a:r>
              <a:rPr lang="en-US" altLang="zh-CN" dirty="0">
                <a:ea typeface="宋体" panose="02010600030101010101" pitchFamily="2" charset="-122"/>
              </a:rPr>
              <a:t>  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Cartesian product: x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Part two: Relational Algebra - Additional Operations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Operations that can be expressed with basic operations, for example: intersection can be expressed with union and set difference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Part three: Relational Algebra - Extended Operations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Operations that can not be expressed with basic operations. Mainly aggregation functions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46296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>
            <a:extLst>
              <a:ext uri="{FF2B5EF4-FFF2-40B4-BE49-F238E27FC236}">
                <a16:creationId xmlns:a16="http://schemas.microsoft.com/office/drawing/2014/main" id="{3A36C119-ED45-D648-955F-20D1CE52AD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3939" y="117475"/>
            <a:ext cx="8824912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Relational Algebra – Basic Operators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9281883B-9BAB-0A4C-ADA1-2C1918A829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22514" y="1077913"/>
            <a:ext cx="7615237" cy="4876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Six basic operators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select: </a:t>
            </a:r>
            <a:r>
              <a:rPr kumimoji="0" lang="en-US" altLang="zh-CN">
                <a:ea typeface="宋体" panose="02010600030101010101" pitchFamily="2" charset="-122"/>
                <a:sym typeface="Symbol" pitchFamily="2" charset="2"/>
              </a:rPr>
              <a:t>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project: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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union: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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set difference: </a:t>
            </a:r>
            <a:r>
              <a:rPr lang="en-US" altLang="zh-CN" i="1">
                <a:ea typeface="宋体" panose="02010600030101010101" pitchFamily="2" charset="-122"/>
              </a:rPr>
              <a:t>–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Cartesian product: x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rename: </a:t>
            </a:r>
            <a:r>
              <a:rPr lang="en-US" altLang="zh-CN" sz="2000" i="1">
                <a:ea typeface="宋体" panose="02010600030101010101" pitchFamily="2" charset="-122"/>
                <a:sym typeface="Symbol" pitchFamily="2" charset="2"/>
              </a:rPr>
              <a:t>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4070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>
            <a:extLst>
              <a:ext uri="{FF2B5EF4-FFF2-40B4-BE49-F238E27FC236}">
                <a16:creationId xmlns:a16="http://schemas.microsoft.com/office/drawing/2014/main" id="{11F067D5-15A8-804E-ACC2-1662EDFADB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3940" y="117475"/>
            <a:ext cx="10015537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Select Operation – Example</a:t>
            </a:r>
          </a:p>
        </p:txBody>
      </p:sp>
      <p:sp>
        <p:nvSpPr>
          <p:cNvPr id="20482" name="Text Box 3">
            <a:extLst>
              <a:ext uri="{FF2B5EF4-FFF2-40B4-BE49-F238E27FC236}">
                <a16:creationId xmlns:a16="http://schemas.microsoft.com/office/drawing/2014/main" id="{D9B4C31E-00D4-464E-8771-58857FD6C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2514" y="1077913"/>
            <a:ext cx="16398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Relation r</a:t>
            </a:r>
          </a:p>
        </p:txBody>
      </p:sp>
      <p:pic>
        <p:nvPicPr>
          <p:cNvPr id="20483" name="Picture 5">
            <a:extLst>
              <a:ext uri="{FF2B5EF4-FFF2-40B4-BE49-F238E27FC236}">
                <a16:creationId xmlns:a16="http://schemas.microsoft.com/office/drawing/2014/main" id="{2336AD55-F47E-114F-94A4-18F098E82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849" y="1449389"/>
            <a:ext cx="1887539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4" name="Text Box 6">
            <a:extLst>
              <a:ext uri="{FF2B5EF4-FFF2-40B4-BE49-F238E27FC236}">
                <a16:creationId xmlns:a16="http://schemas.microsoft.com/office/drawing/2014/main" id="{61E49C2F-7487-A44D-9B7C-25A492F5F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76" y="3745857"/>
            <a:ext cx="20605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230188" indent="-230188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 algn="ctr">
              <a:spcBef>
                <a:spcPct val="50000"/>
              </a:spcBef>
              <a:buSzTx/>
              <a:buFont typeface="Wingdings 2" pitchFamily="2" charset="2"/>
              <a:buChar char="¡"/>
            </a:pPr>
            <a:r>
              <a:rPr kumimoji="0" lang="en-US" altLang="zh-CN" sz="2400">
                <a:ea typeface="宋体" panose="02010600030101010101" pitchFamily="2" charset="-122"/>
                <a:sym typeface="Symbol" pitchFamily="2" charset="2"/>
              </a:rPr>
              <a:t></a:t>
            </a:r>
            <a:r>
              <a:rPr kumimoji="0" lang="en-US" altLang="zh-CN" sz="2400" baseline="-25000">
                <a:ea typeface="宋体" panose="02010600030101010101" pitchFamily="2" charset="-122"/>
                <a:sym typeface="Symbol" pitchFamily="2" charset="2"/>
              </a:rPr>
              <a:t>A=B ^ D &gt; 5</a:t>
            </a:r>
            <a:r>
              <a:rPr kumimoji="0" lang="en-US" altLang="zh-CN" sz="2000" baseline="-25000">
                <a:ea typeface="宋体" panose="02010600030101010101" pitchFamily="2" charset="-122"/>
                <a:sym typeface="Symbol" pitchFamily="2" charset="2"/>
              </a:rPr>
              <a:t> </a:t>
            </a:r>
            <a:r>
              <a:rPr kumimoji="0" lang="en-US" altLang="zh-CN" sz="2400">
                <a:ea typeface="宋体" panose="02010600030101010101" pitchFamily="2" charset="-122"/>
                <a:sym typeface="Symbol" pitchFamily="2" charset="2"/>
              </a:rPr>
              <a:t>(r)</a:t>
            </a:r>
            <a:endParaRPr kumimoji="0" lang="en-US" altLang="zh-CN" sz="2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3294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>
            <a:extLst>
              <a:ext uri="{FF2B5EF4-FFF2-40B4-BE49-F238E27FC236}">
                <a16:creationId xmlns:a16="http://schemas.microsoft.com/office/drawing/2014/main" id="{8492FF20-4D3F-FB4D-ABD1-3865338456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Select Operation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F0245CC1-466C-334F-B170-D3F6D9C3BF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22513" y="871437"/>
            <a:ext cx="7867651" cy="526732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658897" algn="l"/>
                <a:tab pos="3149521" algn="ctr"/>
                <a:tab pos="3425740" algn="l"/>
              </a:tabLst>
              <a:defRPr/>
            </a:pPr>
            <a:r>
              <a:rPr lang="en-US" altLang="en-US" dirty="0"/>
              <a:t>The  </a:t>
            </a:r>
            <a:r>
              <a:rPr lang="en-US" altLang="en-US" b="1" dirty="0"/>
              <a:t>selec</a:t>
            </a:r>
            <a:r>
              <a:rPr lang="en-US" altLang="en-US" dirty="0"/>
              <a:t>t operation selects tuples that satisfy a given predicate.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tabLst>
                <a:tab pos="1658897" algn="l"/>
                <a:tab pos="3149521" algn="ctr"/>
                <a:tab pos="3425740" algn="l"/>
              </a:tabLst>
              <a:defRPr/>
            </a:pPr>
            <a:r>
              <a:rPr lang="en-US" altLang="zh-CN" dirty="0">
                <a:ea typeface="宋体" panose="02010600030101010101" pitchFamily="2" charset="-122"/>
              </a:rPr>
              <a:t>Notation:  </a:t>
            </a:r>
            <a:r>
              <a:rPr lang="en-US" altLang="zh-CN" i="1" dirty="0">
                <a:ea typeface="宋体" panose="02010600030101010101" pitchFamily="2" charset="-122"/>
                <a:sym typeface="Symbol" pitchFamily="2" charset="2"/>
              </a:rPr>
              <a:t>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 </a:t>
            </a:r>
            <a:r>
              <a:rPr lang="en-US" altLang="zh-CN" i="1" baseline="-25000" dirty="0">
                <a:ea typeface="宋体" panose="02010600030101010101" pitchFamily="2" charset="-122"/>
                <a:sym typeface="Symbol" pitchFamily="2" charset="2"/>
              </a:rPr>
              <a:t>p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(</a:t>
            </a:r>
            <a:r>
              <a:rPr lang="en-US" altLang="zh-CN" i="1" dirty="0">
                <a:ea typeface="宋体" panose="02010600030101010101" pitchFamily="2" charset="-122"/>
                <a:sym typeface="Symbol" pitchFamily="2" charset="2"/>
              </a:rPr>
              <a:t>r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1658897" algn="l"/>
                <a:tab pos="3149521" algn="ctr"/>
                <a:tab pos="3425740" algn="l"/>
              </a:tabLst>
              <a:defRPr/>
            </a:pPr>
            <a:r>
              <a:rPr lang="en-US" altLang="zh-CN" i="1" dirty="0">
                <a:ea typeface="宋体" panose="02010600030101010101" pitchFamily="2" charset="-122"/>
                <a:sym typeface="Symbol" pitchFamily="2" charset="2"/>
              </a:rPr>
              <a:t>p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 is called the </a:t>
            </a: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  <a:sym typeface="Symbol" pitchFamily="2" charset="2"/>
              </a:rPr>
              <a:t>selection predicate</a:t>
            </a:r>
            <a:endParaRPr lang="en-US" altLang="zh-CN" b="1" i="1" dirty="0">
              <a:solidFill>
                <a:schemeClr val="tx2"/>
              </a:solidFill>
              <a:ea typeface="宋体" panose="02010600030101010101" pitchFamily="2" charset="-122"/>
              <a:sym typeface="Symbol" pitchFamily="2" charset="2"/>
            </a:endParaRPr>
          </a:p>
          <a:p>
            <a:pPr>
              <a:lnSpc>
                <a:spcPct val="90000"/>
              </a:lnSpc>
              <a:tabLst>
                <a:tab pos="1658897" algn="l"/>
                <a:tab pos="3149521" algn="ctr"/>
                <a:tab pos="3425740" algn="l"/>
              </a:tabLst>
              <a:defRPr/>
            </a:pPr>
            <a:r>
              <a:rPr lang="en-US" altLang="zh-CN" dirty="0">
                <a:ea typeface="宋体" panose="02010600030101010101" pitchFamily="2" charset="-122"/>
              </a:rPr>
              <a:t>Defined as:</a:t>
            </a:r>
            <a:br>
              <a:rPr lang="en-US" altLang="zh-CN" dirty="0">
                <a:ea typeface="宋体" panose="02010600030101010101" pitchFamily="2" charset="-122"/>
              </a:rPr>
            </a:b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	 </a:t>
            </a:r>
            <a:r>
              <a:rPr lang="en-US" altLang="zh-CN" i="1" dirty="0">
                <a:ea typeface="宋体" panose="02010600030101010101" pitchFamily="2" charset="-122"/>
                <a:sym typeface="Symbol" pitchFamily="2" charset="2"/>
              </a:rPr>
              <a:t></a:t>
            </a:r>
            <a:r>
              <a:rPr lang="en-US" altLang="zh-CN" i="1" baseline="-25000" dirty="0">
                <a:ea typeface="宋体" panose="02010600030101010101" pitchFamily="2" charset="-122"/>
                <a:sym typeface="Symbol" pitchFamily="2" charset="2"/>
              </a:rPr>
              <a:t>p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(</a:t>
            </a:r>
            <a:r>
              <a:rPr lang="en-US" altLang="zh-CN" b="1" i="1" dirty="0">
                <a:ea typeface="宋体" panose="02010600030101010101" pitchFamily="2" charset="-122"/>
                <a:sym typeface="Symbol" pitchFamily="2" charset="2"/>
              </a:rPr>
              <a:t>r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) = {</a:t>
            </a:r>
            <a:r>
              <a:rPr lang="en-US" altLang="zh-CN" i="1" dirty="0">
                <a:ea typeface="宋体" panose="02010600030101010101" pitchFamily="2" charset="-122"/>
                <a:sym typeface="Symbol" pitchFamily="2" charset="2"/>
              </a:rPr>
              <a:t>t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 | </a:t>
            </a:r>
            <a:r>
              <a:rPr lang="en-US" altLang="zh-CN" i="1" dirty="0">
                <a:ea typeface="宋体" panose="02010600030101010101" pitchFamily="2" charset="-122"/>
                <a:sym typeface="Symbol" pitchFamily="2" charset="2"/>
              </a:rPr>
              <a:t>t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  </a:t>
            </a:r>
            <a:r>
              <a:rPr lang="en-US" altLang="zh-CN" i="1" dirty="0">
                <a:ea typeface="宋体" panose="02010600030101010101" pitchFamily="2" charset="-122"/>
                <a:sym typeface="Symbol" pitchFamily="2" charset="2"/>
              </a:rPr>
              <a:t>r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 </a:t>
            </a:r>
            <a:r>
              <a:rPr lang="en-US" altLang="zh-CN" b="1" dirty="0">
                <a:ea typeface="宋体" panose="02010600030101010101" pitchFamily="2" charset="-122"/>
                <a:sym typeface="Symbol" pitchFamily="2" charset="2"/>
              </a:rPr>
              <a:t>and </a:t>
            </a:r>
            <a:r>
              <a:rPr lang="en-US" altLang="zh-CN" i="1" dirty="0">
                <a:ea typeface="宋体" panose="02010600030101010101" pitchFamily="2" charset="-122"/>
                <a:sym typeface="Symbol" pitchFamily="2" charset="2"/>
              </a:rPr>
              <a:t>p(t)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}</a:t>
            </a:r>
            <a:br>
              <a:rPr lang="en-US" altLang="zh-CN" dirty="0">
                <a:ea typeface="宋体" panose="02010600030101010101" pitchFamily="2" charset="-122"/>
                <a:sym typeface="Symbol" pitchFamily="2" charset="2"/>
              </a:rPr>
            </a:br>
            <a:endParaRPr lang="en-US" altLang="zh-CN" dirty="0">
              <a:ea typeface="宋体" panose="02010600030101010101" pitchFamily="2" charset="-122"/>
              <a:sym typeface="Symbol" pitchFamily="2" charset="2"/>
            </a:endParaRPr>
          </a:p>
          <a:p>
            <a:pPr>
              <a:lnSpc>
                <a:spcPct val="90000"/>
              </a:lnSpc>
              <a:buNone/>
              <a:tabLst>
                <a:tab pos="1658897" algn="l"/>
                <a:tab pos="3149521" algn="ctr"/>
                <a:tab pos="3425740" algn="l"/>
              </a:tabLst>
              <a:defRPr/>
            </a:pP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	Where</a:t>
            </a:r>
            <a:r>
              <a:rPr lang="en-US" altLang="zh-CN" i="1" dirty="0">
                <a:ea typeface="宋体" panose="02010600030101010101" pitchFamily="2" charset="-122"/>
                <a:sym typeface="Symbol" pitchFamily="2" charset="2"/>
              </a:rPr>
              <a:t> p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 is a formula in propositional calculus consisting of </a:t>
            </a: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  <a:sym typeface="Symbol" pitchFamily="2" charset="2"/>
              </a:rPr>
              <a:t>terms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  <a:sym typeface="Symbol" pitchFamily="2" charset="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connected by :  (</a:t>
            </a:r>
            <a:r>
              <a:rPr lang="en-US" altLang="zh-CN" b="1" dirty="0">
                <a:ea typeface="宋体" panose="02010600030101010101" pitchFamily="2" charset="-122"/>
                <a:sym typeface="Symbol" pitchFamily="2" charset="2"/>
              </a:rPr>
              <a:t>and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),  (</a:t>
            </a:r>
            <a:r>
              <a:rPr lang="en-US" altLang="zh-CN" b="1" dirty="0">
                <a:ea typeface="宋体" panose="02010600030101010101" pitchFamily="2" charset="-122"/>
                <a:sym typeface="Symbol" pitchFamily="2" charset="2"/>
              </a:rPr>
              <a:t>or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),  (</a:t>
            </a:r>
            <a:r>
              <a:rPr lang="en-US" altLang="zh-CN" b="1" dirty="0">
                <a:ea typeface="宋体" panose="02010600030101010101" pitchFamily="2" charset="-122"/>
                <a:sym typeface="Symbol" pitchFamily="2" charset="2"/>
              </a:rPr>
              <a:t>not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)</a:t>
            </a:r>
            <a:br>
              <a:rPr lang="en-US" altLang="zh-CN" dirty="0">
                <a:ea typeface="宋体" panose="02010600030101010101" pitchFamily="2" charset="-122"/>
                <a:sym typeface="Symbol" pitchFamily="2" charset="2"/>
              </a:rPr>
            </a:b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Each </a:t>
            </a: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  <a:sym typeface="Symbol" pitchFamily="2" charset="2"/>
              </a:rPr>
              <a:t>term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 is one of:</a:t>
            </a:r>
          </a:p>
          <a:p>
            <a:pPr>
              <a:lnSpc>
                <a:spcPct val="110000"/>
              </a:lnSpc>
              <a:buNone/>
              <a:tabLst>
                <a:tab pos="1658897" algn="l"/>
                <a:tab pos="3149521" algn="ctr"/>
                <a:tab pos="3425740" algn="l"/>
              </a:tabLst>
              <a:defRPr/>
            </a:pP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		&lt;attribute&gt;	</a:t>
            </a:r>
            <a:r>
              <a:rPr lang="en-US" altLang="zh-CN" i="1" dirty="0">
                <a:ea typeface="宋体" panose="02010600030101010101" pitchFamily="2" charset="-122"/>
                <a:sym typeface="Symbol" pitchFamily="2" charset="2"/>
              </a:rPr>
              <a:t>op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 	&lt;attribute&gt; or &lt;constant&gt;</a:t>
            </a:r>
          </a:p>
          <a:p>
            <a:pPr>
              <a:lnSpc>
                <a:spcPct val="90000"/>
              </a:lnSpc>
              <a:buNone/>
              <a:tabLst>
                <a:tab pos="1658897" algn="l"/>
                <a:tab pos="3149521" algn="ctr"/>
                <a:tab pos="3425740" algn="l"/>
              </a:tabLst>
              <a:defRPr/>
            </a:pP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     where </a:t>
            </a:r>
            <a:r>
              <a:rPr lang="en-US" altLang="zh-CN" i="1" dirty="0">
                <a:ea typeface="宋体" panose="02010600030101010101" pitchFamily="2" charset="-122"/>
                <a:sym typeface="Symbol" pitchFamily="2" charset="2"/>
              </a:rPr>
              <a:t>op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 is one of:  =, , &gt;, . &lt;. </a:t>
            </a:r>
            <a:br>
              <a:rPr lang="en-US" altLang="zh-CN" dirty="0">
                <a:ea typeface="宋体" panose="02010600030101010101" pitchFamily="2" charset="-122"/>
                <a:sym typeface="Symbol" pitchFamily="2" charset="2"/>
              </a:rPr>
            </a:br>
            <a:endParaRPr lang="en-US" altLang="zh-CN" dirty="0">
              <a:ea typeface="宋体" panose="02010600030101010101" pitchFamily="2" charset="-122"/>
              <a:sym typeface="Symbol" pitchFamily="2" charset="2"/>
            </a:endParaRPr>
          </a:p>
          <a:p>
            <a:pPr>
              <a:lnSpc>
                <a:spcPct val="90000"/>
              </a:lnSpc>
              <a:tabLst>
                <a:tab pos="1658897" algn="l"/>
                <a:tab pos="3149521" algn="ctr"/>
                <a:tab pos="3425740" algn="l"/>
              </a:tabLst>
              <a:defRPr/>
            </a:pP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Example of selection:</a:t>
            </a:r>
            <a:br>
              <a:rPr lang="en-US" altLang="zh-CN" dirty="0">
                <a:ea typeface="宋体" panose="02010600030101010101" pitchFamily="2" charset="-122"/>
                <a:sym typeface="Symbol" pitchFamily="2" charset="2"/>
              </a:rPr>
            </a:br>
            <a:br>
              <a:rPr lang="en-US" altLang="zh-CN" dirty="0">
                <a:ea typeface="宋体" panose="02010600030101010101" pitchFamily="2" charset="-122"/>
                <a:sym typeface="Symbol" pitchFamily="2" charset="2"/>
              </a:rPr>
            </a:b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  	</a:t>
            </a:r>
            <a:r>
              <a:rPr lang="en-US" altLang="zh-CN" i="1" dirty="0">
                <a:ea typeface="宋体" panose="02010600030101010101" pitchFamily="2" charset="-122"/>
                <a:sym typeface="Symbol" pitchFamily="2" charset="2"/>
              </a:rPr>
              <a:t>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 </a:t>
            </a:r>
            <a:r>
              <a:rPr lang="en-US" altLang="zh-CN" i="1" baseline="-25000" dirty="0" err="1">
                <a:ea typeface="宋体" panose="02010600030101010101" pitchFamily="2" charset="-122"/>
                <a:sym typeface="Symbol" pitchFamily="2" charset="2"/>
              </a:rPr>
              <a:t>dept_name</a:t>
            </a:r>
            <a:r>
              <a:rPr lang="en-US" altLang="zh-CN" i="1" baseline="-25000" dirty="0">
                <a:ea typeface="宋体" panose="02010600030101010101" pitchFamily="2" charset="-122"/>
                <a:sym typeface="Symbol" pitchFamily="2" charset="2"/>
              </a:rPr>
              <a:t>=“Physics”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(</a:t>
            </a:r>
            <a:r>
              <a:rPr lang="en-US" altLang="zh-CN" i="1" dirty="0">
                <a:ea typeface="宋体" panose="02010600030101010101" pitchFamily="2" charset="-122"/>
                <a:sym typeface="Symbol" pitchFamily="2" charset="2"/>
              </a:rPr>
              <a:t>instructor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)</a:t>
            </a:r>
          </a:p>
          <a:p>
            <a:pPr marL="0" indent="0">
              <a:lnSpc>
                <a:spcPct val="90000"/>
              </a:lnSpc>
              <a:buNone/>
              <a:tabLst>
                <a:tab pos="1658897" algn="l"/>
                <a:tab pos="3149521" algn="ctr"/>
                <a:tab pos="3425740" algn="l"/>
              </a:tabLst>
              <a:defRPr/>
            </a:pP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	</a:t>
            </a:r>
            <a:r>
              <a:rPr lang="en-US" altLang="zh-CN" i="1" dirty="0">
                <a:ea typeface="宋体" panose="02010600030101010101" pitchFamily="2" charset="-122"/>
                <a:sym typeface="Symbol" pitchFamily="2" charset="2"/>
              </a:rPr>
              <a:t>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 </a:t>
            </a:r>
            <a:r>
              <a:rPr lang="en-US" altLang="zh-CN" i="1" baseline="-25000" dirty="0" err="1">
                <a:ea typeface="宋体" panose="02010600030101010101" pitchFamily="2" charset="-122"/>
                <a:sym typeface="Symbol" pitchFamily="2" charset="2"/>
              </a:rPr>
              <a:t>dept_name</a:t>
            </a:r>
            <a:r>
              <a:rPr lang="en-US" altLang="zh-CN" i="1" baseline="-25000" dirty="0">
                <a:ea typeface="宋体" panose="02010600030101010101" pitchFamily="2" charset="-122"/>
                <a:sym typeface="Symbol" pitchFamily="2" charset="2"/>
              </a:rPr>
              <a:t>=“Physics”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  </a:t>
            </a:r>
            <a:r>
              <a:rPr lang="en-US" altLang="zh-CN" baseline="-25000" dirty="0">
                <a:ea typeface="宋体" panose="02010600030101010101" pitchFamily="2" charset="-122"/>
                <a:sym typeface="Symbol" pitchFamily="2" charset="2"/>
              </a:rPr>
              <a:t>salary &gt;50000</a:t>
            </a:r>
            <a:r>
              <a:rPr lang="en-US" altLang="zh-CN" i="1" baseline="-25000" dirty="0">
                <a:ea typeface="宋体" panose="02010600030101010101" pitchFamily="2" charset="-122"/>
                <a:sym typeface="Symbol" pitchFamily="2" charset="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(</a:t>
            </a:r>
            <a:r>
              <a:rPr lang="en-US" altLang="zh-CN" i="1" dirty="0">
                <a:ea typeface="宋体" panose="02010600030101010101" pitchFamily="2" charset="-122"/>
                <a:sym typeface="Symbol" pitchFamily="2" charset="2"/>
              </a:rPr>
              <a:t>instructor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)</a:t>
            </a:r>
          </a:p>
          <a:p>
            <a:pPr marL="0" indent="0">
              <a:lnSpc>
                <a:spcPct val="90000"/>
              </a:lnSpc>
              <a:buNone/>
              <a:tabLst>
                <a:tab pos="1658897" algn="l"/>
                <a:tab pos="3149521" algn="ctr"/>
                <a:tab pos="3425740" algn="l"/>
              </a:tabLst>
              <a:defRPr/>
            </a:pPr>
            <a:endParaRPr lang="en-US" altLang="zh-CN" dirty="0">
              <a:ea typeface="宋体" panose="02010600030101010101" pitchFamily="2" charset="-122"/>
              <a:sym typeface="Symbol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10727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>
            <a:extLst>
              <a:ext uri="{FF2B5EF4-FFF2-40B4-BE49-F238E27FC236}">
                <a16:creationId xmlns:a16="http://schemas.microsoft.com/office/drawing/2014/main" id="{14155C9B-7DDD-C141-8162-B2624CE48C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3939" y="117475"/>
            <a:ext cx="10466387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Project Operation – Example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4D7D987F-ED28-CB44-A1E8-5C6232DDBD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1826" y="1077913"/>
            <a:ext cx="2441575" cy="411163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Relation</a:t>
            </a:r>
            <a:r>
              <a:rPr lang="en-US" altLang="zh-CN" i="1">
                <a:ea typeface="宋体" panose="02010600030101010101" pitchFamily="2" charset="-122"/>
              </a:rPr>
              <a:t> r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24579" name="Rectangle 4">
            <a:extLst>
              <a:ext uri="{FF2B5EF4-FFF2-40B4-BE49-F238E27FC236}">
                <a16:creationId xmlns:a16="http://schemas.microsoft.com/office/drawing/2014/main" id="{C4296729-43A9-5E4E-8F16-93C005EBB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114802"/>
            <a:ext cx="7029451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I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0" name="Rectangle 5">
            <a:extLst>
              <a:ext uri="{FF2B5EF4-FFF2-40B4-BE49-F238E27FC236}">
                <a16:creationId xmlns:a16="http://schemas.microsoft.com/office/drawing/2014/main" id="{BAFBB616-9DD7-3847-AD82-8701CE285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962402"/>
            <a:ext cx="7029451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I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1" name="Rectangle 6">
            <a:extLst>
              <a:ext uri="{FF2B5EF4-FFF2-40B4-BE49-F238E27FC236}">
                <a16:creationId xmlns:a16="http://schemas.microsoft.com/office/drawing/2014/main" id="{C661D437-3DF2-C04D-BD4E-C7AFCCC66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114802"/>
            <a:ext cx="7029451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buSzTx/>
              <a:buFont typeface="Monotype Sorts" pitchFamily="2" charset="2"/>
              <a:buNone/>
            </a:pPr>
            <a:endParaRPr lang="en-IN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2" name="Rectangle 7">
            <a:extLst>
              <a:ext uri="{FF2B5EF4-FFF2-40B4-BE49-F238E27FC236}">
                <a16:creationId xmlns:a16="http://schemas.microsoft.com/office/drawing/2014/main" id="{159226A0-DF12-FF49-BAFE-13C402E8B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988" y="4140202"/>
            <a:ext cx="7029451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I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3" name="Rectangle 8">
            <a:extLst>
              <a:ext uri="{FF2B5EF4-FFF2-40B4-BE49-F238E27FC236}">
                <a16:creationId xmlns:a16="http://schemas.microsoft.com/office/drawing/2014/main" id="{E84F889F-0747-D64C-A864-ABCB547A9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813" y="3659188"/>
            <a:ext cx="2057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 </a:t>
            </a:r>
            <a:endParaRPr kumimoji="0" lang="en-US" altLang="zh-CN">
              <a:ea typeface="宋体" panose="02010600030101010101" pitchFamily="2" charset="-122"/>
            </a:endParaRPr>
          </a:p>
        </p:txBody>
      </p:sp>
      <p:pic>
        <p:nvPicPr>
          <p:cNvPr id="24584" name="Picture 9">
            <a:extLst>
              <a:ext uri="{FF2B5EF4-FFF2-40B4-BE49-F238E27FC236}">
                <a16:creationId xmlns:a16="http://schemas.microsoft.com/office/drawing/2014/main" id="{AC1F9B58-A6F5-0F4D-BB28-90F21290F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164" y="1189039"/>
            <a:ext cx="2708275" cy="443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5" name="Rectangle 10">
            <a:extLst>
              <a:ext uri="{FF2B5EF4-FFF2-40B4-BE49-F238E27FC236}">
                <a16:creationId xmlns:a16="http://schemas.microsoft.com/office/drawing/2014/main" id="{A73A3BCE-8034-0448-80C6-08EC5F658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901" y="3597277"/>
            <a:ext cx="1468439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  <a:sym typeface="Symbol" pitchFamily="2" charset="2"/>
              </a:rPr>
              <a:t></a:t>
            </a:r>
            <a:r>
              <a:rPr kumimoji="0"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A,C</a:t>
            </a:r>
            <a:r>
              <a: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kumimoji="0"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008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>
            <a:extLst>
              <a:ext uri="{FF2B5EF4-FFF2-40B4-BE49-F238E27FC236}">
                <a16:creationId xmlns:a16="http://schemas.microsoft.com/office/drawing/2014/main" id="{2F52FD65-B077-884A-AF18-76E1F73585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Project Operation</a:t>
            </a: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F84888CC-C712-144C-A2DB-DCD68D1894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22514" y="1077913"/>
            <a:ext cx="7450137" cy="4876800"/>
          </a:xfrm>
        </p:spPr>
        <p:txBody>
          <a:bodyPr/>
          <a:lstStyle/>
          <a:p>
            <a:pPr>
              <a:lnSpc>
                <a:spcPct val="120000"/>
              </a:lnSpc>
              <a:tabLst>
                <a:tab pos="3257469" algn="ctr"/>
              </a:tabLst>
              <a:defRPr/>
            </a:pPr>
            <a:r>
              <a:rPr lang="en-US" altLang="en-US" dirty="0"/>
              <a:t>A unary operation that returns its argument relation, with certain attributes left out.  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tabLst>
                <a:tab pos="3257469" algn="ctr"/>
              </a:tabLst>
              <a:defRPr/>
            </a:pPr>
            <a:r>
              <a:rPr lang="en-US" altLang="zh-CN" dirty="0">
                <a:ea typeface="宋体" panose="02010600030101010101" pitchFamily="2" charset="-122"/>
              </a:rPr>
              <a:t>Notation: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	</a:t>
            </a:r>
          </a:p>
          <a:p>
            <a:pPr>
              <a:lnSpc>
                <a:spcPct val="120000"/>
              </a:lnSpc>
              <a:buNone/>
              <a:tabLst>
                <a:tab pos="3257469" algn="ctr"/>
              </a:tabLst>
              <a:defRPr/>
            </a:pPr>
            <a:r>
              <a:rPr lang="en-US" altLang="zh-CN" dirty="0">
                <a:ea typeface="宋体" panose="02010600030101010101" pitchFamily="2" charset="-122"/>
              </a:rPr>
              <a:t>	where </a:t>
            </a:r>
            <a:r>
              <a:rPr lang="en-US" altLang="zh-CN" i="1" dirty="0">
                <a:ea typeface="宋体" panose="02010600030101010101" pitchFamily="2" charset="-122"/>
              </a:rPr>
              <a:t>A</a:t>
            </a:r>
            <a:r>
              <a:rPr lang="en-US" altLang="zh-CN" i="1" baseline="-25000" dirty="0">
                <a:ea typeface="宋体" panose="02010600030101010101" pitchFamily="2" charset="-122"/>
              </a:rPr>
              <a:t>1</a:t>
            </a:r>
            <a:r>
              <a:rPr lang="en-US" altLang="zh-CN" i="1" dirty="0">
                <a:ea typeface="宋体" panose="02010600030101010101" pitchFamily="2" charset="-122"/>
              </a:rPr>
              <a:t>, A</a:t>
            </a:r>
            <a:r>
              <a:rPr lang="en-US" altLang="zh-CN" i="1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 are attribute names and </a:t>
            </a:r>
            <a:r>
              <a:rPr lang="en-US" altLang="zh-CN" i="1" dirty="0">
                <a:ea typeface="宋体" panose="02010600030101010101" pitchFamily="2" charset="-122"/>
              </a:rPr>
              <a:t>r</a:t>
            </a:r>
            <a:r>
              <a:rPr lang="en-US" altLang="zh-CN" dirty="0">
                <a:ea typeface="宋体" panose="02010600030101010101" pitchFamily="2" charset="-122"/>
              </a:rPr>
              <a:t> is a relation name.</a:t>
            </a:r>
          </a:p>
          <a:p>
            <a:pPr>
              <a:tabLst>
                <a:tab pos="3257469" algn="ctr"/>
              </a:tabLst>
              <a:defRPr/>
            </a:pPr>
            <a:r>
              <a:rPr lang="en-US" altLang="zh-CN" dirty="0">
                <a:ea typeface="宋体" panose="02010600030101010101" pitchFamily="2" charset="-122"/>
              </a:rPr>
              <a:t>The result is defined as the relation of </a:t>
            </a:r>
            <a:r>
              <a:rPr lang="en-US" altLang="zh-CN" i="1" dirty="0">
                <a:ea typeface="宋体" panose="02010600030101010101" pitchFamily="2" charset="-122"/>
              </a:rPr>
              <a:t>k</a:t>
            </a:r>
            <a:r>
              <a:rPr lang="en-US" altLang="zh-CN" dirty="0">
                <a:ea typeface="宋体" panose="02010600030101010101" pitchFamily="2" charset="-122"/>
              </a:rPr>
              <a:t> columns obtained by erasing the columns that are not listed</a:t>
            </a:r>
          </a:p>
          <a:p>
            <a:pPr>
              <a:tabLst>
                <a:tab pos="3257469" algn="ctr"/>
              </a:tabLst>
              <a:defRPr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Duplicate rows</a:t>
            </a:r>
            <a:r>
              <a:rPr lang="en-US" altLang="zh-CN" dirty="0">
                <a:ea typeface="宋体" panose="02010600030101010101" pitchFamily="2" charset="-122"/>
              </a:rPr>
              <a:t> removed from result, since relations are sets</a:t>
            </a:r>
          </a:p>
          <a:p>
            <a:pPr>
              <a:tabLst>
                <a:tab pos="3257469" algn="ctr"/>
              </a:tabLst>
              <a:defRPr/>
            </a:pPr>
            <a:r>
              <a:rPr lang="en-US" altLang="zh-CN" dirty="0">
                <a:ea typeface="宋体" panose="02010600030101010101" pitchFamily="2" charset="-122"/>
              </a:rPr>
              <a:t>Example: To eliminate the </a:t>
            </a:r>
            <a:r>
              <a:rPr lang="en-US" altLang="zh-CN" i="1" dirty="0" err="1">
                <a:ea typeface="宋体" panose="02010600030101010101" pitchFamily="2" charset="-122"/>
              </a:rPr>
              <a:t>dept_name</a:t>
            </a:r>
            <a:r>
              <a:rPr lang="en-US" altLang="zh-CN" dirty="0">
                <a:ea typeface="宋体" panose="02010600030101010101" pitchFamily="2" charset="-122"/>
              </a:rPr>
              <a:t> attribute of </a:t>
            </a:r>
            <a:r>
              <a:rPr lang="en-US" altLang="zh-CN" i="1" dirty="0">
                <a:ea typeface="宋体" panose="02010600030101010101" pitchFamily="2" charset="-122"/>
              </a:rPr>
              <a:t>instructor</a:t>
            </a:r>
            <a:br>
              <a:rPr lang="en-US" altLang="zh-CN" dirty="0">
                <a:ea typeface="宋体" panose="02010600030101010101" pitchFamily="2" charset="-122"/>
              </a:rPr>
            </a:b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         	 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</a:t>
            </a:r>
            <a:r>
              <a:rPr lang="en-US" altLang="zh-CN" i="1" baseline="-25000" dirty="0">
                <a:ea typeface="宋体" panose="02010600030101010101" pitchFamily="2" charset="-122"/>
              </a:rPr>
              <a:t>ID, name, salary</a:t>
            </a:r>
            <a:r>
              <a:rPr lang="en-US" altLang="zh-CN" dirty="0">
                <a:ea typeface="宋体" panose="02010600030101010101" pitchFamily="2" charset="-122"/>
              </a:rPr>
              <a:t> (</a:t>
            </a:r>
            <a:r>
              <a:rPr lang="en-US" altLang="zh-CN" sz="2000" i="1" dirty="0">
                <a:ea typeface="宋体" panose="02010600030101010101" pitchFamily="2" charset="-122"/>
              </a:rPr>
              <a:t>instructor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</a:p>
          <a:p>
            <a:pPr marL="0" indent="0">
              <a:buNone/>
              <a:tabLst>
                <a:tab pos="3257469" algn="ctr"/>
              </a:tabLst>
              <a:defRPr/>
            </a:pPr>
            <a:r>
              <a:rPr lang="en-US" altLang="zh-CN" dirty="0">
                <a:ea typeface="宋体" panose="02010600030101010101" pitchFamily="2" charset="-122"/>
              </a:rPr>
              <a:t>                             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</a:t>
            </a:r>
            <a:r>
              <a:rPr lang="en-US" altLang="zh-CN" baseline="-25000" dirty="0" err="1">
                <a:ea typeface="宋体" panose="02010600030101010101" pitchFamily="2" charset="-122"/>
              </a:rPr>
              <a:t>course_id</a:t>
            </a:r>
            <a:r>
              <a:rPr lang="en-US" altLang="zh-CN" baseline="-25000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 </a:t>
            </a:r>
            <a:r>
              <a:rPr lang="en-US" altLang="zh-CN" baseline="-25000" dirty="0">
                <a:ea typeface="宋体" panose="02010600030101010101" pitchFamily="2" charset="-122"/>
                <a:sym typeface="Symbol" pitchFamily="2" charset="2"/>
              </a:rPr>
              <a:t>semester=“Fall”  </a:t>
            </a:r>
            <a:r>
              <a:rPr lang="el-GR" altLang="zh-CN" baseline="-25000" dirty="0">
                <a:ea typeface="宋体" panose="02010600030101010101" pitchFamily="2" charset="-122"/>
                <a:sym typeface="Symbol" pitchFamily="2" charset="2"/>
              </a:rPr>
              <a:t>Λ</a:t>
            </a:r>
            <a:r>
              <a:rPr lang="en-US" altLang="zh-CN" baseline="-25000" dirty="0">
                <a:ea typeface="宋体" panose="02010600030101010101" pitchFamily="2" charset="-122"/>
                <a:sym typeface="Symbol" pitchFamily="2" charset="2"/>
              </a:rPr>
              <a:t> year=2009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 (section)) </a:t>
            </a:r>
            <a:br>
              <a:rPr lang="en-US" altLang="zh-CN" dirty="0">
                <a:ea typeface="宋体" panose="02010600030101010101" pitchFamily="2" charset="-122"/>
              </a:rPr>
            </a:b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26627" name="Object 4">
            <a:extLst>
              <a:ext uri="{FF2B5EF4-FFF2-40B4-BE49-F238E27FC236}">
                <a16:creationId xmlns:a16="http://schemas.microsoft.com/office/drawing/2014/main" id="{5E78B237-F424-D744-B3B2-E77859EF71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188977"/>
              </p:ext>
            </p:extLst>
          </p:nvPr>
        </p:nvGraphicFramePr>
        <p:xfrm>
          <a:off x="4393843" y="2167860"/>
          <a:ext cx="19145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8" name="Equation" r:id="rId4" imgW="20193000" imgH="6146800" progId="Equation.3">
                  <p:embed/>
                </p:oleObj>
              </mc:Choice>
              <mc:Fallback>
                <p:oleObj name="Equation" r:id="rId4" imgW="20193000" imgH="6146800" progId="Equation.3">
                  <p:embed/>
                  <p:pic>
                    <p:nvPicPr>
                      <p:cNvPr id="26627" name="Object 4">
                        <a:extLst>
                          <a:ext uri="{FF2B5EF4-FFF2-40B4-BE49-F238E27FC236}">
                            <a16:creationId xmlns:a16="http://schemas.microsoft.com/office/drawing/2014/main" id="{5E78B237-F424-D744-B3B2-E77859EF71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3843" y="2167860"/>
                        <a:ext cx="1914525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4050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>
            <a:extLst>
              <a:ext uri="{FF2B5EF4-FFF2-40B4-BE49-F238E27FC236}">
                <a16:creationId xmlns:a16="http://schemas.microsoft.com/office/drawing/2014/main" id="{FB70F477-AA8D-944C-B115-117D0646B8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3940" y="117475"/>
            <a:ext cx="10410825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Union Operation – Example 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49FD4362-65E2-B34B-8BC5-0B363A16C9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22514" y="1077913"/>
            <a:ext cx="6861175" cy="334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Relations </a:t>
            </a:r>
            <a:r>
              <a:rPr lang="en-US" altLang="zh-CN" i="1">
                <a:ea typeface="宋体" panose="02010600030101010101" pitchFamily="2" charset="-122"/>
              </a:rPr>
              <a:t>r, s: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8675" name="Rectangle 4">
            <a:extLst>
              <a:ext uri="{FF2B5EF4-FFF2-40B4-BE49-F238E27FC236}">
                <a16:creationId xmlns:a16="http://schemas.microsoft.com/office/drawing/2014/main" id="{980AFA5A-3F0F-7F4B-84A7-43485D010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2513" y="3238501"/>
            <a:ext cx="7029451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r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 s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</p:txBody>
      </p:sp>
      <p:pic>
        <p:nvPicPr>
          <p:cNvPr id="28676" name="Picture 5">
            <a:extLst>
              <a:ext uri="{FF2B5EF4-FFF2-40B4-BE49-F238E27FC236}">
                <a16:creationId xmlns:a16="http://schemas.microsoft.com/office/drawing/2014/main" id="{0090A78C-A199-4E44-995C-1028075E9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8" y="1138239"/>
            <a:ext cx="2357437" cy="421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5250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>
            <a:extLst>
              <a:ext uri="{FF2B5EF4-FFF2-40B4-BE49-F238E27FC236}">
                <a16:creationId xmlns:a16="http://schemas.microsoft.com/office/drawing/2014/main" id="{485D8186-63FE-E74A-B570-BD86BB0A5C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Union Operation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EAD4EA6D-323A-3C41-9D07-D9BF948E9F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22513" y="979591"/>
            <a:ext cx="7848600" cy="4876800"/>
          </a:xfrm>
        </p:spPr>
        <p:txBody>
          <a:bodyPr/>
          <a:lstStyle/>
          <a:p>
            <a:pPr>
              <a:tabLst>
                <a:tab pos="2965377" algn="ctr"/>
              </a:tabLst>
            </a:pPr>
            <a:r>
              <a:rPr lang="en-US" altLang="en-US" dirty="0"/>
              <a:t>The union operation </a:t>
            </a:r>
            <a:r>
              <a:rPr lang="en-US" altLang="en-US" dirty="0">
                <a:sym typeface="Symbol" panose="05050102010706020507" pitchFamily="18" charset="2"/>
              </a:rPr>
              <a:t>allows us to combine two relations 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tabLst>
                <a:tab pos="2965377" algn="ctr"/>
              </a:tabLst>
            </a:pPr>
            <a:r>
              <a:rPr lang="en-US" altLang="zh-CN" dirty="0">
                <a:ea typeface="宋体" panose="02010600030101010101" pitchFamily="2" charset="-122"/>
              </a:rPr>
              <a:t>Notation:  </a:t>
            </a:r>
            <a:r>
              <a:rPr lang="en-US" altLang="zh-CN" i="1" dirty="0">
                <a:ea typeface="宋体" panose="02010600030101010101" pitchFamily="2" charset="-122"/>
              </a:rPr>
              <a:t>r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 </a:t>
            </a:r>
            <a:r>
              <a:rPr lang="en-US" altLang="zh-CN" i="1" dirty="0">
                <a:ea typeface="宋体" panose="02010600030101010101" pitchFamily="2" charset="-122"/>
                <a:sym typeface="Symbol" pitchFamily="2" charset="2"/>
              </a:rPr>
              <a:t>s</a:t>
            </a:r>
          </a:p>
          <a:p>
            <a:pPr>
              <a:tabLst>
                <a:tab pos="2965377" algn="ctr"/>
              </a:tabLst>
            </a:pP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Defined as: </a:t>
            </a:r>
          </a:p>
          <a:p>
            <a:pPr>
              <a:buNone/>
              <a:tabLst>
                <a:tab pos="2965377" algn="ctr"/>
              </a:tabLst>
            </a:pPr>
            <a:r>
              <a:rPr lang="en-US" altLang="zh-CN" dirty="0">
                <a:ea typeface="宋体" panose="02010600030101010101" pitchFamily="2" charset="-122"/>
              </a:rPr>
              <a:t>		</a:t>
            </a:r>
            <a:r>
              <a:rPr lang="en-US" altLang="zh-CN" i="1" dirty="0">
                <a:ea typeface="宋体" panose="02010600030101010101" pitchFamily="2" charset="-122"/>
              </a:rPr>
              <a:t>r</a:t>
            </a:r>
            <a:r>
              <a:rPr lang="en-US" altLang="zh-CN" dirty="0">
                <a:ea typeface="宋体" panose="02010600030101010101" pitchFamily="2" charset="-122"/>
              </a:rPr>
              <a:t>  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 </a:t>
            </a:r>
            <a:r>
              <a:rPr lang="en-US" altLang="zh-CN" i="1" dirty="0">
                <a:ea typeface="宋体" panose="02010600030101010101" pitchFamily="2" charset="-122"/>
                <a:sym typeface="Symbol" pitchFamily="2" charset="2"/>
              </a:rPr>
              <a:t>s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 = {</a:t>
            </a:r>
            <a:r>
              <a:rPr lang="en-US" altLang="zh-CN" i="1" dirty="0">
                <a:ea typeface="宋体" panose="02010600030101010101" pitchFamily="2" charset="-122"/>
                <a:sym typeface="Symbol" pitchFamily="2" charset="2"/>
              </a:rPr>
              <a:t>t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 | </a:t>
            </a:r>
            <a:r>
              <a:rPr lang="en-US" altLang="zh-CN" i="1" dirty="0">
                <a:ea typeface="宋体" panose="02010600030101010101" pitchFamily="2" charset="-122"/>
                <a:sym typeface="Symbol" pitchFamily="2" charset="2"/>
              </a:rPr>
              <a:t>t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  </a:t>
            </a:r>
            <a:r>
              <a:rPr lang="en-US" altLang="zh-CN" i="1" dirty="0">
                <a:ea typeface="宋体" panose="02010600030101010101" pitchFamily="2" charset="-122"/>
                <a:sym typeface="Symbol" pitchFamily="2" charset="2"/>
              </a:rPr>
              <a:t>r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 or</a:t>
            </a:r>
            <a:r>
              <a:rPr lang="en-US" altLang="zh-CN" i="1" dirty="0">
                <a:ea typeface="宋体" panose="02010600030101010101" pitchFamily="2" charset="-122"/>
                <a:sym typeface="Symbol" pitchFamily="2" charset="2"/>
              </a:rPr>
              <a:t> t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  </a:t>
            </a:r>
            <a:r>
              <a:rPr lang="en-US" altLang="zh-CN" i="1" dirty="0">
                <a:ea typeface="宋体" panose="02010600030101010101" pitchFamily="2" charset="-122"/>
                <a:sym typeface="Symbol" pitchFamily="2" charset="2"/>
              </a:rPr>
              <a:t>s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}</a:t>
            </a:r>
          </a:p>
          <a:p>
            <a:pPr>
              <a:tabLst>
                <a:tab pos="2965377" algn="ctr"/>
              </a:tabLst>
            </a:pP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For </a:t>
            </a:r>
            <a:r>
              <a:rPr lang="en-US" altLang="zh-CN" i="1" dirty="0">
                <a:ea typeface="宋体" panose="02010600030101010101" pitchFamily="2" charset="-122"/>
              </a:rPr>
              <a:t>r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 </a:t>
            </a:r>
            <a:r>
              <a:rPr lang="en-US" altLang="zh-CN" i="1" dirty="0">
                <a:ea typeface="宋体" panose="02010600030101010101" pitchFamily="2" charset="-122"/>
                <a:sym typeface="Symbol" pitchFamily="2" charset="2"/>
              </a:rPr>
              <a:t>s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 to be valid.</a:t>
            </a:r>
          </a:p>
          <a:p>
            <a:pPr>
              <a:buNone/>
              <a:tabLst>
                <a:tab pos="2965377" algn="ctr"/>
              </a:tabLst>
            </a:pPr>
            <a:r>
              <a:rPr lang="en-US" altLang="zh-CN" i="1" dirty="0">
                <a:ea typeface="宋体" panose="02010600030101010101" pitchFamily="2" charset="-122"/>
                <a:sym typeface="Symbol" pitchFamily="2" charset="2"/>
              </a:rPr>
              <a:t>	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1.  </a:t>
            </a:r>
            <a:r>
              <a:rPr lang="en-US" altLang="zh-CN" i="1" dirty="0">
                <a:ea typeface="宋体" panose="02010600030101010101" pitchFamily="2" charset="-122"/>
                <a:sym typeface="Symbol" pitchFamily="2" charset="2"/>
              </a:rPr>
              <a:t>r,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 </a:t>
            </a:r>
            <a:r>
              <a:rPr lang="en-US" altLang="zh-CN" i="1" dirty="0">
                <a:ea typeface="宋体" panose="02010600030101010101" pitchFamily="2" charset="-122"/>
                <a:sym typeface="Symbol" pitchFamily="2" charset="2"/>
              </a:rPr>
              <a:t>s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 must have the </a:t>
            </a:r>
            <a:r>
              <a:rPr lang="en-US" altLang="zh-CN" i="1" dirty="0">
                <a:ea typeface="宋体" panose="02010600030101010101" pitchFamily="2" charset="-122"/>
                <a:sym typeface="Symbol" pitchFamily="2" charset="2"/>
              </a:rPr>
              <a:t>same </a:t>
            </a: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  <a:sym typeface="Symbol" pitchFamily="2" charset="2"/>
              </a:rPr>
              <a:t>arity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 (same number of attributes)</a:t>
            </a:r>
          </a:p>
          <a:p>
            <a:pPr>
              <a:buNone/>
              <a:tabLst>
                <a:tab pos="2965377" algn="ctr"/>
              </a:tabLst>
            </a:pP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	2.  The attribute domains must be </a:t>
            </a: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  <a:sym typeface="Symbol" pitchFamily="2" charset="2"/>
              </a:rPr>
              <a:t>compatible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 (example: 2</a:t>
            </a:r>
            <a:r>
              <a:rPr lang="en-US" altLang="zh-CN" baseline="30000" dirty="0">
                <a:ea typeface="宋体" panose="02010600030101010101" pitchFamily="2" charset="-122"/>
                <a:sym typeface="Symbol" pitchFamily="2" charset="2"/>
              </a:rPr>
              <a:t>nd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 column </a:t>
            </a:r>
            <a:br>
              <a:rPr lang="en-US" altLang="zh-CN" dirty="0">
                <a:ea typeface="宋体" panose="02010600030101010101" pitchFamily="2" charset="-122"/>
                <a:sym typeface="Symbol" pitchFamily="2" charset="2"/>
              </a:rPr>
            </a:b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     	of </a:t>
            </a:r>
            <a:r>
              <a:rPr lang="en-US" altLang="zh-CN" i="1" dirty="0">
                <a:ea typeface="宋体" panose="02010600030101010101" pitchFamily="2" charset="-122"/>
                <a:sym typeface="Symbol" pitchFamily="2" charset="2"/>
              </a:rPr>
              <a:t>r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 deals with the same type of values as does the 2</a:t>
            </a:r>
            <a:r>
              <a:rPr lang="en-US" altLang="zh-CN" baseline="30000" dirty="0">
                <a:ea typeface="宋体" panose="02010600030101010101" pitchFamily="2" charset="-122"/>
                <a:sym typeface="Symbol" pitchFamily="2" charset="2"/>
              </a:rPr>
              <a:t>nd </a:t>
            </a:r>
            <a:br>
              <a:rPr lang="en-US" altLang="zh-CN" dirty="0">
                <a:ea typeface="宋体" panose="02010600030101010101" pitchFamily="2" charset="-122"/>
                <a:sym typeface="Symbol" pitchFamily="2" charset="2"/>
              </a:rPr>
            </a:b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     column of </a:t>
            </a:r>
            <a:r>
              <a:rPr lang="en-US" altLang="zh-CN" i="1" dirty="0">
                <a:ea typeface="宋体" panose="02010600030101010101" pitchFamily="2" charset="-122"/>
                <a:sym typeface="Symbol" pitchFamily="2" charset="2"/>
              </a:rPr>
              <a:t>s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)</a:t>
            </a:r>
          </a:p>
          <a:p>
            <a:pPr>
              <a:tabLst>
                <a:tab pos="2965377" algn="ctr"/>
              </a:tabLst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Duplicate rows </a:t>
            </a:r>
            <a:r>
              <a:rPr lang="en-US" altLang="zh-CN" dirty="0">
                <a:ea typeface="宋体" panose="02010600030101010101" pitchFamily="2" charset="-122"/>
              </a:rPr>
              <a:t>removed from result</a:t>
            </a:r>
            <a:endParaRPr lang="en-US" altLang="zh-CN" dirty="0">
              <a:ea typeface="宋体" panose="02010600030101010101" pitchFamily="2" charset="-122"/>
              <a:sym typeface="Symbol" pitchFamily="2" charset="2"/>
            </a:endParaRPr>
          </a:p>
          <a:p>
            <a:pPr>
              <a:lnSpc>
                <a:spcPct val="140000"/>
              </a:lnSpc>
              <a:tabLst>
                <a:tab pos="2965377" algn="ctr"/>
              </a:tabLst>
            </a:pPr>
            <a:r>
              <a:rPr lang="en-US" altLang="zh-CN" dirty="0">
                <a:ea typeface="宋体" panose="02010600030101010101" pitchFamily="2" charset="-122"/>
              </a:rPr>
              <a:t>Example: to find all courses taught in the Fall 2009 semester, or in the Spring 2010 semester, or in both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   </a:t>
            </a:r>
            <a:r>
              <a:rPr lang="en-US" altLang="zh-CN" sz="2000" dirty="0">
                <a:ea typeface="宋体" panose="02010600030101010101" pitchFamily="2" charset="-122"/>
                <a:sym typeface="Symbol" pitchFamily="2" charset="2"/>
              </a:rPr>
              <a:t></a:t>
            </a:r>
            <a:r>
              <a:rPr lang="en-US" altLang="zh-CN" sz="2800" i="1" baseline="-25000" dirty="0" err="1">
                <a:ea typeface="宋体" panose="02010600030101010101" pitchFamily="2" charset="-122"/>
              </a:rPr>
              <a:t>course_id</a:t>
            </a:r>
            <a:r>
              <a:rPr lang="en-US" altLang="zh-CN" dirty="0">
                <a:ea typeface="宋体" panose="02010600030101010101" pitchFamily="2" charset="-122"/>
              </a:rPr>
              <a:t> (</a:t>
            </a:r>
            <a:r>
              <a:rPr lang="en-US" altLang="zh-CN" i="1" dirty="0">
                <a:ea typeface="宋体" panose="02010600030101010101" pitchFamily="2" charset="-122"/>
                <a:sym typeface="Symbol" pitchFamily="2" charset="2"/>
              </a:rPr>
              <a:t>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 </a:t>
            </a:r>
            <a:r>
              <a:rPr lang="en-US" altLang="zh-CN" sz="2800" i="1" baseline="-25000" dirty="0">
                <a:ea typeface="宋体" panose="02010600030101010101" pitchFamily="2" charset="-122"/>
                <a:sym typeface="Symbol" pitchFamily="2" charset="2"/>
              </a:rPr>
              <a:t>semester=“Fall”  </a:t>
            </a:r>
            <a:r>
              <a:rPr lang="el-GR" altLang="zh-CN" sz="2800" i="1" baseline="-25000" dirty="0">
                <a:sym typeface="Symbol" pitchFamily="2" charset="2"/>
              </a:rPr>
              <a:t>Λ</a:t>
            </a:r>
            <a:r>
              <a:rPr lang="en-US" altLang="zh-CN" sz="2800" i="1" baseline="-25000" dirty="0">
                <a:ea typeface="宋体" panose="02010600030101010101" pitchFamily="2" charset="-122"/>
                <a:sym typeface="Symbol" pitchFamily="2" charset="2"/>
              </a:rPr>
              <a:t> year=2009 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(</a:t>
            </a:r>
            <a:r>
              <a:rPr lang="en-US" altLang="zh-CN" i="1" dirty="0">
                <a:ea typeface="宋体" panose="02010600030101010101" pitchFamily="2" charset="-122"/>
                <a:sym typeface="Symbol" pitchFamily="2" charset="2"/>
              </a:rPr>
              <a:t>section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))    </a:t>
            </a:r>
            <a:br>
              <a:rPr lang="en-US" altLang="zh-CN" dirty="0">
                <a:ea typeface="宋体" panose="02010600030101010101" pitchFamily="2" charset="-122"/>
                <a:sym typeface="Symbol" pitchFamily="2" charset="2"/>
              </a:rPr>
            </a:b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   </a:t>
            </a:r>
            <a:r>
              <a:rPr lang="en-US" altLang="zh-CN" sz="2000" dirty="0">
                <a:ea typeface="宋体" panose="02010600030101010101" pitchFamily="2" charset="-122"/>
                <a:sym typeface="Symbol" pitchFamily="2" charset="2"/>
              </a:rPr>
              <a:t></a:t>
            </a:r>
            <a:r>
              <a:rPr lang="en-US" altLang="zh-CN" sz="2800" i="1" baseline="-25000" dirty="0" err="1">
                <a:ea typeface="宋体" panose="02010600030101010101" pitchFamily="2" charset="-122"/>
              </a:rPr>
              <a:t>course_id</a:t>
            </a:r>
            <a:r>
              <a:rPr lang="en-US" altLang="zh-CN" dirty="0">
                <a:ea typeface="宋体" panose="02010600030101010101" pitchFamily="2" charset="-122"/>
              </a:rPr>
              <a:t> (</a:t>
            </a:r>
            <a:r>
              <a:rPr lang="en-US" altLang="zh-CN" i="1" dirty="0">
                <a:ea typeface="宋体" panose="02010600030101010101" pitchFamily="2" charset="-122"/>
                <a:sym typeface="Symbol" pitchFamily="2" charset="2"/>
              </a:rPr>
              <a:t>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 </a:t>
            </a:r>
            <a:r>
              <a:rPr lang="en-US" altLang="zh-CN" sz="2800" i="1" baseline="-25000" dirty="0">
                <a:ea typeface="宋体" panose="02010600030101010101" pitchFamily="2" charset="-122"/>
                <a:sym typeface="Symbol" pitchFamily="2" charset="2"/>
              </a:rPr>
              <a:t>semester=“Spring”  </a:t>
            </a:r>
            <a:r>
              <a:rPr lang="el-GR" altLang="zh-CN" sz="2800" i="1" baseline="-25000" dirty="0">
                <a:sym typeface="Symbol" pitchFamily="2" charset="2"/>
              </a:rPr>
              <a:t>Λ</a:t>
            </a:r>
            <a:r>
              <a:rPr lang="en-US" altLang="zh-CN" sz="2800" i="1" baseline="-25000" dirty="0">
                <a:ea typeface="宋体" panose="02010600030101010101" pitchFamily="2" charset="-122"/>
                <a:sym typeface="Symbol" pitchFamily="2" charset="2"/>
              </a:rPr>
              <a:t> year=2010 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(</a:t>
            </a:r>
            <a:r>
              <a:rPr lang="en-US" altLang="zh-CN" i="1" dirty="0">
                <a:ea typeface="宋体" panose="02010600030101010101" pitchFamily="2" charset="-122"/>
                <a:sym typeface="Symbol" pitchFamily="2" charset="2"/>
              </a:rPr>
              <a:t>section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))</a:t>
            </a:r>
          </a:p>
          <a:p>
            <a:pPr>
              <a:lnSpc>
                <a:spcPct val="140000"/>
              </a:lnSpc>
              <a:tabLst>
                <a:tab pos="2965377" algn="ctr"/>
              </a:tabLst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buNone/>
              <a:tabLst>
                <a:tab pos="2965377" algn="ctr"/>
              </a:tabLst>
            </a:pPr>
            <a:endParaRPr lang="en-US" altLang="zh-CN" i="1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9329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>
            <a:extLst>
              <a:ext uri="{FF2B5EF4-FFF2-40B4-BE49-F238E27FC236}">
                <a16:creationId xmlns:a16="http://schemas.microsoft.com/office/drawing/2014/main" id="{AF1A87C2-89F2-4643-8D7B-CF95191FEB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47913" y="66675"/>
            <a:ext cx="73914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Set Difference – Example 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A55AF6B3-F5E4-D240-BA05-2F974C2FE4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22514" y="1077913"/>
            <a:ext cx="6861175" cy="3349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Relations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 i="1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32771" name="Rectangle 4">
            <a:extLst>
              <a:ext uri="{FF2B5EF4-FFF2-40B4-BE49-F238E27FC236}">
                <a16:creationId xmlns:a16="http://schemas.microsoft.com/office/drawing/2014/main" id="{8CFC4A5B-B4A6-8045-A1D5-87AC33F4D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2513" y="3221040"/>
            <a:ext cx="7029451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i="1">
                <a:ea typeface="宋体" panose="02010600030101010101" pitchFamily="2" charset="-122"/>
              </a:rPr>
              <a:t>r  </a:t>
            </a:r>
            <a:r>
              <a:rPr lang="en-US" altLang="zh-CN" i="1">
                <a:ea typeface="宋体" panose="02010600030101010101" pitchFamily="2" charset="-122"/>
                <a:sym typeface="Symbol" pitchFamily="2" charset="2"/>
              </a:rPr>
              <a:t>– s</a:t>
            </a:r>
            <a:r>
              <a:rPr lang="en-US" altLang="zh-CN" i="1">
                <a:ea typeface="宋体" panose="02010600030101010101" pitchFamily="2" charset="-122"/>
              </a:rPr>
              <a:t>:</a:t>
            </a:r>
          </a:p>
        </p:txBody>
      </p:sp>
      <p:pic>
        <p:nvPicPr>
          <p:cNvPr id="32772" name="Picture 5">
            <a:extLst>
              <a:ext uri="{FF2B5EF4-FFF2-40B4-BE49-F238E27FC236}">
                <a16:creationId xmlns:a16="http://schemas.microsoft.com/office/drawing/2014/main" id="{138F94A2-DA85-5840-9CB0-B0DE1E711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1211263"/>
            <a:ext cx="2554288" cy="323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7695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>
            <a:extLst>
              <a:ext uri="{FF2B5EF4-FFF2-40B4-BE49-F238E27FC236}">
                <a16:creationId xmlns:a16="http://schemas.microsoft.com/office/drawing/2014/main" id="{505AA5BD-82CC-C14D-9366-CC76517590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Set Difference Operation</a:t>
            </a: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713E76D1-A4DB-5748-8A07-D2C9DAB51B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22514" y="1077914"/>
            <a:ext cx="7456487" cy="4916487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altLang="en-US" dirty="0"/>
              <a:t>The set-difference operation allows us to find tuples that are in one relation but are not in another. 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60000"/>
              </a:spcBef>
            </a:pPr>
            <a:r>
              <a:rPr lang="en-US" altLang="zh-CN" dirty="0">
                <a:ea typeface="宋体" panose="02010600030101010101" pitchFamily="2" charset="-122"/>
              </a:rPr>
              <a:t>Notation </a:t>
            </a:r>
            <a:r>
              <a:rPr lang="en-US" altLang="zh-CN" i="1" dirty="0">
                <a:ea typeface="宋体" panose="02010600030101010101" pitchFamily="2" charset="-122"/>
              </a:rPr>
              <a:t>r – 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Defined as:</a:t>
            </a:r>
          </a:p>
          <a:p>
            <a:pPr>
              <a:buFont typeface="Monotype Sorts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		 </a:t>
            </a:r>
            <a:r>
              <a:rPr lang="en-US" altLang="zh-CN" i="1" dirty="0">
                <a:ea typeface="宋体" panose="02010600030101010101" pitchFamily="2" charset="-122"/>
              </a:rPr>
              <a:t>r – s</a:t>
            </a:r>
            <a:r>
              <a:rPr lang="en-US" altLang="zh-CN" dirty="0">
                <a:ea typeface="宋体" panose="02010600030101010101" pitchFamily="2" charset="-122"/>
              </a:rPr>
              <a:t>  = {</a:t>
            </a:r>
            <a:r>
              <a:rPr lang="en-US" altLang="zh-CN" i="1" dirty="0"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 | </a:t>
            </a:r>
            <a:r>
              <a:rPr lang="en-US" altLang="zh-CN" i="1" dirty="0"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 </a:t>
            </a:r>
            <a:r>
              <a:rPr lang="en-US" altLang="zh-CN" i="1" dirty="0">
                <a:ea typeface="宋体" panose="02010600030101010101" pitchFamily="2" charset="-122"/>
                <a:sym typeface="Symbol" pitchFamily="2" charset="2"/>
              </a:rPr>
              <a:t>r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 </a:t>
            </a:r>
            <a:r>
              <a:rPr lang="en-US" altLang="zh-CN" b="1" dirty="0">
                <a:ea typeface="宋体" panose="02010600030101010101" pitchFamily="2" charset="-122"/>
                <a:sym typeface="Symbol" pitchFamily="2" charset="2"/>
              </a:rPr>
              <a:t>and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 t  </a:t>
            </a:r>
            <a:r>
              <a:rPr lang="en-US" altLang="zh-CN" i="1" dirty="0">
                <a:ea typeface="宋体" panose="02010600030101010101" pitchFamily="2" charset="-122"/>
                <a:sym typeface="Symbol" pitchFamily="2" charset="2"/>
              </a:rPr>
              <a:t>s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}</a:t>
            </a:r>
            <a:endParaRPr lang="en-US" altLang="zh-CN" i="1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Set differences must be taken between </a:t>
            </a: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compatible</a:t>
            </a:r>
            <a:r>
              <a:rPr lang="en-US" altLang="zh-CN" dirty="0">
                <a:ea typeface="宋体" panose="02010600030101010101" pitchFamily="2" charset="-122"/>
              </a:rPr>
              <a:t> relations.</a:t>
            </a:r>
          </a:p>
          <a:p>
            <a:pPr lvl="1"/>
            <a:r>
              <a:rPr lang="en-US" altLang="zh-CN" i="1" dirty="0">
                <a:ea typeface="宋体" panose="02010600030101010101" pitchFamily="2" charset="-122"/>
              </a:rPr>
              <a:t>r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 must have the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same</a:t>
            </a:r>
            <a:r>
              <a:rPr lang="en-US" altLang="zh-CN" dirty="0">
                <a:ea typeface="宋体" panose="02010600030101010101" pitchFamily="2" charset="-122"/>
              </a:rPr>
              <a:t> arity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attribute domains of </a:t>
            </a:r>
            <a:r>
              <a:rPr lang="en-US" altLang="zh-CN" i="1" dirty="0">
                <a:ea typeface="宋体" panose="02010600030101010101" pitchFamily="2" charset="-122"/>
              </a:rPr>
              <a:t>r </a:t>
            </a:r>
            <a:r>
              <a:rPr lang="en-US" altLang="zh-CN" dirty="0">
                <a:ea typeface="宋体" panose="02010600030101010101" pitchFamily="2" charset="-122"/>
              </a:rPr>
              <a:t>and </a:t>
            </a:r>
            <a:r>
              <a:rPr lang="en-US" altLang="zh-CN" i="1" dirty="0">
                <a:ea typeface="宋体" panose="02010600030101010101" pitchFamily="2" charset="-122"/>
              </a:rPr>
              <a:t>s </a:t>
            </a:r>
            <a:r>
              <a:rPr lang="en-US" altLang="zh-CN" dirty="0">
                <a:ea typeface="宋体" panose="02010600030101010101" pitchFamily="2" charset="-122"/>
              </a:rPr>
              <a:t>must be compatible</a:t>
            </a: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Example: to find all courses taught in the Fall 2009 semester, but not in the Spring 2010 semester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   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</a:t>
            </a:r>
            <a:r>
              <a:rPr lang="en-US" altLang="zh-CN" i="1" baseline="-25000" dirty="0" err="1">
                <a:ea typeface="宋体" panose="02010600030101010101" pitchFamily="2" charset="-122"/>
              </a:rPr>
              <a:t>course_id</a:t>
            </a:r>
            <a:r>
              <a:rPr lang="en-US" altLang="zh-CN" dirty="0">
                <a:ea typeface="宋体" panose="02010600030101010101" pitchFamily="2" charset="-122"/>
              </a:rPr>
              <a:t> (</a:t>
            </a:r>
            <a:r>
              <a:rPr lang="en-US" altLang="zh-CN" i="1" dirty="0">
                <a:ea typeface="宋体" panose="02010600030101010101" pitchFamily="2" charset="-122"/>
                <a:sym typeface="Symbol" pitchFamily="2" charset="2"/>
              </a:rPr>
              <a:t>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 </a:t>
            </a:r>
            <a:r>
              <a:rPr lang="en-US" altLang="zh-CN" i="1" baseline="-25000" dirty="0">
                <a:ea typeface="宋体" panose="02010600030101010101" pitchFamily="2" charset="-122"/>
                <a:sym typeface="Symbol" pitchFamily="2" charset="2"/>
              </a:rPr>
              <a:t>semester=“Fall”  </a:t>
            </a:r>
            <a:r>
              <a:rPr lang="el-GR" altLang="zh-CN" i="1" baseline="-25000" dirty="0">
                <a:sym typeface="Symbol" pitchFamily="2" charset="2"/>
              </a:rPr>
              <a:t>Λ</a:t>
            </a:r>
            <a:r>
              <a:rPr lang="en-US" altLang="zh-CN" i="1" baseline="-25000" dirty="0">
                <a:ea typeface="宋体" panose="02010600030101010101" pitchFamily="2" charset="-122"/>
                <a:sym typeface="Symbol" pitchFamily="2" charset="2"/>
              </a:rPr>
              <a:t> year=2009 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(</a:t>
            </a:r>
            <a:r>
              <a:rPr lang="en-US" altLang="zh-CN" i="1" dirty="0">
                <a:ea typeface="宋体" panose="02010600030101010101" pitchFamily="2" charset="-122"/>
                <a:sym typeface="Symbol" pitchFamily="2" charset="2"/>
              </a:rPr>
              <a:t>section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))  −  </a:t>
            </a:r>
            <a:br>
              <a:rPr lang="en-US" altLang="zh-CN" dirty="0">
                <a:ea typeface="宋体" panose="02010600030101010101" pitchFamily="2" charset="-122"/>
                <a:sym typeface="Symbol" pitchFamily="2" charset="2"/>
              </a:rPr>
            </a:b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   </a:t>
            </a:r>
            <a:r>
              <a:rPr lang="en-US" altLang="zh-CN" i="1" baseline="-25000" dirty="0" err="1">
                <a:ea typeface="宋体" panose="02010600030101010101" pitchFamily="2" charset="-122"/>
              </a:rPr>
              <a:t>course_id</a:t>
            </a:r>
            <a:r>
              <a:rPr lang="en-US" altLang="zh-CN" dirty="0">
                <a:ea typeface="宋体" panose="02010600030101010101" pitchFamily="2" charset="-122"/>
              </a:rPr>
              <a:t> (</a:t>
            </a:r>
            <a:r>
              <a:rPr lang="en-US" altLang="zh-CN" i="1" dirty="0">
                <a:ea typeface="宋体" panose="02010600030101010101" pitchFamily="2" charset="-122"/>
                <a:sym typeface="Symbol" pitchFamily="2" charset="2"/>
              </a:rPr>
              <a:t>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 </a:t>
            </a:r>
            <a:r>
              <a:rPr lang="en-US" altLang="zh-CN" i="1" baseline="-25000" dirty="0">
                <a:ea typeface="宋体" panose="02010600030101010101" pitchFamily="2" charset="-122"/>
                <a:sym typeface="Symbol" pitchFamily="2" charset="2"/>
              </a:rPr>
              <a:t>semester=“Spring”  </a:t>
            </a:r>
            <a:r>
              <a:rPr lang="el-GR" altLang="zh-CN" i="1" baseline="-25000" dirty="0">
                <a:sym typeface="Symbol" pitchFamily="2" charset="2"/>
              </a:rPr>
              <a:t>Λ</a:t>
            </a:r>
            <a:r>
              <a:rPr lang="en-US" altLang="zh-CN" i="1" baseline="-25000" dirty="0">
                <a:ea typeface="宋体" panose="02010600030101010101" pitchFamily="2" charset="-122"/>
                <a:sym typeface="Symbol" pitchFamily="2" charset="2"/>
              </a:rPr>
              <a:t> year=2010 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(</a:t>
            </a:r>
            <a:r>
              <a:rPr lang="en-US" altLang="zh-CN" i="1" dirty="0">
                <a:ea typeface="宋体" panose="02010600030101010101" pitchFamily="2" charset="-122"/>
                <a:sym typeface="Symbol" pitchFamily="2" charset="2"/>
              </a:rPr>
              <a:t>section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))</a:t>
            </a:r>
          </a:p>
          <a:p>
            <a:endParaRPr lang="en-US" altLang="zh-CN" dirty="0">
              <a:ea typeface="宋体" panose="02010600030101010101" pitchFamily="2" charset="-122"/>
              <a:sym typeface="Symbol" pitchFamily="2" charset="2"/>
            </a:endParaRPr>
          </a:p>
          <a:p>
            <a:pPr>
              <a:buFont typeface="Monotype Sorts" pitchFamily="2" charset="2"/>
              <a:buNone/>
            </a:pPr>
            <a:endParaRPr lang="en-US" altLang="zh-CN" dirty="0">
              <a:ea typeface="宋体" panose="02010600030101010101" pitchFamily="2" charset="-122"/>
              <a:sym typeface="Symbol" pitchFamily="2" charset="2"/>
            </a:endParaRPr>
          </a:p>
          <a:p>
            <a:pPr>
              <a:buFont typeface="Monotype Sorts" pitchFamily="2" charset="2"/>
              <a:buNone/>
            </a:pPr>
            <a:endParaRPr lang="en-US" altLang="zh-CN" dirty="0">
              <a:ea typeface="宋体" panose="02010600030101010101" pitchFamily="2" charset="-122"/>
              <a:sym typeface="Symbol" pitchFamily="2" charset="2"/>
            </a:endParaRPr>
          </a:p>
          <a:p>
            <a:pPr>
              <a:buFont typeface="Monotype Sorts" pitchFamily="2" charset="2"/>
              <a:buNone/>
            </a:pPr>
            <a:endParaRPr lang="en-US" altLang="zh-CN" dirty="0">
              <a:ea typeface="宋体" panose="02010600030101010101" pitchFamily="2" charset="-122"/>
              <a:sym typeface="Symbol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250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52D8B-98CE-A547-A629-9FC1B067A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39" y="117475"/>
            <a:ext cx="10769600" cy="609600"/>
          </a:xfrm>
        </p:spPr>
        <p:txBody>
          <a:bodyPr/>
          <a:lstStyle/>
          <a:p>
            <a:r>
              <a:rPr lang="en-US" dirty="0"/>
              <a:t>Answer the following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385C2-AEB6-6147-99FF-2790AA70C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context of this book, which one of the following is a </a:t>
            </a:r>
            <a:r>
              <a:rPr lang="en-US" dirty="0">
                <a:solidFill>
                  <a:srgbClr val="FF0000"/>
                </a:solidFill>
              </a:rPr>
              <a:t>relation </a:t>
            </a:r>
            <a:r>
              <a:rPr lang="en-US" dirty="0"/>
              <a:t>(multiple selection):</a:t>
            </a:r>
          </a:p>
          <a:p>
            <a:pPr lvl="1"/>
            <a:r>
              <a:rPr lang="en-US" dirty="0"/>
              <a:t>1) Your pet dog and you</a:t>
            </a:r>
          </a:p>
          <a:p>
            <a:pPr lvl="1"/>
            <a:r>
              <a:rPr lang="en-US" dirty="0"/>
              <a:t>2) Your bank account and you</a:t>
            </a:r>
          </a:p>
          <a:p>
            <a:pPr lvl="1"/>
            <a:r>
              <a:rPr lang="en-US" dirty="0"/>
              <a:t>3) All the members in a football team</a:t>
            </a:r>
          </a:p>
          <a:p>
            <a:pPr lvl="1"/>
            <a:r>
              <a:rPr lang="en-US" dirty="0"/>
              <a:t>4) All the students currently attending this class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482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>
            <a:extLst>
              <a:ext uri="{FF2B5EF4-FFF2-40B4-BE49-F238E27FC236}">
                <a16:creationId xmlns:a16="http://schemas.microsoft.com/office/drawing/2014/main" id="{BB2EB07A-58FC-E943-A44F-64441C20FA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41551" y="639764"/>
            <a:ext cx="6823075" cy="503237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Cartesian-Product Operation –  Example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2B445BB7-6038-1241-A56D-3256973E4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2513" y="1397002"/>
            <a:ext cx="7029451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buSzTx/>
            </a:pPr>
            <a:r>
              <a:rPr lang="en-US" altLang="zh-CN">
                <a:ea typeface="宋体" panose="02010600030101010101" pitchFamily="2" charset="-122"/>
              </a:rPr>
              <a:t>Relations </a:t>
            </a:r>
            <a:r>
              <a:rPr lang="en-US" altLang="zh-CN" i="1">
                <a:ea typeface="宋体" panose="02010600030101010101" pitchFamily="2" charset="-122"/>
              </a:rPr>
              <a:t>r, s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36867" name="Rectangle 4">
            <a:extLst>
              <a:ext uri="{FF2B5EF4-FFF2-40B4-BE49-F238E27FC236}">
                <a16:creationId xmlns:a16="http://schemas.microsoft.com/office/drawing/2014/main" id="{B34411D6-4A01-5448-A3AF-39847AA3F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2513" y="3454402"/>
            <a:ext cx="7029451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buSzTx/>
            </a:pP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 x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 </a:t>
            </a:r>
            <a:r>
              <a:rPr lang="en-US" altLang="zh-CN" i="1">
                <a:ea typeface="宋体" panose="02010600030101010101" pitchFamily="2" charset="-122"/>
                <a:sym typeface="Symbol" pitchFamily="2" charset="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</p:txBody>
      </p:sp>
      <p:pic>
        <p:nvPicPr>
          <p:cNvPr id="36868" name="Picture 5">
            <a:extLst>
              <a:ext uri="{FF2B5EF4-FFF2-40B4-BE49-F238E27FC236}">
                <a16:creationId xmlns:a16="http://schemas.microsoft.com/office/drawing/2014/main" id="{1071B9C5-468F-6E43-9E75-6A6EB1B14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063" y="1395413"/>
            <a:ext cx="2432051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9809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>
            <a:extLst>
              <a:ext uri="{FF2B5EF4-FFF2-40B4-BE49-F238E27FC236}">
                <a16:creationId xmlns:a16="http://schemas.microsoft.com/office/drawing/2014/main" id="{264B66B8-03D9-2D44-908A-E0BBA7F7AE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Cartesian-Product Operation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B0564165-C032-FE44-8CDC-720B6434CC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22846" y="1018920"/>
            <a:ext cx="7159625" cy="4876800"/>
          </a:xfrm>
        </p:spPr>
        <p:txBody>
          <a:bodyPr/>
          <a:lstStyle/>
          <a:p>
            <a:pPr>
              <a:tabLst>
                <a:tab pos="3149521" algn="ctr"/>
              </a:tabLst>
            </a:pPr>
            <a:r>
              <a:rPr lang="en-US" altLang="en-US" dirty="0"/>
              <a:t>The Cartesian-product operation (denoted by X)  allows us to combine information from any two relations.  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tabLst>
                <a:tab pos="3149521" algn="ctr"/>
              </a:tabLst>
            </a:pPr>
            <a:r>
              <a:rPr lang="en-US" altLang="zh-CN" dirty="0">
                <a:ea typeface="宋体" panose="02010600030101010101" pitchFamily="2" charset="-122"/>
              </a:rPr>
              <a:t>Notation</a:t>
            </a:r>
            <a:r>
              <a:rPr lang="en-US" altLang="zh-CN" i="1" dirty="0">
                <a:ea typeface="宋体" panose="02010600030101010101" pitchFamily="2" charset="-122"/>
              </a:rPr>
              <a:t> r </a:t>
            </a:r>
            <a:r>
              <a:rPr lang="en-US" altLang="zh-CN" dirty="0">
                <a:ea typeface="宋体" panose="02010600030101010101" pitchFamily="2" charset="-122"/>
              </a:rPr>
              <a:t>x</a:t>
            </a:r>
            <a:r>
              <a:rPr lang="en-US" altLang="zh-CN" i="1" dirty="0">
                <a:ea typeface="宋体" panose="02010600030101010101" pitchFamily="2" charset="-122"/>
              </a:rPr>
              <a:t> 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tabLst>
                <a:tab pos="3149521" algn="ctr"/>
              </a:tabLst>
            </a:pPr>
            <a:r>
              <a:rPr lang="en-US" altLang="zh-CN" dirty="0">
                <a:ea typeface="宋体" panose="02010600030101010101" pitchFamily="2" charset="-122"/>
              </a:rPr>
              <a:t>Defined as:</a:t>
            </a:r>
          </a:p>
          <a:p>
            <a:pPr>
              <a:buNone/>
              <a:tabLst>
                <a:tab pos="3149521" algn="ctr"/>
              </a:tabLst>
            </a:pPr>
            <a:r>
              <a:rPr lang="en-US" altLang="zh-CN" dirty="0">
                <a:ea typeface="宋体" panose="02010600030101010101" pitchFamily="2" charset="-122"/>
              </a:rPr>
              <a:t>		</a:t>
            </a:r>
            <a:r>
              <a:rPr lang="en-US" altLang="zh-CN" i="1" dirty="0">
                <a:ea typeface="宋体" panose="02010600030101010101" pitchFamily="2" charset="-122"/>
              </a:rPr>
              <a:t>r</a:t>
            </a:r>
            <a:r>
              <a:rPr lang="en-US" altLang="zh-CN" dirty="0">
                <a:ea typeface="宋体" panose="02010600030101010101" pitchFamily="2" charset="-122"/>
              </a:rPr>
              <a:t> x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 = {</a:t>
            </a:r>
            <a:r>
              <a:rPr lang="en-US" altLang="zh-CN" i="1" dirty="0">
                <a:ea typeface="宋体" panose="02010600030101010101" pitchFamily="2" charset="-122"/>
              </a:rPr>
              <a:t>t q </a:t>
            </a:r>
            <a:r>
              <a:rPr lang="en-US" altLang="zh-CN" dirty="0">
                <a:ea typeface="宋体" panose="02010600030101010101" pitchFamily="2" charset="-122"/>
              </a:rPr>
              <a:t>|</a:t>
            </a:r>
            <a:r>
              <a:rPr lang="en-US" altLang="zh-CN" i="1" dirty="0">
                <a:ea typeface="宋体" panose="02010600030101010101" pitchFamily="2" charset="-122"/>
              </a:rPr>
              <a:t> t 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</a:t>
            </a:r>
            <a:r>
              <a:rPr lang="en-US" altLang="zh-CN" i="1" dirty="0">
                <a:ea typeface="宋体" panose="02010600030101010101" pitchFamily="2" charset="-122"/>
                <a:sym typeface="Symbol" pitchFamily="2" charset="2"/>
              </a:rPr>
              <a:t> r </a:t>
            </a:r>
            <a:r>
              <a:rPr lang="en-US" altLang="zh-CN" b="1" dirty="0">
                <a:ea typeface="宋体" panose="02010600030101010101" pitchFamily="2" charset="-122"/>
                <a:sym typeface="Symbol" pitchFamily="2" charset="2"/>
              </a:rPr>
              <a:t>and </a:t>
            </a:r>
            <a:r>
              <a:rPr lang="en-US" altLang="zh-CN" i="1" dirty="0">
                <a:ea typeface="宋体" panose="02010600030101010101" pitchFamily="2" charset="-122"/>
                <a:sym typeface="Symbol" pitchFamily="2" charset="2"/>
              </a:rPr>
              <a:t>q 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 </a:t>
            </a:r>
            <a:r>
              <a:rPr lang="en-US" altLang="zh-CN" i="1" dirty="0">
                <a:ea typeface="宋体" panose="02010600030101010101" pitchFamily="2" charset="-122"/>
                <a:sym typeface="Symbol" pitchFamily="2" charset="2"/>
              </a:rPr>
              <a:t>s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}</a:t>
            </a:r>
            <a:br>
              <a:rPr lang="en-US" altLang="zh-CN" dirty="0">
                <a:ea typeface="宋体" panose="02010600030101010101" pitchFamily="2" charset="-122"/>
                <a:sym typeface="Symbol" pitchFamily="2" charset="2"/>
              </a:rPr>
            </a:br>
            <a:endParaRPr lang="en-US" altLang="zh-CN" dirty="0">
              <a:ea typeface="宋体" panose="02010600030101010101" pitchFamily="2" charset="-122"/>
              <a:sym typeface="Symbol" pitchFamily="2" charset="2"/>
            </a:endParaRPr>
          </a:p>
          <a:p>
            <a:pPr>
              <a:tabLst>
                <a:tab pos="3149521" algn="ctr"/>
              </a:tabLst>
            </a:pP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Assume that attributes of r(R) and s(S) are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sym typeface="Symbol" pitchFamily="2" charset="2"/>
              </a:rPr>
              <a:t>disjoint.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 (That is, </a:t>
            </a:r>
            <a:r>
              <a:rPr lang="en-US" altLang="zh-CN" i="1" dirty="0">
                <a:ea typeface="宋体" panose="02010600030101010101" pitchFamily="2" charset="-122"/>
                <a:sym typeface="Symbol" pitchFamily="2" charset="2"/>
              </a:rPr>
              <a:t>R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 </a:t>
            </a:r>
            <a:r>
              <a:rPr lang="en-US" altLang="zh-CN" i="1" dirty="0">
                <a:ea typeface="宋体" panose="02010600030101010101" pitchFamily="2" charset="-122"/>
                <a:sym typeface="Symbol" pitchFamily="2" charset="2"/>
              </a:rPr>
              <a:t> S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 = </a:t>
            </a:r>
            <a:r>
              <a:rPr lang="en-US" altLang="zh-CN" i="1" dirty="0">
                <a:ea typeface="宋体" panose="02010600030101010101" pitchFamily="2" charset="-122"/>
                <a:sym typeface="Symbol" pitchFamily="2" charset="2"/>
              </a:rPr>
              <a:t>, 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or, no attributes with the same name).</a:t>
            </a:r>
          </a:p>
          <a:p>
            <a:pPr>
              <a:tabLst>
                <a:tab pos="3149521" algn="ctr"/>
              </a:tabLst>
            </a:pP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If attributes of </a:t>
            </a:r>
            <a:r>
              <a:rPr lang="en-US" altLang="zh-CN" i="1" dirty="0">
                <a:ea typeface="宋体" panose="02010600030101010101" pitchFamily="2" charset="-122"/>
                <a:sym typeface="Symbol" pitchFamily="2" charset="2"/>
              </a:rPr>
              <a:t>r(R)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 and </a:t>
            </a:r>
            <a:r>
              <a:rPr lang="en-US" altLang="zh-CN" i="1" dirty="0">
                <a:ea typeface="宋体" panose="02010600030101010101" pitchFamily="2" charset="-122"/>
                <a:sym typeface="Symbol" pitchFamily="2" charset="2"/>
              </a:rPr>
              <a:t>s(S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) are not disjoint, then renaming must be used, </a:t>
            </a:r>
            <a:r>
              <a:rPr lang="en-US" altLang="zh-CN" dirty="0" err="1">
                <a:ea typeface="宋体" panose="02010600030101010101" pitchFamily="2" charset="-122"/>
                <a:sym typeface="Symbol" pitchFamily="2" charset="2"/>
              </a:rPr>
              <a:t>e.g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,  </a:t>
            </a:r>
            <a:r>
              <a:rPr lang="en-US" altLang="zh-CN" dirty="0" err="1">
                <a:ea typeface="宋体" panose="02010600030101010101" pitchFamily="2" charset="-122"/>
                <a:sym typeface="Symbol" pitchFamily="2" charset="2"/>
              </a:rPr>
              <a:t>instructor.ID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, </a:t>
            </a:r>
            <a:r>
              <a:rPr lang="en-US" altLang="zh-CN" dirty="0" err="1">
                <a:ea typeface="宋体" panose="02010600030101010101" pitchFamily="2" charset="-122"/>
                <a:sym typeface="Symbol" pitchFamily="2" charset="2"/>
              </a:rPr>
              <a:t>teaches.ID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.</a:t>
            </a:r>
          </a:p>
          <a:p>
            <a:pPr>
              <a:tabLst>
                <a:tab pos="3149521" algn="ctr"/>
              </a:tabLst>
            </a:pPr>
            <a:r>
              <a:rPr lang="en-US" altLang="zh-CN" dirty="0">
                <a:ea typeface="宋体" panose="02010600030101010101" pitchFamily="2" charset="-122"/>
              </a:rPr>
              <a:t>The resulting relation may be huge</a:t>
            </a:r>
          </a:p>
          <a:p>
            <a:pPr>
              <a:tabLst>
                <a:tab pos="3149521" algn="ctr"/>
              </a:tabLst>
            </a:pP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In real application, most of the tuples in the resulting relation may be useless. Followed by “</a:t>
            </a:r>
            <a:r>
              <a:rPr kumimoji="0" lang="en-US" altLang="zh-CN" dirty="0">
                <a:ea typeface="宋体" panose="02010600030101010101" pitchFamily="2" charset="-122"/>
                <a:sym typeface="Symbol" pitchFamily="2" charset="2"/>
              </a:rPr>
              <a:t>”, “</a:t>
            </a:r>
            <a:r>
              <a:rPr lang="en-US" altLang="zh-CN" dirty="0">
                <a:ea typeface="宋体" panose="02010600030101010101" pitchFamily="2" charset="-122"/>
              </a:rPr>
              <a:t>x” may be the most frequently used operation in database applications, as database consists of many interrelated relations.</a:t>
            </a:r>
            <a:endParaRPr lang="en-US" altLang="zh-CN" dirty="0">
              <a:ea typeface="宋体" panose="02010600030101010101" pitchFamily="2" charset="-122"/>
              <a:sym typeface="Symbol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2881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Join Operation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92351" y="1126682"/>
            <a:ext cx="7631938" cy="4664519"/>
          </a:xfrm>
        </p:spPr>
        <p:txBody>
          <a:bodyPr/>
          <a:lstStyle/>
          <a:p>
            <a:pPr>
              <a:tabLst>
                <a:tab pos="3149600" algn="ctr"/>
              </a:tabLst>
            </a:pPr>
            <a:r>
              <a:rPr lang="en-US" altLang="en-US" sz="1700" dirty="0"/>
              <a:t>The Cartesian-Product </a:t>
            </a:r>
          </a:p>
          <a:p>
            <a:pPr>
              <a:buNone/>
              <a:tabLst>
                <a:tab pos="3149600" algn="ctr"/>
              </a:tabLst>
            </a:pPr>
            <a:r>
              <a:rPr lang="en-US" altLang="en-US" sz="1700" i="1" dirty="0"/>
              <a:t>                    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</a:t>
            </a:r>
            <a:endParaRPr lang="en-US" altLang="en-US" sz="1700" dirty="0"/>
          </a:p>
          <a:p>
            <a:pPr>
              <a:buNone/>
              <a:tabLst>
                <a:tab pos="3149600" algn="ctr"/>
              </a:tabLst>
            </a:pPr>
            <a:r>
              <a:rPr lang="en-US" altLang="en-US" sz="1700" dirty="0"/>
              <a:t>      associates every  tuple of  instructor with every tuple of teaches.</a:t>
            </a:r>
          </a:p>
          <a:p>
            <a:pPr lvl="1"/>
            <a:r>
              <a:rPr lang="en-US" altLang="en-US" sz="1700" dirty="0"/>
              <a:t>Most of the resulting rows have information about instructors who did NOT teach a particular course. </a:t>
            </a:r>
          </a:p>
          <a:p>
            <a:r>
              <a:rPr lang="en-US" altLang="en-US" sz="1700" dirty="0"/>
              <a:t>To get only those tuples of  “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</a:t>
            </a:r>
            <a:r>
              <a:rPr lang="en-US" altLang="en-US" sz="1700" dirty="0"/>
              <a:t> “ that pertain to instructors and the courses that they taught, we write:</a:t>
            </a:r>
          </a:p>
          <a:p>
            <a:pPr>
              <a:buNone/>
            </a:pPr>
            <a:r>
              <a:rPr lang="en-US" altLang="en-US" sz="1700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 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instructor.id =  teaches.id</a:t>
            </a:r>
            <a:r>
              <a:rPr lang="en-US" altLang="ja-JP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  </a:t>
            </a:r>
            <a:r>
              <a:rPr lang="en-US" altLang="ja-JP" sz="1700" dirty="0">
                <a:sym typeface="Symbol" panose="05050102010706020507" pitchFamily="18" charset="2"/>
              </a:rPr>
              <a:t>x</a:t>
            </a:r>
            <a:r>
              <a:rPr lang="en-US" altLang="ja-JP" sz="1700" i="1" dirty="0">
                <a:sym typeface="Symbol" panose="05050102010706020507" pitchFamily="18" charset="2"/>
              </a:rPr>
              <a:t> teaches 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altLang="ja-JP" sz="1700" dirty="0">
                <a:sym typeface="Symbol" panose="05050102010706020507" pitchFamily="18" charset="2"/>
              </a:rPr>
              <a:t>We get only those tuples of “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teaches” </a:t>
            </a:r>
            <a:r>
              <a:rPr lang="en-US" altLang="ja-JP" sz="1700" dirty="0">
                <a:sym typeface="Symbol" panose="05050102010706020507" pitchFamily="18" charset="2"/>
              </a:rPr>
              <a:t>that pertain to instructors and the courses that they taught.</a:t>
            </a:r>
          </a:p>
          <a:p>
            <a:r>
              <a:rPr lang="en-US" altLang="ja-JP" sz="1700" dirty="0">
                <a:sym typeface="Symbol" panose="05050102010706020507" pitchFamily="18" charset="2"/>
              </a:rPr>
              <a:t>The result of this expression, shown in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3611371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Join Operation (Cont.)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92351" y="1077914"/>
            <a:ext cx="7436866" cy="848423"/>
          </a:xfrm>
        </p:spPr>
        <p:txBody>
          <a:bodyPr/>
          <a:lstStyle/>
          <a:p>
            <a:r>
              <a:rPr lang="en-US" altLang="en-US" sz="1700" dirty="0"/>
              <a:t>The</a:t>
            </a:r>
            <a:r>
              <a:rPr lang="en-US" altLang="en-US" sz="1700" dirty="0">
                <a:sym typeface="Symbol" panose="05050102010706020507" pitchFamily="18" charset="2"/>
              </a:rPr>
              <a:t>  table corresponding to:</a:t>
            </a:r>
          </a:p>
          <a:p>
            <a:pPr>
              <a:buNone/>
            </a:pPr>
            <a:r>
              <a:rPr lang="en-US" altLang="en-US" sz="1700" i="1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 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instructor.id =  teaches.id</a:t>
            </a:r>
            <a:r>
              <a:rPr lang="en-US" altLang="ja-JP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  </a:t>
            </a:r>
            <a:r>
              <a:rPr lang="en-US" altLang="ja-JP" sz="1700" dirty="0">
                <a:sym typeface="Symbol" panose="05050102010706020507" pitchFamily="18" charset="2"/>
              </a:rPr>
              <a:t>x</a:t>
            </a:r>
            <a:r>
              <a:rPr lang="en-US" altLang="ja-JP" sz="1700" i="1" dirty="0">
                <a:sym typeface="Symbol" panose="05050102010706020507" pitchFamily="18" charset="2"/>
              </a:rPr>
              <a:t> teaches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  <a:r>
              <a:rPr lang="en-US" altLang="en-US" sz="1700" dirty="0"/>
              <a:t> </a:t>
            </a:r>
          </a:p>
          <a:p>
            <a:pPr>
              <a:buNone/>
            </a:pPr>
            <a:endParaRPr lang="en-US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4514E8B-ADB7-4B47-B765-99E7784E86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-1" b="12878"/>
          <a:stretch/>
        </p:blipFill>
        <p:spPr>
          <a:xfrm>
            <a:off x="2462783" y="1926337"/>
            <a:ext cx="7416310" cy="413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76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Join Operation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92351" y="1138874"/>
                <a:ext cx="7644131" cy="4823015"/>
              </a:xfrm>
            </p:spPr>
            <p:txBody>
              <a:bodyPr/>
              <a:lstStyle/>
              <a:p>
                <a:pPr>
                  <a:tabLst>
                    <a:tab pos="3149600" algn="ctr"/>
                  </a:tabLst>
                </a:pPr>
                <a:r>
                  <a:rPr lang="en-US" altLang="en-US" sz="1700" dirty="0"/>
                  <a:t>The </a:t>
                </a:r>
                <a:r>
                  <a:rPr lang="en-US" altLang="en-US" sz="1700" b="1" dirty="0"/>
                  <a:t>join </a:t>
                </a:r>
                <a:r>
                  <a:rPr lang="en-US" altLang="en-US" sz="1700" dirty="0"/>
                  <a:t>operation allows us to combine  a select operation and a  </a:t>
                </a:r>
                <a:r>
                  <a:rPr lang="en-US" altLang="en-US" sz="1700" b="1" dirty="0"/>
                  <a:t> </a:t>
                </a:r>
                <a:r>
                  <a:rPr lang="en-US" altLang="en-US" sz="1700" dirty="0"/>
                  <a:t>Cartesian-Product  operation into a single operation.</a:t>
                </a:r>
              </a:p>
              <a:p>
                <a:pPr>
                  <a:tabLst>
                    <a:tab pos="3149600" algn="ctr"/>
                  </a:tabLst>
                </a:pPr>
                <a:r>
                  <a:rPr lang="en-US" altLang="en-US" sz="1700" dirty="0"/>
                  <a:t>Consider relations </a:t>
                </a:r>
                <a:r>
                  <a:rPr lang="en-US" altLang="en-US" sz="1700" i="1" dirty="0"/>
                  <a:t>r </a:t>
                </a:r>
                <a:r>
                  <a:rPr lang="en-US" altLang="en-US" sz="1700" dirty="0"/>
                  <a:t>(</a:t>
                </a:r>
                <a:r>
                  <a:rPr lang="en-US" altLang="en-US" sz="1700" i="1" dirty="0"/>
                  <a:t>R</a:t>
                </a:r>
                <a:r>
                  <a:rPr lang="en-US" altLang="en-US" sz="1700" dirty="0"/>
                  <a:t>) and </a:t>
                </a:r>
                <a:r>
                  <a:rPr lang="en-US" altLang="en-US" sz="1700" i="1" dirty="0"/>
                  <a:t>s </a:t>
                </a:r>
                <a:r>
                  <a:rPr lang="en-US" altLang="en-US" sz="1700" dirty="0"/>
                  <a:t>(</a:t>
                </a:r>
                <a:r>
                  <a:rPr lang="en-US" altLang="en-US" sz="1700" i="1" dirty="0"/>
                  <a:t>S</a:t>
                </a:r>
                <a:r>
                  <a:rPr lang="en-US" altLang="en-US" sz="1700" dirty="0"/>
                  <a:t>)</a:t>
                </a:r>
              </a:p>
              <a:p>
                <a:r>
                  <a:rPr lang="en-US" altLang="en-US" sz="1700" dirty="0"/>
                  <a:t>Let  “theta” be a predicate on attributes in the schema R “union” S. The join operation  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en-US" sz="1700" dirty="0"/>
                  <a:t> s is defined as follows:</a:t>
                </a:r>
              </a:p>
              <a:p>
                <a:pPr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</a:t>
                </a:r>
                <a:r>
                  <a:rPr lang="en-US" altLang="en-US" sz="1700" dirty="0"/>
                  <a:t>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dirty="0">
                  <a:sym typeface="Symbol" panose="05050102010706020507" pitchFamily="18" charset="2"/>
                </a:endParaRPr>
              </a:p>
              <a:p>
                <a:pPr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altLang="ja-JP" sz="1700" dirty="0">
                    <a:sym typeface="Symbol" panose="05050102010706020507" pitchFamily="18" charset="2"/>
                  </a:rPr>
                  <a:t>Thus</a:t>
                </a:r>
              </a:p>
              <a:p>
                <a:pPr marL="0" indent="0"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          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dirty="0">
                    <a:sym typeface="Symbol" panose="05050102010706020507" pitchFamily="18" charset="2"/>
                  </a:rPr>
                  <a:t> 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instructor.id =  teaches.id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  </a:t>
                </a:r>
                <a:r>
                  <a:rPr lang="en-US" altLang="ja-JP" sz="1700" dirty="0">
                    <a:sym typeface="Symbol" panose="05050102010706020507" pitchFamily="18" charset="2"/>
                  </a:rPr>
                  <a:t>(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instructor  </a:t>
                </a:r>
                <a:r>
                  <a:rPr lang="en-US" altLang="ja-JP" sz="1700" dirty="0">
                    <a:sym typeface="Symbol" panose="05050102010706020507" pitchFamily="18" charset="2"/>
                  </a:rPr>
                  <a:t>x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 teaches </a:t>
                </a:r>
                <a:r>
                  <a:rPr lang="en-US" altLang="ja-JP" sz="1700" dirty="0">
                    <a:sym typeface="Symbol" panose="05050102010706020507" pitchFamily="18" charset="2"/>
                  </a:rPr>
                  <a:t>))</a:t>
                </a:r>
              </a:p>
              <a:p>
                <a:pPr marL="0" indent="0"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altLang="ja-JP" sz="1700" dirty="0">
                    <a:sym typeface="Symbol" panose="05050102010706020507" pitchFamily="18" charset="2"/>
                  </a:rPr>
                  <a:t>Can equivalently be written as </a:t>
                </a:r>
              </a:p>
              <a:p>
                <a:pPr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          instructor</a:t>
                </a:r>
                <a:r>
                  <a:rPr lang="en-US" altLang="en-US" sz="17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</a:t>
                </a:r>
                <a:r>
                  <a:rPr lang="en-US" sz="1700" i="1" dirty="0"/>
                  <a:t>teaches</a:t>
                </a:r>
                <a:r>
                  <a:rPr lang="en-US" sz="1700" dirty="0"/>
                  <a:t>.</a:t>
                </a:r>
              </a:p>
              <a:p>
                <a:pPr>
                  <a:buNone/>
                </a:pPr>
                <a:endParaRPr lang="en-US" altLang="ja-JP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1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92351" y="1138874"/>
                <a:ext cx="7644131" cy="4823015"/>
              </a:xfrm>
              <a:blipFill>
                <a:blip r:embed="rId3"/>
                <a:stretch>
                  <a:fillRect t="-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6576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>
            <a:extLst>
              <a:ext uri="{FF2B5EF4-FFF2-40B4-BE49-F238E27FC236}">
                <a16:creationId xmlns:a16="http://schemas.microsoft.com/office/drawing/2014/main" id="{873F90EF-D710-FA49-BF0C-216A8625AF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Composition of Operations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5035CB44-7A4B-EE4A-85DF-5FCCF68F22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97100" y="658813"/>
            <a:ext cx="7848600" cy="4876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Can build expressions using multiple operations</a:t>
            </a:r>
          </a:p>
          <a:p>
            <a:r>
              <a:rPr lang="en-US" altLang="zh-CN">
                <a:ea typeface="宋体" panose="02010600030101010101" pitchFamily="2" charset="-122"/>
              </a:rPr>
              <a:t>Example: 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</a:t>
            </a:r>
            <a:r>
              <a:rPr lang="en-US" altLang="zh-CN" baseline="-25000">
                <a:ea typeface="宋体" panose="02010600030101010101" pitchFamily="2" charset="-122"/>
                <a:sym typeface="Symbol" pitchFamily="2" charset="2"/>
              </a:rPr>
              <a:t>A=C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(</a:t>
            </a:r>
            <a:r>
              <a:rPr lang="en-US" altLang="zh-CN" i="1">
                <a:ea typeface="宋体" panose="02010600030101010101" pitchFamily="2" charset="-122"/>
                <a:sym typeface="Symbol" pitchFamily="2" charset="2"/>
              </a:rPr>
              <a:t>r x s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)</a:t>
            </a:r>
          </a:p>
          <a:p>
            <a:r>
              <a:rPr lang="en-US" altLang="zh-CN" i="1">
                <a:ea typeface="宋体" panose="02010600030101010101" pitchFamily="2" charset="-122"/>
                <a:sym typeface="Symbol" pitchFamily="2" charset="2"/>
              </a:rPr>
              <a:t>r x s</a:t>
            </a:r>
          </a:p>
          <a:p>
            <a:endParaRPr lang="en-US" altLang="zh-CN" i="1">
              <a:ea typeface="宋体" panose="02010600030101010101" pitchFamily="2" charset="-122"/>
              <a:sym typeface="Symbol" pitchFamily="2" charset="2"/>
            </a:endParaRPr>
          </a:p>
          <a:p>
            <a:endParaRPr lang="en-US" altLang="zh-CN" i="1">
              <a:ea typeface="宋体" panose="02010600030101010101" pitchFamily="2" charset="-122"/>
              <a:sym typeface="Symbol" pitchFamily="2" charset="2"/>
            </a:endParaRPr>
          </a:p>
          <a:p>
            <a:endParaRPr lang="en-US" altLang="zh-CN" i="1">
              <a:ea typeface="宋体" panose="02010600030101010101" pitchFamily="2" charset="-122"/>
              <a:sym typeface="Symbol" pitchFamily="2" charset="2"/>
            </a:endParaRPr>
          </a:p>
          <a:p>
            <a:endParaRPr lang="en-US" altLang="zh-CN" i="1">
              <a:ea typeface="宋体" panose="02010600030101010101" pitchFamily="2" charset="-122"/>
              <a:sym typeface="Symbol" pitchFamily="2" charset="2"/>
            </a:endParaRPr>
          </a:p>
          <a:p>
            <a:endParaRPr lang="en-US" altLang="zh-CN" i="1">
              <a:ea typeface="宋体" panose="02010600030101010101" pitchFamily="2" charset="-122"/>
              <a:sym typeface="Symbol" pitchFamily="2" charset="2"/>
            </a:endParaRPr>
          </a:p>
          <a:p>
            <a:endParaRPr lang="en-US" altLang="zh-CN" i="1">
              <a:ea typeface="宋体" panose="02010600030101010101" pitchFamily="2" charset="-122"/>
              <a:sym typeface="Symbol" pitchFamily="2" charset="2"/>
            </a:endParaRPr>
          </a:p>
          <a:p>
            <a:endParaRPr lang="en-US" altLang="zh-CN">
              <a:ea typeface="宋体" panose="02010600030101010101" pitchFamily="2" charset="-122"/>
              <a:sym typeface="Symbol" pitchFamily="2" charset="2"/>
            </a:endParaRPr>
          </a:p>
          <a:p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</a:t>
            </a:r>
            <a:r>
              <a:rPr lang="en-US" altLang="zh-CN" baseline="-25000">
                <a:ea typeface="宋体" panose="02010600030101010101" pitchFamily="2" charset="-122"/>
                <a:sym typeface="Symbol" pitchFamily="2" charset="2"/>
              </a:rPr>
              <a:t>A=C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(</a:t>
            </a:r>
            <a:r>
              <a:rPr lang="en-US" altLang="zh-CN" i="1">
                <a:ea typeface="宋体" panose="02010600030101010101" pitchFamily="2" charset="-122"/>
                <a:sym typeface="Symbol" pitchFamily="2" charset="2"/>
              </a:rPr>
              <a:t>r x s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)</a:t>
            </a:r>
          </a:p>
        </p:txBody>
      </p:sp>
      <p:graphicFrame>
        <p:nvGraphicFramePr>
          <p:cNvPr id="40963" name="Object 4">
            <a:extLst>
              <a:ext uri="{FF2B5EF4-FFF2-40B4-BE49-F238E27FC236}">
                <a16:creationId xmlns:a16="http://schemas.microsoft.com/office/drawing/2014/main" id="{AA0E281F-AD70-8344-86F9-74F6A6C9D2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75226" y="2916239"/>
          <a:ext cx="139700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3" name="Equation" r:id="rId4" imgW="3213100" imgH="6731000" progId="Equation.3">
                  <p:embed/>
                </p:oleObj>
              </mc:Choice>
              <mc:Fallback>
                <p:oleObj name="Equation" r:id="rId4" imgW="3213100" imgH="6731000" progId="Equation.3">
                  <p:embed/>
                  <p:pic>
                    <p:nvPicPr>
                      <p:cNvPr id="40963" name="Object 4">
                        <a:extLst>
                          <a:ext uri="{FF2B5EF4-FFF2-40B4-BE49-F238E27FC236}">
                            <a16:creationId xmlns:a16="http://schemas.microsoft.com/office/drawing/2014/main" id="{AA0E281F-AD70-8344-86F9-74F6A6C9D2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5226" y="2916239"/>
                        <a:ext cx="139700" cy="290512"/>
                      </a:xfrm>
                      <a:prstGeom prst="rect">
                        <a:avLst/>
                      </a:prstGeom>
                      <a:solidFill>
                        <a:srgbClr val="F8F8F8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Text Box 25">
            <a:extLst>
              <a:ext uri="{FF2B5EF4-FFF2-40B4-BE49-F238E27FC236}">
                <a16:creationId xmlns:a16="http://schemas.microsoft.com/office/drawing/2014/main" id="{EE312BB0-19AD-E74E-A67E-2AE842D56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112" y="5610226"/>
            <a:ext cx="184730" cy="338554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IN" altLang="zh-CN">
              <a:ea typeface="宋体" panose="02010600030101010101" pitchFamily="2" charset="-122"/>
            </a:endParaRPr>
          </a:p>
        </p:txBody>
      </p:sp>
      <p:pic>
        <p:nvPicPr>
          <p:cNvPr id="40965" name="Picture 31">
            <a:extLst>
              <a:ext uri="{FF2B5EF4-FFF2-40B4-BE49-F238E27FC236}">
                <a16:creationId xmlns:a16="http://schemas.microsoft.com/office/drawing/2014/main" id="{267CD198-FBB6-0E4A-9433-706AD96D0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1470025"/>
            <a:ext cx="1757363" cy="410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5">
            <a:extLst>
              <a:ext uri="{FF2B5EF4-FFF2-40B4-BE49-F238E27FC236}">
                <a16:creationId xmlns:a16="http://schemas.microsoft.com/office/drawing/2014/main" id="{50D70643-FCB3-8B4C-A016-D3C34712A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700" y="5614988"/>
            <a:ext cx="8661400" cy="84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 lvl="1">
              <a:lnSpc>
                <a:spcPct val="120000"/>
              </a:lnSpc>
              <a:spcBef>
                <a:spcPct val="35000"/>
              </a:spcBef>
              <a:buClr>
                <a:schemeClr val="hlink"/>
              </a:buClr>
              <a:buSzPct val="80000"/>
            </a:pPr>
            <a:r>
              <a:rPr kumimoji="1" lang="en-US" altLang="zh-CN" sz="2400" dirty="0">
                <a:ea typeface="宋体" panose="02010600030101010101" pitchFamily="2" charset="-122"/>
                <a:sym typeface="Symbol" pitchFamily="2" charset="2"/>
              </a:rPr>
              <a:t></a:t>
            </a:r>
            <a:r>
              <a:rPr kumimoji="1" lang="en-US" altLang="zh-CN" sz="2400" i="1" baseline="-25000" dirty="0" err="1">
                <a:ea typeface="宋体" panose="02010600030101010101" pitchFamily="2" charset="-122"/>
                <a:sym typeface="Symbol" pitchFamily="2" charset="2"/>
              </a:rPr>
              <a:t>instructor.name,course_id</a:t>
            </a:r>
            <a:r>
              <a:rPr kumimoji="1" lang="en-US" altLang="zh-CN" sz="2400" baseline="-25000" dirty="0">
                <a:ea typeface="宋体" panose="02010600030101010101" pitchFamily="2" charset="-122"/>
                <a:sym typeface="Symbol" pitchFamily="2" charset="2"/>
              </a:rPr>
              <a:t> </a:t>
            </a:r>
            <a:r>
              <a:rPr kumimoji="1" lang="en-US" altLang="zh-CN" sz="2400" dirty="0">
                <a:ea typeface="宋体" panose="02010600030101010101" pitchFamily="2" charset="-122"/>
                <a:sym typeface="Symbol" pitchFamily="2" charset="2"/>
              </a:rPr>
              <a:t>( </a:t>
            </a:r>
            <a:r>
              <a:rPr kumimoji="1" lang="en-US" altLang="zh-CN" sz="2400" i="1" baseline="-25000" dirty="0" err="1">
                <a:ea typeface="宋体" panose="02010600030101010101" pitchFamily="2" charset="-122"/>
                <a:sym typeface="Symbol" pitchFamily="2" charset="2"/>
              </a:rPr>
              <a:t>instructor.ID</a:t>
            </a:r>
            <a:r>
              <a:rPr kumimoji="1" lang="en-US" altLang="zh-CN" sz="2400" i="1" baseline="-25000" dirty="0">
                <a:ea typeface="宋体" panose="02010600030101010101" pitchFamily="2" charset="-122"/>
                <a:sym typeface="Symbol" pitchFamily="2" charset="2"/>
              </a:rPr>
              <a:t>=</a:t>
            </a:r>
            <a:r>
              <a:rPr kumimoji="1" lang="en-US" altLang="zh-CN" sz="2400" i="1" baseline="-25000" dirty="0" err="1">
                <a:ea typeface="宋体" panose="02010600030101010101" pitchFamily="2" charset="-122"/>
                <a:sym typeface="Symbol" pitchFamily="2" charset="2"/>
              </a:rPr>
              <a:t>teaches.ID</a:t>
            </a:r>
            <a:r>
              <a:rPr kumimoji="1" lang="en-US" altLang="zh-CN" sz="2400" dirty="0">
                <a:ea typeface="宋体" panose="02010600030101010101" pitchFamily="2" charset="-122"/>
                <a:sym typeface="Symbol" pitchFamily="2" charset="2"/>
              </a:rPr>
              <a:t> </a:t>
            </a:r>
            <a:r>
              <a:rPr kumimoji="1" lang="en-US" altLang="zh-CN" sz="2000" dirty="0">
                <a:ea typeface="宋体" panose="02010600030101010101" pitchFamily="2" charset="-122"/>
                <a:sym typeface="Symbol" pitchFamily="2" charset="2"/>
              </a:rPr>
              <a:t>(</a:t>
            </a:r>
            <a:r>
              <a:rPr kumimoji="1" lang="en-US" altLang="zh-CN" sz="2000" i="1" dirty="0">
                <a:ea typeface="宋体" panose="02010600030101010101" pitchFamily="2" charset="-122"/>
                <a:sym typeface="Symbol" pitchFamily="2" charset="2"/>
              </a:rPr>
              <a:t>instructor</a:t>
            </a:r>
            <a:r>
              <a:rPr kumimoji="1" lang="en-US" altLang="zh-CN" sz="2000" dirty="0">
                <a:ea typeface="宋体" panose="02010600030101010101" pitchFamily="2" charset="-122"/>
                <a:sym typeface="Symbol" pitchFamily="2" charset="2"/>
              </a:rPr>
              <a:t> x </a:t>
            </a:r>
            <a:r>
              <a:rPr kumimoji="1" lang="en-US" altLang="zh-CN" sz="2000" i="1" dirty="0">
                <a:ea typeface="宋体" panose="02010600030101010101" pitchFamily="2" charset="-122"/>
                <a:sym typeface="Symbol" pitchFamily="2" charset="2"/>
              </a:rPr>
              <a:t>teaches</a:t>
            </a:r>
            <a:r>
              <a:rPr kumimoji="1" lang="en-US" altLang="zh-CN" sz="2000" dirty="0">
                <a:ea typeface="宋体" panose="02010600030101010101" pitchFamily="2" charset="-122"/>
                <a:sym typeface="Symbol" pitchFamily="2" charset="2"/>
              </a:rPr>
              <a:t>))</a:t>
            </a:r>
          </a:p>
          <a:p>
            <a:endParaRPr lang="en-US" altLang="zh-CN" sz="20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115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>
            <a:extLst>
              <a:ext uri="{FF2B5EF4-FFF2-40B4-BE49-F238E27FC236}">
                <a16:creationId xmlns:a16="http://schemas.microsoft.com/office/drawing/2014/main" id="{D5C463E5-3A89-1A4C-A7C5-559A943EE9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85739"/>
            <a:ext cx="107696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Composition of Operations – Cont.</a:t>
            </a: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7093900C-014C-0747-BFC9-0F51B4AAF7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50975" y="1136651"/>
            <a:ext cx="8153400" cy="6985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Find the names of all instructors in the Physics department, along with the </a:t>
            </a:r>
            <a:r>
              <a:rPr lang="en-US" altLang="zh-CN" i="1">
                <a:ea typeface="宋体" panose="02010600030101010101" pitchFamily="2" charset="-122"/>
              </a:rPr>
              <a:t>course_id</a:t>
            </a:r>
            <a:r>
              <a:rPr lang="en-US" altLang="zh-CN">
                <a:ea typeface="宋体" panose="02010600030101010101" pitchFamily="2" charset="-122"/>
              </a:rPr>
              <a:t> of all courses they have taught</a:t>
            </a:r>
          </a:p>
        </p:txBody>
      </p:sp>
      <p:sp>
        <p:nvSpPr>
          <p:cNvPr id="539653" name="Text Box 5">
            <a:extLst>
              <a:ext uri="{FF2B5EF4-FFF2-40B4-BE49-F238E27FC236}">
                <a16:creationId xmlns:a16="http://schemas.microsoft.com/office/drawing/2014/main" id="{B958707D-C105-504A-AAFB-397A8A521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5600" y="1819276"/>
            <a:ext cx="8661400" cy="1581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93750" indent="-336550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 lvl="1">
              <a:lnSpc>
                <a:spcPct val="120000"/>
              </a:lnSpc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r>
              <a:rPr kumimoji="1" lang="en-US" altLang="zh-CN">
                <a:ea typeface="宋体" panose="02010600030101010101" pitchFamily="2" charset="-122"/>
              </a:rPr>
              <a:t>Query 1</a:t>
            </a:r>
            <a:br>
              <a:rPr kumimoji="1" lang="en-US" altLang="zh-CN">
                <a:ea typeface="宋体" panose="02010600030101010101" pitchFamily="2" charset="-122"/>
              </a:rPr>
            </a:br>
            <a:r>
              <a:rPr kumimoji="1" lang="en-US" altLang="zh-CN">
                <a:ea typeface="宋体" panose="02010600030101010101" pitchFamily="2" charset="-122"/>
              </a:rPr>
              <a:t>  </a:t>
            </a:r>
            <a:r>
              <a:rPr kumimoji="1" lang="en-US" altLang="zh-CN" sz="2400">
                <a:ea typeface="宋体" panose="02010600030101010101" pitchFamily="2" charset="-122"/>
                <a:sym typeface="Symbol" pitchFamily="2" charset="2"/>
              </a:rPr>
              <a:t></a:t>
            </a:r>
            <a:r>
              <a:rPr kumimoji="1" lang="en-US" altLang="zh-CN" sz="2400" i="1" baseline="-25000">
                <a:ea typeface="宋体" panose="02010600030101010101" pitchFamily="2" charset="-122"/>
                <a:sym typeface="Symbol" pitchFamily="2" charset="2"/>
              </a:rPr>
              <a:t>instructor.name,course_id</a:t>
            </a:r>
            <a:r>
              <a:rPr kumimoji="1" lang="en-US" altLang="zh-CN" sz="2400" baseline="-25000">
                <a:ea typeface="宋体" panose="02010600030101010101" pitchFamily="2" charset="-122"/>
                <a:sym typeface="Symbol" pitchFamily="2" charset="2"/>
              </a:rPr>
              <a:t> </a:t>
            </a:r>
            <a:r>
              <a:rPr kumimoji="1" lang="en-US" altLang="zh-CN" sz="2400">
                <a:ea typeface="宋体" panose="02010600030101010101" pitchFamily="2" charset="-122"/>
                <a:sym typeface="Symbol" pitchFamily="2" charset="2"/>
              </a:rPr>
              <a:t>(</a:t>
            </a:r>
            <a:r>
              <a:rPr kumimoji="1" lang="en-US" altLang="zh-CN" sz="2400" i="1" baseline="-25000">
                <a:ea typeface="宋体" panose="02010600030101010101" pitchFamily="2" charset="-122"/>
                <a:sym typeface="Symbol" pitchFamily="2" charset="2"/>
              </a:rPr>
              <a:t>dept_name=“</a:t>
            </a:r>
            <a:r>
              <a:rPr kumimoji="1" lang="en-US" altLang="zh-CN" sz="2400" baseline="-25000">
                <a:ea typeface="宋体" panose="02010600030101010101" pitchFamily="2" charset="-122"/>
                <a:sym typeface="Symbol" pitchFamily="2" charset="2"/>
              </a:rPr>
              <a:t>Physics”</a:t>
            </a:r>
            <a:r>
              <a:rPr kumimoji="1" lang="en-US" altLang="zh-CN" sz="2800" baseline="-25000">
                <a:ea typeface="宋体" panose="02010600030101010101" pitchFamily="2" charset="-122"/>
                <a:sym typeface="Symbol" pitchFamily="2" charset="2"/>
              </a:rPr>
              <a:t> </a:t>
            </a:r>
            <a:r>
              <a:rPr kumimoji="1" lang="en-US" altLang="zh-CN" sz="2400">
                <a:ea typeface="宋体" panose="02010600030101010101" pitchFamily="2" charset="-122"/>
                <a:sym typeface="Symbol" pitchFamily="2" charset="2"/>
              </a:rPr>
              <a:t>(</a:t>
            </a:r>
            <a:br>
              <a:rPr kumimoji="1" lang="en-US" altLang="zh-CN" sz="2400">
                <a:ea typeface="宋体" panose="02010600030101010101" pitchFamily="2" charset="-122"/>
                <a:sym typeface="Symbol" pitchFamily="2" charset="2"/>
              </a:rPr>
            </a:br>
            <a:r>
              <a:rPr kumimoji="1" lang="en-US" altLang="zh-CN" sz="2400">
                <a:ea typeface="宋体" panose="02010600030101010101" pitchFamily="2" charset="-122"/>
                <a:sym typeface="Symbol" pitchFamily="2" charset="2"/>
              </a:rPr>
              <a:t>                    </a:t>
            </a:r>
            <a:r>
              <a:rPr kumimoji="1" lang="en-US" altLang="zh-CN" sz="2400" i="1" baseline="-25000">
                <a:ea typeface="宋体" panose="02010600030101010101" pitchFamily="2" charset="-122"/>
                <a:sym typeface="Symbol" pitchFamily="2" charset="2"/>
              </a:rPr>
              <a:t>instructor.ID=teaches.ID</a:t>
            </a:r>
            <a:r>
              <a:rPr kumimoji="1" lang="en-US" altLang="zh-CN" sz="2400">
                <a:ea typeface="宋体" panose="02010600030101010101" pitchFamily="2" charset="-122"/>
                <a:sym typeface="Symbol" pitchFamily="2" charset="2"/>
              </a:rPr>
              <a:t> </a:t>
            </a:r>
            <a:r>
              <a:rPr kumimoji="1" lang="en-US" altLang="zh-CN" sz="2000">
                <a:ea typeface="宋体" panose="02010600030101010101" pitchFamily="2" charset="-122"/>
                <a:sym typeface="Symbol" pitchFamily="2" charset="2"/>
              </a:rPr>
              <a:t>(</a:t>
            </a:r>
            <a:r>
              <a:rPr kumimoji="1" lang="en-US" altLang="zh-CN" sz="2000" i="1">
                <a:ea typeface="宋体" panose="02010600030101010101" pitchFamily="2" charset="-122"/>
                <a:sym typeface="Symbol" pitchFamily="2" charset="2"/>
              </a:rPr>
              <a:t>instructor</a:t>
            </a:r>
            <a:r>
              <a:rPr kumimoji="1" lang="en-US" altLang="zh-CN" sz="2000">
                <a:ea typeface="宋体" panose="02010600030101010101" pitchFamily="2" charset="-122"/>
                <a:sym typeface="Symbol" pitchFamily="2" charset="2"/>
              </a:rPr>
              <a:t> x </a:t>
            </a:r>
            <a:r>
              <a:rPr kumimoji="1" lang="en-US" altLang="zh-CN" sz="2000" i="1">
                <a:ea typeface="宋体" panose="02010600030101010101" pitchFamily="2" charset="-122"/>
                <a:sym typeface="Symbol" pitchFamily="2" charset="2"/>
              </a:rPr>
              <a:t>teaches</a:t>
            </a:r>
            <a:r>
              <a:rPr kumimoji="1" lang="en-US" altLang="zh-CN" sz="2000">
                <a:ea typeface="宋体" panose="02010600030101010101" pitchFamily="2" charset="-122"/>
                <a:sym typeface="Symbol" pitchFamily="2" charset="2"/>
              </a:rPr>
              <a:t>)))</a:t>
            </a:r>
          </a:p>
          <a:p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539654" name="Text Box 6">
            <a:extLst>
              <a:ext uri="{FF2B5EF4-FFF2-40B4-BE49-F238E27FC236}">
                <a16:creationId xmlns:a16="http://schemas.microsoft.com/office/drawing/2014/main" id="{F82F9C66-B57A-CE40-8C5B-5933454FE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5600" y="3422650"/>
            <a:ext cx="8661400" cy="1581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2" charset="0"/>
              </a:defRPr>
            </a:lvl1pPr>
            <a:lvl2pPr marL="793750" indent="-336550">
              <a:defRPr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 lvl="1">
              <a:lnSpc>
                <a:spcPct val="120000"/>
              </a:lnSpc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r>
              <a:rPr kumimoji="1" lang="en-US" altLang="zh-CN">
                <a:ea typeface="宋体" panose="02010600030101010101" pitchFamily="2" charset="-122"/>
              </a:rPr>
              <a:t>Query 2</a:t>
            </a:r>
            <a:br>
              <a:rPr kumimoji="1" lang="en-US" altLang="zh-CN">
                <a:ea typeface="宋体" panose="02010600030101010101" pitchFamily="2" charset="-122"/>
              </a:rPr>
            </a:br>
            <a:r>
              <a:rPr kumimoji="1" lang="en-US" altLang="zh-CN">
                <a:ea typeface="宋体" panose="02010600030101010101" pitchFamily="2" charset="-122"/>
              </a:rPr>
              <a:t>  </a:t>
            </a:r>
            <a:r>
              <a:rPr kumimoji="1" lang="en-US" altLang="zh-CN" sz="2400">
                <a:ea typeface="宋体" panose="02010600030101010101" pitchFamily="2" charset="-122"/>
                <a:sym typeface="Symbol" pitchFamily="2" charset="2"/>
              </a:rPr>
              <a:t></a:t>
            </a:r>
            <a:r>
              <a:rPr kumimoji="1" lang="en-US" altLang="zh-CN" sz="2400" i="1" baseline="-25000">
                <a:ea typeface="宋体" panose="02010600030101010101" pitchFamily="2" charset="-122"/>
                <a:sym typeface="Symbol" pitchFamily="2" charset="2"/>
              </a:rPr>
              <a:t>instructor.name,course_id</a:t>
            </a:r>
            <a:r>
              <a:rPr kumimoji="1" lang="en-US" altLang="zh-CN" sz="2800" baseline="-25000">
                <a:ea typeface="宋体" panose="02010600030101010101" pitchFamily="2" charset="-122"/>
                <a:sym typeface="Symbol" pitchFamily="2" charset="2"/>
              </a:rPr>
              <a:t> </a:t>
            </a:r>
            <a:r>
              <a:rPr kumimoji="1" lang="en-US" altLang="zh-CN" sz="2400">
                <a:ea typeface="宋体" panose="02010600030101010101" pitchFamily="2" charset="-122"/>
                <a:sym typeface="Symbol" pitchFamily="2" charset="2"/>
              </a:rPr>
              <a:t>(</a:t>
            </a:r>
            <a:r>
              <a:rPr kumimoji="1" lang="en-US" altLang="zh-CN" sz="2400" i="1" baseline="-25000">
                <a:ea typeface="宋体" panose="02010600030101010101" pitchFamily="2" charset="-122"/>
                <a:sym typeface="Symbol" pitchFamily="2" charset="2"/>
              </a:rPr>
              <a:t>instructor.ID=teaches.ID</a:t>
            </a:r>
            <a:r>
              <a:rPr kumimoji="1" lang="en-US" altLang="zh-CN" sz="2800" baseline="-25000">
                <a:ea typeface="宋体" panose="02010600030101010101" pitchFamily="2" charset="-122"/>
                <a:sym typeface="Symbol" pitchFamily="2" charset="2"/>
              </a:rPr>
              <a:t> </a:t>
            </a:r>
            <a:r>
              <a:rPr kumimoji="1" lang="en-US" altLang="zh-CN" sz="2400">
                <a:ea typeface="宋体" panose="02010600030101010101" pitchFamily="2" charset="-122"/>
                <a:sym typeface="Symbol" pitchFamily="2" charset="2"/>
              </a:rPr>
              <a:t>(</a:t>
            </a:r>
            <a:br>
              <a:rPr kumimoji="1" lang="en-US" altLang="zh-CN" sz="2400">
                <a:ea typeface="宋体" panose="02010600030101010101" pitchFamily="2" charset="-122"/>
                <a:sym typeface="Symbol" pitchFamily="2" charset="2"/>
              </a:rPr>
            </a:br>
            <a:r>
              <a:rPr kumimoji="1" lang="en-US" altLang="zh-CN" sz="2400">
                <a:ea typeface="宋体" panose="02010600030101010101" pitchFamily="2" charset="-122"/>
                <a:sym typeface="Symbol" pitchFamily="2" charset="2"/>
              </a:rPr>
              <a:t>                    </a:t>
            </a:r>
            <a:r>
              <a:rPr kumimoji="1" lang="en-US" altLang="zh-CN" sz="2400" i="1" baseline="-25000">
                <a:ea typeface="宋体" panose="02010600030101010101" pitchFamily="2" charset="-122"/>
                <a:sym typeface="Symbol" pitchFamily="2" charset="2"/>
              </a:rPr>
              <a:t>dept_name=“</a:t>
            </a:r>
            <a:r>
              <a:rPr kumimoji="1" lang="en-US" altLang="zh-CN" sz="2400" baseline="-25000">
                <a:ea typeface="宋体" panose="02010600030101010101" pitchFamily="2" charset="-122"/>
                <a:sym typeface="Symbol" pitchFamily="2" charset="2"/>
              </a:rPr>
              <a:t>Physics”</a:t>
            </a:r>
            <a:r>
              <a:rPr kumimoji="1" lang="en-US" altLang="zh-CN" sz="2400">
                <a:ea typeface="宋体" panose="02010600030101010101" pitchFamily="2" charset="-122"/>
                <a:sym typeface="Symbol" pitchFamily="2" charset="2"/>
              </a:rPr>
              <a:t> </a:t>
            </a:r>
            <a:r>
              <a:rPr kumimoji="1" lang="en-US" altLang="zh-CN" sz="2000">
                <a:ea typeface="宋体" panose="02010600030101010101" pitchFamily="2" charset="-122"/>
                <a:sym typeface="Symbol" pitchFamily="2" charset="2"/>
              </a:rPr>
              <a:t>(</a:t>
            </a:r>
            <a:r>
              <a:rPr kumimoji="1" lang="en-US" altLang="zh-CN" sz="2000" i="1">
                <a:ea typeface="宋体" panose="02010600030101010101" pitchFamily="2" charset="-122"/>
                <a:sym typeface="Symbol" pitchFamily="2" charset="2"/>
              </a:rPr>
              <a:t>instructor)</a:t>
            </a:r>
            <a:r>
              <a:rPr kumimoji="1" lang="en-US" altLang="zh-CN" sz="2000">
                <a:ea typeface="宋体" panose="02010600030101010101" pitchFamily="2" charset="-122"/>
                <a:sym typeface="Symbol" pitchFamily="2" charset="2"/>
              </a:rPr>
              <a:t> x </a:t>
            </a:r>
            <a:r>
              <a:rPr kumimoji="1" lang="en-US" altLang="zh-CN" sz="2000" i="1">
                <a:ea typeface="宋体" panose="02010600030101010101" pitchFamily="2" charset="-122"/>
                <a:sym typeface="Symbol" pitchFamily="2" charset="2"/>
              </a:rPr>
              <a:t>teaches</a:t>
            </a:r>
            <a:r>
              <a:rPr kumimoji="1" lang="en-US" altLang="zh-CN" sz="2000">
                <a:ea typeface="宋体" panose="02010600030101010101" pitchFamily="2" charset="-122"/>
                <a:sym typeface="Symbol" pitchFamily="2" charset="2"/>
              </a:rPr>
              <a:t>))</a:t>
            </a:r>
          </a:p>
          <a:p>
            <a:endParaRPr lang="en-US" altLang="zh-CN" sz="20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542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3" grpId="0" autoUpdateAnimBg="0"/>
      <p:bldP spid="539654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>
            <a:extLst>
              <a:ext uri="{FF2B5EF4-FFF2-40B4-BE49-F238E27FC236}">
                <a16:creationId xmlns:a16="http://schemas.microsoft.com/office/drawing/2014/main" id="{3D06EC51-858D-B745-8DAA-C98B0B2CA5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3937" y="117475"/>
            <a:ext cx="10026651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Rename Operation</a:t>
            </a:r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2B040C3F-D153-4941-9F2E-A0F093C5FF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06577" y="1111251"/>
            <a:ext cx="7758113" cy="48768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Allows us to refer to a relation by more than one name.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Example:</a:t>
            </a:r>
          </a:p>
          <a:p>
            <a:pPr>
              <a:buFont typeface="Monotype Sorts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				</a:t>
            </a:r>
            <a:r>
              <a:rPr lang="en-US" altLang="zh-CN" sz="2000" i="1" dirty="0">
                <a:ea typeface="宋体" panose="02010600030101010101" pitchFamily="2" charset="-122"/>
                <a:sym typeface="Symbol" pitchFamily="2" charset="2"/>
              </a:rPr>
              <a:t>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r>
              <a:rPr lang="en-US" altLang="zh-CN" i="1" baseline="-25000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 (</a:t>
            </a:r>
            <a:r>
              <a:rPr lang="en-US" altLang="zh-CN" i="1" dirty="0">
                <a:ea typeface="宋体" panose="02010600030101010101" pitchFamily="2" charset="-122"/>
              </a:rPr>
              <a:t>E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br>
              <a:rPr lang="en-US" altLang="zh-CN" dirty="0">
                <a:ea typeface="宋体" panose="02010600030101010101" pitchFamily="2" charset="-122"/>
              </a:rPr>
            </a:b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	returns the expression </a:t>
            </a:r>
            <a:r>
              <a:rPr lang="en-US" altLang="zh-CN" i="1" dirty="0">
                <a:ea typeface="宋体" panose="02010600030101010101" pitchFamily="2" charset="-122"/>
              </a:rPr>
              <a:t>E</a:t>
            </a:r>
            <a:r>
              <a:rPr lang="en-US" altLang="zh-CN" dirty="0">
                <a:ea typeface="宋体" panose="02010600030101010101" pitchFamily="2" charset="-122"/>
              </a:rPr>
              <a:t> under the name 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If a relational-algebra expression </a:t>
            </a:r>
            <a:r>
              <a:rPr lang="en-US" altLang="zh-CN" i="1" dirty="0">
                <a:ea typeface="宋体" panose="02010600030101010101" pitchFamily="2" charset="-122"/>
              </a:rPr>
              <a:t>E</a:t>
            </a:r>
            <a:r>
              <a:rPr lang="en-US" altLang="zh-CN" dirty="0">
                <a:ea typeface="宋体" panose="02010600030101010101" pitchFamily="2" charset="-122"/>
              </a:rPr>
              <a:t> has arity 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, then </a:t>
            </a:r>
          </a:p>
          <a:p>
            <a:pPr>
              <a:buFont typeface="Monotype Sorts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                                </a:t>
            </a:r>
          </a:p>
          <a:p>
            <a:pPr>
              <a:buFont typeface="Monotype Sorts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	returns the result of expression </a:t>
            </a:r>
            <a:r>
              <a:rPr lang="en-US" altLang="zh-CN" i="1" dirty="0">
                <a:ea typeface="宋体" panose="02010600030101010101" pitchFamily="2" charset="-122"/>
              </a:rPr>
              <a:t>E</a:t>
            </a:r>
            <a:r>
              <a:rPr lang="en-US" altLang="zh-CN" dirty="0">
                <a:ea typeface="宋体" panose="02010600030101010101" pitchFamily="2" charset="-122"/>
              </a:rPr>
              <a:t> under the name 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, and with the</a:t>
            </a:r>
          </a:p>
          <a:p>
            <a:pPr>
              <a:buFont typeface="Monotype Sorts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	attributes renamed to </a:t>
            </a:r>
            <a:r>
              <a:rPr lang="en-US" altLang="zh-CN" sz="2000" i="1" dirty="0">
                <a:ea typeface="宋体" panose="02010600030101010101" pitchFamily="2" charset="-122"/>
              </a:rPr>
              <a:t>A</a:t>
            </a:r>
            <a:r>
              <a:rPr lang="en-US" altLang="zh-CN" i="1" baseline="-25000" dirty="0">
                <a:ea typeface="宋体" panose="02010600030101010101" pitchFamily="2" charset="-122"/>
              </a:rPr>
              <a:t>1 </a:t>
            </a:r>
            <a:r>
              <a:rPr lang="en-US" altLang="zh-CN" sz="2000" i="1" dirty="0">
                <a:ea typeface="宋体" panose="02010600030101010101" pitchFamily="2" charset="-122"/>
              </a:rPr>
              <a:t>, A</a:t>
            </a:r>
            <a:r>
              <a:rPr lang="en-US" altLang="zh-CN" i="1" baseline="-25000" dirty="0">
                <a:ea typeface="宋体" panose="02010600030101010101" pitchFamily="2" charset="-122"/>
              </a:rPr>
              <a:t>2</a:t>
            </a:r>
            <a:r>
              <a:rPr lang="en-US" altLang="zh-CN" sz="2000" i="1" baseline="-25000" dirty="0">
                <a:ea typeface="宋体" panose="02010600030101010101" pitchFamily="2" charset="-122"/>
              </a:rPr>
              <a:t> </a:t>
            </a:r>
            <a:r>
              <a:rPr lang="en-US" altLang="zh-CN" sz="2000" i="1" dirty="0">
                <a:ea typeface="宋体" panose="02010600030101010101" pitchFamily="2" charset="-122"/>
              </a:rPr>
              <a:t>, …., A</a:t>
            </a:r>
            <a:r>
              <a:rPr lang="en-US" altLang="zh-CN" i="1" baseline="-25000" dirty="0">
                <a:ea typeface="宋体" panose="02010600030101010101" pitchFamily="2" charset="-122"/>
              </a:rPr>
              <a:t>n 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45059" name="Object 4">
            <a:extLst>
              <a:ext uri="{FF2B5EF4-FFF2-40B4-BE49-F238E27FC236}">
                <a16:creationId xmlns:a16="http://schemas.microsoft.com/office/drawing/2014/main" id="{EF609356-585D-0A4B-B24A-2656A19239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380981"/>
              </p:ext>
            </p:extLst>
          </p:nvPr>
        </p:nvGraphicFramePr>
        <p:xfrm>
          <a:off x="3928347" y="3280703"/>
          <a:ext cx="2979737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9" name="Equation" r:id="rId4" imgW="22237700" imgH="6146800" progId="Equation.3">
                  <p:embed/>
                </p:oleObj>
              </mc:Choice>
              <mc:Fallback>
                <p:oleObj name="Equation" r:id="rId4" imgW="22237700" imgH="6146800" progId="Equation.3">
                  <p:embed/>
                  <p:pic>
                    <p:nvPicPr>
                      <p:cNvPr id="45059" name="Object 4">
                        <a:extLst>
                          <a:ext uri="{FF2B5EF4-FFF2-40B4-BE49-F238E27FC236}">
                            <a16:creationId xmlns:a16="http://schemas.microsoft.com/office/drawing/2014/main" id="{EF609356-585D-0A4B-B24A-2656A19239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8347" y="3280703"/>
                        <a:ext cx="2979737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3603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>
            <a:extLst>
              <a:ext uri="{FF2B5EF4-FFF2-40B4-BE49-F238E27FC236}">
                <a16:creationId xmlns:a16="http://schemas.microsoft.com/office/drawing/2014/main" id="{041F809C-FA0C-9F49-9C4C-152B58C9BE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3940" y="117475"/>
            <a:ext cx="9166225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Rename Operation-Example</a:t>
            </a:r>
            <a:endParaRPr lang="en-IN" altLang="zh-CN" dirty="0">
              <a:ea typeface="宋体" charset="-122"/>
            </a:endParaRPr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DAABA825-0EBE-D443-8CEE-F0A57222EA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44600" y="1182689"/>
            <a:ext cx="8483600" cy="4903787"/>
          </a:xfrm>
        </p:spPr>
        <p:txBody>
          <a:bodyPr/>
          <a:lstStyle/>
          <a:p>
            <a:r>
              <a:rPr lang="en-US" altLang="zh-CN" sz="2000">
                <a:ea typeface="宋体" panose="02010600030101010101" pitchFamily="2" charset="-122"/>
              </a:rPr>
              <a:t>Find instructors whose salary is greater than some instructors (at least one instructor) in physics department</a:t>
            </a:r>
          </a:p>
          <a:p>
            <a:pPr lvl="1"/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</a:t>
            </a:r>
            <a:r>
              <a:rPr lang="en-US" altLang="zh-CN" i="1" baseline="-25000">
                <a:ea typeface="宋体" panose="02010600030101010101" pitchFamily="2" charset="-122"/>
              </a:rPr>
              <a:t>Instructor.ID</a:t>
            </a:r>
            <a:r>
              <a:rPr lang="en-US" altLang="zh-CN" sz="2000">
                <a:ea typeface="宋体" panose="02010600030101010101" pitchFamily="2" charset="-122"/>
              </a:rPr>
              <a:t>(</a:t>
            </a:r>
            <a:r>
              <a:rPr lang="en-US" altLang="zh-CN" sz="2000" i="1">
                <a:ea typeface="宋体" panose="02010600030101010101" pitchFamily="2" charset="-122"/>
                <a:sym typeface="Symbol" pitchFamily="2" charset="2"/>
              </a:rPr>
              <a:t></a:t>
            </a:r>
            <a:r>
              <a:rPr lang="en-US" altLang="zh-CN" sz="2000">
                <a:ea typeface="宋体" panose="02010600030101010101" pitchFamily="2" charset="-122"/>
                <a:sym typeface="Symbol" pitchFamily="2" charset="2"/>
              </a:rPr>
              <a:t> </a:t>
            </a:r>
            <a:r>
              <a:rPr lang="en-US" altLang="zh-CN" i="1" baseline="-25000">
                <a:ea typeface="宋体" panose="02010600030101010101" pitchFamily="2" charset="-122"/>
                <a:sym typeface="Symbol" pitchFamily="2" charset="2"/>
              </a:rPr>
              <a:t>instructor.salary &gt;d.salary </a:t>
            </a:r>
            <a:br>
              <a:rPr lang="en-US" altLang="zh-CN" i="1" baseline="-25000">
                <a:ea typeface="宋体" panose="02010600030101010101" pitchFamily="2" charset="-122"/>
                <a:sym typeface="Symbol" pitchFamily="2" charset="2"/>
              </a:rPr>
            </a:br>
            <a:r>
              <a:rPr lang="en-US" altLang="zh-CN" i="1" baseline="-25000">
                <a:ea typeface="宋体" panose="02010600030101010101" pitchFamily="2" charset="-122"/>
                <a:sym typeface="Symbol" pitchFamily="2" charset="2"/>
              </a:rPr>
              <a:t>                                      </a:t>
            </a:r>
            <a:r>
              <a:rPr lang="en-US" altLang="zh-CN" sz="2000">
                <a:ea typeface="宋体" panose="02010600030101010101" pitchFamily="2" charset="-122"/>
                <a:sym typeface="Symbol" pitchFamily="2" charset="2"/>
              </a:rPr>
              <a:t>(</a:t>
            </a:r>
            <a:r>
              <a:rPr lang="en-US" altLang="zh-CN" sz="2000" i="1">
                <a:ea typeface="宋体" panose="02010600030101010101" pitchFamily="2" charset="-122"/>
                <a:sym typeface="Symbol" pitchFamily="2" charset="2"/>
              </a:rPr>
              <a:t>instructor x </a:t>
            </a:r>
            <a:r>
              <a:rPr lang="en-US" altLang="zh-CN" i="1">
                <a:ea typeface="宋体" panose="02010600030101010101" pitchFamily="2" charset="-122"/>
                <a:sym typeface="Symbol" pitchFamily="2" charset="2"/>
              </a:rPr>
              <a:t></a:t>
            </a:r>
            <a:r>
              <a:rPr lang="en-US" altLang="zh-CN" sz="2800" i="1" baseline="-25000">
                <a:ea typeface="宋体" panose="02010600030101010101" pitchFamily="2" charset="-122"/>
              </a:rPr>
              <a:t>d</a:t>
            </a:r>
            <a:r>
              <a:rPr lang="en-US" altLang="zh-CN" sz="1600">
                <a:ea typeface="宋体" panose="02010600030101010101" pitchFamily="2" charset="-122"/>
              </a:rPr>
              <a:t> </a:t>
            </a:r>
            <a:r>
              <a:rPr lang="en-US" altLang="zh-CN" sz="2000" i="1">
                <a:ea typeface="宋体" panose="02010600030101010101" pitchFamily="2" charset="-122"/>
                <a:sym typeface="Symbol" pitchFamily="2" charset="2"/>
              </a:rPr>
              <a:t>(</a:t>
            </a:r>
            <a:r>
              <a:rPr lang="en-US" altLang="zh-CN" i="1">
                <a:ea typeface="宋体" panose="02010600030101010101" pitchFamily="2" charset="-122"/>
                <a:sym typeface="Symbol" pitchFamily="2" charset="2"/>
              </a:rPr>
              <a:t>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 </a:t>
            </a:r>
            <a:r>
              <a:rPr lang="en-US" altLang="zh-CN" sz="2000" i="1" baseline="-25000">
                <a:ea typeface="宋体" panose="02010600030101010101" pitchFamily="2" charset="-122"/>
                <a:sym typeface="Symbol" pitchFamily="2" charset="2"/>
              </a:rPr>
              <a:t>department = “physics”</a:t>
            </a:r>
            <a:r>
              <a:rPr lang="en-US" altLang="zh-CN" sz="2000" i="1">
                <a:ea typeface="宋体" panose="02010600030101010101" pitchFamily="2" charset="-122"/>
                <a:sym typeface="Symbol" pitchFamily="2" charset="2"/>
              </a:rPr>
              <a:t>( instructor</a:t>
            </a:r>
            <a:r>
              <a:rPr lang="en-US" altLang="zh-CN" sz="2000">
                <a:ea typeface="宋体" panose="02010600030101010101" pitchFamily="2" charset="-122"/>
                <a:sym typeface="Symbol" pitchFamily="2" charset="2"/>
              </a:rPr>
              <a:t>))))  </a:t>
            </a:r>
          </a:p>
        </p:txBody>
      </p:sp>
    </p:spTree>
    <p:extLst>
      <p:ext uri="{BB962C8B-B14F-4D97-AF65-F5344CB8AC3E}">
        <p14:creationId xmlns:p14="http://schemas.microsoft.com/office/powerpoint/2010/main" val="2039932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>
            <a:extLst>
              <a:ext uri="{FF2B5EF4-FFF2-40B4-BE49-F238E27FC236}">
                <a16:creationId xmlns:a16="http://schemas.microsoft.com/office/drawing/2014/main" id="{C75F1F0D-192E-894E-A8F6-9AA66F4A8D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Formal Definition</a:t>
            </a:r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A22C0917-EC0B-7648-AAF1-69AB002066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22513" y="1077913"/>
            <a:ext cx="7848600" cy="487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A basic expression in the relational algebra consists of either one of the following:</a:t>
            </a:r>
          </a:p>
          <a:p>
            <a:pPr lvl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A relation in the database</a:t>
            </a:r>
          </a:p>
          <a:p>
            <a:pPr lvl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A constant relation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Let </a:t>
            </a:r>
            <a:r>
              <a:rPr lang="en-US" altLang="zh-CN" i="1">
                <a:ea typeface="宋体" panose="02010600030101010101" pitchFamily="2" charset="-122"/>
              </a:rPr>
              <a:t>E</a:t>
            </a:r>
            <a:r>
              <a:rPr lang="en-US" altLang="zh-CN" i="1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 i="1">
                <a:ea typeface="宋体" panose="02010600030101010101" pitchFamily="2" charset="-122"/>
              </a:rPr>
              <a:t>E</a:t>
            </a:r>
            <a:r>
              <a:rPr lang="en-US" altLang="zh-CN" i="1" baseline="-25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  be relational-algebra expressions; the following are all relational-algebra expressions:</a:t>
            </a:r>
          </a:p>
          <a:p>
            <a:pPr lvl="1">
              <a:lnSpc>
                <a:spcPct val="110000"/>
              </a:lnSpc>
            </a:pPr>
            <a:r>
              <a:rPr lang="en-US" altLang="zh-CN" i="1">
                <a:ea typeface="宋体" panose="02010600030101010101" pitchFamily="2" charset="-122"/>
              </a:rPr>
              <a:t>E</a:t>
            </a:r>
            <a:r>
              <a:rPr lang="en-US" altLang="zh-CN" i="1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 </a:t>
            </a:r>
            <a:r>
              <a:rPr lang="en-US" altLang="zh-CN" i="1">
                <a:ea typeface="宋体" panose="02010600030101010101" pitchFamily="2" charset="-122"/>
                <a:sym typeface="Symbol" pitchFamily="2" charset="2"/>
              </a:rPr>
              <a:t>E</a:t>
            </a:r>
            <a:r>
              <a:rPr lang="en-US" altLang="zh-CN" i="1" baseline="-25000">
                <a:ea typeface="宋体" panose="02010600030101010101" pitchFamily="2" charset="-122"/>
                <a:sym typeface="Symbol" pitchFamily="2" charset="2"/>
              </a:rPr>
              <a:t>2</a:t>
            </a:r>
            <a:endParaRPr lang="en-US" altLang="zh-CN">
              <a:ea typeface="宋体" panose="02010600030101010101" pitchFamily="2" charset="-122"/>
              <a:sym typeface="Symbol" pitchFamily="2" charset="2"/>
            </a:endParaRPr>
          </a:p>
          <a:p>
            <a:pPr lvl="1">
              <a:lnSpc>
                <a:spcPct val="110000"/>
              </a:lnSpc>
            </a:pPr>
            <a:r>
              <a:rPr lang="en-US" altLang="zh-CN" i="1">
                <a:ea typeface="宋体" panose="02010600030101010101" pitchFamily="2" charset="-122"/>
                <a:sym typeface="Symbol" pitchFamily="2" charset="2"/>
              </a:rPr>
              <a:t>E</a:t>
            </a:r>
            <a:r>
              <a:rPr lang="en-US" altLang="zh-CN" i="1" baseline="-25000">
                <a:ea typeface="宋体" panose="02010600030101010101" pitchFamily="2" charset="-122"/>
                <a:sym typeface="Symbol" pitchFamily="2" charset="2"/>
              </a:rPr>
              <a:t>1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–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 </a:t>
            </a:r>
            <a:r>
              <a:rPr lang="en-US" altLang="zh-CN" i="1">
                <a:ea typeface="宋体" panose="02010600030101010101" pitchFamily="2" charset="-122"/>
                <a:sym typeface="Symbol" pitchFamily="2" charset="2"/>
              </a:rPr>
              <a:t>E</a:t>
            </a:r>
            <a:r>
              <a:rPr lang="en-US" altLang="zh-CN" i="1" baseline="-25000">
                <a:ea typeface="宋体" panose="02010600030101010101" pitchFamily="2" charset="-122"/>
                <a:sym typeface="Symbol" pitchFamily="2" charset="2"/>
              </a:rPr>
              <a:t>2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i="1">
                <a:ea typeface="宋体" panose="02010600030101010101" pitchFamily="2" charset="-122"/>
              </a:rPr>
              <a:t>E</a:t>
            </a:r>
            <a:r>
              <a:rPr lang="en-US" altLang="zh-CN" i="1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 x </a:t>
            </a:r>
            <a:r>
              <a:rPr lang="en-US" altLang="zh-CN" i="1">
                <a:ea typeface="宋体" panose="02010600030101010101" pitchFamily="2" charset="-122"/>
              </a:rPr>
              <a:t>E</a:t>
            </a:r>
            <a:r>
              <a:rPr lang="en-US" altLang="zh-CN" i="1" baseline="-25000">
                <a:ea typeface="宋体" panose="02010600030101010101" pitchFamily="2" charset="-122"/>
              </a:rPr>
              <a:t>2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i="1">
                <a:ea typeface="宋体" panose="02010600030101010101" pitchFamily="2" charset="-122"/>
                <a:sym typeface="Symbol" pitchFamily="2" charset="2"/>
              </a:rPr>
              <a:t></a:t>
            </a:r>
            <a:r>
              <a:rPr lang="en-US" altLang="zh-CN" i="1" baseline="-25000">
                <a:ea typeface="宋体" panose="02010600030101010101" pitchFamily="2" charset="-122"/>
                <a:sym typeface="Symbol" pitchFamily="2" charset="2"/>
              </a:rPr>
              <a:t>p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 (</a:t>
            </a:r>
            <a:r>
              <a:rPr lang="en-US" altLang="zh-CN" i="1">
                <a:ea typeface="宋体" panose="02010600030101010101" pitchFamily="2" charset="-122"/>
                <a:sym typeface="Symbol" pitchFamily="2" charset="2"/>
              </a:rPr>
              <a:t>E</a:t>
            </a:r>
            <a:r>
              <a:rPr lang="en-US" altLang="zh-CN" i="1" baseline="-25000">
                <a:ea typeface="宋体" panose="02010600030101010101" pitchFamily="2" charset="-122"/>
                <a:sym typeface="Symbol" pitchFamily="2" charset="2"/>
              </a:rPr>
              <a:t>1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), </a:t>
            </a:r>
            <a:r>
              <a:rPr lang="en-US" altLang="zh-CN" i="1">
                <a:ea typeface="宋体" panose="02010600030101010101" pitchFamily="2" charset="-122"/>
                <a:sym typeface="Symbol" pitchFamily="2" charset="2"/>
              </a:rPr>
              <a:t>P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 is a predicate on attributes in </a:t>
            </a:r>
            <a:r>
              <a:rPr lang="en-US" altLang="zh-CN" i="1">
                <a:ea typeface="宋体" panose="02010600030101010101" pitchFamily="2" charset="-122"/>
                <a:sym typeface="Symbol" pitchFamily="2" charset="2"/>
              </a:rPr>
              <a:t>E</a:t>
            </a:r>
            <a:r>
              <a:rPr lang="en-US" altLang="zh-CN" i="1" baseline="-25000">
                <a:ea typeface="宋体" panose="02010600030101010101" pitchFamily="2" charset="-122"/>
                <a:sym typeface="Symbol" pitchFamily="2" charset="2"/>
              </a:rPr>
              <a:t>1</a:t>
            </a:r>
            <a:endParaRPr lang="en-US" altLang="zh-CN">
              <a:ea typeface="宋体" panose="02010600030101010101" pitchFamily="2" charset="-122"/>
              <a:sym typeface="Symbol" pitchFamily="2" charset="2"/>
            </a:endParaRPr>
          </a:p>
          <a:p>
            <a:pPr lvl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</a:t>
            </a:r>
            <a:r>
              <a:rPr lang="en-US" altLang="zh-CN" i="1" baseline="-25000">
                <a:ea typeface="宋体" panose="02010600030101010101" pitchFamily="2" charset="-122"/>
                <a:sym typeface="Symbol" pitchFamily="2" charset="2"/>
              </a:rPr>
              <a:t>s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(</a:t>
            </a:r>
            <a:r>
              <a:rPr lang="en-US" altLang="zh-CN" i="1">
                <a:ea typeface="宋体" panose="02010600030101010101" pitchFamily="2" charset="-122"/>
                <a:sym typeface="Symbol" pitchFamily="2" charset="2"/>
              </a:rPr>
              <a:t>E</a:t>
            </a:r>
            <a:r>
              <a:rPr lang="en-US" altLang="zh-CN" i="1" baseline="-25000">
                <a:ea typeface="宋体" panose="02010600030101010101" pitchFamily="2" charset="-122"/>
                <a:sym typeface="Symbol" pitchFamily="2" charset="2"/>
              </a:rPr>
              <a:t>1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), </a:t>
            </a:r>
            <a:r>
              <a:rPr lang="en-US" altLang="zh-CN" i="1">
                <a:ea typeface="宋体" panose="02010600030101010101" pitchFamily="2" charset="-122"/>
                <a:sym typeface="Symbol" pitchFamily="2" charset="2"/>
              </a:rPr>
              <a:t>S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 is a list consisting of some of the attributes in </a:t>
            </a:r>
            <a:r>
              <a:rPr lang="en-US" altLang="zh-CN" i="1">
                <a:ea typeface="宋体" panose="02010600030101010101" pitchFamily="2" charset="-122"/>
                <a:sym typeface="Symbol" pitchFamily="2" charset="2"/>
              </a:rPr>
              <a:t>E</a:t>
            </a:r>
            <a:r>
              <a:rPr lang="en-US" altLang="zh-CN" i="1" baseline="-25000">
                <a:ea typeface="宋体" panose="02010600030101010101" pitchFamily="2" charset="-122"/>
                <a:sym typeface="Symbol" pitchFamily="2" charset="2"/>
              </a:rPr>
              <a:t>1</a:t>
            </a:r>
            <a:endParaRPr lang="en-US" altLang="zh-CN">
              <a:ea typeface="宋体" panose="02010600030101010101" pitchFamily="2" charset="-122"/>
              <a:sym typeface="Symbol" pitchFamily="2" charset="2"/>
            </a:endParaRPr>
          </a:p>
          <a:p>
            <a:pPr lvl="1">
              <a:lnSpc>
                <a:spcPct val="110000"/>
              </a:lnSpc>
            </a:pPr>
            <a:r>
              <a:rPr lang="en-US" altLang="zh-CN" sz="2000" i="1">
                <a:ea typeface="宋体" panose="02010600030101010101" pitchFamily="2" charset="-122"/>
                <a:sym typeface="Symbol" pitchFamily="2" charset="2"/>
              </a:rPr>
              <a:t></a:t>
            </a:r>
            <a:r>
              <a:rPr lang="en-US" altLang="zh-CN" i="1">
                <a:ea typeface="宋体" panose="02010600030101010101" pitchFamily="2" charset="-122"/>
                <a:sym typeface="Symbol" pitchFamily="2" charset="2"/>
              </a:rPr>
              <a:t> </a:t>
            </a:r>
            <a:r>
              <a:rPr lang="en-US" altLang="zh-CN" i="1" baseline="-25000">
                <a:ea typeface="宋体" panose="02010600030101010101" pitchFamily="2" charset="-122"/>
                <a:sym typeface="Symbol" pitchFamily="2" charset="2"/>
              </a:rPr>
              <a:t>x</a:t>
            </a:r>
            <a:r>
              <a:rPr lang="en-US" altLang="zh-CN" i="1">
                <a:ea typeface="宋体" panose="02010600030101010101" pitchFamily="2" charset="-122"/>
                <a:sym typeface="Symbol" pitchFamily="2" charset="2"/>
              </a:rPr>
              <a:t>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(</a:t>
            </a:r>
            <a:r>
              <a:rPr lang="en-US" altLang="zh-CN" i="1">
                <a:ea typeface="宋体" panose="02010600030101010101" pitchFamily="2" charset="-122"/>
                <a:sym typeface="Symbol" pitchFamily="2" charset="2"/>
              </a:rPr>
              <a:t>E</a:t>
            </a:r>
            <a:r>
              <a:rPr lang="en-US" altLang="zh-CN" i="1" baseline="-25000">
                <a:ea typeface="宋体" panose="02010600030101010101" pitchFamily="2" charset="-122"/>
                <a:sym typeface="Symbol" pitchFamily="2" charset="2"/>
              </a:rPr>
              <a:t>1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), x is the new name for the result of </a:t>
            </a:r>
            <a:r>
              <a:rPr lang="en-US" altLang="zh-CN" i="1">
                <a:ea typeface="宋体" panose="02010600030101010101" pitchFamily="2" charset="-122"/>
                <a:sym typeface="Symbol" pitchFamily="2" charset="2"/>
              </a:rPr>
              <a:t>E</a:t>
            </a:r>
            <a:r>
              <a:rPr lang="en-US" altLang="zh-CN" i="1" baseline="-25000">
                <a:ea typeface="宋体" panose="02010600030101010101" pitchFamily="2" charset="-122"/>
                <a:sym typeface="Symbol" pitchFamily="2" charset="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44032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>
            <a:extLst>
              <a:ext uri="{FF2B5EF4-FFF2-40B4-BE49-F238E27FC236}">
                <a16:creationId xmlns:a16="http://schemas.microsoft.com/office/drawing/2014/main" id="{E6524A50-EE76-4743-B4E0-6B23732BB3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Example of a Relation</a:t>
            </a:r>
          </a:p>
        </p:txBody>
      </p:sp>
      <p:pic>
        <p:nvPicPr>
          <p:cNvPr id="17410" name="Picture 3" descr="2">
            <a:extLst>
              <a:ext uri="{FF2B5EF4-FFF2-40B4-BE49-F238E27FC236}">
                <a16:creationId xmlns:a16="http://schemas.microsoft.com/office/drawing/2014/main" id="{AE024779-02EE-2B4A-BF2A-8BEFFD941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408" y="1268414"/>
            <a:ext cx="5291137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 Box 4">
            <a:extLst>
              <a:ext uri="{FF2B5EF4-FFF2-40B4-BE49-F238E27FC236}">
                <a16:creationId xmlns:a16="http://schemas.microsoft.com/office/drawing/2014/main" id="{71BD9857-6271-654B-A16D-A58E7CB9D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7505" y="676277"/>
            <a:ext cx="210826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/>
              <a:t>attributes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/>
              <a:t>(or column names)</a:t>
            </a:r>
            <a:endParaRPr kumimoji="0" lang="en-US" altLang="zh-CN" dirty="0"/>
          </a:p>
        </p:txBody>
      </p:sp>
      <p:sp>
        <p:nvSpPr>
          <p:cNvPr id="17412" name="Line 5">
            <a:extLst>
              <a:ext uri="{FF2B5EF4-FFF2-40B4-BE49-F238E27FC236}">
                <a16:creationId xmlns:a16="http://schemas.microsoft.com/office/drawing/2014/main" id="{58B288E8-69D3-CB46-832C-43FD49B289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62502" y="881065"/>
            <a:ext cx="3889375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13" name="Line 6">
            <a:extLst>
              <a:ext uri="{FF2B5EF4-FFF2-40B4-BE49-F238E27FC236}">
                <a16:creationId xmlns:a16="http://schemas.microsoft.com/office/drawing/2014/main" id="{487E97F2-D308-054D-8F9F-7BB53751E3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32514" y="935037"/>
            <a:ext cx="2557463" cy="3238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14" name="Line 7">
            <a:extLst>
              <a:ext uri="{FF2B5EF4-FFF2-40B4-BE49-F238E27FC236}">
                <a16:creationId xmlns:a16="http://schemas.microsoft.com/office/drawing/2014/main" id="{35968844-74FB-F142-B33E-418374BC8A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43775" y="908051"/>
            <a:ext cx="13208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15" name="Text Box 8">
            <a:extLst>
              <a:ext uri="{FF2B5EF4-FFF2-40B4-BE49-F238E27FC236}">
                <a16:creationId xmlns:a16="http://schemas.microsoft.com/office/drawing/2014/main" id="{E64E1D35-6FAF-2144-87B2-E5094F89A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7515" y="1865314"/>
            <a:ext cx="10951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/>
              <a:t>tuples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/>
              <a:t>(or rows)</a:t>
            </a:r>
            <a:endParaRPr kumimoji="0" lang="en-US" altLang="zh-CN"/>
          </a:p>
        </p:txBody>
      </p:sp>
      <p:sp>
        <p:nvSpPr>
          <p:cNvPr id="17416" name="Line 9">
            <a:extLst>
              <a:ext uri="{FF2B5EF4-FFF2-40B4-BE49-F238E27FC236}">
                <a16:creationId xmlns:a16="http://schemas.microsoft.com/office/drawing/2014/main" id="{49B369D7-EEF7-6340-A583-1F0964E1A8A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66114" y="1830389"/>
            <a:ext cx="369887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17" name="Line 10">
            <a:extLst>
              <a:ext uri="{FF2B5EF4-FFF2-40B4-BE49-F238E27FC236}">
                <a16:creationId xmlns:a16="http://schemas.microsoft.com/office/drawing/2014/main" id="{E01C4B79-DE4A-CE4B-8A80-2BF156D247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53414" y="2049463"/>
            <a:ext cx="369887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18" name="Line 11">
            <a:extLst>
              <a:ext uri="{FF2B5EF4-FFF2-40B4-BE49-F238E27FC236}">
                <a16:creationId xmlns:a16="http://schemas.microsoft.com/office/drawing/2014/main" id="{F11BF02D-7413-2F4F-9A59-DF79BCB549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42301" y="2060575"/>
            <a:ext cx="392113" cy="3127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19" name="Line 12">
            <a:extLst>
              <a:ext uri="{FF2B5EF4-FFF2-40B4-BE49-F238E27FC236}">
                <a16:creationId xmlns:a16="http://schemas.microsoft.com/office/drawing/2014/main" id="{FB8181AC-F162-C24A-8774-2AFE6BF93C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53413" y="2070101"/>
            <a:ext cx="38100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9CF204-AEBD-B246-83F8-4DA2818457F2}"/>
              </a:ext>
            </a:extLst>
          </p:cNvPr>
          <p:cNvSpPr/>
          <p:nvPr/>
        </p:nvSpPr>
        <p:spPr>
          <a:xfrm>
            <a:off x="2343151" y="5621926"/>
            <a:ext cx="69373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dirty="0">
                <a:latin typeface="+mn-lt"/>
              </a:rPr>
              <a:t>Order of tuples is irrelevant (tuples may be stored in an arbitrary order)</a:t>
            </a:r>
            <a:endParaRPr kumimoji="1" lang="en-US" dirty="0">
              <a:latin typeface="+mn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>
            <a:extLst>
              <a:ext uri="{FF2B5EF4-FFF2-40B4-BE49-F238E27FC236}">
                <a16:creationId xmlns:a16="http://schemas.microsoft.com/office/drawing/2014/main" id="{63432ADC-0E95-BC41-BC04-1CA41D5637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Relational Algebra - Additional Operations</a:t>
            </a:r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BD29F41D-0235-4244-BA2D-73DC87845B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22513" y="1077913"/>
            <a:ext cx="7848600" cy="3078163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We define additional operations that do not add any power to the</a:t>
            </a:r>
          </a:p>
          <a:p>
            <a:pP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relational algebra, but that simplify common queries.</a:t>
            </a:r>
          </a:p>
          <a:p>
            <a:pPr>
              <a:lnSpc>
                <a:spcPct val="160000"/>
              </a:lnSpc>
            </a:pPr>
            <a:r>
              <a:rPr lang="en-US" altLang="zh-CN">
                <a:ea typeface="宋体" panose="02010600030101010101" pitchFamily="2" charset="-122"/>
              </a:rPr>
              <a:t>Set intersection</a:t>
            </a:r>
          </a:p>
          <a:p>
            <a:r>
              <a:rPr lang="en-US" altLang="zh-CN">
                <a:ea typeface="宋体" panose="02010600030101010101" pitchFamily="2" charset="-122"/>
              </a:rPr>
              <a:t>Natural join</a:t>
            </a:r>
          </a:p>
          <a:p>
            <a:r>
              <a:rPr lang="en-US" altLang="zh-CN">
                <a:ea typeface="宋体" panose="02010600030101010101" pitchFamily="2" charset="-122"/>
              </a:rPr>
              <a:t>Assignment</a:t>
            </a:r>
          </a:p>
          <a:p>
            <a:r>
              <a:rPr lang="en-US" altLang="zh-CN">
                <a:ea typeface="宋体" panose="02010600030101010101" pitchFamily="2" charset="-122"/>
              </a:rPr>
              <a:t>Outer join</a:t>
            </a:r>
          </a:p>
          <a:p>
            <a:r>
              <a:rPr lang="en-US" altLang="zh-CN">
                <a:ea typeface="宋体" panose="02010600030101010101" pitchFamily="2" charset="-122"/>
              </a:rPr>
              <a:t>Division</a:t>
            </a:r>
          </a:p>
        </p:txBody>
      </p:sp>
    </p:spTree>
    <p:extLst>
      <p:ext uri="{BB962C8B-B14F-4D97-AF65-F5344CB8AC3E}">
        <p14:creationId xmlns:p14="http://schemas.microsoft.com/office/powerpoint/2010/main" val="848642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>
            <a:extLst>
              <a:ext uri="{FF2B5EF4-FFF2-40B4-BE49-F238E27FC236}">
                <a16:creationId xmlns:a16="http://schemas.microsoft.com/office/drawing/2014/main" id="{F2DB5912-6CA5-EE4B-A967-28C38B1936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47913" y="238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Set-Intersection Operation – Example</a:t>
            </a:r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45E65DAC-B611-7B4E-B977-71E05F4898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22513" y="1509713"/>
            <a:ext cx="7848600" cy="4876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Relation </a:t>
            </a:r>
            <a:r>
              <a:rPr lang="en-US" altLang="zh-CN" i="1">
                <a:ea typeface="宋体" panose="02010600030101010101" pitchFamily="2" charset="-122"/>
              </a:rPr>
              <a:t>r, s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 </a:t>
            </a:r>
            <a:r>
              <a:rPr lang="en-US" altLang="zh-CN" i="1">
                <a:ea typeface="宋体" panose="02010600030101010101" pitchFamily="2" charset="-122"/>
                <a:sym typeface="Symbol" pitchFamily="2" charset="2"/>
              </a:rPr>
              <a:t>s</a:t>
            </a:r>
            <a:endParaRPr lang="en-US" altLang="zh-CN" i="1">
              <a:ea typeface="宋体" panose="02010600030101010101" pitchFamily="2" charset="-122"/>
            </a:endParaRPr>
          </a:p>
        </p:txBody>
      </p:sp>
      <p:pic>
        <p:nvPicPr>
          <p:cNvPr id="54275" name="Picture 4">
            <a:extLst>
              <a:ext uri="{FF2B5EF4-FFF2-40B4-BE49-F238E27FC236}">
                <a16:creationId xmlns:a16="http://schemas.microsoft.com/office/drawing/2014/main" id="{FE122B68-7517-A246-8C8D-1ED3B7339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964" y="1550989"/>
            <a:ext cx="2657475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2593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3">
            <a:extLst>
              <a:ext uri="{FF2B5EF4-FFF2-40B4-BE49-F238E27FC236}">
                <a16:creationId xmlns:a16="http://schemas.microsoft.com/office/drawing/2014/main" id="{1FE2534B-FA84-B942-AB3D-80641C423C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2751" y="1133475"/>
            <a:ext cx="7848600" cy="4876800"/>
          </a:xfrm>
        </p:spPr>
        <p:txBody>
          <a:bodyPr/>
          <a:lstStyle/>
          <a:p>
            <a:r>
              <a:rPr lang="en-US" altLang="en-US" dirty="0"/>
              <a:t>The  set-intersection  operation </a:t>
            </a:r>
            <a:r>
              <a:rPr lang="en-US" altLang="en-US" dirty="0">
                <a:sym typeface="Symbol" panose="05050102010706020507" pitchFamily="18" charset="2"/>
              </a:rPr>
              <a:t> allows us to find tuples that are in both the input relations.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Notation: </a:t>
            </a:r>
            <a:r>
              <a:rPr lang="en-US" altLang="zh-CN" i="1" dirty="0">
                <a:ea typeface="宋体" panose="02010600030101010101" pitchFamily="2" charset="-122"/>
              </a:rPr>
              <a:t>r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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Defined as:</a:t>
            </a:r>
          </a:p>
          <a:p>
            <a:r>
              <a:rPr lang="en-US" altLang="zh-CN" i="1" dirty="0">
                <a:ea typeface="宋体" panose="02010600030101010101" pitchFamily="2" charset="-122"/>
              </a:rPr>
              <a:t>r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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 = { </a:t>
            </a:r>
            <a:r>
              <a:rPr lang="en-US" altLang="zh-CN" i="1" dirty="0">
                <a:ea typeface="宋体" panose="02010600030101010101" pitchFamily="2" charset="-122"/>
              </a:rPr>
              <a:t>t </a:t>
            </a:r>
            <a:r>
              <a:rPr lang="en-US" altLang="zh-CN" dirty="0">
                <a:ea typeface="宋体" panose="02010600030101010101" pitchFamily="2" charset="-122"/>
              </a:rPr>
              <a:t>| </a:t>
            </a:r>
            <a:r>
              <a:rPr lang="en-US" altLang="zh-CN" i="1" dirty="0"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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r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b="1" dirty="0">
                <a:ea typeface="宋体" panose="02010600030101010101" pitchFamily="2" charset="-122"/>
              </a:rPr>
              <a:t>and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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 }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Assume: </a:t>
            </a:r>
          </a:p>
          <a:p>
            <a:pPr lvl="1"/>
            <a:r>
              <a:rPr lang="en-US" altLang="zh-CN" i="1" dirty="0">
                <a:ea typeface="宋体" panose="02010600030101010101" pitchFamily="2" charset="-122"/>
              </a:rPr>
              <a:t>r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 have the </a:t>
            </a:r>
            <a:r>
              <a:rPr lang="en-US" altLang="zh-CN" i="1" dirty="0">
                <a:ea typeface="宋体" panose="02010600030101010101" pitchFamily="2" charset="-122"/>
              </a:rPr>
              <a:t>same arity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attributes of </a:t>
            </a:r>
            <a:r>
              <a:rPr lang="en-US" altLang="zh-CN" i="1" dirty="0">
                <a:ea typeface="宋体" panose="02010600030101010101" pitchFamily="2" charset="-122"/>
              </a:rPr>
              <a:t>r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 are compatible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Note: </a:t>
            </a:r>
            <a:r>
              <a:rPr lang="en-US" altLang="zh-CN" i="1" dirty="0">
                <a:ea typeface="宋体" panose="02010600030101010101" pitchFamily="2" charset="-122"/>
              </a:rPr>
              <a:t>r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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 = </a:t>
            </a:r>
            <a:r>
              <a:rPr lang="en-US" altLang="zh-CN" i="1" dirty="0">
                <a:ea typeface="宋体" panose="02010600030101010101" pitchFamily="2" charset="-122"/>
              </a:rPr>
              <a:t>r</a:t>
            </a:r>
            <a:r>
              <a:rPr lang="en-US" altLang="zh-CN" dirty="0">
                <a:ea typeface="宋体" panose="02010600030101010101" pitchFamily="2" charset="-122"/>
              </a:rPr>
              <a:t> – (</a:t>
            </a:r>
            <a:r>
              <a:rPr lang="en-US" altLang="zh-CN" i="1" dirty="0">
                <a:ea typeface="宋体" panose="02010600030101010101" pitchFamily="2" charset="-122"/>
              </a:rPr>
              <a:t>r</a:t>
            </a:r>
            <a:r>
              <a:rPr lang="en-US" altLang="zh-CN" dirty="0">
                <a:ea typeface="宋体" panose="02010600030101010101" pitchFamily="2" charset="-122"/>
              </a:rPr>
              <a:t> –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52226" name="Oval 2">
            <a:extLst>
              <a:ext uri="{FF2B5EF4-FFF2-40B4-BE49-F238E27FC236}">
                <a16:creationId xmlns:a16="http://schemas.microsoft.com/office/drawing/2014/main" id="{CDBD1FFC-CEDD-D743-9B53-AFE47F8D1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739" y="4693652"/>
            <a:ext cx="903288" cy="8810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547842" name="Rectangle 2">
            <a:extLst>
              <a:ext uri="{FF2B5EF4-FFF2-40B4-BE49-F238E27FC236}">
                <a16:creationId xmlns:a16="http://schemas.microsoft.com/office/drawing/2014/main" id="{7173295F-C07A-AB4A-B9D2-12FFCCD394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Set-Intersection Operation</a:t>
            </a:r>
          </a:p>
        </p:txBody>
      </p:sp>
      <p:sp>
        <p:nvSpPr>
          <p:cNvPr id="52228" name="Oval 1">
            <a:extLst>
              <a:ext uri="{FF2B5EF4-FFF2-40B4-BE49-F238E27FC236}">
                <a16:creationId xmlns:a16="http://schemas.microsoft.com/office/drawing/2014/main" id="{34E71348-56C7-EA4B-ADE8-F4C8A0140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7900" y="4387851"/>
            <a:ext cx="1311275" cy="132238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52229" name="TextBox 3">
            <a:extLst>
              <a:ext uri="{FF2B5EF4-FFF2-40B4-BE49-F238E27FC236}">
                <a16:creationId xmlns:a16="http://schemas.microsoft.com/office/drawing/2014/main" id="{478811D0-657A-DE45-839C-06C73530F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9941" y="5821739"/>
            <a:ext cx="2535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r</a:t>
            </a:r>
          </a:p>
        </p:txBody>
      </p:sp>
      <p:sp>
        <p:nvSpPr>
          <p:cNvPr id="52230" name="TextBox 4">
            <a:extLst>
              <a:ext uri="{FF2B5EF4-FFF2-40B4-BE49-F238E27FC236}">
                <a16:creationId xmlns:a16="http://schemas.microsoft.com/office/drawing/2014/main" id="{0E93A106-1D15-AF49-9E23-6493EEE8A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9175" y="5758742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59037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2">
            <a:extLst>
              <a:ext uri="{FF2B5EF4-FFF2-40B4-BE49-F238E27FC236}">
                <a16:creationId xmlns:a16="http://schemas.microsoft.com/office/drawing/2014/main" id="{2D6CC49B-7819-7A4B-809A-9D8CDFCC2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2514" y="1103314"/>
            <a:ext cx="195277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    Notation:  r     s</a:t>
            </a:r>
            <a:endParaRPr lang="en-US" altLang="zh-CN" i="1">
              <a:ea typeface="宋体" panose="02010600030101010101" pitchFamily="2" charset="-122"/>
              <a:sym typeface="Symbol" pitchFamily="2" charset="2"/>
            </a:endParaRPr>
          </a:p>
        </p:txBody>
      </p:sp>
      <p:sp>
        <p:nvSpPr>
          <p:cNvPr id="551939" name="Rectangle 3">
            <a:extLst>
              <a:ext uri="{FF2B5EF4-FFF2-40B4-BE49-F238E27FC236}">
                <a16:creationId xmlns:a16="http://schemas.microsoft.com/office/drawing/2014/main" id="{7A298D33-F9AC-C940-B92D-CD067CF9CD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Natural-Join Operation</a:t>
            </a:r>
          </a:p>
        </p:txBody>
      </p:sp>
      <p:sp>
        <p:nvSpPr>
          <p:cNvPr id="56323" name="Rectangle 4">
            <a:extLst>
              <a:ext uri="{FF2B5EF4-FFF2-40B4-BE49-F238E27FC236}">
                <a16:creationId xmlns:a16="http://schemas.microsoft.com/office/drawing/2014/main" id="{241CB477-A484-7147-A5EC-7D59ED84B2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22513" y="1495425"/>
            <a:ext cx="8215312" cy="52070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Let </a:t>
            </a:r>
            <a:r>
              <a:rPr lang="en-US" altLang="zh-CN" i="1" dirty="0">
                <a:ea typeface="宋体" panose="02010600030101010101" pitchFamily="2" charset="-122"/>
              </a:rPr>
              <a:t>r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 be relations on schemas </a:t>
            </a:r>
            <a:r>
              <a:rPr lang="en-US" altLang="zh-CN" i="1" dirty="0">
                <a:ea typeface="宋体" panose="02010600030101010101" pitchFamily="2" charset="-122"/>
              </a:rPr>
              <a:t>R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 respectively.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Then,  r     s  is a relation on schema 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R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itchFamily="2" charset="2"/>
              </a:rPr>
              <a:t>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S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obtained as follows: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Consider each pair of tuples </a:t>
            </a:r>
            <a:r>
              <a:rPr lang="en-US" altLang="zh-CN" i="1" dirty="0" err="1">
                <a:ea typeface="宋体" panose="02010600030101010101" pitchFamily="2" charset="-122"/>
              </a:rPr>
              <a:t>t</a:t>
            </a:r>
            <a:r>
              <a:rPr lang="en-US" altLang="zh-CN" sz="2800" i="1" baseline="-25000" dirty="0" err="1">
                <a:ea typeface="宋体" panose="02010600030101010101" pitchFamily="2" charset="-122"/>
              </a:rPr>
              <a:t>r</a:t>
            </a:r>
            <a:r>
              <a:rPr lang="en-US" altLang="zh-CN" dirty="0">
                <a:ea typeface="宋体" panose="02010600030101010101" pitchFamily="2" charset="-122"/>
              </a:rPr>
              <a:t> from </a:t>
            </a:r>
            <a:r>
              <a:rPr lang="en-US" altLang="zh-CN" i="1" dirty="0">
                <a:ea typeface="宋体" panose="02010600030101010101" pitchFamily="2" charset="-122"/>
              </a:rPr>
              <a:t>r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i="1" dirty="0" err="1">
                <a:ea typeface="宋体" panose="02010600030101010101" pitchFamily="2" charset="-122"/>
              </a:rPr>
              <a:t>t</a:t>
            </a:r>
            <a:r>
              <a:rPr lang="en-US" altLang="zh-CN" sz="2800" i="1" baseline="-25000" dirty="0" err="1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 from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. 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If </a:t>
            </a:r>
            <a:r>
              <a:rPr lang="en-US" altLang="zh-CN" i="1" dirty="0" err="1">
                <a:ea typeface="宋体" panose="02010600030101010101" pitchFamily="2" charset="-122"/>
              </a:rPr>
              <a:t>t</a:t>
            </a:r>
            <a:r>
              <a:rPr lang="en-US" altLang="zh-CN" i="1" baseline="-25000" dirty="0" err="1">
                <a:ea typeface="宋体" panose="02010600030101010101" pitchFamily="2" charset="-122"/>
              </a:rPr>
              <a:t>r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i="1" dirty="0" err="1">
                <a:ea typeface="宋体" panose="02010600030101010101" pitchFamily="2" charset="-122"/>
              </a:rPr>
              <a:t>t</a:t>
            </a:r>
            <a:r>
              <a:rPr lang="en-US" altLang="zh-CN" i="1" baseline="-25000" dirty="0" err="1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 have the same value on each of the attributes in </a:t>
            </a:r>
            <a:r>
              <a:rPr lang="en-US" altLang="zh-CN" i="1" dirty="0">
                <a:ea typeface="宋体" panose="02010600030101010101" pitchFamily="2" charset="-122"/>
              </a:rPr>
              <a:t>R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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, add a tuple </a:t>
            </a:r>
            <a:r>
              <a:rPr lang="en-US" altLang="zh-CN" i="1" dirty="0"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  to the result, where</a:t>
            </a:r>
          </a:p>
          <a:p>
            <a:pPr lvl="2"/>
            <a:r>
              <a:rPr lang="en-US" altLang="zh-CN" i="1" dirty="0"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 has the same value as </a:t>
            </a:r>
            <a:r>
              <a:rPr lang="en-US" altLang="zh-CN" i="1" dirty="0" err="1">
                <a:ea typeface="宋体" panose="02010600030101010101" pitchFamily="2" charset="-122"/>
              </a:rPr>
              <a:t>t</a:t>
            </a:r>
            <a:r>
              <a:rPr lang="en-US" altLang="zh-CN" sz="3200" i="1" baseline="-25000" dirty="0" err="1">
                <a:ea typeface="宋体" panose="02010600030101010101" pitchFamily="2" charset="-122"/>
              </a:rPr>
              <a:t>r</a:t>
            </a:r>
            <a:r>
              <a:rPr lang="en-US" altLang="zh-CN" dirty="0">
                <a:ea typeface="宋体" panose="02010600030101010101" pitchFamily="2" charset="-122"/>
              </a:rPr>
              <a:t> on </a:t>
            </a:r>
            <a:r>
              <a:rPr lang="en-US" altLang="zh-CN" i="1" dirty="0">
                <a:ea typeface="宋体" panose="02010600030101010101" pitchFamily="2" charset="-122"/>
              </a:rPr>
              <a:t>r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i="1" dirty="0"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 has the same value as </a:t>
            </a:r>
            <a:r>
              <a:rPr lang="en-US" altLang="zh-CN" i="1" dirty="0" err="1">
                <a:ea typeface="宋体" panose="02010600030101010101" pitchFamily="2" charset="-122"/>
              </a:rPr>
              <a:t>t</a:t>
            </a:r>
            <a:r>
              <a:rPr lang="en-US" altLang="zh-CN" sz="3200" i="1" baseline="-25000" dirty="0" err="1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 on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Example: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i="1" dirty="0">
                <a:ea typeface="宋体" panose="02010600030101010101" pitchFamily="2" charset="-122"/>
              </a:rPr>
              <a:t>R</a:t>
            </a:r>
            <a:r>
              <a:rPr lang="en-US" altLang="zh-CN" dirty="0">
                <a:ea typeface="宋体" panose="02010600030101010101" pitchFamily="2" charset="-122"/>
              </a:rPr>
              <a:t> = (</a:t>
            </a:r>
            <a:r>
              <a:rPr lang="en-US" altLang="zh-CN" i="1" dirty="0">
                <a:ea typeface="宋体" panose="02010600030101010101" pitchFamily="2" charset="-122"/>
              </a:rPr>
              <a:t>A, B, C, D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 = (</a:t>
            </a:r>
            <a:r>
              <a:rPr lang="en-US" altLang="zh-CN" i="1" dirty="0">
                <a:ea typeface="宋体" panose="02010600030101010101" pitchFamily="2" charset="-122"/>
              </a:rPr>
              <a:t>E, B, D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Result schema = (</a:t>
            </a:r>
            <a:r>
              <a:rPr lang="en-US" altLang="zh-CN" i="1" dirty="0">
                <a:ea typeface="宋体" panose="02010600030101010101" pitchFamily="2" charset="-122"/>
              </a:rPr>
              <a:t>A, B, C, D, E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i="1" dirty="0">
                <a:ea typeface="宋体" panose="02010600030101010101" pitchFamily="2" charset="-122"/>
              </a:rPr>
              <a:t>r</a:t>
            </a:r>
            <a:r>
              <a:rPr lang="en-US" altLang="zh-CN" dirty="0">
                <a:ea typeface="宋体" panose="02010600030101010101" pitchFamily="2" charset="-122"/>
              </a:rPr>
              <a:t>    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 is defined as: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      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</a:t>
            </a:r>
            <a:r>
              <a:rPr lang="en-US" altLang="zh-CN" i="1" baseline="-25000" dirty="0" err="1">
                <a:ea typeface="宋体" panose="02010600030101010101" pitchFamily="2" charset="-122"/>
              </a:rPr>
              <a:t>r.A</a:t>
            </a:r>
            <a:r>
              <a:rPr lang="en-US" altLang="zh-CN" i="1" baseline="-25000" dirty="0">
                <a:ea typeface="宋体" panose="02010600030101010101" pitchFamily="2" charset="-122"/>
              </a:rPr>
              <a:t>, </a:t>
            </a:r>
            <a:r>
              <a:rPr lang="en-US" altLang="zh-CN" i="1" baseline="-25000" dirty="0" err="1">
                <a:ea typeface="宋体" panose="02010600030101010101" pitchFamily="2" charset="-122"/>
              </a:rPr>
              <a:t>r.B</a:t>
            </a:r>
            <a:r>
              <a:rPr lang="en-US" altLang="zh-CN" i="1" baseline="-25000" dirty="0">
                <a:ea typeface="宋体" panose="02010600030101010101" pitchFamily="2" charset="-122"/>
              </a:rPr>
              <a:t>, </a:t>
            </a:r>
            <a:r>
              <a:rPr lang="en-US" altLang="zh-CN" i="1" baseline="-25000" dirty="0" err="1">
                <a:ea typeface="宋体" panose="02010600030101010101" pitchFamily="2" charset="-122"/>
              </a:rPr>
              <a:t>r.C</a:t>
            </a:r>
            <a:r>
              <a:rPr lang="en-US" altLang="zh-CN" i="1" baseline="-25000" dirty="0">
                <a:ea typeface="宋体" panose="02010600030101010101" pitchFamily="2" charset="-122"/>
              </a:rPr>
              <a:t>, </a:t>
            </a:r>
            <a:r>
              <a:rPr lang="en-US" altLang="zh-CN" i="1" baseline="-25000" dirty="0" err="1">
                <a:ea typeface="宋体" panose="02010600030101010101" pitchFamily="2" charset="-122"/>
              </a:rPr>
              <a:t>r.D</a:t>
            </a:r>
            <a:r>
              <a:rPr lang="en-US" altLang="zh-CN" i="1" baseline="-25000" dirty="0">
                <a:ea typeface="宋体" panose="02010600030101010101" pitchFamily="2" charset="-122"/>
              </a:rPr>
              <a:t>, </a:t>
            </a:r>
            <a:r>
              <a:rPr lang="en-US" altLang="zh-CN" i="1" baseline="-25000" dirty="0" err="1">
                <a:ea typeface="宋体" panose="02010600030101010101" pitchFamily="2" charset="-122"/>
              </a:rPr>
              <a:t>s.E</a:t>
            </a:r>
            <a:r>
              <a:rPr lang="en-US" altLang="zh-CN" dirty="0">
                <a:ea typeface="宋体" panose="02010600030101010101" pitchFamily="2" charset="-122"/>
              </a:rPr>
              <a:t> (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</a:t>
            </a:r>
            <a:r>
              <a:rPr lang="en-US" altLang="zh-CN" i="1" baseline="-25000" dirty="0" err="1">
                <a:ea typeface="宋体" panose="02010600030101010101" pitchFamily="2" charset="-122"/>
              </a:rPr>
              <a:t>r.B</a:t>
            </a:r>
            <a:r>
              <a:rPr lang="en-US" altLang="zh-CN" i="1" baseline="-25000" dirty="0">
                <a:ea typeface="宋体" panose="02010600030101010101" pitchFamily="2" charset="-122"/>
              </a:rPr>
              <a:t> = </a:t>
            </a:r>
            <a:r>
              <a:rPr lang="en-US" altLang="zh-CN" i="1" baseline="-25000" dirty="0" err="1">
                <a:ea typeface="宋体" panose="02010600030101010101" pitchFamily="2" charset="-122"/>
              </a:rPr>
              <a:t>s.B</a:t>
            </a:r>
            <a:r>
              <a:rPr lang="en-US" altLang="zh-CN" i="1" baseline="-25000" dirty="0">
                <a:ea typeface="宋体" panose="02010600030101010101" pitchFamily="2" charset="-122"/>
              </a:rPr>
              <a:t> </a:t>
            </a:r>
            <a:r>
              <a:rPr lang="en-US" altLang="zh-CN" baseline="-25000" dirty="0">
                <a:ea typeface="宋体" panose="02010600030101010101" pitchFamily="2" charset="-122"/>
                <a:sym typeface="Symbol" pitchFamily="2" charset="2"/>
              </a:rPr>
              <a:t></a:t>
            </a:r>
            <a:r>
              <a:rPr lang="en-US" altLang="zh-CN" i="1" baseline="-25000" dirty="0">
                <a:ea typeface="宋体" panose="02010600030101010101" pitchFamily="2" charset="-122"/>
              </a:rPr>
              <a:t> </a:t>
            </a:r>
            <a:r>
              <a:rPr lang="en-US" altLang="zh-CN" i="1" baseline="-25000" dirty="0" err="1">
                <a:ea typeface="宋体" panose="02010600030101010101" pitchFamily="2" charset="-122"/>
              </a:rPr>
              <a:t>r.D</a:t>
            </a:r>
            <a:r>
              <a:rPr lang="en-US" altLang="zh-CN" i="1" baseline="-25000" dirty="0">
                <a:ea typeface="宋体" panose="02010600030101010101" pitchFamily="2" charset="-122"/>
              </a:rPr>
              <a:t> = </a:t>
            </a:r>
            <a:r>
              <a:rPr lang="en-US" altLang="zh-CN" i="1" baseline="-25000" dirty="0" err="1">
                <a:ea typeface="宋体" panose="02010600030101010101" pitchFamily="2" charset="-122"/>
              </a:rPr>
              <a:t>s.D</a:t>
            </a:r>
            <a:r>
              <a:rPr lang="en-US" altLang="zh-CN" dirty="0">
                <a:ea typeface="宋体" panose="02010600030101010101" pitchFamily="2" charset="-122"/>
              </a:rPr>
              <a:t> (</a:t>
            </a:r>
            <a:r>
              <a:rPr lang="en-US" altLang="zh-CN" i="1" dirty="0">
                <a:ea typeface="宋体" panose="02010600030101010101" pitchFamily="2" charset="-122"/>
              </a:rPr>
              <a:t>r </a:t>
            </a:r>
            <a:r>
              <a:rPr lang="en-US" altLang="zh-CN" dirty="0">
                <a:ea typeface="宋体" panose="02010600030101010101" pitchFamily="2" charset="-122"/>
              </a:rPr>
              <a:t> x 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))</a:t>
            </a:r>
          </a:p>
        </p:txBody>
      </p:sp>
      <p:sp>
        <p:nvSpPr>
          <p:cNvPr id="56324" name="AutoShape 5">
            <a:extLst>
              <a:ext uri="{FF2B5EF4-FFF2-40B4-BE49-F238E27FC236}">
                <a16:creationId xmlns:a16="http://schemas.microsoft.com/office/drawing/2014/main" id="{E2268AB1-8602-0349-901B-18719F2E05F4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3784190" y="1196391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ea typeface="宋体" panose="02010600030101010101" pitchFamily="2" charset="-122"/>
            </a:endParaRPr>
          </a:p>
        </p:txBody>
      </p:sp>
      <p:sp>
        <p:nvSpPr>
          <p:cNvPr id="56325" name="AutoShape 6">
            <a:extLst>
              <a:ext uri="{FF2B5EF4-FFF2-40B4-BE49-F238E27FC236}">
                <a16:creationId xmlns:a16="http://schemas.microsoft.com/office/drawing/2014/main" id="{6C64FA11-4A20-1A43-95EF-EC1696DBCE9A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3311525" y="565150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ea typeface="宋体" panose="02010600030101010101" pitchFamily="2" charset="-122"/>
            </a:endParaRPr>
          </a:p>
        </p:txBody>
      </p:sp>
      <p:sp>
        <p:nvSpPr>
          <p:cNvPr id="56326" name="AutoShape 7">
            <a:extLst>
              <a:ext uri="{FF2B5EF4-FFF2-40B4-BE49-F238E27FC236}">
                <a16:creationId xmlns:a16="http://schemas.microsoft.com/office/drawing/2014/main" id="{3ED5E08A-CB99-0043-A989-AF2CB8B54397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3619500" y="1893888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68917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>
            <a:extLst>
              <a:ext uri="{FF2B5EF4-FFF2-40B4-BE49-F238E27FC236}">
                <a16:creationId xmlns:a16="http://schemas.microsoft.com/office/drawing/2014/main" id="{B20135B9-4BE0-5F42-A2A0-C489A6D656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Natural Join Example</a:t>
            </a:r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5849209B-98E0-7E45-9A17-F6DD677AF1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22513" y="781051"/>
            <a:ext cx="6843712" cy="382588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Relations r, s:</a:t>
            </a:r>
          </a:p>
        </p:txBody>
      </p:sp>
      <p:grpSp>
        <p:nvGrpSpPr>
          <p:cNvPr id="58371" name="Group 4">
            <a:extLst>
              <a:ext uri="{FF2B5EF4-FFF2-40B4-BE49-F238E27FC236}">
                <a16:creationId xmlns:a16="http://schemas.microsoft.com/office/drawing/2014/main" id="{474D6172-B1D1-2646-A87A-7D61425DD5A4}"/>
              </a:ext>
            </a:extLst>
          </p:cNvPr>
          <p:cNvGrpSpPr>
            <a:grpSpLocks/>
          </p:cNvGrpSpPr>
          <p:nvPr/>
        </p:nvGrpSpPr>
        <p:grpSpPr bwMode="auto">
          <a:xfrm>
            <a:off x="2343149" y="3357563"/>
            <a:ext cx="7029451" cy="996951"/>
            <a:chOff x="288" y="2688"/>
            <a:chExt cx="4428" cy="258"/>
          </a:xfrm>
        </p:grpSpPr>
        <p:sp>
          <p:nvSpPr>
            <p:cNvPr id="58381" name="Rectangle 5">
              <a:extLst>
                <a:ext uri="{FF2B5EF4-FFF2-40B4-BE49-F238E27FC236}">
                  <a16:creationId xmlns:a16="http://schemas.microsoft.com/office/drawing/2014/main" id="{D6EFF2FD-F3E3-C24B-B712-BCE16BCDC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688"/>
              <a:ext cx="442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2pPr>
              <a:lvl3pPr marL="108585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2" charset="2"/>
                <a:buChar char="4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3pPr>
              <a:lvl4pPr marL="142875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4pPr>
              <a:lvl5pPr marL="177165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5pPr>
              <a:lvl6pPr marL="222885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6pPr>
              <a:lvl7pPr marL="268605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7pPr>
              <a:lvl8pPr marL="314325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8pPr>
              <a:lvl9pPr marL="360045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r     s</a:t>
              </a:r>
            </a:p>
          </p:txBody>
        </p:sp>
        <p:sp>
          <p:nvSpPr>
            <p:cNvPr id="58382" name="AutoShape 6">
              <a:extLst>
                <a:ext uri="{FF2B5EF4-FFF2-40B4-BE49-F238E27FC236}">
                  <a16:creationId xmlns:a16="http://schemas.microsoft.com/office/drawing/2014/main" id="{A7B26701-3298-694C-A04C-E2D467C329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470" y="2784"/>
              <a:ext cx="96" cy="96"/>
            </a:xfrm>
            <a:prstGeom prst="flowChartCollat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2" charset="2"/>
                <a:buChar char="4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ea typeface="宋体" panose="02010600030101010101" pitchFamily="2" charset="-122"/>
              </a:endParaRPr>
            </a:p>
          </p:txBody>
        </p:sp>
      </p:grpSp>
      <p:pic>
        <p:nvPicPr>
          <p:cNvPr id="58372" name="Picture 7">
            <a:extLst>
              <a:ext uri="{FF2B5EF4-FFF2-40B4-BE49-F238E27FC236}">
                <a16:creationId xmlns:a16="http://schemas.microsoft.com/office/drawing/2014/main" id="{50077D03-C4BA-D249-A784-9832A18B5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064" y="873125"/>
            <a:ext cx="4276725" cy="4641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373" name="AutoShape 8">
            <a:extLst>
              <a:ext uri="{FF2B5EF4-FFF2-40B4-BE49-F238E27FC236}">
                <a16:creationId xmlns:a16="http://schemas.microsoft.com/office/drawing/2014/main" id="{5E178E3A-C9D0-BB4F-8EA4-F170FBED972D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2952751" y="3465513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ea typeface="宋体" panose="02010600030101010101" pitchFamily="2" charset="-122"/>
            </a:endParaRPr>
          </a:p>
        </p:txBody>
      </p:sp>
      <p:sp>
        <p:nvSpPr>
          <p:cNvPr id="58374" name="Rectangle 3">
            <a:extLst>
              <a:ext uri="{FF2B5EF4-FFF2-40B4-BE49-F238E27FC236}">
                <a16:creationId xmlns:a16="http://schemas.microsoft.com/office/drawing/2014/main" id="{1212CF1A-152C-3249-A9F9-DEC728E28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2300" y="5622926"/>
            <a:ext cx="8585200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 lvl="1">
              <a:lnSpc>
                <a:spcPct val="120000"/>
              </a:lnSpc>
              <a:buClr>
                <a:schemeClr val="hlink"/>
              </a:buCl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  <a:sym typeface="Symbol" pitchFamily="2" charset="2"/>
              </a:rPr>
              <a:t></a:t>
            </a:r>
            <a:r>
              <a:rPr lang="en-US" altLang="zh-CN" sz="2400" i="1" baseline="-25000">
                <a:ea typeface="宋体" panose="02010600030101010101" pitchFamily="2" charset="-122"/>
                <a:sym typeface="Symbol" pitchFamily="2" charset="2"/>
              </a:rPr>
              <a:t>instructor.name,course_id</a:t>
            </a:r>
            <a:r>
              <a:rPr lang="en-US" altLang="zh-CN" sz="2400" baseline="-25000">
                <a:ea typeface="宋体" panose="02010600030101010101" pitchFamily="2" charset="-122"/>
                <a:sym typeface="Symbol" pitchFamily="2" charset="2"/>
              </a:rPr>
              <a:t> </a:t>
            </a:r>
            <a:r>
              <a:rPr lang="en-US" altLang="zh-CN" sz="2400">
                <a:ea typeface="宋体" panose="02010600030101010101" pitchFamily="2" charset="-122"/>
                <a:sym typeface="Symbol" pitchFamily="2" charset="2"/>
              </a:rPr>
              <a:t>( </a:t>
            </a:r>
            <a:r>
              <a:rPr lang="en-US" altLang="zh-CN" sz="2000" i="1">
                <a:ea typeface="宋体" panose="02010600030101010101" pitchFamily="2" charset="-122"/>
                <a:sym typeface="Symbol" pitchFamily="2" charset="2"/>
              </a:rPr>
              <a:t>instructor</a:t>
            </a:r>
            <a:r>
              <a:rPr lang="en-US" altLang="zh-CN" sz="2000">
                <a:ea typeface="宋体" panose="02010600030101010101" pitchFamily="2" charset="-122"/>
                <a:sym typeface="Symbol" pitchFamily="2" charset="2"/>
              </a:rPr>
              <a:t>  </a:t>
            </a:r>
            <a:r>
              <a:rPr lang="en-US" altLang="zh-CN" sz="2000" i="1">
                <a:ea typeface="宋体" panose="02010600030101010101" pitchFamily="2" charset="-122"/>
                <a:sym typeface="Symbol" pitchFamily="2" charset="2"/>
              </a:rPr>
              <a:t>   teaches</a:t>
            </a:r>
            <a:r>
              <a:rPr lang="en-US" altLang="zh-CN" sz="2400">
                <a:ea typeface="宋体" panose="02010600030101010101" pitchFamily="2" charset="-122"/>
                <a:sym typeface="Symbol" pitchFamily="2" charset="2"/>
              </a:rPr>
              <a:t>)</a:t>
            </a:r>
          </a:p>
        </p:txBody>
      </p:sp>
      <p:sp>
        <p:nvSpPr>
          <p:cNvPr id="58375" name="AutoShape 8">
            <a:extLst>
              <a:ext uri="{FF2B5EF4-FFF2-40B4-BE49-F238E27FC236}">
                <a16:creationId xmlns:a16="http://schemas.microsoft.com/office/drawing/2014/main" id="{629502EC-5EA0-924F-BC59-D5D440214956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6408739" y="5843588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ea typeface="宋体" panose="02010600030101010101" pitchFamily="2" charset="-122"/>
            </a:endParaRPr>
          </a:p>
        </p:txBody>
      </p:sp>
      <p:cxnSp>
        <p:nvCxnSpPr>
          <p:cNvPr id="58376" name="Straight Connector 2">
            <a:extLst>
              <a:ext uri="{FF2B5EF4-FFF2-40B4-BE49-F238E27FC236}">
                <a16:creationId xmlns:a16="http://schemas.microsoft.com/office/drawing/2014/main" id="{D141D09C-44EF-2340-8BB6-C2BB4FE980D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18239" y="1460500"/>
            <a:ext cx="120808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377" name="Straight Connector 4">
            <a:extLst>
              <a:ext uri="{FF2B5EF4-FFF2-40B4-BE49-F238E27FC236}">
                <a16:creationId xmlns:a16="http://schemas.microsoft.com/office/drawing/2014/main" id="{FD35EBB4-EAA7-E545-A9D1-B587F9A3AF3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18239" y="1560513"/>
            <a:ext cx="1208087" cy="5699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378" name="Straight Connector 6">
            <a:extLst>
              <a:ext uri="{FF2B5EF4-FFF2-40B4-BE49-F238E27FC236}">
                <a16:creationId xmlns:a16="http://schemas.microsoft.com/office/drawing/2014/main" id="{23E4A915-3135-6D49-A481-25FF37C9DE5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218240" y="1549401"/>
            <a:ext cx="1063625" cy="9255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379" name="Straight Connector 8">
            <a:extLst>
              <a:ext uri="{FF2B5EF4-FFF2-40B4-BE49-F238E27FC236}">
                <a16:creationId xmlns:a16="http://schemas.microsoft.com/office/drawing/2014/main" id="{C109115F-8426-BF4C-8BE3-86484A30776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218239" y="2230439"/>
            <a:ext cx="1208087" cy="2905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380" name="Straight Connector 10">
            <a:extLst>
              <a:ext uri="{FF2B5EF4-FFF2-40B4-BE49-F238E27FC236}">
                <a16:creationId xmlns:a16="http://schemas.microsoft.com/office/drawing/2014/main" id="{DF9F27EF-0560-C84E-B463-087A047CFFE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218239" y="2565401"/>
            <a:ext cx="1208087" cy="255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387900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>
            <a:extLst>
              <a:ext uri="{FF2B5EF4-FFF2-40B4-BE49-F238E27FC236}">
                <a16:creationId xmlns:a16="http://schemas.microsoft.com/office/drawing/2014/main" id="{481788C2-E10F-7B43-9171-033DDB0BD8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Natural Join Properties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53CD5283-982E-9743-92A5-CF8DDC19C1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5988" y="1093789"/>
            <a:ext cx="8178800" cy="4903787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Find the names of all instructors in the Comp. Sci. department together with the course titles of all the courses that the instructors teach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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baseline="-25000" dirty="0">
                <a:ea typeface="宋体" panose="02010600030101010101" pitchFamily="2" charset="-122"/>
              </a:rPr>
              <a:t>name, title</a:t>
            </a:r>
            <a:r>
              <a:rPr lang="en-US" altLang="zh-CN" dirty="0">
                <a:ea typeface="宋体" panose="02010600030101010101" pitchFamily="2" charset="-122"/>
              </a:rPr>
              <a:t> (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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baseline="-25000" dirty="0" err="1">
                <a:ea typeface="宋体" panose="02010600030101010101" pitchFamily="2" charset="-122"/>
              </a:rPr>
              <a:t>dept_name</a:t>
            </a:r>
            <a:r>
              <a:rPr lang="en-US" altLang="zh-CN" baseline="-25000" dirty="0">
                <a:ea typeface="宋体" panose="02010600030101010101" pitchFamily="2" charset="-122"/>
              </a:rPr>
              <a:t>=“Comp. Sci.”</a:t>
            </a:r>
            <a:r>
              <a:rPr lang="en-US" altLang="zh-CN" dirty="0">
                <a:ea typeface="宋体" panose="02010600030101010101" pitchFamily="2" charset="-122"/>
              </a:rPr>
              <a:t> (</a:t>
            </a:r>
            <a:r>
              <a:rPr lang="en-US" altLang="zh-CN" i="1" dirty="0">
                <a:ea typeface="宋体" panose="02010600030101010101" pitchFamily="2" charset="-122"/>
              </a:rPr>
              <a:t>instructor</a:t>
            </a:r>
            <a:r>
              <a:rPr lang="en-US" altLang="zh-CN" dirty="0">
                <a:ea typeface="宋体" panose="02010600030101010101" pitchFamily="2" charset="-122"/>
              </a:rPr>
              <a:t>     </a:t>
            </a:r>
            <a:r>
              <a:rPr lang="en-US" altLang="zh-CN" i="1" dirty="0">
                <a:ea typeface="宋体" panose="02010600030101010101" pitchFamily="2" charset="-122"/>
              </a:rPr>
              <a:t>teaches</a:t>
            </a:r>
            <a:r>
              <a:rPr lang="en-US" altLang="zh-CN" dirty="0">
                <a:ea typeface="宋体" panose="02010600030101010101" pitchFamily="2" charset="-122"/>
              </a:rPr>
              <a:t>     </a:t>
            </a:r>
            <a:r>
              <a:rPr lang="en-US" altLang="zh-CN" i="1" dirty="0">
                <a:ea typeface="宋体" panose="02010600030101010101" pitchFamily="2" charset="-122"/>
              </a:rPr>
              <a:t>course</a:t>
            </a:r>
            <a:r>
              <a:rPr lang="en-US" altLang="zh-CN" dirty="0">
                <a:ea typeface="宋体" panose="02010600030101010101" pitchFamily="2" charset="-122"/>
              </a:rPr>
              <a:t>))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Natural join is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associative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instructor      teaches</a:t>
            </a:r>
            <a:r>
              <a:rPr lang="en-US" altLang="zh-CN" dirty="0">
                <a:ea typeface="宋体" panose="02010600030101010101" pitchFamily="2" charset="-122"/>
              </a:rPr>
              <a:t>)     </a:t>
            </a:r>
            <a:r>
              <a:rPr lang="en-US" altLang="zh-CN" i="1" dirty="0">
                <a:ea typeface="宋体" panose="02010600030101010101" pitchFamily="2" charset="-122"/>
              </a:rPr>
              <a:t>course</a:t>
            </a:r>
            <a:r>
              <a:rPr lang="en-US" altLang="zh-CN" dirty="0">
                <a:ea typeface="宋体" panose="02010600030101010101" pitchFamily="2" charset="-122"/>
              </a:rPr>
              <a:t>        is equivalent to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i="1" dirty="0">
                <a:ea typeface="宋体" panose="02010600030101010101" pitchFamily="2" charset="-122"/>
              </a:rPr>
              <a:t>instructor</a:t>
            </a:r>
            <a:r>
              <a:rPr lang="en-US" altLang="zh-CN" dirty="0">
                <a:ea typeface="宋体" panose="02010600030101010101" pitchFamily="2" charset="-122"/>
              </a:rPr>
              <a:t>       (</a:t>
            </a:r>
            <a:r>
              <a:rPr lang="en-US" altLang="zh-CN" i="1" dirty="0">
                <a:ea typeface="宋体" panose="02010600030101010101" pitchFamily="2" charset="-122"/>
              </a:rPr>
              <a:t>teaches     course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Natural join is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commutative</a:t>
            </a:r>
          </a:p>
          <a:p>
            <a:pPr lvl="1"/>
            <a:r>
              <a:rPr lang="en-US" altLang="zh-CN" i="1" dirty="0">
                <a:ea typeface="宋体" panose="02010600030101010101" pitchFamily="2" charset="-122"/>
              </a:rPr>
              <a:t>instruct     teaches</a:t>
            </a:r>
            <a:r>
              <a:rPr lang="en-US" altLang="zh-CN" dirty="0">
                <a:ea typeface="宋体" panose="02010600030101010101" pitchFamily="2" charset="-122"/>
              </a:rPr>
              <a:t>       is equivalent to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i="1" dirty="0">
                <a:ea typeface="宋体" panose="02010600030101010101" pitchFamily="2" charset="-122"/>
              </a:rPr>
              <a:t>teaches     instructor</a:t>
            </a:r>
          </a:p>
        </p:txBody>
      </p:sp>
      <p:sp>
        <p:nvSpPr>
          <p:cNvPr id="60419" name="AutoShape 5">
            <a:extLst>
              <a:ext uri="{FF2B5EF4-FFF2-40B4-BE49-F238E27FC236}">
                <a16:creationId xmlns:a16="http://schemas.microsoft.com/office/drawing/2014/main" id="{6B6F33EB-2B27-1045-BCE4-FB0BF22F47A7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5349875" y="2574924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ea typeface="宋体" panose="02010600030101010101" pitchFamily="2" charset="-122"/>
            </a:endParaRPr>
          </a:p>
        </p:txBody>
      </p:sp>
      <p:sp>
        <p:nvSpPr>
          <p:cNvPr id="60420" name="AutoShape 6">
            <a:extLst>
              <a:ext uri="{FF2B5EF4-FFF2-40B4-BE49-F238E27FC236}">
                <a16:creationId xmlns:a16="http://schemas.microsoft.com/office/drawing/2014/main" id="{84B92E0B-C2D1-994F-93D2-7406DF7F0213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8327923" y="1814513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ea typeface="宋体" panose="02010600030101010101" pitchFamily="2" charset="-122"/>
            </a:endParaRPr>
          </a:p>
        </p:txBody>
      </p:sp>
      <p:sp>
        <p:nvSpPr>
          <p:cNvPr id="60421" name="AutoShape 7">
            <a:extLst>
              <a:ext uri="{FF2B5EF4-FFF2-40B4-BE49-F238E27FC236}">
                <a16:creationId xmlns:a16="http://schemas.microsoft.com/office/drawing/2014/main" id="{E576AF7F-000D-E84E-BBE8-663F693A1285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7169714" y="1814513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ea typeface="宋体" panose="02010600030101010101" pitchFamily="2" charset="-122"/>
            </a:endParaRPr>
          </a:p>
        </p:txBody>
      </p:sp>
      <p:sp>
        <p:nvSpPr>
          <p:cNvPr id="60422" name="AutoShape 8">
            <a:extLst>
              <a:ext uri="{FF2B5EF4-FFF2-40B4-BE49-F238E27FC236}">
                <a16:creationId xmlns:a16="http://schemas.microsoft.com/office/drawing/2014/main" id="{90F2FD53-72F6-8245-B3D0-B16A1B11A01D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4100513" y="2577047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ea typeface="宋体" panose="02010600030101010101" pitchFamily="2" charset="-122"/>
            </a:endParaRPr>
          </a:p>
        </p:txBody>
      </p:sp>
      <p:sp>
        <p:nvSpPr>
          <p:cNvPr id="60423" name="AutoShape 9">
            <a:extLst>
              <a:ext uri="{FF2B5EF4-FFF2-40B4-BE49-F238E27FC236}">
                <a16:creationId xmlns:a16="http://schemas.microsoft.com/office/drawing/2014/main" id="{5D7CA1A5-ED15-E74E-8BBE-9471899B79F7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4088684" y="2865437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ea typeface="宋体" panose="02010600030101010101" pitchFamily="2" charset="-122"/>
            </a:endParaRPr>
          </a:p>
        </p:txBody>
      </p:sp>
      <p:sp>
        <p:nvSpPr>
          <p:cNvPr id="60424" name="AutoShape 10">
            <a:extLst>
              <a:ext uri="{FF2B5EF4-FFF2-40B4-BE49-F238E27FC236}">
                <a16:creationId xmlns:a16="http://schemas.microsoft.com/office/drawing/2014/main" id="{1E897FF2-3523-2F40-A9AA-F0DA8C804A3B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5349875" y="2865437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ea typeface="宋体" panose="02010600030101010101" pitchFamily="2" charset="-122"/>
            </a:endParaRPr>
          </a:p>
        </p:txBody>
      </p:sp>
      <p:sp>
        <p:nvSpPr>
          <p:cNvPr id="60425" name="AutoShape 11">
            <a:extLst>
              <a:ext uri="{FF2B5EF4-FFF2-40B4-BE49-F238E27FC236}">
                <a16:creationId xmlns:a16="http://schemas.microsoft.com/office/drawing/2014/main" id="{5DED4777-1B57-8D43-90A1-9CF14B34044D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3886200" y="3612818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ea typeface="宋体" panose="02010600030101010101" pitchFamily="2" charset="-122"/>
            </a:endParaRPr>
          </a:p>
        </p:txBody>
      </p:sp>
      <p:sp>
        <p:nvSpPr>
          <p:cNvPr id="60426" name="AutoShape 12">
            <a:extLst>
              <a:ext uri="{FF2B5EF4-FFF2-40B4-BE49-F238E27FC236}">
                <a16:creationId xmlns:a16="http://schemas.microsoft.com/office/drawing/2014/main" id="{AEE2E5A0-283E-E54C-8CBF-D680619647A3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3886200" y="3870787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78857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>
            <a:extLst>
              <a:ext uri="{FF2B5EF4-FFF2-40B4-BE49-F238E27FC236}">
                <a16:creationId xmlns:a16="http://schemas.microsoft.com/office/drawing/2014/main" id="{C0F4C045-52F0-AB4F-8726-8627216EAB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Assignment Operation</a:t>
            </a:r>
          </a:p>
        </p:txBody>
      </p:sp>
      <p:sp>
        <p:nvSpPr>
          <p:cNvPr id="61442" name="Rectangle 3">
            <a:extLst>
              <a:ext uri="{FF2B5EF4-FFF2-40B4-BE49-F238E27FC236}">
                <a16:creationId xmlns:a16="http://schemas.microsoft.com/office/drawing/2014/main" id="{7A601BBA-0617-A24A-99A7-215CD0EDCC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1" y="1109665"/>
            <a:ext cx="7204075" cy="4681537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The assignment operation (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) provides a convenient way to express complex queries.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Can assign temporary result to a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sym typeface="Symbol" pitchFamily="2" charset="2"/>
              </a:rPr>
              <a:t>temporary relation variable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A complex query consists of a series of assignments followed by an expression whose value is displayed as a result of the query.</a:t>
            </a:r>
          </a:p>
          <a:p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Example:</a:t>
            </a:r>
          </a:p>
          <a:p>
            <a:pPr marL="857229" lvl="2" indent="0">
              <a:buNone/>
            </a:pPr>
            <a:r>
              <a:rPr lang="en-US" altLang="zh-CN" i="1" dirty="0">
                <a:ea typeface="宋体" panose="02010600030101010101" pitchFamily="2" charset="-122"/>
              </a:rPr>
              <a:t>d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 </a:t>
            </a:r>
            <a:r>
              <a:rPr lang="en-US" altLang="zh-CN" sz="1600" i="1" dirty="0">
                <a:ea typeface="宋体" panose="02010600030101010101" pitchFamily="2" charset="-122"/>
                <a:sym typeface="Symbol" pitchFamily="2" charset="2"/>
              </a:rPr>
              <a:t></a:t>
            </a:r>
            <a:r>
              <a:rPr lang="en-US" altLang="zh-CN" sz="1600" dirty="0">
                <a:ea typeface="宋体" panose="02010600030101010101" pitchFamily="2" charset="-122"/>
                <a:sym typeface="Symbol" pitchFamily="2" charset="2"/>
              </a:rPr>
              <a:t> </a:t>
            </a:r>
            <a:r>
              <a:rPr lang="en-US" altLang="zh-CN" i="1" baseline="-25000" dirty="0">
                <a:ea typeface="宋体" panose="02010600030101010101" pitchFamily="2" charset="-122"/>
                <a:sym typeface="Symbol" pitchFamily="2" charset="2"/>
              </a:rPr>
              <a:t>department = “physics”</a:t>
            </a:r>
            <a:r>
              <a:rPr lang="en-US" altLang="zh-CN" i="1" dirty="0">
                <a:ea typeface="宋体" panose="02010600030101010101" pitchFamily="2" charset="-122"/>
                <a:sym typeface="Symbol" pitchFamily="2" charset="2"/>
              </a:rPr>
              <a:t>( instructor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)</a:t>
            </a:r>
          </a:p>
          <a:p>
            <a:pPr marL="857229" lvl="2" indent="0">
              <a:buNone/>
            </a:pPr>
            <a:r>
              <a:rPr lang="en-US" altLang="zh-CN" i="1" dirty="0">
                <a:ea typeface="宋体" panose="02010600030101010101" pitchFamily="2" charset="-122"/>
                <a:sym typeface="Symbol" pitchFamily="2" charset="2"/>
              </a:rPr>
              <a:t>result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 = </a:t>
            </a:r>
            <a:r>
              <a:rPr lang="en-US" altLang="zh-CN" baseline="-25000" dirty="0" err="1">
                <a:ea typeface="宋体" panose="02010600030101010101" pitchFamily="2" charset="-122"/>
                <a:sym typeface="Symbol" pitchFamily="2" charset="2"/>
              </a:rPr>
              <a:t>instructor.</a:t>
            </a:r>
            <a:r>
              <a:rPr lang="en-US" altLang="zh-CN" i="1" baseline="-25000" dirty="0" err="1">
                <a:ea typeface="宋体" panose="02010600030101010101" pitchFamily="2" charset="-122"/>
              </a:rPr>
              <a:t>ID</a:t>
            </a:r>
            <a:r>
              <a:rPr lang="en-US" altLang="zh-CN" sz="1600" dirty="0">
                <a:ea typeface="宋体" panose="02010600030101010101" pitchFamily="2" charset="-122"/>
              </a:rPr>
              <a:t>(</a:t>
            </a:r>
            <a:r>
              <a:rPr lang="en-US" altLang="zh-CN" sz="1400" i="1" dirty="0">
                <a:ea typeface="宋体" panose="02010600030101010101" pitchFamily="2" charset="-122"/>
                <a:sym typeface="Symbol" pitchFamily="2" charset="2"/>
              </a:rPr>
              <a:t></a:t>
            </a:r>
            <a:r>
              <a:rPr lang="en-US" altLang="zh-CN" sz="1400" dirty="0">
                <a:ea typeface="宋体" panose="02010600030101010101" pitchFamily="2" charset="-122"/>
                <a:sym typeface="Symbol" pitchFamily="2" charset="2"/>
              </a:rPr>
              <a:t> </a:t>
            </a:r>
            <a:r>
              <a:rPr lang="en-US" altLang="zh-CN" sz="1600" i="1" baseline="-25000" dirty="0" err="1">
                <a:ea typeface="宋体" panose="02010600030101010101" pitchFamily="2" charset="-122"/>
                <a:sym typeface="Symbol" pitchFamily="2" charset="2"/>
              </a:rPr>
              <a:t>instructor.salary</a:t>
            </a:r>
            <a:r>
              <a:rPr lang="en-US" altLang="zh-CN" sz="1600" i="1" baseline="-25000" dirty="0">
                <a:ea typeface="宋体" panose="02010600030101010101" pitchFamily="2" charset="-122"/>
                <a:sym typeface="Symbol" pitchFamily="2" charset="2"/>
              </a:rPr>
              <a:t> &gt;</a:t>
            </a:r>
            <a:r>
              <a:rPr lang="en-US" altLang="zh-CN" sz="1600" i="1" baseline="-25000" dirty="0" err="1">
                <a:ea typeface="宋体" panose="02010600030101010101" pitchFamily="2" charset="-122"/>
                <a:sym typeface="Symbol" pitchFamily="2" charset="2"/>
              </a:rPr>
              <a:t>d.salary</a:t>
            </a:r>
            <a:r>
              <a:rPr lang="en-US" altLang="zh-CN" sz="1600" dirty="0">
                <a:ea typeface="宋体" panose="02010600030101010101" pitchFamily="2" charset="-122"/>
                <a:sym typeface="Symbol" pitchFamily="2" charset="2"/>
              </a:rPr>
              <a:t>(instructor x d)</a:t>
            </a:r>
            <a:r>
              <a:rPr lang="en-US" altLang="zh-CN" sz="1600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  <a:sym typeface="Symbol" pitchFamily="2" charset="2"/>
            </a:endParaRPr>
          </a:p>
          <a:p>
            <a:endParaRPr lang="en-US" altLang="zh-CN" dirty="0">
              <a:ea typeface="宋体" panose="02010600030101010101" pitchFamily="2" charset="-122"/>
              <a:sym typeface="Symbol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22017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>
            <a:extLst>
              <a:ext uri="{FF2B5EF4-FFF2-40B4-BE49-F238E27FC236}">
                <a16:creationId xmlns:a16="http://schemas.microsoft.com/office/drawing/2014/main" id="{29FBF992-CA9B-8E40-B3CD-5D0722C50B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Outer Join</a:t>
            </a:r>
          </a:p>
        </p:txBody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id="{0207FE6E-83A9-3045-BAAE-70AAD6638C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22513" y="1077913"/>
            <a:ext cx="7848600" cy="4876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An extension of the join operation that avoids loss of information.</a:t>
            </a:r>
          </a:p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Computes the join and then adds tuples form one relation that does not match tuples in the other relation to the result of the join. </a:t>
            </a:r>
          </a:p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Uses </a:t>
            </a:r>
            <a:r>
              <a:rPr lang="en-US" altLang="zh-CN" i="1" dirty="0">
                <a:ea typeface="宋体" panose="02010600030101010101" pitchFamily="2" charset="-122"/>
              </a:rPr>
              <a:t>null</a:t>
            </a:r>
            <a:r>
              <a:rPr lang="en-US" altLang="zh-CN" dirty="0">
                <a:ea typeface="宋体" panose="02010600030101010101" pitchFamily="2" charset="-122"/>
              </a:rPr>
              <a:t> values:</a:t>
            </a:r>
          </a:p>
          <a:p>
            <a:pPr lvl="1">
              <a:defRPr/>
            </a:pPr>
            <a:r>
              <a:rPr lang="en-US" altLang="zh-CN" sz="2000" i="1" dirty="0">
                <a:ea typeface="宋体" panose="02010600030101010101" pitchFamily="2" charset="-122"/>
              </a:rPr>
              <a:t>null </a:t>
            </a:r>
            <a:r>
              <a:rPr lang="en-US" altLang="zh-CN" dirty="0">
                <a:ea typeface="宋体" panose="02010600030101010101" pitchFamily="2" charset="-122"/>
              </a:rPr>
              <a:t>signifies that the value is unknown or does not exist </a:t>
            </a:r>
          </a:p>
          <a:p>
            <a:pPr marL="457189" lvl="1" indent="0">
              <a:buNone/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79472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>
            <a:extLst>
              <a:ext uri="{FF2B5EF4-FFF2-40B4-BE49-F238E27FC236}">
                <a16:creationId xmlns:a16="http://schemas.microsoft.com/office/drawing/2014/main" id="{3719ABFF-1F4A-554F-BF75-132CB6540E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Outer Join – Example</a:t>
            </a:r>
          </a:p>
        </p:txBody>
      </p:sp>
      <p:sp>
        <p:nvSpPr>
          <p:cNvPr id="65538" name="Rectangle 3">
            <a:extLst>
              <a:ext uri="{FF2B5EF4-FFF2-40B4-BE49-F238E27FC236}">
                <a16:creationId xmlns:a16="http://schemas.microsoft.com/office/drawing/2014/main" id="{98E0735E-80A2-784D-8C76-5E74B0BE89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22514" y="1077913"/>
            <a:ext cx="6861175" cy="487363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Relation </a:t>
            </a:r>
            <a:r>
              <a:rPr lang="en-US" altLang="zh-CN" i="1">
                <a:ea typeface="宋体" panose="02010600030101010101" pitchFamily="2" charset="-122"/>
              </a:rPr>
              <a:t>instructor1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5539" name="Rectangle 4">
            <a:extLst>
              <a:ext uri="{FF2B5EF4-FFF2-40B4-BE49-F238E27FC236}">
                <a16:creationId xmlns:a16="http://schemas.microsoft.com/office/drawing/2014/main" id="{6BBB756E-C146-9F43-9123-3AA6C1E3D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2513" y="3581402"/>
            <a:ext cx="7029451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Relation </a:t>
            </a:r>
            <a:r>
              <a:rPr lang="en-US" altLang="zh-CN" i="1">
                <a:ea typeface="宋体" panose="02010600030101010101" pitchFamily="2" charset="-122"/>
              </a:rPr>
              <a:t>teaches1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65540" name="Group 5">
            <a:extLst>
              <a:ext uri="{FF2B5EF4-FFF2-40B4-BE49-F238E27FC236}">
                <a16:creationId xmlns:a16="http://schemas.microsoft.com/office/drawing/2014/main" id="{37721653-CC03-5B41-A0C4-A2B40FCF08FA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4089400"/>
            <a:ext cx="3276600" cy="1219200"/>
            <a:chOff x="1536" y="2576"/>
            <a:chExt cx="2064" cy="768"/>
          </a:xfrm>
        </p:grpSpPr>
        <p:sp>
          <p:nvSpPr>
            <p:cNvPr id="65548" name="Rectangle 6">
              <a:extLst>
                <a:ext uri="{FF2B5EF4-FFF2-40B4-BE49-F238E27FC236}">
                  <a16:creationId xmlns:a16="http://schemas.microsoft.com/office/drawing/2014/main" id="{42506052-53D7-244D-8547-45436C447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576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2" charset="2"/>
                <a:buChar char="4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i="1">
                  <a:ea typeface="宋体" panose="02010600030101010101" pitchFamily="2" charset="-122"/>
                </a:rPr>
                <a:t>ID</a:t>
              </a:r>
              <a:endParaRPr kumimoji="0"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65549" name="Rectangle 7">
              <a:extLst>
                <a:ext uri="{FF2B5EF4-FFF2-40B4-BE49-F238E27FC236}">
                  <a16:creationId xmlns:a16="http://schemas.microsoft.com/office/drawing/2014/main" id="{48309E9E-6175-9E40-8CBE-3543844A0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576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2" charset="2"/>
                <a:buChar char="4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i="1">
                  <a:ea typeface="宋体" panose="02010600030101010101" pitchFamily="2" charset="-122"/>
                </a:rPr>
                <a:t>course_id</a:t>
              </a:r>
              <a:endParaRPr kumimoji="0"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65550" name="Rectangle 8">
              <a:extLst>
                <a:ext uri="{FF2B5EF4-FFF2-40B4-BE49-F238E27FC236}">
                  <a16:creationId xmlns:a16="http://schemas.microsoft.com/office/drawing/2014/main" id="{DF2BC97D-2268-B643-98E0-2F25323E7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816"/>
              <a:ext cx="1056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2" charset="2"/>
                <a:buChar char="4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10101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12121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76766</a:t>
              </a:r>
            </a:p>
          </p:txBody>
        </p:sp>
        <p:sp>
          <p:nvSpPr>
            <p:cNvPr id="65551" name="Rectangle 9">
              <a:extLst>
                <a:ext uri="{FF2B5EF4-FFF2-40B4-BE49-F238E27FC236}">
                  <a16:creationId xmlns:a16="http://schemas.microsoft.com/office/drawing/2014/main" id="{E650DFCB-967C-4F42-ADC3-629CAC06E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816"/>
              <a:ext cx="100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2" charset="2"/>
                <a:buChar char="4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CS-101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FIN-201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BIO-101</a:t>
              </a:r>
            </a:p>
          </p:txBody>
        </p:sp>
      </p:grpSp>
      <p:grpSp>
        <p:nvGrpSpPr>
          <p:cNvPr id="65541" name="Group 10">
            <a:extLst>
              <a:ext uri="{FF2B5EF4-FFF2-40B4-BE49-F238E27FC236}">
                <a16:creationId xmlns:a16="http://schemas.microsoft.com/office/drawing/2014/main" id="{44EDF102-3013-644C-AE9D-B84B6C16F4E1}"/>
              </a:ext>
            </a:extLst>
          </p:cNvPr>
          <p:cNvGrpSpPr>
            <a:grpSpLocks/>
          </p:cNvGrpSpPr>
          <p:nvPr/>
        </p:nvGrpSpPr>
        <p:grpSpPr bwMode="auto">
          <a:xfrm>
            <a:off x="3568700" y="1951037"/>
            <a:ext cx="4292600" cy="1223963"/>
            <a:chOff x="1288" y="1229"/>
            <a:chExt cx="2704" cy="771"/>
          </a:xfrm>
        </p:grpSpPr>
        <p:sp>
          <p:nvSpPr>
            <p:cNvPr id="65542" name="Rectangle 11">
              <a:extLst>
                <a:ext uri="{FF2B5EF4-FFF2-40B4-BE49-F238E27FC236}">
                  <a16:creationId xmlns:a16="http://schemas.microsoft.com/office/drawing/2014/main" id="{C3E19345-1C4A-3145-87B6-2F6FDB8F1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2" y="1472"/>
              <a:ext cx="72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2" charset="2"/>
                <a:buChar char="4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Comp. Sci.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Finance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Music</a:t>
              </a:r>
            </a:p>
          </p:txBody>
        </p:sp>
        <p:sp>
          <p:nvSpPr>
            <p:cNvPr id="65543" name="Rectangle 12">
              <a:extLst>
                <a:ext uri="{FF2B5EF4-FFF2-40B4-BE49-F238E27FC236}">
                  <a16:creationId xmlns:a16="http://schemas.microsoft.com/office/drawing/2014/main" id="{4991E966-548C-094C-AAAE-6C0F05F47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1232"/>
              <a:ext cx="99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2" charset="2"/>
                <a:buChar char="4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i="1">
                  <a:ea typeface="宋体" panose="02010600030101010101" pitchFamily="2" charset="-122"/>
                </a:rPr>
                <a:t>ID</a:t>
              </a:r>
              <a:endParaRPr kumimoji="0"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65544" name="Rectangle 13">
              <a:extLst>
                <a:ext uri="{FF2B5EF4-FFF2-40B4-BE49-F238E27FC236}">
                  <a16:creationId xmlns:a16="http://schemas.microsoft.com/office/drawing/2014/main" id="{E7AFD28D-2A9B-3749-B1F0-38EEA2887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9" y="1232"/>
              <a:ext cx="707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2" charset="2"/>
                <a:buChar char="4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i="1">
                  <a:ea typeface="宋体" panose="02010600030101010101" pitchFamily="2" charset="-122"/>
                </a:rPr>
                <a:t>dept_name</a:t>
              </a:r>
              <a:endParaRPr kumimoji="0"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65545" name="Rectangle 14">
              <a:extLst>
                <a:ext uri="{FF2B5EF4-FFF2-40B4-BE49-F238E27FC236}">
                  <a16:creationId xmlns:a16="http://schemas.microsoft.com/office/drawing/2014/main" id="{1DFB6B8B-CB56-4147-A8EE-DD9F9BD98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1472"/>
              <a:ext cx="99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2" charset="2"/>
                <a:buChar char="4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10101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12121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15151</a:t>
              </a:r>
            </a:p>
          </p:txBody>
        </p:sp>
        <p:sp>
          <p:nvSpPr>
            <p:cNvPr id="65546" name="Rectangle 15">
              <a:extLst>
                <a:ext uri="{FF2B5EF4-FFF2-40B4-BE49-F238E27FC236}">
                  <a16:creationId xmlns:a16="http://schemas.microsoft.com/office/drawing/2014/main" id="{223A4DBE-9B01-324B-A845-BAE5AA622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1" y="1229"/>
              <a:ext cx="991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2" charset="2"/>
                <a:buChar char="4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i="1">
                  <a:ea typeface="宋体" panose="02010600030101010101" pitchFamily="2" charset="-122"/>
                </a:rPr>
                <a:t>name</a:t>
              </a:r>
              <a:endParaRPr kumimoji="0"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65547" name="Rectangle 16">
              <a:extLst>
                <a:ext uri="{FF2B5EF4-FFF2-40B4-BE49-F238E27FC236}">
                  <a16:creationId xmlns:a16="http://schemas.microsoft.com/office/drawing/2014/main" id="{26132B7E-ACDB-8449-BF8F-39D1103D9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1" y="1469"/>
              <a:ext cx="991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2" charset="2"/>
                <a:buChar char="4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Srinivasan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Wu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Mozart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23729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4">
            <a:extLst>
              <a:ext uri="{FF2B5EF4-FFF2-40B4-BE49-F238E27FC236}">
                <a16:creationId xmlns:a16="http://schemas.microsoft.com/office/drawing/2014/main" id="{81F22909-A301-344B-8852-89524A596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9825" y="3408363"/>
            <a:ext cx="4235451" cy="670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r>
              <a:rPr lang="en-US" altLang="zh-CN" b="1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Left Outer Join</a:t>
            </a:r>
          </a:p>
          <a:p>
            <a:pPr>
              <a:buSzTx/>
              <a:buFont typeface="Monotype Sorts" pitchFamily="2" charset="2"/>
              <a:buNone/>
            </a:pPr>
            <a:r>
              <a:rPr lang="en-US" altLang="zh-CN" i="1">
                <a:ea typeface="宋体" panose="02010600030101010101" pitchFamily="2" charset="-122"/>
              </a:rPr>
              <a:t>    instructor          teaches</a:t>
            </a:r>
            <a:endParaRPr lang="en-US" altLang="zh-CN" b="1">
              <a:ea typeface="宋体" panose="02010600030101010101" pitchFamily="2" charset="-122"/>
            </a:endParaRPr>
          </a:p>
        </p:txBody>
      </p:sp>
      <p:grpSp>
        <p:nvGrpSpPr>
          <p:cNvPr id="67586" name="Group 25">
            <a:extLst>
              <a:ext uri="{FF2B5EF4-FFF2-40B4-BE49-F238E27FC236}">
                <a16:creationId xmlns:a16="http://schemas.microsoft.com/office/drawing/2014/main" id="{6ACD5CDF-4C0F-6042-9AD2-5D132BEF0CCB}"/>
              </a:ext>
            </a:extLst>
          </p:cNvPr>
          <p:cNvGrpSpPr>
            <a:grpSpLocks/>
          </p:cNvGrpSpPr>
          <p:nvPr/>
        </p:nvGrpSpPr>
        <p:grpSpPr bwMode="auto">
          <a:xfrm>
            <a:off x="3659982" y="3795946"/>
            <a:ext cx="414337" cy="209551"/>
            <a:chOff x="1225" y="2417"/>
            <a:chExt cx="261" cy="132"/>
          </a:xfrm>
        </p:grpSpPr>
        <p:sp>
          <p:nvSpPr>
            <p:cNvPr id="67606" name="AutoShape 26">
              <a:extLst>
                <a:ext uri="{FF2B5EF4-FFF2-40B4-BE49-F238E27FC236}">
                  <a16:creationId xmlns:a16="http://schemas.microsoft.com/office/drawing/2014/main" id="{205FF215-721E-A144-88AF-C0278537362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1354" y="2417"/>
              <a:ext cx="132" cy="13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2" charset="2"/>
                <a:buChar char="4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7607" name="Line 27">
              <a:extLst>
                <a:ext uri="{FF2B5EF4-FFF2-40B4-BE49-F238E27FC236}">
                  <a16:creationId xmlns:a16="http://schemas.microsoft.com/office/drawing/2014/main" id="{070C800D-D00E-704B-BB26-E50F32795A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28" y="2419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08" name="Line 28">
              <a:extLst>
                <a:ext uri="{FF2B5EF4-FFF2-40B4-BE49-F238E27FC236}">
                  <a16:creationId xmlns:a16="http://schemas.microsoft.com/office/drawing/2014/main" id="{6A50B4FA-270A-3C49-8898-6566457653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25" y="2542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34210" name="Rectangle 2">
            <a:extLst>
              <a:ext uri="{FF2B5EF4-FFF2-40B4-BE49-F238E27FC236}">
                <a16:creationId xmlns:a16="http://schemas.microsoft.com/office/drawing/2014/main" id="{749D468C-8D20-D14C-A823-E03AFECF93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Outer Join – Example</a:t>
            </a:r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8F6636FF-3A75-F94D-BE64-438DED4573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22514" y="1077913"/>
            <a:ext cx="6991351" cy="842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Natural Join </a:t>
            </a:r>
            <a:br>
              <a:rPr lang="en-US" altLang="zh-CN">
                <a:ea typeface="宋体" panose="02010600030101010101" pitchFamily="2" charset="-122"/>
              </a:rPr>
            </a:br>
            <a:br>
              <a:rPr lang="en-US" altLang="zh-CN" sz="1600" b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instructor      teaches</a:t>
            </a:r>
          </a:p>
        </p:txBody>
      </p:sp>
      <p:sp>
        <p:nvSpPr>
          <p:cNvPr id="67589" name="AutoShape 4">
            <a:extLst>
              <a:ext uri="{FF2B5EF4-FFF2-40B4-BE49-F238E27FC236}">
                <a16:creationId xmlns:a16="http://schemas.microsoft.com/office/drawing/2014/main" id="{27C6BE91-3C6E-DA44-B0AF-1A10CCB52FD2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3833813" y="1641475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ea typeface="宋体" panose="02010600030101010101" pitchFamily="2" charset="-122"/>
            </a:endParaRPr>
          </a:p>
        </p:txBody>
      </p:sp>
      <p:sp>
        <p:nvSpPr>
          <p:cNvPr id="67590" name="Rectangle 6">
            <a:extLst>
              <a:ext uri="{FF2B5EF4-FFF2-40B4-BE49-F238E27FC236}">
                <a16:creationId xmlns:a16="http://schemas.microsoft.com/office/drawing/2014/main" id="{E01757F5-8939-7647-8090-BA2EBB705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6" y="2149475"/>
            <a:ext cx="1204913" cy="3190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</a:rPr>
              <a:t>ID</a:t>
            </a:r>
            <a:endParaRPr kumimoji="0" lang="en-US" altLang="zh-CN">
              <a:ea typeface="宋体" panose="02010600030101010101" pitchFamily="2" charset="-122"/>
            </a:endParaRPr>
          </a:p>
        </p:txBody>
      </p:sp>
      <p:sp>
        <p:nvSpPr>
          <p:cNvPr id="67591" name="Rectangle 7">
            <a:extLst>
              <a:ext uri="{FF2B5EF4-FFF2-40B4-BE49-F238E27FC236}">
                <a16:creationId xmlns:a16="http://schemas.microsoft.com/office/drawing/2014/main" id="{B0FEE687-9040-6640-8170-5694670AF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1525" y="2149475"/>
            <a:ext cx="1325563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</a:rPr>
              <a:t>dept_name</a:t>
            </a:r>
            <a:endParaRPr kumimoji="0" lang="en-US" altLang="zh-CN">
              <a:ea typeface="宋体" panose="02010600030101010101" pitchFamily="2" charset="-122"/>
            </a:endParaRPr>
          </a:p>
        </p:txBody>
      </p:sp>
      <p:sp>
        <p:nvSpPr>
          <p:cNvPr id="67592" name="Rectangle 8">
            <a:extLst>
              <a:ext uri="{FF2B5EF4-FFF2-40B4-BE49-F238E27FC236}">
                <a16:creationId xmlns:a16="http://schemas.microsoft.com/office/drawing/2014/main" id="{90B577EE-E43B-2A46-A5FC-30D99CB47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5" y="2530475"/>
            <a:ext cx="1233488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10101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12121</a:t>
            </a:r>
          </a:p>
        </p:txBody>
      </p:sp>
      <p:sp>
        <p:nvSpPr>
          <p:cNvPr id="67593" name="Rectangle 9">
            <a:extLst>
              <a:ext uri="{FF2B5EF4-FFF2-40B4-BE49-F238E27FC236}">
                <a16:creationId xmlns:a16="http://schemas.microsoft.com/office/drawing/2014/main" id="{BE085B22-64B6-FA4E-A586-0E50F7957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1526" y="2530475"/>
            <a:ext cx="1357313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Comp. Sci.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Finance</a:t>
            </a:r>
          </a:p>
        </p:txBody>
      </p:sp>
      <p:sp>
        <p:nvSpPr>
          <p:cNvPr id="67594" name="Rectangle 10">
            <a:extLst>
              <a:ext uri="{FF2B5EF4-FFF2-40B4-BE49-F238E27FC236}">
                <a16:creationId xmlns:a16="http://schemas.microsoft.com/office/drawing/2014/main" id="{3F70A82D-311C-7948-A15D-8DBED67BF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5339" y="2149475"/>
            <a:ext cx="1463675" cy="3190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</a:rPr>
              <a:t>course_id</a:t>
            </a:r>
            <a:endParaRPr kumimoji="0" lang="en-US" altLang="zh-CN">
              <a:ea typeface="宋体" panose="02010600030101010101" pitchFamily="2" charset="-122"/>
            </a:endParaRPr>
          </a:p>
        </p:txBody>
      </p:sp>
      <p:sp>
        <p:nvSpPr>
          <p:cNvPr id="67595" name="Rectangle 11">
            <a:extLst>
              <a:ext uri="{FF2B5EF4-FFF2-40B4-BE49-F238E27FC236}">
                <a16:creationId xmlns:a16="http://schemas.microsoft.com/office/drawing/2014/main" id="{86CB1C45-6B8A-184C-92F4-C195E1C90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9625" y="2530475"/>
            <a:ext cx="1462088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  CS-101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  FIN-201</a:t>
            </a:r>
          </a:p>
        </p:txBody>
      </p:sp>
      <p:sp>
        <p:nvSpPr>
          <p:cNvPr id="67596" name="Rectangle 12">
            <a:extLst>
              <a:ext uri="{FF2B5EF4-FFF2-40B4-BE49-F238E27FC236}">
                <a16:creationId xmlns:a16="http://schemas.microsoft.com/office/drawing/2014/main" id="{78827946-04F4-3A40-93D2-EBE60D4B9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1325" y="2149475"/>
            <a:ext cx="160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</a:rPr>
              <a:t>name</a:t>
            </a:r>
            <a:endParaRPr kumimoji="0" lang="en-US" altLang="zh-CN">
              <a:ea typeface="宋体" panose="02010600030101010101" pitchFamily="2" charset="-122"/>
            </a:endParaRPr>
          </a:p>
        </p:txBody>
      </p:sp>
      <p:sp>
        <p:nvSpPr>
          <p:cNvPr id="67597" name="Rectangle 13">
            <a:extLst>
              <a:ext uri="{FF2B5EF4-FFF2-40B4-BE49-F238E27FC236}">
                <a16:creationId xmlns:a16="http://schemas.microsoft.com/office/drawing/2014/main" id="{EDA80781-11E6-3849-9EB6-7EA5A6D23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1325" y="2530475"/>
            <a:ext cx="1600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Srinivasan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Wu</a:t>
            </a:r>
          </a:p>
        </p:txBody>
      </p:sp>
      <p:sp>
        <p:nvSpPr>
          <p:cNvPr id="67598" name="Rectangle 29">
            <a:extLst>
              <a:ext uri="{FF2B5EF4-FFF2-40B4-BE49-F238E27FC236}">
                <a16:creationId xmlns:a16="http://schemas.microsoft.com/office/drawing/2014/main" id="{D70F57BC-EC09-C34B-9032-CCB91A0AA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7526" y="4302125"/>
            <a:ext cx="1204913" cy="3190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</a:rPr>
              <a:t>ID</a:t>
            </a:r>
            <a:endParaRPr kumimoji="0" lang="en-US" altLang="zh-CN">
              <a:ea typeface="宋体" panose="02010600030101010101" pitchFamily="2" charset="-122"/>
            </a:endParaRPr>
          </a:p>
        </p:txBody>
      </p:sp>
      <p:sp>
        <p:nvSpPr>
          <p:cNvPr id="67599" name="Rectangle 30">
            <a:extLst>
              <a:ext uri="{FF2B5EF4-FFF2-40B4-BE49-F238E27FC236}">
                <a16:creationId xmlns:a16="http://schemas.microsoft.com/office/drawing/2014/main" id="{A438C5A3-B860-3342-BD25-0D03AC671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925" y="4302125"/>
            <a:ext cx="1325563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</a:rPr>
              <a:t>dept_name</a:t>
            </a:r>
            <a:endParaRPr kumimoji="0" lang="en-US" altLang="zh-CN">
              <a:ea typeface="宋体" panose="02010600030101010101" pitchFamily="2" charset="-122"/>
            </a:endParaRPr>
          </a:p>
        </p:txBody>
      </p:sp>
      <p:sp>
        <p:nvSpPr>
          <p:cNvPr id="67600" name="Rectangle 31">
            <a:extLst>
              <a:ext uri="{FF2B5EF4-FFF2-40B4-BE49-F238E27FC236}">
                <a16:creationId xmlns:a16="http://schemas.microsoft.com/office/drawing/2014/main" id="{252BECC6-D975-D34F-8B7C-6A04E3C1E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7525" y="4683125"/>
            <a:ext cx="1233488" cy="854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10101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12121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15151</a:t>
            </a:r>
          </a:p>
        </p:txBody>
      </p:sp>
      <p:sp>
        <p:nvSpPr>
          <p:cNvPr id="67601" name="Rectangle 32">
            <a:extLst>
              <a:ext uri="{FF2B5EF4-FFF2-40B4-BE49-F238E27FC236}">
                <a16:creationId xmlns:a16="http://schemas.microsoft.com/office/drawing/2014/main" id="{B03B9871-32B1-944A-B137-576F3BA5D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926" y="4683126"/>
            <a:ext cx="1357313" cy="847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Comp. Sci.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Finance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Music</a:t>
            </a:r>
          </a:p>
        </p:txBody>
      </p:sp>
      <p:sp>
        <p:nvSpPr>
          <p:cNvPr id="67602" name="Rectangle 33">
            <a:extLst>
              <a:ext uri="{FF2B5EF4-FFF2-40B4-BE49-F238E27FC236}">
                <a16:creationId xmlns:a16="http://schemas.microsoft.com/office/drawing/2014/main" id="{EE0BD647-5C46-354E-9AAE-DBA8606F1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0739" y="4302125"/>
            <a:ext cx="1463675" cy="3190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</a:rPr>
              <a:t>course_id</a:t>
            </a:r>
            <a:endParaRPr kumimoji="0" lang="en-US" altLang="zh-CN">
              <a:ea typeface="宋体" panose="02010600030101010101" pitchFamily="2" charset="-122"/>
            </a:endParaRPr>
          </a:p>
        </p:txBody>
      </p:sp>
      <p:sp>
        <p:nvSpPr>
          <p:cNvPr id="67603" name="Rectangle 34">
            <a:extLst>
              <a:ext uri="{FF2B5EF4-FFF2-40B4-BE49-F238E27FC236}">
                <a16:creationId xmlns:a16="http://schemas.microsoft.com/office/drawing/2014/main" id="{DCCF64DD-AD13-7748-A54D-2E343A077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4239" y="4683126"/>
            <a:ext cx="1412875" cy="8493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  CS-101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  FIN-201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</a:rPr>
              <a:t>  null</a:t>
            </a:r>
          </a:p>
        </p:txBody>
      </p:sp>
      <p:sp>
        <p:nvSpPr>
          <p:cNvPr id="67604" name="Rectangle 35">
            <a:extLst>
              <a:ext uri="{FF2B5EF4-FFF2-40B4-BE49-F238E27FC236}">
                <a16:creationId xmlns:a16="http://schemas.microsoft.com/office/drawing/2014/main" id="{0D00F97D-5C36-514D-A9D0-8C023C191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6725" y="4302125"/>
            <a:ext cx="160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</a:rPr>
              <a:t>name</a:t>
            </a:r>
            <a:endParaRPr kumimoji="0" lang="en-US" altLang="zh-CN">
              <a:ea typeface="宋体" panose="02010600030101010101" pitchFamily="2" charset="-122"/>
            </a:endParaRPr>
          </a:p>
        </p:txBody>
      </p:sp>
      <p:sp>
        <p:nvSpPr>
          <p:cNvPr id="67605" name="Rectangle 36">
            <a:extLst>
              <a:ext uri="{FF2B5EF4-FFF2-40B4-BE49-F238E27FC236}">
                <a16:creationId xmlns:a16="http://schemas.microsoft.com/office/drawing/2014/main" id="{C67DEB48-D6ED-144A-95EA-63EEEF9E0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6725" y="4668838"/>
            <a:ext cx="1600200" cy="86995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Srinivasan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Wu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Mozart</a:t>
            </a:r>
          </a:p>
        </p:txBody>
      </p:sp>
    </p:spTree>
    <p:extLst>
      <p:ext uri="{BB962C8B-B14F-4D97-AF65-F5344CB8AC3E}">
        <p14:creationId xmlns:p14="http://schemas.microsoft.com/office/powerpoint/2010/main" val="271919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>
            <a:extLst>
              <a:ext uri="{FF2B5EF4-FFF2-40B4-BE49-F238E27FC236}">
                <a16:creationId xmlns:a16="http://schemas.microsoft.com/office/drawing/2014/main" id="{0CA79536-A7EB-5E43-B65D-313040EAFB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Relation Schema and Instance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CC9050A5-FC5C-7446-991C-F362D5E008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13861" y="925483"/>
            <a:ext cx="7848600" cy="4876800"/>
          </a:xfrm>
        </p:spPr>
        <p:txBody>
          <a:bodyPr/>
          <a:lstStyle/>
          <a:p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, …,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i="1" dirty="0"/>
              <a:t> </a:t>
            </a:r>
            <a:r>
              <a:rPr lang="en-US" altLang="zh-CN" dirty="0"/>
              <a:t>are </a:t>
            </a:r>
            <a:r>
              <a:rPr lang="en-US" altLang="zh-CN" i="1" dirty="0"/>
              <a:t>attributes</a:t>
            </a:r>
            <a:endParaRPr lang="en-US" altLang="zh-CN" dirty="0"/>
          </a:p>
          <a:p>
            <a:r>
              <a:rPr lang="en-US" altLang="zh-CN" i="1" dirty="0"/>
              <a:t>R</a:t>
            </a:r>
            <a:r>
              <a:rPr lang="en-US" altLang="zh-CN" dirty="0"/>
              <a:t> = (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, …,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dirty="0"/>
              <a:t> ) is a </a:t>
            </a:r>
            <a:r>
              <a:rPr lang="en-US" altLang="zh-CN" i="1" dirty="0"/>
              <a:t>relation schema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dirty="0"/>
              <a:t>	Example: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dirty="0"/>
              <a:t>	</a:t>
            </a:r>
            <a:r>
              <a:rPr lang="en-US" altLang="zh-CN" i="1" dirty="0"/>
              <a:t>     instructor </a:t>
            </a:r>
            <a:r>
              <a:rPr lang="en-US" altLang="zh-CN" dirty="0"/>
              <a:t> = (</a:t>
            </a:r>
            <a:r>
              <a:rPr lang="en-US" altLang="zh-CN" i="1" dirty="0"/>
              <a:t>ID,  name, </a:t>
            </a:r>
            <a:r>
              <a:rPr lang="en-US" altLang="zh-CN" i="1" dirty="0" err="1"/>
              <a:t>dept_name</a:t>
            </a:r>
            <a:r>
              <a:rPr lang="en-US" altLang="zh-CN" i="1" dirty="0"/>
              <a:t>, salary</a:t>
            </a:r>
            <a:r>
              <a:rPr lang="en-US" altLang="zh-CN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Formally, given sets </a:t>
            </a:r>
            <a:r>
              <a:rPr lang="en-US" altLang="zh-CN" i="1" dirty="0"/>
              <a:t>D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D</a:t>
            </a:r>
            <a:r>
              <a:rPr lang="en-US" altLang="zh-CN" baseline="-25000" dirty="0"/>
              <a:t>2</a:t>
            </a:r>
            <a:r>
              <a:rPr lang="en-US" altLang="zh-CN" dirty="0"/>
              <a:t>, …. </a:t>
            </a:r>
            <a:r>
              <a:rPr lang="en-US" altLang="zh-CN" i="1" dirty="0" err="1"/>
              <a:t>D</a:t>
            </a:r>
            <a:r>
              <a:rPr lang="en-US" altLang="zh-CN" i="1" baseline="-25000" dirty="0" err="1"/>
              <a:t>n</a:t>
            </a:r>
            <a:r>
              <a:rPr lang="en-US" altLang="zh-CN" dirty="0"/>
              <a:t> a </a:t>
            </a:r>
            <a:r>
              <a:rPr lang="en-US" altLang="zh-CN" b="1" dirty="0">
                <a:solidFill>
                  <a:srgbClr val="000099"/>
                </a:solidFill>
              </a:rPr>
              <a:t>relation</a:t>
            </a:r>
            <a:r>
              <a:rPr lang="en-US" altLang="zh-CN" i="1" dirty="0">
                <a:solidFill>
                  <a:srgbClr val="008000"/>
                </a:solidFill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</a:rPr>
              <a:t>r</a:t>
            </a:r>
            <a:r>
              <a:rPr lang="en-US" altLang="zh-CN" dirty="0"/>
              <a:t> is a </a:t>
            </a:r>
            <a:r>
              <a:rPr lang="en-US" altLang="zh-CN" dirty="0">
                <a:solidFill>
                  <a:srgbClr val="FF0000"/>
                </a:solidFill>
              </a:rPr>
              <a:t>subset</a:t>
            </a:r>
            <a:r>
              <a:rPr lang="en-US" altLang="zh-CN" dirty="0"/>
              <a:t> of 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i="1" dirty="0"/>
              <a:t>D</a:t>
            </a:r>
            <a:r>
              <a:rPr lang="en-US" altLang="zh-CN" baseline="-25000" dirty="0"/>
              <a:t>1</a:t>
            </a:r>
            <a:r>
              <a:rPr lang="en-US" altLang="zh-CN" dirty="0"/>
              <a:t> x  </a:t>
            </a:r>
            <a:r>
              <a:rPr lang="en-US" altLang="zh-CN" i="1" dirty="0"/>
              <a:t>D</a:t>
            </a:r>
            <a:r>
              <a:rPr lang="en-US" altLang="zh-CN" baseline="-25000" dirty="0"/>
              <a:t>2 </a:t>
            </a:r>
            <a:r>
              <a:rPr lang="en-US" altLang="zh-CN" dirty="0"/>
              <a:t> x … x </a:t>
            </a:r>
            <a:r>
              <a:rPr lang="en-US" altLang="zh-CN" i="1" dirty="0" err="1"/>
              <a:t>D</a:t>
            </a:r>
            <a:r>
              <a:rPr lang="en-US" altLang="zh-CN" i="1" baseline="-25000" dirty="0" err="1"/>
              <a:t>n</a:t>
            </a:r>
            <a:br>
              <a:rPr lang="en-US" altLang="zh-CN" dirty="0"/>
            </a:br>
            <a:r>
              <a:rPr lang="en-US" altLang="zh-CN" dirty="0"/>
              <a:t>Thus, a relation is a set of </a:t>
            </a:r>
            <a:r>
              <a:rPr lang="en-US" altLang="zh-CN" i="1" dirty="0"/>
              <a:t>n</a:t>
            </a:r>
            <a:r>
              <a:rPr lang="en-US" altLang="zh-CN" dirty="0"/>
              <a:t>-tuples (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en-US" altLang="zh-CN" i="1" dirty="0"/>
              <a:t> a</a:t>
            </a:r>
            <a:r>
              <a:rPr lang="en-US" altLang="zh-CN" baseline="-25000" dirty="0"/>
              <a:t>2</a:t>
            </a:r>
            <a:r>
              <a:rPr lang="en-US" altLang="zh-CN" dirty="0"/>
              <a:t>, …,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dirty="0"/>
              <a:t>) where each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i</a:t>
            </a:r>
            <a:r>
              <a:rPr lang="en-US" altLang="zh-CN" dirty="0"/>
              <a:t>  </a:t>
            </a:r>
            <a:r>
              <a:rPr lang="en-US" altLang="zh-CN" dirty="0">
                <a:sym typeface="Symbol" pitchFamily="2" charset="2"/>
              </a:rPr>
              <a:t> </a:t>
            </a:r>
            <a:r>
              <a:rPr lang="en-US" altLang="zh-CN" i="1" dirty="0">
                <a:sym typeface="Symbol" pitchFamily="2" charset="2"/>
              </a:rPr>
              <a:t>D</a:t>
            </a:r>
            <a:r>
              <a:rPr lang="en-US" altLang="zh-CN" i="1" baseline="-25000" dirty="0">
                <a:sym typeface="Symbol" pitchFamily="2" charset="2"/>
              </a:rPr>
              <a:t>i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sym typeface="Symbol" pitchFamily="2" charset="2"/>
              </a:rPr>
              <a:t>The subset is not always rational, </a:t>
            </a:r>
            <a:r>
              <a:rPr lang="en-US" altLang="zh-CN" dirty="0"/>
              <a:t>especial temporary relation</a:t>
            </a:r>
          </a:p>
          <a:p>
            <a:r>
              <a:rPr lang="en-US" altLang="zh-CN" dirty="0"/>
              <a:t>Naming rule: Upper case “R” is a schema, lower case “r” is an instance. r(R) refers to relation instance “r” based on the schema “R”</a:t>
            </a:r>
          </a:p>
          <a:p>
            <a:pPr lvl="1"/>
            <a:r>
              <a:rPr lang="en-US" altLang="zh-CN" dirty="0"/>
              <a:t>both R and r are sets</a:t>
            </a:r>
          </a:p>
          <a:p>
            <a:pPr lvl="1"/>
            <a:r>
              <a:rPr lang="en-US" altLang="zh-CN" dirty="0"/>
              <a:t>R is a set of attributes</a:t>
            </a:r>
          </a:p>
          <a:p>
            <a:pPr lvl="1"/>
            <a:r>
              <a:rPr lang="en-US" altLang="zh-CN" dirty="0"/>
              <a:t>r is a set of tuples</a:t>
            </a:r>
          </a:p>
          <a:p>
            <a:r>
              <a:rPr lang="en-US" altLang="zh-CN" dirty="0"/>
              <a:t>Table is the an alternative concept to relation instance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endParaRPr lang="en-US" altLang="zh-CN" dirty="0"/>
          </a:p>
          <a:p>
            <a:pPr>
              <a:buFont typeface="Monotype Sorts" pitchFamily="2" charset="2"/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>
            <a:extLst>
              <a:ext uri="{FF2B5EF4-FFF2-40B4-BE49-F238E27FC236}">
                <a16:creationId xmlns:a16="http://schemas.microsoft.com/office/drawing/2014/main" id="{9B77982C-7C2F-0F40-9219-37839D5617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Outer Join – Example</a:t>
            </a:r>
          </a:p>
        </p:txBody>
      </p:sp>
      <p:sp>
        <p:nvSpPr>
          <p:cNvPr id="69634" name="Rectangle 22">
            <a:extLst>
              <a:ext uri="{FF2B5EF4-FFF2-40B4-BE49-F238E27FC236}">
                <a16:creationId xmlns:a16="http://schemas.microsoft.com/office/drawing/2014/main" id="{02B7CAE4-50EB-8746-A8D3-63DFEDE5E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0450" y="3405189"/>
            <a:ext cx="4070351" cy="670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 Full Outer Join</a:t>
            </a:r>
          </a:p>
          <a:p>
            <a:pPr>
              <a:buFont typeface="Monotype Sorts" pitchFamily="2" charset="2"/>
              <a:buNone/>
            </a:pPr>
            <a:r>
              <a:rPr lang="en-US" altLang="zh-CN" i="1" dirty="0">
                <a:ea typeface="宋体" panose="02010600030101010101" pitchFamily="2" charset="-122"/>
              </a:rPr>
              <a:t>    instructor         teaches</a:t>
            </a:r>
          </a:p>
        </p:txBody>
      </p:sp>
      <p:grpSp>
        <p:nvGrpSpPr>
          <p:cNvPr id="69635" name="Group 23">
            <a:extLst>
              <a:ext uri="{FF2B5EF4-FFF2-40B4-BE49-F238E27FC236}">
                <a16:creationId xmlns:a16="http://schemas.microsoft.com/office/drawing/2014/main" id="{E1049775-4967-A343-AC80-26F30E78A650}"/>
              </a:ext>
            </a:extLst>
          </p:cNvPr>
          <p:cNvGrpSpPr>
            <a:grpSpLocks/>
          </p:cNvGrpSpPr>
          <p:nvPr/>
        </p:nvGrpSpPr>
        <p:grpSpPr bwMode="auto">
          <a:xfrm>
            <a:off x="3551748" y="3829872"/>
            <a:ext cx="387351" cy="152400"/>
            <a:chOff x="1141" y="2444"/>
            <a:chExt cx="244" cy="96"/>
          </a:xfrm>
        </p:grpSpPr>
        <p:sp>
          <p:nvSpPr>
            <p:cNvPr id="69657" name="AutoShape 24">
              <a:extLst>
                <a:ext uri="{FF2B5EF4-FFF2-40B4-BE49-F238E27FC236}">
                  <a16:creationId xmlns:a16="http://schemas.microsoft.com/office/drawing/2014/main" id="{D6D71DFC-B40C-EE46-949E-E4BBDEE711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1213" y="2444"/>
              <a:ext cx="96" cy="96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2" charset="2"/>
                <a:buChar char="4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9658" name="Line 25">
              <a:extLst>
                <a:ext uri="{FF2B5EF4-FFF2-40B4-BE49-F238E27FC236}">
                  <a16:creationId xmlns:a16="http://schemas.microsoft.com/office/drawing/2014/main" id="{322DB5DD-0EC0-1F42-9CD0-AB482A5EFB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44" y="2450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59" name="Line 26">
              <a:extLst>
                <a:ext uri="{FF2B5EF4-FFF2-40B4-BE49-F238E27FC236}">
                  <a16:creationId xmlns:a16="http://schemas.microsoft.com/office/drawing/2014/main" id="{465E195D-0C3B-D745-830F-471B014AC2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41" y="2537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60" name="Line 27">
              <a:extLst>
                <a:ext uri="{FF2B5EF4-FFF2-40B4-BE49-F238E27FC236}">
                  <a16:creationId xmlns:a16="http://schemas.microsoft.com/office/drawing/2014/main" id="{A9C6E05F-A828-E24E-8947-D8B76859F7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21" y="2537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61" name="Line 28">
              <a:extLst>
                <a:ext uri="{FF2B5EF4-FFF2-40B4-BE49-F238E27FC236}">
                  <a16:creationId xmlns:a16="http://schemas.microsoft.com/office/drawing/2014/main" id="{E83DC7C7-25DF-CD4D-AC63-7639D91BC0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09" y="2444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9636" name="Rectangle 30">
            <a:extLst>
              <a:ext uri="{FF2B5EF4-FFF2-40B4-BE49-F238E27FC236}">
                <a16:creationId xmlns:a16="http://schemas.microsoft.com/office/drawing/2014/main" id="{170CC2D3-6C4B-814D-889C-EB98DB0FC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3314" y="1103314"/>
            <a:ext cx="4070351" cy="670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 Right Outer Join</a:t>
            </a:r>
          </a:p>
          <a:p>
            <a:pPr>
              <a:buFont typeface="Monotype Sorts" pitchFamily="2" charset="2"/>
              <a:buNone/>
            </a:pPr>
            <a:r>
              <a:rPr lang="en-US" altLang="zh-CN" i="1" dirty="0">
                <a:ea typeface="宋体" panose="02010600030101010101" pitchFamily="2" charset="-122"/>
              </a:rPr>
              <a:t>    instructor        teaches</a:t>
            </a:r>
          </a:p>
        </p:txBody>
      </p:sp>
      <p:grpSp>
        <p:nvGrpSpPr>
          <p:cNvPr id="69637" name="Group 31">
            <a:extLst>
              <a:ext uri="{FF2B5EF4-FFF2-40B4-BE49-F238E27FC236}">
                <a16:creationId xmlns:a16="http://schemas.microsoft.com/office/drawing/2014/main" id="{A093AFFF-8067-8C41-B241-D715E649355F}"/>
              </a:ext>
            </a:extLst>
          </p:cNvPr>
          <p:cNvGrpSpPr>
            <a:grpSpLocks/>
          </p:cNvGrpSpPr>
          <p:nvPr/>
        </p:nvGrpSpPr>
        <p:grpSpPr bwMode="auto">
          <a:xfrm>
            <a:off x="3663950" y="1518676"/>
            <a:ext cx="265112" cy="157163"/>
            <a:chOff x="1050" y="991"/>
            <a:chExt cx="167" cy="99"/>
          </a:xfrm>
        </p:grpSpPr>
        <p:sp>
          <p:nvSpPr>
            <p:cNvPr id="69654" name="AutoShape 32">
              <a:extLst>
                <a:ext uri="{FF2B5EF4-FFF2-40B4-BE49-F238E27FC236}">
                  <a16:creationId xmlns:a16="http://schemas.microsoft.com/office/drawing/2014/main" id="{5C658B4E-84D6-8D4F-9091-B5F26900CB6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1050" y="992"/>
              <a:ext cx="96" cy="96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2" charset="2"/>
                <a:buChar char="4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9655" name="Line 33">
              <a:extLst>
                <a:ext uri="{FF2B5EF4-FFF2-40B4-BE49-F238E27FC236}">
                  <a16:creationId xmlns:a16="http://schemas.microsoft.com/office/drawing/2014/main" id="{9386D819-EDF8-AC4A-8B0E-E1FA1EB24D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3" y="991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56" name="Line 34">
              <a:extLst>
                <a:ext uri="{FF2B5EF4-FFF2-40B4-BE49-F238E27FC236}">
                  <a16:creationId xmlns:a16="http://schemas.microsoft.com/office/drawing/2014/main" id="{4236409E-6392-1044-BA0E-56D1D15017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3" y="1090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9638" name="Rectangle 39">
            <a:extLst>
              <a:ext uri="{FF2B5EF4-FFF2-40B4-BE49-F238E27FC236}">
                <a16:creationId xmlns:a16="http://schemas.microsoft.com/office/drawing/2014/main" id="{211A3926-6547-4D4E-85D9-6C2D17609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9926" y="2028826"/>
            <a:ext cx="1204913" cy="306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</a:rPr>
              <a:t>ID</a:t>
            </a:r>
            <a:endParaRPr kumimoji="0" lang="en-US" altLang="zh-CN">
              <a:ea typeface="宋体" panose="02010600030101010101" pitchFamily="2" charset="-122"/>
            </a:endParaRPr>
          </a:p>
        </p:txBody>
      </p:sp>
      <p:sp>
        <p:nvSpPr>
          <p:cNvPr id="69639" name="Rectangle 40">
            <a:extLst>
              <a:ext uri="{FF2B5EF4-FFF2-40B4-BE49-F238E27FC236}">
                <a16:creationId xmlns:a16="http://schemas.microsoft.com/office/drawing/2014/main" id="{586C8527-70CD-E54E-8C69-AD6630FD1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9326" y="2028825"/>
            <a:ext cx="1338263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</a:rPr>
              <a:t>dept_name</a:t>
            </a:r>
            <a:endParaRPr kumimoji="0" lang="en-US" altLang="zh-CN">
              <a:ea typeface="宋体" panose="02010600030101010101" pitchFamily="2" charset="-122"/>
            </a:endParaRPr>
          </a:p>
        </p:txBody>
      </p:sp>
      <p:sp>
        <p:nvSpPr>
          <p:cNvPr id="69640" name="Rectangle 41">
            <a:extLst>
              <a:ext uri="{FF2B5EF4-FFF2-40B4-BE49-F238E27FC236}">
                <a16:creationId xmlns:a16="http://schemas.microsoft.com/office/drawing/2014/main" id="{771A2157-F22B-4F43-8B9A-57F18C59A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9925" y="2398713"/>
            <a:ext cx="1233488" cy="865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10101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12121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76766</a:t>
            </a:r>
          </a:p>
        </p:txBody>
      </p:sp>
      <p:sp>
        <p:nvSpPr>
          <p:cNvPr id="69641" name="Rectangle 42">
            <a:extLst>
              <a:ext uri="{FF2B5EF4-FFF2-40B4-BE49-F238E27FC236}">
                <a16:creationId xmlns:a16="http://schemas.microsoft.com/office/drawing/2014/main" id="{DC4CD9A4-5BB9-014A-A141-A5DFC2773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9326" y="2397126"/>
            <a:ext cx="1357313" cy="860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Comp. Sci.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Finance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null</a:t>
            </a:r>
          </a:p>
        </p:txBody>
      </p:sp>
      <p:sp>
        <p:nvSpPr>
          <p:cNvPr id="69642" name="Rectangle 43">
            <a:extLst>
              <a:ext uri="{FF2B5EF4-FFF2-40B4-BE49-F238E27FC236}">
                <a16:creationId xmlns:a16="http://schemas.microsoft.com/office/drawing/2014/main" id="{65C72D5C-09C4-C64F-85CA-B0C334FFD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2826" y="2028826"/>
            <a:ext cx="1423988" cy="306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</a:rPr>
              <a:t>course_id</a:t>
            </a:r>
            <a:endParaRPr kumimoji="0" lang="en-US" altLang="zh-CN">
              <a:ea typeface="宋体" panose="02010600030101010101" pitchFamily="2" charset="-122"/>
            </a:endParaRPr>
          </a:p>
        </p:txBody>
      </p:sp>
      <p:sp>
        <p:nvSpPr>
          <p:cNvPr id="69643" name="Rectangle 44">
            <a:extLst>
              <a:ext uri="{FF2B5EF4-FFF2-40B4-BE49-F238E27FC236}">
                <a16:creationId xmlns:a16="http://schemas.microsoft.com/office/drawing/2014/main" id="{C1350C8A-CCFF-CB41-A0E4-36DCA86A3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6639" y="2397126"/>
            <a:ext cx="1412875" cy="8620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  CS-101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  FIN-201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</a:rPr>
              <a:t>  </a:t>
            </a:r>
            <a:r>
              <a:rPr kumimoji="0" lang="en-US" altLang="zh-CN">
                <a:ea typeface="宋体" panose="02010600030101010101" pitchFamily="2" charset="-122"/>
              </a:rPr>
              <a:t>BIO-101</a:t>
            </a:r>
            <a:endParaRPr kumimoji="0" lang="en-US" altLang="zh-CN" i="1">
              <a:ea typeface="宋体" panose="02010600030101010101" pitchFamily="2" charset="-122"/>
            </a:endParaRPr>
          </a:p>
        </p:txBody>
      </p:sp>
      <p:sp>
        <p:nvSpPr>
          <p:cNvPr id="69644" name="Rectangle 45">
            <a:extLst>
              <a:ext uri="{FF2B5EF4-FFF2-40B4-BE49-F238E27FC236}">
                <a16:creationId xmlns:a16="http://schemas.microsoft.com/office/drawing/2014/main" id="{4581EAD6-6448-084F-8C8E-BDC2D628D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25" y="2028825"/>
            <a:ext cx="160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</a:rPr>
              <a:t>name</a:t>
            </a:r>
            <a:endParaRPr kumimoji="0" lang="en-US" altLang="zh-CN">
              <a:ea typeface="宋体" panose="02010600030101010101" pitchFamily="2" charset="-122"/>
            </a:endParaRPr>
          </a:p>
        </p:txBody>
      </p:sp>
      <p:sp>
        <p:nvSpPr>
          <p:cNvPr id="69645" name="Rectangle 46">
            <a:extLst>
              <a:ext uri="{FF2B5EF4-FFF2-40B4-BE49-F238E27FC236}">
                <a16:creationId xmlns:a16="http://schemas.microsoft.com/office/drawing/2014/main" id="{239BFE63-E423-7246-A7E8-9461E9BCE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25" y="2395538"/>
            <a:ext cx="1600200" cy="86995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Srinivasan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Wu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null</a:t>
            </a:r>
          </a:p>
        </p:txBody>
      </p:sp>
      <p:sp>
        <p:nvSpPr>
          <p:cNvPr id="69646" name="Rectangle 47">
            <a:extLst>
              <a:ext uri="{FF2B5EF4-FFF2-40B4-BE49-F238E27FC236}">
                <a16:creationId xmlns:a16="http://schemas.microsoft.com/office/drawing/2014/main" id="{8F5D37EC-B856-4846-96F0-AD59E4492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2326" y="4365626"/>
            <a:ext cx="1204913" cy="306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</a:rPr>
              <a:t>ID</a:t>
            </a:r>
            <a:endParaRPr kumimoji="0" lang="en-US" altLang="zh-CN">
              <a:ea typeface="宋体" panose="02010600030101010101" pitchFamily="2" charset="-122"/>
            </a:endParaRPr>
          </a:p>
        </p:txBody>
      </p:sp>
      <p:sp>
        <p:nvSpPr>
          <p:cNvPr id="69647" name="Rectangle 48">
            <a:extLst>
              <a:ext uri="{FF2B5EF4-FFF2-40B4-BE49-F238E27FC236}">
                <a16:creationId xmlns:a16="http://schemas.microsoft.com/office/drawing/2014/main" id="{CB933BFB-B1F6-3F4E-9804-FED21C3B6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1726" y="4365625"/>
            <a:ext cx="1338263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</a:rPr>
              <a:t>dept_name</a:t>
            </a:r>
            <a:endParaRPr kumimoji="0" lang="en-US" altLang="zh-CN">
              <a:ea typeface="宋体" panose="02010600030101010101" pitchFamily="2" charset="-122"/>
            </a:endParaRPr>
          </a:p>
        </p:txBody>
      </p:sp>
      <p:sp>
        <p:nvSpPr>
          <p:cNvPr id="69648" name="Rectangle 49">
            <a:extLst>
              <a:ext uri="{FF2B5EF4-FFF2-40B4-BE49-F238E27FC236}">
                <a16:creationId xmlns:a16="http://schemas.microsoft.com/office/drawing/2014/main" id="{9A1C822F-DD61-2247-B85B-631E1F282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2325" y="4735514"/>
            <a:ext cx="1233488" cy="1109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10101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12121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15151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76766</a:t>
            </a:r>
          </a:p>
        </p:txBody>
      </p:sp>
      <p:sp>
        <p:nvSpPr>
          <p:cNvPr id="69649" name="Rectangle 50">
            <a:extLst>
              <a:ext uri="{FF2B5EF4-FFF2-40B4-BE49-F238E27FC236}">
                <a16:creationId xmlns:a16="http://schemas.microsoft.com/office/drawing/2014/main" id="{06F8A092-2F17-7A42-83CC-2DC72B6EA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1726" y="4733925"/>
            <a:ext cx="1357313" cy="1108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Comp. Sci.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Finance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Music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null</a:t>
            </a:r>
          </a:p>
        </p:txBody>
      </p:sp>
      <p:sp>
        <p:nvSpPr>
          <p:cNvPr id="69650" name="Rectangle 51">
            <a:extLst>
              <a:ext uri="{FF2B5EF4-FFF2-40B4-BE49-F238E27FC236}">
                <a16:creationId xmlns:a16="http://schemas.microsoft.com/office/drawing/2014/main" id="{DB3E9E3F-BDFE-E746-A654-851ED71D0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5226" y="4365626"/>
            <a:ext cx="1423988" cy="306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</a:rPr>
              <a:t>course_id</a:t>
            </a:r>
            <a:endParaRPr kumimoji="0" lang="en-US" altLang="zh-CN">
              <a:ea typeface="宋体" panose="02010600030101010101" pitchFamily="2" charset="-122"/>
            </a:endParaRPr>
          </a:p>
        </p:txBody>
      </p:sp>
      <p:sp>
        <p:nvSpPr>
          <p:cNvPr id="69651" name="Rectangle 52">
            <a:extLst>
              <a:ext uri="{FF2B5EF4-FFF2-40B4-BE49-F238E27FC236}">
                <a16:creationId xmlns:a16="http://schemas.microsoft.com/office/drawing/2014/main" id="{BC664EE5-48D2-EA44-8F94-A4BD83DA3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9039" y="4733925"/>
            <a:ext cx="1412875" cy="11064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  CS-101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  FIN-201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  </a:t>
            </a:r>
            <a:r>
              <a:rPr kumimoji="0" lang="en-US" altLang="zh-CN" i="1">
                <a:ea typeface="宋体" panose="02010600030101010101" pitchFamily="2" charset="-122"/>
              </a:rPr>
              <a:t>null</a:t>
            </a:r>
            <a:endParaRPr kumimoji="0" lang="en-US" altLang="zh-CN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</a:rPr>
              <a:t>  </a:t>
            </a:r>
            <a:r>
              <a:rPr kumimoji="0" lang="en-US" altLang="zh-CN">
                <a:ea typeface="宋体" panose="02010600030101010101" pitchFamily="2" charset="-122"/>
              </a:rPr>
              <a:t>BIO-101</a:t>
            </a:r>
            <a:endParaRPr kumimoji="0" lang="en-US" altLang="zh-CN" i="1">
              <a:ea typeface="宋体" panose="02010600030101010101" pitchFamily="2" charset="-122"/>
            </a:endParaRPr>
          </a:p>
        </p:txBody>
      </p:sp>
      <p:sp>
        <p:nvSpPr>
          <p:cNvPr id="69652" name="Rectangle 53">
            <a:extLst>
              <a:ext uri="{FF2B5EF4-FFF2-40B4-BE49-F238E27FC236}">
                <a16:creationId xmlns:a16="http://schemas.microsoft.com/office/drawing/2014/main" id="{CEDEC671-1086-8042-A59F-296A96732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525" y="4365625"/>
            <a:ext cx="160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</a:rPr>
              <a:t>name</a:t>
            </a:r>
            <a:endParaRPr kumimoji="0" lang="en-US" altLang="zh-CN">
              <a:ea typeface="宋体" panose="02010600030101010101" pitchFamily="2" charset="-122"/>
            </a:endParaRPr>
          </a:p>
        </p:txBody>
      </p:sp>
      <p:sp>
        <p:nvSpPr>
          <p:cNvPr id="69653" name="Rectangle 54">
            <a:extLst>
              <a:ext uri="{FF2B5EF4-FFF2-40B4-BE49-F238E27FC236}">
                <a16:creationId xmlns:a16="http://schemas.microsoft.com/office/drawing/2014/main" id="{29FA340C-C198-154B-A805-2BD2B254F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525" y="4732339"/>
            <a:ext cx="1600200" cy="11160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Srinivasan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Wu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Mozart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4399850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>
            <a:extLst>
              <a:ext uri="{FF2B5EF4-FFF2-40B4-BE49-F238E27FC236}">
                <a16:creationId xmlns:a16="http://schemas.microsoft.com/office/drawing/2014/main" id="{50BA5CF8-9F0A-094B-895D-6D7D8A1FD8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Outer Join using Joins</a:t>
            </a:r>
          </a:p>
        </p:txBody>
      </p:sp>
      <p:sp>
        <p:nvSpPr>
          <p:cNvPr id="71682" name="Rectangle 3">
            <a:extLst>
              <a:ext uri="{FF2B5EF4-FFF2-40B4-BE49-F238E27FC236}">
                <a16:creationId xmlns:a16="http://schemas.microsoft.com/office/drawing/2014/main" id="{28F23D9D-619E-9D47-9584-9C3217E0C0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Outer join can be expressed using basic operations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e.g. r      s can be written as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  (r      s)  U (</a:t>
            </a:r>
            <a:r>
              <a:rPr lang="en-US" altLang="zh-CN" i="1">
                <a:ea typeface="宋体" panose="02010600030101010101" pitchFamily="2" charset="-122"/>
              </a:rPr>
              <a:t>r </a:t>
            </a:r>
            <a:r>
              <a:rPr lang="en-US" altLang="zh-CN">
                <a:ea typeface="宋体" panose="02010600030101010101" pitchFamily="2" charset="-122"/>
              </a:rPr>
              <a:t>– ∏</a:t>
            </a:r>
            <a:r>
              <a:rPr lang="en-US" altLang="zh-CN" i="1" baseline="-25000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i="1">
                <a:ea typeface="宋体" panose="02010600030101010101" pitchFamily="2" charset="-122"/>
              </a:rPr>
              <a:t>r      s</a:t>
            </a:r>
            <a:r>
              <a:rPr lang="en-US" altLang="zh-CN">
                <a:ea typeface="宋体" panose="02010600030101010101" pitchFamily="2" charset="-122"/>
              </a:rPr>
              <a:t>)  x {(</a:t>
            </a:r>
            <a:r>
              <a:rPr lang="en-US" altLang="zh-CN" i="1">
                <a:ea typeface="宋体" panose="02010600030101010101" pitchFamily="2" charset="-122"/>
              </a:rPr>
              <a:t>null, …, null</a:t>
            </a:r>
            <a:r>
              <a:rPr lang="en-US" altLang="zh-CN">
                <a:ea typeface="宋体" panose="02010600030101010101" pitchFamily="2" charset="-122"/>
              </a:rPr>
              <a:t>)}</a:t>
            </a:r>
          </a:p>
        </p:txBody>
      </p:sp>
      <p:grpSp>
        <p:nvGrpSpPr>
          <p:cNvPr id="71683" name="Group 4">
            <a:extLst>
              <a:ext uri="{FF2B5EF4-FFF2-40B4-BE49-F238E27FC236}">
                <a16:creationId xmlns:a16="http://schemas.microsoft.com/office/drawing/2014/main" id="{0F4B8380-E21F-F845-BC72-25C2DA278E43}"/>
              </a:ext>
            </a:extLst>
          </p:cNvPr>
          <p:cNvGrpSpPr>
            <a:grpSpLocks/>
          </p:cNvGrpSpPr>
          <p:nvPr/>
        </p:nvGrpSpPr>
        <p:grpSpPr bwMode="auto">
          <a:xfrm>
            <a:off x="2478090" y="1568451"/>
            <a:ext cx="307975" cy="193675"/>
            <a:chOff x="1225" y="2417"/>
            <a:chExt cx="261" cy="132"/>
          </a:xfrm>
        </p:grpSpPr>
        <p:sp>
          <p:nvSpPr>
            <p:cNvPr id="71686" name="AutoShape 5">
              <a:extLst>
                <a:ext uri="{FF2B5EF4-FFF2-40B4-BE49-F238E27FC236}">
                  <a16:creationId xmlns:a16="http://schemas.microsoft.com/office/drawing/2014/main" id="{D79C787E-C4BB-4046-9027-8838C9BFC4C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1354" y="2417"/>
              <a:ext cx="132" cy="13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2" charset="2"/>
                <a:buChar char="4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71687" name="Line 6">
              <a:extLst>
                <a:ext uri="{FF2B5EF4-FFF2-40B4-BE49-F238E27FC236}">
                  <a16:creationId xmlns:a16="http://schemas.microsoft.com/office/drawing/2014/main" id="{A240CD38-C1A5-5149-A2D1-4F3DD4A468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28" y="2419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688" name="Line 7">
              <a:extLst>
                <a:ext uri="{FF2B5EF4-FFF2-40B4-BE49-F238E27FC236}">
                  <a16:creationId xmlns:a16="http://schemas.microsoft.com/office/drawing/2014/main" id="{28F29BEA-B063-6842-AFCB-59A5AD5D28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25" y="2542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1684" name="AutoShape 8">
            <a:extLst>
              <a:ext uri="{FF2B5EF4-FFF2-40B4-BE49-F238E27FC236}">
                <a16:creationId xmlns:a16="http://schemas.microsoft.com/office/drawing/2014/main" id="{2BA36215-13F8-4A4E-9C8E-6C8E4E4BDDEC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2401888" y="1931988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ea typeface="宋体" panose="02010600030101010101" pitchFamily="2" charset="-122"/>
            </a:endParaRPr>
          </a:p>
        </p:txBody>
      </p:sp>
      <p:sp>
        <p:nvSpPr>
          <p:cNvPr id="71685" name="AutoShape 9">
            <a:extLst>
              <a:ext uri="{FF2B5EF4-FFF2-40B4-BE49-F238E27FC236}">
                <a16:creationId xmlns:a16="http://schemas.microsoft.com/office/drawing/2014/main" id="{B253E1B6-8B81-4645-A73E-A30B348611E7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4251325" y="1931988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16286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>
            <a:extLst>
              <a:ext uri="{FF2B5EF4-FFF2-40B4-BE49-F238E27FC236}">
                <a16:creationId xmlns:a16="http://schemas.microsoft.com/office/drawing/2014/main" id="{FB426F0B-F66A-934E-BDC5-CC5CC25DA8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Division Operator</a:t>
            </a:r>
          </a:p>
        </p:txBody>
      </p:sp>
      <p:sp>
        <p:nvSpPr>
          <p:cNvPr id="72706" name="Rectangle 3">
            <a:extLst>
              <a:ext uri="{FF2B5EF4-FFF2-40B4-BE49-F238E27FC236}">
                <a16:creationId xmlns:a16="http://schemas.microsoft.com/office/drawing/2014/main" id="{CB117791-D84A-9C40-918A-1BC0271CF9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1109663"/>
            <a:ext cx="7858125" cy="5199063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Given relations r(R) and s(S), such that S  R,  r  s is the largest relation t(R-S) such that </a:t>
            </a:r>
            <a:br>
              <a:rPr lang="en-US" altLang="zh-CN" dirty="0">
                <a:ea typeface="宋体" panose="02010600030101010101" pitchFamily="2" charset="-122"/>
                <a:sym typeface="Symbol" pitchFamily="2" charset="2"/>
              </a:rPr>
            </a:b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                  t x s  r</a:t>
            </a:r>
          </a:p>
          <a:p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E.g. let  </a:t>
            </a:r>
            <a:r>
              <a:rPr lang="en-US" altLang="zh-CN" i="1" dirty="0">
                <a:ea typeface="宋体" panose="02010600030101010101" pitchFamily="2" charset="-122"/>
                <a:sym typeface="Symbol" pitchFamily="2" charset="2"/>
              </a:rPr>
              <a:t>r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(</a:t>
            </a:r>
            <a:r>
              <a:rPr lang="en-US" altLang="zh-CN" i="1" dirty="0">
                <a:ea typeface="宋体" panose="02010600030101010101" pitchFamily="2" charset="-122"/>
                <a:sym typeface="Symbol" pitchFamily="2" charset="2"/>
              </a:rPr>
              <a:t>ID, </a:t>
            </a:r>
            <a:r>
              <a:rPr lang="en-US" altLang="zh-CN" i="1" dirty="0" err="1">
                <a:ea typeface="宋体" panose="02010600030101010101" pitchFamily="2" charset="-122"/>
                <a:sym typeface="Symbol" pitchFamily="2" charset="2"/>
              </a:rPr>
              <a:t>course_id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) = </a:t>
            </a:r>
            <a:r>
              <a:rPr lang="en-US" altLang="zh-CN" i="1" baseline="-25000" dirty="0">
                <a:ea typeface="宋体" panose="02010600030101010101" pitchFamily="2" charset="-122"/>
                <a:sym typeface="Symbol" pitchFamily="2" charset="2"/>
              </a:rPr>
              <a:t>ID, </a:t>
            </a:r>
            <a:r>
              <a:rPr lang="en-US" altLang="zh-CN" i="1" baseline="-25000" dirty="0" err="1">
                <a:ea typeface="宋体" panose="02010600030101010101" pitchFamily="2" charset="-122"/>
                <a:sym typeface="Symbol" pitchFamily="2" charset="2"/>
              </a:rPr>
              <a:t>course_id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 (</a:t>
            </a:r>
            <a:r>
              <a:rPr lang="en-US" altLang="zh-CN" i="1" dirty="0">
                <a:ea typeface="宋体" panose="02010600030101010101" pitchFamily="2" charset="-122"/>
                <a:sym typeface="Symbol" pitchFamily="2" charset="2"/>
              </a:rPr>
              <a:t>takes 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) and</a:t>
            </a:r>
            <a:br>
              <a:rPr lang="en-US" altLang="zh-CN" dirty="0">
                <a:ea typeface="宋体" panose="02010600030101010101" pitchFamily="2" charset="-122"/>
                <a:sym typeface="Symbol" pitchFamily="2" charset="2"/>
              </a:rPr>
            </a:b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             s(</a:t>
            </a:r>
            <a:r>
              <a:rPr lang="en-US" altLang="zh-CN" dirty="0" err="1">
                <a:ea typeface="宋体" panose="02010600030101010101" pitchFamily="2" charset="-122"/>
                <a:sym typeface="Symbol" pitchFamily="2" charset="2"/>
              </a:rPr>
              <a:t>course_id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) = </a:t>
            </a:r>
            <a:r>
              <a:rPr lang="en-US" altLang="zh-CN" i="1" baseline="-25000" dirty="0" err="1">
                <a:ea typeface="宋体" panose="02010600030101010101" pitchFamily="2" charset="-122"/>
                <a:sym typeface="Symbol" pitchFamily="2" charset="2"/>
              </a:rPr>
              <a:t>course_id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 (</a:t>
            </a:r>
            <a:r>
              <a:rPr lang="en-US" altLang="zh-CN" baseline="-25000" dirty="0" err="1">
                <a:ea typeface="宋体" panose="02010600030101010101" pitchFamily="2" charset="-122"/>
                <a:sym typeface="Symbol" pitchFamily="2" charset="2"/>
              </a:rPr>
              <a:t>dept_name</a:t>
            </a:r>
            <a:r>
              <a:rPr lang="en-US" altLang="zh-CN" baseline="-25000" dirty="0">
                <a:ea typeface="宋体" panose="02010600030101010101" pitchFamily="2" charset="-122"/>
                <a:sym typeface="Symbol" pitchFamily="2" charset="2"/>
              </a:rPr>
              <a:t>=“Biology”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(</a:t>
            </a:r>
            <a:r>
              <a:rPr lang="en-US" altLang="zh-CN" i="1" dirty="0">
                <a:ea typeface="宋体" panose="02010600030101010101" pitchFamily="2" charset="-122"/>
                <a:sym typeface="Symbol" pitchFamily="2" charset="2"/>
              </a:rPr>
              <a:t>course 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) )</a:t>
            </a:r>
            <a:br>
              <a:rPr lang="en-US" altLang="zh-CN" dirty="0">
                <a:ea typeface="宋体" panose="02010600030101010101" pitchFamily="2" charset="-122"/>
                <a:sym typeface="Symbol" pitchFamily="2" charset="2"/>
              </a:rPr>
            </a:b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then r  s gives us students who have taken all courses in the Biology department</a:t>
            </a:r>
          </a:p>
        </p:txBody>
      </p:sp>
    </p:spTree>
    <p:extLst>
      <p:ext uri="{BB962C8B-B14F-4D97-AF65-F5344CB8AC3E}">
        <p14:creationId xmlns:p14="http://schemas.microsoft.com/office/powerpoint/2010/main" val="9434914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>
            <a:extLst>
              <a:ext uri="{FF2B5EF4-FFF2-40B4-BE49-F238E27FC236}">
                <a16:creationId xmlns:a16="http://schemas.microsoft.com/office/drawing/2014/main" id="{FB426F0B-F66A-934E-BDC5-CC5CC25DA8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Division Using Basic Operations</a:t>
            </a:r>
          </a:p>
        </p:txBody>
      </p:sp>
      <p:sp>
        <p:nvSpPr>
          <p:cNvPr id="72706" name="Rectangle 3">
            <a:extLst>
              <a:ext uri="{FF2B5EF4-FFF2-40B4-BE49-F238E27FC236}">
                <a16:creationId xmlns:a16="http://schemas.microsoft.com/office/drawing/2014/main" id="{CB117791-D84A-9C40-918A-1BC0271CF9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1109663"/>
            <a:ext cx="7858125" cy="5199063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Can  write </a:t>
            </a:r>
            <a:r>
              <a:rPr lang="en-US" altLang="zh-CN" i="1" dirty="0">
                <a:ea typeface="宋体" panose="02010600030101010101" pitchFamily="2" charset="-122"/>
                <a:sym typeface="Symbol" pitchFamily="2" charset="2"/>
              </a:rPr>
              <a:t>r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  </a:t>
            </a:r>
            <a:r>
              <a:rPr lang="en-US" altLang="zh-CN" i="1" dirty="0">
                <a:ea typeface="宋体" panose="02010600030101010101" pitchFamily="2" charset="-122"/>
                <a:sym typeface="Symbol" pitchFamily="2" charset="2"/>
              </a:rPr>
              <a:t>s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 as </a:t>
            </a:r>
          </a:p>
          <a:p>
            <a:pPr>
              <a:lnSpc>
                <a:spcPct val="130000"/>
              </a:lnSpc>
              <a:buFont typeface="Monotype Sorts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			</a:t>
            </a:r>
            <a:r>
              <a:rPr lang="en-US" altLang="zh-CN" i="1" dirty="0">
                <a:ea typeface="宋体" panose="02010600030101010101" pitchFamily="2" charset="-122"/>
              </a:rPr>
              <a:t>temp1</a:t>
            </a:r>
            <a:r>
              <a:rPr lang="en-US" altLang="zh-CN" baseline="30000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 </a:t>
            </a:r>
            <a:r>
              <a:rPr lang="en-US" altLang="zh-CN" i="1" baseline="-25000" dirty="0">
                <a:ea typeface="宋体" panose="02010600030101010101" pitchFamily="2" charset="-122"/>
                <a:sym typeface="Symbol" pitchFamily="2" charset="2"/>
              </a:rPr>
              <a:t>R-S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 (</a:t>
            </a:r>
            <a:r>
              <a:rPr lang="en-US" altLang="zh-CN" i="1" dirty="0">
                <a:ea typeface="宋体" panose="02010600030101010101" pitchFamily="2" charset="-122"/>
                <a:sym typeface="Symbol" pitchFamily="2" charset="2"/>
              </a:rPr>
              <a:t>r 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)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		</a:t>
            </a:r>
            <a:r>
              <a:rPr lang="en-US" altLang="zh-CN" i="1" dirty="0">
                <a:ea typeface="宋体" panose="02010600030101010101" pitchFamily="2" charset="-122"/>
              </a:rPr>
              <a:t>temp2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 </a:t>
            </a:r>
            <a:r>
              <a:rPr lang="en-US" altLang="zh-CN" i="1" baseline="-25000" dirty="0">
                <a:ea typeface="宋体" panose="02010600030101010101" pitchFamily="2" charset="-122"/>
                <a:sym typeface="Symbol" pitchFamily="2" charset="2"/>
              </a:rPr>
              <a:t>R-S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 ((</a:t>
            </a:r>
            <a:r>
              <a:rPr lang="en-US" altLang="zh-CN" i="1" dirty="0">
                <a:ea typeface="宋体" panose="02010600030101010101" pitchFamily="2" charset="-122"/>
                <a:sym typeface="Symbol" pitchFamily="2" charset="2"/>
              </a:rPr>
              <a:t>temp1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 x </a:t>
            </a:r>
            <a:r>
              <a:rPr lang="en-US" altLang="zh-CN" i="1" dirty="0">
                <a:ea typeface="宋体" panose="02010600030101010101" pitchFamily="2" charset="-122"/>
                <a:sym typeface="Symbol" pitchFamily="2" charset="2"/>
              </a:rPr>
              <a:t>s 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) – </a:t>
            </a:r>
            <a:r>
              <a:rPr lang="en-US" altLang="zh-CN" i="1" baseline="-25000" dirty="0">
                <a:ea typeface="宋体" panose="02010600030101010101" pitchFamily="2" charset="-122"/>
                <a:sym typeface="Symbol" pitchFamily="2" charset="2"/>
              </a:rPr>
              <a:t>R-S,S 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(</a:t>
            </a:r>
            <a:r>
              <a:rPr lang="en-US" altLang="zh-CN" i="1" dirty="0">
                <a:ea typeface="宋体" panose="02010600030101010101" pitchFamily="2" charset="-122"/>
                <a:sym typeface="Symbol" pitchFamily="2" charset="2"/>
              </a:rPr>
              <a:t>r 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))</a:t>
            </a:r>
            <a:br>
              <a:rPr lang="en-US" altLang="zh-CN" dirty="0">
                <a:ea typeface="宋体" panose="02010600030101010101" pitchFamily="2" charset="-122"/>
                <a:sym typeface="Symbol" pitchFamily="2" charset="2"/>
              </a:rPr>
            </a:b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		</a:t>
            </a:r>
            <a:r>
              <a:rPr lang="en-US" altLang="zh-CN" i="1" dirty="0">
                <a:ea typeface="宋体" panose="02010600030101010101" pitchFamily="2" charset="-122"/>
                <a:sym typeface="Symbol" pitchFamily="2" charset="2"/>
              </a:rPr>
              <a:t>result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 = </a:t>
            </a:r>
            <a:r>
              <a:rPr lang="en-US" altLang="zh-CN" i="1" dirty="0">
                <a:ea typeface="宋体" panose="02010600030101010101" pitchFamily="2" charset="-122"/>
                <a:sym typeface="Symbol" pitchFamily="2" charset="2"/>
              </a:rPr>
              <a:t>temp1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 –</a:t>
            </a:r>
            <a:r>
              <a:rPr lang="en-US" altLang="zh-CN" i="1" dirty="0">
                <a:ea typeface="宋体" panose="02010600030101010101" pitchFamily="2" charset="-122"/>
                <a:sym typeface="Symbol" pitchFamily="2" charset="2"/>
              </a:rPr>
              <a:t> temp2</a:t>
            </a:r>
            <a:endParaRPr lang="en-US" altLang="zh-CN" dirty="0">
              <a:ea typeface="宋体" panose="02010600030101010101" pitchFamily="2" charset="-122"/>
              <a:sym typeface="Symbol" pitchFamily="2" charset="2"/>
            </a:endParaRPr>
          </a:p>
          <a:p>
            <a:pPr marL="628635" lvl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The result to the right of the  is assigned to the relation variable on the left of the .</a:t>
            </a:r>
          </a:p>
        </p:txBody>
      </p:sp>
    </p:spTree>
    <p:extLst>
      <p:ext uri="{BB962C8B-B14F-4D97-AF65-F5344CB8AC3E}">
        <p14:creationId xmlns:p14="http://schemas.microsoft.com/office/powerpoint/2010/main" val="23918846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>
            <a:extLst>
              <a:ext uri="{FF2B5EF4-FFF2-40B4-BE49-F238E27FC236}">
                <a16:creationId xmlns:a16="http://schemas.microsoft.com/office/drawing/2014/main" id="{E0E22779-30E9-1642-AA6E-9A922C7073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1" y="228601"/>
            <a:ext cx="8301039" cy="442913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Relational Algebra - Extended Operations</a:t>
            </a:r>
          </a:p>
        </p:txBody>
      </p:sp>
      <p:sp>
        <p:nvSpPr>
          <p:cNvPr id="74754" name="Rectangle 3">
            <a:extLst>
              <a:ext uri="{FF2B5EF4-FFF2-40B4-BE49-F238E27FC236}">
                <a16:creationId xmlns:a16="http://schemas.microsoft.com/office/drawing/2014/main" id="{CEBA0148-7A80-DE43-97F6-0B174BC113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22513" y="1077914"/>
            <a:ext cx="7661275" cy="1747837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Generalized Projection</a:t>
            </a:r>
          </a:p>
          <a:p>
            <a:r>
              <a:rPr lang="en-US" altLang="zh-CN">
                <a:ea typeface="宋体" panose="02010600030101010101" pitchFamily="2" charset="-122"/>
              </a:rPr>
              <a:t>Aggregate Functions</a:t>
            </a:r>
          </a:p>
        </p:txBody>
      </p:sp>
    </p:spTree>
    <p:extLst>
      <p:ext uri="{BB962C8B-B14F-4D97-AF65-F5344CB8AC3E}">
        <p14:creationId xmlns:p14="http://schemas.microsoft.com/office/powerpoint/2010/main" val="10740523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>
            <a:extLst>
              <a:ext uri="{FF2B5EF4-FFF2-40B4-BE49-F238E27FC236}">
                <a16:creationId xmlns:a16="http://schemas.microsoft.com/office/drawing/2014/main" id="{F441430E-8677-7147-A095-23FE966287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Generalized Projection</a:t>
            </a:r>
          </a:p>
        </p:txBody>
      </p:sp>
      <p:sp>
        <p:nvSpPr>
          <p:cNvPr id="76802" name="Rectangle 3">
            <a:extLst>
              <a:ext uri="{FF2B5EF4-FFF2-40B4-BE49-F238E27FC236}">
                <a16:creationId xmlns:a16="http://schemas.microsoft.com/office/drawing/2014/main" id="{F490AF8D-33B9-C94E-95AA-75944AE37F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22513" y="1077913"/>
            <a:ext cx="7848600" cy="5511800"/>
          </a:xfrm>
        </p:spPr>
        <p:txBody>
          <a:bodyPr/>
          <a:lstStyle/>
          <a:p>
            <a:pPr>
              <a:tabLst>
                <a:tab pos="3195559" algn="ctr"/>
              </a:tabLst>
            </a:pPr>
            <a:r>
              <a:rPr lang="en-US" altLang="zh-CN">
                <a:ea typeface="宋体" panose="02010600030101010101" pitchFamily="2" charset="-122"/>
              </a:rPr>
              <a:t>Extends the projection operation by allowing arithmetic functions to be used in the projection list.</a:t>
            </a:r>
            <a:br>
              <a:rPr lang="en-US" altLang="zh-CN">
                <a:ea typeface="宋体" panose="02010600030101010101" pitchFamily="2" charset="-122"/>
              </a:rPr>
            </a:br>
            <a:br>
              <a:rPr lang="en-US" altLang="zh-CN">
                <a:ea typeface="宋体" panose="02010600030101010101" pitchFamily="2" charset="-122"/>
              </a:rPr>
            </a:b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	</a:t>
            </a:r>
          </a:p>
          <a:p>
            <a:pPr>
              <a:tabLst>
                <a:tab pos="3195559" algn="ctr"/>
              </a:tabLst>
            </a:pPr>
            <a:r>
              <a:rPr lang="en-US" altLang="zh-CN" i="1">
                <a:ea typeface="宋体" panose="02010600030101010101" pitchFamily="2" charset="-122"/>
              </a:rPr>
              <a:t>E</a:t>
            </a:r>
            <a:r>
              <a:rPr lang="en-US" altLang="zh-CN">
                <a:ea typeface="宋体" panose="02010600030101010101" pitchFamily="2" charset="-122"/>
              </a:rPr>
              <a:t> is any relational-algebra expression</a:t>
            </a:r>
          </a:p>
          <a:p>
            <a:pPr>
              <a:lnSpc>
                <a:spcPct val="120000"/>
              </a:lnSpc>
              <a:tabLst>
                <a:tab pos="3195559" algn="ctr"/>
              </a:tabLst>
            </a:pPr>
            <a:r>
              <a:rPr lang="en-US" altLang="zh-CN">
                <a:ea typeface="宋体" panose="02010600030101010101" pitchFamily="2" charset="-122"/>
              </a:rPr>
              <a:t>Each of </a:t>
            </a:r>
            <a:r>
              <a:rPr lang="en-US" altLang="zh-CN" i="1">
                <a:ea typeface="宋体" panose="02010600030101010101" pitchFamily="2" charset="-122"/>
              </a:rPr>
              <a:t>F</a:t>
            </a:r>
            <a:r>
              <a:rPr lang="en-US" altLang="zh-CN" sz="1900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 i="1">
                <a:ea typeface="宋体" panose="02010600030101010101" pitchFamily="2" charset="-122"/>
              </a:rPr>
              <a:t>F</a:t>
            </a:r>
            <a:r>
              <a:rPr lang="en-US" altLang="zh-CN" sz="1900" baseline="-25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, …, </a:t>
            </a:r>
            <a:r>
              <a:rPr lang="en-US" altLang="zh-CN" i="1">
                <a:ea typeface="宋体" panose="02010600030101010101" pitchFamily="2" charset="-122"/>
              </a:rPr>
              <a:t>F</a:t>
            </a:r>
            <a:r>
              <a:rPr lang="en-US" altLang="zh-CN" sz="1900" i="1" baseline="-25000">
                <a:ea typeface="宋体" panose="02010600030101010101" pitchFamily="2" charset="-122"/>
              </a:rPr>
              <a:t>n</a:t>
            </a:r>
            <a:r>
              <a:rPr lang="en-US" altLang="zh-CN" i="1" baseline="-25000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are arithmetic expressions involving constants and attributes in the schema of </a:t>
            </a:r>
            <a:r>
              <a:rPr lang="en-US" altLang="zh-CN" i="1">
                <a:ea typeface="宋体" panose="02010600030101010101" pitchFamily="2" charset="-122"/>
              </a:rPr>
              <a:t>E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pPr>
              <a:tabLst>
                <a:tab pos="3195559" algn="ctr"/>
              </a:tabLst>
            </a:pPr>
            <a:r>
              <a:rPr lang="en-US" altLang="zh-CN">
                <a:ea typeface="宋体" panose="02010600030101010101" pitchFamily="2" charset="-122"/>
              </a:rPr>
              <a:t>Given relation </a:t>
            </a:r>
            <a:r>
              <a:rPr lang="en-US" altLang="zh-CN" i="1">
                <a:ea typeface="宋体" panose="02010600030101010101" pitchFamily="2" charset="-122"/>
              </a:rPr>
              <a:t>instructor(ID, name, dept_name, </a:t>
            </a:r>
            <a:r>
              <a:rPr lang="en-US" altLang="zh-CN">
                <a:ea typeface="宋体" panose="02010600030101010101" pitchFamily="2" charset="-122"/>
              </a:rPr>
              <a:t>salary) where salary is annual salary, get the same information but with monthly salary </a:t>
            </a:r>
          </a:p>
          <a:p>
            <a:pPr>
              <a:buNone/>
              <a:tabLst>
                <a:tab pos="3195559" algn="ctr"/>
              </a:tabLst>
            </a:pPr>
            <a:r>
              <a:rPr lang="en-US" altLang="zh-CN">
                <a:ea typeface="宋体" panose="02010600030101010101" pitchFamily="2" charset="-122"/>
              </a:rPr>
              <a:t>		</a:t>
            </a:r>
            <a:r>
              <a:rPr lang="en-US" altLang="zh-CN">
                <a:ea typeface="宋体" panose="02010600030101010101" pitchFamily="2" charset="-122"/>
                <a:sym typeface="Symbol" pitchFamily="2" charset="2"/>
              </a:rPr>
              <a:t></a:t>
            </a:r>
            <a:r>
              <a:rPr lang="en-US" altLang="zh-CN" sz="2300" i="1" baseline="-25000">
                <a:ea typeface="宋体" panose="02010600030101010101" pitchFamily="2" charset="-122"/>
              </a:rPr>
              <a:t>ID, name, dept_name, salary/12</a:t>
            </a:r>
            <a:r>
              <a:rPr lang="en-US" altLang="zh-CN" i="1">
                <a:ea typeface="宋体" panose="02010600030101010101" pitchFamily="2" charset="-122"/>
              </a:rPr>
              <a:t> (instructor)</a:t>
            </a:r>
            <a:endParaRPr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76803" name="Object 4">
            <a:extLst>
              <a:ext uri="{FF2B5EF4-FFF2-40B4-BE49-F238E27FC236}">
                <a16:creationId xmlns:a16="http://schemas.microsoft.com/office/drawing/2014/main" id="{53E99F63-0DD0-DF4F-99D5-51EB35AB67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41901" y="2179640"/>
          <a:ext cx="950913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03" name="Equation" r:id="rId4" imgW="22821900" imgH="5562600" progId="Equation.3">
                  <p:embed/>
                </p:oleObj>
              </mc:Choice>
              <mc:Fallback>
                <p:oleObj name="Equation" r:id="rId4" imgW="22821900" imgH="5562600" progId="Equation.3">
                  <p:embed/>
                  <p:pic>
                    <p:nvPicPr>
                      <p:cNvPr id="76803" name="Object 4">
                        <a:extLst>
                          <a:ext uri="{FF2B5EF4-FFF2-40B4-BE49-F238E27FC236}">
                            <a16:creationId xmlns:a16="http://schemas.microsoft.com/office/drawing/2014/main" id="{53E99F63-0DD0-DF4F-99D5-51EB35AB67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901" y="2179640"/>
                        <a:ext cx="950913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51606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>
            <a:extLst>
              <a:ext uri="{FF2B5EF4-FFF2-40B4-BE49-F238E27FC236}">
                <a16:creationId xmlns:a16="http://schemas.microsoft.com/office/drawing/2014/main" id="{05B95633-3B1A-684F-AB34-9E27853126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30451" y="1746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Aggregate Functions and Operations</a:t>
            </a:r>
          </a:p>
        </p:txBody>
      </p:sp>
      <p:sp>
        <p:nvSpPr>
          <p:cNvPr id="78850" name="Rectangle 3">
            <a:extLst>
              <a:ext uri="{FF2B5EF4-FFF2-40B4-BE49-F238E27FC236}">
                <a16:creationId xmlns:a16="http://schemas.microsoft.com/office/drawing/2014/main" id="{61D794C6-BCEC-B540-9D8D-F957629E58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3801" y="922339"/>
            <a:ext cx="8977313" cy="5489575"/>
          </a:xfrm>
        </p:spPr>
        <p:txBody>
          <a:bodyPr/>
          <a:lstStyle/>
          <a:p>
            <a:pPr>
              <a:tabLst>
                <a:tab pos="2119260" algn="l"/>
                <a:tab pos="2689158" algn="ctr"/>
              </a:tabLst>
            </a:pPr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</a:rPr>
              <a:t>Aggregation function</a:t>
            </a:r>
            <a:r>
              <a:rPr lang="en-US" altLang="zh-CN">
                <a:ea typeface="宋体" panose="02010600030101010101" pitchFamily="2" charset="-122"/>
              </a:rPr>
              <a:t> takes a collection of values and returns a single value as a result.</a:t>
            </a:r>
          </a:p>
          <a:p>
            <a:pPr>
              <a:buNone/>
              <a:tabLst>
                <a:tab pos="2119260" algn="l"/>
                <a:tab pos="2689158" algn="ctr"/>
              </a:tabLst>
            </a:pPr>
            <a:r>
              <a:rPr lang="en-US" altLang="zh-CN">
                <a:ea typeface="宋体" panose="02010600030101010101" pitchFamily="2" charset="-122"/>
              </a:rPr>
              <a:t>		</a:t>
            </a:r>
            <a:r>
              <a:rPr lang="en-US" altLang="zh-CN" b="1">
                <a:ea typeface="宋体" panose="02010600030101010101" pitchFamily="2" charset="-122"/>
              </a:rPr>
              <a:t>avg</a:t>
            </a:r>
            <a:r>
              <a:rPr lang="en-US" altLang="zh-CN">
                <a:ea typeface="宋体" panose="02010600030101010101" pitchFamily="2" charset="-122"/>
              </a:rPr>
              <a:t>:  average value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	</a:t>
            </a:r>
            <a:r>
              <a:rPr lang="en-US" altLang="zh-CN" b="1">
                <a:ea typeface="宋体" panose="02010600030101010101" pitchFamily="2" charset="-122"/>
              </a:rPr>
              <a:t>min</a:t>
            </a:r>
            <a:r>
              <a:rPr lang="en-US" altLang="zh-CN">
                <a:ea typeface="宋体" panose="02010600030101010101" pitchFamily="2" charset="-122"/>
              </a:rPr>
              <a:t>:  minimum value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	</a:t>
            </a:r>
            <a:r>
              <a:rPr lang="en-US" altLang="zh-CN" b="1">
                <a:ea typeface="宋体" panose="02010600030101010101" pitchFamily="2" charset="-122"/>
              </a:rPr>
              <a:t>max</a:t>
            </a:r>
            <a:r>
              <a:rPr lang="en-US" altLang="zh-CN">
                <a:ea typeface="宋体" panose="02010600030101010101" pitchFamily="2" charset="-122"/>
              </a:rPr>
              <a:t>:  maximum value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	</a:t>
            </a:r>
            <a:r>
              <a:rPr lang="en-US" altLang="zh-CN" b="1">
                <a:ea typeface="宋体" panose="02010600030101010101" pitchFamily="2" charset="-122"/>
              </a:rPr>
              <a:t>sum</a:t>
            </a:r>
            <a:r>
              <a:rPr lang="en-US" altLang="zh-CN">
                <a:ea typeface="宋体" panose="02010600030101010101" pitchFamily="2" charset="-122"/>
              </a:rPr>
              <a:t>:  sum of values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	</a:t>
            </a:r>
            <a:r>
              <a:rPr lang="en-US" altLang="zh-CN" b="1">
                <a:ea typeface="宋体" panose="02010600030101010101" pitchFamily="2" charset="-122"/>
              </a:rPr>
              <a:t>count</a:t>
            </a:r>
            <a:r>
              <a:rPr lang="en-US" altLang="zh-CN">
                <a:ea typeface="宋体" panose="02010600030101010101" pitchFamily="2" charset="-122"/>
              </a:rPr>
              <a:t>:  number of values</a:t>
            </a:r>
          </a:p>
          <a:p>
            <a:pPr>
              <a:tabLst>
                <a:tab pos="2119260" algn="l"/>
                <a:tab pos="2689158" algn="ctr"/>
              </a:tabLst>
            </a:pPr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</a:rPr>
              <a:t>Aggregate operation</a:t>
            </a:r>
            <a:r>
              <a:rPr lang="en-US" altLang="zh-CN">
                <a:ea typeface="宋体" panose="02010600030101010101" pitchFamily="2" charset="-122"/>
              </a:rPr>
              <a:t> in relational algebra </a:t>
            </a:r>
          </a:p>
          <a:p>
            <a:pPr>
              <a:buNone/>
              <a:tabLst>
                <a:tab pos="2119260" algn="l"/>
                <a:tab pos="2689158" algn="ctr"/>
              </a:tabLst>
            </a:pPr>
            <a:r>
              <a:rPr lang="en-US" altLang="zh-CN">
                <a:ea typeface="宋体" panose="02010600030101010101" pitchFamily="2" charset="-122"/>
              </a:rPr>
              <a:t>		</a:t>
            </a:r>
            <a:br>
              <a:rPr lang="en-US" altLang="zh-CN">
                <a:ea typeface="宋体" panose="02010600030101010101" pitchFamily="2" charset="-122"/>
              </a:rPr>
            </a:br>
            <a:endParaRPr lang="en-US" altLang="zh-CN">
              <a:ea typeface="宋体" panose="02010600030101010101" pitchFamily="2" charset="-122"/>
            </a:endParaRPr>
          </a:p>
          <a:p>
            <a:pPr>
              <a:buNone/>
              <a:tabLst>
                <a:tab pos="2119260" algn="l"/>
                <a:tab pos="2689158" algn="ctr"/>
              </a:tabLst>
            </a:pPr>
            <a:r>
              <a:rPr lang="en-US" altLang="zh-CN" i="1">
                <a:ea typeface="宋体" panose="02010600030101010101" pitchFamily="2" charset="-122"/>
              </a:rPr>
              <a:t>E</a:t>
            </a:r>
            <a:r>
              <a:rPr lang="en-US" altLang="zh-CN">
                <a:ea typeface="宋体" panose="02010600030101010101" pitchFamily="2" charset="-122"/>
              </a:rPr>
              <a:t> is any relational-algebra expression</a:t>
            </a:r>
          </a:p>
          <a:p>
            <a:pPr lvl="1">
              <a:tabLst>
                <a:tab pos="2119260" algn="l"/>
                <a:tab pos="2689158" algn="ctr"/>
              </a:tabLst>
            </a:pPr>
            <a:r>
              <a:rPr lang="en-US" altLang="zh-CN" i="1">
                <a:ea typeface="宋体" panose="02010600030101010101" pitchFamily="2" charset="-122"/>
              </a:rPr>
              <a:t>G</a:t>
            </a:r>
            <a:r>
              <a:rPr lang="en-US" altLang="zh-CN" i="1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 i="1">
                <a:ea typeface="宋体" panose="02010600030101010101" pitchFamily="2" charset="-122"/>
              </a:rPr>
              <a:t>G</a:t>
            </a:r>
            <a:r>
              <a:rPr lang="en-US" altLang="zh-CN" i="1" baseline="-25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 …, </a:t>
            </a:r>
            <a:r>
              <a:rPr lang="en-US" altLang="zh-CN" i="1">
                <a:ea typeface="宋体" panose="02010600030101010101" pitchFamily="2" charset="-122"/>
              </a:rPr>
              <a:t>G</a:t>
            </a:r>
            <a:r>
              <a:rPr lang="en-US" altLang="zh-CN" i="1" baseline="-25000"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is a list of attributes </a:t>
            </a: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on which to group</a:t>
            </a:r>
            <a:r>
              <a:rPr lang="en-US" altLang="zh-CN">
                <a:ea typeface="宋体" panose="02010600030101010101" pitchFamily="2" charset="-122"/>
              </a:rPr>
              <a:t> (can be empty)</a:t>
            </a:r>
          </a:p>
          <a:p>
            <a:pPr lvl="2">
              <a:tabLst>
                <a:tab pos="2119260" algn="l"/>
                <a:tab pos="2689158" algn="ctr"/>
              </a:tabLst>
            </a:pPr>
            <a:r>
              <a:rPr lang="en-IN" altLang="zh-CN">
                <a:ea typeface="宋体" panose="02010600030101010101" pitchFamily="2" charset="-122"/>
              </a:rPr>
              <a:t>On which to group: to do the aggregation based on a subset of E. For any two tuples t1 and t2 in the subset, t1.G1 = t2.G1, t1.G2 = t2.G2, ..., t1.Gn=t2.Gn 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tabLst>
                <a:tab pos="2119260" algn="l"/>
                <a:tab pos="2689158" algn="ctr"/>
              </a:tabLst>
            </a:pPr>
            <a:r>
              <a:rPr lang="en-US" altLang="zh-CN">
                <a:ea typeface="宋体" panose="02010600030101010101" pitchFamily="2" charset="-122"/>
              </a:rPr>
              <a:t>Each </a:t>
            </a:r>
            <a:r>
              <a:rPr lang="en-US" altLang="zh-CN" i="1">
                <a:ea typeface="宋体" panose="02010600030101010101" pitchFamily="2" charset="-122"/>
              </a:rPr>
              <a:t>F</a:t>
            </a:r>
            <a:r>
              <a:rPr lang="en-US" altLang="zh-CN" sz="2000" i="1" baseline="-25000">
                <a:ea typeface="宋体" panose="02010600030101010101" pitchFamily="2" charset="-122"/>
              </a:rPr>
              <a:t>i</a:t>
            </a:r>
            <a:r>
              <a:rPr lang="en-US" altLang="zh-CN" i="1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is an aggregate function</a:t>
            </a:r>
            <a:endParaRPr lang="en-US" altLang="zh-CN" i="1">
              <a:ea typeface="宋体" panose="02010600030101010101" pitchFamily="2" charset="-122"/>
            </a:endParaRPr>
          </a:p>
          <a:p>
            <a:pPr lvl="1">
              <a:tabLst>
                <a:tab pos="2119260" algn="l"/>
                <a:tab pos="2689158" algn="ctr"/>
              </a:tabLst>
            </a:pPr>
            <a:r>
              <a:rPr lang="en-US" altLang="zh-CN">
                <a:ea typeface="宋体" panose="02010600030101010101" pitchFamily="2" charset="-122"/>
              </a:rPr>
              <a:t>Each </a:t>
            </a:r>
            <a:r>
              <a:rPr lang="en-US" altLang="zh-CN" i="1">
                <a:ea typeface="宋体" panose="02010600030101010101" pitchFamily="2" charset="-122"/>
              </a:rPr>
              <a:t>A</a:t>
            </a:r>
            <a:r>
              <a:rPr lang="en-US" altLang="zh-CN" sz="2000" i="1" baseline="-25000">
                <a:ea typeface="宋体" panose="02010600030101010101" pitchFamily="2" charset="-122"/>
              </a:rPr>
              <a:t>i</a:t>
            </a:r>
            <a:r>
              <a:rPr lang="en-US" altLang="zh-CN" i="1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is an attribute name</a:t>
            </a:r>
          </a:p>
        </p:txBody>
      </p:sp>
      <p:graphicFrame>
        <p:nvGraphicFramePr>
          <p:cNvPr id="78851" name="Object 4">
            <a:extLst>
              <a:ext uri="{FF2B5EF4-FFF2-40B4-BE49-F238E27FC236}">
                <a16:creationId xmlns:a16="http://schemas.microsoft.com/office/drawing/2014/main" id="{36A795FC-672D-6548-8961-DD0F827E2E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3126" y="3438526"/>
          <a:ext cx="3703639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51" name="Equation" r:id="rId4" imgW="41833800" imgH="5562600" progId="Equation.3">
                  <p:embed/>
                </p:oleObj>
              </mc:Choice>
              <mc:Fallback>
                <p:oleObj name="Equation" r:id="rId4" imgW="41833800" imgH="5562600" progId="Equation.3">
                  <p:embed/>
                  <p:pic>
                    <p:nvPicPr>
                      <p:cNvPr id="78851" name="Object 4">
                        <a:extLst>
                          <a:ext uri="{FF2B5EF4-FFF2-40B4-BE49-F238E27FC236}">
                            <a16:creationId xmlns:a16="http://schemas.microsoft.com/office/drawing/2014/main" id="{36A795FC-672D-6548-8961-DD0F827E2E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126" y="3438526"/>
                        <a:ext cx="3703639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8852" name="Picture 6" descr="CalG">
            <a:extLst>
              <a:ext uri="{FF2B5EF4-FFF2-40B4-BE49-F238E27FC236}">
                <a16:creationId xmlns:a16="http://schemas.microsoft.com/office/drawing/2014/main" id="{2E43020D-2A2D-954B-9D6D-9DA05556F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988"/>
          <a:stretch>
            <a:fillRect/>
          </a:stretch>
        </p:blipFill>
        <p:spPr bwMode="auto">
          <a:xfrm>
            <a:off x="4454526" y="3514725"/>
            <a:ext cx="336551" cy="425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50248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>
            <a:extLst>
              <a:ext uri="{FF2B5EF4-FFF2-40B4-BE49-F238E27FC236}">
                <a16:creationId xmlns:a16="http://schemas.microsoft.com/office/drawing/2014/main" id="{C1BC5A56-DA61-D84F-AEED-FD321C7563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Aggregate Operation – Example</a:t>
            </a:r>
          </a:p>
        </p:txBody>
      </p:sp>
      <p:sp>
        <p:nvSpPr>
          <p:cNvPr id="80898" name="Rectangle 3">
            <a:extLst>
              <a:ext uri="{FF2B5EF4-FFF2-40B4-BE49-F238E27FC236}">
                <a16:creationId xmlns:a16="http://schemas.microsoft.com/office/drawing/2014/main" id="{FACFF88B-4FE8-E343-BC40-E6C0349C30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22514" y="1077914"/>
            <a:ext cx="1765300" cy="579437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Relation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80899" name="Rectangle 4">
            <a:extLst>
              <a:ext uri="{FF2B5EF4-FFF2-40B4-BE49-F238E27FC236}">
                <a16:creationId xmlns:a16="http://schemas.microsoft.com/office/drawing/2014/main" id="{6A0009E6-88E8-564B-80AD-4C4ED969A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447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80900" name="Rectangle 5">
            <a:extLst>
              <a:ext uri="{FF2B5EF4-FFF2-40B4-BE49-F238E27FC236}">
                <a16:creationId xmlns:a16="http://schemas.microsoft.com/office/drawing/2014/main" id="{D7D19971-5A60-2643-8C97-291828961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447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80901" name="Rectangle 6">
            <a:extLst>
              <a:ext uri="{FF2B5EF4-FFF2-40B4-BE49-F238E27FC236}">
                <a16:creationId xmlns:a16="http://schemas.microsoft.com/office/drawing/2014/main" id="{57F0C4C7-C43B-6C47-8834-F522F5E62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057400"/>
            <a:ext cx="457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  <a:sym typeface="Symbol" pitchFamily="2" charset="2"/>
              </a:rPr>
              <a:t>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  <a:sym typeface="Symbol" pitchFamily="2" charset="2"/>
              </a:rPr>
              <a:t>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  <a:sym typeface="Symbol" pitchFamily="2" charset="2"/>
              </a:rPr>
              <a:t>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  <a:sym typeface="Symbol" pitchFamily="2" charset="2"/>
              </a:rPr>
              <a:t></a:t>
            </a:r>
          </a:p>
        </p:txBody>
      </p:sp>
      <p:sp>
        <p:nvSpPr>
          <p:cNvPr id="80902" name="Rectangle 7">
            <a:extLst>
              <a:ext uri="{FF2B5EF4-FFF2-40B4-BE49-F238E27FC236}">
                <a16:creationId xmlns:a16="http://schemas.microsoft.com/office/drawing/2014/main" id="{53F6096E-264A-5446-A284-6BB19635F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057400"/>
            <a:ext cx="457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  <a:sym typeface="Symbol" pitchFamily="2" charset="2"/>
              </a:rPr>
              <a:t>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  <a:sym typeface="Symbol" pitchFamily="2" charset="2"/>
              </a:rPr>
              <a:t>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  <a:sym typeface="Symbol" pitchFamily="2" charset="2"/>
              </a:rPr>
              <a:t>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  <a:sym typeface="Symbol" pitchFamily="2" charset="2"/>
              </a:rPr>
              <a:t></a:t>
            </a:r>
          </a:p>
        </p:txBody>
      </p:sp>
      <p:sp>
        <p:nvSpPr>
          <p:cNvPr id="80903" name="Rectangle 8">
            <a:extLst>
              <a:ext uri="{FF2B5EF4-FFF2-40B4-BE49-F238E27FC236}">
                <a16:creationId xmlns:a16="http://schemas.microsoft.com/office/drawing/2014/main" id="{B76F5606-7094-5E40-B571-1A8D6C9AE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447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80904" name="Rectangle 9">
            <a:extLst>
              <a:ext uri="{FF2B5EF4-FFF2-40B4-BE49-F238E27FC236}">
                <a16:creationId xmlns:a16="http://schemas.microsoft.com/office/drawing/2014/main" id="{EAB589EE-E921-4648-A4F4-A76655AF9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057400"/>
            <a:ext cx="457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  <a:sym typeface="Symbol" pitchFamily="2" charset="2"/>
              </a:rPr>
              <a:t>7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  <a:sym typeface="Symbol" pitchFamily="2" charset="2"/>
              </a:rPr>
              <a:t>7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  <a:sym typeface="Symbol" pitchFamily="2" charset="2"/>
              </a:rPr>
              <a:t>3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  <a:sym typeface="Symbol" pitchFamily="2" charset="2"/>
              </a:rPr>
              <a:t>10</a:t>
            </a:r>
          </a:p>
        </p:txBody>
      </p:sp>
      <p:sp>
        <p:nvSpPr>
          <p:cNvPr id="80905" name="Rectangle 10">
            <a:extLst>
              <a:ext uri="{FF2B5EF4-FFF2-40B4-BE49-F238E27FC236}">
                <a16:creationId xmlns:a16="http://schemas.microsoft.com/office/drawing/2014/main" id="{36E3F2D2-CADE-CC47-975E-83E5FE571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2514" y="4343400"/>
            <a:ext cx="2012951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  <a:sym typeface="Symbol" pitchFamily="2" charset="2"/>
              </a:rPr>
              <a:t>  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sum(c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(r)</a:t>
            </a:r>
          </a:p>
        </p:txBody>
      </p:sp>
      <p:sp>
        <p:nvSpPr>
          <p:cNvPr id="80906" name="Rectangle 11">
            <a:extLst>
              <a:ext uri="{FF2B5EF4-FFF2-40B4-BE49-F238E27FC236}">
                <a16:creationId xmlns:a16="http://schemas.microsoft.com/office/drawing/2014/main" id="{7347C590-222F-7546-9F7D-B6FD361AE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3434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>
                <a:ea typeface="宋体" panose="02010600030101010101" pitchFamily="2" charset="-122"/>
              </a:rPr>
              <a:t>sum</a:t>
            </a:r>
            <a:r>
              <a:rPr kumimoji="0" lang="en-US" altLang="zh-CN">
                <a:ea typeface="宋体" panose="02010600030101010101" pitchFamily="2" charset="-122"/>
              </a:rPr>
              <a:t>(</a:t>
            </a:r>
            <a:r>
              <a:rPr kumimoji="0" lang="en-US" altLang="zh-CN" i="1">
                <a:ea typeface="宋体" panose="02010600030101010101" pitchFamily="2" charset="-122"/>
              </a:rPr>
              <a:t>c </a:t>
            </a:r>
            <a:r>
              <a:rPr kumimoji="0" lang="en-US" altLang="zh-CN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80907" name="Rectangle 12">
            <a:extLst>
              <a:ext uri="{FF2B5EF4-FFF2-40B4-BE49-F238E27FC236}">
                <a16:creationId xmlns:a16="http://schemas.microsoft.com/office/drawing/2014/main" id="{DBC8379D-C265-BE46-B6E2-6DC1B4145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8768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27</a:t>
            </a:r>
          </a:p>
        </p:txBody>
      </p:sp>
      <p:pic>
        <p:nvPicPr>
          <p:cNvPr id="80908" name="Picture 13" descr="CalG">
            <a:extLst>
              <a:ext uri="{FF2B5EF4-FFF2-40B4-BE49-F238E27FC236}">
                <a16:creationId xmlns:a16="http://schemas.microsoft.com/office/drawing/2014/main" id="{F86DA98C-CE5C-614A-847B-C4067D601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988"/>
          <a:stretch>
            <a:fillRect/>
          </a:stretch>
        </p:blipFill>
        <p:spPr bwMode="auto">
          <a:xfrm>
            <a:off x="2689226" y="4383088"/>
            <a:ext cx="336551" cy="425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9" name="Rectangle 10">
            <a:extLst>
              <a:ext uri="{FF2B5EF4-FFF2-40B4-BE49-F238E27FC236}">
                <a16:creationId xmlns:a16="http://schemas.microsoft.com/office/drawing/2014/main" id="{A593865D-A27A-FE45-99F2-2E1586ED0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2514" y="5597526"/>
            <a:ext cx="5037137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  <a:sym typeface="Symbol" pitchFamily="2" charset="2"/>
              </a:rPr>
              <a:t>  </a:t>
            </a:r>
            <a:r>
              <a:rPr lang="en-US" altLang="zh-CN" sz="2400" baseline="-25000">
                <a:ea typeface="宋体" panose="02010600030101010101" pitchFamily="2" charset="-122"/>
                <a:sym typeface="Symbol" pitchFamily="2" charset="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sum(c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(r) ; 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A,B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sum(c)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(r)</a:t>
            </a:r>
          </a:p>
        </p:txBody>
      </p:sp>
      <p:pic>
        <p:nvPicPr>
          <p:cNvPr id="80910" name="Picture 13" descr="CalG">
            <a:extLst>
              <a:ext uri="{FF2B5EF4-FFF2-40B4-BE49-F238E27FC236}">
                <a16:creationId xmlns:a16="http://schemas.microsoft.com/office/drawing/2014/main" id="{60A05687-6A4B-5E4D-8724-9AFA33FE0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988"/>
          <a:stretch>
            <a:fillRect/>
          </a:stretch>
        </p:blipFill>
        <p:spPr bwMode="auto">
          <a:xfrm>
            <a:off x="3087688" y="5697539"/>
            <a:ext cx="30956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11" name="Picture 13" descr="CalG">
            <a:extLst>
              <a:ext uri="{FF2B5EF4-FFF2-40B4-BE49-F238E27FC236}">
                <a16:creationId xmlns:a16="http://schemas.microsoft.com/office/drawing/2014/main" id="{CDDBB322-35BA-124B-9160-C25D85864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988"/>
          <a:stretch>
            <a:fillRect/>
          </a:stretch>
        </p:blipFill>
        <p:spPr bwMode="auto">
          <a:xfrm>
            <a:off x="4981576" y="5697539"/>
            <a:ext cx="30956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12" name="Rectangle 4">
            <a:extLst>
              <a:ext uri="{FF2B5EF4-FFF2-40B4-BE49-F238E27FC236}">
                <a16:creationId xmlns:a16="http://schemas.microsoft.com/office/drawing/2014/main" id="{A4D8A307-3B33-DA40-BA45-695798643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9400" y="43434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80913" name="Rectangle 5">
            <a:extLst>
              <a:ext uri="{FF2B5EF4-FFF2-40B4-BE49-F238E27FC236}">
                <a16:creationId xmlns:a16="http://schemas.microsoft.com/office/drawing/2014/main" id="{33B7A6C0-DCF9-ED48-9190-3E448B28C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6600" y="43434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80914" name="Rectangle 6">
            <a:extLst>
              <a:ext uri="{FF2B5EF4-FFF2-40B4-BE49-F238E27FC236}">
                <a16:creationId xmlns:a16="http://schemas.microsoft.com/office/drawing/2014/main" id="{EC1B36DC-C6B6-3944-9048-072230187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9400" y="4953000"/>
            <a:ext cx="457200" cy="13192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  <a:sym typeface="Symbol" pitchFamily="2" charset="2"/>
              </a:rPr>
              <a:t>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  <a:sym typeface="Symbol" pitchFamily="2" charset="2"/>
              </a:rPr>
              <a:t>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  <a:sym typeface="Symbol" pitchFamily="2" charset="2"/>
              </a:rPr>
              <a:t>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i="1">
              <a:ea typeface="宋体" panose="02010600030101010101" pitchFamily="2" charset="-122"/>
              <a:sym typeface="Symbol" pitchFamily="2" charset="2"/>
            </a:endParaRPr>
          </a:p>
        </p:txBody>
      </p:sp>
      <p:sp>
        <p:nvSpPr>
          <p:cNvPr id="80915" name="Rectangle 7">
            <a:extLst>
              <a:ext uri="{FF2B5EF4-FFF2-40B4-BE49-F238E27FC236}">
                <a16:creationId xmlns:a16="http://schemas.microsoft.com/office/drawing/2014/main" id="{8F09A69A-AE4C-7A49-ADA7-AD5A624AE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6600" y="4953000"/>
            <a:ext cx="457200" cy="13192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  <a:sym typeface="Symbol" pitchFamily="2" charset="2"/>
              </a:rPr>
              <a:t>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  <a:sym typeface="Symbol" pitchFamily="2" charset="2"/>
              </a:rPr>
              <a:t>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  <a:sym typeface="Symbol" pitchFamily="2" charset="2"/>
              </a:rPr>
              <a:t>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i="1">
              <a:ea typeface="宋体" panose="02010600030101010101" pitchFamily="2" charset="-122"/>
              <a:sym typeface="Symbol" pitchFamily="2" charset="2"/>
            </a:endParaRPr>
          </a:p>
        </p:txBody>
      </p:sp>
      <p:sp>
        <p:nvSpPr>
          <p:cNvPr id="80916" name="Rectangle 8">
            <a:extLst>
              <a:ext uri="{FF2B5EF4-FFF2-40B4-BE49-F238E27FC236}">
                <a16:creationId xmlns:a16="http://schemas.microsoft.com/office/drawing/2014/main" id="{970CAA93-C8AD-214D-A19B-8B585FDFC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3800" y="4343400"/>
            <a:ext cx="735013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</a:rPr>
              <a:t>sum(c)</a:t>
            </a:r>
          </a:p>
        </p:txBody>
      </p:sp>
      <p:sp>
        <p:nvSpPr>
          <p:cNvPr id="80917" name="Rectangle 9">
            <a:extLst>
              <a:ext uri="{FF2B5EF4-FFF2-40B4-BE49-F238E27FC236}">
                <a16:creationId xmlns:a16="http://schemas.microsoft.com/office/drawing/2014/main" id="{ED09BE72-D8F6-AA47-BA26-54B688793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3800" y="4953000"/>
            <a:ext cx="735013" cy="13192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  <a:sym typeface="Symbol" pitchFamily="2" charset="2"/>
              </a:rPr>
              <a:t>7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  <a:sym typeface="Symbol" pitchFamily="2" charset="2"/>
              </a:rPr>
              <a:t>7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  <a:sym typeface="Symbol" pitchFamily="2" charset="2"/>
              </a:rPr>
              <a:t>13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>
              <a:ea typeface="宋体" panose="02010600030101010101" pitchFamily="2" charset="-122"/>
              <a:sym typeface="Symbol" pitchFamily="2" charset="2"/>
            </a:endParaRPr>
          </a:p>
        </p:txBody>
      </p:sp>
      <p:sp>
        <p:nvSpPr>
          <p:cNvPr id="80918" name="Rectangle 4">
            <a:extLst>
              <a:ext uri="{FF2B5EF4-FFF2-40B4-BE49-F238E27FC236}">
                <a16:creationId xmlns:a16="http://schemas.microsoft.com/office/drawing/2014/main" id="{3A8CEE12-04FA-3E46-A4CE-5DD321810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0425" y="43434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80919" name="Rectangle 6">
            <a:extLst>
              <a:ext uri="{FF2B5EF4-FFF2-40B4-BE49-F238E27FC236}">
                <a16:creationId xmlns:a16="http://schemas.microsoft.com/office/drawing/2014/main" id="{CFA69125-CD6D-074C-AB36-BB6BAE8E6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0425" y="4953002"/>
            <a:ext cx="457200" cy="1044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  <a:sym typeface="Symbol" pitchFamily="2" charset="2"/>
              </a:rPr>
              <a:t>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  <a:sym typeface="Symbol" pitchFamily="2" charset="2"/>
              </a:rPr>
              <a:t>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i="1">
              <a:ea typeface="宋体" panose="02010600030101010101" pitchFamily="2" charset="-122"/>
              <a:sym typeface="Symbol" pitchFamily="2" charset="2"/>
            </a:endParaRPr>
          </a:p>
        </p:txBody>
      </p:sp>
      <p:sp>
        <p:nvSpPr>
          <p:cNvPr id="80920" name="Rectangle 8">
            <a:extLst>
              <a:ext uri="{FF2B5EF4-FFF2-40B4-BE49-F238E27FC236}">
                <a16:creationId xmlns:a16="http://schemas.microsoft.com/office/drawing/2014/main" id="{C49377C4-712E-484F-8F31-E4F34FDEE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6" y="4343400"/>
            <a:ext cx="735013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</a:rPr>
              <a:t>sum(c)</a:t>
            </a:r>
          </a:p>
        </p:txBody>
      </p:sp>
      <p:sp>
        <p:nvSpPr>
          <p:cNvPr id="80921" name="Rectangle 9">
            <a:extLst>
              <a:ext uri="{FF2B5EF4-FFF2-40B4-BE49-F238E27FC236}">
                <a16:creationId xmlns:a16="http://schemas.microsoft.com/office/drawing/2014/main" id="{354D45C7-F34F-1C47-A330-6412E0A38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6" y="4953002"/>
            <a:ext cx="735013" cy="1044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  <a:sym typeface="Symbol" pitchFamily="2" charset="2"/>
              </a:rPr>
              <a:t>14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  <a:sym typeface="Symbol" pitchFamily="2" charset="2"/>
              </a:rPr>
              <a:t>13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>
              <a:ea typeface="宋体" panose="02010600030101010101" pitchFamily="2" charset="-122"/>
              <a:sym typeface="Symbol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733894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>
            <a:extLst>
              <a:ext uri="{FF2B5EF4-FFF2-40B4-BE49-F238E27FC236}">
                <a16:creationId xmlns:a16="http://schemas.microsoft.com/office/drawing/2014/main" id="{4D389540-9568-0A41-B3A9-435F10B9AD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Aggregate Operation – Example</a:t>
            </a:r>
          </a:p>
        </p:txBody>
      </p:sp>
      <p:sp>
        <p:nvSpPr>
          <p:cNvPr id="82946" name="Rectangle 3">
            <a:extLst>
              <a:ext uri="{FF2B5EF4-FFF2-40B4-BE49-F238E27FC236}">
                <a16:creationId xmlns:a16="http://schemas.microsoft.com/office/drawing/2014/main" id="{6BE4BE7C-CD7A-FA4C-9B15-48E2A18E44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6813" y="1119189"/>
            <a:ext cx="6862763" cy="1616075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Find the average salary in each department</a:t>
            </a:r>
          </a:p>
          <a:p>
            <a:pPr>
              <a:buFont typeface="Monotype Sorts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   </a:t>
            </a:r>
            <a:r>
              <a:rPr kumimoji="0" lang="en-US" altLang="zh-CN" i="1" baseline="-25000" dirty="0" err="1">
                <a:ea typeface="宋体" panose="02010600030101010101" pitchFamily="2" charset="-122"/>
              </a:rPr>
              <a:t>dept_name</a:t>
            </a:r>
            <a:r>
              <a:rPr kumimoji="0" lang="en-US" altLang="zh-CN" dirty="0">
                <a:ea typeface="宋体" panose="02010600030101010101" pitchFamily="2" charset="-122"/>
              </a:rPr>
              <a:t> </a:t>
            </a:r>
            <a:r>
              <a:rPr kumimoji="0" lang="en-US" altLang="zh-CN" i="1" dirty="0">
                <a:ea typeface="宋体" panose="02010600030101010101" pitchFamily="2" charset="-122"/>
                <a:sym typeface="Symbol" pitchFamily="2" charset="2"/>
              </a:rPr>
              <a:t>    </a:t>
            </a:r>
            <a:r>
              <a:rPr kumimoji="0" lang="en-US" altLang="zh-CN" b="1" baseline="-25000" dirty="0" err="1">
                <a:ea typeface="宋体" panose="02010600030101010101" pitchFamily="2" charset="-122"/>
                <a:sym typeface="Symbol" pitchFamily="2" charset="2"/>
              </a:rPr>
              <a:t>avg</a:t>
            </a:r>
            <a:r>
              <a:rPr kumimoji="0" lang="en-US" altLang="zh-CN" baseline="-25000" dirty="0">
                <a:ea typeface="宋体" panose="02010600030101010101" pitchFamily="2" charset="-122"/>
                <a:sym typeface="Symbol" pitchFamily="2" charset="2"/>
              </a:rPr>
              <a:t>(</a:t>
            </a:r>
            <a:r>
              <a:rPr kumimoji="0" lang="en-US" altLang="zh-CN" i="1" baseline="-25000" dirty="0">
                <a:ea typeface="宋体" panose="02010600030101010101" pitchFamily="2" charset="-122"/>
                <a:sym typeface="Symbol" pitchFamily="2" charset="2"/>
              </a:rPr>
              <a:t>salary</a:t>
            </a:r>
            <a:r>
              <a:rPr kumimoji="0" lang="en-US" altLang="zh-CN" baseline="-25000" dirty="0">
                <a:ea typeface="宋体" panose="02010600030101010101" pitchFamily="2" charset="-122"/>
                <a:sym typeface="Symbol" pitchFamily="2" charset="2"/>
              </a:rPr>
              <a:t>)</a:t>
            </a:r>
            <a:r>
              <a:rPr kumimoji="0" lang="en-US" altLang="zh-CN" dirty="0">
                <a:ea typeface="宋体" panose="02010600030101010101" pitchFamily="2" charset="-122"/>
                <a:sym typeface="Symbol" pitchFamily="2" charset="2"/>
              </a:rPr>
              <a:t> (</a:t>
            </a:r>
            <a:r>
              <a:rPr kumimoji="0" lang="en-US" altLang="zh-CN" i="1" dirty="0">
                <a:ea typeface="宋体" panose="02010600030101010101" pitchFamily="2" charset="-122"/>
                <a:sym typeface="Symbol" pitchFamily="2" charset="2"/>
              </a:rPr>
              <a:t>instructor</a:t>
            </a:r>
            <a:r>
              <a:rPr kumimoji="0" lang="en-US" altLang="zh-CN" dirty="0">
                <a:ea typeface="宋体" panose="02010600030101010101" pitchFamily="2" charset="-122"/>
                <a:sym typeface="Symbol" pitchFamily="2" charset="2"/>
              </a:rPr>
              <a:t>)</a:t>
            </a:r>
            <a:endParaRPr kumimoji="0" lang="en-US" altLang="zh-CN" dirty="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2947" name="Rectangle 4">
            <a:extLst>
              <a:ext uri="{FF2B5EF4-FFF2-40B4-BE49-F238E27FC236}">
                <a16:creationId xmlns:a16="http://schemas.microsoft.com/office/drawing/2014/main" id="{3EDB1D3E-0F72-874E-A16B-27BA36C91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835400"/>
            <a:ext cx="7029451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2948" name="Picture 16" descr="3">
            <a:extLst>
              <a:ext uri="{FF2B5EF4-FFF2-40B4-BE49-F238E27FC236}">
                <a16:creationId xmlns:a16="http://schemas.microsoft.com/office/drawing/2014/main" id="{68C066DF-A3A9-7748-A14F-6104A8FFE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63" y="2571751"/>
            <a:ext cx="4056063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9" name="Picture 17" descr="3">
            <a:extLst>
              <a:ext uri="{FF2B5EF4-FFF2-40B4-BE49-F238E27FC236}">
                <a16:creationId xmlns:a16="http://schemas.microsoft.com/office/drawing/2014/main" id="{7F6C79F4-562B-1247-B4EE-4F09517C2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276" y="3122614"/>
            <a:ext cx="2411413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50" name="Text Box 18">
            <a:extLst>
              <a:ext uri="{FF2B5EF4-FFF2-40B4-BE49-F238E27FC236}">
                <a16:creationId xmlns:a16="http://schemas.microsoft.com/office/drawing/2014/main" id="{D1B3CDE9-65CF-1E44-8F01-C03E4C62F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3463" y="3228977"/>
            <a:ext cx="882651" cy="215444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400" i="1">
                <a:ea typeface="宋体" panose="02010600030101010101" pitchFamily="2" charset="-122"/>
              </a:rPr>
              <a:t>avg_salary</a:t>
            </a:r>
          </a:p>
        </p:txBody>
      </p:sp>
      <p:pic>
        <p:nvPicPr>
          <p:cNvPr id="82951" name="Picture 19" descr="CalG">
            <a:extLst>
              <a:ext uri="{FF2B5EF4-FFF2-40B4-BE49-F238E27FC236}">
                <a16:creationId xmlns:a16="http://schemas.microsoft.com/office/drawing/2014/main" id="{6AB59ACA-C6C6-AF46-BC18-38B67E36A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" r="90234"/>
          <a:stretch>
            <a:fillRect/>
          </a:stretch>
        </p:blipFill>
        <p:spPr bwMode="auto">
          <a:xfrm>
            <a:off x="3703817" y="1420484"/>
            <a:ext cx="273051" cy="425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67233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>
            <a:extLst>
              <a:ext uri="{FF2B5EF4-FFF2-40B4-BE49-F238E27FC236}">
                <a16:creationId xmlns:a16="http://schemas.microsoft.com/office/drawing/2014/main" id="{D19E0174-22E9-F84F-80A7-5CB64C7427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Aggregate Functions (Cont.)</a:t>
            </a:r>
          </a:p>
        </p:txBody>
      </p:sp>
      <p:sp>
        <p:nvSpPr>
          <p:cNvPr id="84994" name="Rectangle 3">
            <a:extLst>
              <a:ext uri="{FF2B5EF4-FFF2-40B4-BE49-F238E27FC236}">
                <a16:creationId xmlns:a16="http://schemas.microsoft.com/office/drawing/2014/main" id="{3E05B6F9-453F-D648-B47C-A6D7096846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22513" y="1077913"/>
            <a:ext cx="7848600" cy="4876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Result of aggregation does not have a name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Can use rename operation to give it a name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For convenience, we permit renaming as part of aggregate operation</a:t>
            </a:r>
            <a:br>
              <a:rPr lang="en-US" altLang="zh-CN">
                <a:ea typeface="宋体" panose="02010600030101010101" pitchFamily="2" charset="-122"/>
              </a:rPr>
            </a:b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4995" name="Rectangle 4">
            <a:extLst>
              <a:ext uri="{FF2B5EF4-FFF2-40B4-BE49-F238E27FC236}">
                <a16:creationId xmlns:a16="http://schemas.microsoft.com/office/drawing/2014/main" id="{1A89C464-C655-C446-A340-291C2B8CD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2600" y="2717800"/>
            <a:ext cx="66548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 i="1" baseline="-25000">
                <a:ea typeface="宋体" panose="02010600030101010101" pitchFamily="2" charset="-122"/>
              </a:rPr>
              <a:t>dept_name</a:t>
            </a:r>
            <a:r>
              <a: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0" lang="en-US" altLang="zh-CN" sz="2800" b="1" i="1" baseline="-25000">
                <a:ea typeface="宋体" panose="02010600030101010101" pitchFamily="2" charset="-122"/>
                <a:sym typeface="Symbol" pitchFamily="2" charset="2"/>
              </a:rPr>
              <a:t>avg</a:t>
            </a:r>
            <a:r>
              <a:rPr kumimoji="0" lang="en-US" altLang="zh-CN" sz="2800" i="1" baseline="-25000">
                <a:ea typeface="宋体" panose="02010600030101010101" pitchFamily="2" charset="-122"/>
                <a:sym typeface="Symbol" pitchFamily="2" charset="2"/>
              </a:rPr>
              <a:t>(salary) </a:t>
            </a:r>
            <a:r>
              <a:rPr kumimoji="0" lang="en-US" altLang="zh-CN" sz="2800" b="1" i="1" baseline="-25000">
                <a:ea typeface="宋体" panose="02010600030101010101" pitchFamily="2" charset="-122"/>
                <a:sym typeface="Symbol" pitchFamily="2" charset="2"/>
              </a:rPr>
              <a:t>as</a:t>
            </a:r>
            <a:r>
              <a:rPr kumimoji="0" lang="en-US" altLang="zh-CN" sz="2800" i="1" baseline="-25000">
                <a:ea typeface="宋体" panose="02010600030101010101" pitchFamily="2" charset="-122"/>
                <a:sym typeface="Symbol" pitchFamily="2" charset="2"/>
              </a:rPr>
              <a:t> avg_sal </a:t>
            </a:r>
            <a:r>
              <a:rPr kumimoji="0" lang="en-US" altLang="zh-CN" sz="2400">
                <a:ea typeface="宋体" panose="02010600030101010101" pitchFamily="2" charset="-122"/>
                <a:sym typeface="Symbol" pitchFamily="2" charset="2"/>
              </a:rPr>
              <a:t>(</a:t>
            </a:r>
            <a:r>
              <a:rPr kumimoji="0" lang="en-US" altLang="zh-CN" sz="2000" i="1">
                <a:ea typeface="宋体" panose="02010600030101010101" pitchFamily="2" charset="-122"/>
                <a:sym typeface="Symbol" pitchFamily="2" charset="2"/>
              </a:rPr>
              <a:t>instructor</a:t>
            </a:r>
            <a:r>
              <a:rPr kumimoji="0" lang="en-US" altLang="zh-CN" sz="2400">
                <a:ea typeface="宋体" panose="02010600030101010101" pitchFamily="2" charset="-122"/>
                <a:sym typeface="Symbol" pitchFamily="2" charset="2"/>
              </a:rPr>
              <a:t>)</a:t>
            </a:r>
          </a:p>
        </p:txBody>
      </p:sp>
      <p:pic>
        <p:nvPicPr>
          <p:cNvPr id="84996" name="Picture 5" descr="CalG">
            <a:extLst>
              <a:ext uri="{FF2B5EF4-FFF2-40B4-BE49-F238E27FC236}">
                <a16:creationId xmlns:a16="http://schemas.microsoft.com/office/drawing/2014/main" id="{83C93108-C689-0743-8694-C657096A6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" r="90234"/>
          <a:stretch>
            <a:fillRect/>
          </a:stretch>
        </p:blipFill>
        <p:spPr bwMode="auto">
          <a:xfrm>
            <a:off x="4437063" y="2795588"/>
            <a:ext cx="273051" cy="425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3170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>
            <a:extLst>
              <a:ext uri="{FF2B5EF4-FFF2-40B4-BE49-F238E27FC236}">
                <a16:creationId xmlns:a16="http://schemas.microsoft.com/office/drawing/2014/main" id="{2790C0A0-64AE-8542-AFF8-232F12E617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Domain of Attribute 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C92D9C05-21AA-5441-AF04-24EDBA513D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34241" y="1089804"/>
            <a:ext cx="7970808" cy="4876800"/>
          </a:xfrm>
        </p:spPr>
        <p:txBody>
          <a:bodyPr/>
          <a:lstStyle/>
          <a:p>
            <a:r>
              <a:rPr lang="en-US" altLang="zh-CN" dirty="0"/>
              <a:t>The set of allowed values for each attribute is called the </a:t>
            </a:r>
            <a:r>
              <a:rPr lang="en-US" altLang="zh-CN" b="1" dirty="0">
                <a:solidFill>
                  <a:srgbClr val="000099"/>
                </a:solidFill>
              </a:rPr>
              <a:t>domain</a:t>
            </a:r>
            <a:r>
              <a:rPr lang="en-US" altLang="zh-CN" dirty="0"/>
              <a:t> of the attribute</a:t>
            </a:r>
          </a:p>
          <a:p>
            <a:r>
              <a:rPr lang="en-US" altLang="zh-CN" dirty="0"/>
              <a:t>Attribute values are (normally) required to be </a:t>
            </a:r>
            <a:r>
              <a:rPr lang="en-US" altLang="zh-CN" b="1" dirty="0">
                <a:solidFill>
                  <a:srgbClr val="000099"/>
                </a:solidFill>
              </a:rPr>
              <a:t>atomic</a:t>
            </a:r>
            <a:r>
              <a:rPr lang="en-US" altLang="zh-CN" dirty="0"/>
              <a:t>; that is, indivisible.</a:t>
            </a:r>
          </a:p>
          <a:p>
            <a:pPr lvl="1"/>
            <a:r>
              <a:rPr lang="en-US" altLang="zh-CN" dirty="0"/>
              <a:t>Strictly indivisible example: store first name and last name separately, first</a:t>
            </a:r>
            <a:r>
              <a:rPr lang="zh-CN" altLang="en-US" dirty="0"/>
              <a:t> </a:t>
            </a:r>
            <a:r>
              <a:rPr lang="en-US" altLang="zh-CN" dirty="0"/>
              <a:t>name: “</a:t>
            </a:r>
            <a:r>
              <a:rPr lang="zh-CN" altLang="en-US" dirty="0"/>
              <a:t>三</a:t>
            </a:r>
            <a:r>
              <a:rPr lang="en-US" altLang="zh-CN" dirty="0"/>
              <a:t>”</a:t>
            </a:r>
            <a:r>
              <a:rPr lang="zh-CN" altLang="en-US" dirty="0"/>
              <a:t>，</a:t>
            </a:r>
            <a:r>
              <a:rPr lang="en-US" altLang="zh-CN" dirty="0"/>
              <a:t>last</a:t>
            </a:r>
            <a:r>
              <a:rPr lang="zh-CN" altLang="en-US" dirty="0"/>
              <a:t> </a:t>
            </a:r>
            <a:r>
              <a:rPr lang="en-US" altLang="zh-CN" dirty="0"/>
              <a:t>name</a:t>
            </a:r>
            <a:r>
              <a:rPr lang="zh-CN" altLang="en-US" dirty="0"/>
              <a:t>：“张”</a:t>
            </a:r>
            <a:endParaRPr lang="en-HK" altLang="zh-CN" dirty="0"/>
          </a:p>
          <a:p>
            <a:pPr lvl="1"/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do not query by last name or first name frequently, can store the full name in one attribute, name: “</a:t>
            </a:r>
            <a:r>
              <a:rPr lang="zh-CN" altLang="en-US" dirty="0"/>
              <a:t>张三</a:t>
            </a:r>
            <a:r>
              <a:rPr lang="en-US" altLang="zh-CN" dirty="0"/>
              <a:t>”</a:t>
            </a:r>
          </a:p>
          <a:p>
            <a:pPr lvl="1"/>
            <a:r>
              <a:rPr lang="en-US" altLang="zh-CN" dirty="0"/>
              <a:t>Non atomic examples: two telephone numbers stored in one attribute; all the information of a book stored in one attribute, including information of author, title, publisher, etc.</a:t>
            </a:r>
          </a:p>
          <a:p>
            <a:r>
              <a:rPr lang="en-US" altLang="zh-CN" dirty="0"/>
              <a:t>The special value</a:t>
            </a:r>
            <a:r>
              <a:rPr lang="en-US" altLang="zh-CN" b="1" dirty="0">
                <a:solidFill>
                  <a:schemeClr val="tx2"/>
                </a:solidFill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</a:rPr>
              <a:t>null</a:t>
            </a:r>
            <a:r>
              <a:rPr lang="en-US" altLang="zh-CN" dirty="0"/>
              <a:t>  is a member of every domain. Null means the values is unknows or does not exist. Example: domain of Semester: Spring, Summer, Autumn, Winter, null; domain of Grade: integer 0 to 100, and null</a:t>
            </a:r>
          </a:p>
          <a:p>
            <a:r>
              <a:rPr lang="en-US" altLang="zh-CN" dirty="0"/>
              <a:t>The null value causes complications in the definition of many operations</a:t>
            </a:r>
          </a:p>
        </p:txBody>
      </p:sp>
    </p:spTree>
    <p:extLst>
      <p:ext uri="{BB962C8B-B14F-4D97-AF65-F5344CB8AC3E}">
        <p14:creationId xmlns:p14="http://schemas.microsoft.com/office/powerpoint/2010/main" val="28579467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>
            <a:extLst>
              <a:ext uri="{FF2B5EF4-FFF2-40B4-BE49-F238E27FC236}">
                <a16:creationId xmlns:a16="http://schemas.microsoft.com/office/drawing/2014/main" id="{88A10DE4-03C1-5742-B2BE-512F63E8AB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Modification of the Database</a:t>
            </a:r>
          </a:p>
        </p:txBody>
      </p:sp>
      <p:sp>
        <p:nvSpPr>
          <p:cNvPr id="87042" name="Rectangle 3">
            <a:extLst>
              <a:ext uri="{FF2B5EF4-FFF2-40B4-BE49-F238E27FC236}">
                <a16:creationId xmlns:a16="http://schemas.microsoft.com/office/drawing/2014/main" id="{D8FA2EB6-7A3B-994E-832A-61540D0648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22514" y="1077913"/>
            <a:ext cx="7165975" cy="4597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content of the database may be modified using the following operations: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Deletion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Insertion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Updating</a:t>
            </a:r>
          </a:p>
          <a:p>
            <a:r>
              <a:rPr lang="en-US" altLang="zh-CN">
                <a:ea typeface="宋体" panose="02010600030101010101" pitchFamily="2" charset="-122"/>
              </a:rPr>
              <a:t>All these operations can be expressed using the assignment operator</a:t>
            </a:r>
          </a:p>
        </p:txBody>
      </p:sp>
    </p:spTree>
    <p:extLst>
      <p:ext uri="{BB962C8B-B14F-4D97-AF65-F5344CB8AC3E}">
        <p14:creationId xmlns:p14="http://schemas.microsoft.com/office/powerpoint/2010/main" val="26599593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>
            <a:extLst>
              <a:ext uri="{FF2B5EF4-FFF2-40B4-BE49-F238E27FC236}">
                <a16:creationId xmlns:a16="http://schemas.microsoft.com/office/drawing/2014/main" id="{1616D675-4C4D-B845-B1B4-130598DE4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Null Values</a:t>
            </a:r>
          </a:p>
        </p:txBody>
      </p:sp>
      <p:sp>
        <p:nvSpPr>
          <p:cNvPr id="71682" name="Rectangle 3">
            <a:extLst>
              <a:ext uri="{FF2B5EF4-FFF2-40B4-BE49-F238E27FC236}">
                <a16:creationId xmlns:a16="http://schemas.microsoft.com/office/drawing/2014/main" id="{4890DA8F-B421-4346-95D7-76D16898A1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1063625"/>
            <a:ext cx="7620000" cy="48768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It is possible for tuples to have a null value, denoted by </a:t>
            </a:r>
            <a:r>
              <a:rPr lang="en-US" altLang="zh-CN" i="1" dirty="0">
                <a:ea typeface="宋体" panose="02010600030101010101" pitchFamily="2" charset="-122"/>
              </a:rPr>
              <a:t>null</a:t>
            </a:r>
            <a:r>
              <a:rPr lang="en-US" altLang="zh-CN" dirty="0">
                <a:ea typeface="宋体" panose="02010600030101010101" pitchFamily="2" charset="-122"/>
              </a:rPr>
              <a:t>, for some of their attributes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i="1" dirty="0">
                <a:ea typeface="宋体" panose="02010600030101010101" pitchFamily="2" charset="-122"/>
              </a:rPr>
              <a:t>null</a:t>
            </a:r>
            <a:r>
              <a:rPr lang="en-US" altLang="zh-CN" dirty="0">
                <a:ea typeface="宋体" panose="02010600030101010101" pitchFamily="2" charset="-122"/>
              </a:rPr>
              <a:t> signifies an unknown value or that a value does not exist.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The result of any arithmetic expression involving </a:t>
            </a:r>
            <a:r>
              <a:rPr lang="en-US" altLang="zh-CN" i="1" dirty="0">
                <a:ea typeface="宋体" panose="02010600030101010101" pitchFamily="2" charset="-122"/>
              </a:rPr>
              <a:t>null</a:t>
            </a:r>
            <a:r>
              <a:rPr lang="en-US" altLang="zh-CN" dirty="0">
                <a:ea typeface="宋体" panose="02010600030101010101" pitchFamily="2" charset="-122"/>
              </a:rPr>
              <a:t> is </a:t>
            </a:r>
            <a:r>
              <a:rPr lang="en-US" altLang="zh-CN" i="1" dirty="0">
                <a:ea typeface="宋体" panose="02010600030101010101" pitchFamily="2" charset="-122"/>
              </a:rPr>
              <a:t>null.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i="1" dirty="0">
                <a:ea typeface="宋体" panose="02010600030101010101" pitchFamily="2" charset="-122"/>
              </a:rPr>
              <a:t>5 + null = null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solidFill>
                  <a:schemeClr val="accent4"/>
                </a:solidFill>
                <a:ea typeface="宋体" panose="02010600030101010101" pitchFamily="2" charset="-122"/>
              </a:rPr>
              <a:t>Aggregate functions simply ignore null values (as in SQL)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 err="1">
                <a:solidFill>
                  <a:schemeClr val="accent4"/>
                </a:solidFill>
                <a:ea typeface="宋体" panose="02010600030101010101" pitchFamily="2" charset="-122"/>
              </a:rPr>
              <a:t>avg</a:t>
            </a:r>
            <a:r>
              <a:rPr lang="en-US" altLang="zh-CN" dirty="0">
                <a:solidFill>
                  <a:schemeClr val="accent4"/>
                </a:solidFill>
                <a:ea typeface="宋体" panose="02010600030101010101" pitchFamily="2" charset="-122"/>
              </a:rPr>
              <a:t>, min, max, sum, count(c): ignore null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solidFill>
                  <a:schemeClr val="accent4"/>
                </a:solidFill>
                <a:ea typeface="宋体" panose="02010600030101010101" pitchFamily="2" charset="-122"/>
              </a:rPr>
              <a:t>count(*): count the number of records, if there are null values in some records, they will still be counted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solidFill>
                  <a:schemeClr val="accent4"/>
                </a:solidFill>
                <a:ea typeface="宋体" panose="02010600030101010101" pitchFamily="2" charset="-122"/>
              </a:rPr>
              <a:t>For duplicate elimination and grouping, null is treated like any other value, and two nulls are assumed to be  the same (as in SQL)</a:t>
            </a:r>
          </a:p>
        </p:txBody>
      </p:sp>
    </p:spTree>
    <p:extLst>
      <p:ext uri="{BB962C8B-B14F-4D97-AF65-F5344CB8AC3E}">
        <p14:creationId xmlns:p14="http://schemas.microsoft.com/office/powerpoint/2010/main" val="37053273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>
            <a:extLst>
              <a:ext uri="{FF2B5EF4-FFF2-40B4-BE49-F238E27FC236}">
                <a16:creationId xmlns:a16="http://schemas.microsoft.com/office/drawing/2014/main" id="{34A74633-C1A6-4943-9755-37BDEC025A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Null Values</a:t>
            </a:r>
          </a:p>
        </p:txBody>
      </p:sp>
      <p:sp>
        <p:nvSpPr>
          <p:cNvPr id="91138" name="Rectangle 3">
            <a:extLst>
              <a:ext uri="{FF2B5EF4-FFF2-40B4-BE49-F238E27FC236}">
                <a16:creationId xmlns:a16="http://schemas.microsoft.com/office/drawing/2014/main" id="{F3339CC5-85E3-714F-989F-4D54058D9C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43149" y="1104902"/>
            <a:ext cx="7791451" cy="4930775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Comparisons with null values return the special truth value: </a:t>
            </a:r>
            <a:r>
              <a:rPr lang="en-US" altLang="zh-CN" i="1">
                <a:ea typeface="宋体" panose="02010600030101010101" pitchFamily="2" charset="-122"/>
              </a:rPr>
              <a:t>unknown</a:t>
            </a:r>
          </a:p>
          <a:p>
            <a:r>
              <a:rPr lang="en-US" altLang="zh-CN">
                <a:ea typeface="宋体" panose="02010600030101010101" pitchFamily="2" charset="-122"/>
              </a:rPr>
              <a:t>Three-valued logic using the truth value </a:t>
            </a:r>
            <a:r>
              <a:rPr lang="en-US" altLang="zh-CN" i="1">
                <a:ea typeface="宋体" panose="02010600030101010101" pitchFamily="2" charset="-122"/>
              </a:rPr>
              <a:t>unknown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OR: (</a:t>
            </a:r>
            <a:r>
              <a:rPr lang="en-US" altLang="zh-CN" i="1">
                <a:ea typeface="宋体" panose="02010600030101010101" pitchFamily="2" charset="-122"/>
              </a:rPr>
              <a:t>unknown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b="1">
                <a:ea typeface="宋体" panose="02010600030101010101" pitchFamily="2" charset="-122"/>
              </a:rPr>
              <a:t>or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true</a:t>
            </a:r>
            <a:r>
              <a:rPr lang="en-US" altLang="zh-CN">
                <a:ea typeface="宋体" panose="02010600030101010101" pitchFamily="2" charset="-122"/>
              </a:rPr>
              <a:t>)         = </a:t>
            </a:r>
            <a:r>
              <a:rPr lang="en-US" altLang="zh-CN" i="1">
                <a:ea typeface="宋体" panose="02010600030101010101" pitchFamily="2" charset="-122"/>
              </a:rPr>
              <a:t>true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       (</a:t>
            </a:r>
            <a:r>
              <a:rPr lang="en-US" altLang="zh-CN" i="1">
                <a:ea typeface="宋体" panose="02010600030101010101" pitchFamily="2" charset="-122"/>
              </a:rPr>
              <a:t>unknown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b="1">
                <a:ea typeface="宋体" panose="02010600030101010101" pitchFamily="2" charset="-122"/>
              </a:rPr>
              <a:t>or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false</a:t>
            </a:r>
            <a:r>
              <a:rPr lang="en-US" altLang="zh-CN">
                <a:ea typeface="宋体" panose="02010600030101010101" pitchFamily="2" charset="-122"/>
              </a:rPr>
              <a:t>)        = </a:t>
            </a:r>
            <a:r>
              <a:rPr lang="en-US" altLang="zh-CN" i="1">
                <a:ea typeface="宋体" panose="02010600030101010101" pitchFamily="2" charset="-122"/>
              </a:rPr>
              <a:t>unknown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       (</a:t>
            </a:r>
            <a:r>
              <a:rPr lang="en-US" altLang="zh-CN" i="1">
                <a:ea typeface="宋体" panose="02010600030101010101" pitchFamily="2" charset="-122"/>
              </a:rPr>
              <a:t>unknown </a:t>
            </a:r>
            <a:r>
              <a:rPr lang="en-US" altLang="zh-CN" b="1">
                <a:ea typeface="宋体" panose="02010600030101010101" pitchFamily="2" charset="-122"/>
              </a:rPr>
              <a:t>or</a:t>
            </a:r>
            <a:r>
              <a:rPr lang="en-US" altLang="zh-CN" i="1">
                <a:ea typeface="宋体" panose="02010600030101010101" pitchFamily="2" charset="-122"/>
              </a:rPr>
              <a:t> unknown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r>
              <a:rPr lang="en-US" altLang="zh-CN" i="1">
                <a:ea typeface="宋体" panose="02010600030101010101" pitchFamily="2" charset="-122"/>
              </a:rPr>
              <a:t> = unknown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AND:</a:t>
            </a:r>
            <a:r>
              <a:rPr lang="en-US" altLang="zh-CN" i="1">
                <a:ea typeface="宋体" panose="02010600030101010101" pitchFamily="2" charset="-122"/>
              </a:rPr>
              <a:t>   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i="1">
                <a:ea typeface="宋体" panose="02010600030101010101" pitchFamily="2" charset="-122"/>
              </a:rPr>
              <a:t>true</a:t>
            </a:r>
            <a:r>
              <a:rPr lang="en-US" altLang="zh-CN" b="1">
                <a:ea typeface="宋体" panose="02010600030101010101" pitchFamily="2" charset="-122"/>
              </a:rPr>
              <a:t> and </a:t>
            </a:r>
            <a:r>
              <a:rPr lang="en-US" altLang="zh-CN" i="1">
                <a:ea typeface="宋体" panose="02010600030101010101" pitchFamily="2" charset="-122"/>
              </a:rPr>
              <a:t>unknown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r>
              <a:rPr lang="en-US" altLang="zh-CN" i="1">
                <a:ea typeface="宋体" panose="02010600030101010101" pitchFamily="2" charset="-122"/>
              </a:rPr>
              <a:t>         = unknown,   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           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i="1">
                <a:ea typeface="宋体" panose="02010600030101010101" pitchFamily="2" charset="-122"/>
              </a:rPr>
              <a:t>false</a:t>
            </a:r>
            <a:r>
              <a:rPr lang="en-US" altLang="zh-CN" b="1">
                <a:ea typeface="宋体" panose="02010600030101010101" pitchFamily="2" charset="-122"/>
              </a:rPr>
              <a:t> and </a:t>
            </a:r>
            <a:r>
              <a:rPr lang="en-US" altLang="zh-CN" i="1">
                <a:ea typeface="宋体" panose="02010600030101010101" pitchFamily="2" charset="-122"/>
              </a:rPr>
              <a:t>unknown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r>
              <a:rPr lang="en-US" altLang="zh-CN" i="1">
                <a:ea typeface="宋体" panose="02010600030101010101" pitchFamily="2" charset="-122"/>
              </a:rPr>
              <a:t>        = false,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           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i="1">
                <a:ea typeface="宋体" panose="02010600030101010101" pitchFamily="2" charset="-122"/>
              </a:rPr>
              <a:t>unknown </a:t>
            </a:r>
            <a:r>
              <a:rPr lang="en-US" altLang="zh-CN" b="1">
                <a:ea typeface="宋体" panose="02010600030101010101" pitchFamily="2" charset="-122"/>
              </a:rPr>
              <a:t>and</a:t>
            </a:r>
            <a:r>
              <a:rPr lang="en-US" altLang="zh-CN" i="1">
                <a:ea typeface="宋体" panose="02010600030101010101" pitchFamily="2" charset="-122"/>
              </a:rPr>
              <a:t> unknown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r>
              <a:rPr lang="en-US" altLang="zh-CN" i="1">
                <a:ea typeface="宋体" panose="02010600030101010101" pitchFamily="2" charset="-122"/>
              </a:rPr>
              <a:t> = unknown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NOT</a:t>
            </a:r>
            <a:r>
              <a:rPr lang="en-US" altLang="zh-CN" i="1">
                <a:ea typeface="宋体" panose="02010600030101010101" pitchFamily="2" charset="-122"/>
              </a:rPr>
              <a:t>:  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b="1">
                <a:ea typeface="宋体" panose="02010600030101010101" pitchFamily="2" charset="-122"/>
              </a:rPr>
              <a:t>not</a:t>
            </a:r>
            <a:r>
              <a:rPr lang="en-US" altLang="zh-CN" i="1">
                <a:ea typeface="宋体" panose="02010600030101010101" pitchFamily="2" charset="-122"/>
              </a:rPr>
              <a:t> unknown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r>
              <a:rPr lang="en-US" altLang="zh-CN" i="1">
                <a:ea typeface="宋体" panose="02010600030101010101" pitchFamily="2" charset="-122"/>
              </a:rPr>
              <a:t> = unknown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 SQL “</a:t>
            </a:r>
            <a:r>
              <a:rPr lang="en-US" altLang="zh-CN" i="1">
                <a:ea typeface="宋体" panose="02010600030101010101" pitchFamily="2" charset="-122"/>
              </a:rPr>
              <a:t>P</a:t>
            </a:r>
            <a:r>
              <a:rPr lang="en-US" altLang="zh-CN" b="1">
                <a:ea typeface="宋体" panose="02010600030101010101" pitchFamily="2" charset="-122"/>
              </a:rPr>
              <a:t> is unknown</a:t>
            </a:r>
            <a:r>
              <a:rPr lang="en-US" altLang="zh-CN">
                <a:ea typeface="宋体" panose="02010600030101010101" pitchFamily="2" charset="-122"/>
              </a:rPr>
              <a:t>”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evaluates to true if predicate </a:t>
            </a:r>
            <a:r>
              <a:rPr lang="en-US" altLang="zh-CN" i="1">
                <a:ea typeface="宋体" panose="02010600030101010101" pitchFamily="2" charset="-122"/>
              </a:rPr>
              <a:t>P</a:t>
            </a:r>
            <a:r>
              <a:rPr lang="en-US" altLang="zh-CN">
                <a:ea typeface="宋体" panose="02010600030101010101" pitchFamily="2" charset="-122"/>
              </a:rPr>
              <a:t> evaluates to </a:t>
            </a:r>
            <a:r>
              <a:rPr lang="en-US" altLang="zh-CN" i="1">
                <a:ea typeface="宋体" panose="02010600030101010101" pitchFamily="2" charset="-122"/>
              </a:rPr>
              <a:t>unknown</a:t>
            </a:r>
          </a:p>
          <a:p>
            <a:r>
              <a:rPr lang="en-US" altLang="zh-CN">
                <a:ea typeface="宋体" panose="02010600030101010101" pitchFamily="2" charset="-122"/>
              </a:rPr>
              <a:t>Result of select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 predicate is </a:t>
            </a:r>
            <a:r>
              <a:rPr lang="en-US" altLang="zh-CN">
                <a:solidFill>
                  <a:srgbClr val="C00000"/>
                </a:solidFill>
                <a:ea typeface="宋体" panose="02010600030101010101" pitchFamily="2" charset="-122"/>
              </a:rPr>
              <a:t>treated as </a:t>
            </a:r>
            <a:r>
              <a:rPr lang="en-US" altLang="zh-CN" i="1">
                <a:solidFill>
                  <a:srgbClr val="C00000"/>
                </a:solidFill>
                <a:ea typeface="宋体" panose="02010600030101010101" pitchFamily="2" charset="-122"/>
              </a:rPr>
              <a:t>false </a:t>
            </a:r>
            <a:r>
              <a:rPr lang="en-US" altLang="zh-CN">
                <a:solidFill>
                  <a:srgbClr val="C00000"/>
                </a:solidFill>
                <a:ea typeface="宋体" panose="02010600030101010101" pitchFamily="2" charset="-122"/>
              </a:rPr>
              <a:t>if it evaluates to </a:t>
            </a:r>
            <a:r>
              <a:rPr lang="en-US" altLang="zh-CN" i="1">
                <a:solidFill>
                  <a:srgbClr val="C00000"/>
                </a:solidFill>
                <a:ea typeface="宋体" panose="02010600030101010101" pitchFamily="2" charset="-122"/>
              </a:rPr>
              <a:t>unknown</a:t>
            </a:r>
          </a:p>
        </p:txBody>
      </p:sp>
    </p:spTree>
    <p:extLst>
      <p:ext uri="{BB962C8B-B14F-4D97-AF65-F5344CB8AC3E}">
        <p14:creationId xmlns:p14="http://schemas.microsoft.com/office/powerpoint/2010/main" val="19495099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>
            <a:extLst>
              <a:ext uri="{FF2B5EF4-FFF2-40B4-BE49-F238E27FC236}">
                <a16:creationId xmlns:a16="http://schemas.microsoft.com/office/drawing/2014/main" id="{6D9D20FB-7C43-3440-8573-0784ABBFEC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Selection of tuples</a:t>
            </a:r>
          </a:p>
        </p:txBody>
      </p:sp>
      <p:sp>
        <p:nvSpPr>
          <p:cNvPr id="32770" name="Text Box 3">
            <a:extLst>
              <a:ext uri="{FF2B5EF4-FFF2-40B4-BE49-F238E27FC236}">
                <a16:creationId xmlns:a16="http://schemas.microsoft.com/office/drawing/2014/main" id="{669EB24E-2D8C-AB47-B391-44CD18126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2514" y="1077913"/>
            <a:ext cx="16398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000099"/>
              </a:buClr>
            </a:pPr>
            <a:r>
              <a:rPr lang="en-US" altLang="zh-CN" sz="1800"/>
              <a:t>Relation r</a:t>
            </a:r>
          </a:p>
        </p:txBody>
      </p:sp>
      <p:sp>
        <p:nvSpPr>
          <p:cNvPr id="32771" name="Text Box 4">
            <a:extLst>
              <a:ext uri="{FF2B5EF4-FFF2-40B4-BE49-F238E27FC236}">
                <a16:creationId xmlns:a16="http://schemas.microsoft.com/office/drawing/2014/main" id="{957D2ED8-3CCE-5D4F-92FA-0ED373A32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4214" y="3974412"/>
            <a:ext cx="2952751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230188" indent="-230188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>
                <a:srgbClr val="000099"/>
              </a:buClr>
            </a:pPr>
            <a:r>
              <a:rPr lang="en-US" altLang="zh-CN" sz="1800">
                <a:sym typeface="Symbol" pitchFamily="2" charset="2"/>
              </a:rPr>
              <a:t>Select tuples with A=B and D &gt; 5</a:t>
            </a:r>
          </a:p>
          <a:p>
            <a:pPr algn="ctr">
              <a:spcBef>
                <a:spcPct val="50000"/>
              </a:spcBef>
              <a:buClr>
                <a:srgbClr val="000099"/>
              </a:buClr>
            </a:pPr>
            <a:r>
              <a:rPr lang="el-GR" altLang="zh-CN" sz="1800">
                <a:sym typeface="Symbol" pitchFamily="2" charset="2"/>
              </a:rPr>
              <a:t>σ </a:t>
            </a:r>
            <a:r>
              <a:rPr lang="en-US" altLang="zh-CN" baseline="-25000">
                <a:sym typeface="Symbol" pitchFamily="2" charset="2"/>
              </a:rPr>
              <a:t>A=B and D &gt; 5</a:t>
            </a:r>
            <a:r>
              <a:rPr lang="en-US" altLang="zh-CN">
                <a:sym typeface="Symbol" pitchFamily="2" charset="2"/>
              </a:rPr>
              <a:t> (r)</a:t>
            </a:r>
            <a:endParaRPr lang="el-GR" altLang="zh-CN">
              <a:sym typeface="Symbol" pitchFamily="2" charset="2"/>
            </a:endParaRPr>
          </a:p>
        </p:txBody>
      </p:sp>
      <p:pic>
        <p:nvPicPr>
          <p:cNvPr id="32772" name="Picture 5">
            <a:extLst>
              <a:ext uri="{FF2B5EF4-FFF2-40B4-BE49-F238E27FC236}">
                <a16:creationId xmlns:a16="http://schemas.microsoft.com/office/drawing/2014/main" id="{8E0350DA-E16A-C244-B699-8968B9C26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664" y="1176337"/>
            <a:ext cx="2092325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>
            <a:extLst>
              <a:ext uri="{FF2B5EF4-FFF2-40B4-BE49-F238E27FC236}">
                <a16:creationId xmlns:a16="http://schemas.microsoft.com/office/drawing/2014/main" id="{47F8939B-49C1-6247-849C-F24D4D4F01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Selection of Columns (Attributes)</a:t>
            </a: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4184A745-15F0-2A48-A7A2-80A1DAF66D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0465" y="1335088"/>
            <a:ext cx="2441575" cy="411163"/>
          </a:xfrm>
        </p:spPr>
        <p:txBody>
          <a:bodyPr/>
          <a:lstStyle/>
          <a:p>
            <a:r>
              <a:rPr lang="en-US" altLang="zh-CN"/>
              <a:t>Relation</a:t>
            </a:r>
            <a:r>
              <a:rPr lang="en-US" altLang="zh-CN" i="1"/>
              <a:t> r</a:t>
            </a:r>
            <a:r>
              <a:rPr lang="en-US" altLang="zh-CN"/>
              <a:t>:</a:t>
            </a:r>
          </a:p>
        </p:txBody>
      </p:sp>
      <p:sp>
        <p:nvSpPr>
          <p:cNvPr id="34819" name="Rectangle 4">
            <a:extLst>
              <a:ext uri="{FF2B5EF4-FFF2-40B4-BE49-F238E27FC236}">
                <a16:creationId xmlns:a16="http://schemas.microsoft.com/office/drawing/2014/main" id="{4E8514CC-07B3-1941-852E-FFF89F239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114802"/>
            <a:ext cx="7029451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34820" name="Rectangle 5">
            <a:extLst>
              <a:ext uri="{FF2B5EF4-FFF2-40B4-BE49-F238E27FC236}">
                <a16:creationId xmlns:a16="http://schemas.microsoft.com/office/drawing/2014/main" id="{E65095C1-47A5-714F-BF6B-D2354D7CA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962402"/>
            <a:ext cx="7029451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34821" name="Rectangle 6">
            <a:extLst>
              <a:ext uri="{FF2B5EF4-FFF2-40B4-BE49-F238E27FC236}">
                <a16:creationId xmlns:a16="http://schemas.microsoft.com/office/drawing/2014/main" id="{8EF5C12A-D49A-2D4F-AC5D-A85FCCF76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114802"/>
            <a:ext cx="7029451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buSzTx/>
              <a:buFont typeface="Monotype Sorts" pitchFamily="2" charset="2"/>
              <a:buNone/>
            </a:pPr>
            <a:endParaRPr lang="zh-CN" altLang="zh-CN" sz="2000">
              <a:latin typeface="Times New Roman" panose="02020603050405020304" pitchFamily="18" charset="0"/>
            </a:endParaRPr>
          </a:p>
        </p:txBody>
      </p:sp>
      <p:sp>
        <p:nvSpPr>
          <p:cNvPr id="34822" name="Rectangle 7">
            <a:extLst>
              <a:ext uri="{FF2B5EF4-FFF2-40B4-BE49-F238E27FC236}">
                <a16:creationId xmlns:a16="http://schemas.microsoft.com/office/drawing/2014/main" id="{246A2497-13A5-8E44-88F1-38247FAD2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988" y="4140202"/>
            <a:ext cx="7029451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34823" name="Rectangle 8">
            <a:extLst>
              <a:ext uri="{FF2B5EF4-FFF2-40B4-BE49-F238E27FC236}">
                <a16:creationId xmlns:a16="http://schemas.microsoft.com/office/drawing/2014/main" id="{2FD80FEC-7520-1A49-AEAB-1E73DB1F2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639" y="3811589"/>
            <a:ext cx="3009900" cy="150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000099"/>
              </a:buClr>
            </a:pPr>
            <a:r>
              <a:rPr lang="en-US" altLang="zh-CN" sz="1800"/>
              <a:t> Select </a:t>
            </a:r>
            <a:r>
              <a:rPr lang="en-US" altLang="zh-CN" sz="1800">
                <a:sym typeface="Symbol" pitchFamily="2" charset="2"/>
              </a:rPr>
              <a:t>A and C</a:t>
            </a:r>
          </a:p>
          <a:p>
            <a:pPr lvl="1">
              <a:buClr>
                <a:srgbClr val="000099"/>
              </a:buClr>
              <a:buSzPct val="90000"/>
              <a:buFont typeface="Monotype Sorts" pitchFamily="2" charset="2"/>
              <a:buChar char="n"/>
            </a:pPr>
            <a:r>
              <a:rPr lang="en-US" altLang="zh-CN" sz="1800">
                <a:sym typeface="Symbol" pitchFamily="2" charset="2"/>
              </a:rPr>
              <a:t>Projection</a:t>
            </a:r>
          </a:p>
          <a:p>
            <a:pPr lvl="1">
              <a:buClr>
                <a:srgbClr val="000099"/>
              </a:buClr>
              <a:buSzPct val="90000"/>
              <a:buFont typeface="Monotype Sorts" pitchFamily="2" charset="2"/>
              <a:buChar char="n"/>
            </a:pPr>
            <a:r>
              <a:rPr lang="el-GR" altLang="zh-CN" sz="1800">
                <a:sym typeface="Symbol" pitchFamily="2" charset="2"/>
              </a:rPr>
              <a:t>Π</a:t>
            </a:r>
            <a:r>
              <a:rPr lang="en-US" altLang="zh-CN" sz="1800">
                <a:sym typeface="Symbol" pitchFamily="2" charset="2"/>
              </a:rPr>
              <a:t> </a:t>
            </a:r>
            <a:r>
              <a:rPr lang="en-US" altLang="zh-CN" sz="1800" baseline="-25000">
                <a:sym typeface="Symbol" pitchFamily="2" charset="2"/>
              </a:rPr>
              <a:t>A, C</a:t>
            </a:r>
            <a:r>
              <a:rPr lang="en-US" altLang="zh-CN" sz="1800">
                <a:sym typeface="Symbol" pitchFamily="2" charset="2"/>
              </a:rPr>
              <a:t> (r) </a:t>
            </a:r>
            <a:endParaRPr lang="en-US" altLang="zh-CN" sz="1800"/>
          </a:p>
        </p:txBody>
      </p:sp>
      <p:pic>
        <p:nvPicPr>
          <p:cNvPr id="34824" name="Picture 9">
            <a:extLst>
              <a:ext uri="{FF2B5EF4-FFF2-40B4-BE49-F238E27FC236}">
                <a16:creationId xmlns:a16="http://schemas.microsoft.com/office/drawing/2014/main" id="{521F9FEC-B001-CD45-8A34-802807130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663" y="1192214"/>
            <a:ext cx="2792412" cy="456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>
            <a:extLst>
              <a:ext uri="{FF2B5EF4-FFF2-40B4-BE49-F238E27FC236}">
                <a16:creationId xmlns:a16="http://schemas.microsoft.com/office/drawing/2014/main" id="{4848FEB8-EA19-EF49-9B20-D0AEABC877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11400" y="193675"/>
            <a:ext cx="8229600" cy="503239"/>
          </a:xfrm>
        </p:spPr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Joining two relations – Cartesian Product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D9BEAE67-7B08-134D-A027-37E90F6DB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2513" y="1077914"/>
            <a:ext cx="7029451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buSzTx/>
            </a:pPr>
            <a:r>
              <a:rPr lang="en-US" altLang="zh-CN" sz="1800"/>
              <a:t>Relations </a:t>
            </a:r>
            <a:r>
              <a:rPr lang="en-US" altLang="zh-CN" sz="1800" i="1"/>
              <a:t>r, s</a:t>
            </a:r>
            <a:r>
              <a:rPr lang="en-US" altLang="zh-CN" sz="1800"/>
              <a:t>:</a:t>
            </a:r>
          </a:p>
        </p:txBody>
      </p:sp>
      <p:sp>
        <p:nvSpPr>
          <p:cNvPr id="36867" name="Rectangle 4">
            <a:extLst>
              <a:ext uri="{FF2B5EF4-FFF2-40B4-BE49-F238E27FC236}">
                <a16:creationId xmlns:a16="http://schemas.microsoft.com/office/drawing/2014/main" id="{38D4A0E8-5135-8F41-994E-19061D884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2513" y="3135314"/>
            <a:ext cx="7029451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buSzTx/>
            </a:pPr>
            <a:r>
              <a:rPr lang="en-US" altLang="zh-CN" sz="1800" i="1"/>
              <a:t>r</a:t>
            </a:r>
            <a:r>
              <a:rPr lang="en-US" altLang="zh-CN" sz="1800"/>
              <a:t> x</a:t>
            </a:r>
            <a:r>
              <a:rPr lang="en-US" altLang="zh-CN" sz="1800">
                <a:sym typeface="Symbol" pitchFamily="2" charset="2"/>
              </a:rPr>
              <a:t> </a:t>
            </a:r>
            <a:r>
              <a:rPr lang="en-US" altLang="zh-CN" sz="1800" i="1">
                <a:sym typeface="Symbol" pitchFamily="2" charset="2"/>
              </a:rPr>
              <a:t>s</a:t>
            </a:r>
            <a:r>
              <a:rPr lang="en-US" altLang="zh-CN" sz="1800"/>
              <a:t>:</a:t>
            </a:r>
          </a:p>
        </p:txBody>
      </p:sp>
      <p:pic>
        <p:nvPicPr>
          <p:cNvPr id="36868" name="Picture 5">
            <a:extLst>
              <a:ext uri="{FF2B5EF4-FFF2-40B4-BE49-F238E27FC236}">
                <a16:creationId xmlns:a16="http://schemas.microsoft.com/office/drawing/2014/main" id="{5BD270B1-FFD6-B340-8E12-7BA5F8588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063" y="1076325"/>
            <a:ext cx="2432051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A9A4003-0013-9042-8742-D9F2343327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Union of two relations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DDAC9B70-5E4D-2C46-A287-C445711E1D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22514" y="1077913"/>
            <a:ext cx="6861175" cy="334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Relations </a:t>
            </a:r>
            <a:r>
              <a:rPr lang="en-US" altLang="zh-CN" i="1"/>
              <a:t>r, s:</a:t>
            </a:r>
            <a:endParaRPr lang="en-US" altLang="zh-CN"/>
          </a:p>
        </p:txBody>
      </p:sp>
      <p:sp>
        <p:nvSpPr>
          <p:cNvPr id="38915" name="Rectangle 4">
            <a:extLst>
              <a:ext uri="{FF2B5EF4-FFF2-40B4-BE49-F238E27FC236}">
                <a16:creationId xmlns:a16="http://schemas.microsoft.com/office/drawing/2014/main" id="{70D465F6-457A-3F42-B01A-2A39D56DD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2513" y="3238501"/>
            <a:ext cx="7029451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Clr>
                <a:srgbClr val="000099"/>
              </a:buClr>
            </a:pPr>
            <a:r>
              <a:rPr lang="en-US" altLang="zh-CN" sz="1800"/>
              <a:t>r </a:t>
            </a:r>
            <a:r>
              <a:rPr lang="en-US" altLang="zh-CN" sz="1800">
                <a:sym typeface="Symbol" pitchFamily="2" charset="2"/>
              </a:rPr>
              <a:t> s</a:t>
            </a:r>
            <a:r>
              <a:rPr lang="en-US" altLang="zh-CN" sz="1800"/>
              <a:t>:</a:t>
            </a:r>
          </a:p>
        </p:txBody>
      </p:sp>
      <p:pic>
        <p:nvPicPr>
          <p:cNvPr id="38916" name="Picture 5">
            <a:extLst>
              <a:ext uri="{FF2B5EF4-FFF2-40B4-BE49-F238E27FC236}">
                <a16:creationId xmlns:a16="http://schemas.microsoft.com/office/drawing/2014/main" id="{07AC7080-1C7A-D34A-823A-44CD663BD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8" y="1138239"/>
            <a:ext cx="2357437" cy="421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>
            <a:extLst>
              <a:ext uri="{FF2B5EF4-FFF2-40B4-BE49-F238E27FC236}">
                <a16:creationId xmlns:a16="http://schemas.microsoft.com/office/drawing/2014/main" id="{4AE97FDB-C801-A045-8B6F-15A7386109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47913" y="666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Set difference of two relations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40DD8E6B-C01A-ED48-92F0-6AD2229D02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22514" y="1077913"/>
            <a:ext cx="6861175" cy="334963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Relations </a:t>
            </a:r>
            <a:r>
              <a:rPr lang="en-US" altLang="zh-CN" i="1"/>
              <a:t>r</a:t>
            </a:r>
            <a:r>
              <a:rPr lang="en-US" altLang="zh-CN"/>
              <a:t>, </a:t>
            </a:r>
            <a:r>
              <a:rPr lang="en-US" altLang="zh-CN" i="1"/>
              <a:t>s</a:t>
            </a:r>
            <a:r>
              <a:rPr lang="en-US" altLang="zh-CN"/>
              <a:t>:</a:t>
            </a:r>
          </a:p>
        </p:txBody>
      </p:sp>
      <p:sp>
        <p:nvSpPr>
          <p:cNvPr id="40963" name="Rectangle 4">
            <a:extLst>
              <a:ext uri="{FF2B5EF4-FFF2-40B4-BE49-F238E27FC236}">
                <a16:creationId xmlns:a16="http://schemas.microsoft.com/office/drawing/2014/main" id="{F467BEF7-706A-7143-BAF0-43C00A648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2513" y="3221040"/>
            <a:ext cx="7029451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Clr>
                <a:srgbClr val="000099"/>
              </a:buClr>
            </a:pPr>
            <a:r>
              <a:rPr lang="en-US" altLang="zh-CN" sz="1800" i="1"/>
              <a:t>r  </a:t>
            </a:r>
            <a:r>
              <a:rPr lang="en-US" altLang="zh-CN" sz="1800" i="1">
                <a:sym typeface="Symbol" pitchFamily="2" charset="2"/>
              </a:rPr>
              <a:t>– s</a:t>
            </a:r>
            <a:r>
              <a:rPr lang="en-US" altLang="zh-CN" sz="1800" i="1"/>
              <a:t>:</a:t>
            </a:r>
          </a:p>
        </p:txBody>
      </p:sp>
      <p:pic>
        <p:nvPicPr>
          <p:cNvPr id="40964" name="Picture 5">
            <a:extLst>
              <a:ext uri="{FF2B5EF4-FFF2-40B4-BE49-F238E27FC236}">
                <a16:creationId xmlns:a16="http://schemas.microsoft.com/office/drawing/2014/main" id="{CB326BAA-3070-7D4A-9135-14423F7EA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1211263"/>
            <a:ext cx="2554288" cy="323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>
            <a:extLst>
              <a:ext uri="{FF2B5EF4-FFF2-40B4-BE49-F238E27FC236}">
                <a16:creationId xmlns:a16="http://schemas.microsoft.com/office/drawing/2014/main" id="{4A2E9D63-E914-9A42-83B4-E0C9DCCFC9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47913" y="238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Set Intersection of two relations</a:t>
            </a: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03BE42B7-11A2-B946-8BB1-155509E2A7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22513" y="1077913"/>
            <a:ext cx="7848600" cy="4876800"/>
          </a:xfrm>
        </p:spPr>
        <p:txBody>
          <a:bodyPr/>
          <a:lstStyle/>
          <a:p>
            <a:r>
              <a:rPr lang="en-US" altLang="zh-CN"/>
              <a:t>Relation </a:t>
            </a:r>
            <a:r>
              <a:rPr lang="en-US" altLang="zh-CN" i="1"/>
              <a:t>r, s</a:t>
            </a:r>
            <a:r>
              <a:rPr lang="en-US" altLang="zh-CN"/>
              <a:t>: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>
              <a:buFont typeface="Monotype Sorts" pitchFamily="2" charset="2"/>
              <a:buNone/>
            </a:pPr>
            <a:endParaRPr lang="en-US" altLang="zh-CN"/>
          </a:p>
          <a:p>
            <a:pPr>
              <a:buFont typeface="Monotype Sorts" pitchFamily="2" charset="2"/>
              <a:buNone/>
            </a:pPr>
            <a:endParaRPr lang="en-US" altLang="zh-CN"/>
          </a:p>
          <a:p>
            <a:r>
              <a:rPr lang="en-US" altLang="zh-CN" i="1"/>
              <a:t>r</a:t>
            </a:r>
            <a:r>
              <a:rPr lang="en-US" altLang="zh-CN"/>
              <a:t> </a:t>
            </a:r>
            <a:r>
              <a:rPr lang="en-US" altLang="zh-CN">
                <a:sym typeface="Symbol" pitchFamily="2" charset="2"/>
              </a:rPr>
              <a:t> </a:t>
            </a:r>
            <a:r>
              <a:rPr lang="en-US" altLang="zh-CN" i="1">
                <a:sym typeface="Symbol" pitchFamily="2" charset="2"/>
              </a:rPr>
              <a:t>s</a:t>
            </a:r>
            <a:endParaRPr lang="en-US" altLang="zh-CN" i="1"/>
          </a:p>
        </p:txBody>
      </p:sp>
      <p:pic>
        <p:nvPicPr>
          <p:cNvPr id="43011" name="Picture 4">
            <a:extLst>
              <a:ext uri="{FF2B5EF4-FFF2-40B4-BE49-F238E27FC236}">
                <a16:creationId xmlns:a16="http://schemas.microsoft.com/office/drawing/2014/main" id="{A4CDD319-A36F-9248-81AB-241A7262D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964" y="1106489"/>
            <a:ext cx="2657475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>
            <a:extLst>
              <a:ext uri="{FF2B5EF4-FFF2-40B4-BE49-F238E27FC236}">
                <a16:creationId xmlns:a16="http://schemas.microsoft.com/office/drawing/2014/main" id="{8A8B4F4E-4001-AC4D-8391-48D6187140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Joining two relations – Natural Join</a:t>
            </a:r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14541525-4E78-4F45-ADFC-A467095E3B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22513" y="1304925"/>
            <a:ext cx="6826251" cy="5207000"/>
          </a:xfrm>
        </p:spPr>
        <p:txBody>
          <a:bodyPr/>
          <a:lstStyle/>
          <a:p>
            <a:r>
              <a:rPr lang="en-US" altLang="zh-CN"/>
              <a:t>Let </a:t>
            </a:r>
            <a:r>
              <a:rPr lang="en-US" altLang="zh-CN" i="1"/>
              <a:t>r</a:t>
            </a:r>
            <a:r>
              <a:rPr lang="en-US" altLang="zh-CN"/>
              <a:t> and </a:t>
            </a:r>
            <a:r>
              <a:rPr lang="en-US" altLang="zh-CN" i="1"/>
              <a:t>s</a:t>
            </a:r>
            <a:r>
              <a:rPr lang="en-US" altLang="zh-CN"/>
              <a:t> be relations on schemas </a:t>
            </a:r>
            <a:r>
              <a:rPr lang="en-US" altLang="zh-CN" i="1"/>
              <a:t>R</a:t>
            </a:r>
            <a:r>
              <a:rPr lang="en-US" altLang="zh-CN"/>
              <a:t> and </a:t>
            </a:r>
            <a:r>
              <a:rPr lang="en-US" altLang="zh-CN" i="1"/>
              <a:t>S</a:t>
            </a:r>
            <a:r>
              <a:rPr lang="en-US" altLang="zh-CN"/>
              <a:t> respectively. </a:t>
            </a:r>
            <a:br>
              <a:rPr lang="en-US" altLang="zh-CN"/>
            </a:br>
            <a:r>
              <a:rPr lang="en-US" altLang="zh-CN"/>
              <a:t>Then,  the “natural join”  of relations </a:t>
            </a:r>
            <a:r>
              <a:rPr lang="en-US" altLang="zh-CN" i="1"/>
              <a:t>R</a:t>
            </a:r>
            <a:r>
              <a:rPr lang="en-US" altLang="zh-CN"/>
              <a:t> and </a:t>
            </a:r>
            <a:r>
              <a:rPr lang="en-US" altLang="zh-CN" i="1"/>
              <a:t>S</a:t>
            </a:r>
            <a:r>
              <a:rPr lang="en-US" altLang="zh-CN"/>
              <a:t> is a relation on schema </a:t>
            </a:r>
            <a:r>
              <a:rPr lang="en-US" altLang="zh-CN" i="1"/>
              <a:t>R </a:t>
            </a:r>
            <a:r>
              <a:rPr lang="en-US" altLang="zh-CN">
                <a:sym typeface="Symbol" pitchFamily="2" charset="2"/>
              </a:rPr>
              <a:t></a:t>
            </a:r>
            <a:r>
              <a:rPr lang="en-US" altLang="zh-CN"/>
              <a:t> </a:t>
            </a:r>
            <a:r>
              <a:rPr lang="en-US" altLang="zh-CN" i="1"/>
              <a:t>S</a:t>
            </a:r>
            <a:r>
              <a:rPr lang="en-US" altLang="zh-CN"/>
              <a:t> obtained as follows:</a:t>
            </a:r>
          </a:p>
          <a:p>
            <a:pPr lvl="1"/>
            <a:r>
              <a:rPr lang="en-US" altLang="zh-CN"/>
              <a:t>Consider each pair of tuples </a:t>
            </a:r>
            <a:r>
              <a:rPr lang="en-US" altLang="zh-CN" i="1"/>
              <a:t>t</a:t>
            </a:r>
            <a:r>
              <a:rPr lang="en-US" altLang="zh-CN" sz="2800" i="1" baseline="-25000"/>
              <a:t>r</a:t>
            </a:r>
            <a:r>
              <a:rPr lang="en-US" altLang="zh-CN"/>
              <a:t> from </a:t>
            </a:r>
            <a:r>
              <a:rPr lang="en-US" altLang="zh-CN" i="1"/>
              <a:t>r</a:t>
            </a:r>
            <a:r>
              <a:rPr lang="en-US" altLang="zh-CN"/>
              <a:t> and </a:t>
            </a:r>
            <a:r>
              <a:rPr lang="en-US" altLang="zh-CN" i="1"/>
              <a:t>t</a:t>
            </a:r>
            <a:r>
              <a:rPr lang="en-US" altLang="zh-CN" sz="2800" i="1" baseline="-25000"/>
              <a:t>s</a:t>
            </a:r>
            <a:r>
              <a:rPr lang="en-US" altLang="zh-CN"/>
              <a:t> from </a:t>
            </a:r>
            <a:r>
              <a:rPr lang="en-US" altLang="zh-CN" i="1"/>
              <a:t>s</a:t>
            </a:r>
            <a:r>
              <a:rPr lang="en-US" altLang="zh-CN"/>
              <a:t>.  </a:t>
            </a:r>
          </a:p>
          <a:p>
            <a:pPr lvl="1"/>
            <a:r>
              <a:rPr lang="en-US" altLang="zh-CN"/>
              <a:t>If </a:t>
            </a:r>
            <a:r>
              <a:rPr lang="en-US" altLang="zh-CN" i="1"/>
              <a:t>t</a:t>
            </a:r>
            <a:r>
              <a:rPr lang="en-US" altLang="zh-CN" i="1" baseline="-25000"/>
              <a:t>r</a:t>
            </a:r>
            <a:r>
              <a:rPr lang="en-US" altLang="zh-CN"/>
              <a:t> and </a:t>
            </a:r>
            <a:r>
              <a:rPr lang="en-US" altLang="zh-CN" i="1"/>
              <a:t>t</a:t>
            </a:r>
            <a:r>
              <a:rPr lang="en-US" altLang="zh-CN" i="1" baseline="-25000"/>
              <a:t>s</a:t>
            </a:r>
            <a:r>
              <a:rPr lang="en-US" altLang="zh-CN"/>
              <a:t> have the same value on each of the attributes in </a:t>
            </a:r>
            <a:r>
              <a:rPr lang="en-US" altLang="zh-CN" i="1"/>
              <a:t>R</a:t>
            </a:r>
            <a:r>
              <a:rPr lang="en-US" altLang="zh-CN"/>
              <a:t> </a:t>
            </a:r>
            <a:r>
              <a:rPr lang="en-US" altLang="zh-CN">
                <a:sym typeface="Symbol" pitchFamily="2" charset="2"/>
              </a:rPr>
              <a:t></a:t>
            </a:r>
            <a:r>
              <a:rPr lang="en-US" altLang="zh-CN"/>
              <a:t> </a:t>
            </a:r>
            <a:r>
              <a:rPr lang="en-US" altLang="zh-CN" i="1"/>
              <a:t>S</a:t>
            </a:r>
            <a:r>
              <a:rPr lang="en-US" altLang="zh-CN"/>
              <a:t>, add a tuple </a:t>
            </a:r>
            <a:r>
              <a:rPr lang="en-US" altLang="zh-CN" i="1"/>
              <a:t>t</a:t>
            </a:r>
            <a:r>
              <a:rPr lang="en-US" altLang="zh-CN"/>
              <a:t>  to the result, where</a:t>
            </a:r>
          </a:p>
          <a:p>
            <a:pPr lvl="2"/>
            <a:r>
              <a:rPr lang="en-US" altLang="zh-CN" i="1"/>
              <a:t>t</a:t>
            </a:r>
            <a:r>
              <a:rPr lang="en-US" altLang="zh-CN"/>
              <a:t> has the same value as </a:t>
            </a:r>
            <a:r>
              <a:rPr lang="en-US" altLang="zh-CN" i="1"/>
              <a:t>t</a:t>
            </a:r>
            <a:r>
              <a:rPr lang="en-US" altLang="zh-CN" sz="3200" i="1" baseline="-25000"/>
              <a:t>r</a:t>
            </a:r>
            <a:r>
              <a:rPr lang="en-US" altLang="zh-CN"/>
              <a:t> on </a:t>
            </a:r>
            <a:r>
              <a:rPr lang="en-US" altLang="zh-CN" i="1"/>
              <a:t>r</a:t>
            </a:r>
            <a:endParaRPr lang="en-US" altLang="zh-CN"/>
          </a:p>
          <a:p>
            <a:pPr lvl="2"/>
            <a:r>
              <a:rPr lang="en-US" altLang="zh-CN" i="1"/>
              <a:t>t</a:t>
            </a:r>
            <a:r>
              <a:rPr lang="en-US" altLang="zh-CN"/>
              <a:t> has the same value as </a:t>
            </a:r>
            <a:r>
              <a:rPr lang="en-US" altLang="zh-CN" i="1"/>
              <a:t>t</a:t>
            </a:r>
            <a:r>
              <a:rPr lang="en-US" altLang="zh-CN" sz="3200" i="1" baseline="-25000"/>
              <a:t>s</a:t>
            </a:r>
            <a:r>
              <a:rPr lang="en-US" altLang="zh-CN"/>
              <a:t> on </a:t>
            </a:r>
            <a:r>
              <a:rPr lang="en-US" altLang="zh-CN" i="1"/>
              <a:t>s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>
            <a:extLst>
              <a:ext uri="{FF2B5EF4-FFF2-40B4-BE49-F238E27FC236}">
                <a16:creationId xmlns:a16="http://schemas.microsoft.com/office/drawing/2014/main" id="{82702320-B533-9A4E-82BD-D465CD2B81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Database</a:t>
            </a: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D3B13B07-5038-824A-8871-7CD3EEA186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70139" y="999256"/>
            <a:ext cx="8077200" cy="5176837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altLang="zh-CN" dirty="0"/>
              <a:t>A database consists of multiple relations</a:t>
            </a:r>
          </a:p>
          <a:p>
            <a:pPr>
              <a:spcBef>
                <a:spcPct val="60000"/>
              </a:spcBef>
            </a:pPr>
            <a:r>
              <a:rPr lang="en-US" altLang="zh-CN" dirty="0"/>
              <a:t>Information about an enterprise is broken up into parts</a:t>
            </a:r>
          </a:p>
          <a:p>
            <a:pPr>
              <a:lnSpc>
                <a:spcPct val="110000"/>
              </a:lnSpc>
              <a:spcBef>
                <a:spcPct val="60000"/>
              </a:spcBef>
              <a:buFont typeface="Monotype Sorts" pitchFamily="2" charset="2"/>
              <a:buNone/>
            </a:pPr>
            <a:r>
              <a:rPr lang="en-US" altLang="zh-CN" dirty="0"/>
              <a:t>	        </a:t>
            </a:r>
            <a:r>
              <a:rPr lang="en-US" altLang="zh-CN" i="1" dirty="0"/>
              <a:t>instructor</a:t>
            </a:r>
            <a:r>
              <a:rPr lang="en-US" altLang="zh-CN" dirty="0"/>
              <a:t>  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i="1" dirty="0"/>
              <a:t>student</a:t>
            </a:r>
            <a:r>
              <a:rPr lang="en-US" altLang="zh-CN" dirty="0"/>
              <a:t>     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i="1" dirty="0"/>
              <a:t>advisor</a:t>
            </a:r>
            <a:endParaRPr lang="en-US" altLang="zh-CN" dirty="0"/>
          </a:p>
          <a:p>
            <a:pPr>
              <a:lnSpc>
                <a:spcPct val="110000"/>
              </a:lnSpc>
              <a:spcBef>
                <a:spcPct val="60000"/>
              </a:spcBef>
            </a:pPr>
            <a:r>
              <a:rPr lang="en-US" altLang="zh-CN" dirty="0"/>
              <a:t>Bad design: </a:t>
            </a:r>
            <a:br>
              <a:rPr lang="en-US" altLang="zh-CN" dirty="0"/>
            </a:br>
            <a:r>
              <a:rPr lang="en-US" altLang="zh-CN" dirty="0"/>
              <a:t>       </a:t>
            </a:r>
            <a:r>
              <a:rPr lang="en-US" altLang="zh-CN" i="1" dirty="0" err="1"/>
              <a:t>univ</a:t>
            </a:r>
            <a:r>
              <a:rPr lang="en-US" altLang="zh-CN" i="1" dirty="0"/>
              <a:t> </a:t>
            </a:r>
            <a:r>
              <a:rPr lang="en-US" altLang="zh-CN" dirty="0"/>
              <a:t>(</a:t>
            </a:r>
            <a:r>
              <a:rPr lang="en-US" altLang="zh-CN" i="1" dirty="0"/>
              <a:t>instructor -ID, name, </a:t>
            </a:r>
            <a:r>
              <a:rPr lang="en-US" altLang="zh-CN" i="1" dirty="0" err="1"/>
              <a:t>dept_name</a:t>
            </a:r>
            <a:r>
              <a:rPr lang="en-US" altLang="zh-CN" i="1" dirty="0"/>
              <a:t>, salary, </a:t>
            </a:r>
            <a:r>
              <a:rPr lang="en-US" altLang="zh-CN" i="1" dirty="0" err="1"/>
              <a:t>student_Id</a:t>
            </a:r>
            <a:r>
              <a:rPr lang="en-US" altLang="zh-CN" dirty="0"/>
              <a:t>, ..)</a:t>
            </a:r>
            <a:br>
              <a:rPr lang="en-US" altLang="zh-CN" dirty="0"/>
            </a:br>
            <a:r>
              <a:rPr lang="en-US" altLang="zh-CN" dirty="0"/>
              <a:t>results in</a:t>
            </a:r>
          </a:p>
          <a:p>
            <a:pPr lvl="1">
              <a:spcBef>
                <a:spcPct val="60000"/>
              </a:spcBef>
            </a:pPr>
            <a:r>
              <a:rPr lang="en-US" altLang="zh-CN" dirty="0"/>
              <a:t>repetition of information (e.g., two students have the same instructor)</a:t>
            </a:r>
          </a:p>
          <a:p>
            <a:pPr lvl="1">
              <a:spcBef>
                <a:spcPct val="60000"/>
              </a:spcBef>
            </a:pPr>
            <a:r>
              <a:rPr lang="en-US" altLang="zh-CN" dirty="0"/>
              <a:t>the need for null values  (e.g., represent an student with no advisor)</a:t>
            </a:r>
          </a:p>
          <a:p>
            <a:pPr>
              <a:spcBef>
                <a:spcPct val="60000"/>
              </a:spcBef>
            </a:pPr>
            <a:r>
              <a:rPr lang="en-US" altLang="zh-CN" dirty="0"/>
              <a:t>Normalization theory</a:t>
            </a:r>
            <a:r>
              <a:rPr lang="zh-CN" altLang="en-US" dirty="0"/>
              <a:t> </a:t>
            </a:r>
            <a:r>
              <a:rPr lang="en-US" altLang="zh-CN" dirty="0"/>
              <a:t>deals with how to design “good” relational schemas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Database schema -- is the logical structure of the database.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Database instance -- is a snapshot of the data in the database at a given instant in time. </a:t>
            </a:r>
            <a:endParaRPr lang="en-US" altLang="zh-CN" dirty="0"/>
          </a:p>
          <a:p>
            <a:pPr>
              <a:spcBef>
                <a:spcPct val="60000"/>
              </a:spcBef>
            </a:pPr>
            <a:endParaRPr lang="en-US" altLang="zh-CN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>
            <a:extLst>
              <a:ext uri="{FF2B5EF4-FFF2-40B4-BE49-F238E27FC236}">
                <a16:creationId xmlns:a16="http://schemas.microsoft.com/office/drawing/2014/main" id="{8FEE8A5C-B5D4-2744-BD6F-94A23B0AB8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Natural Join Example</a:t>
            </a:r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B8489FD3-C7DC-6841-983B-7EFB93AF05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22513" y="1077913"/>
            <a:ext cx="6843712" cy="382587"/>
          </a:xfrm>
        </p:spPr>
        <p:txBody>
          <a:bodyPr/>
          <a:lstStyle/>
          <a:p>
            <a:r>
              <a:rPr lang="en-US" altLang="zh-CN"/>
              <a:t>Relations r, s:</a:t>
            </a:r>
          </a:p>
        </p:txBody>
      </p:sp>
      <p:grpSp>
        <p:nvGrpSpPr>
          <p:cNvPr id="47107" name="Group 4">
            <a:extLst>
              <a:ext uri="{FF2B5EF4-FFF2-40B4-BE49-F238E27FC236}">
                <a16:creationId xmlns:a16="http://schemas.microsoft.com/office/drawing/2014/main" id="{42CBAC61-6A04-D945-B780-DF9C452DDE1B}"/>
              </a:ext>
            </a:extLst>
          </p:cNvPr>
          <p:cNvGrpSpPr>
            <a:grpSpLocks/>
          </p:cNvGrpSpPr>
          <p:nvPr/>
        </p:nvGrpSpPr>
        <p:grpSpPr bwMode="auto">
          <a:xfrm>
            <a:off x="2343149" y="3654426"/>
            <a:ext cx="7029451" cy="996951"/>
            <a:chOff x="288" y="2688"/>
            <a:chExt cx="4428" cy="258"/>
          </a:xfrm>
        </p:grpSpPr>
        <p:sp>
          <p:nvSpPr>
            <p:cNvPr id="47110" name="Rectangle 5">
              <a:extLst>
                <a:ext uri="{FF2B5EF4-FFF2-40B4-BE49-F238E27FC236}">
                  <a16:creationId xmlns:a16="http://schemas.microsoft.com/office/drawing/2014/main" id="{28564C63-DDBA-6141-9BAC-73E335E77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688"/>
              <a:ext cx="442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2" charset="2"/>
                <a:buChar char="4"/>
                <a:defRPr kumimoji="1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buClr>
                  <a:srgbClr val="000099"/>
                </a:buClr>
              </a:pPr>
              <a:r>
                <a:rPr lang="en-US" altLang="zh-CN" sz="1800"/>
                <a:t>Natural Join</a:t>
              </a:r>
            </a:p>
            <a:p>
              <a:pPr lvl="1">
                <a:buClr>
                  <a:srgbClr val="000099"/>
                </a:buClr>
                <a:buSzPct val="90000"/>
                <a:buFont typeface="Monotype Sorts" pitchFamily="2" charset="2"/>
                <a:buChar char="n"/>
              </a:pPr>
              <a:r>
                <a:rPr lang="en-US" altLang="zh-CN" sz="1800"/>
                <a:t>r </a:t>
              </a:r>
              <a:r>
                <a:rPr lang="en-US" altLang="zh-CN" sz="1800">
                  <a:sym typeface="dbsym" pitchFamily="34" charset="2"/>
                </a:rPr>
                <a:t>    s</a:t>
              </a:r>
            </a:p>
          </p:txBody>
        </p:sp>
        <p:sp>
          <p:nvSpPr>
            <p:cNvPr id="47111" name="AutoShape 6">
              <a:extLst>
                <a:ext uri="{FF2B5EF4-FFF2-40B4-BE49-F238E27FC236}">
                  <a16:creationId xmlns:a16="http://schemas.microsoft.com/office/drawing/2014/main" id="{76E163E6-D3ED-854D-8339-3BC4174B70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470" y="2784"/>
              <a:ext cx="96" cy="96"/>
            </a:xfrm>
            <a:prstGeom prst="flowChartCollat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2" charset="2"/>
                <a:buChar char="4"/>
                <a:defRPr kumimoji="1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zh-CN"/>
            </a:p>
          </p:txBody>
        </p:sp>
      </p:grpSp>
      <p:pic>
        <p:nvPicPr>
          <p:cNvPr id="47108" name="Picture 7">
            <a:extLst>
              <a:ext uri="{FF2B5EF4-FFF2-40B4-BE49-F238E27FC236}">
                <a16:creationId xmlns:a16="http://schemas.microsoft.com/office/drawing/2014/main" id="{4E4480DD-689C-BE48-8618-3B08CA737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064" y="1169988"/>
            <a:ext cx="4276725" cy="464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11" name="AutoShape 11">
            <a:extLst>
              <a:ext uri="{FF2B5EF4-FFF2-40B4-BE49-F238E27FC236}">
                <a16:creationId xmlns:a16="http://schemas.microsoft.com/office/drawing/2014/main" id="{CE6CE366-9391-DE49-BF91-692B705C617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314701" y="4146551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I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8500FE68-EEFC-4641-AF8F-E36EC8CC2E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in-2.1</a:t>
            </a:r>
          </a:p>
        </p:txBody>
      </p:sp>
      <p:pic>
        <p:nvPicPr>
          <p:cNvPr id="49154" name="Picture 3">
            <a:extLst>
              <a:ext uri="{FF2B5EF4-FFF2-40B4-BE49-F238E27FC236}">
                <a16:creationId xmlns:a16="http://schemas.microsoft.com/office/drawing/2014/main" id="{4A7E4466-2CBD-FA4B-9519-3B5839EBF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4" y="795338"/>
            <a:ext cx="6686551" cy="573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>
            <a:extLst>
              <a:ext uri="{FF2B5EF4-FFF2-40B4-BE49-F238E27FC236}">
                <a16:creationId xmlns:a16="http://schemas.microsoft.com/office/drawing/2014/main" id="{79BC82B2-D3F8-684E-B4F5-4E6D74FB09F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End of Chapter 2</a:t>
            </a:r>
            <a:br>
              <a:rPr lang="en-US" dirty="0">
                <a:ea typeface="+mj-ea"/>
              </a:rPr>
            </a:br>
            <a:r>
              <a:rPr lang="en-US" dirty="0">
                <a:solidFill>
                  <a:srgbClr val="000099"/>
                </a:solidFill>
                <a:ea typeface="+mj-ea"/>
              </a:rPr>
              <a:t>Exercise 7,12,13,15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>
            <a:extLst>
              <a:ext uri="{FF2B5EF4-FFF2-40B4-BE49-F238E27FC236}">
                <a16:creationId xmlns:a16="http://schemas.microsoft.com/office/drawing/2014/main" id="{4EFF8225-DF66-A546-B986-658E842CDD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2.01</a:t>
            </a:r>
          </a:p>
        </p:txBody>
      </p:sp>
      <p:pic>
        <p:nvPicPr>
          <p:cNvPr id="53250" name="Picture 3" descr="2">
            <a:extLst>
              <a:ext uri="{FF2B5EF4-FFF2-40B4-BE49-F238E27FC236}">
                <a16:creationId xmlns:a16="http://schemas.microsoft.com/office/drawing/2014/main" id="{4AE4D1D8-02E0-AD4E-A767-4B83E1FCD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664" y="1971677"/>
            <a:ext cx="3876675" cy="291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>
            <a:extLst>
              <a:ext uri="{FF2B5EF4-FFF2-40B4-BE49-F238E27FC236}">
                <a16:creationId xmlns:a16="http://schemas.microsoft.com/office/drawing/2014/main" id="{4038D153-6A2C-5F40-AC3F-EE16C9EC22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2.02</a:t>
            </a:r>
          </a:p>
        </p:txBody>
      </p:sp>
      <p:pic>
        <p:nvPicPr>
          <p:cNvPr id="55298" name="Picture 3" descr="2">
            <a:extLst>
              <a:ext uri="{FF2B5EF4-FFF2-40B4-BE49-F238E27FC236}">
                <a16:creationId xmlns:a16="http://schemas.microsoft.com/office/drawing/2014/main" id="{245F938A-1D2B-6B47-AFFA-9DD5FFE93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351" y="1854200"/>
            <a:ext cx="5321300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>
            <a:extLst>
              <a:ext uri="{FF2B5EF4-FFF2-40B4-BE49-F238E27FC236}">
                <a16:creationId xmlns:a16="http://schemas.microsoft.com/office/drawing/2014/main" id="{0F206675-A15B-9649-AB5D-4244385EA1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2.03</a:t>
            </a:r>
          </a:p>
        </p:txBody>
      </p:sp>
      <p:pic>
        <p:nvPicPr>
          <p:cNvPr id="57346" name="Picture 3" descr="2">
            <a:extLst>
              <a:ext uri="{FF2B5EF4-FFF2-40B4-BE49-F238E27FC236}">
                <a16:creationId xmlns:a16="http://schemas.microsoft.com/office/drawing/2014/main" id="{87643D9D-AD57-8E47-A755-9AAC8B694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913" y="2500313"/>
            <a:ext cx="190658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>
            <a:extLst>
              <a:ext uri="{FF2B5EF4-FFF2-40B4-BE49-F238E27FC236}">
                <a16:creationId xmlns:a16="http://schemas.microsoft.com/office/drawing/2014/main" id="{79FBDF7A-88B9-EC4B-8930-447AB234FB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2.04</a:t>
            </a:r>
          </a:p>
        </p:txBody>
      </p:sp>
      <p:pic>
        <p:nvPicPr>
          <p:cNvPr id="59394" name="Picture 3" descr="2">
            <a:extLst>
              <a:ext uri="{FF2B5EF4-FFF2-40B4-BE49-F238E27FC236}">
                <a16:creationId xmlns:a16="http://schemas.microsoft.com/office/drawing/2014/main" id="{187AD6C5-C418-6440-A974-130FA7931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014" y="1971677"/>
            <a:ext cx="3863975" cy="291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>
            <a:extLst>
              <a:ext uri="{FF2B5EF4-FFF2-40B4-BE49-F238E27FC236}">
                <a16:creationId xmlns:a16="http://schemas.microsoft.com/office/drawing/2014/main" id="{48799585-934B-5A49-B309-2773C96947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2.05</a:t>
            </a:r>
          </a:p>
        </p:txBody>
      </p:sp>
      <p:pic>
        <p:nvPicPr>
          <p:cNvPr id="61442" name="Picture 3" descr="2">
            <a:extLst>
              <a:ext uri="{FF2B5EF4-FFF2-40B4-BE49-F238E27FC236}">
                <a16:creationId xmlns:a16="http://schemas.microsoft.com/office/drawing/2014/main" id="{4FCAAC81-4B81-D04E-B523-B7110ED4F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77" y="2506665"/>
            <a:ext cx="2862263" cy="184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>
            <a:extLst>
              <a:ext uri="{FF2B5EF4-FFF2-40B4-BE49-F238E27FC236}">
                <a16:creationId xmlns:a16="http://schemas.microsoft.com/office/drawing/2014/main" id="{C22DC287-842D-5049-855E-B68C181F0E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2.06</a:t>
            </a:r>
          </a:p>
        </p:txBody>
      </p:sp>
      <p:pic>
        <p:nvPicPr>
          <p:cNvPr id="63490" name="Picture 3" descr="2">
            <a:extLst>
              <a:ext uri="{FF2B5EF4-FFF2-40B4-BE49-F238E27FC236}">
                <a16:creationId xmlns:a16="http://schemas.microsoft.com/office/drawing/2014/main" id="{A2370FC9-3192-7A42-B0F6-0818FE153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725" y="1674813"/>
            <a:ext cx="6176963" cy="350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>
            <a:extLst>
              <a:ext uri="{FF2B5EF4-FFF2-40B4-BE49-F238E27FC236}">
                <a16:creationId xmlns:a16="http://schemas.microsoft.com/office/drawing/2014/main" id="{5AC75B90-0CCA-B443-9678-70A4117158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2.07</a:t>
            </a:r>
          </a:p>
        </p:txBody>
      </p:sp>
      <p:pic>
        <p:nvPicPr>
          <p:cNvPr id="65538" name="Picture 3" descr="2">
            <a:extLst>
              <a:ext uri="{FF2B5EF4-FFF2-40B4-BE49-F238E27FC236}">
                <a16:creationId xmlns:a16="http://schemas.microsoft.com/office/drawing/2014/main" id="{FEAC5C7A-3658-5E44-9CAE-FBC07630D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725" y="1628777"/>
            <a:ext cx="3890963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>
            <a:extLst>
              <a:ext uri="{FF2B5EF4-FFF2-40B4-BE49-F238E27FC236}">
                <a16:creationId xmlns:a16="http://schemas.microsoft.com/office/drawing/2014/main" id="{64118168-4538-3040-AF49-A371593D08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Keys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4611B4CE-E776-0247-9230-58E0CCBE1B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89471" y="618922"/>
            <a:ext cx="9360310" cy="5311775"/>
          </a:xfrm>
        </p:spPr>
        <p:txBody>
          <a:bodyPr/>
          <a:lstStyle/>
          <a:p>
            <a:r>
              <a:rPr lang="en-US" altLang="zh-CN" dirty="0"/>
              <a:t>Let </a:t>
            </a:r>
            <a:r>
              <a:rPr lang="en-US" altLang="zh-CN" i="1" dirty="0"/>
              <a:t>K</a:t>
            </a:r>
            <a:r>
              <a:rPr lang="en-US" altLang="zh-CN" dirty="0"/>
              <a:t> </a:t>
            </a:r>
            <a:r>
              <a:rPr lang="en-US" altLang="zh-CN" dirty="0">
                <a:sym typeface="Symbol" pitchFamily="2" charset="2"/>
              </a:rPr>
              <a:t> R</a:t>
            </a:r>
          </a:p>
          <a:p>
            <a:r>
              <a:rPr lang="en-US" altLang="zh-CN" i="1" dirty="0">
                <a:sym typeface="Symbol" pitchFamily="2" charset="2"/>
              </a:rPr>
              <a:t>K </a:t>
            </a:r>
            <a:r>
              <a:rPr lang="en-US" altLang="zh-CN" dirty="0">
                <a:sym typeface="Symbol" pitchFamily="2" charset="2"/>
              </a:rPr>
              <a:t>is a </a:t>
            </a:r>
            <a:r>
              <a:rPr lang="en-US" altLang="zh-CN" b="1" dirty="0" err="1">
                <a:solidFill>
                  <a:srgbClr val="000099"/>
                </a:solidFill>
                <a:sym typeface="Symbol" pitchFamily="2" charset="2"/>
              </a:rPr>
              <a:t>superkey</a:t>
            </a:r>
            <a:r>
              <a:rPr lang="en-US" altLang="zh-CN" b="1" dirty="0">
                <a:solidFill>
                  <a:schemeClr val="tx2"/>
                </a:solidFill>
                <a:sym typeface="Symbol" pitchFamily="2" charset="2"/>
              </a:rPr>
              <a:t> </a:t>
            </a:r>
            <a:r>
              <a:rPr lang="en-US" altLang="zh-CN" dirty="0">
                <a:sym typeface="Symbol" pitchFamily="2" charset="2"/>
              </a:rPr>
              <a:t>of </a:t>
            </a:r>
            <a:r>
              <a:rPr lang="en-US" altLang="zh-CN" i="1" dirty="0">
                <a:sym typeface="Symbol" pitchFamily="2" charset="2"/>
              </a:rPr>
              <a:t>R</a:t>
            </a:r>
            <a:r>
              <a:rPr lang="en-US" altLang="zh-CN" dirty="0">
                <a:sym typeface="Symbol" pitchFamily="2" charset="2"/>
              </a:rPr>
              <a:t> if values for </a:t>
            </a:r>
            <a:r>
              <a:rPr lang="en-US" altLang="zh-CN" i="1" dirty="0">
                <a:sym typeface="Symbol" pitchFamily="2" charset="2"/>
              </a:rPr>
              <a:t>K</a:t>
            </a:r>
            <a:r>
              <a:rPr lang="en-US" altLang="zh-CN" dirty="0">
                <a:sym typeface="Symbol" pitchFamily="2" charset="2"/>
              </a:rPr>
              <a:t> are sufficient to identify a unique tuple of each possible relation </a:t>
            </a:r>
            <a:r>
              <a:rPr lang="en-US" altLang="zh-CN" i="1" dirty="0">
                <a:sym typeface="Symbol" pitchFamily="2" charset="2"/>
              </a:rPr>
              <a:t>r</a:t>
            </a:r>
            <a:endParaRPr lang="en-US" altLang="zh-CN" dirty="0">
              <a:sym typeface="Symbol" pitchFamily="2" charset="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sym typeface="Symbol" pitchFamily="2" charset="2"/>
              </a:rPr>
              <a:t>Example:  {</a:t>
            </a:r>
            <a:r>
              <a:rPr lang="en-US" altLang="zh-CN" i="1" dirty="0">
                <a:sym typeface="Symbol" pitchFamily="2" charset="2"/>
              </a:rPr>
              <a:t>ID</a:t>
            </a:r>
            <a:r>
              <a:rPr lang="en-US" altLang="zh-CN" dirty="0">
                <a:sym typeface="Symbol" pitchFamily="2" charset="2"/>
              </a:rPr>
              <a:t>} and {</a:t>
            </a:r>
            <a:r>
              <a:rPr lang="en-US" altLang="zh-CN" dirty="0" err="1">
                <a:sym typeface="Symbol" pitchFamily="2" charset="2"/>
              </a:rPr>
              <a:t>ID,name</a:t>
            </a:r>
            <a:r>
              <a:rPr lang="en-US" altLang="zh-CN" dirty="0">
                <a:sym typeface="Symbol" pitchFamily="2" charset="2"/>
              </a:rPr>
              <a:t>} are both </a:t>
            </a:r>
            <a:r>
              <a:rPr lang="en-US" altLang="zh-CN" dirty="0" err="1">
                <a:sym typeface="Symbol" pitchFamily="2" charset="2"/>
              </a:rPr>
              <a:t>superkeys</a:t>
            </a:r>
            <a:r>
              <a:rPr lang="en-US" altLang="zh-CN" dirty="0">
                <a:sym typeface="Symbol" pitchFamily="2" charset="2"/>
              </a:rPr>
              <a:t> of </a:t>
            </a:r>
            <a:r>
              <a:rPr lang="en-US" altLang="zh-CN" i="1" dirty="0">
                <a:sym typeface="Symbol" pitchFamily="2" charset="2"/>
              </a:rPr>
              <a:t>instructor.</a:t>
            </a:r>
            <a:endParaRPr lang="en-US" altLang="zh-CN" dirty="0">
              <a:sym typeface="Symbol" pitchFamily="2" charset="2"/>
            </a:endParaRPr>
          </a:p>
          <a:p>
            <a:pPr>
              <a:lnSpc>
                <a:spcPct val="120000"/>
              </a:lnSpc>
            </a:pPr>
            <a:r>
              <a:rPr lang="en-US" altLang="zh-CN" dirty="0" err="1">
                <a:sym typeface="Symbol" pitchFamily="2" charset="2"/>
              </a:rPr>
              <a:t>Superkey</a:t>
            </a:r>
            <a:r>
              <a:rPr lang="en-US" altLang="zh-CN" dirty="0">
                <a:sym typeface="Symbol" pitchFamily="2" charset="2"/>
              </a:rPr>
              <a:t> </a:t>
            </a:r>
            <a:r>
              <a:rPr lang="en-US" altLang="zh-CN" i="1" dirty="0">
                <a:sym typeface="Symbol" pitchFamily="2" charset="2"/>
              </a:rPr>
              <a:t>K</a:t>
            </a:r>
            <a:r>
              <a:rPr lang="en-US" altLang="zh-CN" dirty="0">
                <a:sym typeface="Symbol" pitchFamily="2" charset="2"/>
              </a:rPr>
              <a:t> is a </a:t>
            </a:r>
            <a:r>
              <a:rPr lang="en-US" altLang="zh-CN" b="1" dirty="0">
                <a:solidFill>
                  <a:srgbClr val="000099"/>
                </a:solidFill>
                <a:sym typeface="Symbol" pitchFamily="2" charset="2"/>
              </a:rPr>
              <a:t>candidate key</a:t>
            </a:r>
            <a:r>
              <a:rPr lang="en-US" altLang="zh-CN" dirty="0">
                <a:sym typeface="Symbol" pitchFamily="2" charset="2"/>
              </a:rPr>
              <a:t> if </a:t>
            </a:r>
            <a:r>
              <a:rPr lang="en-US" altLang="zh-CN" i="1" dirty="0">
                <a:sym typeface="Symbol" pitchFamily="2" charset="2"/>
              </a:rPr>
              <a:t>K</a:t>
            </a:r>
            <a:r>
              <a:rPr lang="en-US" altLang="zh-CN" dirty="0">
                <a:sym typeface="Symbol" pitchFamily="2" charset="2"/>
              </a:rPr>
              <a:t> is minimal (If we remove one more attribute in </a:t>
            </a:r>
            <a:r>
              <a:rPr lang="en-US" altLang="zh-CN" i="1" dirty="0">
                <a:sym typeface="Symbol" pitchFamily="2" charset="2"/>
              </a:rPr>
              <a:t>K</a:t>
            </a:r>
            <a:r>
              <a:rPr lang="en-US" altLang="zh-CN" dirty="0">
                <a:sym typeface="Symbol" pitchFamily="2" charset="2"/>
              </a:rPr>
              <a:t>, </a:t>
            </a:r>
            <a:r>
              <a:rPr lang="en-US" altLang="zh-CN" i="1" dirty="0">
                <a:sym typeface="Symbol" pitchFamily="2" charset="2"/>
              </a:rPr>
              <a:t>K</a:t>
            </a:r>
            <a:r>
              <a:rPr lang="en-US" altLang="zh-CN" dirty="0">
                <a:sym typeface="Symbol" pitchFamily="2" charset="2"/>
              </a:rPr>
              <a:t> will not be a </a:t>
            </a:r>
            <a:r>
              <a:rPr lang="en-US" altLang="zh-CN" dirty="0" err="1">
                <a:sym typeface="Symbol" pitchFamily="2" charset="2"/>
              </a:rPr>
              <a:t>superkey</a:t>
            </a:r>
            <a:r>
              <a:rPr lang="en-US" altLang="zh-CN" dirty="0">
                <a:sym typeface="Symbol" pitchFamily="2" charset="2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sym typeface="Symbol" pitchFamily="2" charset="2"/>
              </a:rPr>
              <a:t>Example:  {</a:t>
            </a:r>
            <a:r>
              <a:rPr lang="en-US" altLang="zh-CN" i="1" dirty="0">
                <a:sym typeface="Symbol" pitchFamily="2" charset="2"/>
              </a:rPr>
              <a:t>ID</a:t>
            </a:r>
            <a:r>
              <a:rPr lang="en-US" altLang="zh-CN" dirty="0">
                <a:sym typeface="Symbol" pitchFamily="2" charset="2"/>
              </a:rPr>
              <a:t>} is a candidate key for </a:t>
            </a:r>
            <a:r>
              <a:rPr lang="en-US" altLang="zh-CN" i="1" dirty="0">
                <a:sym typeface="Symbol" pitchFamily="2" charset="2"/>
              </a:rPr>
              <a:t>Instructor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ym typeface="Symbol" pitchFamily="2" charset="2"/>
              </a:rPr>
              <a:t>Candidate key can have more than one attribute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sym typeface="Symbol" pitchFamily="2" charset="2"/>
              </a:rPr>
              <a:t>Example</a:t>
            </a:r>
            <a:r>
              <a:rPr lang="en-US" altLang="zh-CN" i="1" dirty="0">
                <a:sym typeface="Symbol" pitchFamily="2" charset="2"/>
              </a:rPr>
              <a:t>: grade(</a:t>
            </a:r>
            <a:r>
              <a:rPr lang="en-US" altLang="zh-CN" i="1" dirty="0" err="1">
                <a:sym typeface="Symbol" pitchFamily="2" charset="2"/>
              </a:rPr>
              <a:t>student_id</a:t>
            </a:r>
            <a:r>
              <a:rPr lang="en-US" altLang="zh-CN" i="1" dirty="0">
                <a:sym typeface="Symbol" pitchFamily="2" charset="2"/>
              </a:rPr>
              <a:t>, </a:t>
            </a:r>
            <a:r>
              <a:rPr lang="en-US" altLang="zh-CN" i="1" dirty="0" err="1">
                <a:sym typeface="Symbol" pitchFamily="2" charset="2"/>
              </a:rPr>
              <a:t>course_id</a:t>
            </a:r>
            <a:r>
              <a:rPr lang="en-US" altLang="zh-CN" i="1" dirty="0">
                <a:sym typeface="Symbol" pitchFamily="2" charset="2"/>
              </a:rPr>
              <a:t>, grade)</a:t>
            </a:r>
            <a:endParaRPr lang="en-US" altLang="zh-CN" dirty="0">
              <a:sym typeface="Symbol" pitchFamily="2" charset="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ym typeface="Symbol" pitchFamily="2" charset="2"/>
              </a:rPr>
              <a:t>One of the candidate keys is selected to be the </a:t>
            </a:r>
            <a:r>
              <a:rPr lang="en-US" altLang="zh-CN" b="1" dirty="0">
                <a:solidFill>
                  <a:srgbClr val="000099"/>
                </a:solidFill>
                <a:sym typeface="Symbol" pitchFamily="2" charset="2"/>
              </a:rPr>
              <a:t>primary key</a:t>
            </a:r>
            <a:r>
              <a:rPr lang="en-US" altLang="zh-CN" dirty="0">
                <a:sym typeface="Symbol" pitchFamily="2" charset="2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>
                <a:sym typeface="Symbol" pitchFamily="2" charset="2"/>
              </a:rPr>
              <a:t>Exampe</a:t>
            </a:r>
            <a:r>
              <a:rPr lang="en-US" altLang="zh-CN" dirty="0">
                <a:sym typeface="Symbol" pitchFamily="2" charset="2"/>
              </a:rPr>
              <a:t>: student(</a:t>
            </a:r>
            <a:r>
              <a:rPr lang="en-US" altLang="zh-CN" dirty="0" err="1">
                <a:sym typeface="Symbol" pitchFamily="2" charset="2"/>
              </a:rPr>
              <a:t>student_id</a:t>
            </a:r>
            <a:r>
              <a:rPr lang="en-US" altLang="zh-CN" dirty="0">
                <a:sym typeface="Symbol" pitchFamily="2" charset="2"/>
              </a:rPr>
              <a:t>, name, </a:t>
            </a:r>
            <a:r>
              <a:rPr lang="en-US" altLang="zh-CN" dirty="0" err="1">
                <a:sym typeface="Symbol" pitchFamily="2" charset="2"/>
              </a:rPr>
              <a:t>mobile_phone</a:t>
            </a:r>
            <a:r>
              <a:rPr lang="en-US" altLang="zh-CN" dirty="0">
                <a:sym typeface="Symbol" pitchFamily="2" charset="2"/>
              </a:rPr>
              <a:t>, email), how many candidate keys, which one will be the primary key</a:t>
            </a:r>
          </a:p>
          <a:p>
            <a:r>
              <a:rPr lang="en-US" altLang="zh-CN" b="1" dirty="0">
                <a:solidFill>
                  <a:srgbClr val="000099"/>
                </a:solidFill>
              </a:rPr>
              <a:t>Foreign key</a:t>
            </a:r>
            <a:r>
              <a:rPr lang="en-US" altLang="zh-CN" dirty="0"/>
              <a:t> constraint: Value in one relation must appear in another</a:t>
            </a:r>
          </a:p>
          <a:p>
            <a:pPr lvl="1"/>
            <a:r>
              <a:rPr lang="en-US" altLang="zh-CN" b="1" dirty="0">
                <a:solidFill>
                  <a:srgbClr val="000099"/>
                </a:solidFill>
              </a:rPr>
              <a:t>Referencing</a:t>
            </a:r>
            <a:r>
              <a:rPr lang="en-US" altLang="zh-CN" dirty="0"/>
              <a:t> relation</a:t>
            </a:r>
            <a:r>
              <a:rPr lang="zh-CN" altLang="en-US" dirty="0"/>
              <a:t> ；</a:t>
            </a:r>
            <a:r>
              <a:rPr lang="en-US" altLang="zh-CN" b="1" dirty="0">
                <a:solidFill>
                  <a:srgbClr val="000099"/>
                </a:solidFill>
              </a:rPr>
              <a:t>Referenced</a:t>
            </a:r>
            <a:r>
              <a:rPr lang="en-US" altLang="zh-CN" dirty="0"/>
              <a:t> relation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Example: </a:t>
            </a:r>
            <a:r>
              <a:rPr lang="en-US" altLang="en-US" i="1" dirty="0" err="1">
                <a:sym typeface="Symbol" panose="05050102010706020507" pitchFamily="18" charset="2"/>
              </a:rPr>
              <a:t>dept_name</a:t>
            </a:r>
            <a:r>
              <a:rPr lang="en-US" altLang="en-US" dirty="0">
                <a:sym typeface="Symbol" panose="05050102010706020507" pitchFamily="18" charset="2"/>
              </a:rPr>
              <a:t> in i</a:t>
            </a:r>
            <a:r>
              <a:rPr lang="en-US" altLang="en-US" i="1" dirty="0">
                <a:sym typeface="Symbol" panose="05050102010706020507" pitchFamily="18" charset="2"/>
              </a:rPr>
              <a:t>nstructor</a:t>
            </a:r>
            <a:r>
              <a:rPr lang="en-US" altLang="en-US" dirty="0">
                <a:sym typeface="Symbol" panose="05050102010706020507" pitchFamily="18" charset="2"/>
              </a:rPr>
              <a:t>  is a foreign key from </a:t>
            </a:r>
            <a:r>
              <a:rPr lang="en-US" altLang="en-US" i="1" dirty="0">
                <a:sym typeface="Symbol" panose="05050102010706020507" pitchFamily="18" charset="2"/>
              </a:rPr>
              <a:t>instructor</a:t>
            </a:r>
            <a:r>
              <a:rPr lang="en-US" altLang="en-US" dirty="0">
                <a:sym typeface="Symbol" panose="05050102010706020507" pitchFamily="18" charset="2"/>
              </a:rPr>
              <a:t> referencing </a:t>
            </a:r>
            <a:r>
              <a:rPr lang="en-US" altLang="en-US" i="1" dirty="0">
                <a:sym typeface="Symbol" panose="05050102010706020507" pitchFamily="18" charset="2"/>
              </a:rPr>
              <a:t>department</a:t>
            </a:r>
          </a:p>
          <a:p>
            <a:pPr lvl="1"/>
            <a:endParaRPr lang="en-US" altLang="zh-CN" dirty="0">
              <a:sym typeface="Symbol" pitchFamily="2" charset="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>
            <a:extLst>
              <a:ext uri="{FF2B5EF4-FFF2-40B4-BE49-F238E27FC236}">
                <a16:creationId xmlns:a16="http://schemas.microsoft.com/office/drawing/2014/main" id="{5E1EA12B-1F45-B04B-AD6B-24E49E35A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2.10</a:t>
            </a:r>
          </a:p>
        </p:txBody>
      </p:sp>
      <p:pic>
        <p:nvPicPr>
          <p:cNvPr id="67586" name="Picture 3" descr="2">
            <a:extLst>
              <a:ext uri="{FF2B5EF4-FFF2-40B4-BE49-F238E27FC236}">
                <a16:creationId xmlns:a16="http://schemas.microsoft.com/office/drawing/2014/main" id="{C3E8261C-1E00-104B-93C3-8AB223CC3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664" y="2817813"/>
            <a:ext cx="3876675" cy="122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>
            <a:extLst>
              <a:ext uri="{FF2B5EF4-FFF2-40B4-BE49-F238E27FC236}">
                <a16:creationId xmlns:a16="http://schemas.microsoft.com/office/drawing/2014/main" id="{CBD4DF50-3D78-6343-A8B7-96B4F47C35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2.11</a:t>
            </a:r>
          </a:p>
        </p:txBody>
      </p:sp>
      <p:pic>
        <p:nvPicPr>
          <p:cNvPr id="69634" name="Picture 3" descr="2">
            <a:extLst>
              <a:ext uri="{FF2B5EF4-FFF2-40B4-BE49-F238E27FC236}">
                <a16:creationId xmlns:a16="http://schemas.microsoft.com/office/drawing/2014/main" id="{E025B240-0CAD-FF4A-A5E5-59047BAAB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4" y="1985965"/>
            <a:ext cx="1476375" cy="288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>
            <a:extLst>
              <a:ext uri="{FF2B5EF4-FFF2-40B4-BE49-F238E27FC236}">
                <a16:creationId xmlns:a16="http://schemas.microsoft.com/office/drawing/2014/main" id="{C9B9E5D3-DBA4-334A-B681-5DCDACC047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2.12</a:t>
            </a:r>
          </a:p>
        </p:txBody>
      </p:sp>
      <p:pic>
        <p:nvPicPr>
          <p:cNvPr id="71682" name="Picture 3" descr="2">
            <a:extLst>
              <a:ext uri="{FF2B5EF4-FFF2-40B4-BE49-F238E27FC236}">
                <a16:creationId xmlns:a16="http://schemas.microsoft.com/office/drawing/2014/main" id="{EF71E2EF-F90D-3741-87DE-BFD98B15E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713" y="1954214"/>
            <a:ext cx="5106987" cy="294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29E31C28-D468-2542-AC18-457EB46F10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2.13</a:t>
            </a:r>
          </a:p>
        </p:txBody>
      </p:sp>
      <p:pic>
        <p:nvPicPr>
          <p:cNvPr id="73730" name="Picture 3" descr="2">
            <a:extLst>
              <a:ext uri="{FF2B5EF4-FFF2-40B4-BE49-F238E27FC236}">
                <a16:creationId xmlns:a16="http://schemas.microsoft.com/office/drawing/2014/main" id="{496AEFC0-73E9-B342-9293-FD2C95339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513" y="2828925"/>
            <a:ext cx="1449387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>
            <a:extLst>
              <a:ext uri="{FF2B5EF4-FFF2-40B4-BE49-F238E27FC236}">
                <a16:creationId xmlns:a16="http://schemas.microsoft.com/office/drawing/2014/main" id="{4DA31951-35F9-8C45-ADD2-7013876495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>
                <a:ea typeface="+mj-ea"/>
              </a:rPr>
              <a:t>Schema Diagram for University Database</a:t>
            </a:r>
          </a:p>
        </p:txBody>
      </p:sp>
      <p:pic>
        <p:nvPicPr>
          <p:cNvPr id="29698" name="Picture 1">
            <a:extLst>
              <a:ext uri="{FF2B5EF4-FFF2-40B4-BE49-F238E27FC236}">
                <a16:creationId xmlns:a16="http://schemas.microsoft.com/office/drawing/2014/main" id="{CCE616B2-5C5B-A541-9B52-B1AE9D72C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9" y="735014"/>
            <a:ext cx="8529637" cy="517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>
            <a:extLst>
              <a:ext uri="{FF2B5EF4-FFF2-40B4-BE49-F238E27FC236}">
                <a16:creationId xmlns:a16="http://schemas.microsoft.com/office/drawing/2014/main" id="{32B3D245-A791-7B45-9D2C-6DCDC44039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Relational Query Languages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A92D3529-D432-0346-A6F0-CA13315941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1077913"/>
            <a:ext cx="7848600" cy="4876800"/>
          </a:xfrm>
        </p:spPr>
        <p:txBody>
          <a:bodyPr/>
          <a:lstStyle/>
          <a:p>
            <a:r>
              <a:rPr lang="en-US" altLang="zh-CN" dirty="0"/>
              <a:t>Procedural </a:t>
            </a:r>
            <a:r>
              <a:rPr lang="en-US" altLang="zh-CN" dirty="0" err="1"/>
              <a:t>vs.non</a:t>
            </a:r>
            <a:r>
              <a:rPr lang="en-US" altLang="zh-CN" dirty="0"/>
              <a:t>-procedural, or declarative</a:t>
            </a:r>
          </a:p>
          <a:p>
            <a:r>
              <a:rPr lang="en-US" altLang="zh-CN" dirty="0"/>
              <a:t>“Pure” languages:</a:t>
            </a:r>
          </a:p>
          <a:p>
            <a:pPr lvl="1"/>
            <a:r>
              <a:rPr lang="en-US" altLang="zh-CN" dirty="0"/>
              <a:t>Relational algebra</a:t>
            </a:r>
          </a:p>
          <a:p>
            <a:pPr lvl="1"/>
            <a:r>
              <a:rPr lang="en-US" altLang="zh-CN" dirty="0"/>
              <a:t>Tuple relational calculus</a:t>
            </a:r>
          </a:p>
          <a:p>
            <a:pPr lvl="1"/>
            <a:r>
              <a:rPr lang="en-US" altLang="zh-CN" dirty="0"/>
              <a:t>Domain relational calculus</a:t>
            </a:r>
          </a:p>
          <a:p>
            <a:r>
              <a:rPr lang="en-US" altLang="en-US" sz="1700" dirty="0"/>
              <a:t>The above 3 pure languages are equivalent in computing power</a:t>
            </a:r>
          </a:p>
          <a:p>
            <a:r>
              <a:rPr lang="en-US" altLang="en-US" sz="1700" dirty="0"/>
              <a:t>We will concentrate in this chapter on relational algebra</a:t>
            </a:r>
          </a:p>
          <a:p>
            <a:pPr lvl="1"/>
            <a:r>
              <a:rPr lang="en-US" altLang="en-US" sz="1700" dirty="0"/>
              <a:t>Not </a:t>
            </a:r>
            <a:r>
              <a:rPr lang="en-US" altLang="en-US" dirty="0"/>
              <a:t>T</a:t>
            </a:r>
            <a:r>
              <a:rPr lang="en-US" altLang="en-US" sz="1700" dirty="0"/>
              <a:t>uring-machine equivalent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22334</TotalTime>
  <Words>4295</Words>
  <Application>Microsoft Macintosh PowerPoint</Application>
  <PresentationFormat>Widescreen</PresentationFormat>
  <Paragraphs>597</Paragraphs>
  <Slides>73</Slides>
  <Notes>67</Notes>
  <HiddenSlides>5</HiddenSlides>
  <MMClips>0</MMClips>
  <ScaleCrop>false</ScaleCrop>
  <HeadingPairs>
    <vt:vector size="10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73</vt:i4>
      </vt:variant>
      <vt:variant>
        <vt:lpstr>Custom Shows</vt:lpstr>
      </vt:variant>
      <vt:variant>
        <vt:i4>1</vt:i4>
      </vt:variant>
    </vt:vector>
  </HeadingPairs>
  <TitlesOfParts>
    <vt:vector size="88" baseType="lpstr">
      <vt:lpstr>dbsym</vt:lpstr>
      <vt:lpstr>ＭＳ Ｐゴシック</vt:lpstr>
      <vt:lpstr>ＭＳ Ｐゴシック</vt:lpstr>
      <vt:lpstr>宋体</vt:lpstr>
      <vt:lpstr>Cambria Math</vt:lpstr>
      <vt:lpstr>Helvetica</vt:lpstr>
      <vt:lpstr>Monotype Sorts</vt:lpstr>
      <vt:lpstr>Symbol</vt:lpstr>
      <vt:lpstr>Times New Roman</vt:lpstr>
      <vt:lpstr>Webdings</vt:lpstr>
      <vt:lpstr>Wingdings 2</vt:lpstr>
      <vt:lpstr>2_db-5-grey</vt:lpstr>
      <vt:lpstr>Clip</vt:lpstr>
      <vt:lpstr>Equation</vt:lpstr>
      <vt:lpstr>Chapter 2: Intro to Relational Model</vt:lpstr>
      <vt:lpstr>Answer the following question</vt:lpstr>
      <vt:lpstr>Example of a Relation</vt:lpstr>
      <vt:lpstr>Relation Schema and Instance</vt:lpstr>
      <vt:lpstr>Domain of Attribute </vt:lpstr>
      <vt:lpstr>Database</vt:lpstr>
      <vt:lpstr>Keys</vt:lpstr>
      <vt:lpstr>Schema Diagram for University Database</vt:lpstr>
      <vt:lpstr>Relational Query Languages</vt:lpstr>
      <vt:lpstr>Relational Algebra</vt:lpstr>
      <vt:lpstr>Relational Algebra – Basic Operators</vt:lpstr>
      <vt:lpstr>Select Operation – Example</vt:lpstr>
      <vt:lpstr>Select Operation</vt:lpstr>
      <vt:lpstr>Project Operation – Example</vt:lpstr>
      <vt:lpstr>Project Operation</vt:lpstr>
      <vt:lpstr>Union Operation – Example </vt:lpstr>
      <vt:lpstr>Union Operation</vt:lpstr>
      <vt:lpstr>Set Difference – Example </vt:lpstr>
      <vt:lpstr>Set Difference Operation</vt:lpstr>
      <vt:lpstr>Cartesian-Product Operation –  Example</vt:lpstr>
      <vt:lpstr>Cartesian-Product Operation</vt:lpstr>
      <vt:lpstr>Join Operation</vt:lpstr>
      <vt:lpstr>Join Operation (Cont.)</vt:lpstr>
      <vt:lpstr>Join Operation (Cont.)</vt:lpstr>
      <vt:lpstr>Composition of Operations</vt:lpstr>
      <vt:lpstr>Composition of Operations – Cont.</vt:lpstr>
      <vt:lpstr>Rename Operation</vt:lpstr>
      <vt:lpstr>Rename Operation-Example</vt:lpstr>
      <vt:lpstr>Formal Definition</vt:lpstr>
      <vt:lpstr>Relational Algebra - Additional Operations</vt:lpstr>
      <vt:lpstr>Set-Intersection Operation – Example</vt:lpstr>
      <vt:lpstr>Set-Intersection Operation</vt:lpstr>
      <vt:lpstr>Natural-Join Operation</vt:lpstr>
      <vt:lpstr>Natural Join Example</vt:lpstr>
      <vt:lpstr>Natural Join Properties</vt:lpstr>
      <vt:lpstr>Assignment Operation</vt:lpstr>
      <vt:lpstr>Outer Join</vt:lpstr>
      <vt:lpstr>Outer Join – Example</vt:lpstr>
      <vt:lpstr>Outer Join – Example</vt:lpstr>
      <vt:lpstr>Outer Join – Example</vt:lpstr>
      <vt:lpstr>Outer Join using Joins</vt:lpstr>
      <vt:lpstr>Division Operator</vt:lpstr>
      <vt:lpstr>Division Using Basic Operations</vt:lpstr>
      <vt:lpstr>Relational Algebra - Extended Operations</vt:lpstr>
      <vt:lpstr>Generalized Projection</vt:lpstr>
      <vt:lpstr>Aggregate Functions and Operations</vt:lpstr>
      <vt:lpstr>Aggregate Operation – Example</vt:lpstr>
      <vt:lpstr>Aggregate Operation – Example</vt:lpstr>
      <vt:lpstr>Aggregate Functions (Cont.)</vt:lpstr>
      <vt:lpstr>Modification of the Database</vt:lpstr>
      <vt:lpstr>Null Values</vt:lpstr>
      <vt:lpstr>Null Values</vt:lpstr>
      <vt:lpstr>Selection of tuples</vt:lpstr>
      <vt:lpstr>Selection of Columns (Attributes)</vt:lpstr>
      <vt:lpstr>Joining two relations – Cartesian Product</vt:lpstr>
      <vt:lpstr>Union of two relations</vt:lpstr>
      <vt:lpstr>Set difference of two relations</vt:lpstr>
      <vt:lpstr>Set Intersection of two relations</vt:lpstr>
      <vt:lpstr>Joining two relations – Natural Join</vt:lpstr>
      <vt:lpstr>Natural Join Example</vt:lpstr>
      <vt:lpstr>Figure in-2.1</vt:lpstr>
      <vt:lpstr>End of Chapter 2 Exercise 7,12,13,15</vt:lpstr>
      <vt:lpstr>Figure 2.01</vt:lpstr>
      <vt:lpstr>Figure 2.02</vt:lpstr>
      <vt:lpstr>Figure 2.03</vt:lpstr>
      <vt:lpstr>Figure 2.04</vt:lpstr>
      <vt:lpstr>Figure 2.05</vt:lpstr>
      <vt:lpstr>Figure 2.06</vt:lpstr>
      <vt:lpstr>Figure 2.07</vt:lpstr>
      <vt:lpstr>Figure 2.10</vt:lpstr>
      <vt:lpstr>Figure 2.11</vt:lpstr>
      <vt:lpstr>Figure 2.12</vt:lpstr>
      <vt:lpstr>Figure 2.13</vt:lpstr>
      <vt:lpstr>Custom Show 1</vt:lpstr>
    </vt:vector>
  </TitlesOfParts>
  <Company>Lucent Technologies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Carol H</cp:lastModifiedBy>
  <cp:revision>206</cp:revision>
  <cp:lastPrinted>2005-01-10T21:51:57Z</cp:lastPrinted>
  <dcterms:created xsi:type="dcterms:W3CDTF">1999-11-04T20:50:09Z</dcterms:created>
  <dcterms:modified xsi:type="dcterms:W3CDTF">2022-03-01T04:29:42Z</dcterms:modified>
</cp:coreProperties>
</file>