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4" autoAdjust="0"/>
    <p:restoredTop sz="90163" autoAdjust="0"/>
  </p:normalViewPr>
  <p:slideViewPr>
    <p:cSldViewPr snapToGrid="0">
      <p:cViewPr varScale="1">
        <p:scale>
          <a:sx n="70" d="100"/>
          <a:sy n="70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55B79-5A4B-417C-A988-B374417A9D64}" type="datetimeFigureOut">
              <a:rPr lang="zh-CN" altLang="en-US" smtClean="0"/>
              <a:t>23/3/13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10037-A1B6-4620-BF7D-3A35FC3C7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005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10037-A1B6-4620-BF7D-3A35FC3C7F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60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给英文 英文第三版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10037-A1B6-4620-BF7D-3A35FC3C7F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870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1E5CF-4C39-490C-A2A5-4E6C4DB4D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6C9BD2-3150-49E2-B9D7-115F1A1F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0E513-8C16-406F-A3AF-E07982C0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7B31-BC73-4EF3-B63C-BDFD8963955A}" type="datetimeFigureOut">
              <a:rPr lang="zh-CN" altLang="en-US" smtClean="0"/>
              <a:t>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FDF05-9D09-4F4B-AA08-03E3830C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91ACD5-32EC-4411-8009-967D610D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8436-AB1D-486F-A060-BA6FFA0B4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04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23287-788F-46AA-8003-45E3D50D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9D402-E5AD-4279-A98E-B0728AB9A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D055E-EC2E-457D-9051-F568DA99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7B31-BC73-4EF3-B63C-BDFD8963955A}" type="datetimeFigureOut">
              <a:rPr lang="zh-CN" altLang="en-US" smtClean="0"/>
              <a:t>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1AA19-AF59-47D5-8016-17817720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8A571-EF62-4AA8-9BB8-3E5E0FD4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8436-AB1D-486F-A060-BA6FFA0B4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43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E86477-3B1D-4A8D-9E12-863877434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7F34C7-E178-4E93-9141-EE3D91F66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61036-EFF8-4A0B-97F9-0060AAA3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7B31-BC73-4EF3-B63C-BDFD8963955A}" type="datetimeFigureOut">
              <a:rPr lang="zh-CN" altLang="en-US" smtClean="0"/>
              <a:t>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EDAD9-8180-4EEF-97B8-225B4B54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19641-AA2B-4157-B72B-49F6F00D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8436-AB1D-486F-A060-BA6FFA0B4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9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3996B-E1A5-4B9C-933C-7E61BF1A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E35E7-9AC8-463D-A941-441335809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42371-159B-4341-9451-C512D24E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7B31-BC73-4EF3-B63C-BDFD8963955A}" type="datetimeFigureOut">
              <a:rPr lang="zh-CN" altLang="en-US" smtClean="0"/>
              <a:t>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F9567-AB9F-4B28-BC75-AA763542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1D76F-A623-4070-843E-DC55FE1F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8436-AB1D-486F-A060-BA6FFA0B4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93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C0DE9-9B3E-4CF8-8A3E-212DAAAD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2BFA36-2756-4AAE-855F-799004976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6361C-6476-4446-AA3D-33720686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7B31-BC73-4EF3-B63C-BDFD8963955A}" type="datetimeFigureOut">
              <a:rPr lang="zh-CN" altLang="en-US" smtClean="0"/>
              <a:t>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9E1C0C-7781-4F37-AAC3-2404C276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70A67-0AFB-417B-8691-5182A9A1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8436-AB1D-486F-A060-BA6FFA0B4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1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5109B-F631-4EEB-8F83-DD1DDAAD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BD72F-2329-4E7A-A709-311D37C4E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BB300F-528E-464C-8084-ED9929EF5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06CC95-C2CF-488D-AA28-C46942CE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7B31-BC73-4EF3-B63C-BDFD8963955A}" type="datetimeFigureOut">
              <a:rPr lang="zh-CN" altLang="en-US" smtClean="0"/>
              <a:t>23/3/13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752A52-1A06-4A04-ABF1-9ABC3FBD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EE646B-BFB5-47A8-B849-2D0B0611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8436-AB1D-486F-A060-BA6FFA0B4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18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5C053-0ABE-403D-9BE2-31860C93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9C3A6C-11F3-4657-AFB2-15E0DA353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C2B00F-2785-49AC-90B9-789FF9C23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34EC21-20E4-444F-B75C-EEFBAE7F3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92EDDB-243D-4850-A246-3BE0FF169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EE1E22-F0DE-4B5D-B0CB-33D7D7F3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7B31-BC73-4EF3-B63C-BDFD8963955A}" type="datetimeFigureOut">
              <a:rPr lang="zh-CN" altLang="en-US" smtClean="0"/>
              <a:t>23/3/13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A24584-A7AD-4137-ABEB-AA7E4C53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474DA1-FB24-49D8-AAAF-8D0BED46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8436-AB1D-486F-A060-BA6FFA0B4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B7786-94FC-4A71-8615-09418FEC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DC1455-6718-4DF3-A995-9567740E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7B31-BC73-4EF3-B63C-BDFD8963955A}" type="datetimeFigureOut">
              <a:rPr lang="zh-CN" altLang="en-US" smtClean="0"/>
              <a:t>23/3/13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D41E70-7BE9-4D5E-BCE3-EA6BBB79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F6A729-DCE2-4163-A4F7-3B4A3EFA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8436-AB1D-486F-A060-BA6FFA0B4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1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D3AD72-75D9-4949-8528-23C338E6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7B31-BC73-4EF3-B63C-BDFD8963955A}" type="datetimeFigureOut">
              <a:rPr lang="zh-CN" altLang="en-US" smtClean="0"/>
              <a:t>23/3/13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B1E991-AEBF-4071-A0A3-E70EF01D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8C7B6D-847A-4A58-8498-282FF378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8436-AB1D-486F-A060-BA6FFA0B4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76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14959-FBA7-41BC-B297-00FD3E5F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C7706-2C57-47AE-9E59-F0AB2E3AC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0BA48A-5DFB-4B61-9E85-86A3C8EB3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4EE8A2-4D63-44F5-96EA-95F77ED3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7B31-BC73-4EF3-B63C-BDFD8963955A}" type="datetimeFigureOut">
              <a:rPr lang="zh-CN" altLang="en-US" smtClean="0"/>
              <a:t>23/3/13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7AB69C-CDE7-4C2D-8019-338AD7B2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B77062-FAC1-4B4B-991B-A62A91AF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8436-AB1D-486F-A060-BA6FFA0B4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5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4252B-BAA8-413E-BFCD-7C84EF3F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13DCBE-FE7E-40F4-A0D6-12B7C0394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2C5A0E-A808-4B8C-AA65-7D98FFAE8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81224A-4B04-4194-8983-0B1F8507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7B31-BC73-4EF3-B63C-BDFD8963955A}" type="datetimeFigureOut">
              <a:rPr lang="zh-CN" altLang="en-US" smtClean="0"/>
              <a:t>23/3/13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19F800-6173-4373-847F-DAF45F0B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9A64B9-CCBE-4EC7-BB37-1DB64788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8436-AB1D-486F-A060-BA6FFA0B4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91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17A6AD-DE8D-4AAA-BABE-5108E801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A31040-54AE-46CF-8D5F-EE68B349F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EB6D7-FAA8-47B7-82CF-8E7303C2C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07B31-BC73-4EF3-B63C-BDFD8963955A}" type="datetimeFigureOut">
              <a:rPr lang="zh-CN" altLang="en-US" smtClean="0"/>
              <a:t>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8A67E-39CD-4ABC-9633-066D90EB4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87BFE-A9BE-4C58-A88F-F6CCE37FD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48436-AB1D-486F-A060-BA6FFA0B4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08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course.ece.cmu.edu/~ece447/s15/doku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hyperlink" Target="https://pdos.csail.mit.edu/6.828/2018/lec/l-josmem.html" TargetMode="External"/><Relationship Id="rId21" Type="http://schemas.openxmlformats.org/officeDocument/2006/relationships/hyperlink" Target="https://pdos.csail.mit.edu/6.828/2018/lec/l-vm.md" TargetMode="External"/><Relationship Id="rId42" Type="http://schemas.openxmlformats.org/officeDocument/2006/relationships/hyperlink" Target="https://pdos.csail.mit.edu/6.828/2018/homework/xv6-new-log.html" TargetMode="External"/><Relationship Id="rId47" Type="http://schemas.openxmlformats.org/officeDocument/2006/relationships/hyperlink" Target="https://pdos.csail.mit.edu/6.828/2018/homework/mmap.html" TargetMode="External"/><Relationship Id="rId63" Type="http://schemas.openxmlformats.org/officeDocument/2006/relationships/hyperlink" Target="https://pdos.csail.mit.edu/6.828/2018/readings/rcu-decade-later.pdf" TargetMode="External"/><Relationship Id="rId68" Type="http://schemas.openxmlformats.org/officeDocument/2006/relationships/hyperlink" Target="https://pdos.csail.mit.edu/6.828/2018/homework/vmware.html" TargetMode="External"/><Relationship Id="rId2" Type="http://schemas.openxmlformats.org/officeDocument/2006/relationships/hyperlink" Target="https://pdos.csail.mit.edu/6.828/2018/labs/lab1/" TargetMode="External"/><Relationship Id="rId16" Type="http://schemas.openxmlformats.org/officeDocument/2006/relationships/hyperlink" Target="https://pdos.csail.mit.edu/6.828/2018/lec/pointers.c" TargetMode="External"/><Relationship Id="rId29" Type="http://schemas.openxmlformats.org/officeDocument/2006/relationships/hyperlink" Target="https://pdos.csail.mit.edu/6.828/2018/lec/l-interrupt.txt" TargetMode="External"/><Relationship Id="rId11" Type="http://schemas.openxmlformats.org/officeDocument/2006/relationships/hyperlink" Target="https://www.youtube.com/watch?v=tc4ROCJYbm0" TargetMode="External"/><Relationship Id="rId24" Type="http://schemas.openxmlformats.org/officeDocument/2006/relationships/hyperlink" Target="https://pdos.csail.mit.edu/6.828/2018/homework/xv6-zero-fill.html" TargetMode="External"/><Relationship Id="rId32" Type="http://schemas.openxmlformats.org/officeDocument/2006/relationships/hyperlink" Target="https://pdos.csail.mit.edu/6.828/2018/lec/l-lockv2.txt" TargetMode="External"/><Relationship Id="rId37" Type="http://schemas.openxmlformats.org/officeDocument/2006/relationships/hyperlink" Target="https://pdos.csail.mit.edu/6.828/2018/lec/l-coordination.txt" TargetMode="External"/><Relationship Id="rId40" Type="http://schemas.openxmlformats.org/officeDocument/2006/relationships/hyperlink" Target="https://pdos.csail.mit.edu/6.828/2018/homework/xv6-big-files.html" TargetMode="External"/><Relationship Id="rId45" Type="http://schemas.openxmlformats.org/officeDocument/2006/relationships/hyperlink" Target="https://pdos.csail.mit.edu/6.828/2018/lec/l-journal.txt" TargetMode="External"/><Relationship Id="rId53" Type="http://schemas.openxmlformats.org/officeDocument/2006/relationships/hyperlink" Target="https://pdos.csail.mit.edu/6.828/2018/homework/exok.html" TargetMode="External"/><Relationship Id="rId58" Type="http://schemas.openxmlformats.org/officeDocument/2006/relationships/hyperlink" Target="https://pdos.csail.mit.edu/6.828/2018/lec/l-mcs.pdf" TargetMode="External"/><Relationship Id="rId66" Type="http://schemas.openxmlformats.org/officeDocument/2006/relationships/hyperlink" Target="https://pdos.csail.mit.edu/6.828/2018/lec/l-vmware.pdf" TargetMode="External"/><Relationship Id="rId74" Type="http://schemas.openxmlformats.org/officeDocument/2006/relationships/hyperlink" Target="https://pdos.csail.mit.edu/6.828/2018/readings/osdi14-paper-belay.pdf" TargetMode="External"/><Relationship Id="rId5" Type="http://schemas.openxmlformats.org/officeDocument/2006/relationships/hyperlink" Target="https://pdos.csail.mit.edu/6.828/2018/labs/lab4/" TargetMode="External"/><Relationship Id="rId61" Type="http://schemas.openxmlformats.org/officeDocument/2006/relationships/hyperlink" Target="https://pdos.csail.mit.edu/6.828/2018/homework/ticketlock.html" TargetMode="External"/><Relationship Id="rId19" Type="http://schemas.openxmlformats.org/officeDocument/2006/relationships/hyperlink" Target="https://pdos.csail.mit.edu/6.828/2018/lec/l-internal.txt" TargetMode="External"/><Relationship Id="rId14" Type="http://schemas.openxmlformats.org/officeDocument/2006/relationships/hyperlink" Target="https://pdos.csail.mit.edu/6.828/2018/homework/xv6-boot.html" TargetMode="External"/><Relationship Id="rId22" Type="http://schemas.openxmlformats.org/officeDocument/2006/relationships/hyperlink" Target="https://pdos.csail.mit.edu/6.828/2018/lec/x86_translation_and_registers.pdf" TargetMode="External"/><Relationship Id="rId27" Type="http://schemas.openxmlformats.org/officeDocument/2006/relationships/hyperlink" Target="https://pdos.csail.mit.edu/6.828/2018/lec/l-usingvm.pdf" TargetMode="External"/><Relationship Id="rId30" Type="http://schemas.openxmlformats.org/officeDocument/2006/relationships/hyperlink" Target="https://pdos.csail.mit.edu/6.828/2018/lec/x86_idt.pdf" TargetMode="External"/><Relationship Id="rId35" Type="http://schemas.openxmlformats.org/officeDocument/2006/relationships/hyperlink" Target="https://pdos.csail.mit.edu/6.828/2018/lec/l-threads.txt" TargetMode="External"/><Relationship Id="rId43" Type="http://schemas.openxmlformats.org/officeDocument/2006/relationships/hyperlink" Target="https://pdos.csail.mit.edu/6.828/2018/labs/lab7/" TargetMode="External"/><Relationship Id="rId48" Type="http://schemas.openxmlformats.org/officeDocument/2006/relationships/hyperlink" Target="https://pdos.csail.mit.edu/6.828/2018/lec/l-vm-again.txt" TargetMode="External"/><Relationship Id="rId56" Type="http://schemas.openxmlformats.org/officeDocument/2006/relationships/hyperlink" Target="https://pdos.csail.mit.edu/6.828/2018/homework/biscuit.html" TargetMode="External"/><Relationship Id="rId64" Type="http://schemas.openxmlformats.org/officeDocument/2006/relationships/hyperlink" Target="https://pdos.csail.mit.edu/6.828/2018/homework/rcu.html" TargetMode="External"/><Relationship Id="rId69" Type="http://schemas.openxmlformats.org/officeDocument/2006/relationships/hyperlink" Target="https://pdos.csail.mit.edu/6.828/2018/lec/l-vmm.md" TargetMode="External"/><Relationship Id="rId8" Type="http://schemas.openxmlformats.org/officeDocument/2006/relationships/hyperlink" Target="https://pdos.csail.mit.edu/6.828/2018/lec/l-overview.txt" TargetMode="External"/><Relationship Id="rId51" Type="http://schemas.openxmlformats.org/officeDocument/2006/relationships/hyperlink" Target="https://pdos.csail.mit.edu/6.828/2018/lec/l-organization.txt" TargetMode="External"/><Relationship Id="rId72" Type="http://schemas.openxmlformats.org/officeDocument/2006/relationships/hyperlink" Target="https://pdos.csail.mit.edu/6.828/2018/homework/dune.html" TargetMode="External"/><Relationship Id="rId3" Type="http://schemas.openxmlformats.org/officeDocument/2006/relationships/hyperlink" Target="https://pdos.csail.mit.edu/6.828/2018/labs/lab2/" TargetMode="External"/><Relationship Id="rId12" Type="http://schemas.openxmlformats.org/officeDocument/2006/relationships/hyperlink" Target="https://pdos.csail.mit.edu/6.828/2018/lec/l-x86.pdf" TargetMode="External"/><Relationship Id="rId17" Type="http://schemas.openxmlformats.org/officeDocument/2006/relationships/hyperlink" Target="https://pdos.csail.mit.edu/6.828/2018/homework/xv6-shell.html" TargetMode="External"/><Relationship Id="rId25" Type="http://schemas.openxmlformats.org/officeDocument/2006/relationships/hyperlink" Target="https://pdos.csail.mit.edu/6.828/2018/lec/l-usevm.md" TargetMode="External"/><Relationship Id="rId33" Type="http://schemas.openxmlformats.org/officeDocument/2006/relationships/hyperlink" Target="https://pdos.csail.mit.edu/6.828/2018/lec/l-locks.pdf" TargetMode="External"/><Relationship Id="rId38" Type="http://schemas.openxmlformats.org/officeDocument/2006/relationships/hyperlink" Target="https://pdos.csail.mit.edu/6.828/2018/homework/barrier.html" TargetMode="External"/><Relationship Id="rId46" Type="http://schemas.openxmlformats.org/officeDocument/2006/relationships/hyperlink" Target="https://pdos.csail.mit.edu/6.828/2018/homework/journal-ext2fs.html" TargetMode="External"/><Relationship Id="rId59" Type="http://schemas.openxmlformats.org/officeDocument/2006/relationships/hyperlink" Target="https://pdos.csail.mit.edu/6.828/2018/lec/scalable-lock-code.c" TargetMode="External"/><Relationship Id="rId67" Type="http://schemas.openxmlformats.org/officeDocument/2006/relationships/hyperlink" Target="https://pdos.csail.mit.edu/6.828/2018/readings/adams06vmware.pdf" TargetMode="External"/><Relationship Id="rId20" Type="http://schemas.openxmlformats.org/officeDocument/2006/relationships/hyperlink" Target="https://pdos.csail.mit.edu/6.828/2018/homework/xv6-syscall.html" TargetMode="External"/><Relationship Id="rId41" Type="http://schemas.openxmlformats.org/officeDocument/2006/relationships/hyperlink" Target="https://pdos.csail.mit.edu/6.828/2018/lec/l-crash.txt" TargetMode="External"/><Relationship Id="rId54" Type="http://schemas.openxmlformats.org/officeDocument/2006/relationships/hyperlink" Target="https://pdos.csail.mit.edu/6.828/2018/lec/l-biscuit.txt" TargetMode="External"/><Relationship Id="rId62" Type="http://schemas.openxmlformats.org/officeDocument/2006/relationships/hyperlink" Target="https://pdos.csail.mit.edu/6.828/2018/lec/l-rcu.pdf" TargetMode="External"/><Relationship Id="rId70" Type="http://schemas.openxmlformats.org/officeDocument/2006/relationships/hyperlink" Target="https://pdos.csail.mit.edu/6.828/2018/lec/l-virt2.pdf" TargetMode="External"/><Relationship Id="rId75" Type="http://schemas.openxmlformats.org/officeDocument/2006/relationships/hyperlink" Target="https://pdos.csail.mit.edu/6.828/2018/homework/i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dos.csail.mit.edu/6.828/2018/labs/lab5/" TargetMode="External"/><Relationship Id="rId15" Type="http://schemas.openxmlformats.org/officeDocument/2006/relationships/hyperlink" Target="https://pdos.csail.mit.edu/6.828/2018/lec/gdb_slides.pdf" TargetMode="External"/><Relationship Id="rId23" Type="http://schemas.openxmlformats.org/officeDocument/2006/relationships/hyperlink" Target="https://pdos.csail.mit.edu/6.828/2018/lec/l-vm.pdf" TargetMode="External"/><Relationship Id="rId28" Type="http://schemas.openxmlformats.org/officeDocument/2006/relationships/hyperlink" Target="https://pdos.csail.mit.edu/6.828/2018/homework/xv6-alarm.html" TargetMode="External"/><Relationship Id="rId36" Type="http://schemas.openxmlformats.org/officeDocument/2006/relationships/hyperlink" Target="https://pdos.csail.mit.edu/6.828/2018/homework/xv6-uthread.html" TargetMode="External"/><Relationship Id="rId49" Type="http://schemas.openxmlformats.org/officeDocument/2006/relationships/hyperlink" Target="https://pdos.csail.mit.edu/6.828/2018/lec/l-vm-again.pdf" TargetMode="External"/><Relationship Id="rId57" Type="http://schemas.openxmlformats.org/officeDocument/2006/relationships/hyperlink" Target="https://pdos.csail.mit.edu/6.828/2018/lec/l-scalable-lock.md" TargetMode="External"/><Relationship Id="rId10" Type="http://schemas.openxmlformats.org/officeDocument/2006/relationships/hyperlink" Target="https://pdos.csail.mit.edu/6.828/2018/xv6/book-rev11.pdf" TargetMode="External"/><Relationship Id="rId31" Type="http://schemas.openxmlformats.org/officeDocument/2006/relationships/hyperlink" Target="https://pdos.csail.mit.edu/6.828/2018/homework/lock.html" TargetMode="External"/><Relationship Id="rId44" Type="http://schemas.openxmlformats.org/officeDocument/2006/relationships/hyperlink" Target="https://pdos.csail.mit.edu/6.828/2018/quiz.html" TargetMode="External"/><Relationship Id="rId52" Type="http://schemas.openxmlformats.org/officeDocument/2006/relationships/hyperlink" Target="https://pdos.csail.mit.edu/6.828/2018/readings/engler95exokernel.pdf" TargetMode="External"/><Relationship Id="rId60" Type="http://schemas.openxmlformats.org/officeDocument/2006/relationships/hyperlink" Target="https://pdos.csail.mit.edu/6.828/2018/readings/linux-lock.pdf" TargetMode="External"/><Relationship Id="rId65" Type="http://schemas.openxmlformats.org/officeDocument/2006/relationships/hyperlink" Target="https://pdos.csail.mit.edu/6.828/2018/lec/l-vmware.txt" TargetMode="External"/><Relationship Id="rId73" Type="http://schemas.openxmlformats.org/officeDocument/2006/relationships/hyperlink" Target="https://pdos.csail.mit.edu/6.828/2018/lec/l-net.txt" TargetMode="External"/><Relationship Id="rId4" Type="http://schemas.openxmlformats.org/officeDocument/2006/relationships/hyperlink" Target="https://pdos.csail.mit.edu/6.828/2018/labs/lab3/" TargetMode="External"/><Relationship Id="rId9" Type="http://schemas.openxmlformats.org/officeDocument/2006/relationships/hyperlink" Target="https://pdos.csail.mit.edu/6.828/2018/xv6/xv6-rev11.pdf" TargetMode="External"/><Relationship Id="rId13" Type="http://schemas.openxmlformats.org/officeDocument/2006/relationships/hyperlink" Target="https://pdos.csail.mit.edu/6.828/2018/lec/l-x86.html" TargetMode="External"/><Relationship Id="rId18" Type="http://schemas.openxmlformats.org/officeDocument/2006/relationships/hyperlink" Target="https://pdos.csail.mit.edu/6.828/2018/lec/l-shell.txt" TargetMode="External"/><Relationship Id="rId39" Type="http://schemas.openxmlformats.org/officeDocument/2006/relationships/hyperlink" Target="https://pdos.csail.mit.edu/6.828/2018/lec/l-fs.txt" TargetMode="External"/><Relationship Id="rId34" Type="http://schemas.openxmlformats.org/officeDocument/2006/relationships/hyperlink" Target="https://pdos.csail.mit.edu/6.828/2018/homework/xv6-lock.html" TargetMode="External"/><Relationship Id="rId50" Type="http://schemas.openxmlformats.org/officeDocument/2006/relationships/hyperlink" Target="https://pdos.csail.mit.edu/6.828/2018/readings/appel-li.pdf" TargetMode="External"/><Relationship Id="rId55" Type="http://schemas.openxmlformats.org/officeDocument/2006/relationships/hyperlink" Target="https://pdos.csail.mit.edu/6.828/2018/readings/biscuit.pdf" TargetMode="External"/><Relationship Id="rId76" Type="http://schemas.openxmlformats.org/officeDocument/2006/relationships/image" Target="../media/image8.jpeg"/><Relationship Id="rId7" Type="http://schemas.openxmlformats.org/officeDocument/2006/relationships/hyperlink" Target="https://pdos.csail.mit.edu/6.828/2018/labs/lab6/" TargetMode="External"/><Relationship Id="rId71" Type="http://schemas.openxmlformats.org/officeDocument/2006/relationships/hyperlink" Target="https://pdos.csail.mit.edu/6.828/2018/readings/belay-dune.pdf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stanford.edu/class/cs143/lectures/lecture06.pdf" TargetMode="External"/><Relationship Id="rId13" Type="http://schemas.openxmlformats.org/officeDocument/2006/relationships/hyperlink" Target="https://web.stanford.edu/class/cs143/lectures/lecture11.pdf" TargetMode="External"/><Relationship Id="rId18" Type="http://schemas.openxmlformats.org/officeDocument/2006/relationships/image" Target="../media/image9.jpeg"/><Relationship Id="rId3" Type="http://schemas.openxmlformats.org/officeDocument/2006/relationships/hyperlink" Target="https://web.stanford.edu/class/cs143/lectures/lecture01.pdf" TargetMode="External"/><Relationship Id="rId7" Type="http://schemas.openxmlformats.org/officeDocument/2006/relationships/hyperlink" Target="https://web.stanford.edu/class/cs143/lectures/lecture05.pdf" TargetMode="External"/><Relationship Id="rId12" Type="http://schemas.openxmlformats.org/officeDocument/2006/relationships/hyperlink" Target="https://web.stanford.edu/class/cs143/lectures/lecture10.pdf" TargetMode="External"/><Relationship Id="rId17" Type="http://schemas.openxmlformats.org/officeDocument/2006/relationships/hyperlink" Target="https://web.stanford.edu/class/cs143/handouts/PA3%20Handout.pdf" TargetMode="External"/><Relationship Id="rId2" Type="http://schemas.openxmlformats.org/officeDocument/2006/relationships/hyperlink" Target="https://web.stanford.edu/class/cs143/" TargetMode="External"/><Relationship Id="rId16" Type="http://schemas.openxmlformats.org/officeDocument/2006/relationships/hyperlink" Target="https://web.stanford.edu/class/cs143/handouts/PA2%20Handou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.stanford.edu/class/cs143/lectures/lecture04.pdf" TargetMode="External"/><Relationship Id="rId11" Type="http://schemas.openxmlformats.org/officeDocument/2006/relationships/hyperlink" Target="https://web.stanford.edu/class/cs143/lectures/lecture09.pdf" TargetMode="External"/><Relationship Id="rId5" Type="http://schemas.openxmlformats.org/officeDocument/2006/relationships/hyperlink" Target="https://web.stanford.edu/class/cs143/lectures/lecture03.pdf" TargetMode="External"/><Relationship Id="rId15" Type="http://schemas.openxmlformats.org/officeDocument/2006/relationships/hyperlink" Target="https://web.stanford.edu/class/cs143/handouts/PA1%20Handout.pdf" TargetMode="External"/><Relationship Id="rId10" Type="http://schemas.openxmlformats.org/officeDocument/2006/relationships/hyperlink" Target="https://web.stanford.edu/class/cs143/lectures/lecture08.pdf" TargetMode="External"/><Relationship Id="rId4" Type="http://schemas.openxmlformats.org/officeDocument/2006/relationships/hyperlink" Target="https://web.stanford.edu/class/cs143/lectures/lecture02.pdf" TargetMode="External"/><Relationship Id="rId9" Type="http://schemas.openxmlformats.org/officeDocument/2006/relationships/hyperlink" Target="https://web.stanford.edu/class/cs143/lectures/lecture07.pdf" TargetMode="External"/><Relationship Id="rId14" Type="http://schemas.openxmlformats.org/officeDocument/2006/relationships/hyperlink" Target="https://web.stanford.edu/class/cs143/lectures/lecture1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17DF2-E576-44CE-92AB-4D74F1ABE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课程学习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6456F3B-0E83-798A-8A2D-8858552F36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1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CD93D-F316-4638-8B94-A787BCBC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02BC4-ECFF-4709-AB01-6DBD074D2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</a:t>
            </a:r>
            <a:endParaRPr lang="en-US" altLang="zh-CN" dirty="0"/>
          </a:p>
          <a:p>
            <a:pPr lvl="1"/>
            <a:r>
              <a:rPr lang="zh-CN" altLang="en-US" dirty="0"/>
              <a:t>课程共有</a:t>
            </a:r>
            <a:r>
              <a:rPr lang="en-US" altLang="zh-CN" dirty="0"/>
              <a:t>5</a:t>
            </a:r>
            <a:r>
              <a:rPr lang="zh-CN" altLang="en-US" dirty="0"/>
              <a:t>门课：数据结构、计算机系统（</a:t>
            </a:r>
            <a:r>
              <a:rPr lang="en-US" altLang="zh-CN" dirty="0"/>
              <a:t>ICS</a:t>
            </a:r>
            <a:r>
              <a:rPr lang="zh-CN" altLang="en-US" dirty="0"/>
              <a:t>）、计算机体系结构、操作系统、编译原理。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学习资料</a:t>
            </a:r>
            <a:endParaRPr lang="en-US" altLang="zh-CN" dirty="0"/>
          </a:p>
          <a:p>
            <a:pPr lvl="1"/>
            <a:r>
              <a:rPr lang="zh-CN" altLang="en-US" dirty="0"/>
              <a:t>每门课程包含</a:t>
            </a:r>
            <a:r>
              <a:rPr lang="zh-CN" altLang="en-US" u="sng" dirty="0"/>
              <a:t>课程主页、网课视频、</a:t>
            </a:r>
            <a:r>
              <a:rPr lang="en-US" altLang="zh-CN" u="sng" dirty="0"/>
              <a:t>Lab</a:t>
            </a:r>
            <a:r>
              <a:rPr lang="zh-CN" altLang="en-US" u="sng" dirty="0"/>
              <a:t>、参考书籍</a:t>
            </a:r>
            <a:r>
              <a:rPr lang="zh-CN" altLang="en-US" dirty="0"/>
              <a:t>。参考书籍以英文书刊为主。</a:t>
            </a:r>
            <a:endParaRPr lang="en-US" altLang="zh-CN" dirty="0"/>
          </a:p>
          <a:p>
            <a:pPr lvl="1"/>
            <a:r>
              <a:rPr lang="zh-CN" altLang="en-US" dirty="0"/>
              <a:t>可根据自身实际情况灵活学习。</a:t>
            </a:r>
          </a:p>
        </p:txBody>
      </p:sp>
    </p:spTree>
    <p:extLst>
      <p:ext uri="{BB962C8B-B14F-4D97-AF65-F5344CB8AC3E}">
        <p14:creationId xmlns:p14="http://schemas.microsoft.com/office/powerpoint/2010/main" val="213193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B7DB4-67C2-4B4D-B244-82D099FD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18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数据结构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C288851-7F3A-412F-98E5-05A34CB82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337972"/>
              </p:ext>
            </p:extLst>
          </p:nvPr>
        </p:nvGraphicFramePr>
        <p:xfrm>
          <a:off x="1530554" y="1024465"/>
          <a:ext cx="9560232" cy="564261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84594">
                  <a:extLst>
                    <a:ext uri="{9D8B030D-6E8A-4147-A177-3AD203B41FA5}">
                      <a16:colId xmlns:a16="http://schemas.microsoft.com/office/drawing/2014/main" val="2873566127"/>
                    </a:ext>
                  </a:extLst>
                </a:gridCol>
                <a:gridCol w="4688894">
                  <a:extLst>
                    <a:ext uri="{9D8B030D-6E8A-4147-A177-3AD203B41FA5}">
                      <a16:colId xmlns:a16="http://schemas.microsoft.com/office/drawing/2014/main" val="3784017415"/>
                    </a:ext>
                  </a:extLst>
                </a:gridCol>
                <a:gridCol w="3186744">
                  <a:extLst>
                    <a:ext uri="{9D8B030D-6E8A-4147-A177-3AD203B41FA5}">
                      <a16:colId xmlns:a16="http://schemas.microsoft.com/office/drawing/2014/main" val="1610213773"/>
                    </a:ext>
                  </a:extLst>
                </a:gridCol>
              </a:tblGrid>
              <a:tr h="102225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课程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r>
                        <a:rPr lang="zh-CN" altLang="en-US" sz="1100" u="none" strike="noStrike" dirty="0">
                          <a:effectLst/>
                        </a:rPr>
                        <a:t>）</a:t>
                      </a:r>
                      <a:r>
                        <a:rPr lang="en-US" altLang="zh-CN" sz="1100" u="none" strike="noStrike" dirty="0">
                          <a:effectLst/>
                        </a:rPr>
                        <a:t>MOOC</a:t>
                      </a:r>
                      <a:r>
                        <a:rPr lang="zh-CN" altLang="en-US" sz="1100" u="none" strike="noStrike" dirty="0">
                          <a:effectLst/>
                        </a:rPr>
                        <a:t>浙江大学</a:t>
                      </a:r>
                      <a:r>
                        <a:rPr lang="en-US" altLang="zh-CN" sz="1100" u="none" strike="noStrike" dirty="0">
                          <a:effectLst/>
                        </a:rPr>
                        <a:t>《</a:t>
                      </a:r>
                      <a:r>
                        <a:rPr lang="zh-CN" altLang="en-US" sz="1100" u="none" strike="noStrike" dirty="0">
                          <a:effectLst/>
                        </a:rPr>
                        <a:t>数据结构</a:t>
                      </a:r>
                      <a:r>
                        <a:rPr lang="en-US" altLang="zh-CN" sz="1100" u="none" strike="noStrike" dirty="0">
                          <a:effectLst/>
                        </a:rPr>
                        <a:t>》</a:t>
                      </a:r>
                      <a:r>
                        <a:rPr lang="zh-CN" altLang="en-US" sz="1100" u="none" strike="noStrike" dirty="0">
                          <a:effectLst/>
                        </a:rPr>
                        <a:t>课程</a:t>
                      </a:r>
                      <a:endParaRPr lang="en-US" altLang="zh-CN" sz="1100" u="none" strike="noStrike" dirty="0">
                        <a:effectLst/>
                      </a:endParaRPr>
                    </a:p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https://www.icourse163.org/course/ZJU-93001?from=searchPage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u="none" strike="noStrike" dirty="0">
                          <a:effectLst/>
                        </a:rPr>
                        <a:t>偏重数据结构理论基础，同时注重使用</a:t>
                      </a:r>
                      <a:r>
                        <a:rPr lang="en-US" altLang="zh-CN" sz="900" u="none" strike="noStrike" dirty="0">
                          <a:effectLst/>
                        </a:rPr>
                        <a:t>C</a:t>
                      </a:r>
                      <a:r>
                        <a:rPr lang="zh-CN" altLang="en-US" sz="900" u="none" strike="noStrike" dirty="0">
                          <a:effectLst/>
                        </a:rPr>
                        <a:t>语言实现。目前更新至第九讲：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第一讲 基本概念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第二讲 线性结构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第三讲 树（上）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第四讲 树（中）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第五讲 树（下）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第六讲 图（上）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第七讲 图（中）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第八讲 图（下）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第九讲 排序（上）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1643895"/>
                  </a:ext>
                </a:extLst>
              </a:tr>
              <a:tr h="28713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r>
                        <a:rPr lang="zh-CN" altLang="en-US" sz="1100" u="none" strike="noStrike" dirty="0">
                          <a:effectLst/>
                        </a:rPr>
                        <a:t>）</a:t>
                      </a:r>
                      <a:r>
                        <a:rPr lang="en-US" altLang="zh-CN" sz="1100" u="none" strike="noStrike" dirty="0">
                          <a:effectLst/>
                        </a:rPr>
                        <a:t>PTA</a:t>
                      </a:r>
                      <a:r>
                        <a:rPr lang="zh-CN" altLang="en-US" sz="1100" u="none" strike="noStrike" dirty="0">
                          <a:effectLst/>
                        </a:rPr>
                        <a:t>平台</a:t>
                      </a:r>
                      <a:r>
                        <a:rPr lang="en-US" altLang="zh-CN" sz="1100" u="none" strike="noStrike" dirty="0">
                          <a:effectLst/>
                        </a:rPr>
                        <a:t>Lab</a:t>
                      </a:r>
                      <a:r>
                        <a:rPr lang="zh-CN" altLang="en-US" sz="1100" u="none" strike="noStrike" dirty="0">
                          <a:effectLst/>
                        </a:rPr>
                        <a:t>习题：</a:t>
                      </a:r>
                      <a:r>
                        <a:rPr lang="en-US" altLang="zh-CN" sz="1100" u="none" strike="noStrike" dirty="0">
                          <a:effectLst/>
                        </a:rPr>
                        <a:t>《</a:t>
                      </a:r>
                      <a:r>
                        <a:rPr lang="zh-CN" altLang="en-US" sz="1100" u="none" strike="noStrike" dirty="0">
                          <a:effectLst/>
                        </a:rPr>
                        <a:t>中国大学</a:t>
                      </a:r>
                      <a:r>
                        <a:rPr lang="en-US" altLang="zh-CN" sz="1100" u="none" strike="noStrike" dirty="0">
                          <a:effectLst/>
                        </a:rPr>
                        <a:t>MOOC-</a:t>
                      </a:r>
                      <a:r>
                        <a:rPr lang="zh-CN" altLang="en-US" sz="1100" u="none" strike="noStrike" dirty="0">
                          <a:effectLst/>
                        </a:rPr>
                        <a:t>陈越、何钦铭</a:t>
                      </a:r>
                      <a:r>
                        <a:rPr lang="en-US" altLang="zh-CN" sz="1100" u="none" strike="noStrike" dirty="0">
                          <a:effectLst/>
                        </a:rPr>
                        <a:t>-</a:t>
                      </a:r>
                      <a:r>
                        <a:rPr lang="zh-CN" altLang="en-US" sz="1100" u="none" strike="noStrike" dirty="0">
                          <a:effectLst/>
                        </a:rPr>
                        <a:t>数据结构</a:t>
                      </a:r>
                      <a:r>
                        <a:rPr lang="en-US" altLang="zh-CN" sz="1100" u="none" strike="noStrike" dirty="0">
                          <a:effectLst/>
                        </a:rPr>
                        <a:t>-2021</a:t>
                      </a:r>
                      <a:r>
                        <a:rPr lang="zh-CN" altLang="en-US" sz="1100" u="none" strike="noStrike" dirty="0">
                          <a:effectLst/>
                        </a:rPr>
                        <a:t>春</a:t>
                      </a:r>
                      <a:r>
                        <a:rPr lang="en-US" altLang="zh-CN" sz="1100" u="none" strike="noStrike" dirty="0">
                          <a:effectLst/>
                        </a:rPr>
                        <a:t>》</a:t>
                      </a:r>
                    </a:p>
                    <a:p>
                      <a:pPr algn="ctr" fontAlgn="t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t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t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t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t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t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t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t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t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t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t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t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t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t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t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t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t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t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u="none" strike="noStrike" dirty="0">
                          <a:effectLst/>
                        </a:rPr>
                        <a:t>与</a:t>
                      </a:r>
                      <a:r>
                        <a:rPr lang="en-US" sz="900" u="none" strike="noStrike" dirty="0">
                          <a:effectLst/>
                        </a:rPr>
                        <a:t>MOOC</a:t>
                      </a:r>
                      <a:r>
                        <a:rPr lang="zh-CN" altLang="en-US" sz="900" u="none" strike="noStrike" dirty="0">
                          <a:effectLst/>
                        </a:rPr>
                        <a:t>网课内容同步，目前已更新</a:t>
                      </a:r>
                      <a:r>
                        <a:rPr lang="en-US" altLang="zh-CN" sz="900" u="none" strike="noStrike" dirty="0">
                          <a:effectLst/>
                        </a:rPr>
                        <a:t>29</a:t>
                      </a:r>
                      <a:r>
                        <a:rPr lang="zh-CN" altLang="en-US" sz="900" u="none" strike="noStrike" dirty="0">
                          <a:effectLst/>
                        </a:rPr>
                        <a:t>个</a:t>
                      </a:r>
                      <a:r>
                        <a:rPr lang="en-US" sz="900" u="none" strike="noStrike" dirty="0">
                          <a:effectLst/>
                        </a:rPr>
                        <a:t>Lab</a:t>
                      </a:r>
                      <a:r>
                        <a:rPr lang="zh-CN" altLang="en-US" sz="900" u="none" strike="noStrike" dirty="0">
                          <a:effectLst/>
                        </a:rPr>
                        <a:t>练习，标题如下：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复杂度</a:t>
                      </a:r>
                      <a:r>
                        <a:rPr lang="en-US" altLang="zh-CN" sz="900" u="none" strike="noStrike" dirty="0">
                          <a:effectLst/>
                        </a:rPr>
                        <a:t>1 </a:t>
                      </a:r>
                      <a:r>
                        <a:rPr lang="zh-CN" altLang="en-US" sz="900" u="none" strike="noStrike" dirty="0">
                          <a:effectLst/>
                        </a:rPr>
                        <a:t>最大子列和问题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复杂度</a:t>
                      </a:r>
                      <a:r>
                        <a:rPr lang="en-US" altLang="zh-CN" sz="900" u="none" strike="noStrike" dirty="0">
                          <a:effectLst/>
                        </a:rPr>
                        <a:t>2 </a:t>
                      </a:r>
                      <a:r>
                        <a:rPr lang="en-US" sz="900" u="none" strike="noStrike" dirty="0">
                          <a:effectLst/>
                        </a:rPr>
                        <a:t>Maximum Subsequence Sum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线性结构</a:t>
                      </a:r>
                      <a:r>
                        <a:rPr lang="en-US" altLang="zh-CN" sz="900" u="none" strike="noStrike" dirty="0">
                          <a:effectLst/>
                        </a:rPr>
                        <a:t>1 </a:t>
                      </a:r>
                      <a:r>
                        <a:rPr lang="zh-CN" altLang="en-US" sz="900" u="none" strike="noStrike" dirty="0">
                          <a:effectLst/>
                        </a:rPr>
                        <a:t>两个有序链表序列的合并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线性结构</a:t>
                      </a:r>
                      <a:r>
                        <a:rPr lang="en-US" altLang="zh-CN" sz="900" u="none" strike="noStrike" dirty="0">
                          <a:effectLst/>
                        </a:rPr>
                        <a:t>2 </a:t>
                      </a:r>
                      <a:r>
                        <a:rPr lang="zh-CN" altLang="en-US" sz="900" u="none" strike="noStrike" dirty="0">
                          <a:effectLst/>
                        </a:rPr>
                        <a:t>一元多项式的乘法与加法运算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线性结构</a:t>
                      </a:r>
                      <a:r>
                        <a:rPr lang="en-US" altLang="zh-CN" sz="900" u="none" strike="noStrike" dirty="0">
                          <a:effectLst/>
                        </a:rPr>
                        <a:t>3 </a:t>
                      </a:r>
                      <a:r>
                        <a:rPr lang="en-US" sz="900" u="none" strike="noStrike" dirty="0">
                          <a:effectLst/>
                        </a:rPr>
                        <a:t>Reversing Linked List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线性结构</a:t>
                      </a:r>
                      <a:r>
                        <a:rPr lang="en-US" altLang="zh-CN" sz="900" u="none" strike="noStrike" dirty="0">
                          <a:effectLst/>
                        </a:rPr>
                        <a:t>4 </a:t>
                      </a:r>
                      <a:r>
                        <a:rPr lang="en-US" sz="900" u="none" strike="noStrike" dirty="0">
                          <a:effectLst/>
                        </a:rPr>
                        <a:t>Pop Sequence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树</a:t>
                      </a:r>
                      <a:r>
                        <a:rPr lang="en-US" altLang="zh-CN" sz="900" u="none" strike="noStrike" dirty="0">
                          <a:effectLst/>
                        </a:rPr>
                        <a:t>1 </a:t>
                      </a:r>
                      <a:r>
                        <a:rPr lang="zh-CN" altLang="en-US" sz="900" u="none" strike="noStrike" dirty="0">
                          <a:effectLst/>
                        </a:rPr>
                        <a:t>树的同构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树</a:t>
                      </a:r>
                      <a:r>
                        <a:rPr lang="en-US" altLang="zh-CN" sz="900" u="none" strike="noStrike" dirty="0">
                          <a:effectLst/>
                        </a:rPr>
                        <a:t>2 </a:t>
                      </a:r>
                      <a:r>
                        <a:rPr lang="en-US" sz="900" u="none" strike="noStrike" dirty="0">
                          <a:effectLst/>
                        </a:rPr>
                        <a:t>List Leaves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树</a:t>
                      </a:r>
                      <a:r>
                        <a:rPr lang="en-US" altLang="zh-CN" sz="900" u="none" strike="noStrike" dirty="0">
                          <a:effectLst/>
                        </a:rPr>
                        <a:t>3 </a:t>
                      </a:r>
                      <a:r>
                        <a:rPr lang="en-US" sz="900" u="none" strike="noStrike" dirty="0">
                          <a:effectLst/>
                        </a:rPr>
                        <a:t>Tree Traversals Again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树</a:t>
                      </a:r>
                      <a:r>
                        <a:rPr lang="en-US" altLang="zh-CN" sz="900" u="none" strike="noStrike" dirty="0">
                          <a:effectLst/>
                        </a:rPr>
                        <a:t>4 </a:t>
                      </a:r>
                      <a:r>
                        <a:rPr lang="zh-CN" altLang="en-US" sz="900" u="none" strike="noStrike" dirty="0">
                          <a:effectLst/>
                        </a:rPr>
                        <a:t>是否同一棵二叉搜索树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树</a:t>
                      </a:r>
                      <a:r>
                        <a:rPr lang="en-US" altLang="zh-CN" sz="900" u="none" strike="noStrike" dirty="0">
                          <a:effectLst/>
                        </a:rPr>
                        <a:t>5 </a:t>
                      </a:r>
                      <a:r>
                        <a:rPr lang="en-US" sz="900" u="none" strike="noStrike" dirty="0">
                          <a:effectLst/>
                        </a:rPr>
                        <a:t>Root of AVL Tree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树</a:t>
                      </a:r>
                      <a:r>
                        <a:rPr lang="en-US" altLang="zh-CN" sz="900" u="none" strike="noStrike" dirty="0">
                          <a:effectLst/>
                        </a:rPr>
                        <a:t>6 </a:t>
                      </a:r>
                      <a:r>
                        <a:rPr lang="en-US" sz="900" u="none" strike="noStrike" dirty="0">
                          <a:effectLst/>
                        </a:rPr>
                        <a:t>Complete Binary Search Tree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树</a:t>
                      </a:r>
                      <a:r>
                        <a:rPr lang="en-US" altLang="zh-CN" sz="900" u="none" strike="noStrike" dirty="0">
                          <a:effectLst/>
                        </a:rPr>
                        <a:t>7 </a:t>
                      </a:r>
                      <a:r>
                        <a:rPr lang="zh-CN" altLang="en-US" sz="900" u="none" strike="noStrike" dirty="0">
                          <a:effectLst/>
                        </a:rPr>
                        <a:t>堆中的路径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树</a:t>
                      </a:r>
                      <a:r>
                        <a:rPr lang="en-US" altLang="zh-CN" sz="900" u="none" strike="noStrike" dirty="0">
                          <a:effectLst/>
                        </a:rPr>
                        <a:t>8 </a:t>
                      </a:r>
                      <a:r>
                        <a:rPr lang="en-US" sz="900" u="none" strike="noStrike" dirty="0">
                          <a:effectLst/>
                        </a:rPr>
                        <a:t>File Transfer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树</a:t>
                      </a:r>
                      <a:r>
                        <a:rPr lang="en-US" altLang="zh-CN" sz="900" u="none" strike="noStrike" dirty="0">
                          <a:effectLst/>
                        </a:rPr>
                        <a:t>9 </a:t>
                      </a:r>
                      <a:r>
                        <a:rPr lang="en-US" sz="900" u="none" strike="noStrike" dirty="0">
                          <a:effectLst/>
                        </a:rPr>
                        <a:t>Huffman Codes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复杂度</a:t>
                      </a:r>
                      <a:r>
                        <a:rPr lang="en-US" altLang="zh-CN" sz="900" u="none" strike="noStrike" dirty="0">
                          <a:effectLst/>
                        </a:rPr>
                        <a:t>3 </a:t>
                      </a:r>
                      <a:r>
                        <a:rPr lang="zh-CN" altLang="en-US" sz="900" u="none" strike="noStrike" dirty="0">
                          <a:effectLst/>
                        </a:rPr>
                        <a:t>二分查找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二叉搜索树的操作集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图</a:t>
                      </a:r>
                      <a:r>
                        <a:rPr lang="en-US" altLang="zh-CN" sz="900" u="none" strike="noStrike" dirty="0">
                          <a:effectLst/>
                        </a:rPr>
                        <a:t>1 </a:t>
                      </a:r>
                      <a:r>
                        <a:rPr lang="zh-CN" altLang="en-US" sz="900" u="none" strike="noStrike" dirty="0">
                          <a:effectLst/>
                        </a:rPr>
                        <a:t>列出连通集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图</a:t>
                      </a:r>
                      <a:r>
                        <a:rPr lang="en-US" altLang="zh-CN" sz="900" u="none" strike="noStrike" dirty="0">
                          <a:effectLst/>
                        </a:rPr>
                        <a:t>2 </a:t>
                      </a:r>
                      <a:r>
                        <a:rPr lang="en-US" sz="900" u="none" strike="noStrike" dirty="0">
                          <a:effectLst/>
                        </a:rPr>
                        <a:t>Saving James Bond - Easy Version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图</a:t>
                      </a:r>
                      <a:r>
                        <a:rPr lang="en-US" altLang="zh-CN" sz="900" u="none" strike="noStrike" dirty="0">
                          <a:effectLst/>
                        </a:rPr>
                        <a:t>3 </a:t>
                      </a:r>
                      <a:r>
                        <a:rPr lang="zh-CN" altLang="en-US" sz="900" u="none" strike="noStrike" dirty="0">
                          <a:effectLst/>
                        </a:rPr>
                        <a:t>六度空间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图</a:t>
                      </a:r>
                      <a:r>
                        <a:rPr lang="en-US" altLang="zh-CN" sz="900" u="none" strike="noStrike" dirty="0">
                          <a:effectLst/>
                        </a:rPr>
                        <a:t>4 </a:t>
                      </a:r>
                      <a:r>
                        <a:rPr lang="zh-CN" altLang="en-US" sz="900" u="none" strike="noStrike" dirty="0">
                          <a:effectLst/>
                        </a:rPr>
                        <a:t>哈利</a:t>
                      </a:r>
                      <a:r>
                        <a:rPr lang="en-US" altLang="zh-CN" sz="900" u="none" strike="noStrike" dirty="0">
                          <a:effectLst/>
                        </a:rPr>
                        <a:t>·</a:t>
                      </a:r>
                      <a:r>
                        <a:rPr lang="zh-CN" altLang="en-US" sz="900" u="none" strike="noStrike" dirty="0">
                          <a:effectLst/>
                        </a:rPr>
                        <a:t>波特的考试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图</a:t>
                      </a:r>
                      <a:r>
                        <a:rPr lang="en-US" altLang="zh-CN" sz="900" u="none" strike="noStrike" dirty="0">
                          <a:effectLst/>
                        </a:rPr>
                        <a:t>5 </a:t>
                      </a:r>
                      <a:r>
                        <a:rPr lang="en-US" sz="900" u="none" strike="noStrike" dirty="0">
                          <a:effectLst/>
                        </a:rPr>
                        <a:t>Saving James Bond - Hard Version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图</a:t>
                      </a:r>
                      <a:r>
                        <a:rPr lang="en-US" altLang="zh-CN" sz="900" u="none" strike="noStrike" dirty="0">
                          <a:effectLst/>
                        </a:rPr>
                        <a:t>6 </a:t>
                      </a:r>
                      <a:r>
                        <a:rPr lang="zh-CN" altLang="en-US" sz="900" u="none" strike="noStrike" dirty="0">
                          <a:effectLst/>
                        </a:rPr>
                        <a:t>旅游规划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图</a:t>
                      </a:r>
                      <a:r>
                        <a:rPr lang="en-US" altLang="zh-CN" sz="900" u="none" strike="noStrike" dirty="0">
                          <a:effectLst/>
                        </a:rPr>
                        <a:t>7 </a:t>
                      </a:r>
                      <a:r>
                        <a:rPr lang="zh-CN" altLang="en-US" sz="900" u="none" strike="noStrike" dirty="0">
                          <a:effectLst/>
                        </a:rPr>
                        <a:t>公路村村通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图</a:t>
                      </a:r>
                      <a:r>
                        <a:rPr lang="en-US" altLang="zh-CN" sz="900" u="none" strike="noStrike" dirty="0">
                          <a:effectLst/>
                        </a:rPr>
                        <a:t>8 </a:t>
                      </a:r>
                      <a:r>
                        <a:rPr lang="en-US" sz="900" u="none" strike="noStrike" dirty="0">
                          <a:effectLst/>
                        </a:rPr>
                        <a:t>How Long Does It Take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图</a:t>
                      </a:r>
                      <a:r>
                        <a:rPr lang="en-US" altLang="zh-CN" sz="900" u="none" strike="noStrike" dirty="0">
                          <a:effectLst/>
                        </a:rPr>
                        <a:t>9 </a:t>
                      </a:r>
                      <a:r>
                        <a:rPr lang="zh-CN" altLang="en-US" sz="900" u="none" strike="noStrike" dirty="0">
                          <a:effectLst/>
                        </a:rPr>
                        <a:t>关键活动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排序</a:t>
                      </a:r>
                      <a:r>
                        <a:rPr lang="en-US" altLang="zh-CN" sz="900" u="none" strike="noStrike" dirty="0">
                          <a:effectLst/>
                        </a:rPr>
                        <a:t>1 </a:t>
                      </a:r>
                      <a:r>
                        <a:rPr lang="zh-CN" altLang="en-US" sz="900" u="none" strike="noStrike" dirty="0">
                          <a:effectLst/>
                        </a:rPr>
                        <a:t>排序 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排序</a:t>
                      </a:r>
                      <a:r>
                        <a:rPr lang="en-US" altLang="zh-CN" sz="900" u="none" strike="noStrike" dirty="0">
                          <a:effectLst/>
                        </a:rPr>
                        <a:t>2 </a:t>
                      </a:r>
                      <a:r>
                        <a:rPr lang="en-US" sz="900" u="none" strike="noStrike" dirty="0">
                          <a:effectLst/>
                        </a:rPr>
                        <a:t>Insert or Merge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排序</a:t>
                      </a:r>
                      <a:r>
                        <a:rPr lang="en-US" altLang="zh-CN" sz="900" u="none" strike="noStrike" dirty="0">
                          <a:effectLst/>
                        </a:rPr>
                        <a:t>3 </a:t>
                      </a:r>
                      <a:r>
                        <a:rPr lang="en-US" sz="900" u="none" strike="noStrike" dirty="0">
                          <a:effectLst/>
                        </a:rPr>
                        <a:t>Insertion or Heap Sort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574989"/>
                  </a:ext>
                </a:extLst>
              </a:tr>
            </a:tbl>
          </a:graphicData>
        </a:graphic>
      </p:graphicFrame>
      <p:pic>
        <p:nvPicPr>
          <p:cNvPr id="17" name="Picture 10">
            <a:extLst>
              <a:ext uri="{FF2B5EF4-FFF2-40B4-BE49-F238E27FC236}">
                <a16:creationId xmlns:a16="http://schemas.microsoft.com/office/drawing/2014/main" id="{7CB0D68E-BF25-4C75-98E2-7BC62E51D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734" y="3687865"/>
            <a:ext cx="3093074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0F78-D1EC-4456-BFD6-CA34BC29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计算机系统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FD0C50E-79FD-4C0C-88D7-666DC5CCB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651400"/>
              </p:ext>
            </p:extLst>
          </p:nvPr>
        </p:nvGraphicFramePr>
        <p:xfrm>
          <a:off x="1530554" y="1024465"/>
          <a:ext cx="9560232" cy="550545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84594">
                  <a:extLst>
                    <a:ext uri="{9D8B030D-6E8A-4147-A177-3AD203B41FA5}">
                      <a16:colId xmlns:a16="http://schemas.microsoft.com/office/drawing/2014/main" val="2873566127"/>
                    </a:ext>
                  </a:extLst>
                </a:gridCol>
                <a:gridCol w="4688894">
                  <a:extLst>
                    <a:ext uri="{9D8B030D-6E8A-4147-A177-3AD203B41FA5}">
                      <a16:colId xmlns:a16="http://schemas.microsoft.com/office/drawing/2014/main" val="3784017415"/>
                    </a:ext>
                  </a:extLst>
                </a:gridCol>
                <a:gridCol w="3186744">
                  <a:extLst>
                    <a:ext uri="{9D8B030D-6E8A-4147-A177-3AD203B41FA5}">
                      <a16:colId xmlns:a16="http://schemas.microsoft.com/office/drawing/2014/main" val="1610213773"/>
                    </a:ext>
                  </a:extLst>
                </a:gridCol>
              </a:tblGrid>
              <a:tr h="309766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课程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1）CMU 15-213: Introduction to Computer Systems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课程共分为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次课堂视频，每节课约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小时，涵盖下列主题：</a:t>
                      </a:r>
                      <a:b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Course Overview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Bits, Bytes, and Integer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Bits, Bytes, and Integer (Cont'd)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Floating Point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Machine Level Program 1 - Basics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Machine Level Program 2 - Control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Machine Level Program 3 - Procedures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Machine Level Program 4 - Data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Machine Level Program 5 - Advanced Topics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Program Optimization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The Memory Hierarchy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Cache Memories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Linking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Exceptional Control Flow: Exceptions and Processes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Exceptional Control Flow: Signals and Nonlocal Jumps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System Level I/O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Virtual Memory Concepts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Virtual Memory Systems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Dynamic Memory Allocation - Basic Concepts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Dynamic Memory Allocation - Advanced Concepts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Network Programming - Part 1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Network Programming - Part 2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Concurrent Programming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Synchronization - Basics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Synchronization - Advanced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Thread Level Parallelism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Future of Computing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61643895"/>
                  </a:ext>
                </a:extLst>
              </a:tr>
              <a:tr h="161007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教材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zh-C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教材与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CMU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课堂视频内容相对应，包含章节如下：</a:t>
                      </a:r>
                      <a:b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信息的表示和处理</a:t>
                      </a:r>
                      <a:b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程序的机器级表示</a:t>
                      </a:r>
                      <a:b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处理器体系结构</a:t>
                      </a:r>
                      <a:b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优化程序性能</a:t>
                      </a:r>
                      <a:b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存储器层次结构</a:t>
                      </a:r>
                      <a:b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链接</a:t>
                      </a:r>
                      <a:b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异常控制流</a:t>
                      </a:r>
                      <a:b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虚拟内存</a:t>
                      </a:r>
                      <a:b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系统级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I/O</a:t>
                      </a:r>
                      <a:b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网络编程</a:t>
                      </a:r>
                      <a:b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并发编程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4574989"/>
                  </a:ext>
                </a:extLst>
              </a:tr>
            </a:tbl>
          </a:graphicData>
        </a:graphic>
      </p:graphicFrame>
      <p:pic>
        <p:nvPicPr>
          <p:cNvPr id="5" name="Picture 1">
            <a:extLst>
              <a:ext uri="{FF2B5EF4-FFF2-40B4-BE49-F238E27FC236}">
                <a16:creationId xmlns:a16="http://schemas.microsoft.com/office/drawing/2014/main" id="{66647A6E-95F6-42EB-BDCE-C4131E91A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494" y="3057637"/>
            <a:ext cx="3113128" cy="742726"/>
          </a:xfrm>
          <a:prstGeom prst="rect">
            <a:avLst/>
          </a:prstGeom>
        </p:spPr>
      </p:pic>
      <p:pic>
        <p:nvPicPr>
          <p:cNvPr id="3074" name="Picture 2" descr="https://img14.360buyimg.com/n0/jfs/t4531/220/483445858/300979/584172a2/58d0cf49N6c0daead.jpg">
            <a:extLst>
              <a:ext uri="{FF2B5EF4-FFF2-40B4-BE49-F238E27FC236}">
                <a16:creationId xmlns:a16="http://schemas.microsoft.com/office/drawing/2014/main" id="{D21824FE-39EF-4B88-953B-88106DAB78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5" r="10346"/>
          <a:stretch/>
        </p:blipFill>
        <p:spPr bwMode="auto">
          <a:xfrm>
            <a:off x="4996615" y="4986817"/>
            <a:ext cx="1136885" cy="141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65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0F78-D1EC-4456-BFD6-CA34BC29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计算机系统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FD0C50E-79FD-4C0C-88D7-666DC5CCB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26551"/>
              </p:ext>
            </p:extLst>
          </p:nvPr>
        </p:nvGraphicFramePr>
        <p:xfrm>
          <a:off x="1530554" y="1024465"/>
          <a:ext cx="9560232" cy="564180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84594">
                  <a:extLst>
                    <a:ext uri="{9D8B030D-6E8A-4147-A177-3AD203B41FA5}">
                      <a16:colId xmlns:a16="http://schemas.microsoft.com/office/drawing/2014/main" val="2873566127"/>
                    </a:ext>
                  </a:extLst>
                </a:gridCol>
                <a:gridCol w="3077497">
                  <a:extLst>
                    <a:ext uri="{9D8B030D-6E8A-4147-A177-3AD203B41FA5}">
                      <a16:colId xmlns:a16="http://schemas.microsoft.com/office/drawing/2014/main" val="3784017415"/>
                    </a:ext>
                  </a:extLst>
                </a:gridCol>
                <a:gridCol w="4798141">
                  <a:extLst>
                    <a:ext uri="{9D8B030D-6E8A-4147-A177-3AD203B41FA5}">
                      <a16:colId xmlns:a16="http://schemas.microsoft.com/office/drawing/2014/main" val="1610213773"/>
                    </a:ext>
                  </a:extLst>
                </a:gridCol>
              </a:tblGrid>
              <a:tr h="249548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Lab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基础训练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ICS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部分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http://csapp.cs.cmu.edu/3e/labs.html</a:t>
                      </a:r>
                    </a:p>
                    <a:p>
                      <a:pPr algn="ctr" fontAlgn="t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1643895"/>
                  </a:ext>
                </a:extLst>
              </a:tr>
              <a:tr h="314632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Lab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基础训练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Linux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基础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57498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50F640D-4BCC-4C5E-A5A9-1FC92EE36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578" y="1479470"/>
            <a:ext cx="4458208" cy="1741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0E8ABB-6935-456E-AE6C-CC38D4CA2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340" y="3947200"/>
            <a:ext cx="4462446" cy="246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AB969-507C-4CC2-8538-3B677E1B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体系结构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466FFC-108D-4A9E-B7F5-5AA42DFC7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608103"/>
              </p:ext>
            </p:extLst>
          </p:nvPr>
        </p:nvGraphicFramePr>
        <p:xfrm>
          <a:off x="1442064" y="835742"/>
          <a:ext cx="9560232" cy="579391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84594">
                  <a:extLst>
                    <a:ext uri="{9D8B030D-6E8A-4147-A177-3AD203B41FA5}">
                      <a16:colId xmlns:a16="http://schemas.microsoft.com/office/drawing/2014/main" val="2873566127"/>
                    </a:ext>
                  </a:extLst>
                </a:gridCol>
                <a:gridCol w="4688894">
                  <a:extLst>
                    <a:ext uri="{9D8B030D-6E8A-4147-A177-3AD203B41FA5}">
                      <a16:colId xmlns:a16="http://schemas.microsoft.com/office/drawing/2014/main" val="3784017415"/>
                    </a:ext>
                  </a:extLst>
                </a:gridCol>
                <a:gridCol w="3186744">
                  <a:extLst>
                    <a:ext uri="{9D8B030D-6E8A-4147-A177-3AD203B41FA5}">
                      <a16:colId xmlns:a16="http://schemas.microsoft.com/office/drawing/2014/main" val="1610213773"/>
                    </a:ext>
                  </a:extLst>
                </a:gridCol>
              </a:tblGrid>
              <a:tr h="280331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课程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sng" dirty="0">
                          <a:hlinkClick r:id="rId2"/>
                        </a:rPr>
                        <a:t>https://course.ece.cmu.edu/~ece447/s15/doku.php</a:t>
                      </a:r>
                      <a:endParaRPr lang="en-US" altLang="zh-CN" sz="1200" u="sng" dirty="0"/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sng" dirty="0"/>
                        <a:t>https://b23.tv/XzOpFb</a:t>
                      </a:r>
                      <a:endParaRPr lang="zh-CN" altLang="zh-CN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sz="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L1. Introduction and Basics</a:t>
                      </a:r>
                    </a:p>
                    <a:p>
                      <a:pPr algn="l" fontAlgn="t"/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L2. Fundamental Concepts and ISA</a:t>
                      </a:r>
                    </a:p>
                    <a:p>
                      <a:pPr algn="l" fontAlgn="t"/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L3. ISA Tradeoffs</a:t>
                      </a:r>
                    </a:p>
                    <a:p>
                      <a:pPr algn="l" fontAlgn="t"/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L4. ISA Tradeoffs (cont.) &amp; MIPS ISA</a:t>
                      </a:r>
                    </a:p>
                    <a:p>
                      <a:pPr algn="l" fontAlgn="t"/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L5. Intro to Microarchitecture: Single-Cycle</a:t>
                      </a:r>
                    </a:p>
                    <a:p>
                      <a:pPr algn="l" fontAlgn="t"/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L6. Multi-Cycle and Microprogrammed Microarchitectures </a:t>
                      </a:r>
                    </a:p>
                    <a:p>
                      <a:pPr algn="l" fontAlgn="t"/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L7. Pipelining </a:t>
                      </a:r>
                    </a:p>
                    <a:p>
                      <a:pPr algn="l" fontAlgn="t"/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L8. Pipelining II: </a:t>
                      </a:r>
                      <a:b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and Control Dependence Handling</a:t>
                      </a:r>
                    </a:p>
                    <a:p>
                      <a:pPr algn="l" fontAlgn="t"/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L9. Branch Prediction I</a:t>
                      </a:r>
                    </a:p>
                    <a:p>
                      <a:pPr algn="l" fontAlgn="t"/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L10. Branch Handling and Branch Prediction II</a:t>
                      </a:r>
                    </a:p>
                    <a:p>
                      <a:pPr algn="l" fontAlgn="t"/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L11. Precise Exceptions, State Maintenance, State Recovery </a:t>
                      </a:r>
                    </a:p>
                    <a:p>
                      <a:pPr algn="l" fontAlgn="t"/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L12. Out-of-Order Execution </a:t>
                      </a:r>
                    </a:p>
                    <a:p>
                      <a:pPr algn="l" fontAlgn="t"/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L13. Out-of-Order Execution </a:t>
                      </a:r>
                      <a:b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Data Flow</a:t>
                      </a:r>
                    </a:p>
                    <a:p>
                      <a:pPr algn="l" fontAlgn="t"/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L14. SIMD Processing (Vector and Array Processors</a:t>
                      </a:r>
                    </a:p>
                    <a:p>
                      <a:pPr algn="l" fontAlgn="t"/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L15. GPUs, VLIW, DAE</a:t>
                      </a:r>
                    </a:p>
                    <a:p>
                      <a:pPr algn="l" fontAlgn="t"/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L16. Static Instruction Scheduling</a:t>
                      </a:r>
                    </a:p>
                    <a:p>
                      <a:pPr algn="l" fontAlgn="t"/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L17. Memory Hierarchy and Caches</a:t>
                      </a:r>
                    </a:p>
                    <a:p>
                      <a:pPr algn="l" fontAlgn="t"/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L18. Caches, Caches, Caches</a:t>
                      </a:r>
                    </a:p>
                    <a:p>
                      <a:pPr algn="l" fontAlgn="t"/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L19. High Performance Caches</a:t>
                      </a:r>
                    </a:p>
                    <a:p>
                      <a:pPr algn="l" fontAlgn="t"/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L20. Virtual Memory</a:t>
                      </a:r>
                    </a:p>
                    <a:p>
                      <a:pPr algn="l" fontAlgn="t"/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L21. Main Memory</a:t>
                      </a:r>
                    </a:p>
                    <a:p>
                      <a:pPr algn="l" fontAlgn="t"/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L22. Memory Controller</a:t>
                      </a:r>
                    </a:p>
                    <a:p>
                      <a:pPr algn="l" fontAlgn="t"/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L23. Memory Management</a:t>
                      </a:r>
                    </a:p>
                    <a:p>
                      <a:pPr algn="l" fontAlgn="t"/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L24. Simulation and Memory Latency Tolerance </a:t>
                      </a:r>
                    </a:p>
                    <a:p>
                      <a:pPr algn="l" fontAlgn="t"/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L25. Prefetching </a:t>
                      </a:r>
                    </a:p>
                    <a:p>
                      <a:pPr algn="l" fontAlgn="t"/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L26. More Prefetching and Emerging Memory Technologies </a:t>
                      </a:r>
                    </a:p>
                    <a:p>
                      <a:pPr algn="l" fontAlgn="t"/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L27. Multiprocessors </a:t>
                      </a:r>
                    </a:p>
                    <a:p>
                      <a:pPr algn="l" fontAlgn="t"/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L28. Memory Consistency and Cache Coherence</a:t>
                      </a:r>
                    </a:p>
                    <a:p>
                      <a:pPr algn="l" fontAlgn="t"/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L29. Cache Coherence</a:t>
                      </a:r>
                    </a:p>
                    <a:p>
                      <a:pPr algn="l" fontAlgn="t"/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L30. In-Memory Processing</a:t>
                      </a:r>
                    </a:p>
                    <a:p>
                      <a:pPr algn="l" fontAlgn="t"/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L31. Predictable Performance</a:t>
                      </a:r>
                    </a:p>
                    <a:p>
                      <a:pPr algn="l" fontAlgn="t"/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L32. Heterogeneous Systems </a:t>
                      </a:r>
                    </a:p>
                    <a:p>
                      <a:pPr algn="l" fontAlgn="t"/>
                      <a:r>
                        <a:rPr lang="en-US" altLang="zh-CN" sz="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L33. Interconnection Networks </a:t>
                      </a:r>
                    </a:p>
                    <a:p>
                      <a:pPr algn="l" fontAlgn="t"/>
                      <a:endParaRPr lang="en-US" sz="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61643895"/>
                  </a:ext>
                </a:extLst>
              </a:tr>
              <a:tr h="14570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sng" dirty="0"/>
                        <a:t>https://course.ece.cmu.edu/~ece447/s15/doku.php?id=labs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 1: Instruction Level MIPS Simulator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 1.5: </a:t>
                      </a:r>
                      <a:r>
                        <a:rPr lang="en-US" altLang="zh-CN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SystemVerilog</a:t>
                      </a:r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Warm-Up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 2: Single-Cycle MIPS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 3: Pipelined MIPS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 4: Branch Prediction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 5: Data Cache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 6: Simulating Caches and Branch Prediction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 7: Memory Hierarchy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 8: Multicore and Cache Coherence</a:t>
                      </a:r>
                    </a:p>
                    <a:p>
                      <a:pPr algn="l" fontAlgn="t"/>
                      <a:endParaRPr lang="zh-CN" altLang="en-US" sz="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4574989"/>
                  </a:ext>
                </a:extLst>
              </a:tr>
              <a:tr h="1457074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书籍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41572940"/>
                  </a:ext>
                </a:extLst>
              </a:tr>
            </a:tbl>
          </a:graphicData>
        </a:graphic>
      </p:graphicFrame>
      <p:pic>
        <p:nvPicPr>
          <p:cNvPr id="3074" name="Picture 2" descr="https://img2.doubanio.com/view/subject/l/public/s7006263.jpg">
            <a:extLst>
              <a:ext uri="{FF2B5EF4-FFF2-40B4-BE49-F238E27FC236}">
                <a16:creationId xmlns:a16="http://schemas.microsoft.com/office/drawing/2014/main" id="{299C8726-A6F8-4CF0-9C87-BE4E46BA0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551" y="5227638"/>
            <a:ext cx="1020868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mg14.360buyimg.com/n0/jfs/t1573/236/711134371/308452/10742e8c/55a4deceN7597f39f.jpg">
            <a:extLst>
              <a:ext uri="{FF2B5EF4-FFF2-40B4-BE49-F238E27FC236}">
                <a16:creationId xmlns:a16="http://schemas.microsoft.com/office/drawing/2014/main" id="{1EFC3FDE-3F14-49A0-864D-38F391E9F6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4" r="14588"/>
          <a:stretch/>
        </p:blipFill>
        <p:spPr bwMode="auto">
          <a:xfrm>
            <a:off x="5756720" y="5227637"/>
            <a:ext cx="94642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85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AB969-507C-4CC2-8538-3B677E1B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操作系统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466FFC-108D-4A9E-B7F5-5AA42DFC7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52295"/>
              </p:ext>
            </p:extLst>
          </p:nvPr>
        </p:nvGraphicFramePr>
        <p:xfrm>
          <a:off x="1442064" y="835742"/>
          <a:ext cx="9560232" cy="6005169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84594">
                  <a:extLst>
                    <a:ext uri="{9D8B030D-6E8A-4147-A177-3AD203B41FA5}">
                      <a16:colId xmlns:a16="http://schemas.microsoft.com/office/drawing/2014/main" val="2873566127"/>
                    </a:ext>
                  </a:extLst>
                </a:gridCol>
                <a:gridCol w="3991897">
                  <a:extLst>
                    <a:ext uri="{9D8B030D-6E8A-4147-A177-3AD203B41FA5}">
                      <a16:colId xmlns:a16="http://schemas.microsoft.com/office/drawing/2014/main" val="3784017415"/>
                    </a:ext>
                  </a:extLst>
                </a:gridCol>
                <a:gridCol w="3883741">
                  <a:extLst>
                    <a:ext uri="{9D8B030D-6E8A-4147-A177-3AD203B41FA5}">
                      <a16:colId xmlns:a16="http://schemas.microsoft.com/office/drawing/2014/main" val="1610213773"/>
                    </a:ext>
                  </a:extLst>
                </a:gridCol>
              </a:tblGrid>
              <a:tr h="344129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课程与视频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dirty="0"/>
                        <a:t>https://pdos.csail.mit.edu/6.828/2018/schedule.html</a:t>
                      </a:r>
                      <a:endParaRPr lang="zh-CN" altLang="zh-CN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61643895"/>
                  </a:ext>
                </a:extLst>
              </a:tr>
              <a:tr h="110121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同上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 </a:t>
                      </a: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Lab 1: C, Assembly, Tools, and Bootstrapping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algn="l" fontAlgn="t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Lab 2: Memory management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algn="l" fontAlgn="t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Lab 3: User-Level Environments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algn="l" fontAlgn="t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Lab 4: Preemptive Multitasking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algn="l" fontAlgn="t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Lab 5: File system, spawn, and </a:t>
                      </a:r>
                      <a:r>
                        <a:rPr lang="en-US" altLang="zh-CN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sh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algn="l" fontAlgn="t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Lab 6: Networking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4574989"/>
                  </a:ext>
                </a:extLst>
              </a:tr>
              <a:tr h="1457074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书籍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41572940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BA45888-4D52-4CAE-91E7-2F31AFB7B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30813"/>
              </p:ext>
            </p:extLst>
          </p:nvPr>
        </p:nvGraphicFramePr>
        <p:xfrm>
          <a:off x="7284340" y="979253"/>
          <a:ext cx="3465596" cy="3103984"/>
        </p:xfrm>
        <a:graphic>
          <a:graphicData uri="http://schemas.openxmlformats.org/drawingml/2006/table">
            <a:tbl>
              <a:tblPr/>
              <a:tblGrid>
                <a:gridCol w="1212958">
                  <a:extLst>
                    <a:ext uri="{9D8B030D-6E8A-4147-A177-3AD203B41FA5}">
                      <a16:colId xmlns:a16="http://schemas.microsoft.com/office/drawing/2014/main" val="3240065115"/>
                    </a:ext>
                  </a:extLst>
                </a:gridCol>
                <a:gridCol w="346560">
                  <a:extLst>
                    <a:ext uri="{9D8B030D-6E8A-4147-A177-3AD203B41FA5}">
                      <a16:colId xmlns:a16="http://schemas.microsoft.com/office/drawing/2014/main" val="3573659177"/>
                    </a:ext>
                  </a:extLst>
                </a:gridCol>
                <a:gridCol w="1212958">
                  <a:extLst>
                    <a:ext uri="{9D8B030D-6E8A-4147-A177-3AD203B41FA5}">
                      <a16:colId xmlns:a16="http://schemas.microsoft.com/office/drawing/2014/main" val="3121115418"/>
                    </a:ext>
                  </a:extLst>
                </a:gridCol>
                <a:gridCol w="346560">
                  <a:extLst>
                    <a:ext uri="{9D8B030D-6E8A-4147-A177-3AD203B41FA5}">
                      <a16:colId xmlns:a16="http://schemas.microsoft.com/office/drawing/2014/main" val="2384103909"/>
                    </a:ext>
                  </a:extLst>
                </a:gridCol>
                <a:gridCol w="346560">
                  <a:extLst>
                    <a:ext uri="{9D8B030D-6E8A-4147-A177-3AD203B41FA5}">
                      <a16:colId xmlns:a16="http://schemas.microsoft.com/office/drawing/2014/main" val="2129540335"/>
                    </a:ext>
                  </a:extLst>
                </a:gridCol>
              </a:tblGrid>
              <a:tr h="48139">
                <a:tc>
                  <a:txBody>
                    <a:bodyPr/>
                    <a:lstStyle/>
                    <a:p>
                      <a:r>
                        <a:rPr lang="en-US" sz="200">
                          <a:effectLst/>
                        </a:rPr>
                        <a:t>Monday</a:t>
                      </a: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effectLst/>
                        </a:rPr>
                        <a:t>Tuesday</a:t>
                      </a: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effectLst/>
                        </a:rPr>
                        <a:t>Wednesday</a:t>
                      </a: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effectLst/>
                        </a:rPr>
                        <a:t>Thursday</a:t>
                      </a: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effectLst/>
                        </a:rPr>
                        <a:t>Friday</a:t>
                      </a: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329942"/>
                  </a:ext>
                </a:extLst>
              </a:tr>
              <a:tr h="151294"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sep 3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sep 4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>
                          <a:effectLst/>
                        </a:rPr>
                        <a:t>Reg Day</a:t>
                      </a: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A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sep 5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effectLst/>
                        </a:rPr>
                        <a:t>LEC 1 (fk):</a:t>
                      </a:r>
                      <a:r>
                        <a:rPr lang="en-US" sz="200"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8"/>
                        </a:rPr>
                        <a:t>Operating systems</a:t>
                      </a:r>
                      <a:r>
                        <a:rPr lang="en-US" sz="200">
                          <a:effectLst/>
                        </a:rPr>
                        <a:t> (handouts: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9"/>
                        </a:rPr>
                        <a:t>xv6 source</a:t>
                      </a:r>
                      <a:r>
                        <a:rPr lang="en-US" sz="200">
                          <a:effectLst/>
                        </a:rPr>
                        <a:t>,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xv6 book</a:t>
                      </a:r>
                      <a:r>
                        <a:rPr lang="en-US" sz="200">
                          <a:effectLst/>
                        </a:rPr>
                        <a:t>)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3333FF"/>
                          </a:solidFill>
                          <a:effectLst/>
                        </a:rPr>
                        <a:t>Preparation</a:t>
                      </a:r>
                      <a:r>
                        <a:rPr lang="en-US" sz="200">
                          <a:solidFill>
                            <a:srgbClr val="3333FF"/>
                          </a:solidFill>
                          <a:effectLst/>
                        </a:rPr>
                        <a:t>: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11"/>
                        </a:rPr>
                        <a:t>Unix intro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0AA00A"/>
                          </a:solidFill>
                          <a:effectLst/>
                        </a:rPr>
                        <a:t>Assignment</a:t>
                      </a:r>
                      <a:r>
                        <a:rPr lang="en-US" sz="200">
                          <a:solidFill>
                            <a:srgbClr val="0AA00A"/>
                          </a:solidFill>
                          <a:effectLst/>
                        </a:rPr>
                        <a:t>: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2"/>
                        </a:rPr>
                        <a:t>Lab 1: C, Assembly, Tools, and Bootstrapping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sep 6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sep 7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120046"/>
                  </a:ext>
                </a:extLst>
              </a:tr>
              <a:tr h="254450"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sep 10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effectLst/>
                        </a:rPr>
                        <a:t>LEC 2 (ab):</a:t>
                      </a:r>
                      <a:r>
                        <a:rPr lang="en-US" sz="200"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12"/>
                        </a:rPr>
                        <a:t>PC hardware and x86 programming slides</a:t>
                      </a:r>
                      <a:r>
                        <a:rPr lang="en-US" sz="200">
                          <a:effectLst/>
                        </a:rPr>
                        <a:t>,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13"/>
                        </a:rPr>
                        <a:t>notes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3333FF"/>
                          </a:solidFill>
                          <a:effectLst/>
                        </a:rPr>
                        <a:t>Preparation</a:t>
                      </a:r>
                      <a:r>
                        <a:rPr lang="en-US" sz="200">
                          <a:solidFill>
                            <a:srgbClr val="3333FF"/>
                          </a:solidFill>
                          <a:effectLst/>
                        </a:rPr>
                        <a:t>: Read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Bootstrap/PC hardware appendices and the related xv6 source files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0AA00A"/>
                          </a:solidFill>
                          <a:effectLst/>
                        </a:rPr>
                        <a:t>Assignment</a:t>
                      </a:r>
                      <a:r>
                        <a:rPr lang="en-US" sz="200">
                          <a:solidFill>
                            <a:srgbClr val="0AA00A"/>
                          </a:solidFill>
                          <a:effectLst/>
                        </a:rPr>
                        <a:t>: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14"/>
                        </a:rPr>
                        <a:t>HW: Boot xv6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sep 11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sep 12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effectLst/>
                        </a:rPr>
                        <a:t>LEC 3 (TAs):</a:t>
                      </a:r>
                      <a:r>
                        <a:rPr lang="en-US" sz="200">
                          <a:effectLst/>
                        </a:rPr>
                        <a:t> C and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15"/>
                        </a:rPr>
                        <a:t>gdb</a:t>
                      </a:r>
                      <a:r>
                        <a:rPr lang="en-US" sz="200">
                          <a:effectLst/>
                        </a:rPr>
                        <a:t> (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16"/>
                        </a:rPr>
                        <a:t>pointers example</a:t>
                      </a:r>
                      <a:r>
                        <a:rPr lang="en-US" sz="200">
                          <a:effectLst/>
                        </a:rPr>
                        <a:t>)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FF0000"/>
                          </a:solidFill>
                          <a:effectLst/>
                        </a:rPr>
                        <a:t>Homework 1 due:</a:t>
                      </a:r>
                      <a:r>
                        <a:rPr lang="en-US" sz="2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14"/>
                        </a:rPr>
                        <a:t>Boot xv6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3333FF"/>
                          </a:solidFill>
                          <a:effectLst/>
                        </a:rPr>
                        <a:t>Preparation</a:t>
                      </a:r>
                      <a:r>
                        <a:rPr lang="en-US" sz="200">
                          <a:solidFill>
                            <a:srgbClr val="3333FF"/>
                          </a:solidFill>
                          <a:effectLst/>
                        </a:rPr>
                        <a:t>: Read 2.9 (Bitwise operators), 5.1 (Pointers and Addresses) through 5.5(Character Pointers and Functions) and 6.4 (pointers to structures) in K&amp;R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0AA00A"/>
                          </a:solidFill>
                          <a:effectLst/>
                        </a:rPr>
                        <a:t>Assignment</a:t>
                      </a:r>
                      <a:r>
                        <a:rPr lang="en-US" sz="200">
                          <a:solidFill>
                            <a:srgbClr val="0AA00A"/>
                          </a:solidFill>
                          <a:effectLst/>
                        </a:rPr>
                        <a:t>: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17"/>
                        </a:rPr>
                        <a:t>HW: shell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0AA00A"/>
                          </a:solidFill>
                          <a:effectLst/>
                        </a:rPr>
                        <a:t>Assignment</a:t>
                      </a:r>
                      <a:r>
                        <a:rPr lang="en-US" sz="200">
                          <a:solidFill>
                            <a:srgbClr val="0AA00A"/>
                          </a:solidFill>
                          <a:effectLst/>
                        </a:rPr>
                        <a:t>: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Lab 2: Memory management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00">
                          <a:solidFill>
                            <a:srgbClr val="444444"/>
                          </a:solidFill>
                          <a:effectLst/>
                        </a:rPr>
                        <a:t>sep 13</a:t>
                      </a:r>
                      <a:br>
                        <a:rPr lang="it-IT" sz="200">
                          <a:effectLst/>
                        </a:rPr>
                      </a:br>
                      <a:r>
                        <a:rPr lang="it-IT" sz="200" b="1">
                          <a:solidFill>
                            <a:srgbClr val="FF0000"/>
                          </a:solidFill>
                          <a:effectLst/>
                        </a:rPr>
                        <a:t>DUE</a:t>
                      </a:r>
                      <a:r>
                        <a:rPr lang="it-IT" sz="200">
                          <a:solidFill>
                            <a:srgbClr val="FF0000"/>
                          </a:solidFill>
                          <a:effectLst/>
                        </a:rPr>
                        <a:t>: Lab 1</a:t>
                      </a:r>
                      <a:endParaRPr lang="it-IT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sep 14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982768"/>
                  </a:ext>
                </a:extLst>
              </a:tr>
              <a:tr h="130664"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sep 17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effectLst/>
                        </a:rPr>
                        <a:t>LEC 4 (fk):</a:t>
                      </a:r>
                      <a:r>
                        <a:rPr lang="en-US" sz="200"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18"/>
                        </a:rPr>
                        <a:t>Shell &amp; OS organization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3333FF"/>
                          </a:solidFill>
                          <a:effectLst/>
                        </a:rPr>
                        <a:t>Preparation</a:t>
                      </a:r>
                      <a:r>
                        <a:rPr lang="en-US" sz="200">
                          <a:solidFill>
                            <a:srgbClr val="3333FF"/>
                          </a:solidFill>
                          <a:effectLst/>
                        </a:rPr>
                        <a:t>: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Read chapter 0 of the xv6 book</a:t>
                      </a:r>
                      <a:r>
                        <a:rPr lang="en-US" sz="200">
                          <a:solidFill>
                            <a:srgbClr val="3333FF"/>
                          </a:solidFill>
                          <a:effectLst/>
                        </a:rPr>
                        <a:t>.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FF0000"/>
                          </a:solidFill>
                          <a:effectLst/>
                        </a:rPr>
                        <a:t>Homework 2 due:</a:t>
                      </a:r>
                      <a:r>
                        <a:rPr lang="en-US" sz="2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17"/>
                        </a:rPr>
                        <a:t>shell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sep 18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sep 19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effectLst/>
                        </a:rPr>
                        <a:t>LEC 5 (fk):</a:t>
                      </a:r>
                      <a:r>
                        <a:rPr lang="en-US" sz="200"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19"/>
                        </a:rPr>
                        <a:t>Isolation mechanisms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3333FF"/>
                          </a:solidFill>
                          <a:effectLst/>
                        </a:rPr>
                        <a:t>Preparation</a:t>
                      </a:r>
                      <a:r>
                        <a:rPr lang="en-US" sz="200">
                          <a:solidFill>
                            <a:srgbClr val="3333FF"/>
                          </a:solidFill>
                          <a:effectLst/>
                        </a:rPr>
                        <a:t>: Read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"Chapter 1: Operating system organization" and the related xv6 source files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0AA00A"/>
                          </a:solidFill>
                          <a:effectLst/>
                        </a:rPr>
                        <a:t>Assignment</a:t>
                      </a:r>
                      <a:r>
                        <a:rPr lang="en-US" sz="200">
                          <a:solidFill>
                            <a:srgbClr val="0AA00A"/>
                          </a:solidFill>
                          <a:effectLst/>
                        </a:rPr>
                        <a:t>: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20"/>
                        </a:rPr>
                        <a:t>HW: system calls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sep 20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sep 21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18529"/>
                  </a:ext>
                </a:extLst>
              </a:tr>
              <a:tr h="192557"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sep 24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effectLst/>
                        </a:rPr>
                        <a:t>LEC 6 (ab):</a:t>
                      </a:r>
                      <a:r>
                        <a:rPr lang="en-US" sz="200"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21"/>
                        </a:rPr>
                        <a:t>Virtual memory (1)</a:t>
                      </a:r>
                      <a:r>
                        <a:rPr lang="en-US" sz="200">
                          <a:effectLst/>
                        </a:rPr>
                        <a:t> (handouts: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22"/>
                        </a:rPr>
                        <a:t>page table translation and registers</a:t>
                      </a:r>
                      <a:r>
                        <a:rPr lang="en-US" sz="200">
                          <a:effectLst/>
                        </a:rPr>
                        <a:t>) (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23"/>
                        </a:rPr>
                        <a:t>slides</a:t>
                      </a:r>
                      <a:r>
                        <a:rPr lang="en-US" sz="200">
                          <a:effectLst/>
                        </a:rPr>
                        <a:t>)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3333FF"/>
                          </a:solidFill>
                          <a:effectLst/>
                        </a:rPr>
                        <a:t>Preparation</a:t>
                      </a:r>
                      <a:r>
                        <a:rPr lang="en-US" sz="200">
                          <a:solidFill>
                            <a:srgbClr val="3333FF"/>
                          </a:solidFill>
                          <a:effectLst/>
                        </a:rPr>
                        <a:t>: Read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"Chapter 2: Page Tables"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FF0000"/>
                          </a:solidFill>
                          <a:effectLst/>
                        </a:rPr>
                        <a:t>Homework 3 due:</a:t>
                      </a:r>
                      <a:r>
                        <a:rPr lang="en-US" sz="2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20"/>
                        </a:rPr>
                        <a:t>system calls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0AA00A"/>
                          </a:solidFill>
                          <a:effectLst/>
                        </a:rPr>
                        <a:t>Assignment</a:t>
                      </a:r>
                      <a:r>
                        <a:rPr lang="en-US" sz="200">
                          <a:solidFill>
                            <a:srgbClr val="0AA00A"/>
                          </a:solidFill>
                          <a:effectLst/>
                        </a:rPr>
                        <a:t>: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24"/>
                        </a:rPr>
                        <a:t>HW lazy page allocation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sep 25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sep 26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effectLst/>
                        </a:rPr>
                        <a:t>LEC 7 (ab):</a:t>
                      </a:r>
                      <a:r>
                        <a:rPr lang="en-US" sz="200"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25"/>
                        </a:rPr>
                        <a:t>Virtual memory (2)</a:t>
                      </a:r>
                      <a:r>
                        <a:rPr lang="en-US" sz="200">
                          <a:effectLst/>
                        </a:rPr>
                        <a:t> (handout: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26"/>
                        </a:rPr>
                        <a:t>JOS virtual memory layout</a:t>
                      </a:r>
                      <a:r>
                        <a:rPr lang="en-US" sz="200">
                          <a:effectLst/>
                        </a:rPr>
                        <a:t>) (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27"/>
                        </a:rPr>
                        <a:t>slides</a:t>
                      </a:r>
                      <a:r>
                        <a:rPr lang="en-US" sz="200">
                          <a:effectLst/>
                        </a:rPr>
                        <a:t>)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FF0000"/>
                          </a:solidFill>
                          <a:effectLst/>
                        </a:rPr>
                        <a:t>Homework 4 due:</a:t>
                      </a:r>
                      <a:r>
                        <a:rPr lang="en-US" sz="2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24"/>
                        </a:rPr>
                        <a:t>HW lazy page allocation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0AA00A"/>
                          </a:solidFill>
                          <a:effectLst/>
                        </a:rPr>
                        <a:t>Assignment</a:t>
                      </a:r>
                      <a:r>
                        <a:rPr lang="en-US" sz="200">
                          <a:solidFill>
                            <a:srgbClr val="0AA00A"/>
                          </a:solidFill>
                          <a:effectLst/>
                        </a:rPr>
                        <a:t>: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28"/>
                        </a:rPr>
                        <a:t>HW xv6 CPU alarm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0AA00A"/>
                          </a:solidFill>
                          <a:effectLst/>
                        </a:rPr>
                        <a:t>Assignment</a:t>
                      </a:r>
                      <a:r>
                        <a:rPr lang="en-US" sz="200">
                          <a:solidFill>
                            <a:srgbClr val="0AA00A"/>
                          </a:solidFill>
                          <a:effectLst/>
                        </a:rPr>
                        <a:t>: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Lab 3: User-Level Environments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00">
                          <a:solidFill>
                            <a:srgbClr val="444444"/>
                          </a:solidFill>
                          <a:effectLst/>
                        </a:rPr>
                        <a:t>sep 27</a:t>
                      </a:r>
                      <a:br>
                        <a:rPr lang="it-IT" sz="200">
                          <a:effectLst/>
                        </a:rPr>
                      </a:br>
                      <a:r>
                        <a:rPr lang="it-IT" sz="200" b="1">
                          <a:solidFill>
                            <a:srgbClr val="FF0000"/>
                          </a:solidFill>
                          <a:effectLst/>
                        </a:rPr>
                        <a:t>DUE</a:t>
                      </a:r>
                      <a:r>
                        <a:rPr lang="it-IT" sz="200">
                          <a:solidFill>
                            <a:srgbClr val="FF0000"/>
                          </a:solidFill>
                          <a:effectLst/>
                        </a:rPr>
                        <a:t>: Lab 2</a:t>
                      </a:r>
                      <a:endParaRPr lang="it-IT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sep 28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741581"/>
                  </a:ext>
                </a:extLst>
              </a:tr>
              <a:tr h="213188"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oct 1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effectLst/>
                        </a:rPr>
                        <a:t>LEC 8 (fk):</a:t>
                      </a:r>
                      <a:r>
                        <a:rPr lang="en-US" sz="200"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29"/>
                        </a:rPr>
                        <a:t>System calls, interrupts, exceptions</a:t>
                      </a:r>
                      <a:r>
                        <a:rPr lang="en-US" sz="200">
                          <a:effectLst/>
                        </a:rPr>
                        <a:t> (handouts: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30"/>
                        </a:rPr>
                        <a:t>IDT</a:t>
                      </a:r>
                      <a:r>
                        <a:rPr lang="en-US" sz="200">
                          <a:effectLst/>
                        </a:rPr>
                        <a:t>)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3333FF"/>
                          </a:solidFill>
                          <a:effectLst/>
                        </a:rPr>
                        <a:t>Preparation</a:t>
                      </a:r>
                      <a:r>
                        <a:rPr lang="en-US" sz="200">
                          <a:solidFill>
                            <a:srgbClr val="3333FF"/>
                          </a:solidFill>
                          <a:effectLst/>
                        </a:rPr>
                        <a:t>: Read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"Traps, interrupts, and drivers" and the related xv6 source files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FF0000"/>
                          </a:solidFill>
                          <a:effectLst/>
                        </a:rPr>
                        <a:t>Homework 5 due:</a:t>
                      </a:r>
                      <a:r>
                        <a:rPr lang="en-US" sz="2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28"/>
                        </a:rPr>
                        <a:t>HW xv6 CPU alarm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0AA00A"/>
                          </a:solidFill>
                          <a:effectLst/>
                        </a:rPr>
                        <a:t>Assignment</a:t>
                      </a:r>
                      <a:r>
                        <a:rPr lang="en-US" sz="200">
                          <a:solidFill>
                            <a:srgbClr val="0AA00A"/>
                          </a:solidFill>
                          <a:effectLst/>
                        </a:rPr>
                        <a:t>: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31"/>
                        </a:rPr>
                        <a:t>HW multithreaded programming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oct 2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oct 3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effectLst/>
                        </a:rPr>
                        <a:t>LEC 9 (ab):</a:t>
                      </a:r>
                      <a:r>
                        <a:rPr lang="en-US" sz="200"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32"/>
                        </a:rPr>
                        <a:t>Multiprocessors and locking</a:t>
                      </a:r>
                      <a:r>
                        <a:rPr lang="en-US" sz="200">
                          <a:effectLst/>
                        </a:rPr>
                        <a:t> (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33"/>
                        </a:rPr>
                        <a:t>slides</a:t>
                      </a:r>
                      <a:r>
                        <a:rPr lang="en-US" sz="200">
                          <a:effectLst/>
                        </a:rPr>
                        <a:t>)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3333FF"/>
                          </a:solidFill>
                          <a:effectLst/>
                        </a:rPr>
                        <a:t>Preparation</a:t>
                      </a:r>
                      <a:r>
                        <a:rPr lang="en-US" sz="200">
                          <a:solidFill>
                            <a:srgbClr val="3333FF"/>
                          </a:solidFill>
                          <a:effectLst/>
                        </a:rPr>
                        <a:t>: Read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"Locking"</a:t>
                      </a:r>
                      <a:r>
                        <a:rPr lang="en-US" sz="200">
                          <a:solidFill>
                            <a:srgbClr val="3333FF"/>
                          </a:solidFill>
                          <a:effectLst/>
                        </a:rPr>
                        <a:t> with spinlock.c and skim mp.c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FF0000"/>
                          </a:solidFill>
                          <a:effectLst/>
                        </a:rPr>
                        <a:t>Homework 6 due:</a:t>
                      </a:r>
                      <a:r>
                        <a:rPr lang="en-US" sz="2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31"/>
                        </a:rPr>
                        <a:t>HW multithreaded programming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0AA00A"/>
                          </a:solidFill>
                          <a:effectLst/>
                        </a:rPr>
                        <a:t>Assignment</a:t>
                      </a:r>
                      <a:r>
                        <a:rPr lang="en-US" sz="200">
                          <a:solidFill>
                            <a:srgbClr val="0AA00A"/>
                          </a:solidFill>
                          <a:effectLst/>
                        </a:rPr>
                        <a:t>: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34"/>
                        </a:rPr>
                        <a:t>HW xv6 locks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oct 4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FF0000"/>
                          </a:solidFill>
                          <a:effectLst/>
                        </a:rPr>
                        <a:t>DUE</a:t>
                      </a:r>
                      <a:r>
                        <a:rPr lang="en-US" sz="200">
                          <a:solidFill>
                            <a:srgbClr val="FF0000"/>
                          </a:solidFill>
                          <a:effectLst/>
                        </a:rPr>
                        <a:t>: Lab 3 (Part A)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oct 5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>
                          <a:effectLst/>
                        </a:rPr>
                        <a:t>ADD DATE</a:t>
                      </a: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A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190208"/>
                  </a:ext>
                </a:extLst>
              </a:tr>
              <a:tr h="89401">
                <a:tc gridSpan="2"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oct 8 - oct 9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>
                          <a:effectLst/>
                        </a:rPr>
                        <a:t>Columbus Day</a:t>
                      </a: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oct 10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>
                          <a:effectLst/>
                        </a:rPr>
                        <a:t>Hacking day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0AA00A"/>
                          </a:solidFill>
                          <a:effectLst/>
                        </a:rPr>
                        <a:t>Assignment</a:t>
                      </a:r>
                      <a:r>
                        <a:rPr lang="en-US" sz="200">
                          <a:solidFill>
                            <a:srgbClr val="0AA00A"/>
                          </a:solidFill>
                          <a:effectLst/>
                        </a:rPr>
                        <a:t>: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5"/>
                        </a:rPr>
                        <a:t>Lab 4: Preemptive Multitasking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oct 11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FF0000"/>
                          </a:solidFill>
                          <a:effectLst/>
                        </a:rPr>
                        <a:t>DUE</a:t>
                      </a:r>
                      <a:r>
                        <a:rPr lang="en-US" sz="200">
                          <a:solidFill>
                            <a:srgbClr val="FF0000"/>
                          </a:solidFill>
                          <a:effectLst/>
                        </a:rPr>
                        <a:t>: Lab 3 (Part B)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oct 12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236046"/>
                  </a:ext>
                </a:extLst>
              </a:tr>
              <a:tr h="171925"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oct 15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effectLst/>
                        </a:rPr>
                        <a:t>LEC 10 (ab):</a:t>
                      </a:r>
                      <a:r>
                        <a:rPr lang="en-US" sz="200"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35"/>
                        </a:rPr>
                        <a:t>Processes and switching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3333FF"/>
                          </a:solidFill>
                          <a:effectLst/>
                        </a:rPr>
                        <a:t>Preparation</a:t>
                      </a:r>
                      <a:r>
                        <a:rPr lang="en-US" sz="200">
                          <a:solidFill>
                            <a:srgbClr val="3333FF"/>
                          </a:solidFill>
                          <a:effectLst/>
                        </a:rPr>
                        <a:t>: Read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"Scheduling"</a:t>
                      </a:r>
                      <a:r>
                        <a:rPr lang="en-US" sz="200">
                          <a:solidFill>
                            <a:srgbClr val="3333FF"/>
                          </a:solidFill>
                          <a:effectLst/>
                        </a:rPr>
                        <a:t> up to "Sleep and wakeup" and proc.c, swtch.S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FF0000"/>
                          </a:solidFill>
                          <a:effectLst/>
                        </a:rPr>
                        <a:t>Homework 7 due:</a:t>
                      </a:r>
                      <a:r>
                        <a:rPr lang="en-US" sz="2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34"/>
                        </a:rPr>
                        <a:t>HW xv6 locks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0AA00A"/>
                          </a:solidFill>
                          <a:effectLst/>
                        </a:rPr>
                        <a:t>Assignment</a:t>
                      </a:r>
                      <a:r>
                        <a:rPr lang="en-US" sz="200">
                          <a:solidFill>
                            <a:srgbClr val="0AA00A"/>
                          </a:solidFill>
                          <a:effectLst/>
                        </a:rPr>
                        <a:t>: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36"/>
                        </a:rPr>
                        <a:t>HW uthreads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oct 16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oct 17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effectLst/>
                        </a:rPr>
                        <a:t>LEC 11 (fk):</a:t>
                      </a:r>
                      <a:r>
                        <a:rPr lang="en-US" sz="200"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37"/>
                        </a:rPr>
                        <a:t>sleep&amp;wakeup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3333FF"/>
                          </a:solidFill>
                          <a:effectLst/>
                        </a:rPr>
                        <a:t>Preparation</a:t>
                      </a:r>
                      <a:r>
                        <a:rPr lang="en-US" sz="200">
                          <a:solidFill>
                            <a:srgbClr val="3333FF"/>
                          </a:solidFill>
                          <a:effectLst/>
                        </a:rPr>
                        <a:t>: Read remainder of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"Scheduling"</a:t>
                      </a:r>
                      <a:r>
                        <a:rPr lang="en-US" sz="200">
                          <a:solidFill>
                            <a:srgbClr val="3333FF"/>
                          </a:solidFill>
                          <a:effectLst/>
                        </a:rPr>
                        <a:t>, and corresponding parts of proc.c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FF0000"/>
                          </a:solidFill>
                          <a:effectLst/>
                        </a:rPr>
                        <a:t>Homework 8 due:</a:t>
                      </a:r>
                      <a:r>
                        <a:rPr lang="en-US" sz="2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36"/>
                        </a:rPr>
                        <a:t>HW uthreads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0AA00A"/>
                          </a:solidFill>
                          <a:effectLst/>
                        </a:rPr>
                        <a:t>Assignment</a:t>
                      </a:r>
                      <a:r>
                        <a:rPr lang="en-US" sz="200">
                          <a:solidFill>
                            <a:srgbClr val="0AA00A"/>
                          </a:solidFill>
                          <a:effectLst/>
                        </a:rPr>
                        <a:t>: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38"/>
                        </a:rPr>
                        <a:t>HW barrier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oct 18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FF0000"/>
                          </a:solidFill>
                          <a:effectLst/>
                        </a:rPr>
                        <a:t>DUE</a:t>
                      </a:r>
                      <a:r>
                        <a:rPr lang="en-US" sz="200">
                          <a:solidFill>
                            <a:srgbClr val="FF0000"/>
                          </a:solidFill>
                          <a:effectLst/>
                        </a:rPr>
                        <a:t>: Lab 4 (Part A)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oct 19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469383"/>
                  </a:ext>
                </a:extLst>
              </a:tr>
              <a:tr h="171925"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oct 22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effectLst/>
                        </a:rPr>
                        <a:t>LEC 12 (fk):</a:t>
                      </a:r>
                      <a:r>
                        <a:rPr lang="en-US" sz="200"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39"/>
                        </a:rPr>
                        <a:t>File systems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3333FF"/>
                          </a:solidFill>
                          <a:effectLst/>
                        </a:rPr>
                        <a:t>Preparation</a:t>
                      </a:r>
                      <a:r>
                        <a:rPr lang="en-US" sz="200">
                          <a:solidFill>
                            <a:srgbClr val="3333FF"/>
                          </a:solidFill>
                          <a:effectLst/>
                        </a:rPr>
                        <a:t>: Read bio.c, fs.c, sysfile.c, file.c and "File system" except for the logging sections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FF0000"/>
                          </a:solidFill>
                          <a:effectLst/>
                        </a:rPr>
                        <a:t>Homework 9 due:</a:t>
                      </a:r>
                      <a:r>
                        <a:rPr lang="en-US" sz="2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38"/>
                        </a:rPr>
                        <a:t>HW barrier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0AA00A"/>
                          </a:solidFill>
                          <a:effectLst/>
                        </a:rPr>
                        <a:t>Assignment</a:t>
                      </a:r>
                      <a:r>
                        <a:rPr lang="en-US" sz="200">
                          <a:solidFill>
                            <a:srgbClr val="0AA00A"/>
                          </a:solidFill>
                          <a:effectLst/>
                        </a:rPr>
                        <a:t>: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40"/>
                        </a:rPr>
                        <a:t>HW big files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oct 23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oct 24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effectLst/>
                        </a:rPr>
                        <a:t>LEC 13 (fk):</a:t>
                      </a:r>
                      <a:r>
                        <a:rPr lang="en-US" sz="200"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41"/>
                        </a:rPr>
                        <a:t>Crash recovery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3333FF"/>
                          </a:solidFill>
                          <a:effectLst/>
                        </a:rPr>
                        <a:t>Preparation</a:t>
                      </a:r>
                      <a:r>
                        <a:rPr lang="en-US" sz="200">
                          <a:solidFill>
                            <a:srgbClr val="3333FF"/>
                          </a:solidFill>
                          <a:effectLst/>
                        </a:rPr>
                        <a:t>: Read log.c and the logging sections of "File system"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FF0000"/>
                          </a:solidFill>
                          <a:effectLst/>
                        </a:rPr>
                        <a:t>Homework 10 due:</a:t>
                      </a:r>
                      <a:r>
                        <a:rPr lang="en-US" sz="2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40"/>
                        </a:rPr>
                        <a:t>HW big files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0AA00A"/>
                          </a:solidFill>
                          <a:effectLst/>
                        </a:rPr>
                        <a:t>Assignment</a:t>
                      </a:r>
                      <a:r>
                        <a:rPr lang="en-US" sz="200">
                          <a:solidFill>
                            <a:srgbClr val="0AA00A"/>
                          </a:solidFill>
                          <a:effectLst/>
                        </a:rPr>
                        <a:t>: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42"/>
                        </a:rPr>
                        <a:t>HW crash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0AA00A"/>
                          </a:solidFill>
                          <a:effectLst/>
                        </a:rPr>
                        <a:t>Assignment</a:t>
                      </a:r>
                      <a:r>
                        <a:rPr lang="en-US" sz="200">
                          <a:solidFill>
                            <a:srgbClr val="0AA00A"/>
                          </a:solidFill>
                          <a:effectLst/>
                        </a:rPr>
                        <a:t>: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7"/>
                        </a:rPr>
                        <a:t>Lab 6: Networking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0AA00A"/>
                          </a:solidFill>
                          <a:effectLst/>
                        </a:rPr>
                        <a:t>Assignment</a:t>
                      </a:r>
                      <a:r>
                        <a:rPr lang="en-US" sz="200">
                          <a:solidFill>
                            <a:srgbClr val="0AA00A"/>
                          </a:solidFill>
                          <a:effectLst/>
                        </a:rPr>
                        <a:t>: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43"/>
                        </a:rPr>
                        <a:t>Lab 7: Final project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oct 25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FF0000"/>
                          </a:solidFill>
                          <a:effectLst/>
                        </a:rPr>
                        <a:t>DUE</a:t>
                      </a:r>
                      <a:r>
                        <a:rPr lang="en-US" sz="200">
                          <a:solidFill>
                            <a:srgbClr val="FF0000"/>
                          </a:solidFill>
                          <a:effectLst/>
                        </a:rPr>
                        <a:t>: Lab 4 (Part B)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oct 26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031789"/>
                  </a:ext>
                </a:extLst>
              </a:tr>
              <a:tr h="130664"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oct 29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FF0000"/>
                          </a:solidFill>
                          <a:effectLst/>
                        </a:rPr>
                        <a:t>Quiz #1</a:t>
                      </a:r>
                      <a:r>
                        <a:rPr lang="en-US" sz="200">
                          <a:effectLst/>
                        </a:rPr>
                        <a:t> </a:t>
                      </a:r>
                      <a:r>
                        <a:rPr lang="en-US" sz="200" b="1">
                          <a:effectLst/>
                        </a:rPr>
                        <a:t>open book and notes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effectLst/>
                        </a:rPr>
                        <a:t>scope</a:t>
                      </a:r>
                      <a:r>
                        <a:rPr lang="en-US" sz="200">
                          <a:effectLst/>
                        </a:rPr>
                        <a:t>: Lectures 1 through 13, HW 1 through 10, labs 1 through 3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effectLst/>
                        </a:rPr>
                        <a:t>practice:</a:t>
                      </a:r>
                      <a:r>
                        <a:rPr lang="en-US" sz="200"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44"/>
                        </a:rPr>
                        <a:t>previous years' quizzes</a:t>
                      </a:r>
                      <a:r>
                        <a:rPr lang="en-US" sz="200">
                          <a:effectLst/>
                        </a:rPr>
                        <a:t>.</a:t>
                      </a: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oct 30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oct 31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>
                          <a:effectLst/>
                        </a:rPr>
                        <a:t>Hacking day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0AA00A"/>
                          </a:solidFill>
                          <a:effectLst/>
                        </a:rPr>
                        <a:t>Assignment</a:t>
                      </a:r>
                      <a:r>
                        <a:rPr lang="en-US" sz="200">
                          <a:solidFill>
                            <a:srgbClr val="0AA00A"/>
                          </a:solidFill>
                          <a:effectLst/>
                        </a:rPr>
                        <a:t>: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6"/>
                        </a:rPr>
                        <a:t>Lab 5: File system, spawn, and sh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nov 1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FF0000"/>
                          </a:solidFill>
                          <a:effectLst/>
                        </a:rPr>
                        <a:t>DUE</a:t>
                      </a:r>
                      <a:r>
                        <a:rPr lang="en-US" sz="200">
                          <a:solidFill>
                            <a:srgbClr val="FF0000"/>
                          </a:solidFill>
                          <a:effectLst/>
                        </a:rPr>
                        <a:t>: Lab 4 (Part C)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00">
                          <a:solidFill>
                            <a:srgbClr val="444444"/>
                          </a:solidFill>
                          <a:effectLst/>
                        </a:rPr>
                        <a:t>nov 2</a:t>
                      </a:r>
                      <a:br>
                        <a:rPr lang="it-IT" sz="200">
                          <a:effectLst/>
                        </a:rPr>
                      </a:br>
                      <a:r>
                        <a:rPr lang="it-IT" sz="200" b="1">
                          <a:solidFill>
                            <a:srgbClr val="FF0000"/>
                          </a:solidFill>
                          <a:effectLst/>
                        </a:rPr>
                        <a:t>DUE</a:t>
                      </a:r>
                      <a:r>
                        <a:rPr lang="it-IT" sz="200">
                          <a:solidFill>
                            <a:srgbClr val="FF0000"/>
                          </a:solidFill>
                          <a:effectLst/>
                        </a:rPr>
                        <a:t>: Piazza discussion final project</a:t>
                      </a:r>
                      <a:endParaRPr lang="it-IT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624945"/>
                  </a:ext>
                </a:extLst>
              </a:tr>
              <a:tr h="171925"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nov 5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effectLst/>
                        </a:rPr>
                        <a:t>LEC 14 (fk):</a:t>
                      </a:r>
                      <a:r>
                        <a:rPr lang="en-US" sz="200"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45"/>
                        </a:rPr>
                        <a:t>File system performance and fast crash recovery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FF0000"/>
                          </a:solidFill>
                          <a:effectLst/>
                        </a:rPr>
                        <a:t>Homework 11 due:</a:t>
                      </a:r>
                      <a:r>
                        <a:rPr lang="en-US" sz="2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42"/>
                        </a:rPr>
                        <a:t>HW crash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3333FF"/>
                          </a:solidFill>
                          <a:effectLst/>
                        </a:rPr>
                        <a:t>Preparation</a:t>
                      </a:r>
                      <a:r>
                        <a:rPr lang="en-US" sz="200">
                          <a:solidFill>
                            <a:srgbClr val="3333FF"/>
                          </a:solidFill>
                          <a:effectLst/>
                        </a:rPr>
                        <a:t>: Read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46"/>
                        </a:rPr>
                        <a:t>Journaling the Linux ext2fs Filesystem (1998)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0AA00A"/>
                          </a:solidFill>
                          <a:effectLst/>
                        </a:rPr>
                        <a:t>Assignment</a:t>
                      </a:r>
                      <a:r>
                        <a:rPr lang="en-US" sz="200">
                          <a:solidFill>
                            <a:srgbClr val="0AA00A"/>
                          </a:solidFill>
                          <a:effectLst/>
                        </a:rPr>
                        <a:t>: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47"/>
                        </a:rPr>
                        <a:t>mmap()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nov 6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nov 7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effectLst/>
                        </a:rPr>
                        <a:t>LEC 15 (ab):</a:t>
                      </a:r>
                      <a:r>
                        <a:rPr lang="en-US" sz="200"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48"/>
                        </a:rPr>
                        <a:t>Virtual Memory (3)</a:t>
                      </a:r>
                      <a:r>
                        <a:rPr lang="en-US" sz="200">
                          <a:effectLst/>
                        </a:rPr>
                        <a:t> (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49"/>
                        </a:rPr>
                        <a:t>slides</a:t>
                      </a:r>
                      <a:r>
                        <a:rPr lang="en-US" sz="200">
                          <a:effectLst/>
                        </a:rPr>
                        <a:t>)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3333FF"/>
                          </a:solidFill>
                          <a:effectLst/>
                        </a:rPr>
                        <a:t>Preparation</a:t>
                      </a:r>
                      <a:r>
                        <a:rPr lang="en-US" sz="200">
                          <a:solidFill>
                            <a:srgbClr val="3333FF"/>
                          </a:solidFill>
                          <a:effectLst/>
                        </a:rPr>
                        <a:t>: Read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50"/>
                        </a:rPr>
                        <a:t>Virtual Memory Primitives for User Programs (1991)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FF0000"/>
                          </a:solidFill>
                          <a:effectLst/>
                        </a:rPr>
                        <a:t>Homework 12 due:</a:t>
                      </a:r>
                      <a:r>
                        <a:rPr lang="en-US" sz="2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47"/>
                        </a:rPr>
                        <a:t>mmap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nov 8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FF0000"/>
                          </a:solidFill>
                          <a:effectLst/>
                        </a:rPr>
                        <a:t>DUE</a:t>
                      </a:r>
                      <a:r>
                        <a:rPr lang="en-US" sz="200">
                          <a:solidFill>
                            <a:srgbClr val="FF0000"/>
                          </a:solidFill>
                          <a:effectLst/>
                        </a:rPr>
                        <a:t>: Final project proposal (if doing project)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nov 9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743628"/>
                  </a:ext>
                </a:extLst>
              </a:tr>
              <a:tr h="130664"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nov 12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>
                          <a:effectLst/>
                        </a:rPr>
                        <a:t>Veteran's Day</a:t>
                      </a: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nov 13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nov 14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effectLst/>
                        </a:rPr>
                        <a:t>LEC 16 (fk):</a:t>
                      </a:r>
                      <a:r>
                        <a:rPr lang="en-US" sz="200"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51"/>
                        </a:rPr>
                        <a:t>OS Organization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3333FF"/>
                          </a:solidFill>
                          <a:effectLst/>
                        </a:rPr>
                        <a:t>Preparation</a:t>
                      </a:r>
                      <a:r>
                        <a:rPr lang="en-US" sz="200">
                          <a:solidFill>
                            <a:srgbClr val="3333FF"/>
                          </a:solidFill>
                          <a:effectLst/>
                        </a:rPr>
                        <a:t>: Read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52"/>
                        </a:rPr>
                        <a:t>Exokernel (1995)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FF0000"/>
                          </a:solidFill>
                          <a:effectLst/>
                        </a:rPr>
                        <a:t>Homework 13 due:</a:t>
                      </a:r>
                      <a:r>
                        <a:rPr lang="en-US" sz="2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53"/>
                        </a:rPr>
                        <a:t>HW exokernel question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00">
                          <a:solidFill>
                            <a:srgbClr val="444444"/>
                          </a:solidFill>
                          <a:effectLst/>
                        </a:rPr>
                        <a:t>nov 15</a:t>
                      </a:r>
                      <a:br>
                        <a:rPr lang="it-IT" sz="200">
                          <a:effectLst/>
                        </a:rPr>
                      </a:br>
                      <a:r>
                        <a:rPr lang="it-IT" sz="200" b="1">
                          <a:solidFill>
                            <a:srgbClr val="FF0000"/>
                          </a:solidFill>
                          <a:effectLst/>
                        </a:rPr>
                        <a:t>DUE</a:t>
                      </a:r>
                      <a:r>
                        <a:rPr lang="it-IT" sz="200">
                          <a:solidFill>
                            <a:srgbClr val="FF0000"/>
                          </a:solidFill>
                          <a:effectLst/>
                        </a:rPr>
                        <a:t>: Lab 5</a:t>
                      </a:r>
                      <a:endParaRPr lang="it-IT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nov 16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21949"/>
                  </a:ext>
                </a:extLst>
              </a:tr>
              <a:tr h="171925"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nov 19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effectLst/>
                        </a:rPr>
                        <a:t>LEC 17 (cc):</a:t>
                      </a:r>
                      <a:r>
                        <a:rPr lang="en-US" sz="200"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54"/>
                        </a:rPr>
                        <a:t>Kernels and HLL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3333FF"/>
                          </a:solidFill>
                          <a:effectLst/>
                        </a:rPr>
                        <a:t>Preparation</a:t>
                      </a:r>
                      <a:r>
                        <a:rPr lang="en-US" sz="200">
                          <a:solidFill>
                            <a:srgbClr val="3333FF"/>
                          </a:solidFill>
                          <a:effectLst/>
                        </a:rPr>
                        <a:t>: Read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55"/>
                        </a:rPr>
                        <a:t>the Biscuit paper (2018)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FF0000"/>
                          </a:solidFill>
                          <a:effectLst/>
                        </a:rPr>
                        <a:t>Homework 14 due:</a:t>
                      </a:r>
                      <a:r>
                        <a:rPr lang="en-US" sz="2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56"/>
                        </a:rPr>
                        <a:t>HW Biscuit question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nov 20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nov 21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FF0000"/>
                          </a:solidFill>
                          <a:effectLst/>
                        </a:rPr>
                        <a:t>DROP DATE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effectLst/>
                        </a:rPr>
                        <a:t>LEC 18 (ab):</a:t>
                      </a:r>
                      <a:r>
                        <a:rPr lang="en-US" sz="200"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57"/>
                        </a:rPr>
                        <a:t>Scalable locks</a:t>
                      </a:r>
                      <a:r>
                        <a:rPr lang="en-US" sz="200">
                          <a:effectLst/>
                        </a:rPr>
                        <a:t> (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58"/>
                        </a:rPr>
                        <a:t>slides</a:t>
                      </a:r>
                      <a:r>
                        <a:rPr lang="en-US" sz="200">
                          <a:effectLst/>
                        </a:rPr>
                        <a:t>) (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59"/>
                        </a:rPr>
                        <a:t>code</a:t>
                      </a:r>
                      <a:r>
                        <a:rPr lang="en-US" sz="200">
                          <a:effectLst/>
                        </a:rPr>
                        <a:t>)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3333FF"/>
                          </a:solidFill>
                          <a:effectLst/>
                        </a:rPr>
                        <a:t>Preparation</a:t>
                      </a:r>
                      <a:r>
                        <a:rPr lang="en-US" sz="200">
                          <a:solidFill>
                            <a:srgbClr val="3333FF"/>
                          </a:solidFill>
                          <a:effectLst/>
                        </a:rPr>
                        <a:t>: Read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60"/>
                        </a:rPr>
                        <a:t>Non-scalable locks paper (2012)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FF0000"/>
                          </a:solidFill>
                          <a:effectLst/>
                        </a:rPr>
                        <a:t>Homework 15 due:</a:t>
                      </a:r>
                      <a:r>
                        <a:rPr lang="en-US" sz="2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61"/>
                        </a:rPr>
                        <a:t>ticket lock question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A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nov 22 - nov 23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>
                          <a:effectLst/>
                        </a:rPr>
                        <a:t>Thanksgiving</a:t>
                      </a: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90343"/>
                  </a:ext>
                </a:extLst>
              </a:tr>
              <a:tr h="130664"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nov 26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effectLst/>
                        </a:rPr>
                        <a:t>LEC 19 (ab):</a:t>
                      </a:r>
                      <a:r>
                        <a:rPr lang="en-US" sz="200"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62"/>
                        </a:rPr>
                        <a:t>Scaling OSes slides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3333FF"/>
                          </a:solidFill>
                          <a:effectLst/>
                        </a:rPr>
                        <a:t>Preparation</a:t>
                      </a:r>
                      <a:r>
                        <a:rPr lang="en-US" sz="200">
                          <a:solidFill>
                            <a:srgbClr val="3333FF"/>
                          </a:solidFill>
                          <a:effectLst/>
                        </a:rPr>
                        <a:t>: Read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63"/>
                        </a:rPr>
                        <a:t>RCU (2013)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FF0000"/>
                          </a:solidFill>
                          <a:effectLst/>
                        </a:rPr>
                        <a:t>Homework 16 due:</a:t>
                      </a:r>
                      <a:r>
                        <a:rPr lang="en-US" sz="2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64"/>
                        </a:rPr>
                        <a:t>RCU question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FF0000"/>
                          </a:solidFill>
                          <a:effectLst/>
                        </a:rPr>
                        <a:t>DUE</a:t>
                      </a:r>
                      <a:r>
                        <a:rPr lang="en-US" sz="200">
                          <a:solidFill>
                            <a:srgbClr val="FF0000"/>
                          </a:solidFill>
                          <a:effectLst/>
                        </a:rPr>
                        <a:t>: Email us a status update on your final project (a paragraph)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nov 27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nov 28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effectLst/>
                        </a:rPr>
                        <a:t>LEC 20 (ab):</a:t>
                      </a:r>
                      <a:r>
                        <a:rPr lang="en-US" sz="200"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65"/>
                        </a:rPr>
                        <a:t>Virtual Machines (1)</a:t>
                      </a:r>
                      <a:r>
                        <a:rPr lang="en-US" sz="200">
                          <a:effectLst/>
                        </a:rPr>
                        <a:t> (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66"/>
                        </a:rPr>
                        <a:t>slides</a:t>
                      </a:r>
                      <a:r>
                        <a:rPr lang="en-US" sz="200">
                          <a:effectLst/>
                        </a:rPr>
                        <a:t>)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3333FF"/>
                          </a:solidFill>
                          <a:effectLst/>
                        </a:rPr>
                        <a:t>Preparation</a:t>
                      </a:r>
                      <a:r>
                        <a:rPr lang="en-US" sz="200">
                          <a:solidFill>
                            <a:srgbClr val="3333FF"/>
                          </a:solidFill>
                          <a:effectLst/>
                        </a:rPr>
                        <a:t>: Read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67"/>
                        </a:rPr>
                        <a:t>Software vs Hardware Virtualization (2006)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FF0000"/>
                          </a:solidFill>
                          <a:effectLst/>
                        </a:rPr>
                        <a:t>Homework 17 due:</a:t>
                      </a:r>
                      <a:r>
                        <a:rPr lang="en-US" sz="2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68"/>
                        </a:rPr>
                        <a:t>VM question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nov 29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nov 30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88920"/>
                  </a:ext>
                </a:extLst>
              </a:tr>
              <a:tr h="171925"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dec 3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effectLst/>
                        </a:rPr>
                        <a:t>LEC 21 (ab):</a:t>
                      </a:r>
                      <a:r>
                        <a:rPr lang="en-US" sz="200"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69"/>
                        </a:rPr>
                        <a:t>Virtual Machines (2)</a:t>
                      </a:r>
                      <a:r>
                        <a:rPr lang="en-US" sz="200">
                          <a:effectLst/>
                        </a:rPr>
                        <a:t> (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70"/>
                        </a:rPr>
                        <a:t>slides</a:t>
                      </a:r>
                      <a:r>
                        <a:rPr lang="en-US" sz="200">
                          <a:effectLst/>
                        </a:rPr>
                        <a:t>)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3333FF"/>
                          </a:solidFill>
                          <a:effectLst/>
                        </a:rPr>
                        <a:t>Preparation</a:t>
                      </a:r>
                      <a:r>
                        <a:rPr lang="en-US" sz="200">
                          <a:solidFill>
                            <a:srgbClr val="3333FF"/>
                          </a:solidFill>
                          <a:effectLst/>
                        </a:rPr>
                        <a:t>: Read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71"/>
                        </a:rPr>
                        <a:t>Dune: Safe User-level Access to Privileged CPU Features (2012)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FF0000"/>
                          </a:solidFill>
                          <a:effectLst/>
                        </a:rPr>
                        <a:t>Homework 18 due:</a:t>
                      </a:r>
                      <a:r>
                        <a:rPr lang="en-US" sz="2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72"/>
                        </a:rPr>
                        <a:t>Dune question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dec 4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dec 5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>
                          <a:effectLst/>
                        </a:rPr>
                        <a:t>Hacking day</a:t>
                      </a: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dec 6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FF0000"/>
                          </a:solidFill>
                          <a:effectLst/>
                        </a:rPr>
                        <a:t>DUE</a:t>
                      </a:r>
                      <a:r>
                        <a:rPr lang="en-US" sz="200">
                          <a:solidFill>
                            <a:srgbClr val="FF0000"/>
                          </a:solidFill>
                          <a:effectLst/>
                        </a:rPr>
                        <a:t>: Lab 6 (networking) or lab 7 (Final project)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dec 7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593466"/>
                  </a:ext>
                </a:extLst>
              </a:tr>
              <a:tr h="171925"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dec 10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effectLst/>
                        </a:rPr>
                        <a:t>LEC 22 (fk):</a:t>
                      </a:r>
                      <a:r>
                        <a:rPr lang="en-US" sz="200"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73"/>
                        </a:rPr>
                        <a:t>High-performance networking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3333FF"/>
                          </a:solidFill>
                          <a:effectLst/>
                        </a:rPr>
                        <a:t>Preparation</a:t>
                      </a:r>
                      <a:r>
                        <a:rPr lang="en-US" sz="200">
                          <a:solidFill>
                            <a:srgbClr val="3333FF"/>
                          </a:solidFill>
                          <a:effectLst/>
                        </a:rPr>
                        <a:t>: Read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74"/>
                        </a:rPr>
                        <a:t>IX: A Protected Dataplane Operating System for High Throughput and Low Latency (2014)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FF0000"/>
                          </a:solidFill>
                          <a:effectLst/>
                        </a:rPr>
                        <a:t>Homework 19 due:</a:t>
                      </a:r>
                      <a:r>
                        <a:rPr lang="en-US" sz="2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75"/>
                        </a:rPr>
                        <a:t>IX question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dec 11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dec 12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>
                          <a:effectLst/>
                        </a:rPr>
                        <a:t>LAST DAY OF CLASSES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effectLst/>
                        </a:rPr>
                        <a:t>LEC 23:</a:t>
                      </a:r>
                      <a:r>
                        <a:rPr lang="en-US" sz="200">
                          <a:effectLst/>
                        </a:rPr>
                        <a:t> demos in class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effectLst/>
                        </a:rPr>
                        <a:t>Project sign-offs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dec 13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dec 14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506794"/>
                  </a:ext>
                </a:extLst>
              </a:tr>
              <a:tr h="502023">
                <a:tc>
                  <a:txBody>
                    <a:bodyPr/>
                    <a:lstStyle/>
                    <a:p>
                      <a:r>
                        <a:rPr lang="en-US" sz="200" dirty="0" err="1">
                          <a:solidFill>
                            <a:srgbClr val="444444"/>
                          </a:solidFill>
                          <a:effectLst/>
                        </a:rPr>
                        <a:t>dec</a:t>
                      </a:r>
                      <a:r>
                        <a:rPr lang="en-US" sz="200" dirty="0">
                          <a:solidFill>
                            <a:srgbClr val="444444"/>
                          </a:solidFill>
                          <a:effectLst/>
                        </a:rPr>
                        <a:t> 17</a:t>
                      </a:r>
                      <a:endParaRPr lang="en-US" sz="200" dirty="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dec 18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dec 19</a:t>
                      </a:r>
                      <a:endParaRPr lang="en-US" sz="20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>
                          <a:solidFill>
                            <a:srgbClr val="444444"/>
                          </a:solidFill>
                          <a:effectLst/>
                        </a:rPr>
                        <a:t>dec 20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solidFill>
                            <a:srgbClr val="FF0000"/>
                          </a:solidFill>
                          <a:effectLst/>
                        </a:rPr>
                        <a:t>Quiz #2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effectLst/>
                        </a:rPr>
                        <a:t>DUPONT-Gym, 9am-11pm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effectLst/>
                        </a:rPr>
                        <a:t>open book, notes, and papers.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effectLst/>
                        </a:rPr>
                        <a:t>scope</a:t>
                      </a:r>
                      <a:r>
                        <a:rPr lang="en-US" sz="200">
                          <a:effectLst/>
                        </a:rPr>
                        <a:t>: Lectures 14 through last lecture (dec 12), labs 4 and 5.</a:t>
                      </a:r>
                      <a:br>
                        <a:rPr lang="en-US" sz="200">
                          <a:effectLst/>
                        </a:rPr>
                      </a:br>
                      <a:r>
                        <a:rPr lang="en-US" sz="200" b="1">
                          <a:effectLst/>
                        </a:rPr>
                        <a:t>practice:</a:t>
                      </a:r>
                      <a:r>
                        <a:rPr lang="en-US" sz="200">
                          <a:effectLst/>
                        </a:rPr>
                        <a:t> </a:t>
                      </a:r>
                      <a:r>
                        <a:rPr lang="en-US" sz="200" u="none" strike="noStrike">
                          <a:solidFill>
                            <a:srgbClr val="428BCA"/>
                          </a:solidFill>
                          <a:effectLst/>
                          <a:hlinkClick r:id="rId44"/>
                        </a:rPr>
                        <a:t>previous years' quizzes</a:t>
                      </a:r>
                      <a:r>
                        <a:rPr lang="en-US" sz="200">
                          <a:effectLst/>
                        </a:rPr>
                        <a:t>.</a:t>
                      </a: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" dirty="0" err="1">
                          <a:solidFill>
                            <a:srgbClr val="444444"/>
                          </a:solidFill>
                          <a:effectLst/>
                        </a:rPr>
                        <a:t>dec</a:t>
                      </a:r>
                      <a:r>
                        <a:rPr lang="en-US" sz="200" dirty="0">
                          <a:solidFill>
                            <a:srgbClr val="444444"/>
                          </a:solidFill>
                          <a:effectLst/>
                        </a:rPr>
                        <a:t> 21</a:t>
                      </a:r>
                      <a:endParaRPr lang="en-US" sz="200" dirty="0">
                        <a:effectLst/>
                      </a:endParaRPr>
                    </a:p>
                  </a:txBody>
                  <a:tcPr marL="9957" marR="9957" marT="4979" marB="497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53249"/>
                  </a:ext>
                </a:extLst>
              </a:tr>
            </a:tbl>
          </a:graphicData>
        </a:graphic>
      </p:graphicFrame>
      <p:pic>
        <p:nvPicPr>
          <p:cNvPr id="6146" name="Picture 2" descr="https://img14.360buyimg.com/n0/jfs/t1/49587/18/2075/252776/5cfefe2cE8d8072b4/ba285c2b0f8a24b2.jpg">
            <a:extLst>
              <a:ext uri="{FF2B5EF4-FFF2-40B4-BE49-F238E27FC236}">
                <a16:creationId xmlns:a16="http://schemas.microsoft.com/office/drawing/2014/main" id="{7AC96A3B-149A-4832-B5B5-DEBF08A95D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2" t="4874" r="15017" b="3942"/>
          <a:stretch/>
        </p:blipFill>
        <p:spPr bwMode="auto">
          <a:xfrm>
            <a:off x="4576122" y="5596896"/>
            <a:ext cx="929943" cy="120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90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AB969-507C-4CC2-8538-3B677E1B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编译原理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466FFC-108D-4A9E-B7F5-5AA42DFC7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287801"/>
              </p:ext>
            </p:extLst>
          </p:nvPr>
        </p:nvGraphicFramePr>
        <p:xfrm>
          <a:off x="1442064" y="835742"/>
          <a:ext cx="9560232" cy="59995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84594">
                  <a:extLst>
                    <a:ext uri="{9D8B030D-6E8A-4147-A177-3AD203B41FA5}">
                      <a16:colId xmlns:a16="http://schemas.microsoft.com/office/drawing/2014/main" val="2873566127"/>
                    </a:ext>
                  </a:extLst>
                </a:gridCol>
                <a:gridCol w="3991897">
                  <a:extLst>
                    <a:ext uri="{9D8B030D-6E8A-4147-A177-3AD203B41FA5}">
                      <a16:colId xmlns:a16="http://schemas.microsoft.com/office/drawing/2014/main" val="3784017415"/>
                    </a:ext>
                  </a:extLst>
                </a:gridCol>
                <a:gridCol w="3883741">
                  <a:extLst>
                    <a:ext uri="{9D8B030D-6E8A-4147-A177-3AD203B41FA5}">
                      <a16:colId xmlns:a16="http://schemas.microsoft.com/office/drawing/2014/main" val="1610213773"/>
                    </a:ext>
                  </a:extLst>
                </a:gridCol>
              </a:tblGrid>
              <a:tr h="344129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课程与视频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dirty="0">
                          <a:hlinkClick r:id="rId2"/>
                        </a:rPr>
                        <a:t>https://web.stanford.edu/class/cs143/</a:t>
                      </a:r>
                      <a:endParaRPr lang="en-US" altLang="zh-CN" sz="1200" dirty="0"/>
                    </a:p>
                    <a:p>
                      <a:pPr algn="ctr" fontAlgn="t"/>
                      <a:endParaRPr lang="zh-CN" altLang="zh-CN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Course Overview</a:t>
                      </a:r>
                      <a:endParaRPr lang="en-US" altLang="zh-CN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Cool: The Course Project</a:t>
                      </a:r>
                      <a:endParaRPr lang="en-US" altLang="zh-CN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Lexical Analysis</a:t>
                      </a:r>
                      <a:endParaRPr lang="en-US" altLang="zh-CN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Implementation of Lexical Analysis</a:t>
                      </a:r>
                      <a:endParaRPr lang="en-US" altLang="zh-CN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Introduction to Parsing</a:t>
                      </a:r>
                      <a:endParaRPr lang="en-US" altLang="zh-CN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Syntax-Directed Translation</a:t>
                      </a:r>
                      <a:endParaRPr lang="en-US" altLang="zh-CN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Top-Down Parsing &amp; Bottom-Up Parsing I</a:t>
                      </a:r>
                      <a:endParaRPr lang="en-US" altLang="zh-CN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Bottom-Up Parsing II</a:t>
                      </a:r>
                      <a:endParaRPr lang="en-US" altLang="zh-CN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Semantic Analysis &amp; Type Checking I</a:t>
                      </a:r>
                      <a:endParaRPr lang="en-US" altLang="zh-CN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Type Checking II</a:t>
                      </a:r>
                      <a:endParaRPr lang="en-US" altLang="zh-CN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Run-time Environments</a:t>
                      </a:r>
                      <a:endParaRPr lang="en-US" altLang="zh-CN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Code Generation</a:t>
                      </a:r>
                      <a:endParaRPr lang="en-US" altLang="zh-CN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endParaRPr lang="en-US" sz="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61643895"/>
                  </a:ext>
                </a:extLst>
              </a:tr>
              <a:tr h="110121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hlinkClick r:id="rId2"/>
                        </a:rPr>
                        <a:t>https://web.stanford.edu/class/cs143/</a:t>
                      </a:r>
                      <a:endParaRPr lang="en-US" altLang="zh-CN" sz="1200" dirty="0"/>
                    </a:p>
                    <a:p>
                      <a:pPr algn="ctr" fontAlgn="t"/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Programming Assignment 1</a:t>
                      </a:r>
                      <a:endParaRPr lang="en-US" altLang="zh-CN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Programming Assignment 2</a:t>
                      </a:r>
                      <a:endParaRPr lang="en-US" altLang="zh-CN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Programming Assignment 3</a:t>
                      </a:r>
                      <a:endParaRPr lang="en-US" altLang="zh-CN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4574989"/>
                  </a:ext>
                </a:extLst>
              </a:tr>
              <a:tr h="1457074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书籍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41572940"/>
                  </a:ext>
                </a:extLst>
              </a:tr>
            </a:tbl>
          </a:graphicData>
        </a:graphic>
      </p:graphicFrame>
      <p:pic>
        <p:nvPicPr>
          <p:cNvPr id="7170" name="Picture 2" descr="https://img14.360buyimg.com/n0/10890/a4db6b37-31f4-4c7e-88b5-d27ef1aee6a8.jpg">
            <a:extLst>
              <a:ext uri="{FF2B5EF4-FFF2-40B4-BE49-F238E27FC236}">
                <a16:creationId xmlns:a16="http://schemas.microsoft.com/office/drawing/2014/main" id="{E0232DD9-0A86-4F4D-94D4-A503033C1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6" r="13298"/>
          <a:stretch/>
        </p:blipFill>
        <p:spPr bwMode="auto">
          <a:xfrm>
            <a:off x="4611692" y="5439030"/>
            <a:ext cx="97303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87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2364</Words>
  <Application>Microsoft Office PowerPoint</Application>
  <PresentationFormat>宽屏</PresentationFormat>
  <Paragraphs>210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课程学习</vt:lpstr>
      <vt:lpstr>课程说明</vt:lpstr>
      <vt:lpstr>数据结构</vt:lpstr>
      <vt:lpstr>计算机系统</vt:lpstr>
      <vt:lpstr>计算机系统</vt:lpstr>
      <vt:lpstr>体系结构</vt:lpstr>
      <vt:lpstr>操作系统</vt:lpstr>
      <vt:lpstr>编译原理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2022秋 新生TA</dc:title>
  <dc:creator>duan</dc:creator>
  <cp:lastModifiedBy>陈 俊宇</cp:lastModifiedBy>
  <cp:revision>112</cp:revision>
  <dcterms:created xsi:type="dcterms:W3CDTF">2022-05-11T05:30:49Z</dcterms:created>
  <dcterms:modified xsi:type="dcterms:W3CDTF">2023-03-13T03:12:19Z</dcterms:modified>
</cp:coreProperties>
</file>