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atency Performance Evaluation"/>
          <p:cNvSpPr txBox="1"/>
          <p:nvPr/>
        </p:nvSpPr>
        <p:spPr>
          <a:xfrm>
            <a:off x="1502331" y="2901949"/>
            <a:ext cx="10254139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200"/>
              </a:lnSpc>
              <a:defRPr b="0" sz="6066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Latency Performance Evaluation</a:t>
            </a:r>
          </a:p>
        </p:txBody>
      </p:sp>
      <p:sp>
        <p:nvSpPr>
          <p:cNvPr id="120" name="MACSAD &amp; different P4_16 use cases"/>
          <p:cNvSpPr txBox="1"/>
          <p:nvPr/>
        </p:nvSpPr>
        <p:spPr>
          <a:xfrm>
            <a:off x="3016845" y="4394199"/>
            <a:ext cx="679331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7600"/>
              </a:lnSpc>
              <a:defRPr sz="3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MACSAD &amp; different P4_16 use cases</a:t>
            </a:r>
            <a:endParaRPr b="0"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-E5vxAjHKov_qJt31mlHFIEDaCAsFZKJqebNwq53whT6RtBTvIi4tACywV9m1PKxEOCJdT4mNkaR4n2eDbS3FIim_p345K3yEMYwCE4CGaj-2z5lm2ZZvzggo6b8VTCHCroCELu5G9Q.png" descr="-E5vxAjHKov_qJt31mlHFIEDaCAsFZKJqebNwq53whT6RtBTvIi4tACywV9m1PKxEOCJdT4mNkaR4n2eDbS3FIim_p345K3yEMYwCE4CGaj-2z5lm2ZZvzggo6b8VTCHCroCELu5G9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219" y="2174904"/>
            <a:ext cx="8264829" cy="5683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9r3W2o4xacGBaa2iQQJojTC_Y2JOX0JAPQo6HcPL-9xyvCPzlWEVTGlmU61iaGB844gq6voEKeJajFyz0Pq0AXXh9fNA5QygDktGR8Te2XNVsOc_IbsebEto8_GEiy6mXxkgB-yboUg.png" descr="9r3W2o4xacGBaa2iQQJojTC_Y2JOX0JAPQo6HcPL-9xyvCPzlWEVTGlmU61iaGB844gq6voEKeJajFyz0Pq0AXXh9fNA5QygDktGR8Te2XNVsOc_IbsebEto8_GEiy6mXxkgB-yboU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150" y="2483860"/>
            <a:ext cx="4062711" cy="549708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estbed"/>
          <p:cNvSpPr txBox="1"/>
          <p:nvPr/>
        </p:nvSpPr>
        <p:spPr>
          <a:xfrm>
            <a:off x="396279" y="622299"/>
            <a:ext cx="212437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11200"/>
              </a:lnSpc>
              <a:defRPr sz="4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L2.png" descr="L2.png"/>
          <p:cNvPicPr>
            <a:picLocks noChangeAspect="1"/>
          </p:cNvPicPr>
          <p:nvPr/>
        </p:nvPicPr>
        <p:blipFill>
          <a:blip r:embed="rId2">
            <a:extLst/>
          </a:blip>
          <a:srcRect l="2265" t="647" r="2265" b="0"/>
          <a:stretch>
            <a:fillRect/>
          </a:stretch>
        </p:blipFill>
        <p:spPr>
          <a:xfrm>
            <a:off x="97840" y="1742847"/>
            <a:ext cx="12495639" cy="7962956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[boxplots feat. max/min, 99%-1%, 1st, 3rd Quartile, median and average]"/>
          <p:cNvSpPr txBox="1"/>
          <p:nvPr/>
        </p:nvSpPr>
        <p:spPr>
          <a:xfrm>
            <a:off x="280411" y="559477"/>
            <a:ext cx="981223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ts val="56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[boxplots feat. max/min, 99%-1%, 1st, 3rd Quartile, median and average] </a:t>
            </a:r>
            <a:endParaRPr sz="1200"/>
          </a:p>
        </p:txBody>
      </p:sp>
      <p:sp>
        <p:nvSpPr>
          <p:cNvPr id="128" name="Rectangle"/>
          <p:cNvSpPr/>
          <p:nvPr/>
        </p:nvSpPr>
        <p:spPr>
          <a:xfrm>
            <a:off x="11771307" y="958665"/>
            <a:ext cx="430617" cy="97847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Line"/>
          <p:cNvSpPr/>
          <p:nvPr/>
        </p:nvSpPr>
        <p:spPr>
          <a:xfrm>
            <a:off x="11771307" y="1499071"/>
            <a:ext cx="4306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Triangle"/>
          <p:cNvSpPr/>
          <p:nvPr/>
        </p:nvSpPr>
        <p:spPr>
          <a:xfrm>
            <a:off x="11850278" y="1138513"/>
            <a:ext cx="272675" cy="307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258623"/>
              <a:satOff val="16006"/>
              <a:lumOff val="-252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Line"/>
          <p:cNvSpPr/>
          <p:nvPr/>
        </p:nvSpPr>
        <p:spPr>
          <a:xfrm flipV="1">
            <a:off x="11999104" y="439457"/>
            <a:ext cx="1" cy="5045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ine"/>
          <p:cNvSpPr/>
          <p:nvPr/>
        </p:nvSpPr>
        <p:spPr>
          <a:xfrm flipV="1">
            <a:off x="11999104" y="1952552"/>
            <a:ext cx="1" cy="5045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Line"/>
          <p:cNvSpPr/>
          <p:nvPr/>
        </p:nvSpPr>
        <p:spPr>
          <a:xfrm>
            <a:off x="11850068" y="449102"/>
            <a:ext cx="2726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Line"/>
          <p:cNvSpPr/>
          <p:nvPr/>
        </p:nvSpPr>
        <p:spPr>
          <a:xfrm>
            <a:off x="11888168" y="2446705"/>
            <a:ext cx="2726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Oval"/>
          <p:cNvSpPr/>
          <p:nvPr/>
        </p:nvSpPr>
        <p:spPr>
          <a:xfrm>
            <a:off x="11936934" y="2510941"/>
            <a:ext cx="149741" cy="21825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Oval"/>
          <p:cNvSpPr/>
          <p:nvPr/>
        </p:nvSpPr>
        <p:spPr>
          <a:xfrm>
            <a:off x="11911745" y="141212"/>
            <a:ext cx="149741" cy="21825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3rd Quartile"/>
          <p:cNvSpPr txBox="1"/>
          <p:nvPr/>
        </p:nvSpPr>
        <p:spPr>
          <a:xfrm>
            <a:off x="10385273" y="816954"/>
            <a:ext cx="1308508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3rd Quartile</a:t>
            </a:r>
          </a:p>
        </p:txBody>
      </p:sp>
      <p:sp>
        <p:nvSpPr>
          <p:cNvPr id="138" name="1st Quartile"/>
          <p:cNvSpPr txBox="1"/>
          <p:nvPr/>
        </p:nvSpPr>
        <p:spPr>
          <a:xfrm>
            <a:off x="10395903" y="1750005"/>
            <a:ext cx="128724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1st Quartile</a:t>
            </a:r>
          </a:p>
        </p:txBody>
      </p:sp>
      <p:sp>
        <p:nvSpPr>
          <p:cNvPr id="139" name="Median"/>
          <p:cNvSpPr txBox="1"/>
          <p:nvPr/>
        </p:nvSpPr>
        <p:spPr>
          <a:xfrm>
            <a:off x="10755758" y="1311772"/>
            <a:ext cx="87233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Median</a:t>
            </a:r>
          </a:p>
        </p:txBody>
      </p:sp>
      <p:sp>
        <p:nvSpPr>
          <p:cNvPr id="140" name="99%"/>
          <p:cNvSpPr txBox="1"/>
          <p:nvPr/>
        </p:nvSpPr>
        <p:spPr>
          <a:xfrm>
            <a:off x="11103649" y="322137"/>
            <a:ext cx="597104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99%</a:t>
            </a:r>
          </a:p>
        </p:txBody>
      </p:sp>
      <p:sp>
        <p:nvSpPr>
          <p:cNvPr id="141" name="1%"/>
          <p:cNvSpPr txBox="1"/>
          <p:nvPr/>
        </p:nvSpPr>
        <p:spPr>
          <a:xfrm>
            <a:off x="11311723" y="2263307"/>
            <a:ext cx="4700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1%</a:t>
            </a:r>
          </a:p>
        </p:txBody>
      </p:sp>
      <p:sp>
        <p:nvSpPr>
          <p:cNvPr id="142" name="Outlier"/>
          <p:cNvSpPr txBox="1"/>
          <p:nvPr/>
        </p:nvSpPr>
        <p:spPr>
          <a:xfrm>
            <a:off x="11008437" y="63040"/>
            <a:ext cx="78752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Outlier</a:t>
            </a:r>
          </a:p>
        </p:txBody>
      </p:sp>
      <p:sp>
        <p:nvSpPr>
          <p:cNvPr id="143" name="Mean"/>
          <p:cNvSpPr txBox="1"/>
          <p:nvPr/>
        </p:nvSpPr>
        <p:spPr>
          <a:xfrm>
            <a:off x="12244208" y="1111404"/>
            <a:ext cx="68602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Mean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L3.png" descr="L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944" y="976340"/>
            <a:ext cx="13132688" cy="7696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nat_ul.png" descr="nat_u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9786" y="540472"/>
            <a:ext cx="13053573" cy="8672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nat_dl.png" descr="nat_d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769" y="721561"/>
            <a:ext cx="12615262" cy="8310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bng_ul.png" descr="bng_u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583598"/>
            <a:ext cx="13004801" cy="8341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BNG_DL.png" descr="BNG_D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1" y="876019"/>
            <a:ext cx="12783986" cy="8001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B1jbH3NatXeULV1gv2zyps2HpMcwudJWqOF29dWqCnzpMEyxrJChLK_dSRsDaATQ5pSY5dBBQem5ZUathJpwlzNkEPGSJV9g1-W9THgA7F-9FK6DVKG-M__tb0l3TRFc88ovewNvikg.png" descr="B1jbH3NatXeULV1gv2zyps2HpMcwudJWqOF29dWqCnzpMEyxrJChLK_dSRsDaATQ5pSY5dBBQem5ZUathJpwlzNkEPGSJV9g1-W9THgA7F-9FK6DVKG-M__tb0l3TRFc88ovewNvik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59" y="730903"/>
            <a:ext cx="12794082" cy="2558817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hroughput in L2 &amp; L3"/>
          <p:cNvSpPr txBox="1"/>
          <p:nvPr/>
        </p:nvSpPr>
        <p:spPr>
          <a:xfrm>
            <a:off x="8182270" y="5294"/>
            <a:ext cx="459097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457200">
              <a:lnSpc>
                <a:spcPts val="10100"/>
              </a:lnSpc>
              <a:defRPr b="0" sz="3700">
                <a:latin typeface="Times"/>
                <a:ea typeface="Times"/>
                <a:cs typeface="Times"/>
                <a:sym typeface="Times"/>
              </a:defRPr>
            </a:pPr>
            <a:r>
              <a:t>Throughput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t>in L2 &amp; L3</a:t>
            </a:r>
          </a:p>
        </p:txBody>
      </p:sp>
      <p:pic>
        <p:nvPicPr>
          <p:cNvPr id="157" name="Gddgv4aSXDBSDMcLehwB6hu2n6NeaqJ71Zv0ziWUR5CNANCtvrwBtfxzMTxdw9TkVpBIG7weHdFMtGXuKROz9pGVhTNBKFz_nE_yfV-_Q0YCxlfWV4VIgnyokyzbrknSwbralXpdJeI.png" descr="Gddgv4aSXDBSDMcLehwB6hu2n6NeaqJ71Zv0ziWUR5CNANCtvrwBtfxzMTxdw9TkVpBIG7weHdFMtGXuKROz9pGVhTNBKFz_nE_yfV-_Q0YCxlfWV4VIgnyokyzbrknSwbralXpdJe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359" y="3834522"/>
            <a:ext cx="12794082" cy="255881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hroughput in NAT"/>
          <p:cNvSpPr txBox="1"/>
          <p:nvPr/>
        </p:nvSpPr>
        <p:spPr>
          <a:xfrm>
            <a:off x="9094815" y="3133600"/>
            <a:ext cx="37589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457200">
              <a:lnSpc>
                <a:spcPts val="10000"/>
              </a:lnSpc>
              <a:defRPr b="0" sz="3600">
                <a:latin typeface="Times"/>
                <a:ea typeface="Times"/>
                <a:cs typeface="Times"/>
                <a:sym typeface="Times"/>
              </a:defRPr>
            </a:pPr>
            <a:r>
              <a:t>Throughput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t>in NAT</a:t>
            </a:r>
          </a:p>
        </p:txBody>
      </p:sp>
      <p:pic>
        <p:nvPicPr>
          <p:cNvPr id="159" name="Bu0TFvDhfL9OqFLgpPW8LspV8dFWSRTyjQ8Cat6I1Q3hk4fY7ACgwqYqJ7eb7nVlS3v3_AgGLnpRyJ500PBDPH8TC0k1fRLqpx5M8LYuy8T7cOqaJJcn2GGsqsaREIRTY6htGIBKh8c.png" descr="Bu0TFvDhfL9OqFLgpPW8LspV8dFWSRTyjQ8Cat6I1Q3hk4fY7ACgwqYqJ7eb7nVlS3v3_AgGLnpRyJ500PBDPH8TC0k1fRLqpx5M8LYuy8T7cOqaJJcn2GGsqsaREIRTY6htGIBKh8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7610" y="7087362"/>
            <a:ext cx="12589580" cy="2517917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hroughput in BNG"/>
          <p:cNvSpPr txBox="1"/>
          <p:nvPr/>
        </p:nvSpPr>
        <p:spPr>
          <a:xfrm>
            <a:off x="9173278" y="6259014"/>
            <a:ext cx="362857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457200">
              <a:lnSpc>
                <a:spcPts val="9700"/>
              </a:lnSpc>
              <a:defRPr b="0" sz="3400">
                <a:latin typeface="Times"/>
                <a:ea typeface="Times"/>
                <a:cs typeface="Times"/>
                <a:sym typeface="Times"/>
              </a:defRPr>
            </a:pPr>
            <a:r>
              <a:t>Throughput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t>in BNG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