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02" r:id="rId4"/>
    <p:sldId id="304" r:id="rId6"/>
    <p:sldId id="305" r:id="rId7"/>
    <p:sldId id="285" r:id="rId8"/>
    <p:sldId id="312" r:id="rId9"/>
    <p:sldId id="307" r:id="rId10"/>
    <p:sldId id="317" r:id="rId11"/>
    <p:sldId id="318" r:id="rId12"/>
    <p:sldId id="319" r:id="rId13"/>
    <p:sldId id="270" r:id="rId14"/>
    <p:sldId id="320" r:id="rId15"/>
    <p:sldId id="266" r:id="rId16"/>
    <p:sldId id="271" r:id="rId17"/>
    <p:sldId id="321" r:id="rId18"/>
    <p:sldId id="322" r:id="rId19"/>
    <p:sldId id="323" r:id="rId20"/>
    <p:sldId id="338" r:id="rId21"/>
    <p:sldId id="339" r:id="rId22"/>
    <p:sldId id="340" r:id="rId23"/>
    <p:sldId id="341" r:id="rId24"/>
    <p:sldId id="342" r:id="rId25"/>
    <p:sldId id="343" r:id="rId26"/>
    <p:sldId id="337" r:id="rId27"/>
    <p:sldId id="324" r:id="rId28"/>
    <p:sldId id="273" r:id="rId29"/>
    <p:sldId id="325" r:id="rId30"/>
    <p:sldId id="306" r:id="rId31"/>
    <p:sldId id="311" r:id="rId32"/>
    <p:sldId id="326" r:id="rId33"/>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E3F8"/>
    <a:srgbClr val="82A3B6"/>
    <a:srgbClr val="7EC3C6"/>
    <a:srgbClr val="5E7BBB"/>
    <a:srgbClr val="DFC3BA"/>
    <a:srgbClr val="C96A57"/>
    <a:srgbClr val="9AAACA"/>
    <a:srgbClr val="E6E6E6"/>
    <a:srgbClr val="FFFFFF"/>
    <a:srgbClr val="544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7" Type="http://schemas.openxmlformats.org/officeDocument/2006/relationships/tags" Target="tags/tag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3558B-3133-4BB3-8C7C-AEFE2C28C1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CFC246-1305-4423-98BA-3DB38C5A5F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4A512E6-6BBC-4F0D-B688-B830A4389B4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24A512E6-6BBC-4F0D-B688-B830A4389B41}"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24A512E6-6BBC-4F0D-B688-B830A4389B4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24A512E6-6BBC-4F0D-B688-B830A4389B4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0CFC246-1305-4423-98BA-3DB38C5A5F2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24A512E6-6BBC-4F0D-B688-B830A4389B4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7FACFE1-1B20-4190-A881-C7FA5F59F637}"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20CB449-4821-4E9C-B16D-9A823C10C0D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ACFE1-1B20-4190-A881-C7FA5F59F63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CB449-4821-4E9C-B16D-9A823C10C0D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ACFE1-1B20-4190-A881-C7FA5F59F63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CB449-4821-4E9C-B16D-9A823C10C0D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14" name="矩形 13"/>
          <p:cNvSpPr/>
          <p:nvPr/>
        </p:nvSpPr>
        <p:spPr>
          <a:xfrm>
            <a:off x="2878225" y="2012360"/>
            <a:ext cx="6342919" cy="923330"/>
          </a:xfrm>
          <a:prstGeom prst="rect">
            <a:avLst/>
          </a:prstGeom>
        </p:spPr>
        <p:txBody>
          <a:bodyPr wrap="square">
            <a:spAutoFit/>
          </a:bodyPr>
          <a:lstStyle/>
          <a:p>
            <a:pPr algn="dist"/>
            <a:r>
              <a:rPr lang="zh-CN" altLang="en-US" sz="5400" b="1" dirty="0">
                <a:solidFill>
                  <a:schemeClr val="bg1"/>
                </a:solidFill>
                <a:latin typeface="幼圆" panose="02010509060101010101" pitchFamily="49" charset="-122"/>
                <a:ea typeface="幼圆" panose="02010509060101010101" pitchFamily="49" charset="-122"/>
                <a:cs typeface="+mn-ea"/>
                <a:sym typeface="+mn-lt"/>
              </a:rPr>
              <a:t>小型无人配送系统</a:t>
            </a:r>
            <a:endParaRPr lang="zh-CN" altLang="en-US" sz="5400" b="1" dirty="0">
              <a:solidFill>
                <a:schemeClr val="bg1"/>
              </a:solidFill>
              <a:latin typeface="幼圆" panose="02010509060101010101" pitchFamily="49" charset="-122"/>
              <a:ea typeface="幼圆" panose="02010509060101010101" pitchFamily="49" charset="-122"/>
              <a:cs typeface="+mn-ea"/>
              <a:sym typeface="+mn-lt"/>
            </a:endParaRPr>
          </a:p>
        </p:txBody>
      </p:sp>
      <p:cxnSp>
        <p:nvCxnSpPr>
          <p:cNvPr id="16" name="直接连接符 15"/>
          <p:cNvCxnSpPr/>
          <p:nvPr/>
        </p:nvCxnSpPr>
        <p:spPr>
          <a:xfrm>
            <a:off x="3347095" y="3628077"/>
            <a:ext cx="547940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331000" y="3084186"/>
            <a:ext cx="5511594" cy="353302"/>
          </a:xfrm>
          <a:prstGeom prst="rect">
            <a:avLst/>
          </a:prstGeom>
        </p:spPr>
        <p:txBody>
          <a:bodyPr wrap="square">
            <a:spAutoFit/>
          </a:bodyPr>
          <a:lstStyle/>
          <a:p>
            <a:pPr algn="ctr">
              <a:lnSpc>
                <a:spcPct val="120000"/>
              </a:lnSpc>
            </a:pPr>
            <a:r>
              <a:rPr lang="zh-CN" altLang="en-US" sz="1500" dirty="0">
                <a:solidFill>
                  <a:schemeClr val="bg1"/>
                </a:solidFill>
                <a:cs typeface="+mn-ea"/>
                <a:sym typeface="+mn-lt"/>
              </a:rPr>
              <a:t>方博真 </a:t>
            </a:r>
            <a:r>
              <a:rPr lang="en-US" altLang="zh-CN" sz="1500" dirty="0">
                <a:solidFill>
                  <a:schemeClr val="bg1"/>
                </a:solidFill>
                <a:cs typeface="+mn-ea"/>
                <a:sym typeface="+mn-lt"/>
              </a:rPr>
              <a:t>/ </a:t>
            </a:r>
            <a:r>
              <a:rPr lang="zh-CN" altLang="en-US" sz="1500" dirty="0">
                <a:solidFill>
                  <a:schemeClr val="bg1"/>
                </a:solidFill>
                <a:cs typeface="+mn-ea"/>
                <a:sym typeface="+mn-lt"/>
              </a:rPr>
              <a:t>虞智涵 </a:t>
            </a:r>
            <a:r>
              <a:rPr lang="en-US" altLang="zh-CN" sz="1500" dirty="0">
                <a:solidFill>
                  <a:schemeClr val="bg1"/>
                </a:solidFill>
                <a:cs typeface="+mn-ea"/>
                <a:sym typeface="+mn-lt"/>
              </a:rPr>
              <a:t>/ </a:t>
            </a:r>
            <a:r>
              <a:rPr lang="zh-CN" altLang="en-US" sz="1500" dirty="0">
                <a:solidFill>
                  <a:schemeClr val="bg1"/>
                </a:solidFill>
                <a:cs typeface="+mn-ea"/>
                <a:sym typeface="+mn-lt"/>
              </a:rPr>
              <a:t>石景元 </a:t>
            </a:r>
            <a:r>
              <a:rPr lang="en-US" altLang="zh-CN" sz="1500" dirty="0">
                <a:solidFill>
                  <a:schemeClr val="bg1"/>
                </a:solidFill>
                <a:cs typeface="+mn-ea"/>
                <a:sym typeface="+mn-lt"/>
              </a:rPr>
              <a:t>/ </a:t>
            </a:r>
            <a:r>
              <a:rPr lang="zh-CN" altLang="en-US" sz="1500" dirty="0">
                <a:solidFill>
                  <a:schemeClr val="bg1"/>
                </a:solidFill>
                <a:cs typeface="+mn-ea"/>
                <a:sym typeface="+mn-lt"/>
              </a:rPr>
              <a:t>孙鹏雨 </a:t>
            </a:r>
            <a:r>
              <a:rPr lang="en-US" altLang="zh-CN" sz="1500" dirty="0">
                <a:solidFill>
                  <a:schemeClr val="bg1"/>
                </a:solidFill>
                <a:cs typeface="+mn-ea"/>
                <a:sym typeface="+mn-lt"/>
              </a:rPr>
              <a:t>/  </a:t>
            </a:r>
            <a:r>
              <a:rPr lang="zh-CN" altLang="en-US" sz="1500" dirty="0">
                <a:solidFill>
                  <a:schemeClr val="bg1"/>
                </a:solidFill>
                <a:cs typeface="+mn-ea"/>
                <a:sym typeface="+mn-lt"/>
              </a:rPr>
              <a:t>王雨晴</a:t>
            </a:r>
            <a:endParaRPr lang="zh-CN" altLang="en-US" sz="1500" dirty="0">
              <a:solidFill>
                <a:schemeClr val="bg1"/>
              </a:solidFill>
              <a:cs typeface="+mn-ea"/>
              <a:sym typeface="+mn-lt"/>
            </a:endParaRPr>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0" name="组合 19"/>
          <p:cNvGrpSpPr/>
          <p:nvPr/>
        </p:nvGrpSpPr>
        <p:grpSpPr>
          <a:xfrm>
            <a:off x="4056747" y="4408545"/>
            <a:ext cx="4078506" cy="439882"/>
            <a:chOff x="4056747" y="4051795"/>
            <a:chExt cx="4078506" cy="439882"/>
          </a:xfrm>
        </p:grpSpPr>
        <p:sp>
          <p:nvSpPr>
            <p:cNvPr id="37" name="文本框 36"/>
            <p:cNvSpPr txBox="1"/>
            <p:nvPr/>
          </p:nvSpPr>
          <p:spPr>
            <a:xfrm>
              <a:off x="4911606" y="4112049"/>
              <a:ext cx="2441694" cy="338554"/>
            </a:xfrm>
            <a:prstGeom prst="rect">
              <a:avLst/>
            </a:prstGeom>
            <a:noFill/>
          </p:spPr>
          <p:txBody>
            <a:bodyPr wrap="none" rtlCol="0">
              <a:spAutoFit/>
            </a:bodyPr>
            <a:lstStyle/>
            <a:p>
              <a:r>
                <a:rPr kumimoji="1" lang="zh-CN" altLang="en-US" sz="1600" b="1" dirty="0">
                  <a:solidFill>
                    <a:schemeClr val="bg1"/>
                  </a:solidFill>
                  <a:cs typeface="+mn-ea"/>
                  <a:sym typeface="+mn-lt"/>
                </a:rPr>
                <a:t>工程导论第八组结课展示</a:t>
              </a:r>
              <a:endParaRPr kumimoji="1" lang="zh-CN" altLang="en-US" sz="1600" b="1" dirty="0">
                <a:solidFill>
                  <a:schemeClr val="bg1"/>
                </a:solidFill>
                <a:cs typeface="+mn-ea"/>
                <a:sym typeface="+mn-lt"/>
              </a:endParaRPr>
            </a:p>
          </p:txBody>
        </p:sp>
        <p:sp>
          <p:nvSpPr>
            <p:cNvPr id="38" name="矩形: 圆角 37"/>
            <p:cNvSpPr/>
            <p:nvPr/>
          </p:nvSpPr>
          <p:spPr>
            <a:xfrm>
              <a:off x="4056747" y="4051795"/>
              <a:ext cx="4078506" cy="439882"/>
            </a:xfrm>
            <a:prstGeom prst="roundRect">
              <a:avLst>
                <a:gd name="adj" fmla="val 50000"/>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40"/>
          <p:cNvSpPr txBox="1"/>
          <p:nvPr/>
        </p:nvSpPr>
        <p:spPr>
          <a:xfrm>
            <a:off x="3434863" y="3704559"/>
            <a:ext cx="5322274" cy="307777"/>
          </a:xfrm>
          <a:prstGeom prst="rect">
            <a:avLst/>
          </a:prstGeom>
          <a:noFill/>
        </p:spPr>
        <p:txBody>
          <a:bodyPr wrap="square">
            <a:spAutoFit/>
          </a:bodyPr>
          <a:lstStyle/>
          <a:p>
            <a:pPr algn="ctr"/>
            <a:r>
              <a:rPr lang="en-US" altLang="zh-CN" sz="1400" b="1" dirty="0">
                <a:solidFill>
                  <a:schemeClr val="bg1"/>
                </a:solidFill>
                <a:latin typeface="Arial Black" panose="020B0A04020102020204" pitchFamily="34" charset="0"/>
              </a:rPr>
              <a:t>ZJU——ACEE</a:t>
            </a:r>
            <a:r>
              <a:rPr lang="zh-CN" altLang="en-US" sz="1400" dirty="0">
                <a:solidFill>
                  <a:schemeClr val="bg1"/>
                </a:solidFill>
                <a:latin typeface="Arial Black" panose="020B0A04020102020204" pitchFamily="34" charset="0"/>
              </a:rPr>
              <a:t>　</a:t>
            </a:r>
            <a:r>
              <a:rPr lang="zh-CN" altLang="en-US" sz="1200" dirty="0">
                <a:solidFill>
                  <a:schemeClr val="bg1"/>
                </a:solidFill>
              </a:rPr>
              <a:t>２０２３－１１－２</a:t>
            </a:r>
            <a:r>
              <a:rPr lang="en-US" altLang="zh-CN" sz="1400" dirty="0">
                <a:solidFill>
                  <a:schemeClr val="bg1"/>
                </a:solidFill>
              </a:rPr>
              <a:t>5</a:t>
            </a:r>
            <a:endParaRPr lang="zh-CN" altLang="en-US" sz="1200" dirty="0">
              <a:solidFill>
                <a:schemeClr val="bg1"/>
              </a:solidFill>
            </a:endParaRPr>
          </a:p>
        </p:txBody>
      </p:sp>
      <p:cxnSp>
        <p:nvCxnSpPr>
          <p:cNvPr id="42" name="直接连接符 41"/>
          <p:cNvCxnSpPr/>
          <p:nvPr/>
        </p:nvCxnSpPr>
        <p:spPr>
          <a:xfrm>
            <a:off x="2970855" y="2931567"/>
            <a:ext cx="615568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67295" y="1794304"/>
            <a:ext cx="3541258" cy="4747898"/>
            <a:chOff x="1851478" y="1527629"/>
            <a:chExt cx="2520951" cy="4034973"/>
          </a:xfrm>
        </p:grpSpPr>
        <p:grpSp>
          <p:nvGrpSpPr>
            <p:cNvPr id="4" name="组合 3"/>
            <p:cNvGrpSpPr/>
            <p:nvPr/>
          </p:nvGrpSpPr>
          <p:grpSpPr>
            <a:xfrm>
              <a:off x="1851478" y="1527629"/>
              <a:ext cx="2520951" cy="4034973"/>
              <a:chOff x="1635578" y="1451429"/>
              <a:chExt cx="2520951" cy="4034973"/>
            </a:xfrm>
          </p:grpSpPr>
          <p:sp>
            <p:nvSpPr>
              <p:cNvPr id="2" name="矩形 1"/>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直角三角形 2"/>
              <p:cNvSpPr/>
              <p:nvPr/>
            </p:nvSpPr>
            <p:spPr>
              <a:xfrm rot="5400000">
                <a:off x="1621064" y="1465945"/>
                <a:ext cx="609600" cy="580572"/>
              </a:xfrm>
              <a:prstGeom prst="rtTriangl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8" name="直角三角形 7"/>
              <p:cNvSpPr/>
              <p:nvPr/>
            </p:nvSpPr>
            <p:spPr>
              <a:xfrm rot="5400000" flipH="1" flipV="1">
                <a:off x="3223360" y="4553233"/>
                <a:ext cx="955929" cy="910409"/>
              </a:xfrm>
              <a:prstGeom prst="rtTriangl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9" name="文本框 88"/>
            <p:cNvSpPr txBox="1"/>
            <p:nvPr/>
          </p:nvSpPr>
          <p:spPr>
            <a:xfrm>
              <a:off x="2035905" y="2103833"/>
              <a:ext cx="2163438" cy="321632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zh-CN" sz="1600" kern="100" dirty="0">
                  <a:solidFill>
                    <a:schemeClr val="tx1"/>
                  </a:solidFill>
                  <a:effectLst/>
                  <a:ea typeface="等线" panose="02010600030101010101" pitchFamily="2" charset="-122"/>
                  <a:cs typeface="Times New Roman" panose="02020603050405020304" pitchFamily="18" charset="0"/>
                </a:rPr>
                <a:t>采取</a:t>
              </a:r>
              <a:r>
                <a:rPr lang="zh-CN" altLang="zh-CN" sz="1600" b="1" kern="100" dirty="0">
                  <a:solidFill>
                    <a:schemeClr val="tx1"/>
                  </a:solidFill>
                  <a:effectLst/>
                  <a:ea typeface="等线" panose="02010600030101010101" pitchFamily="2" charset="-122"/>
                  <a:cs typeface="Times New Roman" panose="02020603050405020304" pitchFamily="18" charset="0"/>
                </a:rPr>
                <a:t>前移式叉车机器人</a:t>
              </a:r>
              <a:r>
                <a:rPr lang="zh-CN" altLang="zh-CN" sz="1600" kern="100" dirty="0">
                  <a:solidFill>
                    <a:schemeClr val="tx1"/>
                  </a:solidFill>
                  <a:effectLst/>
                  <a:ea typeface="等线" panose="02010600030101010101" pitchFamily="2" charset="-122"/>
                  <a:cs typeface="Times New Roman" panose="02020603050405020304" pitchFamily="18" charset="0"/>
                </a:rPr>
                <a:t>。货叉可以前后移动伸出到前轮之外叉取或放下货物，行走时货叉带货物收回，使货物重心在支撑面内。货叉处需配置两条支撑腿。使用简单的齿轮传动进行货叉的水平移动。货叉的垂直移动使用液压传动系统进行实现。货叉上装有自动卡扣，当检测到货物接近货叉边缘时自动卡紧。</a:t>
              </a:r>
              <a:endParaRPr lang="zh-CN" altLang="en-US" sz="1100" dirty="0">
                <a:solidFill>
                  <a:schemeClr val="tx1"/>
                </a:solidFill>
                <a:latin typeface="+mn-lt"/>
                <a:ea typeface="+mn-ea"/>
                <a:cs typeface="+mn-ea"/>
                <a:sym typeface="+mn-lt"/>
              </a:endParaRPr>
            </a:p>
          </p:txBody>
        </p:sp>
        <p:sp>
          <p:nvSpPr>
            <p:cNvPr id="10" name="TextBox 81"/>
            <p:cNvSpPr txBox="1"/>
            <p:nvPr/>
          </p:nvSpPr>
          <p:spPr>
            <a:xfrm>
              <a:off x="2625240" y="1732488"/>
              <a:ext cx="1207269" cy="313875"/>
            </a:xfrm>
            <a:prstGeom prst="rect">
              <a:avLst/>
            </a:prstGeom>
            <a:noFill/>
          </p:spPr>
          <p:txBody>
            <a:bodyPr wrap="square" rtlCol="0">
              <a:spAutoFit/>
            </a:bodyPr>
            <a:lstStyle/>
            <a:p>
              <a:r>
                <a:rPr lang="zh-CN" altLang="zh-CN" sz="1800" b="1" kern="100" dirty="0">
                  <a:solidFill>
                    <a:srgbClr val="82A3B6"/>
                  </a:solidFill>
                  <a:effectLst/>
                  <a:ea typeface="等线" panose="02010600030101010101" pitchFamily="2" charset="-122"/>
                  <a:cs typeface="Times New Roman" panose="02020603050405020304" pitchFamily="18" charset="0"/>
                </a:rPr>
                <a:t>叉车机器人</a:t>
              </a:r>
              <a:endParaRPr lang="zh-CN" altLang="en-US" sz="2000" b="1" dirty="0">
                <a:solidFill>
                  <a:srgbClr val="82A3B6"/>
                </a:solidFill>
                <a:cs typeface="+mn-ea"/>
                <a:sym typeface="+mn-lt"/>
              </a:endParaRPr>
            </a:p>
          </p:txBody>
        </p:sp>
      </p:grpSp>
      <p:grpSp>
        <p:nvGrpSpPr>
          <p:cNvPr id="31" name="组合 30"/>
          <p:cNvGrpSpPr/>
          <p:nvPr/>
        </p:nvGrpSpPr>
        <p:grpSpPr>
          <a:xfrm>
            <a:off x="4251468" y="1794304"/>
            <a:ext cx="3689064" cy="4747898"/>
            <a:chOff x="1851478" y="1527629"/>
            <a:chExt cx="2520951" cy="4034973"/>
          </a:xfrm>
        </p:grpSpPr>
        <p:grpSp>
          <p:nvGrpSpPr>
            <p:cNvPr id="32" name="组合 31"/>
            <p:cNvGrpSpPr/>
            <p:nvPr/>
          </p:nvGrpSpPr>
          <p:grpSpPr>
            <a:xfrm>
              <a:off x="1851478" y="1527629"/>
              <a:ext cx="2520951" cy="4034973"/>
              <a:chOff x="1635578" y="1451429"/>
              <a:chExt cx="2520951" cy="4034973"/>
            </a:xfrm>
          </p:grpSpPr>
          <p:sp>
            <p:nvSpPr>
              <p:cNvPr id="36" name="矩形 35"/>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直角三角形 36"/>
              <p:cNvSpPr/>
              <p:nvPr/>
            </p:nvSpPr>
            <p:spPr>
              <a:xfrm rot="5400000">
                <a:off x="1621064" y="1465945"/>
                <a:ext cx="609600" cy="580572"/>
              </a:xfrm>
              <a:prstGeom prst="rtTriangl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38" name="直角三角形 37"/>
              <p:cNvSpPr/>
              <p:nvPr/>
            </p:nvSpPr>
            <p:spPr>
              <a:xfrm rot="5400000" flipH="1" flipV="1">
                <a:off x="3223360" y="4553233"/>
                <a:ext cx="955929" cy="910409"/>
              </a:xfrm>
              <a:prstGeom prst="rtTriangl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33" name="文本框 88"/>
            <p:cNvSpPr txBox="1"/>
            <p:nvPr/>
          </p:nvSpPr>
          <p:spPr>
            <a:xfrm>
              <a:off x="2206413" y="2103833"/>
              <a:ext cx="1896762" cy="318533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l"/>
              <a:r>
                <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对于分拣机器人，通过托举的方式进行取货和卸货，机械臂操作托盘至指定货物附近，货架机器人取出货物至托盘，托盘再由机械臂操作至支撑面；运送至重载机器人附近则采用同样的方法卸在重载机器人上。托盘到达支撑面后，将垂直传动下降至最下层，使用液压传动。</a:t>
              </a:r>
              <a:endPar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4" name="TextBox 81"/>
            <p:cNvSpPr txBox="1"/>
            <p:nvPr/>
          </p:nvSpPr>
          <p:spPr>
            <a:xfrm>
              <a:off x="2663977" y="1732488"/>
              <a:ext cx="1207269" cy="313875"/>
            </a:xfrm>
            <a:prstGeom prst="rect">
              <a:avLst/>
            </a:prstGeom>
            <a:noFill/>
          </p:spPr>
          <p:txBody>
            <a:bodyPr wrap="square" rtlCol="0">
              <a:spAutoFit/>
            </a:bodyPr>
            <a:lstStyle/>
            <a:p>
              <a:r>
                <a:rPr lang="zh-CN" altLang="zh-CN" sz="1800" b="1" kern="100" dirty="0">
                  <a:solidFill>
                    <a:srgbClr val="7EC3C6"/>
                  </a:solidFill>
                  <a:effectLst/>
                  <a:ea typeface="等线" panose="02010600030101010101" pitchFamily="2" charset="-122"/>
                  <a:cs typeface="Times New Roman" panose="02020603050405020304" pitchFamily="18" charset="0"/>
                </a:rPr>
                <a:t>分拣机器人</a:t>
              </a:r>
              <a:endParaRPr lang="zh-CN" altLang="en-US" sz="2000" b="1" dirty="0">
                <a:solidFill>
                  <a:srgbClr val="7EC3C6"/>
                </a:solidFill>
                <a:cs typeface="+mn-ea"/>
                <a:sym typeface="+mn-lt"/>
              </a:endParaRPr>
            </a:p>
          </p:txBody>
        </p:sp>
      </p:grpSp>
      <p:grpSp>
        <p:nvGrpSpPr>
          <p:cNvPr id="39" name="组合 38"/>
          <p:cNvGrpSpPr/>
          <p:nvPr/>
        </p:nvGrpSpPr>
        <p:grpSpPr>
          <a:xfrm>
            <a:off x="8101923" y="1794302"/>
            <a:ext cx="3674462" cy="4747898"/>
            <a:chOff x="1851478" y="1527629"/>
            <a:chExt cx="2520951" cy="4034973"/>
          </a:xfrm>
        </p:grpSpPr>
        <p:grpSp>
          <p:nvGrpSpPr>
            <p:cNvPr id="40" name="组合 39"/>
            <p:cNvGrpSpPr/>
            <p:nvPr/>
          </p:nvGrpSpPr>
          <p:grpSpPr>
            <a:xfrm>
              <a:off x="1851478" y="1527629"/>
              <a:ext cx="2520951" cy="4034973"/>
              <a:chOff x="1635578" y="1451429"/>
              <a:chExt cx="2520951" cy="4034973"/>
            </a:xfrm>
          </p:grpSpPr>
          <p:sp>
            <p:nvSpPr>
              <p:cNvPr id="44" name="矩形 43"/>
              <p:cNvSpPr/>
              <p:nvPr/>
            </p:nvSpPr>
            <p:spPr>
              <a:xfrm>
                <a:off x="1640114" y="14514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直角三角形 44"/>
              <p:cNvSpPr/>
              <p:nvPr/>
            </p:nvSpPr>
            <p:spPr>
              <a:xfrm rot="5400000">
                <a:off x="1621064" y="1465945"/>
                <a:ext cx="609600" cy="580572"/>
              </a:xfrm>
              <a:prstGeom prst="rtTriangl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sp>
            <p:nvSpPr>
              <p:cNvPr id="46" name="直角三角形 45"/>
              <p:cNvSpPr/>
              <p:nvPr/>
            </p:nvSpPr>
            <p:spPr>
              <a:xfrm rot="5400000" flipH="1" flipV="1">
                <a:off x="3223360" y="4553233"/>
                <a:ext cx="955929" cy="910409"/>
              </a:xfrm>
              <a:prstGeom prst="rtTriangl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cs typeface="+mn-ea"/>
                  <a:sym typeface="+mn-lt"/>
                </a:endParaRPr>
              </a:p>
            </p:txBody>
          </p:sp>
        </p:grpSp>
        <p:sp>
          <p:nvSpPr>
            <p:cNvPr id="41" name="文本框 88"/>
            <p:cNvSpPr txBox="1"/>
            <p:nvPr/>
          </p:nvSpPr>
          <p:spPr>
            <a:xfrm>
              <a:off x="2206419" y="2137231"/>
              <a:ext cx="1835919" cy="2871462"/>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zh-CN" sz="1600" kern="100" dirty="0">
                  <a:solidFill>
                    <a:schemeClr val="tx1"/>
                  </a:solidFill>
                  <a:effectLst/>
                  <a:ea typeface="等线" panose="02010600030101010101" pitchFamily="2" charset="-122"/>
                  <a:cs typeface="Times New Roman" panose="02020603050405020304" pitchFamily="18" charset="0"/>
                </a:rPr>
                <a:t>对于货架机器人，从叉车机器人接收货物时，由机械臂操作托盘托举实现。随后托盘利用机械臂移动至货架支撑面内。分拣机器人到达指定位置，与货架机器人进行识别后，由机械臂移动托盘至分拣机器人托盘上方，再用机械臂移开托盘。</a:t>
              </a:r>
              <a:endParaRPr lang="zh-CN" altLang="en-US" sz="1100" dirty="0">
                <a:solidFill>
                  <a:schemeClr val="tx1"/>
                </a:solidFill>
                <a:latin typeface="+mn-lt"/>
                <a:ea typeface="+mn-ea"/>
                <a:cs typeface="+mn-ea"/>
                <a:sym typeface="+mn-lt"/>
              </a:endParaRPr>
            </a:p>
          </p:txBody>
        </p:sp>
        <p:sp>
          <p:nvSpPr>
            <p:cNvPr id="42" name="TextBox 81"/>
            <p:cNvSpPr txBox="1"/>
            <p:nvPr/>
          </p:nvSpPr>
          <p:spPr>
            <a:xfrm>
              <a:off x="2633559" y="1732490"/>
              <a:ext cx="1207269" cy="313875"/>
            </a:xfrm>
            <a:prstGeom prst="rect">
              <a:avLst/>
            </a:prstGeom>
            <a:noFill/>
          </p:spPr>
          <p:txBody>
            <a:bodyPr wrap="square" rtlCol="0">
              <a:spAutoFit/>
            </a:bodyPr>
            <a:lstStyle/>
            <a:p>
              <a:r>
                <a:rPr lang="zh-CN" altLang="zh-CN" sz="1800" b="1" kern="100" dirty="0">
                  <a:solidFill>
                    <a:srgbClr val="C96A57"/>
                  </a:solidFill>
                  <a:effectLst/>
                  <a:ea typeface="等线" panose="02010600030101010101" pitchFamily="2" charset="-122"/>
                  <a:cs typeface="Times New Roman" panose="02020603050405020304" pitchFamily="18" charset="0"/>
                </a:rPr>
                <a:t>货架机器人</a:t>
              </a:r>
              <a:endParaRPr lang="zh-CN" altLang="en-US" sz="2000" b="1" dirty="0">
                <a:solidFill>
                  <a:srgbClr val="C96A57"/>
                </a:solidFill>
                <a:cs typeface="+mn-ea"/>
                <a:sym typeface="+mn-lt"/>
              </a:endParaRPr>
            </a:p>
          </p:txBody>
        </p:sp>
      </p:grpSp>
      <p:sp>
        <p:nvSpPr>
          <p:cNvPr id="6" name="文本框 5"/>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sp>
        <p:nvSpPr>
          <p:cNvPr id="7" name="文本框 6"/>
          <p:cNvSpPr txBox="1"/>
          <p:nvPr/>
        </p:nvSpPr>
        <p:spPr>
          <a:xfrm>
            <a:off x="4473803" y="890763"/>
            <a:ext cx="3655004" cy="959686"/>
          </a:xfrm>
          <a:prstGeom prst="rect">
            <a:avLst/>
          </a:prstGeom>
          <a:noFill/>
        </p:spPr>
        <p:txBody>
          <a:bodyPr wrap="square" rtlCol="0">
            <a:spAutoFit/>
          </a:bodyPr>
          <a:lstStyle/>
          <a:p>
            <a:pPr algn="l">
              <a:lnSpc>
                <a:spcPct val="12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、实现货物在机器人之间的稳定传递。</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2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、提高配送的效率。</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2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、实现较为成功的人机交互。</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p:cNvSpPr txBox="1"/>
          <p:nvPr/>
        </p:nvSpPr>
        <p:spPr>
          <a:xfrm>
            <a:off x="4085406" y="1051781"/>
            <a:ext cx="478052" cy="646331"/>
          </a:xfrm>
          <a:prstGeom prst="rect">
            <a:avLst/>
          </a:prstGeom>
          <a:noFill/>
        </p:spPr>
        <p:txBody>
          <a:bodyPr wrap="square" rtlCol="0">
            <a:spAutoFit/>
          </a:bodyPr>
          <a:lstStyle/>
          <a:p>
            <a:r>
              <a:rPr lang="zh-CN" altLang="en-US" b="1" dirty="0"/>
              <a:t>目标</a:t>
            </a:r>
            <a:endParaRPr lang="zh-CN" altLang="en-US" b="1" dirty="0"/>
          </a:p>
        </p:txBody>
      </p:sp>
      <p:sp>
        <p:nvSpPr>
          <p:cNvPr id="13" name="文本框 12"/>
          <p:cNvSpPr txBox="1"/>
          <p:nvPr/>
        </p:nvSpPr>
        <p:spPr>
          <a:xfrm>
            <a:off x="8453613" y="850954"/>
            <a:ext cx="2765858" cy="959686"/>
          </a:xfrm>
          <a:prstGeom prst="rect">
            <a:avLst/>
          </a:prstGeom>
          <a:noFill/>
        </p:spPr>
        <p:txBody>
          <a:bodyPr wrap="square" rtlCol="0">
            <a:spAutoFit/>
          </a:bodyPr>
          <a:lstStyle/>
          <a:p>
            <a:pPr algn="l">
              <a:lnSpc>
                <a:spcPct val="120000"/>
              </a:lnSpc>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分为叉车机器人、</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20000"/>
              </a:lnSpc>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分拣机器人、</a:t>
            </a: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20000"/>
              </a:lnSpc>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货架机器人三个部分。</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p:cNvSpPr txBox="1"/>
          <p:nvPr/>
        </p:nvSpPr>
        <p:spPr>
          <a:xfrm>
            <a:off x="8045060" y="1017321"/>
            <a:ext cx="478052" cy="646331"/>
          </a:xfrm>
          <a:prstGeom prst="rect">
            <a:avLst/>
          </a:prstGeom>
          <a:noFill/>
        </p:spPr>
        <p:txBody>
          <a:bodyPr wrap="square" rtlCol="0">
            <a:spAutoFit/>
          </a:bodyPr>
          <a:lstStyle/>
          <a:p>
            <a:r>
              <a:rPr lang="zh-CN" altLang="en-US" b="1" dirty="0"/>
              <a:t>方案</a:t>
            </a:r>
            <a:endParaRPr lang="zh-CN" altLang="en-US" b="1" dirty="0"/>
          </a:p>
        </p:txBody>
      </p:sp>
      <p:cxnSp>
        <p:nvCxnSpPr>
          <p:cNvPr id="16" name="直接连接符 15"/>
          <p:cNvCxnSpPr/>
          <p:nvPr/>
        </p:nvCxnSpPr>
        <p:spPr>
          <a:xfrm>
            <a:off x="4100907" y="1794302"/>
            <a:ext cx="0" cy="3399867"/>
          </a:xfrm>
          <a:prstGeom prst="line">
            <a:avLst/>
          </a:prstGeom>
          <a:ln w="28575">
            <a:solidFill>
              <a:srgbClr val="82A3B6"/>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73667" y="3142331"/>
            <a:ext cx="0" cy="3399867"/>
          </a:xfrm>
          <a:prstGeom prst="line">
            <a:avLst/>
          </a:prstGeom>
          <a:ln w="28575">
            <a:solidFill>
              <a:srgbClr val="82A3B6"/>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260127" y="3142331"/>
            <a:ext cx="0" cy="3399867"/>
          </a:xfrm>
          <a:prstGeom prst="line">
            <a:avLst/>
          </a:prstGeom>
          <a:ln w="28575">
            <a:solidFill>
              <a:srgbClr val="7EC3C6"/>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923923" y="1794302"/>
            <a:ext cx="0" cy="3399867"/>
          </a:xfrm>
          <a:prstGeom prst="line">
            <a:avLst/>
          </a:prstGeom>
          <a:ln w="28575">
            <a:solidFill>
              <a:srgbClr val="7EC3C6"/>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1699446" y="1794302"/>
            <a:ext cx="0" cy="3399867"/>
          </a:xfrm>
          <a:prstGeom prst="line">
            <a:avLst/>
          </a:prstGeom>
          <a:ln w="28575">
            <a:solidFill>
              <a:srgbClr val="DFC3BA"/>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108535" y="3142331"/>
            <a:ext cx="0" cy="3399867"/>
          </a:xfrm>
          <a:prstGeom prst="line">
            <a:avLst/>
          </a:prstGeom>
          <a:ln w="28575">
            <a:solidFill>
              <a:srgbClr val="DFC3BA"/>
            </a:solidFill>
          </a:ln>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82597" y="1253300"/>
            <a:ext cx="3521413" cy="400110"/>
          </a:xfrm>
          <a:prstGeom prst="rect">
            <a:avLst/>
          </a:prstGeom>
          <a:noFill/>
        </p:spPr>
        <p:txBody>
          <a:bodyPr wrap="square" rtlCol="0">
            <a:spAutoFit/>
          </a:bodyPr>
          <a:lstStyle/>
          <a:p>
            <a:pPr algn="dist"/>
            <a:r>
              <a:rPr lang="zh-CN" altLang="en-US" sz="2000" b="1" kern="100" dirty="0">
                <a:effectLst/>
                <a:ea typeface="等线" panose="02010600030101010101" pitchFamily="2" charset="-122"/>
                <a:cs typeface="Times New Roman" panose="02020603050405020304" pitchFamily="18" charset="0"/>
              </a:rPr>
              <a:t>二</a:t>
            </a:r>
            <a:r>
              <a:rPr lang="zh-CN" altLang="zh-CN" sz="2000" b="1" kern="100" dirty="0">
                <a:effectLst/>
                <a:ea typeface="等线" panose="02010600030101010101" pitchFamily="2" charset="-122"/>
                <a:cs typeface="Times New Roman" panose="02020603050405020304" pitchFamily="18" charset="0"/>
              </a:rPr>
              <a:t>、</a:t>
            </a:r>
            <a:r>
              <a:rPr lang="zh-CN" altLang="en-US" sz="2000" b="1" kern="100" dirty="0">
                <a:effectLst/>
                <a:ea typeface="等线" panose="02010600030101010101" pitchFamily="2" charset="-122"/>
                <a:cs typeface="Times New Roman" panose="02020603050405020304" pitchFamily="18" charset="0"/>
              </a:rPr>
              <a:t>机械</a:t>
            </a:r>
            <a:r>
              <a:rPr lang="zh-CN" altLang="zh-CN" sz="2000" b="1" kern="100" dirty="0">
                <a:effectLst/>
                <a:ea typeface="等线" panose="02010600030101010101" pitchFamily="2" charset="-122"/>
                <a:cs typeface="Times New Roman" panose="02020603050405020304" pitchFamily="18" charset="0"/>
              </a:rPr>
              <a:t>系统设计：</a:t>
            </a:r>
            <a:endParaRPr lang="zh-CN" altLang="en-US" sz="2000" dirty="0"/>
          </a:p>
        </p:txBody>
      </p:sp>
      <p:sp>
        <p:nvSpPr>
          <p:cNvPr id="48" name="文本框 47"/>
          <p:cNvSpPr txBox="1"/>
          <p:nvPr/>
        </p:nvSpPr>
        <p:spPr>
          <a:xfrm>
            <a:off x="7546516" y="344490"/>
            <a:ext cx="4290923" cy="461665"/>
          </a:xfrm>
          <a:prstGeom prst="rect">
            <a:avLst/>
          </a:prstGeom>
          <a:noFill/>
        </p:spPr>
        <p:txBody>
          <a:bodyPr wrap="square" rtlCol="0">
            <a:spAutoFit/>
          </a:bodyPr>
          <a:lstStyle/>
          <a:p>
            <a:pPr algn="dist"/>
            <a:r>
              <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rPr>
              <a:t>硬件、机械结构实现及细节</a:t>
            </a:r>
            <a:endPar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075274" y="1859846"/>
            <a:ext cx="4627338" cy="4747896"/>
            <a:chOff x="1856014" y="1527629"/>
            <a:chExt cx="2510972" cy="4034971"/>
          </a:xfrm>
        </p:grpSpPr>
        <p:sp>
          <p:nvSpPr>
            <p:cNvPr id="2" name="矩形 1"/>
            <p:cNvSpPr/>
            <p:nvPr/>
          </p:nvSpPr>
          <p:spPr>
            <a:xfrm>
              <a:off x="1856014" y="15276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8"/>
            <p:cNvSpPr txBox="1"/>
            <p:nvPr/>
          </p:nvSpPr>
          <p:spPr>
            <a:xfrm>
              <a:off x="2048003" y="2207037"/>
              <a:ext cx="2237463" cy="1929838"/>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l"/>
              <a:r>
                <a:rPr lang="en-US"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、货物的尺寸不一，需要经过市场调研后制作机械系统各部件的尺寸。</a:t>
              </a:r>
              <a:endPar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、对于配送的稳定性要求高，因此需要加固措施（如叉车机器人货叉附近的支撑腿）。</a:t>
              </a:r>
              <a:endPar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、为了提高效率，减少耗能，对于机械部件的选择需要兼顾强度和质量，可采取合金。</a:t>
              </a:r>
              <a:endPar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TextBox 81"/>
            <p:cNvSpPr txBox="1"/>
            <p:nvPr/>
          </p:nvSpPr>
          <p:spPr>
            <a:xfrm>
              <a:off x="2035905" y="1710396"/>
              <a:ext cx="1574103" cy="313875"/>
            </a:xfrm>
            <a:prstGeom prst="rect">
              <a:avLst/>
            </a:prstGeom>
            <a:noFill/>
          </p:spPr>
          <p:txBody>
            <a:bodyPr wrap="square" rtlCol="0">
              <a:spAutoFit/>
            </a:bodyPr>
            <a:lstStyle/>
            <a:p>
              <a:pPr algn="l"/>
              <a:r>
                <a:rPr lang="zh-CN" altLang="zh-CN" sz="1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约束条件和控制的对策</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sp>
        <p:nvSpPr>
          <p:cNvPr id="6" name="文本框 5"/>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cxnSp>
        <p:nvCxnSpPr>
          <p:cNvPr id="20" name="直接连接符 19"/>
          <p:cNvCxnSpPr/>
          <p:nvPr/>
        </p:nvCxnSpPr>
        <p:spPr>
          <a:xfrm>
            <a:off x="1176982" y="1567615"/>
            <a:ext cx="0" cy="3399867"/>
          </a:xfrm>
          <a:prstGeom prst="line">
            <a:avLst/>
          </a:prstGeom>
          <a:ln w="28575">
            <a:solidFill>
              <a:srgbClr val="82A3B6"/>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702612" y="2968656"/>
            <a:ext cx="0" cy="3399867"/>
          </a:xfrm>
          <a:prstGeom prst="line">
            <a:avLst/>
          </a:prstGeom>
          <a:ln w="28575">
            <a:solidFill>
              <a:srgbClr val="82A3B6"/>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6387680" y="1859846"/>
            <a:ext cx="4627338" cy="4747896"/>
            <a:chOff x="1856014" y="1527629"/>
            <a:chExt cx="2510972" cy="4034971"/>
          </a:xfrm>
        </p:grpSpPr>
        <p:sp>
          <p:nvSpPr>
            <p:cNvPr id="17" name="矩形 16"/>
            <p:cNvSpPr/>
            <p:nvPr/>
          </p:nvSpPr>
          <p:spPr>
            <a:xfrm>
              <a:off x="1856014" y="1527629"/>
              <a:ext cx="2510972" cy="40349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88"/>
            <p:cNvSpPr txBox="1"/>
            <p:nvPr/>
          </p:nvSpPr>
          <p:spPr>
            <a:xfrm>
              <a:off x="2048003" y="2207037"/>
              <a:ext cx="2237463" cy="1929838"/>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l"/>
              <a:r>
                <a:rPr lang="en-US"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、将卸货端和收货端均自动化，从而大幅减少劳动量。</a:t>
              </a:r>
              <a:endPar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、多用机械臂进行实现，从而有效防止传动部件老化。</a:t>
              </a:r>
              <a:endPar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、货架机器人和货叉机器人工作步骤简单，能够很好地实现人机交互。</a:t>
              </a:r>
              <a:endParaRPr lang="zh-CN" altLang="zh-CN" sz="16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TextBox 81"/>
            <p:cNvSpPr txBox="1"/>
            <p:nvPr/>
          </p:nvSpPr>
          <p:spPr>
            <a:xfrm>
              <a:off x="2035905" y="1710396"/>
              <a:ext cx="1574103" cy="313875"/>
            </a:xfrm>
            <a:prstGeom prst="rect">
              <a:avLst/>
            </a:prstGeom>
            <a:noFill/>
          </p:spPr>
          <p:txBody>
            <a:bodyPr wrap="square" rtlCol="0">
              <a:spAutoFit/>
            </a:bodyPr>
            <a:lstStyle/>
            <a:p>
              <a:pPr algn="l"/>
              <a:r>
                <a:rPr lang="zh-CN" altLang="zh-CN" sz="1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特色或创新之处</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cxnSp>
        <p:nvCxnSpPr>
          <p:cNvPr id="25" name="直接连接符 24"/>
          <p:cNvCxnSpPr/>
          <p:nvPr/>
        </p:nvCxnSpPr>
        <p:spPr>
          <a:xfrm>
            <a:off x="6489388" y="1567615"/>
            <a:ext cx="0" cy="3399867"/>
          </a:xfrm>
          <a:prstGeom prst="line">
            <a:avLst/>
          </a:prstGeom>
          <a:ln w="28575">
            <a:solidFill>
              <a:srgbClr val="82A3B6"/>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1015018" y="2968656"/>
            <a:ext cx="0" cy="3399867"/>
          </a:xfrm>
          <a:prstGeom prst="line">
            <a:avLst/>
          </a:prstGeom>
          <a:ln w="28575">
            <a:solidFill>
              <a:srgbClr val="82A3B6"/>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2149311" y="5373278"/>
            <a:ext cx="10185361"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97277" y="1859846"/>
            <a:ext cx="9271129"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482597" y="1253300"/>
            <a:ext cx="3521413" cy="400110"/>
          </a:xfrm>
          <a:prstGeom prst="rect">
            <a:avLst/>
          </a:prstGeom>
          <a:noFill/>
        </p:spPr>
        <p:txBody>
          <a:bodyPr wrap="square" rtlCol="0">
            <a:spAutoFit/>
          </a:bodyPr>
          <a:lstStyle/>
          <a:p>
            <a:pPr algn="dist"/>
            <a:r>
              <a:rPr lang="zh-CN" altLang="en-US" sz="2000" b="1" kern="100" dirty="0">
                <a:effectLst/>
                <a:ea typeface="等线" panose="02010600030101010101" pitchFamily="2" charset="-122"/>
                <a:cs typeface="Times New Roman" panose="02020603050405020304" pitchFamily="18" charset="0"/>
              </a:rPr>
              <a:t>二</a:t>
            </a:r>
            <a:r>
              <a:rPr lang="zh-CN" altLang="zh-CN" sz="2000" b="1" kern="100" dirty="0">
                <a:effectLst/>
                <a:ea typeface="等线" panose="02010600030101010101" pitchFamily="2" charset="-122"/>
                <a:cs typeface="Times New Roman" panose="02020603050405020304" pitchFamily="18" charset="0"/>
              </a:rPr>
              <a:t>、</a:t>
            </a:r>
            <a:r>
              <a:rPr lang="zh-CN" altLang="en-US" sz="2000" b="1" kern="100" dirty="0">
                <a:effectLst/>
                <a:ea typeface="等线" panose="02010600030101010101" pitchFamily="2" charset="-122"/>
                <a:cs typeface="Times New Roman" panose="02020603050405020304" pitchFamily="18" charset="0"/>
              </a:rPr>
              <a:t>机械</a:t>
            </a:r>
            <a:r>
              <a:rPr lang="zh-CN" altLang="zh-CN" sz="2000" b="1" kern="100" dirty="0">
                <a:effectLst/>
                <a:ea typeface="等线" panose="02010600030101010101" pitchFamily="2" charset="-122"/>
                <a:cs typeface="Times New Roman" panose="02020603050405020304" pitchFamily="18" charset="0"/>
              </a:rPr>
              <a:t>系统设计：</a:t>
            </a:r>
            <a:endParaRPr lang="zh-CN" altLang="en-US" sz="2000" dirty="0"/>
          </a:p>
        </p:txBody>
      </p:sp>
      <p:sp>
        <p:nvSpPr>
          <p:cNvPr id="50" name="文本框 49"/>
          <p:cNvSpPr txBox="1"/>
          <p:nvPr/>
        </p:nvSpPr>
        <p:spPr>
          <a:xfrm>
            <a:off x="7546516" y="344490"/>
            <a:ext cx="4290923" cy="461665"/>
          </a:xfrm>
          <a:prstGeom prst="rect">
            <a:avLst/>
          </a:prstGeom>
          <a:noFill/>
        </p:spPr>
        <p:txBody>
          <a:bodyPr wrap="square" rtlCol="0">
            <a:spAutoFit/>
          </a:bodyPr>
          <a:lstStyle/>
          <a:p>
            <a:pPr algn="dist"/>
            <a:r>
              <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rPr>
              <a:t>硬件、机械结构实现及细节</a:t>
            </a:r>
            <a:endPar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171318" y="3653231"/>
            <a:ext cx="2224713" cy="1162819"/>
          </a:xfrm>
          <a:prstGeom prst="rect">
            <a:avLst/>
          </a:prstGeom>
        </p:spPr>
        <p:txBody>
          <a:bodyPr wrap="square">
            <a:spAutoFit/>
          </a:bodyPr>
          <a:lstStyle/>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、保证机器人稳定在规定道路上安全运行</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、避免外人的干扰。</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5" name="任意多边形: 形状 34"/>
          <p:cNvSpPr/>
          <p:nvPr/>
        </p:nvSpPr>
        <p:spPr>
          <a:xfrm rot="3557328">
            <a:off x="1575963" y="1328673"/>
            <a:ext cx="1760977" cy="2179097"/>
          </a:xfrm>
          <a:custGeom>
            <a:avLst/>
            <a:gdLst>
              <a:gd name="connsiteX0" fmla="*/ 596925 w 1027091"/>
              <a:gd name="connsiteY0" fmla="*/ 7891 h 1195045"/>
              <a:gd name="connsiteX1" fmla="*/ 826573 w 1027091"/>
              <a:gd name="connsiteY1" fmla="*/ 267352 h 1195045"/>
              <a:gd name="connsiteX2" fmla="*/ 805522 w 1027091"/>
              <a:gd name="connsiteY2" fmla="*/ 498143 h 1195045"/>
              <a:gd name="connsiteX3" fmla="*/ 999833 w 1027091"/>
              <a:gd name="connsiteY3" fmla="*/ 772273 h 1195045"/>
              <a:gd name="connsiteX4" fmla="*/ 1001262 w 1027091"/>
              <a:gd name="connsiteY4" fmla="*/ 996015 h 1195045"/>
              <a:gd name="connsiteX5" fmla="*/ 820572 w 1027091"/>
              <a:gd name="connsiteY5" fmla="*/ 1149463 h 1195045"/>
              <a:gd name="connsiteX6" fmla="*/ 423951 w 1027091"/>
              <a:gd name="connsiteY6" fmla="*/ 1169846 h 1195045"/>
              <a:gd name="connsiteX7" fmla="*/ 107054 w 1027091"/>
              <a:gd name="connsiteY7" fmla="*/ 930388 h 1195045"/>
              <a:gd name="connsiteX8" fmla="*/ 42856 w 1027091"/>
              <a:gd name="connsiteY8" fmla="*/ 800371 h 1195045"/>
              <a:gd name="connsiteX9" fmla="*/ 21234 w 1027091"/>
              <a:gd name="connsiteY9" fmla="*/ 404798 h 1195045"/>
              <a:gd name="connsiteX10" fmla="*/ 418522 w 1027091"/>
              <a:gd name="connsiteY10" fmla="*/ 14178 h 1195045"/>
              <a:gd name="connsiteX11" fmla="*/ 596925 w 1027091"/>
              <a:gd name="connsiteY11" fmla="*/ 7891 h 119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7091" h="1195045">
                <a:moveTo>
                  <a:pt x="596925" y="7891"/>
                </a:moveTo>
                <a:cubicBezTo>
                  <a:pt x="718655" y="34657"/>
                  <a:pt x="824954" y="142670"/>
                  <a:pt x="826573" y="267352"/>
                </a:cubicBezTo>
                <a:cubicBezTo>
                  <a:pt x="827621" y="344981"/>
                  <a:pt x="790569" y="421943"/>
                  <a:pt x="805522" y="498143"/>
                </a:cubicBezTo>
                <a:cubicBezTo>
                  <a:pt x="827240" y="609300"/>
                  <a:pt x="947445" y="671879"/>
                  <a:pt x="999833" y="772273"/>
                </a:cubicBezTo>
                <a:cubicBezTo>
                  <a:pt x="1035647" y="840948"/>
                  <a:pt x="1036218" y="926863"/>
                  <a:pt x="1001262" y="996015"/>
                </a:cubicBezTo>
                <a:cubicBezTo>
                  <a:pt x="964876" y="1068024"/>
                  <a:pt x="894867" y="1117935"/>
                  <a:pt x="820572" y="1149463"/>
                </a:cubicBezTo>
                <a:cubicBezTo>
                  <a:pt x="696176" y="1202136"/>
                  <a:pt x="553110" y="1209470"/>
                  <a:pt x="423951" y="1169846"/>
                </a:cubicBezTo>
                <a:cubicBezTo>
                  <a:pt x="294792" y="1130222"/>
                  <a:pt x="180492" y="1043830"/>
                  <a:pt x="107054" y="930388"/>
                </a:cubicBezTo>
                <a:cubicBezTo>
                  <a:pt x="80766" y="889716"/>
                  <a:pt x="59525" y="845806"/>
                  <a:pt x="42856" y="800371"/>
                </a:cubicBezTo>
                <a:cubicBezTo>
                  <a:pt x="-3435" y="674356"/>
                  <a:pt x="-14675" y="534148"/>
                  <a:pt x="21234" y="404798"/>
                </a:cubicBezTo>
                <a:cubicBezTo>
                  <a:pt x="72574" y="219727"/>
                  <a:pt x="232594" y="64089"/>
                  <a:pt x="418522" y="14178"/>
                </a:cubicBezTo>
                <a:cubicBezTo>
                  <a:pt x="476434" y="-1443"/>
                  <a:pt x="537966" y="-5063"/>
                  <a:pt x="596925" y="7891"/>
                </a:cubicBezTo>
                <a:close/>
              </a:path>
            </a:pathLst>
          </a:custGeom>
          <a:solidFill>
            <a:schemeClr val="accent1"/>
          </a:solidFill>
          <a:ln w="9525" cap="flat">
            <a:noFill/>
            <a:prstDash val="solid"/>
            <a:miter/>
          </a:ln>
        </p:spPr>
        <p:txBody>
          <a:bodyPr rtlCol="0" anchor="ctr"/>
          <a:lstStyle/>
          <a:p>
            <a:endParaRPr lang="zh-CN" altLang="en-US"/>
          </a:p>
        </p:txBody>
      </p:sp>
      <p:sp>
        <p:nvSpPr>
          <p:cNvPr id="44" name="任意多边形: 形状 43"/>
          <p:cNvSpPr/>
          <p:nvPr/>
        </p:nvSpPr>
        <p:spPr>
          <a:xfrm rot="4976697">
            <a:off x="1056100" y="1316094"/>
            <a:ext cx="2183742" cy="2540836"/>
          </a:xfrm>
          <a:custGeom>
            <a:avLst/>
            <a:gdLst>
              <a:gd name="connsiteX0" fmla="*/ 596925 w 1027091"/>
              <a:gd name="connsiteY0" fmla="*/ 7891 h 1195045"/>
              <a:gd name="connsiteX1" fmla="*/ 826573 w 1027091"/>
              <a:gd name="connsiteY1" fmla="*/ 267352 h 1195045"/>
              <a:gd name="connsiteX2" fmla="*/ 805522 w 1027091"/>
              <a:gd name="connsiteY2" fmla="*/ 498143 h 1195045"/>
              <a:gd name="connsiteX3" fmla="*/ 999833 w 1027091"/>
              <a:gd name="connsiteY3" fmla="*/ 772273 h 1195045"/>
              <a:gd name="connsiteX4" fmla="*/ 1001262 w 1027091"/>
              <a:gd name="connsiteY4" fmla="*/ 996015 h 1195045"/>
              <a:gd name="connsiteX5" fmla="*/ 820572 w 1027091"/>
              <a:gd name="connsiteY5" fmla="*/ 1149463 h 1195045"/>
              <a:gd name="connsiteX6" fmla="*/ 423951 w 1027091"/>
              <a:gd name="connsiteY6" fmla="*/ 1169846 h 1195045"/>
              <a:gd name="connsiteX7" fmla="*/ 107054 w 1027091"/>
              <a:gd name="connsiteY7" fmla="*/ 930388 h 1195045"/>
              <a:gd name="connsiteX8" fmla="*/ 42856 w 1027091"/>
              <a:gd name="connsiteY8" fmla="*/ 800371 h 1195045"/>
              <a:gd name="connsiteX9" fmla="*/ 21234 w 1027091"/>
              <a:gd name="connsiteY9" fmla="*/ 404798 h 1195045"/>
              <a:gd name="connsiteX10" fmla="*/ 418522 w 1027091"/>
              <a:gd name="connsiteY10" fmla="*/ 14178 h 1195045"/>
              <a:gd name="connsiteX11" fmla="*/ 596925 w 1027091"/>
              <a:gd name="connsiteY11" fmla="*/ 7891 h 119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7091" h="1195045">
                <a:moveTo>
                  <a:pt x="596925" y="7891"/>
                </a:moveTo>
                <a:cubicBezTo>
                  <a:pt x="718655" y="34657"/>
                  <a:pt x="824954" y="142670"/>
                  <a:pt x="826573" y="267352"/>
                </a:cubicBezTo>
                <a:cubicBezTo>
                  <a:pt x="827621" y="344981"/>
                  <a:pt x="790569" y="421943"/>
                  <a:pt x="805522" y="498143"/>
                </a:cubicBezTo>
                <a:cubicBezTo>
                  <a:pt x="827240" y="609300"/>
                  <a:pt x="947445" y="671879"/>
                  <a:pt x="999833" y="772273"/>
                </a:cubicBezTo>
                <a:cubicBezTo>
                  <a:pt x="1035647" y="840948"/>
                  <a:pt x="1036218" y="926863"/>
                  <a:pt x="1001262" y="996015"/>
                </a:cubicBezTo>
                <a:cubicBezTo>
                  <a:pt x="964876" y="1068024"/>
                  <a:pt x="894867" y="1117935"/>
                  <a:pt x="820572" y="1149463"/>
                </a:cubicBezTo>
                <a:cubicBezTo>
                  <a:pt x="696176" y="1202136"/>
                  <a:pt x="553110" y="1209470"/>
                  <a:pt x="423951" y="1169846"/>
                </a:cubicBezTo>
                <a:cubicBezTo>
                  <a:pt x="294792" y="1130222"/>
                  <a:pt x="180492" y="1043830"/>
                  <a:pt x="107054" y="930388"/>
                </a:cubicBezTo>
                <a:cubicBezTo>
                  <a:pt x="80766" y="889716"/>
                  <a:pt x="59525" y="845806"/>
                  <a:pt x="42856" y="800371"/>
                </a:cubicBezTo>
                <a:cubicBezTo>
                  <a:pt x="-3435" y="674356"/>
                  <a:pt x="-14675" y="534148"/>
                  <a:pt x="21234" y="404798"/>
                </a:cubicBezTo>
                <a:cubicBezTo>
                  <a:pt x="72574" y="219727"/>
                  <a:pt x="232594" y="64089"/>
                  <a:pt x="418522" y="14178"/>
                </a:cubicBezTo>
                <a:cubicBezTo>
                  <a:pt x="476434" y="-1443"/>
                  <a:pt x="537966" y="-5063"/>
                  <a:pt x="596925" y="7891"/>
                </a:cubicBezTo>
                <a:close/>
              </a:path>
            </a:pathLst>
          </a:custGeom>
          <a:noFill/>
          <a:ln w="9525" cap="flat">
            <a:solidFill>
              <a:schemeClr val="bg1"/>
            </a:solidFill>
            <a:prstDash val="solid"/>
            <a:miter/>
          </a:ln>
        </p:spPr>
        <p:txBody>
          <a:bodyPr rtlCol="0" anchor="ctr"/>
          <a:lstStyle/>
          <a:p>
            <a:endParaRPr lang="zh-CN" altLang="en-US"/>
          </a:p>
        </p:txBody>
      </p:sp>
      <p:sp>
        <p:nvSpPr>
          <p:cNvPr id="47" name="矩形 46"/>
          <p:cNvSpPr/>
          <p:nvPr/>
        </p:nvSpPr>
        <p:spPr>
          <a:xfrm>
            <a:off x="3848101" y="3661315"/>
            <a:ext cx="3988771" cy="2437014"/>
          </a:xfrm>
          <a:prstGeom prst="rect">
            <a:avLst/>
          </a:prstGeom>
        </p:spPr>
        <p:txBody>
          <a:bodyPr wrap="square">
            <a:spAutoFit/>
          </a:bodyPr>
          <a:lstStyle/>
          <a:p>
            <a:pPr algn="l">
              <a:lnSpc>
                <a:spcPct val="12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、在道路中间加上磁阻，限制机器人在道路中央附近运行。</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2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、在道路围栏处设计特制反射板，加强机器人的激光识别能力。</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2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、在道路围栏上加上防撞条，减少特殊情况下机器人失灵与围栏相撞后的损伤。</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2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、在机器人运行路径边缘加上红外传感器，当外人距离机器人过近时能够发出警告。</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8" name="任意多边形: 形状 47"/>
          <p:cNvSpPr/>
          <p:nvPr/>
        </p:nvSpPr>
        <p:spPr>
          <a:xfrm rot="3557328">
            <a:off x="5105069" y="1328674"/>
            <a:ext cx="1760977" cy="2179097"/>
          </a:xfrm>
          <a:custGeom>
            <a:avLst/>
            <a:gdLst>
              <a:gd name="connsiteX0" fmla="*/ 596925 w 1027091"/>
              <a:gd name="connsiteY0" fmla="*/ 7891 h 1195045"/>
              <a:gd name="connsiteX1" fmla="*/ 826573 w 1027091"/>
              <a:gd name="connsiteY1" fmla="*/ 267352 h 1195045"/>
              <a:gd name="connsiteX2" fmla="*/ 805522 w 1027091"/>
              <a:gd name="connsiteY2" fmla="*/ 498143 h 1195045"/>
              <a:gd name="connsiteX3" fmla="*/ 999833 w 1027091"/>
              <a:gd name="connsiteY3" fmla="*/ 772273 h 1195045"/>
              <a:gd name="connsiteX4" fmla="*/ 1001262 w 1027091"/>
              <a:gd name="connsiteY4" fmla="*/ 996015 h 1195045"/>
              <a:gd name="connsiteX5" fmla="*/ 820572 w 1027091"/>
              <a:gd name="connsiteY5" fmla="*/ 1149463 h 1195045"/>
              <a:gd name="connsiteX6" fmla="*/ 423951 w 1027091"/>
              <a:gd name="connsiteY6" fmla="*/ 1169846 h 1195045"/>
              <a:gd name="connsiteX7" fmla="*/ 107054 w 1027091"/>
              <a:gd name="connsiteY7" fmla="*/ 930388 h 1195045"/>
              <a:gd name="connsiteX8" fmla="*/ 42856 w 1027091"/>
              <a:gd name="connsiteY8" fmla="*/ 800371 h 1195045"/>
              <a:gd name="connsiteX9" fmla="*/ 21234 w 1027091"/>
              <a:gd name="connsiteY9" fmla="*/ 404798 h 1195045"/>
              <a:gd name="connsiteX10" fmla="*/ 418522 w 1027091"/>
              <a:gd name="connsiteY10" fmla="*/ 14178 h 1195045"/>
              <a:gd name="connsiteX11" fmla="*/ 596925 w 1027091"/>
              <a:gd name="connsiteY11" fmla="*/ 7891 h 119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7091" h="1195045">
                <a:moveTo>
                  <a:pt x="596925" y="7891"/>
                </a:moveTo>
                <a:cubicBezTo>
                  <a:pt x="718655" y="34657"/>
                  <a:pt x="824954" y="142670"/>
                  <a:pt x="826573" y="267352"/>
                </a:cubicBezTo>
                <a:cubicBezTo>
                  <a:pt x="827621" y="344981"/>
                  <a:pt x="790569" y="421943"/>
                  <a:pt x="805522" y="498143"/>
                </a:cubicBezTo>
                <a:cubicBezTo>
                  <a:pt x="827240" y="609300"/>
                  <a:pt x="947445" y="671879"/>
                  <a:pt x="999833" y="772273"/>
                </a:cubicBezTo>
                <a:cubicBezTo>
                  <a:pt x="1035647" y="840948"/>
                  <a:pt x="1036218" y="926863"/>
                  <a:pt x="1001262" y="996015"/>
                </a:cubicBezTo>
                <a:cubicBezTo>
                  <a:pt x="964876" y="1068024"/>
                  <a:pt x="894867" y="1117935"/>
                  <a:pt x="820572" y="1149463"/>
                </a:cubicBezTo>
                <a:cubicBezTo>
                  <a:pt x="696176" y="1202136"/>
                  <a:pt x="553110" y="1209470"/>
                  <a:pt x="423951" y="1169846"/>
                </a:cubicBezTo>
                <a:cubicBezTo>
                  <a:pt x="294792" y="1130222"/>
                  <a:pt x="180492" y="1043830"/>
                  <a:pt x="107054" y="930388"/>
                </a:cubicBezTo>
                <a:cubicBezTo>
                  <a:pt x="80766" y="889716"/>
                  <a:pt x="59525" y="845806"/>
                  <a:pt x="42856" y="800371"/>
                </a:cubicBezTo>
                <a:cubicBezTo>
                  <a:pt x="-3435" y="674356"/>
                  <a:pt x="-14675" y="534148"/>
                  <a:pt x="21234" y="404798"/>
                </a:cubicBezTo>
                <a:cubicBezTo>
                  <a:pt x="72574" y="219727"/>
                  <a:pt x="232594" y="64089"/>
                  <a:pt x="418522" y="14178"/>
                </a:cubicBezTo>
                <a:cubicBezTo>
                  <a:pt x="476434" y="-1443"/>
                  <a:pt x="537966" y="-5063"/>
                  <a:pt x="596925" y="7891"/>
                </a:cubicBezTo>
                <a:close/>
              </a:path>
            </a:pathLst>
          </a:custGeom>
          <a:solidFill>
            <a:srgbClr val="7EC3C6"/>
          </a:solidFill>
          <a:ln w="9525" cap="flat">
            <a:noFill/>
            <a:prstDash val="solid"/>
            <a:miter/>
          </a:ln>
        </p:spPr>
        <p:txBody>
          <a:bodyPr rtlCol="0" anchor="ctr"/>
          <a:lstStyle/>
          <a:p>
            <a:endParaRPr lang="zh-CN" altLang="en-US"/>
          </a:p>
        </p:txBody>
      </p:sp>
      <p:sp>
        <p:nvSpPr>
          <p:cNvPr id="49" name="任意多边形: 形状 48"/>
          <p:cNvSpPr/>
          <p:nvPr/>
        </p:nvSpPr>
        <p:spPr>
          <a:xfrm rot="4976697">
            <a:off x="4585206" y="1316095"/>
            <a:ext cx="2183742" cy="2540836"/>
          </a:xfrm>
          <a:custGeom>
            <a:avLst/>
            <a:gdLst>
              <a:gd name="connsiteX0" fmla="*/ 596925 w 1027091"/>
              <a:gd name="connsiteY0" fmla="*/ 7891 h 1195045"/>
              <a:gd name="connsiteX1" fmla="*/ 826573 w 1027091"/>
              <a:gd name="connsiteY1" fmla="*/ 267352 h 1195045"/>
              <a:gd name="connsiteX2" fmla="*/ 805522 w 1027091"/>
              <a:gd name="connsiteY2" fmla="*/ 498143 h 1195045"/>
              <a:gd name="connsiteX3" fmla="*/ 999833 w 1027091"/>
              <a:gd name="connsiteY3" fmla="*/ 772273 h 1195045"/>
              <a:gd name="connsiteX4" fmla="*/ 1001262 w 1027091"/>
              <a:gd name="connsiteY4" fmla="*/ 996015 h 1195045"/>
              <a:gd name="connsiteX5" fmla="*/ 820572 w 1027091"/>
              <a:gd name="connsiteY5" fmla="*/ 1149463 h 1195045"/>
              <a:gd name="connsiteX6" fmla="*/ 423951 w 1027091"/>
              <a:gd name="connsiteY6" fmla="*/ 1169846 h 1195045"/>
              <a:gd name="connsiteX7" fmla="*/ 107054 w 1027091"/>
              <a:gd name="connsiteY7" fmla="*/ 930388 h 1195045"/>
              <a:gd name="connsiteX8" fmla="*/ 42856 w 1027091"/>
              <a:gd name="connsiteY8" fmla="*/ 800371 h 1195045"/>
              <a:gd name="connsiteX9" fmla="*/ 21234 w 1027091"/>
              <a:gd name="connsiteY9" fmla="*/ 404798 h 1195045"/>
              <a:gd name="connsiteX10" fmla="*/ 418522 w 1027091"/>
              <a:gd name="connsiteY10" fmla="*/ 14178 h 1195045"/>
              <a:gd name="connsiteX11" fmla="*/ 596925 w 1027091"/>
              <a:gd name="connsiteY11" fmla="*/ 7891 h 119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7091" h="1195045">
                <a:moveTo>
                  <a:pt x="596925" y="7891"/>
                </a:moveTo>
                <a:cubicBezTo>
                  <a:pt x="718655" y="34657"/>
                  <a:pt x="824954" y="142670"/>
                  <a:pt x="826573" y="267352"/>
                </a:cubicBezTo>
                <a:cubicBezTo>
                  <a:pt x="827621" y="344981"/>
                  <a:pt x="790569" y="421943"/>
                  <a:pt x="805522" y="498143"/>
                </a:cubicBezTo>
                <a:cubicBezTo>
                  <a:pt x="827240" y="609300"/>
                  <a:pt x="947445" y="671879"/>
                  <a:pt x="999833" y="772273"/>
                </a:cubicBezTo>
                <a:cubicBezTo>
                  <a:pt x="1035647" y="840948"/>
                  <a:pt x="1036218" y="926863"/>
                  <a:pt x="1001262" y="996015"/>
                </a:cubicBezTo>
                <a:cubicBezTo>
                  <a:pt x="964876" y="1068024"/>
                  <a:pt x="894867" y="1117935"/>
                  <a:pt x="820572" y="1149463"/>
                </a:cubicBezTo>
                <a:cubicBezTo>
                  <a:pt x="696176" y="1202136"/>
                  <a:pt x="553110" y="1209470"/>
                  <a:pt x="423951" y="1169846"/>
                </a:cubicBezTo>
                <a:cubicBezTo>
                  <a:pt x="294792" y="1130222"/>
                  <a:pt x="180492" y="1043830"/>
                  <a:pt x="107054" y="930388"/>
                </a:cubicBezTo>
                <a:cubicBezTo>
                  <a:pt x="80766" y="889716"/>
                  <a:pt x="59525" y="845806"/>
                  <a:pt x="42856" y="800371"/>
                </a:cubicBezTo>
                <a:cubicBezTo>
                  <a:pt x="-3435" y="674356"/>
                  <a:pt x="-14675" y="534148"/>
                  <a:pt x="21234" y="404798"/>
                </a:cubicBezTo>
                <a:cubicBezTo>
                  <a:pt x="72574" y="219727"/>
                  <a:pt x="232594" y="64089"/>
                  <a:pt x="418522" y="14178"/>
                </a:cubicBezTo>
                <a:cubicBezTo>
                  <a:pt x="476434" y="-1443"/>
                  <a:pt x="537966" y="-5063"/>
                  <a:pt x="596925" y="7891"/>
                </a:cubicBezTo>
                <a:close/>
              </a:path>
            </a:pathLst>
          </a:custGeom>
          <a:noFill/>
          <a:ln w="9525" cap="flat">
            <a:solidFill>
              <a:schemeClr val="bg1"/>
            </a:solidFill>
            <a:prstDash val="solid"/>
            <a:miter/>
          </a:ln>
        </p:spPr>
        <p:txBody>
          <a:bodyPr rtlCol="0" anchor="ctr"/>
          <a:lstStyle/>
          <a:p>
            <a:endParaRPr lang="zh-CN" altLang="en-US"/>
          </a:p>
        </p:txBody>
      </p:sp>
      <p:sp>
        <p:nvSpPr>
          <p:cNvPr id="52" name="矩形 51"/>
          <p:cNvSpPr/>
          <p:nvPr/>
        </p:nvSpPr>
        <p:spPr>
          <a:xfrm>
            <a:off x="8060596" y="3653231"/>
            <a:ext cx="3160995" cy="2451100"/>
          </a:xfrm>
          <a:prstGeom prst="rect">
            <a:avLst/>
          </a:prstGeom>
        </p:spPr>
        <p:txBody>
          <a:bodyPr wrap="square">
            <a:spAutoFit/>
          </a:bodyPr>
          <a:lstStyle/>
          <a:p>
            <a:pPr algn="l">
              <a:lnSpc>
                <a:spcPct val="12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、磁对机器人运动本身可能产生干扰。因此采取</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超声波电机</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，有效防止磁干扰。</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2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、道路可能出现不平稳的情况，需要专门人员定期检查。</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2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、为防止外人强行闯入，一方面应当在机器人上加装紧急制动系统，同时应当配有专门管理人员。</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3" name="任意多边形: 形状 52"/>
          <p:cNvSpPr/>
          <p:nvPr/>
        </p:nvSpPr>
        <p:spPr>
          <a:xfrm rot="3557328">
            <a:off x="8634175" y="1328675"/>
            <a:ext cx="1760977" cy="2179097"/>
          </a:xfrm>
          <a:custGeom>
            <a:avLst/>
            <a:gdLst>
              <a:gd name="connsiteX0" fmla="*/ 596925 w 1027091"/>
              <a:gd name="connsiteY0" fmla="*/ 7891 h 1195045"/>
              <a:gd name="connsiteX1" fmla="*/ 826573 w 1027091"/>
              <a:gd name="connsiteY1" fmla="*/ 267352 h 1195045"/>
              <a:gd name="connsiteX2" fmla="*/ 805522 w 1027091"/>
              <a:gd name="connsiteY2" fmla="*/ 498143 h 1195045"/>
              <a:gd name="connsiteX3" fmla="*/ 999833 w 1027091"/>
              <a:gd name="connsiteY3" fmla="*/ 772273 h 1195045"/>
              <a:gd name="connsiteX4" fmla="*/ 1001262 w 1027091"/>
              <a:gd name="connsiteY4" fmla="*/ 996015 h 1195045"/>
              <a:gd name="connsiteX5" fmla="*/ 820572 w 1027091"/>
              <a:gd name="connsiteY5" fmla="*/ 1149463 h 1195045"/>
              <a:gd name="connsiteX6" fmla="*/ 423951 w 1027091"/>
              <a:gd name="connsiteY6" fmla="*/ 1169846 h 1195045"/>
              <a:gd name="connsiteX7" fmla="*/ 107054 w 1027091"/>
              <a:gd name="connsiteY7" fmla="*/ 930388 h 1195045"/>
              <a:gd name="connsiteX8" fmla="*/ 42856 w 1027091"/>
              <a:gd name="connsiteY8" fmla="*/ 800371 h 1195045"/>
              <a:gd name="connsiteX9" fmla="*/ 21234 w 1027091"/>
              <a:gd name="connsiteY9" fmla="*/ 404798 h 1195045"/>
              <a:gd name="connsiteX10" fmla="*/ 418522 w 1027091"/>
              <a:gd name="connsiteY10" fmla="*/ 14178 h 1195045"/>
              <a:gd name="connsiteX11" fmla="*/ 596925 w 1027091"/>
              <a:gd name="connsiteY11" fmla="*/ 7891 h 119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7091" h="1195045">
                <a:moveTo>
                  <a:pt x="596925" y="7891"/>
                </a:moveTo>
                <a:cubicBezTo>
                  <a:pt x="718655" y="34657"/>
                  <a:pt x="824954" y="142670"/>
                  <a:pt x="826573" y="267352"/>
                </a:cubicBezTo>
                <a:cubicBezTo>
                  <a:pt x="827621" y="344981"/>
                  <a:pt x="790569" y="421943"/>
                  <a:pt x="805522" y="498143"/>
                </a:cubicBezTo>
                <a:cubicBezTo>
                  <a:pt x="827240" y="609300"/>
                  <a:pt x="947445" y="671879"/>
                  <a:pt x="999833" y="772273"/>
                </a:cubicBezTo>
                <a:cubicBezTo>
                  <a:pt x="1035647" y="840948"/>
                  <a:pt x="1036218" y="926863"/>
                  <a:pt x="1001262" y="996015"/>
                </a:cubicBezTo>
                <a:cubicBezTo>
                  <a:pt x="964876" y="1068024"/>
                  <a:pt x="894867" y="1117935"/>
                  <a:pt x="820572" y="1149463"/>
                </a:cubicBezTo>
                <a:cubicBezTo>
                  <a:pt x="696176" y="1202136"/>
                  <a:pt x="553110" y="1209470"/>
                  <a:pt x="423951" y="1169846"/>
                </a:cubicBezTo>
                <a:cubicBezTo>
                  <a:pt x="294792" y="1130222"/>
                  <a:pt x="180492" y="1043830"/>
                  <a:pt x="107054" y="930388"/>
                </a:cubicBezTo>
                <a:cubicBezTo>
                  <a:pt x="80766" y="889716"/>
                  <a:pt x="59525" y="845806"/>
                  <a:pt x="42856" y="800371"/>
                </a:cubicBezTo>
                <a:cubicBezTo>
                  <a:pt x="-3435" y="674356"/>
                  <a:pt x="-14675" y="534148"/>
                  <a:pt x="21234" y="404798"/>
                </a:cubicBezTo>
                <a:cubicBezTo>
                  <a:pt x="72574" y="219727"/>
                  <a:pt x="232594" y="64089"/>
                  <a:pt x="418522" y="14178"/>
                </a:cubicBezTo>
                <a:cubicBezTo>
                  <a:pt x="476434" y="-1443"/>
                  <a:pt x="537966" y="-5063"/>
                  <a:pt x="596925" y="7891"/>
                </a:cubicBezTo>
                <a:close/>
              </a:path>
            </a:pathLst>
          </a:custGeom>
          <a:solidFill>
            <a:srgbClr val="C96A57"/>
          </a:solidFill>
          <a:ln w="9525" cap="flat">
            <a:noFill/>
            <a:prstDash val="solid"/>
            <a:miter/>
          </a:ln>
        </p:spPr>
        <p:txBody>
          <a:bodyPr rtlCol="0" anchor="ctr"/>
          <a:lstStyle/>
          <a:p>
            <a:endParaRPr lang="zh-CN" altLang="en-US"/>
          </a:p>
        </p:txBody>
      </p:sp>
      <p:sp>
        <p:nvSpPr>
          <p:cNvPr id="54" name="任意多边形: 形状 53"/>
          <p:cNvSpPr/>
          <p:nvPr/>
        </p:nvSpPr>
        <p:spPr>
          <a:xfrm rot="4976697">
            <a:off x="8114312" y="1316096"/>
            <a:ext cx="2183742" cy="2540836"/>
          </a:xfrm>
          <a:custGeom>
            <a:avLst/>
            <a:gdLst>
              <a:gd name="connsiteX0" fmla="*/ 596925 w 1027091"/>
              <a:gd name="connsiteY0" fmla="*/ 7891 h 1195045"/>
              <a:gd name="connsiteX1" fmla="*/ 826573 w 1027091"/>
              <a:gd name="connsiteY1" fmla="*/ 267352 h 1195045"/>
              <a:gd name="connsiteX2" fmla="*/ 805522 w 1027091"/>
              <a:gd name="connsiteY2" fmla="*/ 498143 h 1195045"/>
              <a:gd name="connsiteX3" fmla="*/ 999833 w 1027091"/>
              <a:gd name="connsiteY3" fmla="*/ 772273 h 1195045"/>
              <a:gd name="connsiteX4" fmla="*/ 1001262 w 1027091"/>
              <a:gd name="connsiteY4" fmla="*/ 996015 h 1195045"/>
              <a:gd name="connsiteX5" fmla="*/ 820572 w 1027091"/>
              <a:gd name="connsiteY5" fmla="*/ 1149463 h 1195045"/>
              <a:gd name="connsiteX6" fmla="*/ 423951 w 1027091"/>
              <a:gd name="connsiteY6" fmla="*/ 1169846 h 1195045"/>
              <a:gd name="connsiteX7" fmla="*/ 107054 w 1027091"/>
              <a:gd name="connsiteY7" fmla="*/ 930388 h 1195045"/>
              <a:gd name="connsiteX8" fmla="*/ 42856 w 1027091"/>
              <a:gd name="connsiteY8" fmla="*/ 800371 h 1195045"/>
              <a:gd name="connsiteX9" fmla="*/ 21234 w 1027091"/>
              <a:gd name="connsiteY9" fmla="*/ 404798 h 1195045"/>
              <a:gd name="connsiteX10" fmla="*/ 418522 w 1027091"/>
              <a:gd name="connsiteY10" fmla="*/ 14178 h 1195045"/>
              <a:gd name="connsiteX11" fmla="*/ 596925 w 1027091"/>
              <a:gd name="connsiteY11" fmla="*/ 7891 h 1195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7091" h="1195045">
                <a:moveTo>
                  <a:pt x="596925" y="7891"/>
                </a:moveTo>
                <a:cubicBezTo>
                  <a:pt x="718655" y="34657"/>
                  <a:pt x="824954" y="142670"/>
                  <a:pt x="826573" y="267352"/>
                </a:cubicBezTo>
                <a:cubicBezTo>
                  <a:pt x="827621" y="344981"/>
                  <a:pt x="790569" y="421943"/>
                  <a:pt x="805522" y="498143"/>
                </a:cubicBezTo>
                <a:cubicBezTo>
                  <a:pt x="827240" y="609300"/>
                  <a:pt x="947445" y="671879"/>
                  <a:pt x="999833" y="772273"/>
                </a:cubicBezTo>
                <a:cubicBezTo>
                  <a:pt x="1035647" y="840948"/>
                  <a:pt x="1036218" y="926863"/>
                  <a:pt x="1001262" y="996015"/>
                </a:cubicBezTo>
                <a:cubicBezTo>
                  <a:pt x="964876" y="1068024"/>
                  <a:pt x="894867" y="1117935"/>
                  <a:pt x="820572" y="1149463"/>
                </a:cubicBezTo>
                <a:cubicBezTo>
                  <a:pt x="696176" y="1202136"/>
                  <a:pt x="553110" y="1209470"/>
                  <a:pt x="423951" y="1169846"/>
                </a:cubicBezTo>
                <a:cubicBezTo>
                  <a:pt x="294792" y="1130222"/>
                  <a:pt x="180492" y="1043830"/>
                  <a:pt x="107054" y="930388"/>
                </a:cubicBezTo>
                <a:cubicBezTo>
                  <a:pt x="80766" y="889716"/>
                  <a:pt x="59525" y="845806"/>
                  <a:pt x="42856" y="800371"/>
                </a:cubicBezTo>
                <a:cubicBezTo>
                  <a:pt x="-3435" y="674356"/>
                  <a:pt x="-14675" y="534148"/>
                  <a:pt x="21234" y="404798"/>
                </a:cubicBezTo>
                <a:cubicBezTo>
                  <a:pt x="72574" y="219727"/>
                  <a:pt x="232594" y="64089"/>
                  <a:pt x="418522" y="14178"/>
                </a:cubicBezTo>
                <a:cubicBezTo>
                  <a:pt x="476434" y="-1443"/>
                  <a:pt x="537966" y="-5063"/>
                  <a:pt x="596925" y="7891"/>
                </a:cubicBezTo>
                <a:close/>
              </a:path>
            </a:pathLst>
          </a:custGeom>
          <a:noFill/>
          <a:ln w="9525" cap="flat">
            <a:solidFill>
              <a:schemeClr val="bg1"/>
            </a:solidFill>
            <a:prstDash val="solid"/>
            <a:miter/>
          </a:ln>
        </p:spPr>
        <p:txBody>
          <a:bodyPr rtlCol="0" anchor="ctr"/>
          <a:lstStyle/>
          <a:p>
            <a:endParaRPr lang="zh-CN" altLang="en-US"/>
          </a:p>
        </p:txBody>
      </p:sp>
      <p:sp>
        <p:nvSpPr>
          <p:cNvPr id="3" name="文本框 2"/>
          <p:cNvSpPr txBox="1"/>
          <p:nvPr/>
        </p:nvSpPr>
        <p:spPr>
          <a:xfrm>
            <a:off x="463570" y="988263"/>
            <a:ext cx="3521413" cy="400110"/>
          </a:xfrm>
          <a:prstGeom prst="rect">
            <a:avLst/>
          </a:prstGeom>
          <a:noFill/>
        </p:spPr>
        <p:txBody>
          <a:bodyPr wrap="square" rtlCol="0">
            <a:spAutoFit/>
          </a:bodyPr>
          <a:lstStyle/>
          <a:p>
            <a:pPr algn="dist"/>
            <a:r>
              <a:rPr lang="zh-CN" altLang="en-US" sz="2000" b="1" kern="100" dirty="0">
                <a:ea typeface="等线" panose="02010600030101010101" pitchFamily="2" charset="-122"/>
                <a:cs typeface="Times New Roman" panose="02020603050405020304" pitchFamily="18" charset="0"/>
              </a:rPr>
              <a:t>三</a:t>
            </a:r>
            <a:r>
              <a:rPr lang="zh-CN" altLang="zh-CN" sz="2000" b="1" kern="100" dirty="0">
                <a:effectLst/>
                <a:ea typeface="等线" panose="02010600030101010101" pitchFamily="2" charset="-122"/>
                <a:cs typeface="Times New Roman" panose="02020603050405020304" pitchFamily="18" charset="0"/>
              </a:rPr>
              <a:t>、</a:t>
            </a:r>
            <a:r>
              <a:rPr lang="zh-CN" altLang="en-US" sz="2000" b="1" kern="100" dirty="0">
                <a:ea typeface="等线" panose="02010600030101010101" pitchFamily="2" charset="-122"/>
                <a:cs typeface="Times New Roman" panose="02020603050405020304" pitchFamily="18" charset="0"/>
              </a:rPr>
              <a:t>道路</a:t>
            </a:r>
            <a:r>
              <a:rPr lang="zh-CN" altLang="zh-CN" sz="2000" b="1" kern="100" dirty="0">
                <a:effectLst/>
                <a:ea typeface="等线" panose="02010600030101010101" pitchFamily="2" charset="-122"/>
                <a:cs typeface="Times New Roman" panose="02020603050405020304" pitchFamily="18" charset="0"/>
              </a:rPr>
              <a:t>系统设计：</a:t>
            </a:r>
            <a:endParaRPr lang="zh-CN" altLang="en-US" sz="2000" dirty="0"/>
          </a:p>
        </p:txBody>
      </p:sp>
      <p:sp>
        <p:nvSpPr>
          <p:cNvPr id="5" name="文本框 4"/>
          <p:cNvSpPr txBox="1"/>
          <p:nvPr/>
        </p:nvSpPr>
        <p:spPr>
          <a:xfrm>
            <a:off x="2029957" y="1865164"/>
            <a:ext cx="553998" cy="1112363"/>
          </a:xfrm>
          <a:prstGeom prst="rect">
            <a:avLst/>
          </a:prstGeom>
          <a:noFill/>
        </p:spPr>
        <p:txBody>
          <a:bodyPr vert="eaVert" wrap="square" rtlCol="0">
            <a:spAutoFit/>
          </a:bodyPr>
          <a:lstStyle/>
          <a:p>
            <a:pPr algn="dist"/>
            <a:r>
              <a:rPr lang="zh-CN" altLang="en-US" sz="2400" b="1" dirty="0">
                <a:solidFill>
                  <a:schemeClr val="bg1"/>
                </a:solidFill>
              </a:rPr>
              <a:t>目标</a:t>
            </a:r>
            <a:endParaRPr lang="zh-CN" altLang="en-US" sz="2400" b="1" dirty="0">
              <a:solidFill>
                <a:schemeClr val="bg1"/>
              </a:solidFill>
            </a:endParaRPr>
          </a:p>
        </p:txBody>
      </p:sp>
      <p:sp>
        <p:nvSpPr>
          <p:cNvPr id="6" name="文本框 5"/>
          <p:cNvSpPr txBox="1"/>
          <p:nvPr/>
        </p:nvSpPr>
        <p:spPr>
          <a:xfrm>
            <a:off x="5565488" y="1942149"/>
            <a:ext cx="553998" cy="1112363"/>
          </a:xfrm>
          <a:prstGeom prst="rect">
            <a:avLst/>
          </a:prstGeom>
          <a:noFill/>
        </p:spPr>
        <p:txBody>
          <a:bodyPr vert="eaVert" wrap="square" rtlCol="0">
            <a:spAutoFit/>
          </a:bodyPr>
          <a:lstStyle/>
          <a:p>
            <a:pPr algn="dist"/>
            <a:r>
              <a:rPr lang="zh-CN" altLang="en-US" sz="2400" b="1" dirty="0">
                <a:solidFill>
                  <a:schemeClr val="bg1"/>
                </a:solidFill>
              </a:rPr>
              <a:t>方案</a:t>
            </a:r>
            <a:endParaRPr lang="zh-CN" altLang="en-US" sz="2400" b="1" dirty="0">
              <a:solidFill>
                <a:schemeClr val="bg1"/>
              </a:solidFill>
            </a:endParaRPr>
          </a:p>
        </p:txBody>
      </p:sp>
      <p:sp>
        <p:nvSpPr>
          <p:cNvPr id="8" name="文本框 7"/>
          <p:cNvSpPr txBox="1"/>
          <p:nvPr/>
        </p:nvSpPr>
        <p:spPr>
          <a:xfrm>
            <a:off x="8756357" y="1942149"/>
            <a:ext cx="1602557" cy="968791"/>
          </a:xfrm>
          <a:prstGeom prst="rect">
            <a:avLst/>
          </a:prstGeom>
          <a:noFill/>
        </p:spPr>
        <p:txBody>
          <a:bodyPr wrap="square" rtlCol="0">
            <a:spAutoFit/>
          </a:bodyPr>
          <a:lstStyle/>
          <a:p>
            <a:pPr>
              <a:lnSpc>
                <a:spcPct val="150000"/>
              </a:lnSpc>
            </a:pPr>
            <a:r>
              <a:rPr lang="zh-CN" altLang="zh-CN" sz="2000" b="1" kern="100" dirty="0">
                <a:solidFill>
                  <a:schemeClr val="bg1"/>
                </a:solidFill>
                <a:effectLst/>
                <a:ea typeface="等线" panose="02010600030101010101" pitchFamily="2" charset="-122"/>
                <a:cs typeface="Times New Roman" panose="02020603050405020304" pitchFamily="18" charset="0"/>
              </a:rPr>
              <a:t>约束条件</a:t>
            </a:r>
            <a:endParaRPr lang="en-US" altLang="zh-CN" b="1" kern="100" dirty="0">
              <a:solidFill>
                <a:schemeClr val="bg1"/>
              </a:solidFill>
              <a:effectLst/>
              <a:ea typeface="等线" panose="02010600030101010101" pitchFamily="2" charset="-122"/>
              <a:cs typeface="Times New Roman" panose="02020603050405020304" pitchFamily="18" charset="0"/>
            </a:endParaRPr>
          </a:p>
          <a:p>
            <a:pPr>
              <a:lnSpc>
                <a:spcPct val="150000"/>
              </a:lnSpc>
            </a:pPr>
            <a:r>
              <a:rPr lang="zh-CN" altLang="zh-CN" sz="2000" b="1" kern="100" dirty="0">
                <a:solidFill>
                  <a:schemeClr val="bg1"/>
                </a:solidFill>
                <a:effectLst/>
                <a:ea typeface="等线" panose="02010600030101010101" pitchFamily="2" charset="-122"/>
                <a:cs typeface="Times New Roman" panose="02020603050405020304" pitchFamily="18" charset="0"/>
              </a:rPr>
              <a:t>控制对策</a:t>
            </a:r>
            <a:endParaRPr lang="zh-CN" altLang="en-US" sz="2000" b="1" dirty="0">
              <a:solidFill>
                <a:schemeClr val="bg1"/>
              </a:solidFill>
            </a:endParaRPr>
          </a:p>
        </p:txBody>
      </p:sp>
      <p:sp>
        <p:nvSpPr>
          <p:cNvPr id="9" name="文本框 8"/>
          <p:cNvSpPr txBox="1"/>
          <p:nvPr/>
        </p:nvSpPr>
        <p:spPr>
          <a:xfrm>
            <a:off x="9781320" y="2185465"/>
            <a:ext cx="329938" cy="523220"/>
          </a:xfrm>
          <a:prstGeom prst="rect">
            <a:avLst/>
          </a:prstGeom>
          <a:noFill/>
        </p:spPr>
        <p:txBody>
          <a:bodyPr wrap="square" rtlCol="0">
            <a:spAutoFit/>
          </a:bodyPr>
          <a:lstStyle/>
          <a:p>
            <a:r>
              <a:rPr lang="en-US" altLang="zh-CN" sz="2800" b="1" dirty="0">
                <a:solidFill>
                  <a:schemeClr val="bg1"/>
                </a:solidFill>
              </a:rPr>
              <a:t>+</a:t>
            </a:r>
            <a:endParaRPr lang="zh-CN" altLang="en-US" sz="2800" b="1" dirty="0">
              <a:solidFill>
                <a:schemeClr val="bg1"/>
              </a:solidFill>
            </a:endParaRPr>
          </a:p>
        </p:txBody>
      </p:sp>
      <p:cxnSp>
        <p:nvCxnSpPr>
          <p:cNvPr id="10" name="直接连接符 9"/>
          <p:cNvCxnSpPr/>
          <p:nvPr/>
        </p:nvCxnSpPr>
        <p:spPr>
          <a:xfrm>
            <a:off x="0" y="6522900"/>
            <a:ext cx="1236796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87984" y="302554"/>
            <a:ext cx="1236796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sp>
        <p:nvSpPr>
          <p:cNvPr id="15" name="文本框 14"/>
          <p:cNvSpPr txBox="1"/>
          <p:nvPr/>
        </p:nvSpPr>
        <p:spPr>
          <a:xfrm>
            <a:off x="7546516" y="344490"/>
            <a:ext cx="4290923" cy="461665"/>
          </a:xfrm>
          <a:prstGeom prst="rect">
            <a:avLst/>
          </a:prstGeom>
          <a:noFill/>
        </p:spPr>
        <p:txBody>
          <a:bodyPr wrap="square" rtlCol="0">
            <a:spAutoFit/>
          </a:bodyPr>
          <a:lstStyle/>
          <a:p>
            <a:pPr algn="dist"/>
            <a:r>
              <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rPr>
              <a:t>硬件、机械结构实现及细节</a:t>
            </a:r>
            <a:endPar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3231228" y="2112765"/>
            <a:ext cx="5064359" cy="1115371"/>
            <a:chOff x="1959426" y="3913920"/>
            <a:chExt cx="5064359" cy="1115371"/>
          </a:xfrm>
        </p:grpSpPr>
        <p:sp>
          <p:nvSpPr>
            <p:cNvPr id="32" name="TextBox 17"/>
            <p:cNvSpPr txBox="1"/>
            <p:nvPr/>
          </p:nvSpPr>
          <p:spPr>
            <a:xfrm>
              <a:off x="1959426" y="3913920"/>
              <a:ext cx="2613391" cy="338554"/>
            </a:xfrm>
            <a:prstGeom prst="rect">
              <a:avLst/>
            </a:prstGeom>
            <a:noFill/>
          </p:spPr>
          <p:txBody>
            <a:bodyPr wrap="square" rtlCol="0">
              <a:sp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zh-CN" altLang="zh-CN" sz="1600" b="1" kern="100" dirty="0">
                  <a:solidFill>
                    <a:schemeClr val="tx1"/>
                  </a:solidFill>
                  <a:effectLst/>
                  <a:ea typeface="等线" panose="02010600030101010101" pitchFamily="2" charset="-122"/>
                  <a:cs typeface="Times New Roman" panose="02020603050405020304" pitchFamily="18" charset="0"/>
                </a:rPr>
                <a:t>中央管理控制计算机</a:t>
              </a:r>
              <a:r>
                <a:rPr lang="zh-CN" altLang="zh-CN" sz="1600" kern="100" dirty="0">
                  <a:solidFill>
                    <a:schemeClr val="tx1"/>
                  </a:solidFill>
                  <a:effectLst/>
                  <a:ea typeface="等线" panose="02010600030101010101" pitchFamily="2" charset="-122"/>
                  <a:cs typeface="Times New Roman" panose="02020603050405020304" pitchFamily="18" charset="0"/>
                </a:rPr>
                <a:t>：</a:t>
              </a:r>
              <a:endParaRPr lang="zh-CN" altLang="en-US" sz="1600" b="1" dirty="0">
                <a:solidFill>
                  <a:schemeClr val="tx1"/>
                </a:solidFill>
                <a:latin typeface="+mn-lt"/>
                <a:ea typeface="+mn-ea"/>
                <a:cs typeface="+mn-ea"/>
                <a:sym typeface="+mn-lt"/>
              </a:endParaRPr>
            </a:p>
          </p:txBody>
        </p:sp>
        <p:sp>
          <p:nvSpPr>
            <p:cNvPr id="33" name="矩形 32"/>
            <p:cNvSpPr/>
            <p:nvPr/>
          </p:nvSpPr>
          <p:spPr>
            <a:xfrm>
              <a:off x="1959426" y="4235804"/>
              <a:ext cx="5064359" cy="793487"/>
            </a:xfrm>
            <a:prstGeom prst="rect">
              <a:avLst/>
            </a:prstGeom>
          </p:spPr>
          <p:txBody>
            <a:bodyPr wrap="square">
              <a:spAutoFit/>
            </a:bodyPr>
            <a:lstStyle/>
            <a:p>
              <a:pPr algn="l">
                <a:lnSpc>
                  <a:spcPct val="150000"/>
                </a:lnSpc>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整个系统的控制指挥中心，它与各区域内的地面控制器进行通信，地面控制器接受中央控制计算机的管理。</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40" name="图形 19"/>
          <p:cNvGrpSpPr/>
          <p:nvPr/>
        </p:nvGrpSpPr>
        <p:grpSpPr>
          <a:xfrm rot="16200000">
            <a:off x="1482181" y="1931608"/>
            <a:ext cx="532746" cy="1592298"/>
            <a:chOff x="5449840" y="-1733266"/>
            <a:chExt cx="170687" cy="510158"/>
          </a:xfrm>
          <a:solidFill>
            <a:srgbClr val="82A3B6"/>
          </a:solidFill>
        </p:grpSpPr>
        <p:sp>
          <p:nvSpPr>
            <p:cNvPr id="41" name="任意多边形: 形状 40"/>
            <p:cNvSpPr/>
            <p:nvPr/>
          </p:nvSpPr>
          <p:spPr>
            <a:xfrm>
              <a:off x="5583952" y="-1733266"/>
              <a:ext cx="36576" cy="510158"/>
            </a:xfrm>
            <a:custGeom>
              <a:avLst/>
              <a:gdLst>
                <a:gd name="connsiteX0" fmla="*/ 3048 w 36576"/>
                <a:gd name="connsiteY0" fmla="*/ 510159 h 510158"/>
                <a:gd name="connsiteX1" fmla="*/ 0 w 36576"/>
                <a:gd name="connsiteY1" fmla="*/ 507111 h 510158"/>
                <a:gd name="connsiteX2" fmla="*/ 15431 w 36576"/>
                <a:gd name="connsiteY2" fmla="*/ 422053 h 510158"/>
                <a:gd name="connsiteX3" fmla="*/ 30480 w 36576"/>
                <a:gd name="connsiteY3" fmla="*/ 339090 h 510158"/>
                <a:gd name="connsiteX4" fmla="*/ 15431 w 36576"/>
                <a:gd name="connsiteY4" fmla="*/ 256127 h 510158"/>
                <a:gd name="connsiteX5" fmla="*/ 0 w 36576"/>
                <a:gd name="connsiteY5" fmla="*/ 171069 h 510158"/>
                <a:gd name="connsiteX6" fmla="*/ 15431 w 36576"/>
                <a:gd name="connsiteY6" fmla="*/ 86011 h 510158"/>
                <a:gd name="connsiteX7" fmla="*/ 30480 w 36576"/>
                <a:gd name="connsiteY7" fmla="*/ 3048 h 510158"/>
                <a:gd name="connsiteX8" fmla="*/ 33528 w 36576"/>
                <a:gd name="connsiteY8" fmla="*/ 0 h 510158"/>
                <a:gd name="connsiteX9" fmla="*/ 36576 w 36576"/>
                <a:gd name="connsiteY9" fmla="*/ 3048 h 510158"/>
                <a:gd name="connsiteX10" fmla="*/ 21146 w 36576"/>
                <a:gd name="connsiteY10" fmla="*/ 88106 h 510158"/>
                <a:gd name="connsiteX11" fmla="*/ 6096 w 36576"/>
                <a:gd name="connsiteY11" fmla="*/ 171069 h 510158"/>
                <a:gd name="connsiteX12" fmla="*/ 21146 w 36576"/>
                <a:gd name="connsiteY12" fmla="*/ 254032 h 510158"/>
                <a:gd name="connsiteX13" fmla="*/ 36576 w 36576"/>
                <a:gd name="connsiteY13" fmla="*/ 339090 h 510158"/>
                <a:gd name="connsiteX14" fmla="*/ 21146 w 36576"/>
                <a:gd name="connsiteY14" fmla="*/ 424148 h 510158"/>
                <a:gd name="connsiteX15" fmla="*/ 6096 w 36576"/>
                <a:gd name="connsiteY15" fmla="*/ 507111 h 510158"/>
                <a:gd name="connsiteX16" fmla="*/ 3048 w 36576"/>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6" h="510158">
                  <a:moveTo>
                    <a:pt x="3048" y="510159"/>
                  </a:moveTo>
                  <a:cubicBezTo>
                    <a:pt x="1334" y="510159"/>
                    <a:pt x="0" y="508825"/>
                    <a:pt x="0" y="507111"/>
                  </a:cubicBezTo>
                  <a:cubicBezTo>
                    <a:pt x="0" y="464534"/>
                    <a:pt x="7811" y="443008"/>
                    <a:pt x="15431" y="422053"/>
                  </a:cubicBezTo>
                  <a:cubicBezTo>
                    <a:pt x="23146" y="400717"/>
                    <a:pt x="30480" y="380524"/>
                    <a:pt x="30480" y="339090"/>
                  </a:cubicBezTo>
                  <a:cubicBezTo>
                    <a:pt x="30480" y="297656"/>
                    <a:pt x="23146" y="277463"/>
                    <a:pt x="15431" y="256127"/>
                  </a:cubicBezTo>
                  <a:cubicBezTo>
                    <a:pt x="7811" y="235267"/>
                    <a:pt x="0" y="213646"/>
                    <a:pt x="0" y="171069"/>
                  </a:cubicBezTo>
                  <a:cubicBezTo>
                    <a:pt x="0" y="128588"/>
                    <a:pt x="7811" y="106966"/>
                    <a:pt x="15431" y="86011"/>
                  </a:cubicBezTo>
                  <a:cubicBezTo>
                    <a:pt x="23146" y="64675"/>
                    <a:pt x="30480" y="44482"/>
                    <a:pt x="30480" y="3048"/>
                  </a:cubicBezTo>
                  <a:cubicBezTo>
                    <a:pt x="30480" y="1333"/>
                    <a:pt x="31814" y="0"/>
                    <a:pt x="33528" y="0"/>
                  </a:cubicBezTo>
                  <a:cubicBezTo>
                    <a:pt x="35243" y="0"/>
                    <a:pt x="36576" y="1333"/>
                    <a:pt x="36576" y="3048"/>
                  </a:cubicBezTo>
                  <a:cubicBezTo>
                    <a:pt x="36576" y="45529"/>
                    <a:pt x="28766" y="67151"/>
                    <a:pt x="21146" y="88106"/>
                  </a:cubicBezTo>
                  <a:cubicBezTo>
                    <a:pt x="13431" y="109442"/>
                    <a:pt x="6096" y="129635"/>
                    <a:pt x="6096" y="171069"/>
                  </a:cubicBezTo>
                  <a:cubicBezTo>
                    <a:pt x="6096" y="212503"/>
                    <a:pt x="13431" y="232696"/>
                    <a:pt x="21146" y="254032"/>
                  </a:cubicBezTo>
                  <a:cubicBezTo>
                    <a:pt x="28766" y="274892"/>
                    <a:pt x="36576" y="296513"/>
                    <a:pt x="36576" y="339090"/>
                  </a:cubicBezTo>
                  <a:cubicBezTo>
                    <a:pt x="36576" y="381667"/>
                    <a:pt x="28766" y="403193"/>
                    <a:pt x="21146" y="424148"/>
                  </a:cubicBezTo>
                  <a:cubicBezTo>
                    <a:pt x="13431" y="445484"/>
                    <a:pt x="6096" y="465677"/>
                    <a:pt x="6096" y="507111"/>
                  </a:cubicBezTo>
                  <a:cubicBezTo>
                    <a:pt x="6096" y="508730"/>
                    <a:pt x="4763" y="510159"/>
                    <a:pt x="3048" y="510159"/>
                  </a:cubicBezTo>
                  <a:close/>
                </a:path>
              </a:pathLst>
            </a:custGeom>
            <a:grpFill/>
            <a:ln w="9525" cap="flat">
              <a:noFill/>
              <a:prstDash val="solid"/>
              <a:miter/>
            </a:ln>
          </p:spPr>
          <p:txBody>
            <a:bodyPr rtlCol="0" anchor="ctr"/>
            <a:lstStyle/>
            <a:p>
              <a:endParaRPr lang="zh-CN" altLang="en-US"/>
            </a:p>
          </p:txBody>
        </p:sp>
        <p:sp>
          <p:nvSpPr>
            <p:cNvPr id="42" name="任意多边形: 形状 41"/>
            <p:cNvSpPr/>
            <p:nvPr/>
          </p:nvSpPr>
          <p:spPr>
            <a:xfrm>
              <a:off x="5550424"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5 w 36575"/>
                <a:gd name="connsiteY10" fmla="*/ 88106 h 510158"/>
                <a:gd name="connsiteX11" fmla="*/ 6096 w 36575"/>
                <a:gd name="connsiteY11" fmla="*/ 171069 h 510158"/>
                <a:gd name="connsiteX12" fmla="*/ 21145 w 36575"/>
                <a:gd name="connsiteY12" fmla="*/ 254032 h 510158"/>
                <a:gd name="connsiteX13" fmla="*/ 36576 w 36575"/>
                <a:gd name="connsiteY13" fmla="*/ 339090 h 510158"/>
                <a:gd name="connsiteX14" fmla="*/ 21145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4"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3" y="0"/>
                    <a:pt x="33528" y="0"/>
                  </a:cubicBezTo>
                  <a:cubicBezTo>
                    <a:pt x="35243" y="0"/>
                    <a:pt x="36576" y="1333"/>
                    <a:pt x="36576" y="3048"/>
                  </a:cubicBezTo>
                  <a:cubicBezTo>
                    <a:pt x="36576" y="45529"/>
                    <a:pt x="28765" y="67151"/>
                    <a:pt x="21145" y="88106"/>
                  </a:cubicBezTo>
                  <a:cubicBezTo>
                    <a:pt x="13430" y="109442"/>
                    <a:pt x="6096" y="129635"/>
                    <a:pt x="6096" y="171069"/>
                  </a:cubicBezTo>
                  <a:cubicBezTo>
                    <a:pt x="6096" y="212503"/>
                    <a:pt x="13430" y="232696"/>
                    <a:pt x="21145" y="254032"/>
                  </a:cubicBezTo>
                  <a:cubicBezTo>
                    <a:pt x="28765" y="274892"/>
                    <a:pt x="36576" y="296513"/>
                    <a:pt x="36576" y="339090"/>
                  </a:cubicBezTo>
                  <a:cubicBezTo>
                    <a:pt x="36576" y="381667"/>
                    <a:pt x="28765" y="403193"/>
                    <a:pt x="21145"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43" name="任意多边形: 形状 42"/>
            <p:cNvSpPr/>
            <p:nvPr/>
          </p:nvSpPr>
          <p:spPr>
            <a:xfrm>
              <a:off x="5516896" y="-1733266"/>
              <a:ext cx="36576" cy="510158"/>
            </a:xfrm>
            <a:custGeom>
              <a:avLst/>
              <a:gdLst>
                <a:gd name="connsiteX0" fmla="*/ 3048 w 36576"/>
                <a:gd name="connsiteY0" fmla="*/ 510159 h 510158"/>
                <a:gd name="connsiteX1" fmla="*/ 0 w 36576"/>
                <a:gd name="connsiteY1" fmla="*/ 507111 h 510158"/>
                <a:gd name="connsiteX2" fmla="*/ 15430 w 36576"/>
                <a:gd name="connsiteY2" fmla="*/ 422053 h 510158"/>
                <a:gd name="connsiteX3" fmla="*/ 30480 w 36576"/>
                <a:gd name="connsiteY3" fmla="*/ 339090 h 510158"/>
                <a:gd name="connsiteX4" fmla="*/ 15430 w 36576"/>
                <a:gd name="connsiteY4" fmla="*/ 256127 h 510158"/>
                <a:gd name="connsiteX5" fmla="*/ 0 w 36576"/>
                <a:gd name="connsiteY5" fmla="*/ 171069 h 510158"/>
                <a:gd name="connsiteX6" fmla="*/ 15430 w 36576"/>
                <a:gd name="connsiteY6" fmla="*/ 86011 h 510158"/>
                <a:gd name="connsiteX7" fmla="*/ 30480 w 36576"/>
                <a:gd name="connsiteY7" fmla="*/ 3048 h 510158"/>
                <a:gd name="connsiteX8" fmla="*/ 33528 w 36576"/>
                <a:gd name="connsiteY8" fmla="*/ 0 h 510158"/>
                <a:gd name="connsiteX9" fmla="*/ 36576 w 36576"/>
                <a:gd name="connsiteY9" fmla="*/ 3048 h 510158"/>
                <a:gd name="connsiteX10" fmla="*/ 21146 w 36576"/>
                <a:gd name="connsiteY10" fmla="*/ 88106 h 510158"/>
                <a:gd name="connsiteX11" fmla="*/ 6096 w 36576"/>
                <a:gd name="connsiteY11" fmla="*/ 171069 h 510158"/>
                <a:gd name="connsiteX12" fmla="*/ 21146 w 36576"/>
                <a:gd name="connsiteY12" fmla="*/ 254032 h 510158"/>
                <a:gd name="connsiteX13" fmla="*/ 36576 w 36576"/>
                <a:gd name="connsiteY13" fmla="*/ 339090 h 510158"/>
                <a:gd name="connsiteX14" fmla="*/ 21146 w 36576"/>
                <a:gd name="connsiteY14" fmla="*/ 424148 h 510158"/>
                <a:gd name="connsiteX15" fmla="*/ 6096 w 36576"/>
                <a:gd name="connsiteY15" fmla="*/ 507111 h 510158"/>
                <a:gd name="connsiteX16" fmla="*/ 3048 w 36576"/>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6" h="510158">
                  <a:moveTo>
                    <a:pt x="3048" y="510159"/>
                  </a:moveTo>
                  <a:cubicBezTo>
                    <a:pt x="1334"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4" y="0"/>
                    <a:pt x="33528" y="0"/>
                  </a:cubicBezTo>
                  <a:cubicBezTo>
                    <a:pt x="35243" y="0"/>
                    <a:pt x="36576" y="1333"/>
                    <a:pt x="36576" y="3048"/>
                  </a:cubicBezTo>
                  <a:cubicBezTo>
                    <a:pt x="36576" y="45529"/>
                    <a:pt x="28766" y="67151"/>
                    <a:pt x="21146" y="88106"/>
                  </a:cubicBezTo>
                  <a:cubicBezTo>
                    <a:pt x="13431" y="109442"/>
                    <a:pt x="6096" y="129635"/>
                    <a:pt x="6096" y="171069"/>
                  </a:cubicBezTo>
                  <a:cubicBezTo>
                    <a:pt x="6096" y="212503"/>
                    <a:pt x="13431" y="232696"/>
                    <a:pt x="21146" y="254032"/>
                  </a:cubicBezTo>
                  <a:cubicBezTo>
                    <a:pt x="28766" y="274892"/>
                    <a:pt x="36576" y="296513"/>
                    <a:pt x="36576" y="339090"/>
                  </a:cubicBezTo>
                  <a:cubicBezTo>
                    <a:pt x="36576" y="381667"/>
                    <a:pt x="28766" y="403193"/>
                    <a:pt x="21146" y="424148"/>
                  </a:cubicBezTo>
                  <a:cubicBezTo>
                    <a:pt x="13431"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44" name="任意多边形: 形状 43"/>
            <p:cNvSpPr/>
            <p:nvPr/>
          </p:nvSpPr>
          <p:spPr>
            <a:xfrm>
              <a:off x="5483368"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6 w 36575"/>
                <a:gd name="connsiteY10" fmla="*/ 88106 h 510158"/>
                <a:gd name="connsiteX11" fmla="*/ 6096 w 36575"/>
                <a:gd name="connsiteY11" fmla="*/ 171069 h 510158"/>
                <a:gd name="connsiteX12" fmla="*/ 21146 w 36575"/>
                <a:gd name="connsiteY12" fmla="*/ 254032 h 510158"/>
                <a:gd name="connsiteX13" fmla="*/ 36576 w 36575"/>
                <a:gd name="connsiteY13" fmla="*/ 339090 h 510158"/>
                <a:gd name="connsiteX14" fmla="*/ 21146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3"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3" y="0"/>
                    <a:pt x="33528" y="0"/>
                  </a:cubicBezTo>
                  <a:cubicBezTo>
                    <a:pt x="35242" y="0"/>
                    <a:pt x="36576" y="1333"/>
                    <a:pt x="36576" y="3048"/>
                  </a:cubicBezTo>
                  <a:cubicBezTo>
                    <a:pt x="36576" y="45529"/>
                    <a:pt x="28765" y="67151"/>
                    <a:pt x="21146" y="88106"/>
                  </a:cubicBezTo>
                  <a:cubicBezTo>
                    <a:pt x="13430" y="109442"/>
                    <a:pt x="6096" y="129635"/>
                    <a:pt x="6096" y="171069"/>
                  </a:cubicBezTo>
                  <a:cubicBezTo>
                    <a:pt x="6096" y="212503"/>
                    <a:pt x="13430" y="232696"/>
                    <a:pt x="21146" y="254032"/>
                  </a:cubicBezTo>
                  <a:cubicBezTo>
                    <a:pt x="28765" y="274892"/>
                    <a:pt x="36576" y="296513"/>
                    <a:pt x="36576" y="339090"/>
                  </a:cubicBezTo>
                  <a:cubicBezTo>
                    <a:pt x="36576" y="381667"/>
                    <a:pt x="28765" y="403193"/>
                    <a:pt x="21146"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45" name="任意多边形: 形状 44"/>
            <p:cNvSpPr/>
            <p:nvPr/>
          </p:nvSpPr>
          <p:spPr>
            <a:xfrm>
              <a:off x="5449840"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5 w 36575"/>
                <a:gd name="connsiteY10" fmla="*/ 88106 h 510158"/>
                <a:gd name="connsiteX11" fmla="*/ 6096 w 36575"/>
                <a:gd name="connsiteY11" fmla="*/ 171069 h 510158"/>
                <a:gd name="connsiteX12" fmla="*/ 21145 w 36575"/>
                <a:gd name="connsiteY12" fmla="*/ 254032 h 510158"/>
                <a:gd name="connsiteX13" fmla="*/ 36576 w 36575"/>
                <a:gd name="connsiteY13" fmla="*/ 339090 h 510158"/>
                <a:gd name="connsiteX14" fmla="*/ 21145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3" y="510159"/>
                    <a:pt x="0" y="508825"/>
                    <a:pt x="0" y="507111"/>
                  </a:cubicBezTo>
                  <a:cubicBezTo>
                    <a:pt x="0" y="464534"/>
                    <a:pt x="7810" y="443008"/>
                    <a:pt x="15430" y="422053"/>
                  </a:cubicBezTo>
                  <a:cubicBezTo>
                    <a:pt x="23146" y="400717"/>
                    <a:pt x="30480" y="380524"/>
                    <a:pt x="30480" y="339090"/>
                  </a:cubicBezTo>
                  <a:cubicBezTo>
                    <a:pt x="30480" y="297656"/>
                    <a:pt x="23146" y="277463"/>
                    <a:pt x="15430" y="256127"/>
                  </a:cubicBezTo>
                  <a:cubicBezTo>
                    <a:pt x="7810" y="235267"/>
                    <a:pt x="0" y="213646"/>
                    <a:pt x="0" y="171069"/>
                  </a:cubicBezTo>
                  <a:cubicBezTo>
                    <a:pt x="0" y="128588"/>
                    <a:pt x="7810" y="106966"/>
                    <a:pt x="15430" y="86011"/>
                  </a:cubicBezTo>
                  <a:cubicBezTo>
                    <a:pt x="23146" y="64675"/>
                    <a:pt x="30480" y="44482"/>
                    <a:pt x="30480" y="3048"/>
                  </a:cubicBezTo>
                  <a:cubicBezTo>
                    <a:pt x="30480" y="1333"/>
                    <a:pt x="31813" y="0"/>
                    <a:pt x="33528" y="0"/>
                  </a:cubicBezTo>
                  <a:cubicBezTo>
                    <a:pt x="35242" y="0"/>
                    <a:pt x="36576" y="1333"/>
                    <a:pt x="36576" y="3048"/>
                  </a:cubicBezTo>
                  <a:cubicBezTo>
                    <a:pt x="36576" y="45529"/>
                    <a:pt x="28765" y="67151"/>
                    <a:pt x="21145" y="88106"/>
                  </a:cubicBezTo>
                  <a:cubicBezTo>
                    <a:pt x="13430" y="109442"/>
                    <a:pt x="6096" y="129635"/>
                    <a:pt x="6096" y="171069"/>
                  </a:cubicBezTo>
                  <a:cubicBezTo>
                    <a:pt x="6096" y="212503"/>
                    <a:pt x="13430" y="232696"/>
                    <a:pt x="21145" y="254032"/>
                  </a:cubicBezTo>
                  <a:cubicBezTo>
                    <a:pt x="28765" y="274892"/>
                    <a:pt x="36576" y="296513"/>
                    <a:pt x="36576" y="339090"/>
                  </a:cubicBezTo>
                  <a:cubicBezTo>
                    <a:pt x="36576" y="381667"/>
                    <a:pt x="28765" y="403193"/>
                    <a:pt x="21145"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grpSp>
      <p:grpSp>
        <p:nvGrpSpPr>
          <p:cNvPr id="47" name="组合 46"/>
          <p:cNvGrpSpPr/>
          <p:nvPr/>
        </p:nvGrpSpPr>
        <p:grpSpPr>
          <a:xfrm>
            <a:off x="3231227" y="3329775"/>
            <a:ext cx="6638636" cy="1484703"/>
            <a:chOff x="1959426" y="3913920"/>
            <a:chExt cx="4868355" cy="1484703"/>
          </a:xfrm>
        </p:grpSpPr>
        <p:sp>
          <p:nvSpPr>
            <p:cNvPr id="48" name="TextBox 17"/>
            <p:cNvSpPr txBox="1"/>
            <p:nvPr/>
          </p:nvSpPr>
          <p:spPr>
            <a:xfrm>
              <a:off x="1959426" y="3913920"/>
              <a:ext cx="1640115" cy="338554"/>
            </a:xfrm>
            <a:prstGeom prst="rect">
              <a:avLst/>
            </a:prstGeom>
            <a:noFill/>
          </p:spPr>
          <p:txBody>
            <a:bodyPr wrap="square" rtlCol="0">
              <a:sp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zh-CN" altLang="zh-CN" sz="1600" b="1" kern="100" dirty="0">
                  <a:solidFill>
                    <a:schemeClr val="tx1"/>
                  </a:solidFill>
                  <a:effectLst/>
                  <a:ea typeface="等线" panose="02010600030101010101" pitchFamily="2" charset="-122"/>
                  <a:cs typeface="Times New Roman" panose="02020603050405020304" pitchFamily="18" charset="0"/>
                </a:rPr>
                <a:t>地面控制器</a:t>
              </a:r>
              <a:r>
                <a:rPr lang="zh-CN" altLang="zh-CN" sz="1600" kern="100" dirty="0">
                  <a:solidFill>
                    <a:schemeClr val="tx1"/>
                  </a:solidFill>
                  <a:effectLst/>
                  <a:ea typeface="等线" panose="02010600030101010101" pitchFamily="2" charset="-122"/>
                  <a:cs typeface="Times New Roman" panose="02020603050405020304" pitchFamily="18" charset="0"/>
                </a:rPr>
                <a:t>：</a:t>
              </a:r>
              <a:endParaRPr lang="zh-CN" altLang="en-US" sz="1600" b="1" dirty="0">
                <a:solidFill>
                  <a:schemeClr val="tx1"/>
                </a:solidFill>
                <a:latin typeface="+mn-lt"/>
                <a:ea typeface="+mn-ea"/>
                <a:cs typeface="+mn-ea"/>
                <a:sym typeface="+mn-lt"/>
              </a:endParaRPr>
            </a:p>
          </p:txBody>
        </p:sp>
        <p:sp>
          <p:nvSpPr>
            <p:cNvPr id="49" name="矩形 48"/>
            <p:cNvSpPr/>
            <p:nvPr/>
          </p:nvSpPr>
          <p:spPr>
            <a:xfrm>
              <a:off x="1959426" y="4235804"/>
              <a:ext cx="4868355" cy="1162819"/>
            </a:xfrm>
            <a:prstGeom prst="rect">
              <a:avLst/>
            </a:prstGeom>
          </p:spPr>
          <p:txBody>
            <a:bodyPr wrap="square">
              <a:spAutoFit/>
            </a:bodyPr>
            <a:lstStyle/>
            <a:p>
              <a:pPr algn="l">
                <a:lnSpc>
                  <a:spcPct val="150000"/>
                </a:lnSpc>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负责对区域内的业务情况进行监控管理，如监视现场设备的状况、统计</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AGV</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利用率、小车交通管制、跟踪装载、制定目标地址、实时存储小车的地址并将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AGV</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的位置与装载物的类型、数量传输给区域主计算机。</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51" name="图形 19"/>
          <p:cNvGrpSpPr/>
          <p:nvPr/>
        </p:nvGrpSpPr>
        <p:grpSpPr>
          <a:xfrm rot="16200000">
            <a:off x="1479523" y="3206535"/>
            <a:ext cx="532746" cy="1592298"/>
            <a:chOff x="5449840" y="-1733266"/>
            <a:chExt cx="170687" cy="510158"/>
          </a:xfrm>
          <a:solidFill>
            <a:srgbClr val="7EC3C6"/>
          </a:solidFill>
        </p:grpSpPr>
        <p:sp>
          <p:nvSpPr>
            <p:cNvPr id="52" name="任意多边形: 形状 51"/>
            <p:cNvSpPr/>
            <p:nvPr/>
          </p:nvSpPr>
          <p:spPr>
            <a:xfrm>
              <a:off x="5583952" y="-1733266"/>
              <a:ext cx="36576" cy="510158"/>
            </a:xfrm>
            <a:custGeom>
              <a:avLst/>
              <a:gdLst>
                <a:gd name="connsiteX0" fmla="*/ 3048 w 36576"/>
                <a:gd name="connsiteY0" fmla="*/ 510159 h 510158"/>
                <a:gd name="connsiteX1" fmla="*/ 0 w 36576"/>
                <a:gd name="connsiteY1" fmla="*/ 507111 h 510158"/>
                <a:gd name="connsiteX2" fmla="*/ 15431 w 36576"/>
                <a:gd name="connsiteY2" fmla="*/ 422053 h 510158"/>
                <a:gd name="connsiteX3" fmla="*/ 30480 w 36576"/>
                <a:gd name="connsiteY3" fmla="*/ 339090 h 510158"/>
                <a:gd name="connsiteX4" fmla="*/ 15431 w 36576"/>
                <a:gd name="connsiteY4" fmla="*/ 256127 h 510158"/>
                <a:gd name="connsiteX5" fmla="*/ 0 w 36576"/>
                <a:gd name="connsiteY5" fmla="*/ 171069 h 510158"/>
                <a:gd name="connsiteX6" fmla="*/ 15431 w 36576"/>
                <a:gd name="connsiteY6" fmla="*/ 86011 h 510158"/>
                <a:gd name="connsiteX7" fmla="*/ 30480 w 36576"/>
                <a:gd name="connsiteY7" fmla="*/ 3048 h 510158"/>
                <a:gd name="connsiteX8" fmla="*/ 33528 w 36576"/>
                <a:gd name="connsiteY8" fmla="*/ 0 h 510158"/>
                <a:gd name="connsiteX9" fmla="*/ 36576 w 36576"/>
                <a:gd name="connsiteY9" fmla="*/ 3048 h 510158"/>
                <a:gd name="connsiteX10" fmla="*/ 21146 w 36576"/>
                <a:gd name="connsiteY10" fmla="*/ 88106 h 510158"/>
                <a:gd name="connsiteX11" fmla="*/ 6096 w 36576"/>
                <a:gd name="connsiteY11" fmla="*/ 171069 h 510158"/>
                <a:gd name="connsiteX12" fmla="*/ 21146 w 36576"/>
                <a:gd name="connsiteY12" fmla="*/ 254032 h 510158"/>
                <a:gd name="connsiteX13" fmla="*/ 36576 w 36576"/>
                <a:gd name="connsiteY13" fmla="*/ 339090 h 510158"/>
                <a:gd name="connsiteX14" fmla="*/ 21146 w 36576"/>
                <a:gd name="connsiteY14" fmla="*/ 424148 h 510158"/>
                <a:gd name="connsiteX15" fmla="*/ 6096 w 36576"/>
                <a:gd name="connsiteY15" fmla="*/ 507111 h 510158"/>
                <a:gd name="connsiteX16" fmla="*/ 3048 w 36576"/>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6" h="510158">
                  <a:moveTo>
                    <a:pt x="3048" y="510159"/>
                  </a:moveTo>
                  <a:cubicBezTo>
                    <a:pt x="1334" y="510159"/>
                    <a:pt x="0" y="508825"/>
                    <a:pt x="0" y="507111"/>
                  </a:cubicBezTo>
                  <a:cubicBezTo>
                    <a:pt x="0" y="464534"/>
                    <a:pt x="7811" y="443008"/>
                    <a:pt x="15431" y="422053"/>
                  </a:cubicBezTo>
                  <a:cubicBezTo>
                    <a:pt x="23146" y="400717"/>
                    <a:pt x="30480" y="380524"/>
                    <a:pt x="30480" y="339090"/>
                  </a:cubicBezTo>
                  <a:cubicBezTo>
                    <a:pt x="30480" y="297656"/>
                    <a:pt x="23146" y="277463"/>
                    <a:pt x="15431" y="256127"/>
                  </a:cubicBezTo>
                  <a:cubicBezTo>
                    <a:pt x="7811" y="235267"/>
                    <a:pt x="0" y="213646"/>
                    <a:pt x="0" y="171069"/>
                  </a:cubicBezTo>
                  <a:cubicBezTo>
                    <a:pt x="0" y="128588"/>
                    <a:pt x="7811" y="106966"/>
                    <a:pt x="15431" y="86011"/>
                  </a:cubicBezTo>
                  <a:cubicBezTo>
                    <a:pt x="23146" y="64675"/>
                    <a:pt x="30480" y="44482"/>
                    <a:pt x="30480" y="3048"/>
                  </a:cubicBezTo>
                  <a:cubicBezTo>
                    <a:pt x="30480" y="1333"/>
                    <a:pt x="31814" y="0"/>
                    <a:pt x="33528" y="0"/>
                  </a:cubicBezTo>
                  <a:cubicBezTo>
                    <a:pt x="35243" y="0"/>
                    <a:pt x="36576" y="1333"/>
                    <a:pt x="36576" y="3048"/>
                  </a:cubicBezTo>
                  <a:cubicBezTo>
                    <a:pt x="36576" y="45529"/>
                    <a:pt x="28766" y="67151"/>
                    <a:pt x="21146" y="88106"/>
                  </a:cubicBezTo>
                  <a:cubicBezTo>
                    <a:pt x="13431" y="109442"/>
                    <a:pt x="6096" y="129635"/>
                    <a:pt x="6096" y="171069"/>
                  </a:cubicBezTo>
                  <a:cubicBezTo>
                    <a:pt x="6096" y="212503"/>
                    <a:pt x="13431" y="232696"/>
                    <a:pt x="21146" y="254032"/>
                  </a:cubicBezTo>
                  <a:cubicBezTo>
                    <a:pt x="28766" y="274892"/>
                    <a:pt x="36576" y="296513"/>
                    <a:pt x="36576" y="339090"/>
                  </a:cubicBezTo>
                  <a:cubicBezTo>
                    <a:pt x="36576" y="381667"/>
                    <a:pt x="28766" y="403193"/>
                    <a:pt x="21146" y="424148"/>
                  </a:cubicBezTo>
                  <a:cubicBezTo>
                    <a:pt x="13431" y="445484"/>
                    <a:pt x="6096" y="465677"/>
                    <a:pt x="6096" y="507111"/>
                  </a:cubicBezTo>
                  <a:cubicBezTo>
                    <a:pt x="6096" y="508730"/>
                    <a:pt x="4763" y="510159"/>
                    <a:pt x="3048" y="510159"/>
                  </a:cubicBezTo>
                  <a:close/>
                </a:path>
              </a:pathLst>
            </a:custGeom>
            <a:grpFill/>
            <a:ln w="9525" cap="flat">
              <a:noFill/>
              <a:prstDash val="solid"/>
              <a:miter/>
            </a:ln>
          </p:spPr>
          <p:txBody>
            <a:bodyPr rtlCol="0" anchor="ctr"/>
            <a:lstStyle/>
            <a:p>
              <a:endParaRPr lang="zh-CN" altLang="en-US"/>
            </a:p>
          </p:txBody>
        </p:sp>
        <p:sp>
          <p:nvSpPr>
            <p:cNvPr id="53" name="任意多边形: 形状 52"/>
            <p:cNvSpPr/>
            <p:nvPr/>
          </p:nvSpPr>
          <p:spPr>
            <a:xfrm>
              <a:off x="5550424"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5 w 36575"/>
                <a:gd name="connsiteY10" fmla="*/ 88106 h 510158"/>
                <a:gd name="connsiteX11" fmla="*/ 6096 w 36575"/>
                <a:gd name="connsiteY11" fmla="*/ 171069 h 510158"/>
                <a:gd name="connsiteX12" fmla="*/ 21145 w 36575"/>
                <a:gd name="connsiteY12" fmla="*/ 254032 h 510158"/>
                <a:gd name="connsiteX13" fmla="*/ 36576 w 36575"/>
                <a:gd name="connsiteY13" fmla="*/ 339090 h 510158"/>
                <a:gd name="connsiteX14" fmla="*/ 21145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4"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3" y="0"/>
                    <a:pt x="33528" y="0"/>
                  </a:cubicBezTo>
                  <a:cubicBezTo>
                    <a:pt x="35243" y="0"/>
                    <a:pt x="36576" y="1333"/>
                    <a:pt x="36576" y="3048"/>
                  </a:cubicBezTo>
                  <a:cubicBezTo>
                    <a:pt x="36576" y="45529"/>
                    <a:pt x="28765" y="67151"/>
                    <a:pt x="21145" y="88106"/>
                  </a:cubicBezTo>
                  <a:cubicBezTo>
                    <a:pt x="13430" y="109442"/>
                    <a:pt x="6096" y="129635"/>
                    <a:pt x="6096" y="171069"/>
                  </a:cubicBezTo>
                  <a:cubicBezTo>
                    <a:pt x="6096" y="212503"/>
                    <a:pt x="13430" y="232696"/>
                    <a:pt x="21145" y="254032"/>
                  </a:cubicBezTo>
                  <a:cubicBezTo>
                    <a:pt x="28765" y="274892"/>
                    <a:pt x="36576" y="296513"/>
                    <a:pt x="36576" y="339090"/>
                  </a:cubicBezTo>
                  <a:cubicBezTo>
                    <a:pt x="36576" y="381667"/>
                    <a:pt x="28765" y="403193"/>
                    <a:pt x="21145"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54" name="任意多边形: 形状 53"/>
            <p:cNvSpPr/>
            <p:nvPr/>
          </p:nvSpPr>
          <p:spPr>
            <a:xfrm>
              <a:off x="5516896" y="-1733266"/>
              <a:ext cx="36576" cy="510158"/>
            </a:xfrm>
            <a:custGeom>
              <a:avLst/>
              <a:gdLst>
                <a:gd name="connsiteX0" fmla="*/ 3048 w 36576"/>
                <a:gd name="connsiteY0" fmla="*/ 510159 h 510158"/>
                <a:gd name="connsiteX1" fmla="*/ 0 w 36576"/>
                <a:gd name="connsiteY1" fmla="*/ 507111 h 510158"/>
                <a:gd name="connsiteX2" fmla="*/ 15430 w 36576"/>
                <a:gd name="connsiteY2" fmla="*/ 422053 h 510158"/>
                <a:gd name="connsiteX3" fmla="*/ 30480 w 36576"/>
                <a:gd name="connsiteY3" fmla="*/ 339090 h 510158"/>
                <a:gd name="connsiteX4" fmla="*/ 15430 w 36576"/>
                <a:gd name="connsiteY4" fmla="*/ 256127 h 510158"/>
                <a:gd name="connsiteX5" fmla="*/ 0 w 36576"/>
                <a:gd name="connsiteY5" fmla="*/ 171069 h 510158"/>
                <a:gd name="connsiteX6" fmla="*/ 15430 w 36576"/>
                <a:gd name="connsiteY6" fmla="*/ 86011 h 510158"/>
                <a:gd name="connsiteX7" fmla="*/ 30480 w 36576"/>
                <a:gd name="connsiteY7" fmla="*/ 3048 h 510158"/>
                <a:gd name="connsiteX8" fmla="*/ 33528 w 36576"/>
                <a:gd name="connsiteY8" fmla="*/ 0 h 510158"/>
                <a:gd name="connsiteX9" fmla="*/ 36576 w 36576"/>
                <a:gd name="connsiteY9" fmla="*/ 3048 h 510158"/>
                <a:gd name="connsiteX10" fmla="*/ 21146 w 36576"/>
                <a:gd name="connsiteY10" fmla="*/ 88106 h 510158"/>
                <a:gd name="connsiteX11" fmla="*/ 6096 w 36576"/>
                <a:gd name="connsiteY11" fmla="*/ 171069 h 510158"/>
                <a:gd name="connsiteX12" fmla="*/ 21146 w 36576"/>
                <a:gd name="connsiteY12" fmla="*/ 254032 h 510158"/>
                <a:gd name="connsiteX13" fmla="*/ 36576 w 36576"/>
                <a:gd name="connsiteY13" fmla="*/ 339090 h 510158"/>
                <a:gd name="connsiteX14" fmla="*/ 21146 w 36576"/>
                <a:gd name="connsiteY14" fmla="*/ 424148 h 510158"/>
                <a:gd name="connsiteX15" fmla="*/ 6096 w 36576"/>
                <a:gd name="connsiteY15" fmla="*/ 507111 h 510158"/>
                <a:gd name="connsiteX16" fmla="*/ 3048 w 36576"/>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6" h="510158">
                  <a:moveTo>
                    <a:pt x="3048" y="510159"/>
                  </a:moveTo>
                  <a:cubicBezTo>
                    <a:pt x="1334"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4" y="0"/>
                    <a:pt x="33528" y="0"/>
                  </a:cubicBezTo>
                  <a:cubicBezTo>
                    <a:pt x="35243" y="0"/>
                    <a:pt x="36576" y="1333"/>
                    <a:pt x="36576" y="3048"/>
                  </a:cubicBezTo>
                  <a:cubicBezTo>
                    <a:pt x="36576" y="45529"/>
                    <a:pt x="28766" y="67151"/>
                    <a:pt x="21146" y="88106"/>
                  </a:cubicBezTo>
                  <a:cubicBezTo>
                    <a:pt x="13431" y="109442"/>
                    <a:pt x="6096" y="129635"/>
                    <a:pt x="6096" y="171069"/>
                  </a:cubicBezTo>
                  <a:cubicBezTo>
                    <a:pt x="6096" y="212503"/>
                    <a:pt x="13431" y="232696"/>
                    <a:pt x="21146" y="254032"/>
                  </a:cubicBezTo>
                  <a:cubicBezTo>
                    <a:pt x="28766" y="274892"/>
                    <a:pt x="36576" y="296513"/>
                    <a:pt x="36576" y="339090"/>
                  </a:cubicBezTo>
                  <a:cubicBezTo>
                    <a:pt x="36576" y="381667"/>
                    <a:pt x="28766" y="403193"/>
                    <a:pt x="21146" y="424148"/>
                  </a:cubicBezTo>
                  <a:cubicBezTo>
                    <a:pt x="13431"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55" name="任意多边形: 形状 54"/>
            <p:cNvSpPr/>
            <p:nvPr/>
          </p:nvSpPr>
          <p:spPr>
            <a:xfrm>
              <a:off x="5483368"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6 w 36575"/>
                <a:gd name="connsiteY10" fmla="*/ 88106 h 510158"/>
                <a:gd name="connsiteX11" fmla="*/ 6096 w 36575"/>
                <a:gd name="connsiteY11" fmla="*/ 171069 h 510158"/>
                <a:gd name="connsiteX12" fmla="*/ 21146 w 36575"/>
                <a:gd name="connsiteY12" fmla="*/ 254032 h 510158"/>
                <a:gd name="connsiteX13" fmla="*/ 36576 w 36575"/>
                <a:gd name="connsiteY13" fmla="*/ 339090 h 510158"/>
                <a:gd name="connsiteX14" fmla="*/ 21146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3"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3" y="0"/>
                    <a:pt x="33528" y="0"/>
                  </a:cubicBezTo>
                  <a:cubicBezTo>
                    <a:pt x="35242" y="0"/>
                    <a:pt x="36576" y="1333"/>
                    <a:pt x="36576" y="3048"/>
                  </a:cubicBezTo>
                  <a:cubicBezTo>
                    <a:pt x="36576" y="45529"/>
                    <a:pt x="28765" y="67151"/>
                    <a:pt x="21146" y="88106"/>
                  </a:cubicBezTo>
                  <a:cubicBezTo>
                    <a:pt x="13430" y="109442"/>
                    <a:pt x="6096" y="129635"/>
                    <a:pt x="6096" y="171069"/>
                  </a:cubicBezTo>
                  <a:cubicBezTo>
                    <a:pt x="6096" y="212503"/>
                    <a:pt x="13430" y="232696"/>
                    <a:pt x="21146" y="254032"/>
                  </a:cubicBezTo>
                  <a:cubicBezTo>
                    <a:pt x="28765" y="274892"/>
                    <a:pt x="36576" y="296513"/>
                    <a:pt x="36576" y="339090"/>
                  </a:cubicBezTo>
                  <a:cubicBezTo>
                    <a:pt x="36576" y="381667"/>
                    <a:pt x="28765" y="403193"/>
                    <a:pt x="21146"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56" name="任意多边形: 形状 55"/>
            <p:cNvSpPr/>
            <p:nvPr/>
          </p:nvSpPr>
          <p:spPr>
            <a:xfrm>
              <a:off x="5449840"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5 w 36575"/>
                <a:gd name="connsiteY10" fmla="*/ 88106 h 510158"/>
                <a:gd name="connsiteX11" fmla="*/ 6096 w 36575"/>
                <a:gd name="connsiteY11" fmla="*/ 171069 h 510158"/>
                <a:gd name="connsiteX12" fmla="*/ 21145 w 36575"/>
                <a:gd name="connsiteY12" fmla="*/ 254032 h 510158"/>
                <a:gd name="connsiteX13" fmla="*/ 36576 w 36575"/>
                <a:gd name="connsiteY13" fmla="*/ 339090 h 510158"/>
                <a:gd name="connsiteX14" fmla="*/ 21145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3" y="510159"/>
                    <a:pt x="0" y="508825"/>
                    <a:pt x="0" y="507111"/>
                  </a:cubicBezTo>
                  <a:cubicBezTo>
                    <a:pt x="0" y="464534"/>
                    <a:pt x="7810" y="443008"/>
                    <a:pt x="15430" y="422053"/>
                  </a:cubicBezTo>
                  <a:cubicBezTo>
                    <a:pt x="23146" y="400717"/>
                    <a:pt x="30480" y="380524"/>
                    <a:pt x="30480" y="339090"/>
                  </a:cubicBezTo>
                  <a:cubicBezTo>
                    <a:pt x="30480" y="297656"/>
                    <a:pt x="23146" y="277463"/>
                    <a:pt x="15430" y="256127"/>
                  </a:cubicBezTo>
                  <a:cubicBezTo>
                    <a:pt x="7810" y="235267"/>
                    <a:pt x="0" y="213646"/>
                    <a:pt x="0" y="171069"/>
                  </a:cubicBezTo>
                  <a:cubicBezTo>
                    <a:pt x="0" y="128588"/>
                    <a:pt x="7810" y="106966"/>
                    <a:pt x="15430" y="86011"/>
                  </a:cubicBezTo>
                  <a:cubicBezTo>
                    <a:pt x="23146" y="64675"/>
                    <a:pt x="30480" y="44482"/>
                    <a:pt x="30480" y="3048"/>
                  </a:cubicBezTo>
                  <a:cubicBezTo>
                    <a:pt x="30480" y="1333"/>
                    <a:pt x="31813" y="0"/>
                    <a:pt x="33528" y="0"/>
                  </a:cubicBezTo>
                  <a:cubicBezTo>
                    <a:pt x="35242" y="0"/>
                    <a:pt x="36576" y="1333"/>
                    <a:pt x="36576" y="3048"/>
                  </a:cubicBezTo>
                  <a:cubicBezTo>
                    <a:pt x="36576" y="45529"/>
                    <a:pt x="28765" y="67151"/>
                    <a:pt x="21145" y="88106"/>
                  </a:cubicBezTo>
                  <a:cubicBezTo>
                    <a:pt x="13430" y="109442"/>
                    <a:pt x="6096" y="129635"/>
                    <a:pt x="6096" y="171069"/>
                  </a:cubicBezTo>
                  <a:cubicBezTo>
                    <a:pt x="6096" y="212503"/>
                    <a:pt x="13430" y="232696"/>
                    <a:pt x="21145" y="254032"/>
                  </a:cubicBezTo>
                  <a:cubicBezTo>
                    <a:pt x="28765" y="274892"/>
                    <a:pt x="36576" y="296513"/>
                    <a:pt x="36576" y="339090"/>
                  </a:cubicBezTo>
                  <a:cubicBezTo>
                    <a:pt x="36576" y="381667"/>
                    <a:pt x="28765" y="403193"/>
                    <a:pt x="21145"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grpSp>
      <p:grpSp>
        <p:nvGrpSpPr>
          <p:cNvPr id="57" name="组合 56"/>
          <p:cNvGrpSpPr/>
          <p:nvPr/>
        </p:nvGrpSpPr>
        <p:grpSpPr>
          <a:xfrm>
            <a:off x="3231227" y="4902268"/>
            <a:ext cx="4347925" cy="1115371"/>
            <a:chOff x="1959426" y="3913920"/>
            <a:chExt cx="4347925" cy="1115371"/>
          </a:xfrm>
        </p:grpSpPr>
        <p:sp>
          <p:nvSpPr>
            <p:cNvPr id="58" name="TextBox 17"/>
            <p:cNvSpPr txBox="1"/>
            <p:nvPr/>
          </p:nvSpPr>
          <p:spPr>
            <a:xfrm>
              <a:off x="1959426" y="3913920"/>
              <a:ext cx="1640115" cy="338554"/>
            </a:xfrm>
            <a:prstGeom prst="rect">
              <a:avLst/>
            </a:prstGeom>
            <a:noFill/>
          </p:spPr>
          <p:txBody>
            <a:bodyPr wrap="square" rtlCol="0">
              <a:sp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zh-CN" altLang="zh-CN" sz="1600" b="1" kern="100" dirty="0">
                  <a:solidFill>
                    <a:schemeClr val="tx1"/>
                  </a:solidFill>
                  <a:effectLst/>
                  <a:ea typeface="等线" panose="02010600030101010101" pitchFamily="2" charset="-122"/>
                  <a:cs typeface="Times New Roman" panose="02020603050405020304" pitchFamily="18" charset="0"/>
                </a:rPr>
                <a:t>车上控制器</a:t>
              </a:r>
              <a:r>
                <a:rPr lang="zh-CN" altLang="zh-CN" sz="1600" kern="100" dirty="0">
                  <a:solidFill>
                    <a:schemeClr val="tx1"/>
                  </a:solidFill>
                  <a:effectLst/>
                  <a:ea typeface="等线" panose="02010600030101010101" pitchFamily="2" charset="-122"/>
                  <a:cs typeface="Times New Roman" panose="02020603050405020304" pitchFamily="18" charset="0"/>
                </a:rPr>
                <a:t>：</a:t>
              </a:r>
              <a:endParaRPr lang="zh-CN" altLang="en-US" sz="1600" b="1" dirty="0">
                <a:solidFill>
                  <a:schemeClr val="tx1"/>
                </a:solidFill>
                <a:latin typeface="+mn-lt"/>
                <a:ea typeface="+mn-ea"/>
                <a:cs typeface="+mn-ea"/>
                <a:sym typeface="+mn-lt"/>
              </a:endParaRPr>
            </a:p>
          </p:txBody>
        </p:sp>
        <p:sp>
          <p:nvSpPr>
            <p:cNvPr id="59" name="矩形 58"/>
            <p:cNvSpPr/>
            <p:nvPr/>
          </p:nvSpPr>
          <p:spPr>
            <a:xfrm>
              <a:off x="1959427" y="4235804"/>
              <a:ext cx="4347924" cy="793487"/>
            </a:xfrm>
            <a:prstGeom prst="rect">
              <a:avLst/>
            </a:prstGeom>
          </p:spPr>
          <p:txBody>
            <a:bodyPr wrap="square">
              <a:spAutoFit/>
            </a:bodyPr>
            <a:lstStyle/>
            <a:p>
              <a:pPr algn="l">
                <a:lnSpc>
                  <a:spcPct val="150000"/>
                </a:lnSpc>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解释并执行从地面控制器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站</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传送来的指令，实时记录</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AGV</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的位置，并监控车上的安全装置 </a:t>
              </a:r>
              <a:r>
                <a:rPr lang="zh-CN" altLang="en-US" sz="1600" kern="100" dirty="0">
                  <a:latin typeface="等线" panose="02010600030101010101" pitchFamily="2" charset="-122"/>
                  <a:ea typeface="等线" panose="02010600030101010101" pitchFamily="2" charset="-122"/>
                  <a:cs typeface="Times New Roman" panose="02020603050405020304" pitchFamily="18" charset="0"/>
                </a:rPr>
                <a: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61" name="图形 19"/>
          <p:cNvGrpSpPr/>
          <p:nvPr/>
        </p:nvGrpSpPr>
        <p:grpSpPr>
          <a:xfrm rot="16200000">
            <a:off x="1482180" y="4531634"/>
            <a:ext cx="532746" cy="1592298"/>
            <a:chOff x="5449840" y="-1733266"/>
            <a:chExt cx="170687" cy="510158"/>
          </a:xfrm>
          <a:solidFill>
            <a:srgbClr val="DFC3BA"/>
          </a:solidFill>
        </p:grpSpPr>
        <p:sp>
          <p:nvSpPr>
            <p:cNvPr id="62" name="任意多边形: 形状 61"/>
            <p:cNvSpPr/>
            <p:nvPr/>
          </p:nvSpPr>
          <p:spPr>
            <a:xfrm>
              <a:off x="5583952" y="-1733266"/>
              <a:ext cx="36576" cy="510158"/>
            </a:xfrm>
            <a:custGeom>
              <a:avLst/>
              <a:gdLst>
                <a:gd name="connsiteX0" fmla="*/ 3048 w 36576"/>
                <a:gd name="connsiteY0" fmla="*/ 510159 h 510158"/>
                <a:gd name="connsiteX1" fmla="*/ 0 w 36576"/>
                <a:gd name="connsiteY1" fmla="*/ 507111 h 510158"/>
                <a:gd name="connsiteX2" fmla="*/ 15431 w 36576"/>
                <a:gd name="connsiteY2" fmla="*/ 422053 h 510158"/>
                <a:gd name="connsiteX3" fmla="*/ 30480 w 36576"/>
                <a:gd name="connsiteY3" fmla="*/ 339090 h 510158"/>
                <a:gd name="connsiteX4" fmla="*/ 15431 w 36576"/>
                <a:gd name="connsiteY4" fmla="*/ 256127 h 510158"/>
                <a:gd name="connsiteX5" fmla="*/ 0 w 36576"/>
                <a:gd name="connsiteY5" fmla="*/ 171069 h 510158"/>
                <a:gd name="connsiteX6" fmla="*/ 15431 w 36576"/>
                <a:gd name="connsiteY6" fmla="*/ 86011 h 510158"/>
                <a:gd name="connsiteX7" fmla="*/ 30480 w 36576"/>
                <a:gd name="connsiteY7" fmla="*/ 3048 h 510158"/>
                <a:gd name="connsiteX8" fmla="*/ 33528 w 36576"/>
                <a:gd name="connsiteY8" fmla="*/ 0 h 510158"/>
                <a:gd name="connsiteX9" fmla="*/ 36576 w 36576"/>
                <a:gd name="connsiteY9" fmla="*/ 3048 h 510158"/>
                <a:gd name="connsiteX10" fmla="*/ 21146 w 36576"/>
                <a:gd name="connsiteY10" fmla="*/ 88106 h 510158"/>
                <a:gd name="connsiteX11" fmla="*/ 6096 w 36576"/>
                <a:gd name="connsiteY11" fmla="*/ 171069 h 510158"/>
                <a:gd name="connsiteX12" fmla="*/ 21146 w 36576"/>
                <a:gd name="connsiteY12" fmla="*/ 254032 h 510158"/>
                <a:gd name="connsiteX13" fmla="*/ 36576 w 36576"/>
                <a:gd name="connsiteY13" fmla="*/ 339090 h 510158"/>
                <a:gd name="connsiteX14" fmla="*/ 21146 w 36576"/>
                <a:gd name="connsiteY14" fmla="*/ 424148 h 510158"/>
                <a:gd name="connsiteX15" fmla="*/ 6096 w 36576"/>
                <a:gd name="connsiteY15" fmla="*/ 507111 h 510158"/>
                <a:gd name="connsiteX16" fmla="*/ 3048 w 36576"/>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6" h="510158">
                  <a:moveTo>
                    <a:pt x="3048" y="510159"/>
                  </a:moveTo>
                  <a:cubicBezTo>
                    <a:pt x="1334" y="510159"/>
                    <a:pt x="0" y="508825"/>
                    <a:pt x="0" y="507111"/>
                  </a:cubicBezTo>
                  <a:cubicBezTo>
                    <a:pt x="0" y="464534"/>
                    <a:pt x="7811" y="443008"/>
                    <a:pt x="15431" y="422053"/>
                  </a:cubicBezTo>
                  <a:cubicBezTo>
                    <a:pt x="23146" y="400717"/>
                    <a:pt x="30480" y="380524"/>
                    <a:pt x="30480" y="339090"/>
                  </a:cubicBezTo>
                  <a:cubicBezTo>
                    <a:pt x="30480" y="297656"/>
                    <a:pt x="23146" y="277463"/>
                    <a:pt x="15431" y="256127"/>
                  </a:cubicBezTo>
                  <a:cubicBezTo>
                    <a:pt x="7811" y="235267"/>
                    <a:pt x="0" y="213646"/>
                    <a:pt x="0" y="171069"/>
                  </a:cubicBezTo>
                  <a:cubicBezTo>
                    <a:pt x="0" y="128588"/>
                    <a:pt x="7811" y="106966"/>
                    <a:pt x="15431" y="86011"/>
                  </a:cubicBezTo>
                  <a:cubicBezTo>
                    <a:pt x="23146" y="64675"/>
                    <a:pt x="30480" y="44482"/>
                    <a:pt x="30480" y="3048"/>
                  </a:cubicBezTo>
                  <a:cubicBezTo>
                    <a:pt x="30480" y="1333"/>
                    <a:pt x="31814" y="0"/>
                    <a:pt x="33528" y="0"/>
                  </a:cubicBezTo>
                  <a:cubicBezTo>
                    <a:pt x="35243" y="0"/>
                    <a:pt x="36576" y="1333"/>
                    <a:pt x="36576" y="3048"/>
                  </a:cubicBezTo>
                  <a:cubicBezTo>
                    <a:pt x="36576" y="45529"/>
                    <a:pt x="28766" y="67151"/>
                    <a:pt x="21146" y="88106"/>
                  </a:cubicBezTo>
                  <a:cubicBezTo>
                    <a:pt x="13431" y="109442"/>
                    <a:pt x="6096" y="129635"/>
                    <a:pt x="6096" y="171069"/>
                  </a:cubicBezTo>
                  <a:cubicBezTo>
                    <a:pt x="6096" y="212503"/>
                    <a:pt x="13431" y="232696"/>
                    <a:pt x="21146" y="254032"/>
                  </a:cubicBezTo>
                  <a:cubicBezTo>
                    <a:pt x="28766" y="274892"/>
                    <a:pt x="36576" y="296513"/>
                    <a:pt x="36576" y="339090"/>
                  </a:cubicBezTo>
                  <a:cubicBezTo>
                    <a:pt x="36576" y="381667"/>
                    <a:pt x="28766" y="403193"/>
                    <a:pt x="21146" y="424148"/>
                  </a:cubicBezTo>
                  <a:cubicBezTo>
                    <a:pt x="13431" y="445484"/>
                    <a:pt x="6096" y="465677"/>
                    <a:pt x="6096" y="507111"/>
                  </a:cubicBezTo>
                  <a:cubicBezTo>
                    <a:pt x="6096" y="508730"/>
                    <a:pt x="4763" y="510159"/>
                    <a:pt x="3048" y="510159"/>
                  </a:cubicBezTo>
                  <a:close/>
                </a:path>
              </a:pathLst>
            </a:custGeom>
            <a:grpFill/>
            <a:ln w="9525" cap="flat">
              <a:noFill/>
              <a:prstDash val="solid"/>
              <a:miter/>
            </a:ln>
          </p:spPr>
          <p:txBody>
            <a:bodyPr rtlCol="0" anchor="ctr"/>
            <a:lstStyle/>
            <a:p>
              <a:endParaRPr lang="zh-CN" altLang="en-US"/>
            </a:p>
          </p:txBody>
        </p:sp>
        <p:sp>
          <p:nvSpPr>
            <p:cNvPr id="63" name="任意多边形: 形状 62"/>
            <p:cNvSpPr/>
            <p:nvPr/>
          </p:nvSpPr>
          <p:spPr>
            <a:xfrm>
              <a:off x="5550424"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5 w 36575"/>
                <a:gd name="connsiteY10" fmla="*/ 88106 h 510158"/>
                <a:gd name="connsiteX11" fmla="*/ 6096 w 36575"/>
                <a:gd name="connsiteY11" fmla="*/ 171069 h 510158"/>
                <a:gd name="connsiteX12" fmla="*/ 21145 w 36575"/>
                <a:gd name="connsiteY12" fmla="*/ 254032 h 510158"/>
                <a:gd name="connsiteX13" fmla="*/ 36576 w 36575"/>
                <a:gd name="connsiteY13" fmla="*/ 339090 h 510158"/>
                <a:gd name="connsiteX14" fmla="*/ 21145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4"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3" y="0"/>
                    <a:pt x="33528" y="0"/>
                  </a:cubicBezTo>
                  <a:cubicBezTo>
                    <a:pt x="35243" y="0"/>
                    <a:pt x="36576" y="1333"/>
                    <a:pt x="36576" y="3048"/>
                  </a:cubicBezTo>
                  <a:cubicBezTo>
                    <a:pt x="36576" y="45529"/>
                    <a:pt x="28765" y="67151"/>
                    <a:pt x="21145" y="88106"/>
                  </a:cubicBezTo>
                  <a:cubicBezTo>
                    <a:pt x="13430" y="109442"/>
                    <a:pt x="6096" y="129635"/>
                    <a:pt x="6096" y="171069"/>
                  </a:cubicBezTo>
                  <a:cubicBezTo>
                    <a:pt x="6096" y="212503"/>
                    <a:pt x="13430" y="232696"/>
                    <a:pt x="21145" y="254032"/>
                  </a:cubicBezTo>
                  <a:cubicBezTo>
                    <a:pt x="28765" y="274892"/>
                    <a:pt x="36576" y="296513"/>
                    <a:pt x="36576" y="339090"/>
                  </a:cubicBezTo>
                  <a:cubicBezTo>
                    <a:pt x="36576" y="381667"/>
                    <a:pt x="28765" y="403193"/>
                    <a:pt x="21145"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64" name="任意多边形: 形状 63"/>
            <p:cNvSpPr/>
            <p:nvPr/>
          </p:nvSpPr>
          <p:spPr>
            <a:xfrm>
              <a:off x="5516896" y="-1733266"/>
              <a:ext cx="36576" cy="510158"/>
            </a:xfrm>
            <a:custGeom>
              <a:avLst/>
              <a:gdLst>
                <a:gd name="connsiteX0" fmla="*/ 3048 w 36576"/>
                <a:gd name="connsiteY0" fmla="*/ 510159 h 510158"/>
                <a:gd name="connsiteX1" fmla="*/ 0 w 36576"/>
                <a:gd name="connsiteY1" fmla="*/ 507111 h 510158"/>
                <a:gd name="connsiteX2" fmla="*/ 15430 w 36576"/>
                <a:gd name="connsiteY2" fmla="*/ 422053 h 510158"/>
                <a:gd name="connsiteX3" fmla="*/ 30480 w 36576"/>
                <a:gd name="connsiteY3" fmla="*/ 339090 h 510158"/>
                <a:gd name="connsiteX4" fmla="*/ 15430 w 36576"/>
                <a:gd name="connsiteY4" fmla="*/ 256127 h 510158"/>
                <a:gd name="connsiteX5" fmla="*/ 0 w 36576"/>
                <a:gd name="connsiteY5" fmla="*/ 171069 h 510158"/>
                <a:gd name="connsiteX6" fmla="*/ 15430 w 36576"/>
                <a:gd name="connsiteY6" fmla="*/ 86011 h 510158"/>
                <a:gd name="connsiteX7" fmla="*/ 30480 w 36576"/>
                <a:gd name="connsiteY7" fmla="*/ 3048 h 510158"/>
                <a:gd name="connsiteX8" fmla="*/ 33528 w 36576"/>
                <a:gd name="connsiteY8" fmla="*/ 0 h 510158"/>
                <a:gd name="connsiteX9" fmla="*/ 36576 w 36576"/>
                <a:gd name="connsiteY9" fmla="*/ 3048 h 510158"/>
                <a:gd name="connsiteX10" fmla="*/ 21146 w 36576"/>
                <a:gd name="connsiteY10" fmla="*/ 88106 h 510158"/>
                <a:gd name="connsiteX11" fmla="*/ 6096 w 36576"/>
                <a:gd name="connsiteY11" fmla="*/ 171069 h 510158"/>
                <a:gd name="connsiteX12" fmla="*/ 21146 w 36576"/>
                <a:gd name="connsiteY12" fmla="*/ 254032 h 510158"/>
                <a:gd name="connsiteX13" fmla="*/ 36576 w 36576"/>
                <a:gd name="connsiteY13" fmla="*/ 339090 h 510158"/>
                <a:gd name="connsiteX14" fmla="*/ 21146 w 36576"/>
                <a:gd name="connsiteY14" fmla="*/ 424148 h 510158"/>
                <a:gd name="connsiteX15" fmla="*/ 6096 w 36576"/>
                <a:gd name="connsiteY15" fmla="*/ 507111 h 510158"/>
                <a:gd name="connsiteX16" fmla="*/ 3048 w 36576"/>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6" h="510158">
                  <a:moveTo>
                    <a:pt x="3048" y="510159"/>
                  </a:moveTo>
                  <a:cubicBezTo>
                    <a:pt x="1334"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4" y="0"/>
                    <a:pt x="33528" y="0"/>
                  </a:cubicBezTo>
                  <a:cubicBezTo>
                    <a:pt x="35243" y="0"/>
                    <a:pt x="36576" y="1333"/>
                    <a:pt x="36576" y="3048"/>
                  </a:cubicBezTo>
                  <a:cubicBezTo>
                    <a:pt x="36576" y="45529"/>
                    <a:pt x="28766" y="67151"/>
                    <a:pt x="21146" y="88106"/>
                  </a:cubicBezTo>
                  <a:cubicBezTo>
                    <a:pt x="13431" y="109442"/>
                    <a:pt x="6096" y="129635"/>
                    <a:pt x="6096" y="171069"/>
                  </a:cubicBezTo>
                  <a:cubicBezTo>
                    <a:pt x="6096" y="212503"/>
                    <a:pt x="13431" y="232696"/>
                    <a:pt x="21146" y="254032"/>
                  </a:cubicBezTo>
                  <a:cubicBezTo>
                    <a:pt x="28766" y="274892"/>
                    <a:pt x="36576" y="296513"/>
                    <a:pt x="36576" y="339090"/>
                  </a:cubicBezTo>
                  <a:cubicBezTo>
                    <a:pt x="36576" y="381667"/>
                    <a:pt x="28766" y="403193"/>
                    <a:pt x="21146" y="424148"/>
                  </a:cubicBezTo>
                  <a:cubicBezTo>
                    <a:pt x="13431"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65" name="任意多边形: 形状 64"/>
            <p:cNvSpPr/>
            <p:nvPr/>
          </p:nvSpPr>
          <p:spPr>
            <a:xfrm>
              <a:off x="5483368"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6 w 36575"/>
                <a:gd name="connsiteY10" fmla="*/ 88106 h 510158"/>
                <a:gd name="connsiteX11" fmla="*/ 6096 w 36575"/>
                <a:gd name="connsiteY11" fmla="*/ 171069 h 510158"/>
                <a:gd name="connsiteX12" fmla="*/ 21146 w 36575"/>
                <a:gd name="connsiteY12" fmla="*/ 254032 h 510158"/>
                <a:gd name="connsiteX13" fmla="*/ 36576 w 36575"/>
                <a:gd name="connsiteY13" fmla="*/ 339090 h 510158"/>
                <a:gd name="connsiteX14" fmla="*/ 21146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3"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3" y="0"/>
                    <a:pt x="33528" y="0"/>
                  </a:cubicBezTo>
                  <a:cubicBezTo>
                    <a:pt x="35242" y="0"/>
                    <a:pt x="36576" y="1333"/>
                    <a:pt x="36576" y="3048"/>
                  </a:cubicBezTo>
                  <a:cubicBezTo>
                    <a:pt x="36576" y="45529"/>
                    <a:pt x="28765" y="67151"/>
                    <a:pt x="21146" y="88106"/>
                  </a:cubicBezTo>
                  <a:cubicBezTo>
                    <a:pt x="13430" y="109442"/>
                    <a:pt x="6096" y="129635"/>
                    <a:pt x="6096" y="171069"/>
                  </a:cubicBezTo>
                  <a:cubicBezTo>
                    <a:pt x="6096" y="212503"/>
                    <a:pt x="13430" y="232696"/>
                    <a:pt x="21146" y="254032"/>
                  </a:cubicBezTo>
                  <a:cubicBezTo>
                    <a:pt x="28765" y="274892"/>
                    <a:pt x="36576" y="296513"/>
                    <a:pt x="36576" y="339090"/>
                  </a:cubicBezTo>
                  <a:cubicBezTo>
                    <a:pt x="36576" y="381667"/>
                    <a:pt x="28765" y="403193"/>
                    <a:pt x="21146"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sp>
          <p:nvSpPr>
            <p:cNvPr id="66" name="任意多边形: 形状 65"/>
            <p:cNvSpPr/>
            <p:nvPr/>
          </p:nvSpPr>
          <p:spPr>
            <a:xfrm>
              <a:off x="5449840"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5 w 36575"/>
                <a:gd name="connsiteY10" fmla="*/ 88106 h 510158"/>
                <a:gd name="connsiteX11" fmla="*/ 6096 w 36575"/>
                <a:gd name="connsiteY11" fmla="*/ 171069 h 510158"/>
                <a:gd name="connsiteX12" fmla="*/ 21145 w 36575"/>
                <a:gd name="connsiteY12" fmla="*/ 254032 h 510158"/>
                <a:gd name="connsiteX13" fmla="*/ 36576 w 36575"/>
                <a:gd name="connsiteY13" fmla="*/ 339090 h 510158"/>
                <a:gd name="connsiteX14" fmla="*/ 21145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3" y="510159"/>
                    <a:pt x="0" y="508825"/>
                    <a:pt x="0" y="507111"/>
                  </a:cubicBezTo>
                  <a:cubicBezTo>
                    <a:pt x="0" y="464534"/>
                    <a:pt x="7810" y="443008"/>
                    <a:pt x="15430" y="422053"/>
                  </a:cubicBezTo>
                  <a:cubicBezTo>
                    <a:pt x="23146" y="400717"/>
                    <a:pt x="30480" y="380524"/>
                    <a:pt x="30480" y="339090"/>
                  </a:cubicBezTo>
                  <a:cubicBezTo>
                    <a:pt x="30480" y="297656"/>
                    <a:pt x="23146" y="277463"/>
                    <a:pt x="15430" y="256127"/>
                  </a:cubicBezTo>
                  <a:cubicBezTo>
                    <a:pt x="7810" y="235267"/>
                    <a:pt x="0" y="213646"/>
                    <a:pt x="0" y="171069"/>
                  </a:cubicBezTo>
                  <a:cubicBezTo>
                    <a:pt x="0" y="128588"/>
                    <a:pt x="7810" y="106966"/>
                    <a:pt x="15430" y="86011"/>
                  </a:cubicBezTo>
                  <a:cubicBezTo>
                    <a:pt x="23146" y="64675"/>
                    <a:pt x="30480" y="44482"/>
                    <a:pt x="30480" y="3048"/>
                  </a:cubicBezTo>
                  <a:cubicBezTo>
                    <a:pt x="30480" y="1333"/>
                    <a:pt x="31813" y="0"/>
                    <a:pt x="33528" y="0"/>
                  </a:cubicBezTo>
                  <a:cubicBezTo>
                    <a:pt x="35242" y="0"/>
                    <a:pt x="36576" y="1333"/>
                    <a:pt x="36576" y="3048"/>
                  </a:cubicBezTo>
                  <a:cubicBezTo>
                    <a:pt x="36576" y="45529"/>
                    <a:pt x="28765" y="67151"/>
                    <a:pt x="21145" y="88106"/>
                  </a:cubicBezTo>
                  <a:cubicBezTo>
                    <a:pt x="13430" y="109442"/>
                    <a:pt x="6096" y="129635"/>
                    <a:pt x="6096" y="171069"/>
                  </a:cubicBezTo>
                  <a:cubicBezTo>
                    <a:pt x="6096" y="212503"/>
                    <a:pt x="13430" y="232696"/>
                    <a:pt x="21145" y="254032"/>
                  </a:cubicBezTo>
                  <a:cubicBezTo>
                    <a:pt x="28765" y="274892"/>
                    <a:pt x="36576" y="296513"/>
                    <a:pt x="36576" y="339090"/>
                  </a:cubicBezTo>
                  <a:cubicBezTo>
                    <a:pt x="36576" y="381667"/>
                    <a:pt x="28765" y="403193"/>
                    <a:pt x="21145" y="424148"/>
                  </a:cubicBezTo>
                  <a:cubicBezTo>
                    <a:pt x="13430" y="445484"/>
                    <a:pt x="6096" y="465677"/>
                    <a:pt x="6096" y="507111"/>
                  </a:cubicBezTo>
                  <a:cubicBezTo>
                    <a:pt x="6096" y="508730"/>
                    <a:pt x="4667" y="510159"/>
                    <a:pt x="3048" y="510159"/>
                  </a:cubicBezTo>
                  <a:close/>
                </a:path>
              </a:pathLst>
            </a:custGeom>
            <a:grpFill/>
            <a:ln w="9525" cap="flat">
              <a:noFill/>
              <a:prstDash val="solid"/>
              <a:miter/>
            </a:ln>
          </p:spPr>
          <p:txBody>
            <a:bodyPr rtlCol="0" anchor="ctr"/>
            <a:lstStyle/>
            <a:p>
              <a:endParaRPr lang="zh-CN" altLang="en-US"/>
            </a:p>
          </p:txBody>
        </p:sp>
      </p:grpSp>
      <p:sp>
        <p:nvSpPr>
          <p:cNvPr id="3" name="文本框 2"/>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sp>
        <p:nvSpPr>
          <p:cNvPr id="4" name="文本框 3"/>
          <p:cNvSpPr txBox="1"/>
          <p:nvPr/>
        </p:nvSpPr>
        <p:spPr>
          <a:xfrm>
            <a:off x="463570" y="988263"/>
            <a:ext cx="3521413" cy="400110"/>
          </a:xfrm>
          <a:prstGeom prst="rect">
            <a:avLst/>
          </a:prstGeom>
          <a:noFill/>
        </p:spPr>
        <p:txBody>
          <a:bodyPr wrap="square" rtlCol="0">
            <a:spAutoFit/>
          </a:bodyPr>
          <a:lstStyle/>
          <a:p>
            <a:pPr algn="dist"/>
            <a:r>
              <a:rPr lang="zh-CN" altLang="en-US" sz="2000" b="1" kern="100" dirty="0">
                <a:ea typeface="等线" panose="02010600030101010101" pitchFamily="2" charset="-122"/>
                <a:cs typeface="Times New Roman" panose="02020603050405020304" pitchFamily="18" charset="0"/>
              </a:rPr>
              <a:t>四</a:t>
            </a:r>
            <a:r>
              <a:rPr lang="zh-CN" altLang="zh-CN" sz="2000" b="1" kern="100" dirty="0">
                <a:effectLst/>
                <a:ea typeface="等线" panose="02010600030101010101" pitchFamily="2" charset="-122"/>
                <a:cs typeface="Times New Roman" panose="02020603050405020304" pitchFamily="18" charset="0"/>
              </a:rPr>
              <a:t>、</a:t>
            </a:r>
            <a:r>
              <a:rPr lang="zh-CN" altLang="en-US" sz="2000" b="1" kern="100" dirty="0">
                <a:effectLst/>
                <a:ea typeface="等线" panose="02010600030101010101" pitchFamily="2" charset="-122"/>
                <a:cs typeface="Times New Roman" panose="02020603050405020304" pitchFamily="18" charset="0"/>
              </a:rPr>
              <a:t>控制</a:t>
            </a:r>
            <a:r>
              <a:rPr lang="zh-CN" altLang="zh-CN" sz="2000" b="1" kern="100" dirty="0">
                <a:effectLst/>
                <a:ea typeface="等线" panose="02010600030101010101" pitchFamily="2" charset="-122"/>
                <a:cs typeface="Times New Roman" panose="02020603050405020304" pitchFamily="18" charset="0"/>
              </a:rPr>
              <a:t>系统设计：</a:t>
            </a:r>
            <a:endParaRPr lang="zh-CN" altLang="en-US" sz="2000" dirty="0"/>
          </a:p>
        </p:txBody>
      </p:sp>
      <p:sp>
        <p:nvSpPr>
          <p:cNvPr id="5" name="矩形 4"/>
          <p:cNvSpPr/>
          <p:nvPr/>
        </p:nvSpPr>
        <p:spPr>
          <a:xfrm>
            <a:off x="6421139" y="966037"/>
            <a:ext cx="5307291" cy="1296832"/>
          </a:xfrm>
          <a:prstGeom prst="rect">
            <a:avLst/>
          </a:prstGeom>
          <a:solidFill>
            <a:srgbClr val="DCE3F8">
              <a:alpha val="50000"/>
            </a:srgbClr>
          </a:solidFill>
          <a:ln w="28575">
            <a:solidFill>
              <a:srgbClr val="DCE3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6589118" y="1291005"/>
            <a:ext cx="492443" cy="731351"/>
          </a:xfrm>
          <a:prstGeom prst="rect">
            <a:avLst/>
          </a:prstGeom>
          <a:noFill/>
        </p:spPr>
        <p:txBody>
          <a:bodyPr vert="eaVert" wrap="square" rtlCol="0">
            <a:spAutoFit/>
          </a:bodyPr>
          <a:lstStyle/>
          <a:p>
            <a:r>
              <a:rPr lang="zh-CN" altLang="en-US" sz="2000" b="1" dirty="0"/>
              <a:t>目标</a:t>
            </a:r>
            <a:endParaRPr lang="zh-CN" altLang="en-US" sz="2000" b="1" dirty="0"/>
          </a:p>
        </p:txBody>
      </p:sp>
      <p:sp>
        <p:nvSpPr>
          <p:cNvPr id="7" name="文本框 6"/>
          <p:cNvSpPr txBox="1"/>
          <p:nvPr/>
        </p:nvSpPr>
        <p:spPr>
          <a:xfrm>
            <a:off x="7215010" y="1014834"/>
            <a:ext cx="4318634" cy="1446550"/>
          </a:xfrm>
          <a:prstGeom prst="rect">
            <a:avLst/>
          </a:prstGeom>
          <a:noFill/>
        </p:spPr>
        <p:txBody>
          <a:bodyPr wrap="square" rtlCol="0">
            <a:spAutoFit/>
          </a:bodyPr>
          <a:lstStyle/>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实现</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AGV</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的自动化运输，提高生产效率；</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实现对</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AGV</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的实时监控和控制，确保安全性；</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能够稳定可靠处理多个</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AGV</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同时运行的情况；</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600" dirty="0"/>
          </a:p>
        </p:txBody>
      </p:sp>
      <p:sp>
        <p:nvSpPr>
          <p:cNvPr id="8" name="文本框 7"/>
          <p:cNvSpPr txBox="1"/>
          <p:nvPr/>
        </p:nvSpPr>
        <p:spPr>
          <a:xfrm>
            <a:off x="831072" y="1726348"/>
            <a:ext cx="2977357" cy="369332"/>
          </a:xfrm>
          <a:prstGeom prst="rect">
            <a:avLst/>
          </a:prstGeom>
          <a:noFill/>
        </p:spPr>
        <p:txBody>
          <a:bodyPr wrap="square" rtlCol="0">
            <a:spAutoFit/>
          </a:bodyPr>
          <a:lstStyle/>
          <a:p>
            <a:pPr algn="l"/>
            <a:r>
              <a:rPr lang="zh-CN" altLang="zh-CN" sz="1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方案</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采用三级控制方式：</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cxnSp>
        <p:nvCxnSpPr>
          <p:cNvPr id="9" name="直接连接符 8"/>
          <p:cNvCxnSpPr/>
          <p:nvPr/>
        </p:nvCxnSpPr>
        <p:spPr>
          <a:xfrm>
            <a:off x="0" y="6522900"/>
            <a:ext cx="1236796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7984" y="302554"/>
            <a:ext cx="1236796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546516" y="344490"/>
            <a:ext cx="4290923" cy="461665"/>
          </a:xfrm>
          <a:prstGeom prst="rect">
            <a:avLst/>
          </a:prstGeom>
          <a:noFill/>
        </p:spPr>
        <p:txBody>
          <a:bodyPr wrap="square" rtlCol="0">
            <a:spAutoFit/>
          </a:bodyPr>
          <a:lstStyle/>
          <a:p>
            <a:pPr algn="dist"/>
            <a:r>
              <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rPr>
              <a:t>硬件、机械结构实现及细节</a:t>
            </a:r>
            <a:endPar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sp>
        <p:nvSpPr>
          <p:cNvPr id="4" name="文本框 3"/>
          <p:cNvSpPr txBox="1"/>
          <p:nvPr/>
        </p:nvSpPr>
        <p:spPr>
          <a:xfrm>
            <a:off x="463570" y="988263"/>
            <a:ext cx="3521413" cy="400110"/>
          </a:xfrm>
          <a:prstGeom prst="rect">
            <a:avLst/>
          </a:prstGeom>
          <a:noFill/>
        </p:spPr>
        <p:txBody>
          <a:bodyPr wrap="square" rtlCol="0">
            <a:spAutoFit/>
          </a:bodyPr>
          <a:lstStyle/>
          <a:p>
            <a:pPr algn="dist"/>
            <a:r>
              <a:rPr lang="zh-CN" altLang="en-US" sz="2000" b="1" kern="100" dirty="0">
                <a:ea typeface="等线" panose="02010600030101010101" pitchFamily="2" charset="-122"/>
                <a:cs typeface="Times New Roman" panose="02020603050405020304" pitchFamily="18" charset="0"/>
              </a:rPr>
              <a:t>四</a:t>
            </a:r>
            <a:r>
              <a:rPr lang="zh-CN" altLang="zh-CN" sz="2000" b="1" kern="100" dirty="0">
                <a:effectLst/>
                <a:ea typeface="等线" panose="02010600030101010101" pitchFamily="2" charset="-122"/>
                <a:cs typeface="Times New Roman" panose="02020603050405020304" pitchFamily="18" charset="0"/>
              </a:rPr>
              <a:t>、</a:t>
            </a:r>
            <a:r>
              <a:rPr lang="zh-CN" altLang="en-US" sz="2000" b="1" kern="100" dirty="0">
                <a:effectLst/>
                <a:ea typeface="等线" panose="02010600030101010101" pitchFamily="2" charset="-122"/>
                <a:cs typeface="Times New Roman" panose="02020603050405020304" pitchFamily="18" charset="0"/>
              </a:rPr>
              <a:t>控制</a:t>
            </a:r>
            <a:r>
              <a:rPr lang="zh-CN" altLang="zh-CN" sz="2000" b="1" kern="100" dirty="0">
                <a:effectLst/>
                <a:ea typeface="等线" panose="02010600030101010101" pitchFamily="2" charset="-122"/>
                <a:cs typeface="Times New Roman" panose="02020603050405020304" pitchFamily="18" charset="0"/>
              </a:rPr>
              <a:t>系统设计：</a:t>
            </a:r>
            <a:endParaRPr lang="zh-CN" altLang="en-US" sz="2000" dirty="0"/>
          </a:p>
        </p:txBody>
      </p:sp>
      <p:cxnSp>
        <p:nvCxnSpPr>
          <p:cNvPr id="9" name="直接连接符 8"/>
          <p:cNvCxnSpPr/>
          <p:nvPr/>
        </p:nvCxnSpPr>
        <p:spPr>
          <a:xfrm>
            <a:off x="0" y="6522900"/>
            <a:ext cx="1236796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7984" y="302554"/>
            <a:ext cx="1236796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546516" y="344490"/>
            <a:ext cx="4290923" cy="461665"/>
          </a:xfrm>
          <a:prstGeom prst="rect">
            <a:avLst/>
          </a:prstGeom>
          <a:noFill/>
        </p:spPr>
        <p:txBody>
          <a:bodyPr wrap="square" rtlCol="0">
            <a:spAutoFit/>
          </a:bodyPr>
          <a:lstStyle/>
          <a:p>
            <a:pPr algn="dist"/>
            <a:r>
              <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rPr>
              <a:t>硬件、机械结构实现及细节</a:t>
            </a:r>
            <a:endPar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endParaRPr>
          </a:p>
        </p:txBody>
      </p:sp>
      <p:pic>
        <p:nvPicPr>
          <p:cNvPr id="12" name="Picture 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5995179" y="798517"/>
            <a:ext cx="6196821" cy="6059483"/>
          </a:xfrm>
          <a:prstGeom prst="rect">
            <a:avLst/>
          </a:prstGeom>
          <a:noFill/>
          <a:ln>
            <a:noFill/>
          </a:ln>
        </p:spPr>
      </p:pic>
      <p:sp>
        <p:nvSpPr>
          <p:cNvPr id="2" name="文本框 1"/>
          <p:cNvSpPr txBox="1"/>
          <p:nvPr/>
        </p:nvSpPr>
        <p:spPr>
          <a:xfrm>
            <a:off x="10936749" y="1673790"/>
            <a:ext cx="281148" cy="3477875"/>
          </a:xfrm>
          <a:prstGeom prst="rect">
            <a:avLst/>
          </a:prstGeom>
          <a:noFill/>
        </p:spPr>
        <p:txBody>
          <a:bodyPr wrap="square" rtlCol="0">
            <a:spAutoFit/>
          </a:bodyPr>
          <a:lstStyle/>
          <a:p>
            <a:r>
              <a:rPr lang="zh-CN" altLang="zh-CN" sz="2000" b="1" kern="100" dirty="0">
                <a:solidFill>
                  <a:srgbClr val="82A3B6"/>
                </a:solidFill>
                <a:effectLst/>
                <a:latin typeface="等线" panose="02010600030101010101" pitchFamily="2" charset="-122"/>
                <a:ea typeface="等线" panose="02010600030101010101" pitchFamily="2" charset="-122"/>
                <a:cs typeface="Times New Roman" panose="02020603050405020304" pitchFamily="18" charset="0"/>
              </a:rPr>
              <a:t>分布式控制系统拓朴结构</a:t>
            </a:r>
            <a:endParaRPr lang="zh-CN" altLang="zh-CN" sz="2000" b="1" kern="100" dirty="0">
              <a:solidFill>
                <a:srgbClr val="82A3B6"/>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3" name="文本框 12"/>
          <p:cNvSpPr txBox="1"/>
          <p:nvPr/>
        </p:nvSpPr>
        <p:spPr>
          <a:xfrm>
            <a:off x="594171" y="1549745"/>
            <a:ext cx="5137609" cy="2676525"/>
          </a:xfrm>
          <a:prstGeom prst="rect">
            <a:avLst/>
          </a:prstGeom>
          <a:noFill/>
        </p:spPr>
        <p:txBody>
          <a:bodyPr wrap="square" rtlCol="0">
            <a:spAutoFit/>
          </a:bodyPr>
          <a:lstStyle/>
          <a:p>
            <a:pPr algn="l">
              <a:lnSpc>
                <a:spcPct val="150000"/>
              </a:lnSpc>
            </a:pPr>
            <a:r>
              <a:rPr lang="zh-CN" altLang="zh-CN" sz="16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约束条件和控制的对策</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控制器的成本随其复杂度增高，且较复杂的控制器不利于车载，会带来不必要的限位与动力消耗，因此采用分布式系统，简单的运动控制和传感器信息的转换由</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车载控制器</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完成，</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较复杂的信息处理由上级的控制器</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完成</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实际运输过程较为紧张，因此采用在线自动快速充电方式，提高运输效率</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4" name="文本框 13"/>
          <p:cNvSpPr txBox="1"/>
          <p:nvPr/>
        </p:nvSpPr>
        <p:spPr>
          <a:xfrm>
            <a:off x="594171" y="4286318"/>
            <a:ext cx="4741683" cy="1901483"/>
          </a:xfrm>
          <a:prstGeom prst="rect">
            <a:avLst/>
          </a:prstGeom>
          <a:noFill/>
        </p:spPr>
        <p:txBody>
          <a:bodyPr wrap="square" rtlCol="0">
            <a:spAutoFit/>
          </a:bodyPr>
          <a:lstStyle/>
          <a:p>
            <a:pPr algn="l">
              <a:lnSpc>
                <a:spcPct val="150000"/>
              </a:lnSpc>
            </a:pPr>
            <a:r>
              <a:rPr lang="zh-CN" altLang="zh-CN" sz="16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特色或创新之处</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采用分为三级控制方式，实现对</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AGV</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的全方位监控和控制；</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在线自动快速充电方式的采用，提高了系统的运行效率。</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sp>
        <p:nvSpPr>
          <p:cNvPr id="4" name="文本框 3"/>
          <p:cNvSpPr txBox="1"/>
          <p:nvPr/>
        </p:nvSpPr>
        <p:spPr>
          <a:xfrm>
            <a:off x="463570" y="988263"/>
            <a:ext cx="3521413" cy="400110"/>
          </a:xfrm>
          <a:prstGeom prst="rect">
            <a:avLst/>
          </a:prstGeom>
          <a:noFill/>
        </p:spPr>
        <p:txBody>
          <a:bodyPr wrap="square" rtlCol="0">
            <a:spAutoFit/>
          </a:bodyPr>
          <a:lstStyle/>
          <a:p>
            <a:pPr algn="dist"/>
            <a:r>
              <a:rPr lang="zh-CN" altLang="en-US" sz="2000" b="1" kern="100" dirty="0">
                <a:ea typeface="等线" panose="02010600030101010101" pitchFamily="2" charset="-122"/>
                <a:cs typeface="Times New Roman" panose="02020603050405020304" pitchFamily="18" charset="0"/>
              </a:rPr>
              <a:t>五</a:t>
            </a:r>
            <a:r>
              <a:rPr lang="zh-CN" altLang="zh-CN" sz="2000" b="1" kern="100" dirty="0">
                <a:effectLst/>
                <a:ea typeface="等线" panose="02010600030101010101" pitchFamily="2" charset="-122"/>
                <a:cs typeface="Times New Roman" panose="02020603050405020304" pitchFamily="18" charset="0"/>
              </a:rPr>
              <a:t>、</a:t>
            </a:r>
            <a:r>
              <a:rPr lang="zh-CN" altLang="en-US" sz="2000" b="1" kern="100" dirty="0">
                <a:ea typeface="等线" panose="02010600030101010101" pitchFamily="2" charset="-122"/>
                <a:cs typeface="Times New Roman" panose="02020603050405020304" pitchFamily="18" charset="0"/>
              </a:rPr>
              <a:t>传感</a:t>
            </a:r>
            <a:r>
              <a:rPr lang="zh-CN" altLang="zh-CN" sz="2000" b="1" kern="100" dirty="0">
                <a:effectLst/>
                <a:ea typeface="等线" panose="02010600030101010101" pitchFamily="2" charset="-122"/>
                <a:cs typeface="Times New Roman" panose="02020603050405020304" pitchFamily="18" charset="0"/>
              </a:rPr>
              <a:t>系统设计：</a:t>
            </a:r>
            <a:endParaRPr lang="zh-CN" altLang="en-US" sz="2000" dirty="0"/>
          </a:p>
        </p:txBody>
      </p:sp>
      <p:cxnSp>
        <p:nvCxnSpPr>
          <p:cNvPr id="9" name="直接连接符 8"/>
          <p:cNvCxnSpPr/>
          <p:nvPr/>
        </p:nvCxnSpPr>
        <p:spPr>
          <a:xfrm>
            <a:off x="5110984" y="735210"/>
            <a:ext cx="0" cy="336545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7984" y="302554"/>
            <a:ext cx="1236796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546516" y="344490"/>
            <a:ext cx="4290923" cy="461665"/>
          </a:xfrm>
          <a:prstGeom prst="rect">
            <a:avLst/>
          </a:prstGeom>
          <a:noFill/>
        </p:spPr>
        <p:txBody>
          <a:bodyPr wrap="square" rtlCol="0">
            <a:spAutoFit/>
          </a:bodyPr>
          <a:lstStyle/>
          <a:p>
            <a:pPr algn="dist"/>
            <a:r>
              <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rPr>
              <a:t>硬件、机械结构实现及细节</a:t>
            </a:r>
            <a:endPar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endParaRPr>
          </a:p>
        </p:txBody>
      </p:sp>
      <p:cxnSp>
        <p:nvCxnSpPr>
          <p:cNvPr id="2" name="直接连接符 1"/>
          <p:cNvCxnSpPr/>
          <p:nvPr/>
        </p:nvCxnSpPr>
        <p:spPr>
          <a:xfrm>
            <a:off x="820132" y="3507894"/>
            <a:ext cx="4741683"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2400" y="6675300"/>
            <a:ext cx="12367967" cy="0"/>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467546" y="3315113"/>
            <a:ext cx="0" cy="3121464"/>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110984" y="4461573"/>
            <a:ext cx="6483985" cy="0"/>
          </a:xfrm>
          <a:prstGeom prst="line">
            <a:avLst/>
          </a:prstGeom>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1231365" y="1413630"/>
            <a:ext cx="4108425" cy="1901483"/>
          </a:xfrm>
          <a:prstGeom prst="rect">
            <a:avLst/>
          </a:prstGeom>
          <a:noFill/>
        </p:spPr>
        <p:txBody>
          <a:bodyPr wrap="square" rtlCol="0">
            <a:spAutoFit/>
          </a:bodyPr>
          <a:lstStyle/>
          <a:p>
            <a:pPr algn="l">
              <a:lnSpc>
                <a:spcPct val="150000"/>
              </a:lnSpc>
            </a:pPr>
            <a:r>
              <a:rPr lang="zh-CN" altLang="zh-CN" sz="16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目标</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实现货物的正确识别分拣；</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实现正确的定位分析；</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实现合适的位姿调整；</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4.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系统需要准确、高效、低成本。</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6" name="文本框 25"/>
          <p:cNvSpPr txBox="1"/>
          <p:nvPr/>
        </p:nvSpPr>
        <p:spPr>
          <a:xfrm>
            <a:off x="5920402" y="999858"/>
            <a:ext cx="5740839" cy="3290570"/>
          </a:xfrm>
          <a:prstGeom prst="rect">
            <a:avLst/>
          </a:prstGeom>
          <a:noFill/>
        </p:spPr>
        <p:txBody>
          <a:bodyPr wrap="square" rtlCol="0">
            <a:spAutoFit/>
          </a:bodyPr>
          <a:lstStyle/>
          <a:p>
            <a:pPr algn="l">
              <a:lnSpc>
                <a:spcPct val="13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于地盘增加</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磁传感器和二维码扫描枪，实现二维码识别与轮廓识别主导的自主定位</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3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对于叉车机器人，采用反光柱导航，在低成本的情况下实现相对准确的导航；</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3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对于分拣机器人和重载机器人，采用激光导航方式，并构建动态地图，便于实现自动避障等功能；</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3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4.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对于运送机器人，增添红外传感器、激光导航器作为识别设备，便于在复杂环境中运行</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3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5.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为货物表面增加条形码，采用条形码识别技术；设立专门的物料箱，进行组合管理。</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7" name="文本框 26"/>
          <p:cNvSpPr txBox="1"/>
          <p:nvPr/>
        </p:nvSpPr>
        <p:spPr>
          <a:xfrm>
            <a:off x="5400660" y="935950"/>
            <a:ext cx="461665" cy="876691"/>
          </a:xfrm>
          <a:prstGeom prst="rect">
            <a:avLst/>
          </a:prstGeom>
          <a:noFill/>
        </p:spPr>
        <p:txBody>
          <a:bodyPr vert="eaVert" wrap="square" rtlCol="0">
            <a:spAutoFit/>
          </a:bodyPr>
          <a:lstStyle/>
          <a:p>
            <a:r>
              <a:rPr lang="zh-CN" altLang="zh-CN" sz="18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方案</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8" name="文本框 27"/>
          <p:cNvSpPr txBox="1"/>
          <p:nvPr/>
        </p:nvSpPr>
        <p:spPr>
          <a:xfrm>
            <a:off x="1242173" y="3700676"/>
            <a:ext cx="3552228" cy="2676525"/>
          </a:xfrm>
          <a:prstGeom prst="rect">
            <a:avLst/>
          </a:prstGeom>
          <a:noFill/>
        </p:spPr>
        <p:txBody>
          <a:bodyPr wrap="square" rtlCol="0">
            <a:spAutoFit/>
          </a:bodyPr>
          <a:lstStyle/>
          <a:p>
            <a:pPr algn="l">
              <a:lnSpc>
                <a:spcPct val="150000"/>
              </a:lnSpc>
            </a:pPr>
            <a:r>
              <a:rPr lang="zh-CN" altLang="zh-CN" sz="16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约束条件和限制的对策</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由于成本受限，采用激光传感器的数量需要控制在合理范围内；</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为确保分拣准确性，视觉识别算法不被采用；采用二维码和条形码识别</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通过使用</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多种定位方式和导航方式，</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提高系统的准确性和稳定性。</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9" name="文本框 28"/>
          <p:cNvSpPr txBox="1"/>
          <p:nvPr/>
        </p:nvSpPr>
        <p:spPr>
          <a:xfrm>
            <a:off x="5923195" y="4511676"/>
            <a:ext cx="5451836" cy="1532151"/>
          </a:xfrm>
          <a:prstGeom prst="rect">
            <a:avLst/>
          </a:prstGeom>
          <a:noFill/>
        </p:spPr>
        <p:txBody>
          <a:bodyPr wrap="square" rtlCol="0">
            <a:spAutoFit/>
          </a:bodyPr>
          <a:lstStyle/>
          <a:p>
            <a:pPr algn="l">
              <a:lnSpc>
                <a:spcPct val="150000"/>
              </a:lnSpc>
            </a:pPr>
            <a:r>
              <a:rPr lang="zh-CN" altLang="zh-CN" sz="16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特色或创新之处</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采用多种移动定位方式，提高系统的灵活性和适应性；</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为货物表面增加条形码，提高识别准确率；</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设立专门的物料箱，实现组合管理，提高了系统的效率。</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30" name="矩形 29"/>
          <p:cNvSpPr/>
          <p:nvPr/>
        </p:nvSpPr>
        <p:spPr>
          <a:xfrm>
            <a:off x="4892511" y="3054285"/>
            <a:ext cx="1027891" cy="1532150"/>
          </a:xfrm>
          <a:prstGeom prst="rect">
            <a:avLst/>
          </a:prstGeom>
          <a:noFill/>
          <a:ln w="57150">
            <a:solidFill>
              <a:srgbClr val="DCE3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658886" y="2563177"/>
            <a:ext cx="747570" cy="1172997"/>
          </a:xfrm>
          <a:prstGeom prst="rect">
            <a:avLst/>
          </a:prstGeom>
          <a:noFill/>
          <a:ln w="57150">
            <a:solidFill>
              <a:srgbClr val="DCE3F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sp>
        <p:nvSpPr>
          <p:cNvPr id="4" name="文本框 3"/>
          <p:cNvSpPr txBox="1"/>
          <p:nvPr/>
        </p:nvSpPr>
        <p:spPr>
          <a:xfrm>
            <a:off x="463570" y="988263"/>
            <a:ext cx="3521413" cy="400110"/>
          </a:xfrm>
          <a:prstGeom prst="rect">
            <a:avLst/>
          </a:prstGeom>
          <a:noFill/>
        </p:spPr>
        <p:txBody>
          <a:bodyPr wrap="square" rtlCol="0">
            <a:spAutoFit/>
          </a:bodyPr>
          <a:lstStyle/>
          <a:p>
            <a:pPr algn="dist"/>
            <a:r>
              <a:rPr lang="zh-CN" altLang="en-US" sz="2000" b="1" kern="100" dirty="0">
                <a:effectLst/>
                <a:ea typeface="等线" panose="02010600030101010101" pitchFamily="2" charset="-122"/>
                <a:cs typeface="Times New Roman" panose="02020603050405020304" pitchFamily="18" charset="0"/>
              </a:rPr>
              <a:t>六</a:t>
            </a:r>
            <a:r>
              <a:rPr lang="zh-CN" altLang="zh-CN" sz="2000" b="1" kern="100" dirty="0">
                <a:effectLst/>
                <a:ea typeface="等线" panose="02010600030101010101" pitchFamily="2" charset="-122"/>
                <a:cs typeface="Times New Roman" panose="02020603050405020304" pitchFamily="18" charset="0"/>
              </a:rPr>
              <a:t>、</a:t>
            </a:r>
            <a:r>
              <a:rPr lang="zh-CN" altLang="en-US" sz="2000" b="1" kern="100" dirty="0">
                <a:effectLst/>
                <a:ea typeface="等线" panose="02010600030101010101" pitchFamily="2" charset="-122"/>
                <a:cs typeface="Times New Roman" panose="02020603050405020304" pitchFamily="18" charset="0"/>
              </a:rPr>
              <a:t>通信</a:t>
            </a:r>
            <a:r>
              <a:rPr lang="zh-CN" altLang="zh-CN" sz="2000" b="1" kern="100" dirty="0">
                <a:effectLst/>
                <a:ea typeface="等线" panose="02010600030101010101" pitchFamily="2" charset="-122"/>
                <a:cs typeface="Times New Roman" panose="02020603050405020304" pitchFamily="18" charset="0"/>
              </a:rPr>
              <a:t>系统设计：</a:t>
            </a:r>
            <a:endParaRPr lang="zh-CN" altLang="en-US" sz="2000" dirty="0"/>
          </a:p>
        </p:txBody>
      </p:sp>
      <p:sp>
        <p:nvSpPr>
          <p:cNvPr id="11" name="文本框 10"/>
          <p:cNvSpPr txBox="1"/>
          <p:nvPr/>
        </p:nvSpPr>
        <p:spPr>
          <a:xfrm>
            <a:off x="7546516" y="344490"/>
            <a:ext cx="4290923" cy="461665"/>
          </a:xfrm>
          <a:prstGeom prst="rect">
            <a:avLst/>
          </a:prstGeom>
          <a:noFill/>
        </p:spPr>
        <p:txBody>
          <a:bodyPr wrap="square" rtlCol="0">
            <a:spAutoFit/>
          </a:bodyPr>
          <a:lstStyle/>
          <a:p>
            <a:pPr algn="dist"/>
            <a:r>
              <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rPr>
              <a:t>硬件、机械结构实现及细节</a:t>
            </a:r>
            <a:endParaRPr lang="zh-CN" altLang="zh-CN" sz="2400" b="1" kern="100" dirty="0">
              <a:solidFill>
                <a:schemeClr val="accent1">
                  <a:lumMod val="40000"/>
                  <a:lumOff val="60000"/>
                </a:schemeClr>
              </a:solidFill>
              <a:effectLst/>
              <a:latin typeface="幼圆" panose="02010509060101010101" pitchFamily="49" charset="-122"/>
              <a:ea typeface="幼圆" panose="02010509060101010101" pitchFamily="49" charset="-122"/>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5776861" y="2793142"/>
            <a:ext cx="5864614" cy="3639827"/>
          </a:xfrm>
          <a:prstGeom prst="rect">
            <a:avLst/>
          </a:prstGeom>
        </p:spPr>
      </p:pic>
      <p:sp>
        <p:nvSpPr>
          <p:cNvPr id="5" name="文本框 4"/>
          <p:cNvSpPr txBox="1"/>
          <p:nvPr/>
        </p:nvSpPr>
        <p:spPr>
          <a:xfrm>
            <a:off x="1258364" y="1388373"/>
            <a:ext cx="3318235" cy="2627835"/>
          </a:xfrm>
          <a:prstGeom prst="rect">
            <a:avLst/>
          </a:prstGeom>
          <a:noFill/>
        </p:spPr>
        <p:txBody>
          <a:bodyPr wrap="square" rtlCol="0">
            <a:spAutoFit/>
          </a:bodyPr>
          <a:lstStyle/>
          <a:p>
            <a:pPr algn="l">
              <a:lnSpc>
                <a:spcPct val="130000"/>
              </a:lnSpc>
            </a:pPr>
            <a:r>
              <a:rPr lang="zh-CN" altLang="zh-CN" sz="16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目标</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3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需要一个高效可靠的通信系统，用于实现</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AGV</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（自动导引车）与中央控制系统之间的数据传输和通信。</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3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实现实时数据传输与处理，包括</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AGV</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的位置、状态信息、传感器数据等；支持远程控制和指令下发；具备一定的安全性和抗干扰能力。</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p:cNvSpPr txBox="1"/>
          <p:nvPr/>
        </p:nvSpPr>
        <p:spPr>
          <a:xfrm>
            <a:off x="4890335" y="735210"/>
            <a:ext cx="6868912" cy="2306955"/>
          </a:xfrm>
          <a:prstGeom prst="rect">
            <a:avLst/>
          </a:prstGeom>
          <a:noFill/>
        </p:spPr>
        <p:txBody>
          <a:bodyPr wrap="square">
            <a:spAutoFit/>
          </a:bodyPr>
          <a:lstStyle/>
          <a:p>
            <a:pPr algn="l">
              <a:lnSpc>
                <a:spcPct val="150000"/>
              </a:lnSpc>
            </a:pPr>
            <a:r>
              <a:rPr lang="zh-CN" altLang="zh-CN" sz="16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方案</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采用</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无线局域网通讯</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，建立</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AGV</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与中央控制系统之间的通信链路。</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在派送仓库等数据处理量较大的地方采用</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定点光导通讯</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，保证传输速度</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通信机制采用</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基于</a:t>
            </a:r>
            <a:r>
              <a:rPr lang="en-US" altLang="zh-CN" sz="1600" b="1" kern="100" dirty="0">
                <a:effectLst/>
                <a:latin typeface="等线" panose="02010600030101010101" pitchFamily="2" charset="-122"/>
                <a:ea typeface="等线" panose="02010600030101010101" pitchFamily="2" charset="-122"/>
                <a:cs typeface="Times New Roman" panose="02020603050405020304" pitchFamily="18" charset="0"/>
              </a:rPr>
              <a:t>ROS</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的话题通信</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，每个机器人可以作为一个节点，节点之间通过发布者和订阅者进行数据的发布和订阅。对各个机器人的位置、传感器数据、机械状态、故障状态等进行处理。 </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2" name="文本框 11"/>
          <p:cNvSpPr txBox="1"/>
          <p:nvPr/>
        </p:nvSpPr>
        <p:spPr>
          <a:xfrm>
            <a:off x="1258364" y="4026024"/>
            <a:ext cx="4288913" cy="2947923"/>
          </a:xfrm>
          <a:prstGeom prst="rect">
            <a:avLst/>
          </a:prstGeom>
          <a:noFill/>
        </p:spPr>
        <p:txBody>
          <a:bodyPr wrap="square" rtlCol="0">
            <a:spAutoFit/>
          </a:bodyPr>
          <a:lstStyle/>
          <a:p>
            <a:pPr algn="l">
              <a:lnSpc>
                <a:spcPct val="130000"/>
              </a:lnSpc>
            </a:pPr>
            <a:r>
              <a:rPr lang="zh-CN" altLang="zh-CN" sz="1600" b="1"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约束条件和限制的对策</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3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环境复杂多变，可能存在信号干扰和遮挡问题；需要考虑通信安全性和稳定性。</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30000"/>
              </a:lnSpc>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采用频谱扩展技术、信号重发机制、加密通信等手段提高系统抗干扰能力和安全性；设计多通道、多天线系统以应对信号遮挡和衰减。</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3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当信号传输量过大时对速度仍由高要求，因此在派送仓库内采用定点光导通讯。</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30000"/>
              </a:lnSpc>
            </a:pPr>
            <a:endParaRPr lang="zh-CN" altLang="en-US" sz="1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1140152" y="1777741"/>
            <a:ext cx="5517004" cy="3678002"/>
          </a:xfrm>
          <a:prstGeom prst="rect">
            <a:avLst/>
          </a:prstGeom>
        </p:spPr>
      </p:pic>
      <p:sp>
        <p:nvSpPr>
          <p:cNvPr id="84" name="矩形 83"/>
          <p:cNvSpPr/>
          <p:nvPr/>
        </p:nvSpPr>
        <p:spPr>
          <a:xfrm>
            <a:off x="5445547" y="1564514"/>
            <a:ext cx="5616624" cy="4104456"/>
          </a:xfrm>
          <a:prstGeom prst="rect">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文本框 88"/>
          <p:cNvSpPr txBox="1"/>
          <p:nvPr/>
        </p:nvSpPr>
        <p:spPr>
          <a:xfrm>
            <a:off x="5848277" y="2588861"/>
            <a:ext cx="4536504" cy="70731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marL="285750" indent="-285750" algn="just">
              <a:lnSpc>
                <a:spcPct val="130000"/>
              </a:lnSpc>
              <a:buFont typeface="Wingdings" panose="05000000000000000000" pitchFamily="2" charset="2"/>
              <a:buChar char="ü"/>
            </a:pPr>
            <a:r>
              <a:rPr lang="zh-CN" altLang="zh-CN" sz="1600" b="1" kern="100" dirty="0">
                <a:solidFill>
                  <a:schemeClr val="bg1"/>
                </a:solidFill>
                <a:effectLst/>
                <a:ea typeface="等线" panose="02010600030101010101" pitchFamily="2" charset="-122"/>
                <a:cs typeface="Times New Roman" panose="02020603050405020304" pitchFamily="18" charset="0"/>
              </a:rPr>
              <a:t>总体：</a:t>
            </a:r>
            <a:r>
              <a:rPr lang="zh-CN" altLang="zh-CN" sz="1600" kern="100" dirty="0">
                <a:solidFill>
                  <a:schemeClr val="bg1"/>
                </a:solidFill>
                <a:effectLst/>
                <a:ea typeface="等线" panose="02010600030101010101" pitchFamily="2" charset="-122"/>
                <a:cs typeface="Times New Roman" panose="02020603050405020304" pitchFamily="18" charset="0"/>
              </a:rPr>
              <a:t>实现轻量的快递和外卖在小范围内的智能无人配送。</a:t>
            </a:r>
            <a:endParaRPr lang="zh-CN" altLang="en-US" sz="1200" dirty="0">
              <a:solidFill>
                <a:schemeClr val="bg1"/>
              </a:solidFill>
              <a:latin typeface="+mn-lt"/>
              <a:ea typeface="+mn-ea"/>
              <a:cs typeface="+mn-ea"/>
              <a:sym typeface="+mn-lt"/>
            </a:endParaRPr>
          </a:p>
        </p:txBody>
      </p:sp>
      <p:sp>
        <p:nvSpPr>
          <p:cNvPr id="18" name="文本框 17"/>
          <p:cNvSpPr txBox="1"/>
          <p:nvPr/>
        </p:nvSpPr>
        <p:spPr>
          <a:xfrm>
            <a:off x="5848277" y="1921691"/>
            <a:ext cx="1932986" cy="523220"/>
          </a:xfrm>
          <a:prstGeom prst="rect">
            <a:avLst/>
          </a:prstGeom>
          <a:noFill/>
        </p:spPr>
        <p:txBody>
          <a:bodyPr wrap="square">
            <a:spAutoFit/>
          </a:bodyPr>
          <a:lstStyle/>
          <a:p>
            <a:pPr algn="dist"/>
            <a:r>
              <a:rPr lang="zh-CN" altLang="zh-CN" sz="2800" b="1" kern="100" dirty="0">
                <a:solidFill>
                  <a:schemeClr val="bg1"/>
                </a:solidFill>
                <a:effectLst/>
                <a:latin typeface="幼圆" panose="02010509060101010101" pitchFamily="49" charset="-122"/>
                <a:ea typeface="幼圆" panose="02010509060101010101" pitchFamily="49" charset="-122"/>
                <a:cs typeface="Times New Roman" panose="02020603050405020304" pitchFamily="18" charset="0"/>
              </a:rPr>
              <a:t>功能目标</a:t>
            </a:r>
            <a:endParaRPr lang="zh-CN" altLang="en-US" sz="4000" b="1" dirty="0">
              <a:solidFill>
                <a:schemeClr val="bg1"/>
              </a:solidFill>
              <a:latin typeface="幼圆" panose="02010509060101010101" pitchFamily="49" charset="-122"/>
              <a:ea typeface="幼圆" panose="02010509060101010101" pitchFamily="49" charset="-122"/>
            </a:endParaRPr>
          </a:p>
        </p:txBody>
      </p:sp>
      <p:sp>
        <p:nvSpPr>
          <p:cNvPr id="20" name="文本框 88"/>
          <p:cNvSpPr txBox="1"/>
          <p:nvPr/>
        </p:nvSpPr>
        <p:spPr>
          <a:xfrm>
            <a:off x="5848277" y="3388647"/>
            <a:ext cx="4536504" cy="198766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marL="285750" indent="-285750" algn="just">
              <a:lnSpc>
                <a:spcPct val="130000"/>
              </a:lnSpc>
              <a:buFont typeface="Wingdings" panose="05000000000000000000" pitchFamily="2" charset="2"/>
              <a:buChar char="ü"/>
            </a:pPr>
            <a:r>
              <a:rPr lang="zh-CN"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细节：</a:t>
            </a:r>
            <a:endParaRPr lang="en-US" altLang="zh-CN" sz="1600" b="1"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在硬件上实现特别的小型机器人，能够携带轻量货物，同时机器人能够自主导航和规划路线。</a:t>
            </a:r>
            <a:endPar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30000"/>
              </a:lnSpc>
            </a:pPr>
            <a:r>
              <a:rPr lang="en-US"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rPr>
              <a:t>在软件上设计具有用户接口和快递、外卖接口，能够实时追踪配送进度，同时提供对外卖和快递的信息快速录入接口。</a:t>
            </a:r>
            <a:endParaRPr lang="zh-CN" altLang="zh-CN" sz="1600" kern="100" dirty="0">
              <a:solidFill>
                <a:schemeClr val="bg1"/>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 name="文本框 1"/>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2"/>
          <p:cNvSpPr/>
          <p:nvPr/>
        </p:nvSpPr>
        <p:spPr>
          <a:xfrm>
            <a:off x="-30480" y="3658322"/>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0"/>
                </a:moveTo>
                <a:cubicBezTo>
                  <a:pt x="11490" y="4778"/>
                  <a:pt x="9564" y="10123"/>
                  <a:pt x="6781" y="10123"/>
                </a:cubicBezTo>
                <a:lnTo>
                  <a:pt x="0" y="10123"/>
                </a:lnTo>
                <a:lnTo>
                  <a:pt x="0" y="21600"/>
                </a:lnTo>
                <a:lnTo>
                  <a:pt x="6781" y="21600"/>
                </a:lnTo>
                <a:cubicBezTo>
                  <a:pt x="14736" y="21600"/>
                  <a:pt x="15403" y="4123"/>
                  <a:pt x="21600" y="4123"/>
                </a:cubicBezTo>
                <a:cubicBezTo>
                  <a:pt x="18723" y="3671"/>
                  <a:pt x="16546" y="3724"/>
                  <a:pt x="13934" y="0"/>
                </a:cubicBezTo>
                <a:close/>
              </a:path>
            </a:pathLst>
          </a:custGeom>
          <a:solidFill>
            <a:srgbClr val="FEFEFE">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grpSp>
        <p:nvGrpSpPr>
          <p:cNvPr id="3" name="组合 2"/>
          <p:cNvGrpSpPr/>
          <p:nvPr/>
        </p:nvGrpSpPr>
        <p:grpSpPr>
          <a:xfrm>
            <a:off x="-517107" y="2577699"/>
            <a:ext cx="3882602" cy="1702601"/>
            <a:chOff x="-30480" y="1797048"/>
            <a:chExt cx="3882602" cy="1702601"/>
          </a:xfrm>
        </p:grpSpPr>
        <p:sp>
          <p:nvSpPr>
            <p:cNvPr id="20" name="Shape 13"/>
            <p:cNvSpPr/>
            <p:nvPr/>
          </p:nvSpPr>
          <p:spPr>
            <a:xfrm>
              <a:off x="-30480" y="1797048"/>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21600"/>
                  </a:moveTo>
                  <a:cubicBezTo>
                    <a:pt x="11490" y="16822"/>
                    <a:pt x="9564" y="11477"/>
                    <a:pt x="6781" y="11477"/>
                  </a:cubicBezTo>
                  <a:lnTo>
                    <a:pt x="0" y="11477"/>
                  </a:lnTo>
                  <a:lnTo>
                    <a:pt x="0" y="0"/>
                  </a:lnTo>
                  <a:lnTo>
                    <a:pt x="6781" y="0"/>
                  </a:lnTo>
                  <a:cubicBezTo>
                    <a:pt x="14736" y="0"/>
                    <a:pt x="15403" y="17477"/>
                    <a:pt x="21600" y="17477"/>
                  </a:cubicBezTo>
                  <a:cubicBezTo>
                    <a:pt x="18723" y="17929"/>
                    <a:pt x="16546" y="17876"/>
                    <a:pt x="13934" y="21600"/>
                  </a:cubicBezTo>
                  <a:close/>
                </a:path>
              </a:pathLst>
            </a:custGeom>
            <a:solidFill>
              <a:srgbClr val="FEFEFE">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1" name="Shape 14"/>
            <p:cNvSpPr/>
            <p:nvPr/>
          </p:nvSpPr>
          <p:spPr>
            <a:xfrm>
              <a:off x="2002845" y="2166051"/>
              <a:ext cx="1238195" cy="11908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2" name="Shape 15"/>
            <p:cNvSpPr/>
            <p:nvPr/>
          </p:nvSpPr>
          <p:spPr>
            <a:xfrm>
              <a:off x="3197249" y="2017463"/>
              <a:ext cx="654873" cy="1482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800"/>
                  </a:lnTo>
                  <a:cubicBezTo>
                    <a:pt x="21600" y="10800"/>
                    <a:pt x="0" y="0"/>
                    <a:pt x="0" y="0"/>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3" name="Shape 16"/>
            <p:cNvSpPr/>
            <p:nvPr/>
          </p:nvSpPr>
          <p:spPr>
            <a:xfrm>
              <a:off x="-30480" y="2080026"/>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1524"/>
                  </a:moveTo>
                  <a:cubicBezTo>
                    <a:pt x="12999" y="11524"/>
                    <a:pt x="14359" y="0"/>
                    <a:pt x="6046" y="0"/>
                  </a:cubicBezTo>
                  <a:lnTo>
                    <a:pt x="0" y="0"/>
                  </a:lnTo>
                  <a:lnTo>
                    <a:pt x="0" y="10076"/>
                  </a:lnTo>
                  <a:lnTo>
                    <a:pt x="6046" y="10076"/>
                  </a:lnTo>
                  <a:cubicBezTo>
                    <a:pt x="14359" y="10076"/>
                    <a:pt x="12999" y="21600"/>
                    <a:pt x="21600" y="21600"/>
                  </a:cubicBezTo>
                  <a:cubicBezTo>
                    <a:pt x="21600" y="21600"/>
                    <a:pt x="21600" y="11524"/>
                    <a:pt x="21600" y="11524"/>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4" name="Shape 17"/>
            <p:cNvSpPr/>
            <p:nvPr/>
          </p:nvSpPr>
          <p:spPr>
            <a:xfrm>
              <a:off x="845414" y="2408486"/>
              <a:ext cx="1024867" cy="675625"/>
            </a:xfrm>
            <a:custGeom>
              <a:avLst/>
              <a:gdLst/>
              <a:ahLst/>
              <a:cxnLst>
                <a:cxn ang="0">
                  <a:pos x="wd2" y="hd2"/>
                </a:cxn>
                <a:cxn ang="5400000">
                  <a:pos x="wd2" y="hd2"/>
                </a:cxn>
                <a:cxn ang="10800000">
                  <a:pos x="wd2" y="hd2"/>
                </a:cxn>
                <a:cxn ang="16200000">
                  <a:pos x="wd2" y="hd2"/>
                </a:cxn>
              </a:cxnLst>
              <a:rect l="0" t="0" r="r" b="b"/>
              <a:pathLst>
                <a:path w="21600" h="21600" extrusionOk="0">
                  <a:moveTo>
                    <a:pt x="8488" y="0"/>
                  </a:moveTo>
                  <a:cubicBezTo>
                    <a:pt x="8149" y="512"/>
                    <a:pt x="7815" y="1024"/>
                    <a:pt x="7488" y="1529"/>
                  </a:cubicBezTo>
                  <a:cubicBezTo>
                    <a:pt x="5243" y="4995"/>
                    <a:pt x="3187" y="8149"/>
                    <a:pt x="0" y="9958"/>
                  </a:cubicBezTo>
                  <a:cubicBezTo>
                    <a:pt x="5004" y="12482"/>
                    <a:pt x="6914" y="17009"/>
                    <a:pt x="10175" y="21600"/>
                  </a:cubicBezTo>
                  <a:cubicBezTo>
                    <a:pt x="11922" y="18777"/>
                    <a:pt x="15911" y="12634"/>
                    <a:pt x="21600" y="11021"/>
                  </a:cubicBezTo>
                  <a:cubicBezTo>
                    <a:pt x="14849" y="9938"/>
                    <a:pt x="11679" y="4924"/>
                    <a:pt x="8488" y="0"/>
                  </a:cubicBezTo>
                  <a:close/>
                </a:path>
              </a:pathLst>
            </a:custGeom>
            <a:solidFill>
              <a:schemeClr val="accent4">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5" name="Shape 18"/>
            <p:cNvSpPr/>
            <p:nvPr/>
          </p:nvSpPr>
          <p:spPr>
            <a:xfrm>
              <a:off x="-30480" y="2166051"/>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0076"/>
                  </a:moveTo>
                  <a:cubicBezTo>
                    <a:pt x="12999" y="10076"/>
                    <a:pt x="14359" y="21600"/>
                    <a:pt x="6046" y="21600"/>
                  </a:cubicBezTo>
                  <a:lnTo>
                    <a:pt x="0" y="21600"/>
                  </a:lnTo>
                  <a:lnTo>
                    <a:pt x="0" y="11524"/>
                  </a:lnTo>
                  <a:lnTo>
                    <a:pt x="6046" y="11524"/>
                  </a:lnTo>
                  <a:cubicBezTo>
                    <a:pt x="14359" y="11524"/>
                    <a:pt x="12999" y="0"/>
                    <a:pt x="21600" y="0"/>
                  </a:cubicBezTo>
                  <a:cubicBezTo>
                    <a:pt x="21600" y="0"/>
                    <a:pt x="21600" y="10076"/>
                    <a:pt x="21600" y="10076"/>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48" name="TextBox 81"/>
            <p:cNvSpPr txBox="1"/>
            <p:nvPr/>
          </p:nvSpPr>
          <p:spPr>
            <a:xfrm>
              <a:off x="1709915" y="2475162"/>
              <a:ext cx="1773949" cy="523220"/>
            </a:xfrm>
            <a:prstGeom prst="rect">
              <a:avLst/>
            </a:prstGeom>
            <a:noFill/>
          </p:spPr>
          <p:txBody>
            <a:bodyPr wrap="square" rtlCol="0">
              <a:spAutoFit/>
            </a:bodyPr>
            <a:lstStyle/>
            <a:p>
              <a:r>
                <a:rPr lang="zh-CN" altLang="en-US" sz="2800" b="1" dirty="0">
                  <a:solidFill>
                    <a:schemeClr val="bg1"/>
                  </a:solidFill>
                  <a:latin typeface="幼圆" panose="02010509060101010101" pitchFamily="49" charset="-122"/>
                  <a:ea typeface="幼圆" panose="02010509060101010101" pitchFamily="49" charset="-122"/>
                  <a:cs typeface="+mn-ea"/>
                  <a:sym typeface="+mn-lt"/>
                </a:rPr>
                <a:t>具体细节</a:t>
              </a:r>
              <a:endParaRPr lang="zh-CN" altLang="en-US" sz="2800" b="1" dirty="0">
                <a:solidFill>
                  <a:schemeClr val="bg1"/>
                </a:solidFill>
                <a:latin typeface="幼圆" panose="02010509060101010101" pitchFamily="49" charset="-122"/>
                <a:ea typeface="幼圆" panose="02010509060101010101" pitchFamily="49" charset="-122"/>
                <a:cs typeface="+mn-ea"/>
                <a:sym typeface="+mn-lt"/>
              </a:endParaRPr>
            </a:p>
          </p:txBody>
        </p:sp>
      </p:grpSp>
      <p:sp>
        <p:nvSpPr>
          <p:cNvPr id="2" name="文本框 1"/>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grpSp>
        <p:nvGrpSpPr>
          <p:cNvPr id="17" name="组合 16"/>
          <p:cNvGrpSpPr/>
          <p:nvPr/>
        </p:nvGrpSpPr>
        <p:grpSpPr>
          <a:xfrm>
            <a:off x="3482502" y="1128409"/>
            <a:ext cx="7486210" cy="4747097"/>
            <a:chOff x="3482502" y="1128409"/>
            <a:chExt cx="6935821" cy="4747097"/>
          </a:xfrm>
        </p:grpSpPr>
        <p:sp>
          <p:nvSpPr>
            <p:cNvPr id="18" name="矩形 17"/>
            <p:cNvSpPr/>
            <p:nvPr/>
          </p:nvSpPr>
          <p:spPr>
            <a:xfrm>
              <a:off x="3482502" y="1128409"/>
              <a:ext cx="6935821" cy="4747097"/>
            </a:xfrm>
            <a:prstGeom prst="rect">
              <a:avLst/>
            </a:prstGeom>
            <a:solidFill>
              <a:srgbClr val="DCE3F8"/>
            </a:solidFill>
            <a:ln w="28575">
              <a:solidFill>
                <a:srgbClr val="82A3B6"/>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834509" y="1475959"/>
              <a:ext cx="6243346" cy="4104456"/>
            </a:xfrm>
            <a:prstGeom prst="rect">
              <a:avLst/>
            </a:prstGeom>
            <a:solidFill>
              <a:schemeClr val="bg1"/>
            </a:solidFill>
            <a:ln w="57150">
              <a:solidFill>
                <a:srgbClr val="82A3B6"/>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文本框 9"/>
          <p:cNvSpPr txBox="1"/>
          <p:nvPr/>
        </p:nvSpPr>
        <p:spPr>
          <a:xfrm>
            <a:off x="4297868" y="2382016"/>
            <a:ext cx="5692438" cy="2270814"/>
          </a:xfrm>
          <a:prstGeom prst="rect">
            <a:avLst/>
          </a:prstGeom>
          <a:noFill/>
        </p:spPr>
        <p:txBody>
          <a:bodyPr wrap="square" rtlCol="0">
            <a:spAutoFit/>
          </a:bodyPr>
          <a:lstStyle/>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对于所有用户，准备以手机号为用户名，同时提供小程序端、</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端和</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Web</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端的访问。一般而言，用户和订单将默认以手机号进行关联，同时允许进行转增等操作。</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16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ea typeface="等线" panose="02010600030101010101" pitchFamily="2" charset="-122"/>
                <a:cs typeface="Times New Roman" panose="02020603050405020304" pitchFamily="18" charset="0"/>
              </a:rPr>
              <a:t>用户在界面上可以看到自己的快递和外卖的状态：未到达</a:t>
            </a:r>
            <a:r>
              <a:rPr lang="en-US" altLang="zh-CN" sz="1600" kern="100" dirty="0">
                <a:effectLst/>
                <a:ea typeface="等线" panose="02010600030101010101" pitchFamily="2" charset="-122"/>
                <a:cs typeface="Times New Roman" panose="02020603050405020304" pitchFamily="18" charset="0"/>
              </a:rPr>
              <a:t>/</a:t>
            </a:r>
            <a:r>
              <a:rPr lang="zh-CN" altLang="zh-CN" sz="1600" kern="100" dirty="0">
                <a:effectLst/>
                <a:ea typeface="等线" panose="02010600030101010101" pitchFamily="2" charset="-122"/>
                <a:cs typeface="Times New Roman" panose="02020603050405020304" pitchFamily="18" charset="0"/>
              </a:rPr>
              <a:t>已到达</a:t>
            </a:r>
            <a:r>
              <a:rPr lang="en-US" altLang="zh-CN" sz="1600" kern="100" dirty="0">
                <a:effectLst/>
                <a:ea typeface="等线" panose="02010600030101010101" pitchFamily="2" charset="-122"/>
                <a:cs typeface="Times New Roman" panose="02020603050405020304" pitchFamily="18" charset="0"/>
              </a:rPr>
              <a:t>/</a:t>
            </a:r>
            <a:r>
              <a:rPr lang="zh-CN" altLang="zh-CN" sz="1600" kern="100" dirty="0">
                <a:effectLst/>
                <a:ea typeface="等线" panose="02010600030101010101" pitchFamily="2" charset="-122"/>
                <a:cs typeface="Times New Roman" panose="02020603050405020304" pitchFamily="18" charset="0"/>
              </a:rPr>
              <a:t>配送中</a:t>
            </a:r>
            <a:r>
              <a:rPr lang="en-US" altLang="zh-CN" sz="1600" kern="100" dirty="0">
                <a:effectLst/>
                <a:ea typeface="等线" panose="02010600030101010101" pitchFamily="2" charset="-122"/>
                <a:cs typeface="Times New Roman" panose="02020603050405020304" pitchFamily="18" charset="0"/>
              </a:rPr>
              <a:t>/</a:t>
            </a:r>
            <a:r>
              <a:rPr lang="zh-CN" altLang="zh-CN" sz="1600" kern="100" dirty="0">
                <a:effectLst/>
                <a:ea typeface="等线" panose="02010600030101010101" pitchFamily="2" charset="-122"/>
                <a:cs typeface="Times New Roman" panose="02020603050405020304" pitchFamily="18" charset="0"/>
              </a:rPr>
              <a:t>已配送，同时对于已到达的快递或外卖可以选择立即配送或者预约配送。</a:t>
            </a:r>
            <a:endParaRPr lang="zh-CN" altLang="en-US" sz="1600" dirty="0"/>
          </a:p>
        </p:txBody>
      </p:sp>
      <p:sp>
        <p:nvSpPr>
          <p:cNvPr id="12" name="文本框 11"/>
          <p:cNvSpPr txBox="1"/>
          <p:nvPr/>
        </p:nvSpPr>
        <p:spPr>
          <a:xfrm>
            <a:off x="4301111" y="1793451"/>
            <a:ext cx="1621410" cy="400110"/>
          </a:xfrm>
          <a:prstGeom prst="rect">
            <a:avLst/>
          </a:prstGeom>
          <a:noFill/>
        </p:spPr>
        <p:txBody>
          <a:bodyPr wrap="square" rtlCol="0">
            <a:spAutoFit/>
          </a:bodyPr>
          <a:lstStyle/>
          <a:p>
            <a:r>
              <a:rPr lang="en-US" altLang="zh-CN" sz="2000" b="1" kern="100" dirty="0">
                <a:effectLst/>
                <a:ea typeface="等线" panose="02010600030101010101" pitchFamily="2" charset="-122"/>
                <a:cs typeface="Times New Roman" panose="02020603050405020304" pitchFamily="18" charset="0"/>
              </a:rPr>
              <a:t>1. </a:t>
            </a:r>
            <a:r>
              <a:rPr lang="zh-CN" altLang="en-US" sz="2000" b="1" kern="100" dirty="0">
                <a:effectLst/>
                <a:ea typeface="等线" panose="02010600030101010101" pitchFamily="2" charset="-122"/>
                <a:cs typeface="Times New Roman" panose="02020603050405020304" pitchFamily="18" charset="0"/>
              </a:rPr>
              <a:t>用户界面</a:t>
            </a:r>
            <a:endParaRPr lang="zh-CN" altLang="en-US" sz="20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2"/>
          <p:cNvSpPr/>
          <p:nvPr/>
        </p:nvSpPr>
        <p:spPr>
          <a:xfrm>
            <a:off x="-30480" y="3658322"/>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0"/>
                </a:moveTo>
                <a:cubicBezTo>
                  <a:pt x="11490" y="4778"/>
                  <a:pt x="9564" y="10123"/>
                  <a:pt x="6781" y="10123"/>
                </a:cubicBezTo>
                <a:lnTo>
                  <a:pt x="0" y="10123"/>
                </a:lnTo>
                <a:lnTo>
                  <a:pt x="0" y="21600"/>
                </a:lnTo>
                <a:lnTo>
                  <a:pt x="6781" y="21600"/>
                </a:lnTo>
                <a:cubicBezTo>
                  <a:pt x="14736" y="21600"/>
                  <a:pt x="15403" y="4123"/>
                  <a:pt x="21600" y="4123"/>
                </a:cubicBezTo>
                <a:cubicBezTo>
                  <a:pt x="18723" y="3671"/>
                  <a:pt x="16546" y="3724"/>
                  <a:pt x="13934" y="0"/>
                </a:cubicBezTo>
                <a:close/>
              </a:path>
            </a:pathLst>
          </a:custGeom>
          <a:solidFill>
            <a:srgbClr val="FEFEFE">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grpSp>
        <p:nvGrpSpPr>
          <p:cNvPr id="3" name="组合 2"/>
          <p:cNvGrpSpPr/>
          <p:nvPr/>
        </p:nvGrpSpPr>
        <p:grpSpPr>
          <a:xfrm>
            <a:off x="-517107" y="2577699"/>
            <a:ext cx="3882602" cy="1702601"/>
            <a:chOff x="-30480" y="1797048"/>
            <a:chExt cx="3882602" cy="1702601"/>
          </a:xfrm>
        </p:grpSpPr>
        <p:sp>
          <p:nvSpPr>
            <p:cNvPr id="20" name="Shape 13"/>
            <p:cNvSpPr/>
            <p:nvPr/>
          </p:nvSpPr>
          <p:spPr>
            <a:xfrm>
              <a:off x="-30480" y="1797048"/>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21600"/>
                  </a:moveTo>
                  <a:cubicBezTo>
                    <a:pt x="11490" y="16822"/>
                    <a:pt x="9564" y="11477"/>
                    <a:pt x="6781" y="11477"/>
                  </a:cubicBezTo>
                  <a:lnTo>
                    <a:pt x="0" y="11477"/>
                  </a:lnTo>
                  <a:lnTo>
                    <a:pt x="0" y="0"/>
                  </a:lnTo>
                  <a:lnTo>
                    <a:pt x="6781" y="0"/>
                  </a:lnTo>
                  <a:cubicBezTo>
                    <a:pt x="14736" y="0"/>
                    <a:pt x="15403" y="17477"/>
                    <a:pt x="21600" y="17477"/>
                  </a:cubicBezTo>
                  <a:cubicBezTo>
                    <a:pt x="18723" y="17929"/>
                    <a:pt x="16546" y="17876"/>
                    <a:pt x="13934" y="21600"/>
                  </a:cubicBezTo>
                  <a:close/>
                </a:path>
              </a:pathLst>
            </a:custGeom>
            <a:solidFill>
              <a:srgbClr val="FEFEFE">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1" name="Shape 14"/>
            <p:cNvSpPr/>
            <p:nvPr/>
          </p:nvSpPr>
          <p:spPr>
            <a:xfrm>
              <a:off x="2002845" y="2166051"/>
              <a:ext cx="1238195" cy="11908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2" name="Shape 15"/>
            <p:cNvSpPr/>
            <p:nvPr/>
          </p:nvSpPr>
          <p:spPr>
            <a:xfrm>
              <a:off x="3197249" y="2017463"/>
              <a:ext cx="654873" cy="1482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800"/>
                  </a:lnTo>
                  <a:cubicBezTo>
                    <a:pt x="21600" y="10800"/>
                    <a:pt x="0" y="0"/>
                    <a:pt x="0" y="0"/>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3" name="Shape 16"/>
            <p:cNvSpPr/>
            <p:nvPr/>
          </p:nvSpPr>
          <p:spPr>
            <a:xfrm>
              <a:off x="-30480" y="2080026"/>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1524"/>
                  </a:moveTo>
                  <a:cubicBezTo>
                    <a:pt x="12999" y="11524"/>
                    <a:pt x="14359" y="0"/>
                    <a:pt x="6046" y="0"/>
                  </a:cubicBezTo>
                  <a:lnTo>
                    <a:pt x="0" y="0"/>
                  </a:lnTo>
                  <a:lnTo>
                    <a:pt x="0" y="10076"/>
                  </a:lnTo>
                  <a:lnTo>
                    <a:pt x="6046" y="10076"/>
                  </a:lnTo>
                  <a:cubicBezTo>
                    <a:pt x="14359" y="10076"/>
                    <a:pt x="12999" y="21600"/>
                    <a:pt x="21600" y="21600"/>
                  </a:cubicBezTo>
                  <a:cubicBezTo>
                    <a:pt x="21600" y="21600"/>
                    <a:pt x="21600" y="11524"/>
                    <a:pt x="21600" y="11524"/>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4" name="Shape 17"/>
            <p:cNvSpPr/>
            <p:nvPr/>
          </p:nvSpPr>
          <p:spPr>
            <a:xfrm>
              <a:off x="845414" y="2408486"/>
              <a:ext cx="1024867" cy="675625"/>
            </a:xfrm>
            <a:custGeom>
              <a:avLst/>
              <a:gdLst/>
              <a:ahLst/>
              <a:cxnLst>
                <a:cxn ang="0">
                  <a:pos x="wd2" y="hd2"/>
                </a:cxn>
                <a:cxn ang="5400000">
                  <a:pos x="wd2" y="hd2"/>
                </a:cxn>
                <a:cxn ang="10800000">
                  <a:pos x="wd2" y="hd2"/>
                </a:cxn>
                <a:cxn ang="16200000">
                  <a:pos x="wd2" y="hd2"/>
                </a:cxn>
              </a:cxnLst>
              <a:rect l="0" t="0" r="r" b="b"/>
              <a:pathLst>
                <a:path w="21600" h="21600" extrusionOk="0">
                  <a:moveTo>
                    <a:pt x="8488" y="0"/>
                  </a:moveTo>
                  <a:cubicBezTo>
                    <a:pt x="8149" y="512"/>
                    <a:pt x="7815" y="1024"/>
                    <a:pt x="7488" y="1529"/>
                  </a:cubicBezTo>
                  <a:cubicBezTo>
                    <a:pt x="5243" y="4995"/>
                    <a:pt x="3187" y="8149"/>
                    <a:pt x="0" y="9958"/>
                  </a:cubicBezTo>
                  <a:cubicBezTo>
                    <a:pt x="5004" y="12482"/>
                    <a:pt x="6914" y="17009"/>
                    <a:pt x="10175" y="21600"/>
                  </a:cubicBezTo>
                  <a:cubicBezTo>
                    <a:pt x="11922" y="18777"/>
                    <a:pt x="15911" y="12634"/>
                    <a:pt x="21600" y="11021"/>
                  </a:cubicBezTo>
                  <a:cubicBezTo>
                    <a:pt x="14849" y="9938"/>
                    <a:pt x="11679" y="4924"/>
                    <a:pt x="8488" y="0"/>
                  </a:cubicBezTo>
                  <a:close/>
                </a:path>
              </a:pathLst>
            </a:custGeom>
            <a:solidFill>
              <a:schemeClr val="accent4">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5" name="Shape 18"/>
            <p:cNvSpPr/>
            <p:nvPr/>
          </p:nvSpPr>
          <p:spPr>
            <a:xfrm>
              <a:off x="-30480" y="2166051"/>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0076"/>
                  </a:moveTo>
                  <a:cubicBezTo>
                    <a:pt x="12999" y="10076"/>
                    <a:pt x="14359" y="21600"/>
                    <a:pt x="6046" y="21600"/>
                  </a:cubicBezTo>
                  <a:lnTo>
                    <a:pt x="0" y="21600"/>
                  </a:lnTo>
                  <a:lnTo>
                    <a:pt x="0" y="11524"/>
                  </a:lnTo>
                  <a:lnTo>
                    <a:pt x="6046" y="11524"/>
                  </a:lnTo>
                  <a:cubicBezTo>
                    <a:pt x="14359" y="11524"/>
                    <a:pt x="12999" y="0"/>
                    <a:pt x="21600" y="0"/>
                  </a:cubicBezTo>
                  <a:cubicBezTo>
                    <a:pt x="21600" y="0"/>
                    <a:pt x="21600" y="10076"/>
                    <a:pt x="21600" y="10076"/>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48" name="TextBox 81"/>
            <p:cNvSpPr txBox="1"/>
            <p:nvPr/>
          </p:nvSpPr>
          <p:spPr>
            <a:xfrm>
              <a:off x="1709915" y="2475162"/>
              <a:ext cx="1773949" cy="523220"/>
            </a:xfrm>
            <a:prstGeom prst="rect">
              <a:avLst/>
            </a:prstGeom>
            <a:noFill/>
          </p:spPr>
          <p:txBody>
            <a:bodyPr wrap="square" rtlCol="0">
              <a:spAutoFit/>
            </a:bodyPr>
            <a:lstStyle/>
            <a:p>
              <a:r>
                <a:rPr lang="zh-CN" altLang="en-US" sz="2800" b="1" dirty="0">
                  <a:solidFill>
                    <a:schemeClr val="bg1"/>
                  </a:solidFill>
                  <a:latin typeface="幼圆" panose="02010509060101010101" pitchFamily="49" charset="-122"/>
                  <a:ea typeface="幼圆" panose="02010509060101010101" pitchFamily="49" charset="-122"/>
                  <a:cs typeface="+mn-ea"/>
                  <a:sym typeface="+mn-lt"/>
                </a:rPr>
                <a:t>具体细节</a:t>
              </a:r>
              <a:endParaRPr lang="zh-CN" altLang="en-US" sz="2800" b="1" dirty="0">
                <a:solidFill>
                  <a:schemeClr val="bg1"/>
                </a:solidFill>
                <a:latin typeface="幼圆" panose="02010509060101010101" pitchFamily="49" charset="-122"/>
                <a:ea typeface="幼圆" panose="02010509060101010101" pitchFamily="49" charset="-122"/>
                <a:cs typeface="+mn-ea"/>
                <a:sym typeface="+mn-lt"/>
              </a:endParaRPr>
            </a:p>
          </p:txBody>
        </p:sp>
      </p:grpSp>
      <p:sp>
        <p:nvSpPr>
          <p:cNvPr id="2" name="文本框 1"/>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grpSp>
        <p:nvGrpSpPr>
          <p:cNvPr id="6" name="组合 5"/>
          <p:cNvGrpSpPr/>
          <p:nvPr/>
        </p:nvGrpSpPr>
        <p:grpSpPr>
          <a:xfrm>
            <a:off x="3482502" y="1128409"/>
            <a:ext cx="7486210" cy="4747097"/>
            <a:chOff x="3482502" y="1128409"/>
            <a:chExt cx="6935821" cy="4747097"/>
          </a:xfrm>
        </p:grpSpPr>
        <p:sp>
          <p:nvSpPr>
            <p:cNvPr id="7" name="矩形 6"/>
            <p:cNvSpPr/>
            <p:nvPr/>
          </p:nvSpPr>
          <p:spPr>
            <a:xfrm>
              <a:off x="3482502" y="1128409"/>
              <a:ext cx="6935821" cy="4747097"/>
            </a:xfrm>
            <a:prstGeom prst="rect">
              <a:avLst/>
            </a:prstGeom>
            <a:solidFill>
              <a:srgbClr val="DCE3F8"/>
            </a:solidFill>
            <a:ln w="28575">
              <a:solidFill>
                <a:srgbClr val="82A3B6"/>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3834509" y="1475959"/>
              <a:ext cx="6243346" cy="4104456"/>
            </a:xfrm>
            <a:prstGeom prst="rect">
              <a:avLst/>
            </a:prstGeom>
            <a:solidFill>
              <a:schemeClr val="bg1"/>
            </a:solidFill>
            <a:ln w="57150">
              <a:solidFill>
                <a:srgbClr val="82A3B6"/>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文本框 8"/>
          <p:cNvSpPr txBox="1"/>
          <p:nvPr/>
        </p:nvSpPr>
        <p:spPr>
          <a:xfrm>
            <a:off x="4301111" y="1793451"/>
            <a:ext cx="1621410" cy="400110"/>
          </a:xfrm>
          <a:prstGeom prst="rect">
            <a:avLst/>
          </a:prstGeom>
          <a:noFill/>
        </p:spPr>
        <p:txBody>
          <a:bodyPr wrap="square" rtlCol="0">
            <a:spAutoFit/>
          </a:bodyPr>
          <a:lstStyle/>
          <a:p>
            <a:r>
              <a:rPr lang="en-US" altLang="zh-CN" sz="2000" b="1" kern="100" dirty="0">
                <a:ea typeface="等线" panose="02010600030101010101" pitchFamily="2" charset="-122"/>
                <a:cs typeface="Times New Roman" panose="02020603050405020304" pitchFamily="18" charset="0"/>
              </a:rPr>
              <a:t>2</a:t>
            </a:r>
            <a:r>
              <a:rPr lang="en-US" altLang="zh-CN" sz="2000" b="1" kern="100" dirty="0">
                <a:effectLst/>
                <a:ea typeface="等线" panose="02010600030101010101" pitchFamily="2" charset="-122"/>
                <a:cs typeface="Times New Roman" panose="02020603050405020304" pitchFamily="18" charset="0"/>
              </a:rPr>
              <a:t>. </a:t>
            </a:r>
            <a:r>
              <a:rPr lang="zh-CN" altLang="zh-CN" sz="2000" b="1" kern="100" dirty="0">
                <a:effectLst/>
                <a:ea typeface="等线" panose="02010600030101010101" pitchFamily="2" charset="-122"/>
                <a:cs typeface="Times New Roman" panose="02020603050405020304" pitchFamily="18" charset="0"/>
              </a:rPr>
              <a:t>订单管理</a:t>
            </a:r>
            <a:endParaRPr lang="zh-CN" altLang="en-US" sz="2000" dirty="0"/>
          </a:p>
        </p:txBody>
      </p:sp>
      <p:sp>
        <p:nvSpPr>
          <p:cNvPr id="10" name="文本框 9"/>
          <p:cNvSpPr txBox="1"/>
          <p:nvPr/>
        </p:nvSpPr>
        <p:spPr>
          <a:xfrm>
            <a:off x="4301111" y="2193561"/>
            <a:ext cx="5961570" cy="3009478"/>
          </a:xfrm>
          <a:prstGeom prst="rect">
            <a:avLst/>
          </a:prstGeom>
          <a:noFill/>
        </p:spPr>
        <p:txBody>
          <a:bodyPr wrap="square" rtlCol="0">
            <a:spAutoFit/>
          </a:bodyPr>
          <a:lstStyle/>
          <a:p>
            <a:pPr algn="l">
              <a:lnSpc>
                <a:spcPct val="150000"/>
              </a:lnSpc>
            </a:pPr>
            <a:r>
              <a:rPr lang="en-US"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        </a:t>
            </a: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搭建一个高效的订单管理系统，其功能不仅包括接收和处理用户的订单请求，更能够智能地分派任务给各个无人机或机器人。这个系统将实现自动化的任务分配，考虑到不同订单的紧急程度、配送距离和无人机或机器人的可用性，确保最佳的配送效率。</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        </a:t>
            </a: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在这个系统中，订单信息的准确性是至关重要的。它将实现对订单信息的详细验证，确保每一步配送过程中的数据准确性和完整性。这包括验证订单内容、配送地址的准确性，以及与用户之间的交互和确认，从而保证配送任务按时、按要求完成。</a:t>
            </a:r>
            <a:endParaRPr lang="zh-CN" altLang="en-US" sz="1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14" name="矩形 13"/>
          <p:cNvSpPr/>
          <p:nvPr/>
        </p:nvSpPr>
        <p:spPr>
          <a:xfrm>
            <a:off x="767767" y="747203"/>
            <a:ext cx="1776335" cy="923330"/>
          </a:xfrm>
          <a:prstGeom prst="rect">
            <a:avLst/>
          </a:prstGeom>
        </p:spPr>
        <p:txBody>
          <a:bodyPr wrap="square">
            <a:spAutoFit/>
          </a:bodyPr>
          <a:lstStyle/>
          <a:p>
            <a:pPr algn="dist"/>
            <a:r>
              <a:rPr lang="zh-CN" altLang="en-US" sz="5400" dirty="0">
                <a:solidFill>
                  <a:schemeClr val="bg1"/>
                </a:solidFill>
                <a:latin typeface="幼圆" panose="02010509060101010101" pitchFamily="49" charset="-122"/>
                <a:ea typeface="幼圆" panose="02010509060101010101" pitchFamily="49" charset="-122"/>
                <a:cs typeface="+mn-ea"/>
                <a:sym typeface="+mn-lt"/>
              </a:rPr>
              <a:t>目录</a:t>
            </a:r>
            <a:endParaRPr lang="zh-CN" altLang="en-US" sz="5400" dirty="0">
              <a:solidFill>
                <a:schemeClr val="bg1"/>
              </a:solidFill>
              <a:latin typeface="幼圆" panose="02010509060101010101" pitchFamily="49" charset="-122"/>
              <a:ea typeface="幼圆" panose="02010509060101010101" pitchFamily="49" charset="-122"/>
              <a:cs typeface="+mn-ea"/>
              <a:sym typeface="+mn-lt"/>
            </a:endParaRPr>
          </a:p>
        </p:txBody>
      </p:sp>
      <p:sp>
        <p:nvSpPr>
          <p:cNvPr id="17" name="矩形 16"/>
          <p:cNvSpPr/>
          <p:nvPr/>
        </p:nvSpPr>
        <p:spPr>
          <a:xfrm>
            <a:off x="816405" y="1670533"/>
            <a:ext cx="1745337" cy="425437"/>
          </a:xfrm>
          <a:prstGeom prst="rect">
            <a:avLst/>
          </a:prstGeom>
        </p:spPr>
        <p:txBody>
          <a:bodyPr wrap="square">
            <a:spAutoFit/>
          </a:bodyPr>
          <a:lstStyle/>
          <a:p>
            <a:pPr algn="ctr">
              <a:lnSpc>
                <a:spcPct val="120000"/>
              </a:lnSpc>
            </a:pPr>
            <a:r>
              <a:rPr lang="en-US" altLang="zh-CN" sz="2000" dirty="0">
                <a:solidFill>
                  <a:schemeClr val="bg1"/>
                </a:solidFill>
                <a:latin typeface="Arial Rounded MT Bold" panose="020F0704030504030204" pitchFamily="34" charset="0"/>
                <a:ea typeface="Adobe Gothic Std B" panose="020B0800000000000000" pitchFamily="34" charset="-128"/>
                <a:cs typeface="+mn-ea"/>
                <a:sym typeface="+mn-lt"/>
              </a:rPr>
              <a:t>CONTENTS</a:t>
            </a:r>
            <a:endParaRPr lang="zh-CN" altLang="en-US" sz="2000" dirty="0">
              <a:solidFill>
                <a:schemeClr val="bg1"/>
              </a:solidFill>
              <a:latin typeface="Arial Rounded MT Bold" panose="020F0704030504030204" pitchFamily="34" charset="0"/>
              <a:cs typeface="+mn-ea"/>
              <a:sym typeface="+mn-lt"/>
            </a:endParaRPr>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a:off x="2853544" y="2531790"/>
            <a:ext cx="3079193" cy="701497"/>
            <a:chOff x="2306789" y="2391783"/>
            <a:chExt cx="3079193" cy="701497"/>
          </a:xfrm>
        </p:grpSpPr>
        <p:sp>
          <p:nvSpPr>
            <p:cNvPr id="3" name="任意多边形: 形状 2"/>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3059554" y="2504084"/>
              <a:ext cx="2269506" cy="400110"/>
            </a:xfrm>
            <a:prstGeom prst="rect">
              <a:avLst/>
            </a:prstGeom>
            <a:noFill/>
          </p:spPr>
          <p:txBody>
            <a:bodyPr wrap="square">
              <a:spAutoFit/>
            </a:bodyPr>
            <a:lstStyle/>
            <a:p>
              <a:pPr algn="dist"/>
              <a:r>
                <a:rPr lang="zh-CN" altLang="en-US" sz="2000" dirty="0">
                  <a:solidFill>
                    <a:schemeClr val="bg1"/>
                  </a:solidFill>
                  <a:latin typeface="江城律动宋" panose="02020700000000000000" pitchFamily="18" charset="-122"/>
                  <a:ea typeface="江城律动宋" panose="02020700000000000000" pitchFamily="18" charset="-122"/>
                </a:rPr>
                <a:t>需求分析</a:t>
              </a:r>
              <a:endParaRPr lang="zh-CN" altLang="en-US" sz="2000" dirty="0">
                <a:solidFill>
                  <a:schemeClr val="bg1"/>
                </a:solidFill>
                <a:latin typeface="江城律动宋" panose="02020700000000000000" pitchFamily="18" charset="-122"/>
                <a:ea typeface="江城律动宋" panose="02020700000000000000" pitchFamily="18" charset="-122"/>
              </a:endParaRPr>
            </a:p>
          </p:txBody>
        </p:sp>
        <p:sp>
          <p:nvSpPr>
            <p:cNvPr id="22" name="文本框 21"/>
            <p:cNvSpPr txBox="1"/>
            <p:nvPr/>
          </p:nvSpPr>
          <p:spPr>
            <a:xfrm>
              <a:off x="3081849" y="2785503"/>
              <a:ext cx="2304133" cy="307777"/>
            </a:xfrm>
            <a:prstGeom prst="rect">
              <a:avLst/>
            </a:prstGeom>
            <a:noFill/>
          </p:spPr>
          <p:txBody>
            <a:bodyPr wrap="square">
              <a:spAutoFit/>
            </a:bodyPr>
            <a:lstStyle/>
            <a:p>
              <a:pPr algn="dist"/>
              <a:r>
                <a:rPr lang="en-US" altLang="zh-CN" sz="1400" b="1" dirty="0">
                  <a:solidFill>
                    <a:schemeClr val="bg1"/>
                  </a:solidFill>
                </a:rPr>
                <a:t>Analysis</a:t>
              </a:r>
              <a:endParaRPr lang="zh-CN" altLang="en-US" sz="1400" b="1" dirty="0">
                <a:solidFill>
                  <a:schemeClr val="bg1"/>
                </a:solidFill>
              </a:endParaRPr>
            </a:p>
          </p:txBody>
        </p:sp>
        <p:sp>
          <p:nvSpPr>
            <p:cNvPr id="23" name="矩形 22"/>
            <p:cNvSpPr/>
            <p:nvPr/>
          </p:nvSpPr>
          <p:spPr>
            <a:xfrm>
              <a:off x="2334582" y="2475270"/>
              <a:ext cx="604653" cy="523220"/>
            </a:xfrm>
            <a:prstGeom prst="rect">
              <a:avLst/>
            </a:prstGeom>
          </p:spPr>
          <p:txBody>
            <a:bodyPr wrap="none">
              <a:spAutoFit/>
            </a:bodyPr>
            <a:lstStyle/>
            <a:p>
              <a:r>
                <a:rPr lang="en-US" altLang="zh-CN" sz="2800" dirty="0">
                  <a:solidFill>
                    <a:srgbClr val="7EC3C6"/>
                  </a:solidFill>
                  <a:latin typeface="江城律动宋" panose="02020700000000000000" pitchFamily="18" charset="-122"/>
                  <a:ea typeface="江城律动宋" panose="02020700000000000000" pitchFamily="18" charset="-122"/>
                  <a:cs typeface="+mn-ea"/>
                  <a:sym typeface="+mn-lt"/>
                </a:rPr>
                <a:t>01</a:t>
              </a:r>
              <a:endParaRPr lang="zh-CN" altLang="en-US" sz="2800"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25" name="任意多边形: 形状 24"/>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p:cNvGrpSpPr/>
          <p:nvPr/>
        </p:nvGrpSpPr>
        <p:grpSpPr>
          <a:xfrm>
            <a:off x="6894597" y="2531790"/>
            <a:ext cx="3079193" cy="701497"/>
            <a:chOff x="2306789" y="2391783"/>
            <a:chExt cx="3079193" cy="701497"/>
          </a:xfrm>
        </p:grpSpPr>
        <p:sp>
          <p:nvSpPr>
            <p:cNvPr id="27" name="任意多边形: 形状 26"/>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p:cNvSpPr txBox="1"/>
            <p:nvPr/>
          </p:nvSpPr>
          <p:spPr>
            <a:xfrm>
              <a:off x="3059553" y="2504084"/>
              <a:ext cx="2304133" cy="400110"/>
            </a:xfrm>
            <a:prstGeom prst="rect">
              <a:avLst/>
            </a:prstGeom>
            <a:noFill/>
          </p:spPr>
          <p:txBody>
            <a:bodyPr wrap="square">
              <a:spAutoFit/>
            </a:bodyPr>
            <a:lstStyle/>
            <a:p>
              <a:pPr algn="dist"/>
              <a:r>
                <a:rPr lang="zh-CN" altLang="en-US" sz="2000" dirty="0">
                  <a:solidFill>
                    <a:schemeClr val="bg1"/>
                  </a:solidFill>
                  <a:latin typeface="江城律动宋" panose="02020700000000000000" pitchFamily="18" charset="-122"/>
                  <a:ea typeface="江城律动宋" panose="02020700000000000000" pitchFamily="18" charset="-122"/>
                </a:rPr>
                <a:t>方案设计</a:t>
              </a:r>
              <a:endParaRPr lang="zh-CN" altLang="en-US" sz="2000" dirty="0">
                <a:solidFill>
                  <a:schemeClr val="bg1"/>
                </a:solidFill>
                <a:latin typeface="江城律动宋" panose="02020700000000000000" pitchFamily="18" charset="-122"/>
                <a:ea typeface="江城律动宋" panose="02020700000000000000" pitchFamily="18" charset="-122"/>
              </a:endParaRPr>
            </a:p>
          </p:txBody>
        </p:sp>
        <p:sp>
          <p:nvSpPr>
            <p:cNvPr id="29" name="文本框 28"/>
            <p:cNvSpPr txBox="1"/>
            <p:nvPr/>
          </p:nvSpPr>
          <p:spPr>
            <a:xfrm>
              <a:off x="3081849" y="2785503"/>
              <a:ext cx="2304133" cy="307777"/>
            </a:xfrm>
            <a:prstGeom prst="rect">
              <a:avLst/>
            </a:prstGeom>
            <a:noFill/>
          </p:spPr>
          <p:txBody>
            <a:bodyPr wrap="square">
              <a:spAutoFit/>
            </a:bodyPr>
            <a:lstStyle/>
            <a:p>
              <a:pPr algn="dist"/>
              <a:r>
                <a:rPr lang="en-US" altLang="zh-CN" sz="1400" b="1" dirty="0">
                  <a:solidFill>
                    <a:schemeClr val="bg1"/>
                  </a:solidFill>
                </a:rPr>
                <a:t>Design</a:t>
              </a:r>
              <a:endParaRPr lang="zh-CN" altLang="en-US" sz="1400" b="1" dirty="0">
                <a:solidFill>
                  <a:schemeClr val="bg1"/>
                </a:solidFill>
              </a:endParaRPr>
            </a:p>
          </p:txBody>
        </p:sp>
        <p:sp>
          <p:nvSpPr>
            <p:cNvPr id="30" name="矩形 29"/>
            <p:cNvSpPr/>
            <p:nvPr/>
          </p:nvSpPr>
          <p:spPr>
            <a:xfrm>
              <a:off x="2334582" y="2475270"/>
              <a:ext cx="604653" cy="523220"/>
            </a:xfrm>
            <a:prstGeom prst="rect">
              <a:avLst/>
            </a:prstGeom>
          </p:spPr>
          <p:txBody>
            <a:bodyPr wrap="none">
              <a:spAutoFit/>
            </a:bodyPr>
            <a:lstStyle/>
            <a:p>
              <a:r>
                <a:rPr lang="en-US" altLang="zh-CN" sz="2800" dirty="0">
                  <a:solidFill>
                    <a:srgbClr val="7EC3C6"/>
                  </a:solidFill>
                  <a:latin typeface="江城律动宋" panose="02020700000000000000" pitchFamily="18" charset="-122"/>
                  <a:ea typeface="江城律动宋" panose="02020700000000000000" pitchFamily="18" charset="-122"/>
                  <a:cs typeface="+mn-ea"/>
                  <a:sym typeface="+mn-lt"/>
                </a:rPr>
                <a:t>02</a:t>
              </a:r>
              <a:endParaRPr lang="zh-CN" altLang="en-US" sz="2800"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31" name="任意多边形: 形状 30"/>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2" name="组合 31"/>
          <p:cNvGrpSpPr/>
          <p:nvPr/>
        </p:nvGrpSpPr>
        <p:grpSpPr>
          <a:xfrm>
            <a:off x="2853544" y="3872887"/>
            <a:ext cx="3079193" cy="701497"/>
            <a:chOff x="2306789" y="2391783"/>
            <a:chExt cx="3079193" cy="701497"/>
          </a:xfrm>
        </p:grpSpPr>
        <p:sp>
          <p:nvSpPr>
            <p:cNvPr id="33" name="任意多边形: 形状 32"/>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p:cNvSpPr txBox="1"/>
            <p:nvPr/>
          </p:nvSpPr>
          <p:spPr>
            <a:xfrm>
              <a:off x="3059554" y="2504084"/>
              <a:ext cx="2304133" cy="400110"/>
            </a:xfrm>
            <a:prstGeom prst="rect">
              <a:avLst/>
            </a:prstGeom>
            <a:noFill/>
          </p:spPr>
          <p:txBody>
            <a:bodyPr wrap="square">
              <a:spAutoFit/>
            </a:bodyPr>
            <a:lstStyle/>
            <a:p>
              <a:pPr algn="dist"/>
              <a:r>
                <a:rPr lang="zh-CN" altLang="en-US" sz="2000" dirty="0">
                  <a:solidFill>
                    <a:schemeClr val="bg1"/>
                  </a:solidFill>
                  <a:latin typeface="江城律动宋" panose="02020700000000000000" pitchFamily="18" charset="-122"/>
                  <a:ea typeface="江城律动宋" panose="02020700000000000000" pitchFamily="18" charset="-122"/>
                </a:rPr>
                <a:t>创新及特色</a:t>
              </a:r>
              <a:endParaRPr lang="zh-CN" altLang="en-US" sz="2000" dirty="0">
                <a:solidFill>
                  <a:schemeClr val="bg1"/>
                </a:solidFill>
                <a:latin typeface="江城律动宋" panose="02020700000000000000" pitchFamily="18" charset="-122"/>
                <a:ea typeface="江城律动宋" panose="02020700000000000000" pitchFamily="18" charset="-122"/>
              </a:endParaRPr>
            </a:p>
          </p:txBody>
        </p:sp>
        <p:sp>
          <p:nvSpPr>
            <p:cNvPr id="35" name="文本框 34"/>
            <p:cNvSpPr txBox="1"/>
            <p:nvPr/>
          </p:nvSpPr>
          <p:spPr>
            <a:xfrm>
              <a:off x="3081849" y="2785503"/>
              <a:ext cx="2304133" cy="307777"/>
            </a:xfrm>
            <a:prstGeom prst="rect">
              <a:avLst/>
            </a:prstGeom>
            <a:noFill/>
          </p:spPr>
          <p:txBody>
            <a:bodyPr wrap="square">
              <a:spAutoFit/>
            </a:bodyPr>
            <a:lstStyle/>
            <a:p>
              <a:pPr algn="dist"/>
              <a:r>
                <a:rPr lang="en-US" altLang="zh-CN" sz="1400" b="1" dirty="0">
                  <a:solidFill>
                    <a:schemeClr val="bg1"/>
                  </a:solidFill>
                </a:rPr>
                <a:t>Feature</a:t>
              </a:r>
              <a:endParaRPr lang="zh-CN" altLang="en-US" sz="1400" b="1" dirty="0">
                <a:solidFill>
                  <a:schemeClr val="bg1"/>
                </a:solidFill>
              </a:endParaRPr>
            </a:p>
          </p:txBody>
        </p:sp>
        <p:sp>
          <p:nvSpPr>
            <p:cNvPr id="39" name="矩形 38"/>
            <p:cNvSpPr/>
            <p:nvPr/>
          </p:nvSpPr>
          <p:spPr>
            <a:xfrm>
              <a:off x="2334582" y="2475270"/>
              <a:ext cx="604653" cy="523220"/>
            </a:xfrm>
            <a:prstGeom prst="rect">
              <a:avLst/>
            </a:prstGeom>
          </p:spPr>
          <p:txBody>
            <a:bodyPr wrap="none">
              <a:spAutoFit/>
            </a:bodyPr>
            <a:lstStyle/>
            <a:p>
              <a:r>
                <a:rPr lang="en-US" altLang="zh-CN" sz="2800" dirty="0">
                  <a:solidFill>
                    <a:srgbClr val="7EC3C6"/>
                  </a:solidFill>
                  <a:latin typeface="江城律动宋" panose="02020700000000000000" pitchFamily="18" charset="-122"/>
                  <a:ea typeface="江城律动宋" panose="02020700000000000000" pitchFamily="18" charset="-122"/>
                  <a:cs typeface="+mn-ea"/>
                  <a:sym typeface="+mn-lt"/>
                </a:rPr>
                <a:t>03</a:t>
              </a:r>
              <a:endParaRPr lang="zh-CN" altLang="en-US" sz="2800"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40" name="任意多边形: 形状 39"/>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3" name="组合 42"/>
          <p:cNvGrpSpPr/>
          <p:nvPr/>
        </p:nvGrpSpPr>
        <p:grpSpPr>
          <a:xfrm>
            <a:off x="6894597" y="3872887"/>
            <a:ext cx="3079193" cy="701497"/>
            <a:chOff x="2306789" y="2391783"/>
            <a:chExt cx="3079193" cy="701497"/>
          </a:xfrm>
        </p:grpSpPr>
        <p:sp>
          <p:nvSpPr>
            <p:cNvPr id="44" name="任意多边形: 形状 43"/>
            <p:cNvSpPr/>
            <p:nvPr/>
          </p:nvSpPr>
          <p:spPr>
            <a:xfrm>
              <a:off x="2306789" y="2391783"/>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文本框 44"/>
            <p:cNvSpPr txBox="1"/>
            <p:nvPr/>
          </p:nvSpPr>
          <p:spPr>
            <a:xfrm>
              <a:off x="3059553" y="2504084"/>
              <a:ext cx="2304133" cy="400110"/>
            </a:xfrm>
            <a:prstGeom prst="rect">
              <a:avLst/>
            </a:prstGeom>
            <a:noFill/>
          </p:spPr>
          <p:txBody>
            <a:bodyPr wrap="square">
              <a:spAutoFit/>
            </a:bodyPr>
            <a:lstStyle/>
            <a:p>
              <a:pPr algn="dist"/>
              <a:r>
                <a:rPr lang="zh-CN" altLang="en-US" sz="2000" dirty="0">
                  <a:solidFill>
                    <a:schemeClr val="bg1"/>
                  </a:solidFill>
                  <a:latin typeface="江城律动宋" panose="02020700000000000000" pitchFamily="18" charset="-122"/>
                  <a:ea typeface="江城律动宋" panose="02020700000000000000" pitchFamily="18" charset="-122"/>
                </a:rPr>
                <a:t>应用前景</a:t>
              </a:r>
              <a:endParaRPr lang="zh-CN" altLang="en-US" sz="2000" dirty="0">
                <a:solidFill>
                  <a:schemeClr val="bg1"/>
                </a:solidFill>
                <a:latin typeface="江城律动宋" panose="02020700000000000000" pitchFamily="18" charset="-122"/>
                <a:ea typeface="江城律动宋" panose="02020700000000000000" pitchFamily="18" charset="-122"/>
              </a:endParaRPr>
            </a:p>
          </p:txBody>
        </p:sp>
        <p:sp>
          <p:nvSpPr>
            <p:cNvPr id="46" name="文本框 45"/>
            <p:cNvSpPr txBox="1"/>
            <p:nvPr/>
          </p:nvSpPr>
          <p:spPr>
            <a:xfrm>
              <a:off x="3081849" y="2785503"/>
              <a:ext cx="2304133" cy="307777"/>
            </a:xfrm>
            <a:prstGeom prst="rect">
              <a:avLst/>
            </a:prstGeom>
            <a:noFill/>
          </p:spPr>
          <p:txBody>
            <a:bodyPr wrap="square">
              <a:spAutoFit/>
            </a:bodyPr>
            <a:lstStyle/>
            <a:p>
              <a:pPr algn="dist"/>
              <a:r>
                <a:rPr lang="en-US" altLang="zh-CN" sz="1400" b="1" dirty="0">
                  <a:solidFill>
                    <a:schemeClr val="bg1"/>
                  </a:solidFill>
                </a:rPr>
                <a:t>Application</a:t>
              </a:r>
              <a:endParaRPr lang="zh-CN" altLang="en-US" sz="1400" b="1" dirty="0">
                <a:solidFill>
                  <a:schemeClr val="bg1"/>
                </a:solidFill>
              </a:endParaRPr>
            </a:p>
          </p:txBody>
        </p:sp>
        <p:sp>
          <p:nvSpPr>
            <p:cNvPr id="47" name="矩形 46"/>
            <p:cNvSpPr/>
            <p:nvPr/>
          </p:nvSpPr>
          <p:spPr>
            <a:xfrm>
              <a:off x="2334582" y="2475270"/>
              <a:ext cx="604653" cy="523220"/>
            </a:xfrm>
            <a:prstGeom prst="rect">
              <a:avLst/>
            </a:prstGeom>
          </p:spPr>
          <p:txBody>
            <a:bodyPr wrap="none">
              <a:spAutoFit/>
            </a:bodyPr>
            <a:lstStyle/>
            <a:p>
              <a:r>
                <a:rPr lang="en-US" altLang="zh-CN" sz="2800" dirty="0">
                  <a:solidFill>
                    <a:srgbClr val="7EC3C6"/>
                  </a:solidFill>
                  <a:latin typeface="江城律动宋" panose="02020700000000000000" pitchFamily="18" charset="-122"/>
                  <a:ea typeface="江城律动宋" panose="02020700000000000000" pitchFamily="18" charset="-122"/>
                  <a:cs typeface="+mn-ea"/>
                  <a:sym typeface="+mn-lt"/>
                </a:rPr>
                <a:t>04</a:t>
              </a:r>
              <a:endParaRPr lang="zh-CN" altLang="en-US" sz="2800" dirty="0">
                <a:solidFill>
                  <a:srgbClr val="7EC3C6"/>
                </a:solidFill>
                <a:latin typeface="江城律动宋" panose="02020700000000000000" pitchFamily="18" charset="-122"/>
                <a:ea typeface="江城律动宋" panose="02020700000000000000" pitchFamily="18" charset="-122"/>
                <a:cs typeface="+mn-ea"/>
                <a:sym typeface="+mn-lt"/>
              </a:endParaRPr>
            </a:p>
          </p:txBody>
        </p:sp>
        <p:sp>
          <p:nvSpPr>
            <p:cNvPr id="48" name="任意多边形: 形状 47"/>
            <p:cNvSpPr/>
            <p:nvPr/>
          </p:nvSpPr>
          <p:spPr>
            <a:xfrm rot="11847306">
              <a:off x="2775256" y="2737889"/>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6" name="文本框 35"/>
          <p:cNvSpPr txBox="1"/>
          <p:nvPr/>
        </p:nvSpPr>
        <p:spPr>
          <a:xfrm>
            <a:off x="2565400" y="-39554666"/>
            <a:ext cx="6959600" cy="369332"/>
          </a:xfrm>
          <a:prstGeom prst="rect">
            <a:avLst/>
          </a:prstGeom>
          <a:noFill/>
        </p:spPr>
        <p:txBody>
          <a:bodyPr wrap="square">
            <a:spAutoFit/>
          </a:bodyPr>
          <a:lstStyle/>
          <a:p>
            <a:r>
              <a:rPr lang="en-US" altLang="zh-CN" dirty="0">
                <a:solidFill>
                  <a:schemeClr val="bg1">
                    <a:lumMod val="95000"/>
                  </a:schemeClr>
                </a:solidFill>
              </a:rPr>
              <a:t>51PPT</a:t>
            </a:r>
            <a:r>
              <a:rPr lang="zh-CN" altLang="en-US" dirty="0">
                <a:solidFill>
                  <a:schemeClr val="bg1">
                    <a:lumMod val="95000"/>
                  </a:schemeClr>
                </a:solidFill>
              </a:rPr>
              <a:t>模板网   </a:t>
            </a:r>
            <a:r>
              <a:rPr lang="en-US" altLang="zh-CN" dirty="0">
                <a:solidFill>
                  <a:schemeClr val="bg1">
                    <a:lumMod val="95000"/>
                  </a:schemeClr>
                </a:solidFill>
              </a:rPr>
              <a:t>www.51pp tmoban.com</a:t>
            </a:r>
            <a:endParaRPr lang="zh-CN" altLang="en-US" dirty="0">
              <a:solidFill>
                <a:schemeClr val="bg1">
                  <a:lumMod val="95000"/>
                </a:schemeClr>
              </a:solidFill>
            </a:endParaRPr>
          </a:p>
        </p:txBody>
      </p:sp>
      <p:sp>
        <p:nvSpPr>
          <p:cNvPr id="5" name="文本框 4"/>
          <p:cNvSpPr txBox="1"/>
          <p:nvPr/>
        </p:nvSpPr>
        <p:spPr>
          <a:xfrm>
            <a:off x="2334582" y="587970"/>
            <a:ext cx="1944455" cy="261610"/>
          </a:xfrm>
          <a:prstGeom prst="rect">
            <a:avLst/>
          </a:prstGeom>
          <a:noFill/>
        </p:spPr>
        <p:txBody>
          <a:bodyPr wrap="square" rtlCol="0">
            <a:spAutoFit/>
          </a:bodyPr>
          <a:lstStyle/>
          <a:p>
            <a:r>
              <a:rPr lang="en-US" altLang="zh-CN" sz="1100" dirty="0">
                <a:solidFill>
                  <a:srgbClr val="7EC3C6"/>
                </a:solidFill>
              </a:rPr>
              <a:t>https://www.ypppt.com/</a:t>
            </a:r>
            <a:endParaRPr lang="zh-CN" altLang="en-US" sz="1100" dirty="0">
              <a:solidFill>
                <a:srgbClr val="7EC3C6"/>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2"/>
          <p:cNvSpPr/>
          <p:nvPr/>
        </p:nvSpPr>
        <p:spPr>
          <a:xfrm>
            <a:off x="-30480" y="3658322"/>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0"/>
                </a:moveTo>
                <a:cubicBezTo>
                  <a:pt x="11490" y="4778"/>
                  <a:pt x="9564" y="10123"/>
                  <a:pt x="6781" y="10123"/>
                </a:cubicBezTo>
                <a:lnTo>
                  <a:pt x="0" y="10123"/>
                </a:lnTo>
                <a:lnTo>
                  <a:pt x="0" y="21600"/>
                </a:lnTo>
                <a:lnTo>
                  <a:pt x="6781" y="21600"/>
                </a:lnTo>
                <a:cubicBezTo>
                  <a:pt x="14736" y="21600"/>
                  <a:pt x="15403" y="4123"/>
                  <a:pt x="21600" y="4123"/>
                </a:cubicBezTo>
                <a:cubicBezTo>
                  <a:pt x="18723" y="3671"/>
                  <a:pt x="16546" y="3724"/>
                  <a:pt x="13934" y="0"/>
                </a:cubicBezTo>
                <a:close/>
              </a:path>
            </a:pathLst>
          </a:custGeom>
          <a:solidFill>
            <a:srgbClr val="FEFEFE">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grpSp>
        <p:nvGrpSpPr>
          <p:cNvPr id="3" name="组合 2"/>
          <p:cNvGrpSpPr/>
          <p:nvPr/>
        </p:nvGrpSpPr>
        <p:grpSpPr>
          <a:xfrm>
            <a:off x="-517107" y="2577699"/>
            <a:ext cx="3882602" cy="1702601"/>
            <a:chOff x="-30480" y="1797048"/>
            <a:chExt cx="3882602" cy="1702601"/>
          </a:xfrm>
        </p:grpSpPr>
        <p:sp>
          <p:nvSpPr>
            <p:cNvPr id="20" name="Shape 13"/>
            <p:cNvSpPr/>
            <p:nvPr/>
          </p:nvSpPr>
          <p:spPr>
            <a:xfrm>
              <a:off x="-30480" y="1797048"/>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21600"/>
                  </a:moveTo>
                  <a:cubicBezTo>
                    <a:pt x="11490" y="16822"/>
                    <a:pt x="9564" y="11477"/>
                    <a:pt x="6781" y="11477"/>
                  </a:cubicBezTo>
                  <a:lnTo>
                    <a:pt x="0" y="11477"/>
                  </a:lnTo>
                  <a:lnTo>
                    <a:pt x="0" y="0"/>
                  </a:lnTo>
                  <a:lnTo>
                    <a:pt x="6781" y="0"/>
                  </a:lnTo>
                  <a:cubicBezTo>
                    <a:pt x="14736" y="0"/>
                    <a:pt x="15403" y="17477"/>
                    <a:pt x="21600" y="17477"/>
                  </a:cubicBezTo>
                  <a:cubicBezTo>
                    <a:pt x="18723" y="17929"/>
                    <a:pt x="16546" y="17876"/>
                    <a:pt x="13934" y="21600"/>
                  </a:cubicBezTo>
                  <a:close/>
                </a:path>
              </a:pathLst>
            </a:custGeom>
            <a:solidFill>
              <a:srgbClr val="FEFEFE">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1" name="Shape 14"/>
            <p:cNvSpPr/>
            <p:nvPr/>
          </p:nvSpPr>
          <p:spPr>
            <a:xfrm>
              <a:off x="2002845" y="2166051"/>
              <a:ext cx="1238195" cy="11908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2" name="Shape 15"/>
            <p:cNvSpPr/>
            <p:nvPr/>
          </p:nvSpPr>
          <p:spPr>
            <a:xfrm>
              <a:off x="3197249" y="2017463"/>
              <a:ext cx="654873" cy="1482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800"/>
                  </a:lnTo>
                  <a:cubicBezTo>
                    <a:pt x="21600" y="10800"/>
                    <a:pt x="0" y="0"/>
                    <a:pt x="0" y="0"/>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3" name="Shape 16"/>
            <p:cNvSpPr/>
            <p:nvPr/>
          </p:nvSpPr>
          <p:spPr>
            <a:xfrm>
              <a:off x="-30480" y="2080026"/>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1524"/>
                  </a:moveTo>
                  <a:cubicBezTo>
                    <a:pt x="12999" y="11524"/>
                    <a:pt x="14359" y="0"/>
                    <a:pt x="6046" y="0"/>
                  </a:cubicBezTo>
                  <a:lnTo>
                    <a:pt x="0" y="0"/>
                  </a:lnTo>
                  <a:lnTo>
                    <a:pt x="0" y="10076"/>
                  </a:lnTo>
                  <a:lnTo>
                    <a:pt x="6046" y="10076"/>
                  </a:lnTo>
                  <a:cubicBezTo>
                    <a:pt x="14359" y="10076"/>
                    <a:pt x="12999" y="21600"/>
                    <a:pt x="21600" y="21600"/>
                  </a:cubicBezTo>
                  <a:cubicBezTo>
                    <a:pt x="21600" y="21600"/>
                    <a:pt x="21600" y="11524"/>
                    <a:pt x="21600" y="11524"/>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4" name="Shape 17"/>
            <p:cNvSpPr/>
            <p:nvPr/>
          </p:nvSpPr>
          <p:spPr>
            <a:xfrm>
              <a:off x="845414" y="2408486"/>
              <a:ext cx="1024867" cy="675625"/>
            </a:xfrm>
            <a:custGeom>
              <a:avLst/>
              <a:gdLst/>
              <a:ahLst/>
              <a:cxnLst>
                <a:cxn ang="0">
                  <a:pos x="wd2" y="hd2"/>
                </a:cxn>
                <a:cxn ang="5400000">
                  <a:pos x="wd2" y="hd2"/>
                </a:cxn>
                <a:cxn ang="10800000">
                  <a:pos x="wd2" y="hd2"/>
                </a:cxn>
                <a:cxn ang="16200000">
                  <a:pos x="wd2" y="hd2"/>
                </a:cxn>
              </a:cxnLst>
              <a:rect l="0" t="0" r="r" b="b"/>
              <a:pathLst>
                <a:path w="21600" h="21600" extrusionOk="0">
                  <a:moveTo>
                    <a:pt x="8488" y="0"/>
                  </a:moveTo>
                  <a:cubicBezTo>
                    <a:pt x="8149" y="512"/>
                    <a:pt x="7815" y="1024"/>
                    <a:pt x="7488" y="1529"/>
                  </a:cubicBezTo>
                  <a:cubicBezTo>
                    <a:pt x="5243" y="4995"/>
                    <a:pt x="3187" y="8149"/>
                    <a:pt x="0" y="9958"/>
                  </a:cubicBezTo>
                  <a:cubicBezTo>
                    <a:pt x="5004" y="12482"/>
                    <a:pt x="6914" y="17009"/>
                    <a:pt x="10175" y="21600"/>
                  </a:cubicBezTo>
                  <a:cubicBezTo>
                    <a:pt x="11922" y="18777"/>
                    <a:pt x="15911" y="12634"/>
                    <a:pt x="21600" y="11021"/>
                  </a:cubicBezTo>
                  <a:cubicBezTo>
                    <a:pt x="14849" y="9938"/>
                    <a:pt x="11679" y="4924"/>
                    <a:pt x="8488" y="0"/>
                  </a:cubicBezTo>
                  <a:close/>
                </a:path>
              </a:pathLst>
            </a:custGeom>
            <a:solidFill>
              <a:schemeClr val="accent4">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5" name="Shape 18"/>
            <p:cNvSpPr/>
            <p:nvPr/>
          </p:nvSpPr>
          <p:spPr>
            <a:xfrm>
              <a:off x="-30480" y="2166051"/>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0076"/>
                  </a:moveTo>
                  <a:cubicBezTo>
                    <a:pt x="12999" y="10076"/>
                    <a:pt x="14359" y="21600"/>
                    <a:pt x="6046" y="21600"/>
                  </a:cubicBezTo>
                  <a:lnTo>
                    <a:pt x="0" y="21600"/>
                  </a:lnTo>
                  <a:lnTo>
                    <a:pt x="0" y="11524"/>
                  </a:lnTo>
                  <a:lnTo>
                    <a:pt x="6046" y="11524"/>
                  </a:lnTo>
                  <a:cubicBezTo>
                    <a:pt x="14359" y="11524"/>
                    <a:pt x="12999" y="0"/>
                    <a:pt x="21600" y="0"/>
                  </a:cubicBezTo>
                  <a:cubicBezTo>
                    <a:pt x="21600" y="0"/>
                    <a:pt x="21600" y="10076"/>
                    <a:pt x="21600" y="10076"/>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48" name="TextBox 81"/>
            <p:cNvSpPr txBox="1"/>
            <p:nvPr/>
          </p:nvSpPr>
          <p:spPr>
            <a:xfrm>
              <a:off x="1709915" y="2475162"/>
              <a:ext cx="1773949" cy="523220"/>
            </a:xfrm>
            <a:prstGeom prst="rect">
              <a:avLst/>
            </a:prstGeom>
            <a:noFill/>
          </p:spPr>
          <p:txBody>
            <a:bodyPr wrap="square" rtlCol="0">
              <a:spAutoFit/>
            </a:bodyPr>
            <a:lstStyle/>
            <a:p>
              <a:r>
                <a:rPr lang="zh-CN" altLang="en-US" sz="2800" b="1" dirty="0">
                  <a:solidFill>
                    <a:schemeClr val="bg1"/>
                  </a:solidFill>
                  <a:latin typeface="幼圆" panose="02010509060101010101" pitchFamily="49" charset="-122"/>
                  <a:ea typeface="幼圆" panose="02010509060101010101" pitchFamily="49" charset="-122"/>
                  <a:cs typeface="+mn-ea"/>
                  <a:sym typeface="+mn-lt"/>
                </a:rPr>
                <a:t>具体细节</a:t>
              </a:r>
              <a:endParaRPr lang="zh-CN" altLang="en-US" sz="2800" b="1" dirty="0">
                <a:solidFill>
                  <a:schemeClr val="bg1"/>
                </a:solidFill>
                <a:latin typeface="幼圆" panose="02010509060101010101" pitchFamily="49" charset="-122"/>
                <a:ea typeface="幼圆" panose="02010509060101010101" pitchFamily="49" charset="-122"/>
                <a:cs typeface="+mn-ea"/>
                <a:sym typeface="+mn-lt"/>
              </a:endParaRPr>
            </a:p>
          </p:txBody>
        </p:sp>
      </p:grpSp>
      <p:grpSp>
        <p:nvGrpSpPr>
          <p:cNvPr id="8" name="组合 7"/>
          <p:cNvGrpSpPr/>
          <p:nvPr/>
        </p:nvGrpSpPr>
        <p:grpSpPr>
          <a:xfrm>
            <a:off x="3482502" y="1128409"/>
            <a:ext cx="7486210" cy="4747097"/>
            <a:chOff x="3482502" y="1128409"/>
            <a:chExt cx="6935821" cy="4747097"/>
          </a:xfrm>
        </p:grpSpPr>
        <p:sp>
          <p:nvSpPr>
            <p:cNvPr id="11" name="矩形 10"/>
            <p:cNvSpPr/>
            <p:nvPr/>
          </p:nvSpPr>
          <p:spPr>
            <a:xfrm>
              <a:off x="3482502" y="1128409"/>
              <a:ext cx="6935821" cy="4747097"/>
            </a:xfrm>
            <a:prstGeom prst="rect">
              <a:avLst/>
            </a:prstGeom>
            <a:solidFill>
              <a:srgbClr val="DCE3F8"/>
            </a:solidFill>
            <a:ln w="28575">
              <a:solidFill>
                <a:srgbClr val="82A3B6"/>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834509" y="1475959"/>
              <a:ext cx="6243346" cy="4104456"/>
            </a:xfrm>
            <a:prstGeom prst="rect">
              <a:avLst/>
            </a:prstGeom>
            <a:solidFill>
              <a:schemeClr val="bg1"/>
            </a:solidFill>
            <a:ln w="57150">
              <a:solidFill>
                <a:srgbClr val="82A3B6"/>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sp>
        <p:nvSpPr>
          <p:cNvPr id="9" name="文本框 8"/>
          <p:cNvSpPr txBox="1"/>
          <p:nvPr/>
        </p:nvSpPr>
        <p:spPr>
          <a:xfrm>
            <a:off x="4301110" y="1793451"/>
            <a:ext cx="2498524" cy="400110"/>
          </a:xfrm>
          <a:prstGeom prst="rect">
            <a:avLst/>
          </a:prstGeom>
          <a:noFill/>
        </p:spPr>
        <p:txBody>
          <a:bodyPr wrap="square" rtlCol="0">
            <a:spAutoFit/>
          </a:bodyPr>
          <a:lstStyle/>
          <a:p>
            <a:r>
              <a:rPr lang="en-US" altLang="zh-CN" sz="2000" b="1" kern="100" dirty="0">
                <a:effectLst/>
                <a:ea typeface="等线" panose="02010600030101010101" pitchFamily="2" charset="-122"/>
                <a:cs typeface="Times New Roman" panose="02020603050405020304" pitchFamily="18" charset="0"/>
              </a:rPr>
              <a:t>3. </a:t>
            </a:r>
            <a:r>
              <a:rPr lang="zh-CN" altLang="zh-CN" sz="2000" b="1" kern="100" dirty="0">
                <a:effectLst/>
                <a:ea typeface="等线" panose="02010600030101010101" pitchFamily="2" charset="-122"/>
                <a:cs typeface="Times New Roman" panose="02020603050405020304" pitchFamily="18" charset="0"/>
              </a:rPr>
              <a:t>实时追踪和通信</a:t>
            </a:r>
            <a:endParaRPr lang="zh-CN" altLang="en-US" sz="2000" dirty="0"/>
          </a:p>
        </p:txBody>
      </p:sp>
      <p:sp>
        <p:nvSpPr>
          <p:cNvPr id="10" name="文本框 9"/>
          <p:cNvSpPr txBox="1"/>
          <p:nvPr/>
        </p:nvSpPr>
        <p:spPr>
          <a:xfrm>
            <a:off x="4321136" y="2773131"/>
            <a:ext cx="5601647" cy="1532151"/>
          </a:xfrm>
          <a:prstGeom prst="rect">
            <a:avLst/>
          </a:prstGeom>
          <a:noFill/>
        </p:spPr>
        <p:txBody>
          <a:bodyPr wrap="square" rtlCol="0">
            <a:spAutoFit/>
          </a:bodyPr>
          <a:lstStyle/>
          <a:p>
            <a:pPr indent="266700" algn="l">
              <a:lnSpc>
                <a:spcPct val="150000"/>
              </a:lnSpc>
            </a:pP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软件中还会整合实时的配送追踪功能。这使得用户可以随时追踪订单的实时状态，包括无人机或机器人的当前位置、预计到达时间等信息。这种实时监控将提供高度透明度，增强用户体验，并有助于准确评估配送的进展和完成时间。</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2"/>
          <p:cNvSpPr/>
          <p:nvPr/>
        </p:nvSpPr>
        <p:spPr>
          <a:xfrm>
            <a:off x="-30480" y="3658322"/>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0"/>
                </a:moveTo>
                <a:cubicBezTo>
                  <a:pt x="11490" y="4778"/>
                  <a:pt x="9564" y="10123"/>
                  <a:pt x="6781" y="10123"/>
                </a:cubicBezTo>
                <a:lnTo>
                  <a:pt x="0" y="10123"/>
                </a:lnTo>
                <a:lnTo>
                  <a:pt x="0" y="21600"/>
                </a:lnTo>
                <a:lnTo>
                  <a:pt x="6781" y="21600"/>
                </a:lnTo>
                <a:cubicBezTo>
                  <a:pt x="14736" y="21600"/>
                  <a:pt x="15403" y="4123"/>
                  <a:pt x="21600" y="4123"/>
                </a:cubicBezTo>
                <a:cubicBezTo>
                  <a:pt x="18723" y="3671"/>
                  <a:pt x="16546" y="3724"/>
                  <a:pt x="13934" y="0"/>
                </a:cubicBezTo>
                <a:close/>
              </a:path>
            </a:pathLst>
          </a:custGeom>
          <a:solidFill>
            <a:srgbClr val="FEFEFE">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grpSp>
        <p:nvGrpSpPr>
          <p:cNvPr id="3" name="组合 2"/>
          <p:cNvGrpSpPr/>
          <p:nvPr/>
        </p:nvGrpSpPr>
        <p:grpSpPr>
          <a:xfrm>
            <a:off x="-517107" y="2577699"/>
            <a:ext cx="3882602" cy="1702601"/>
            <a:chOff x="-30480" y="1797048"/>
            <a:chExt cx="3882602" cy="1702601"/>
          </a:xfrm>
        </p:grpSpPr>
        <p:sp>
          <p:nvSpPr>
            <p:cNvPr id="20" name="Shape 13"/>
            <p:cNvSpPr/>
            <p:nvPr/>
          </p:nvSpPr>
          <p:spPr>
            <a:xfrm>
              <a:off x="-30480" y="1797048"/>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21600"/>
                  </a:moveTo>
                  <a:cubicBezTo>
                    <a:pt x="11490" y="16822"/>
                    <a:pt x="9564" y="11477"/>
                    <a:pt x="6781" y="11477"/>
                  </a:cubicBezTo>
                  <a:lnTo>
                    <a:pt x="0" y="11477"/>
                  </a:lnTo>
                  <a:lnTo>
                    <a:pt x="0" y="0"/>
                  </a:lnTo>
                  <a:lnTo>
                    <a:pt x="6781" y="0"/>
                  </a:lnTo>
                  <a:cubicBezTo>
                    <a:pt x="14736" y="0"/>
                    <a:pt x="15403" y="17477"/>
                    <a:pt x="21600" y="17477"/>
                  </a:cubicBezTo>
                  <a:cubicBezTo>
                    <a:pt x="18723" y="17929"/>
                    <a:pt x="16546" y="17876"/>
                    <a:pt x="13934" y="21600"/>
                  </a:cubicBezTo>
                  <a:close/>
                </a:path>
              </a:pathLst>
            </a:custGeom>
            <a:solidFill>
              <a:srgbClr val="FEFEFE">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1" name="Shape 14"/>
            <p:cNvSpPr/>
            <p:nvPr/>
          </p:nvSpPr>
          <p:spPr>
            <a:xfrm>
              <a:off x="2002845" y="2166051"/>
              <a:ext cx="1238195" cy="11908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2" name="Shape 15"/>
            <p:cNvSpPr/>
            <p:nvPr/>
          </p:nvSpPr>
          <p:spPr>
            <a:xfrm>
              <a:off x="3197249" y="2017463"/>
              <a:ext cx="654873" cy="1482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800"/>
                  </a:lnTo>
                  <a:cubicBezTo>
                    <a:pt x="21600" y="10800"/>
                    <a:pt x="0" y="0"/>
                    <a:pt x="0" y="0"/>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3" name="Shape 16"/>
            <p:cNvSpPr/>
            <p:nvPr/>
          </p:nvSpPr>
          <p:spPr>
            <a:xfrm>
              <a:off x="-30480" y="2080026"/>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1524"/>
                  </a:moveTo>
                  <a:cubicBezTo>
                    <a:pt x="12999" y="11524"/>
                    <a:pt x="14359" y="0"/>
                    <a:pt x="6046" y="0"/>
                  </a:cubicBezTo>
                  <a:lnTo>
                    <a:pt x="0" y="0"/>
                  </a:lnTo>
                  <a:lnTo>
                    <a:pt x="0" y="10076"/>
                  </a:lnTo>
                  <a:lnTo>
                    <a:pt x="6046" y="10076"/>
                  </a:lnTo>
                  <a:cubicBezTo>
                    <a:pt x="14359" y="10076"/>
                    <a:pt x="12999" y="21600"/>
                    <a:pt x="21600" y="21600"/>
                  </a:cubicBezTo>
                  <a:cubicBezTo>
                    <a:pt x="21600" y="21600"/>
                    <a:pt x="21600" y="11524"/>
                    <a:pt x="21600" y="11524"/>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4" name="Shape 17"/>
            <p:cNvSpPr/>
            <p:nvPr/>
          </p:nvSpPr>
          <p:spPr>
            <a:xfrm>
              <a:off x="845414" y="2408486"/>
              <a:ext cx="1024867" cy="675625"/>
            </a:xfrm>
            <a:custGeom>
              <a:avLst/>
              <a:gdLst/>
              <a:ahLst/>
              <a:cxnLst>
                <a:cxn ang="0">
                  <a:pos x="wd2" y="hd2"/>
                </a:cxn>
                <a:cxn ang="5400000">
                  <a:pos x="wd2" y="hd2"/>
                </a:cxn>
                <a:cxn ang="10800000">
                  <a:pos x="wd2" y="hd2"/>
                </a:cxn>
                <a:cxn ang="16200000">
                  <a:pos x="wd2" y="hd2"/>
                </a:cxn>
              </a:cxnLst>
              <a:rect l="0" t="0" r="r" b="b"/>
              <a:pathLst>
                <a:path w="21600" h="21600" extrusionOk="0">
                  <a:moveTo>
                    <a:pt x="8488" y="0"/>
                  </a:moveTo>
                  <a:cubicBezTo>
                    <a:pt x="8149" y="512"/>
                    <a:pt x="7815" y="1024"/>
                    <a:pt x="7488" y="1529"/>
                  </a:cubicBezTo>
                  <a:cubicBezTo>
                    <a:pt x="5243" y="4995"/>
                    <a:pt x="3187" y="8149"/>
                    <a:pt x="0" y="9958"/>
                  </a:cubicBezTo>
                  <a:cubicBezTo>
                    <a:pt x="5004" y="12482"/>
                    <a:pt x="6914" y="17009"/>
                    <a:pt x="10175" y="21600"/>
                  </a:cubicBezTo>
                  <a:cubicBezTo>
                    <a:pt x="11922" y="18777"/>
                    <a:pt x="15911" y="12634"/>
                    <a:pt x="21600" y="11021"/>
                  </a:cubicBezTo>
                  <a:cubicBezTo>
                    <a:pt x="14849" y="9938"/>
                    <a:pt x="11679" y="4924"/>
                    <a:pt x="8488" y="0"/>
                  </a:cubicBezTo>
                  <a:close/>
                </a:path>
              </a:pathLst>
            </a:custGeom>
            <a:solidFill>
              <a:schemeClr val="accent4">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5" name="Shape 18"/>
            <p:cNvSpPr/>
            <p:nvPr/>
          </p:nvSpPr>
          <p:spPr>
            <a:xfrm>
              <a:off x="-30480" y="2166051"/>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0076"/>
                  </a:moveTo>
                  <a:cubicBezTo>
                    <a:pt x="12999" y="10076"/>
                    <a:pt x="14359" y="21600"/>
                    <a:pt x="6046" y="21600"/>
                  </a:cubicBezTo>
                  <a:lnTo>
                    <a:pt x="0" y="21600"/>
                  </a:lnTo>
                  <a:lnTo>
                    <a:pt x="0" y="11524"/>
                  </a:lnTo>
                  <a:lnTo>
                    <a:pt x="6046" y="11524"/>
                  </a:lnTo>
                  <a:cubicBezTo>
                    <a:pt x="14359" y="11524"/>
                    <a:pt x="12999" y="0"/>
                    <a:pt x="21600" y="0"/>
                  </a:cubicBezTo>
                  <a:cubicBezTo>
                    <a:pt x="21600" y="0"/>
                    <a:pt x="21600" y="10076"/>
                    <a:pt x="21600" y="10076"/>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48" name="TextBox 81"/>
            <p:cNvSpPr txBox="1"/>
            <p:nvPr/>
          </p:nvSpPr>
          <p:spPr>
            <a:xfrm>
              <a:off x="1709915" y="2475162"/>
              <a:ext cx="1773949" cy="523220"/>
            </a:xfrm>
            <a:prstGeom prst="rect">
              <a:avLst/>
            </a:prstGeom>
            <a:noFill/>
          </p:spPr>
          <p:txBody>
            <a:bodyPr wrap="square" rtlCol="0">
              <a:spAutoFit/>
            </a:bodyPr>
            <a:lstStyle/>
            <a:p>
              <a:r>
                <a:rPr lang="zh-CN" altLang="en-US" sz="2800" b="1" dirty="0">
                  <a:solidFill>
                    <a:schemeClr val="bg1"/>
                  </a:solidFill>
                  <a:latin typeface="幼圆" panose="02010509060101010101" pitchFamily="49" charset="-122"/>
                  <a:ea typeface="幼圆" panose="02010509060101010101" pitchFamily="49" charset="-122"/>
                  <a:cs typeface="+mn-ea"/>
                  <a:sym typeface="+mn-lt"/>
                </a:rPr>
                <a:t>具体细节</a:t>
              </a:r>
              <a:endParaRPr lang="zh-CN" altLang="en-US" sz="2800" b="1" dirty="0">
                <a:solidFill>
                  <a:schemeClr val="bg1"/>
                </a:solidFill>
                <a:latin typeface="幼圆" panose="02010509060101010101" pitchFamily="49" charset="-122"/>
                <a:ea typeface="幼圆" panose="02010509060101010101" pitchFamily="49" charset="-122"/>
                <a:cs typeface="+mn-ea"/>
                <a:sym typeface="+mn-lt"/>
              </a:endParaRPr>
            </a:p>
          </p:txBody>
        </p:sp>
      </p:grpSp>
      <p:grpSp>
        <p:nvGrpSpPr>
          <p:cNvPr id="8" name="组合 7"/>
          <p:cNvGrpSpPr/>
          <p:nvPr/>
        </p:nvGrpSpPr>
        <p:grpSpPr>
          <a:xfrm>
            <a:off x="3482502" y="1128409"/>
            <a:ext cx="7486210" cy="4747097"/>
            <a:chOff x="3482502" y="1128409"/>
            <a:chExt cx="6935821" cy="4747097"/>
          </a:xfrm>
        </p:grpSpPr>
        <p:sp>
          <p:nvSpPr>
            <p:cNvPr id="11" name="矩形 10"/>
            <p:cNvSpPr/>
            <p:nvPr/>
          </p:nvSpPr>
          <p:spPr>
            <a:xfrm>
              <a:off x="3482502" y="1128409"/>
              <a:ext cx="6935821" cy="4747097"/>
            </a:xfrm>
            <a:prstGeom prst="rect">
              <a:avLst/>
            </a:prstGeom>
            <a:solidFill>
              <a:srgbClr val="DCE3F8"/>
            </a:solidFill>
            <a:ln w="28575">
              <a:solidFill>
                <a:srgbClr val="82A3B6"/>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834509" y="1475959"/>
              <a:ext cx="6243346" cy="4104456"/>
            </a:xfrm>
            <a:prstGeom prst="rect">
              <a:avLst/>
            </a:prstGeom>
            <a:solidFill>
              <a:schemeClr val="bg1"/>
            </a:solidFill>
            <a:ln w="57150">
              <a:solidFill>
                <a:srgbClr val="82A3B6"/>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sp>
        <p:nvSpPr>
          <p:cNvPr id="9" name="文本框 8"/>
          <p:cNvSpPr txBox="1"/>
          <p:nvPr/>
        </p:nvSpPr>
        <p:spPr>
          <a:xfrm>
            <a:off x="4301110" y="1793451"/>
            <a:ext cx="2498524" cy="400110"/>
          </a:xfrm>
          <a:prstGeom prst="rect">
            <a:avLst/>
          </a:prstGeom>
          <a:noFill/>
        </p:spPr>
        <p:txBody>
          <a:bodyPr wrap="square" rtlCol="0">
            <a:spAutoFit/>
          </a:bodyPr>
          <a:lstStyle/>
          <a:p>
            <a:r>
              <a:rPr lang="en-US" altLang="zh-CN" sz="2000" b="1" kern="100" dirty="0">
                <a:ea typeface="等线" panose="02010600030101010101" pitchFamily="2" charset="-122"/>
                <a:cs typeface="Times New Roman" panose="02020603050405020304" pitchFamily="18" charset="0"/>
              </a:rPr>
              <a:t>4</a:t>
            </a:r>
            <a:r>
              <a:rPr lang="en-US" altLang="zh-CN" sz="2000" b="1" kern="100" dirty="0">
                <a:effectLst/>
                <a:ea typeface="等线" panose="02010600030101010101" pitchFamily="2" charset="-122"/>
                <a:cs typeface="Times New Roman" panose="02020603050405020304" pitchFamily="18" charset="0"/>
              </a:rPr>
              <a:t>. </a:t>
            </a:r>
            <a:r>
              <a:rPr lang="zh-CN" altLang="zh-CN" sz="2000" b="1"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路径安排</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p:cNvSpPr txBox="1"/>
          <p:nvPr/>
        </p:nvSpPr>
        <p:spPr>
          <a:xfrm>
            <a:off x="4321136" y="2773131"/>
            <a:ext cx="5746992" cy="1532151"/>
          </a:xfrm>
          <a:prstGeom prst="rect">
            <a:avLst/>
          </a:prstGeom>
          <a:noFill/>
        </p:spPr>
        <p:txBody>
          <a:bodyPr wrap="square" rtlCol="0">
            <a:spAutoFit/>
          </a:bodyPr>
          <a:lstStyle/>
          <a:p>
            <a:pPr indent="266700" algn="l">
              <a:lnSpc>
                <a:spcPct val="150000"/>
              </a:lnSpc>
            </a:pP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由于该系统仅仅面向一个小区或学校等固定场合，因此可以实现将所有道路和房间的对应位置全部录入系统，对整个小区进行</a:t>
            </a:r>
            <a:r>
              <a:rPr lang="en-US" altLang="zh-CN" sz="1600" kern="100" dirty="0">
                <a:solidFill>
                  <a:srgbClr val="0F0F0F"/>
                </a:solidFill>
                <a:effectLst/>
                <a:latin typeface="Segoe UI" panose="020B0502040204020203" pitchFamily="34" charset="0"/>
                <a:ea typeface="等线" panose="02010600030101010101" pitchFamily="2" charset="-122"/>
              </a:rPr>
              <a:t>3D</a:t>
            </a: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建模，动态地对无人机或机器人进行路径安排，同时利用算法优化使得一次可以多次配送多件物品，提高效率。</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2"/>
          <p:cNvSpPr/>
          <p:nvPr/>
        </p:nvSpPr>
        <p:spPr>
          <a:xfrm>
            <a:off x="-30480" y="3658322"/>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0"/>
                </a:moveTo>
                <a:cubicBezTo>
                  <a:pt x="11490" y="4778"/>
                  <a:pt x="9564" y="10123"/>
                  <a:pt x="6781" y="10123"/>
                </a:cubicBezTo>
                <a:lnTo>
                  <a:pt x="0" y="10123"/>
                </a:lnTo>
                <a:lnTo>
                  <a:pt x="0" y="21600"/>
                </a:lnTo>
                <a:lnTo>
                  <a:pt x="6781" y="21600"/>
                </a:lnTo>
                <a:cubicBezTo>
                  <a:pt x="14736" y="21600"/>
                  <a:pt x="15403" y="4123"/>
                  <a:pt x="21600" y="4123"/>
                </a:cubicBezTo>
                <a:cubicBezTo>
                  <a:pt x="18723" y="3671"/>
                  <a:pt x="16546" y="3724"/>
                  <a:pt x="13934" y="0"/>
                </a:cubicBezTo>
                <a:close/>
              </a:path>
            </a:pathLst>
          </a:custGeom>
          <a:solidFill>
            <a:srgbClr val="FEFEFE">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grpSp>
        <p:nvGrpSpPr>
          <p:cNvPr id="3" name="组合 2"/>
          <p:cNvGrpSpPr/>
          <p:nvPr/>
        </p:nvGrpSpPr>
        <p:grpSpPr>
          <a:xfrm>
            <a:off x="-517107" y="2577699"/>
            <a:ext cx="3882602" cy="1702601"/>
            <a:chOff x="-30480" y="1797048"/>
            <a:chExt cx="3882602" cy="1702601"/>
          </a:xfrm>
        </p:grpSpPr>
        <p:sp>
          <p:nvSpPr>
            <p:cNvPr id="20" name="Shape 13"/>
            <p:cNvSpPr/>
            <p:nvPr/>
          </p:nvSpPr>
          <p:spPr>
            <a:xfrm>
              <a:off x="-30480" y="1797048"/>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21600"/>
                  </a:moveTo>
                  <a:cubicBezTo>
                    <a:pt x="11490" y="16822"/>
                    <a:pt x="9564" y="11477"/>
                    <a:pt x="6781" y="11477"/>
                  </a:cubicBezTo>
                  <a:lnTo>
                    <a:pt x="0" y="11477"/>
                  </a:lnTo>
                  <a:lnTo>
                    <a:pt x="0" y="0"/>
                  </a:lnTo>
                  <a:lnTo>
                    <a:pt x="6781" y="0"/>
                  </a:lnTo>
                  <a:cubicBezTo>
                    <a:pt x="14736" y="0"/>
                    <a:pt x="15403" y="17477"/>
                    <a:pt x="21600" y="17477"/>
                  </a:cubicBezTo>
                  <a:cubicBezTo>
                    <a:pt x="18723" y="17929"/>
                    <a:pt x="16546" y="17876"/>
                    <a:pt x="13934" y="21600"/>
                  </a:cubicBezTo>
                  <a:close/>
                </a:path>
              </a:pathLst>
            </a:custGeom>
            <a:solidFill>
              <a:srgbClr val="FEFEFE">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1" name="Shape 14"/>
            <p:cNvSpPr/>
            <p:nvPr/>
          </p:nvSpPr>
          <p:spPr>
            <a:xfrm>
              <a:off x="2002845" y="2166051"/>
              <a:ext cx="1238195" cy="11908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2" name="Shape 15"/>
            <p:cNvSpPr/>
            <p:nvPr/>
          </p:nvSpPr>
          <p:spPr>
            <a:xfrm>
              <a:off x="3197249" y="2017463"/>
              <a:ext cx="654873" cy="1482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800"/>
                  </a:lnTo>
                  <a:cubicBezTo>
                    <a:pt x="21600" y="10800"/>
                    <a:pt x="0" y="0"/>
                    <a:pt x="0" y="0"/>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3" name="Shape 16"/>
            <p:cNvSpPr/>
            <p:nvPr/>
          </p:nvSpPr>
          <p:spPr>
            <a:xfrm>
              <a:off x="-30480" y="2080026"/>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1524"/>
                  </a:moveTo>
                  <a:cubicBezTo>
                    <a:pt x="12999" y="11524"/>
                    <a:pt x="14359" y="0"/>
                    <a:pt x="6046" y="0"/>
                  </a:cubicBezTo>
                  <a:lnTo>
                    <a:pt x="0" y="0"/>
                  </a:lnTo>
                  <a:lnTo>
                    <a:pt x="0" y="10076"/>
                  </a:lnTo>
                  <a:lnTo>
                    <a:pt x="6046" y="10076"/>
                  </a:lnTo>
                  <a:cubicBezTo>
                    <a:pt x="14359" y="10076"/>
                    <a:pt x="12999" y="21600"/>
                    <a:pt x="21600" y="21600"/>
                  </a:cubicBezTo>
                  <a:cubicBezTo>
                    <a:pt x="21600" y="21600"/>
                    <a:pt x="21600" y="11524"/>
                    <a:pt x="21600" y="11524"/>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4" name="Shape 17"/>
            <p:cNvSpPr/>
            <p:nvPr/>
          </p:nvSpPr>
          <p:spPr>
            <a:xfrm>
              <a:off x="845414" y="2408486"/>
              <a:ext cx="1024867" cy="675625"/>
            </a:xfrm>
            <a:custGeom>
              <a:avLst/>
              <a:gdLst/>
              <a:ahLst/>
              <a:cxnLst>
                <a:cxn ang="0">
                  <a:pos x="wd2" y="hd2"/>
                </a:cxn>
                <a:cxn ang="5400000">
                  <a:pos x="wd2" y="hd2"/>
                </a:cxn>
                <a:cxn ang="10800000">
                  <a:pos x="wd2" y="hd2"/>
                </a:cxn>
                <a:cxn ang="16200000">
                  <a:pos x="wd2" y="hd2"/>
                </a:cxn>
              </a:cxnLst>
              <a:rect l="0" t="0" r="r" b="b"/>
              <a:pathLst>
                <a:path w="21600" h="21600" extrusionOk="0">
                  <a:moveTo>
                    <a:pt x="8488" y="0"/>
                  </a:moveTo>
                  <a:cubicBezTo>
                    <a:pt x="8149" y="512"/>
                    <a:pt x="7815" y="1024"/>
                    <a:pt x="7488" y="1529"/>
                  </a:cubicBezTo>
                  <a:cubicBezTo>
                    <a:pt x="5243" y="4995"/>
                    <a:pt x="3187" y="8149"/>
                    <a:pt x="0" y="9958"/>
                  </a:cubicBezTo>
                  <a:cubicBezTo>
                    <a:pt x="5004" y="12482"/>
                    <a:pt x="6914" y="17009"/>
                    <a:pt x="10175" y="21600"/>
                  </a:cubicBezTo>
                  <a:cubicBezTo>
                    <a:pt x="11922" y="18777"/>
                    <a:pt x="15911" y="12634"/>
                    <a:pt x="21600" y="11021"/>
                  </a:cubicBezTo>
                  <a:cubicBezTo>
                    <a:pt x="14849" y="9938"/>
                    <a:pt x="11679" y="4924"/>
                    <a:pt x="8488" y="0"/>
                  </a:cubicBezTo>
                  <a:close/>
                </a:path>
              </a:pathLst>
            </a:custGeom>
            <a:solidFill>
              <a:schemeClr val="accent4">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25" name="Shape 18"/>
            <p:cNvSpPr/>
            <p:nvPr/>
          </p:nvSpPr>
          <p:spPr>
            <a:xfrm>
              <a:off x="-30480" y="2166051"/>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0076"/>
                  </a:moveTo>
                  <a:cubicBezTo>
                    <a:pt x="12999" y="10076"/>
                    <a:pt x="14359" y="21600"/>
                    <a:pt x="6046" y="21600"/>
                  </a:cubicBezTo>
                  <a:lnTo>
                    <a:pt x="0" y="21600"/>
                  </a:lnTo>
                  <a:lnTo>
                    <a:pt x="0" y="11524"/>
                  </a:lnTo>
                  <a:lnTo>
                    <a:pt x="6046" y="11524"/>
                  </a:lnTo>
                  <a:cubicBezTo>
                    <a:pt x="14359" y="11524"/>
                    <a:pt x="12999" y="0"/>
                    <a:pt x="21600" y="0"/>
                  </a:cubicBezTo>
                  <a:cubicBezTo>
                    <a:pt x="21600" y="0"/>
                    <a:pt x="21600" y="10076"/>
                    <a:pt x="21600" y="10076"/>
                  </a:cubicBezTo>
                  <a:close/>
                </a:path>
              </a:pathLst>
            </a:custGeom>
            <a:solidFill>
              <a:srgbClr val="82A3B6"/>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sz="1800">
                <a:cs typeface="+mn-ea"/>
                <a:sym typeface="+mn-lt"/>
              </a:endParaRPr>
            </a:p>
          </p:txBody>
        </p:sp>
        <p:sp>
          <p:nvSpPr>
            <p:cNvPr id="48" name="TextBox 81"/>
            <p:cNvSpPr txBox="1"/>
            <p:nvPr/>
          </p:nvSpPr>
          <p:spPr>
            <a:xfrm>
              <a:off x="1709915" y="2475162"/>
              <a:ext cx="1773949" cy="523220"/>
            </a:xfrm>
            <a:prstGeom prst="rect">
              <a:avLst/>
            </a:prstGeom>
            <a:noFill/>
          </p:spPr>
          <p:txBody>
            <a:bodyPr wrap="square" rtlCol="0">
              <a:spAutoFit/>
            </a:bodyPr>
            <a:lstStyle/>
            <a:p>
              <a:r>
                <a:rPr lang="zh-CN" altLang="en-US" sz="2800" b="1" dirty="0">
                  <a:solidFill>
                    <a:schemeClr val="bg1"/>
                  </a:solidFill>
                  <a:latin typeface="幼圆" panose="02010509060101010101" pitchFamily="49" charset="-122"/>
                  <a:ea typeface="幼圆" panose="02010509060101010101" pitchFamily="49" charset="-122"/>
                  <a:cs typeface="+mn-ea"/>
                  <a:sym typeface="+mn-lt"/>
                </a:rPr>
                <a:t>具体细节</a:t>
              </a:r>
              <a:endParaRPr lang="zh-CN" altLang="en-US" sz="2800" b="1" dirty="0">
                <a:solidFill>
                  <a:schemeClr val="bg1"/>
                </a:solidFill>
                <a:latin typeface="幼圆" panose="02010509060101010101" pitchFamily="49" charset="-122"/>
                <a:ea typeface="幼圆" panose="02010509060101010101" pitchFamily="49" charset="-122"/>
                <a:cs typeface="+mn-ea"/>
                <a:sym typeface="+mn-lt"/>
              </a:endParaRPr>
            </a:p>
          </p:txBody>
        </p:sp>
      </p:grpSp>
      <p:grpSp>
        <p:nvGrpSpPr>
          <p:cNvPr id="8" name="组合 7"/>
          <p:cNvGrpSpPr/>
          <p:nvPr/>
        </p:nvGrpSpPr>
        <p:grpSpPr>
          <a:xfrm>
            <a:off x="3482502" y="1128409"/>
            <a:ext cx="7486210" cy="4747097"/>
            <a:chOff x="3482502" y="1128409"/>
            <a:chExt cx="6935821" cy="4747097"/>
          </a:xfrm>
        </p:grpSpPr>
        <p:sp>
          <p:nvSpPr>
            <p:cNvPr id="11" name="矩形 10"/>
            <p:cNvSpPr/>
            <p:nvPr/>
          </p:nvSpPr>
          <p:spPr>
            <a:xfrm>
              <a:off x="3482502" y="1128409"/>
              <a:ext cx="6935821" cy="4747097"/>
            </a:xfrm>
            <a:prstGeom prst="rect">
              <a:avLst/>
            </a:prstGeom>
            <a:solidFill>
              <a:srgbClr val="DCE3F8"/>
            </a:solidFill>
            <a:ln w="28575">
              <a:solidFill>
                <a:srgbClr val="82A3B6"/>
              </a:solid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834509" y="1475959"/>
              <a:ext cx="6243346" cy="4104456"/>
            </a:xfrm>
            <a:prstGeom prst="rect">
              <a:avLst/>
            </a:prstGeom>
            <a:solidFill>
              <a:schemeClr val="bg1"/>
            </a:solidFill>
            <a:ln w="57150">
              <a:solidFill>
                <a:srgbClr val="82A3B6"/>
              </a:solid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文本框 1"/>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sp>
        <p:nvSpPr>
          <p:cNvPr id="9" name="文本框 8"/>
          <p:cNvSpPr txBox="1"/>
          <p:nvPr/>
        </p:nvSpPr>
        <p:spPr>
          <a:xfrm>
            <a:off x="4301110" y="1793451"/>
            <a:ext cx="2498524" cy="400110"/>
          </a:xfrm>
          <a:prstGeom prst="rect">
            <a:avLst/>
          </a:prstGeom>
          <a:noFill/>
        </p:spPr>
        <p:txBody>
          <a:bodyPr wrap="square" rtlCol="0">
            <a:spAutoFit/>
          </a:bodyPr>
          <a:lstStyle/>
          <a:p>
            <a:r>
              <a:rPr lang="en-US" altLang="zh-CN" sz="2000" b="1" kern="100" dirty="0">
                <a:effectLst/>
                <a:ea typeface="等线" panose="02010600030101010101" pitchFamily="2" charset="-122"/>
                <a:cs typeface="Times New Roman" panose="02020603050405020304" pitchFamily="18" charset="0"/>
              </a:rPr>
              <a:t>5. </a:t>
            </a:r>
            <a:r>
              <a:rPr lang="zh-CN" altLang="zh-CN" sz="2000" b="1"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信息处理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p:cNvSpPr txBox="1"/>
          <p:nvPr/>
        </p:nvSpPr>
        <p:spPr>
          <a:xfrm>
            <a:off x="4321136" y="2773131"/>
            <a:ext cx="5746992" cy="1532151"/>
          </a:xfrm>
          <a:prstGeom prst="rect">
            <a:avLst/>
          </a:prstGeom>
          <a:noFill/>
        </p:spPr>
        <p:txBody>
          <a:bodyPr wrap="square" rtlCol="0">
            <a:spAutoFit/>
          </a:bodyPr>
          <a:lstStyle/>
          <a:p>
            <a:pPr indent="266700" algn="l">
              <a:lnSpc>
                <a:spcPct val="150000"/>
              </a:lnSpc>
            </a:pP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由于机器人的载荷有限，主要的信息处理由中央控制器完成。系统实时接受来自末端的各种传感器信息，处理信息，下发指令，从而实现自主避障、故障处理、位姿调整、定向配送等功。同时，将相关信息以交汇界面的形式呈现，便于控制人员干预。</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786103" y="1229592"/>
            <a:ext cx="3002464" cy="2199408"/>
            <a:chOff x="5559645" y="1757548"/>
            <a:chExt cx="3002464" cy="2199408"/>
          </a:xfrm>
          <a:effectLst>
            <a:outerShdw blurRad="254000" dist="127000" dir="2700000" algn="tl" rotWithShape="0">
              <a:prstClr val="black">
                <a:alpha val="30000"/>
              </a:prstClr>
            </a:outerShdw>
          </a:effectLst>
        </p:grpSpPr>
        <p:grpSp>
          <p:nvGrpSpPr>
            <p:cNvPr id="9" name="组合 8"/>
            <p:cNvGrpSpPr/>
            <p:nvPr/>
          </p:nvGrpSpPr>
          <p:grpSpPr>
            <a:xfrm>
              <a:off x="5559645" y="1757548"/>
              <a:ext cx="3002464" cy="2199408"/>
              <a:chOff x="5559645" y="1757548"/>
              <a:chExt cx="3002464" cy="2199408"/>
            </a:xfrm>
          </p:grpSpPr>
          <p:sp>
            <p:nvSpPr>
              <p:cNvPr id="11" name="任意多边形 22"/>
              <p:cNvSpPr/>
              <p:nvPr/>
            </p:nvSpPr>
            <p:spPr>
              <a:xfrm>
                <a:off x="5559645" y="1757548"/>
                <a:ext cx="3002464" cy="1816925"/>
              </a:xfrm>
              <a:custGeom>
                <a:avLst/>
                <a:gdLst>
                  <a:gd name="connsiteX0" fmla="*/ 2094002 w 3002464"/>
                  <a:gd name="connsiteY0" fmla="*/ 0 h 1816925"/>
                  <a:gd name="connsiteX1" fmla="*/ 3002464 w 3002464"/>
                  <a:gd name="connsiteY1" fmla="*/ 908463 h 1816925"/>
                  <a:gd name="connsiteX2" fmla="*/ 2094002 w 3002464"/>
                  <a:gd name="connsiteY2" fmla="*/ 1816925 h 1816925"/>
                  <a:gd name="connsiteX3" fmla="*/ 2094002 w 3002464"/>
                  <a:gd name="connsiteY3" fmla="*/ 1493322 h 1816925"/>
                  <a:gd name="connsiteX4" fmla="*/ 0 w 3002464"/>
                  <a:gd name="connsiteY4" fmla="*/ 1493322 h 1816925"/>
                  <a:gd name="connsiteX5" fmla="*/ 1170103 w 3002464"/>
                  <a:gd name="connsiteY5" fmla="*/ 323603 h 1816925"/>
                  <a:gd name="connsiteX6" fmla="*/ 2094002 w 3002464"/>
                  <a:gd name="connsiteY6" fmla="*/ 323603 h 181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2464" h="1816925">
                    <a:moveTo>
                      <a:pt x="2094002" y="0"/>
                    </a:moveTo>
                    <a:lnTo>
                      <a:pt x="3002464" y="908463"/>
                    </a:lnTo>
                    <a:lnTo>
                      <a:pt x="2094002" y="1816925"/>
                    </a:lnTo>
                    <a:lnTo>
                      <a:pt x="2094002" y="1493322"/>
                    </a:lnTo>
                    <a:lnTo>
                      <a:pt x="0" y="1493322"/>
                    </a:lnTo>
                    <a:lnTo>
                      <a:pt x="1170103" y="323603"/>
                    </a:lnTo>
                    <a:lnTo>
                      <a:pt x="2094002" y="323603"/>
                    </a:lnTo>
                    <a:close/>
                  </a:path>
                </a:pathLst>
              </a:cu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直角三角形 11"/>
              <p:cNvSpPr/>
              <p:nvPr/>
            </p:nvSpPr>
            <p:spPr>
              <a:xfrm flipV="1">
                <a:off x="5559645" y="3248918"/>
                <a:ext cx="705952" cy="708038"/>
              </a:xfrm>
              <a:prstGeom prst="r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文本框 9"/>
            <p:cNvSpPr txBox="1"/>
            <p:nvPr/>
          </p:nvSpPr>
          <p:spPr>
            <a:xfrm>
              <a:off x="6399934" y="2373622"/>
              <a:ext cx="1840336" cy="584775"/>
            </a:xfrm>
            <a:prstGeom prst="rect">
              <a:avLst/>
            </a:prstGeom>
            <a:noFill/>
          </p:spPr>
          <p:txBody>
            <a:bodyPr wrap="square" rtlCol="0">
              <a:spAutoFit/>
            </a:bodyPr>
            <a:lstStyle/>
            <a:p>
              <a:r>
                <a:rPr lang="zh-CN" altLang="en-US" sz="3200" b="1" dirty="0">
                  <a:solidFill>
                    <a:schemeClr val="bg1"/>
                  </a:solidFill>
                  <a:effectLst>
                    <a:outerShdw blurRad="38100" dist="38100" dir="2700000" algn="tl">
                      <a:srgbClr val="000000">
                        <a:alpha val="43137"/>
                      </a:srgbClr>
                    </a:outerShdw>
                  </a:effectLst>
                  <a:cs typeface="+mn-ea"/>
                  <a:sym typeface="+mn-lt"/>
                </a:rPr>
                <a:t>隐私问题</a:t>
              </a:r>
              <a:endParaRPr lang="zh-CN" altLang="en-US" sz="3200" b="1" dirty="0">
                <a:solidFill>
                  <a:schemeClr val="bg1"/>
                </a:solidFill>
                <a:effectLst>
                  <a:outerShdw blurRad="38100" dist="38100" dir="2700000" algn="tl">
                    <a:srgbClr val="000000">
                      <a:alpha val="43137"/>
                    </a:srgbClr>
                  </a:outerShdw>
                </a:effectLst>
                <a:cs typeface="+mn-ea"/>
                <a:sym typeface="+mn-lt"/>
              </a:endParaRPr>
            </a:p>
          </p:txBody>
        </p:sp>
      </p:grpSp>
      <p:grpSp>
        <p:nvGrpSpPr>
          <p:cNvPr id="13" name="组合 12"/>
          <p:cNvGrpSpPr/>
          <p:nvPr/>
        </p:nvGrpSpPr>
        <p:grpSpPr>
          <a:xfrm>
            <a:off x="4284244" y="2741651"/>
            <a:ext cx="3002464" cy="2199408"/>
            <a:chOff x="3750446" y="3429000"/>
            <a:chExt cx="3002464" cy="2199408"/>
          </a:xfrm>
          <a:effectLst>
            <a:outerShdw blurRad="254000" dist="127000" dir="2700000" algn="tl" rotWithShape="0">
              <a:prstClr val="black">
                <a:alpha val="30000"/>
              </a:prstClr>
            </a:outerShdw>
          </a:effectLst>
        </p:grpSpPr>
        <p:grpSp>
          <p:nvGrpSpPr>
            <p:cNvPr id="14" name="组合 13"/>
            <p:cNvGrpSpPr/>
            <p:nvPr/>
          </p:nvGrpSpPr>
          <p:grpSpPr>
            <a:xfrm flipH="1" flipV="1">
              <a:off x="3750446" y="3429000"/>
              <a:ext cx="3002464" cy="2199408"/>
              <a:chOff x="5559645" y="1757548"/>
              <a:chExt cx="3002464" cy="2199408"/>
            </a:xfrm>
          </p:grpSpPr>
          <p:sp>
            <p:nvSpPr>
              <p:cNvPr id="16" name="任意多边形 27"/>
              <p:cNvSpPr/>
              <p:nvPr/>
            </p:nvSpPr>
            <p:spPr>
              <a:xfrm>
                <a:off x="5559645" y="1757548"/>
                <a:ext cx="3002464" cy="1816925"/>
              </a:xfrm>
              <a:custGeom>
                <a:avLst/>
                <a:gdLst>
                  <a:gd name="connsiteX0" fmla="*/ 2094002 w 3002464"/>
                  <a:gd name="connsiteY0" fmla="*/ 0 h 1816925"/>
                  <a:gd name="connsiteX1" fmla="*/ 3002464 w 3002464"/>
                  <a:gd name="connsiteY1" fmla="*/ 908463 h 1816925"/>
                  <a:gd name="connsiteX2" fmla="*/ 2094002 w 3002464"/>
                  <a:gd name="connsiteY2" fmla="*/ 1816925 h 1816925"/>
                  <a:gd name="connsiteX3" fmla="*/ 2094002 w 3002464"/>
                  <a:gd name="connsiteY3" fmla="*/ 1493322 h 1816925"/>
                  <a:gd name="connsiteX4" fmla="*/ 0 w 3002464"/>
                  <a:gd name="connsiteY4" fmla="*/ 1493322 h 1816925"/>
                  <a:gd name="connsiteX5" fmla="*/ 1170103 w 3002464"/>
                  <a:gd name="connsiteY5" fmla="*/ 323603 h 1816925"/>
                  <a:gd name="connsiteX6" fmla="*/ 2094002 w 3002464"/>
                  <a:gd name="connsiteY6" fmla="*/ 323603 h 181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2464" h="1816925">
                    <a:moveTo>
                      <a:pt x="2094002" y="0"/>
                    </a:moveTo>
                    <a:lnTo>
                      <a:pt x="3002464" y="908463"/>
                    </a:lnTo>
                    <a:lnTo>
                      <a:pt x="2094002" y="1816925"/>
                    </a:lnTo>
                    <a:lnTo>
                      <a:pt x="2094002" y="1493322"/>
                    </a:lnTo>
                    <a:lnTo>
                      <a:pt x="0" y="1493322"/>
                    </a:lnTo>
                    <a:lnTo>
                      <a:pt x="1170103" y="323603"/>
                    </a:lnTo>
                    <a:lnTo>
                      <a:pt x="2094002" y="323603"/>
                    </a:lnTo>
                    <a:close/>
                  </a:path>
                </a:pathLst>
              </a:cu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直角三角形 16"/>
              <p:cNvSpPr/>
              <p:nvPr/>
            </p:nvSpPr>
            <p:spPr>
              <a:xfrm flipV="1">
                <a:off x="5559645" y="3248918"/>
                <a:ext cx="705952" cy="708038"/>
              </a:xfrm>
              <a:prstGeom prst="rtTriangle">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1A9FE2"/>
                  </a:solidFill>
                  <a:cs typeface="+mn-ea"/>
                  <a:sym typeface="+mn-lt"/>
                </a:endParaRPr>
              </a:p>
            </p:txBody>
          </p:sp>
        </p:grpSp>
        <p:sp>
          <p:nvSpPr>
            <p:cNvPr id="15" name="文本框 14"/>
            <p:cNvSpPr txBox="1"/>
            <p:nvPr/>
          </p:nvSpPr>
          <p:spPr>
            <a:xfrm>
              <a:off x="4174614" y="4427557"/>
              <a:ext cx="1842196" cy="584775"/>
            </a:xfrm>
            <a:prstGeom prst="rect">
              <a:avLst/>
            </a:prstGeom>
            <a:noFill/>
          </p:spPr>
          <p:txBody>
            <a:bodyPr wrap="square" rtlCol="0">
              <a:spAutoFit/>
            </a:bodyPr>
            <a:lstStyle/>
            <a:p>
              <a:r>
                <a:rPr lang="zh-CN" altLang="en-US" sz="3200" b="1" dirty="0">
                  <a:solidFill>
                    <a:schemeClr val="bg1"/>
                  </a:solidFill>
                  <a:effectLst>
                    <a:outerShdw blurRad="38100" dist="38100" dir="2700000" algn="tl">
                      <a:srgbClr val="000000">
                        <a:alpha val="43137"/>
                      </a:srgbClr>
                    </a:outerShdw>
                  </a:effectLst>
                  <a:cs typeface="+mn-ea"/>
                  <a:sym typeface="+mn-lt"/>
                </a:rPr>
                <a:t>安全问题</a:t>
              </a:r>
              <a:endParaRPr lang="zh-CN" altLang="en-US" sz="3200" b="1" dirty="0">
                <a:solidFill>
                  <a:schemeClr val="bg1"/>
                </a:solidFill>
                <a:effectLst>
                  <a:outerShdw blurRad="38100" dist="38100" dir="2700000" algn="tl">
                    <a:srgbClr val="000000">
                      <a:alpha val="43137"/>
                    </a:srgbClr>
                  </a:outerShdw>
                </a:effectLst>
                <a:cs typeface="+mn-ea"/>
                <a:sym typeface="+mn-lt"/>
              </a:endParaRPr>
            </a:p>
          </p:txBody>
        </p:sp>
      </p:grpSp>
      <p:sp>
        <p:nvSpPr>
          <p:cNvPr id="2" name="文本框 1"/>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Design</a:t>
            </a:r>
            <a:endParaRPr lang="zh-CN" altLang="en-US" sz="2000" b="1" dirty="0">
              <a:solidFill>
                <a:srgbClr val="82A3B6"/>
              </a:solidFill>
            </a:endParaRPr>
          </a:p>
        </p:txBody>
      </p:sp>
      <p:grpSp>
        <p:nvGrpSpPr>
          <p:cNvPr id="6" name="组合 5"/>
          <p:cNvGrpSpPr/>
          <p:nvPr/>
        </p:nvGrpSpPr>
        <p:grpSpPr>
          <a:xfrm>
            <a:off x="0" y="879551"/>
            <a:ext cx="5184843" cy="684963"/>
            <a:chOff x="432753" y="760274"/>
            <a:chExt cx="4752090" cy="533237"/>
          </a:xfrm>
          <a:solidFill>
            <a:srgbClr val="DFC3BA"/>
          </a:solidFill>
        </p:grpSpPr>
        <p:sp>
          <p:nvSpPr>
            <p:cNvPr id="5" name="箭头: 五边形 4"/>
            <p:cNvSpPr/>
            <p:nvPr/>
          </p:nvSpPr>
          <p:spPr>
            <a:xfrm>
              <a:off x="432753" y="760274"/>
              <a:ext cx="4752090" cy="533237"/>
            </a:xfrm>
            <a:prstGeom prst="homePlate">
              <a:avLst/>
            </a:prstGeom>
            <a:solidFill>
              <a:srgbClr val="C96A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829387" y="805700"/>
              <a:ext cx="4007742" cy="359402"/>
            </a:xfrm>
            <a:prstGeom prst="rect">
              <a:avLst/>
            </a:prstGeom>
            <a:noFill/>
            <a:ln>
              <a:noFill/>
            </a:ln>
          </p:spPr>
          <p:txBody>
            <a:bodyPr wrap="square" rtlCol="0">
              <a:spAutoFit/>
            </a:bodyPr>
            <a:lstStyle/>
            <a:p>
              <a:pPr algn="dist"/>
              <a:r>
                <a:rPr lang="zh-CN" altLang="zh-CN" sz="2400" b="1" kern="100" dirty="0">
                  <a:solidFill>
                    <a:schemeClr val="bg1"/>
                  </a:solidFill>
                  <a:latin typeface="幼圆" panose="02010509060101010101" pitchFamily="49" charset="-122"/>
                  <a:ea typeface="幼圆" panose="02010509060101010101" pitchFamily="49" charset="-122"/>
                  <a:cs typeface="Segoe UI" panose="020B0502040204020203" pitchFamily="34" charset="0"/>
                </a:rPr>
                <a:t>可能面临的问题及解决措施</a:t>
              </a:r>
              <a:endParaRPr lang="zh-CN" altLang="zh-CN" sz="2400" b="1" kern="100" dirty="0">
                <a:solidFill>
                  <a:schemeClr val="bg1"/>
                </a:solidFill>
                <a:latin typeface="幼圆" panose="02010509060101010101" pitchFamily="49" charset="-122"/>
                <a:ea typeface="幼圆" panose="02010509060101010101" pitchFamily="49" charset="-122"/>
                <a:cs typeface="Times New Roman" panose="02020603050405020304" pitchFamily="18" charset="0"/>
              </a:endParaRPr>
            </a:p>
          </p:txBody>
        </p:sp>
      </p:grpSp>
      <p:sp>
        <p:nvSpPr>
          <p:cNvPr id="7" name="文本框 6"/>
          <p:cNvSpPr txBox="1"/>
          <p:nvPr/>
        </p:nvSpPr>
        <p:spPr>
          <a:xfrm>
            <a:off x="8788567" y="997931"/>
            <a:ext cx="2872264" cy="1532151"/>
          </a:xfrm>
          <a:prstGeom prst="rect">
            <a:avLst/>
          </a:prstGeom>
          <a:noFill/>
        </p:spPr>
        <p:txBody>
          <a:bodyPr wrap="square" rtlCol="0">
            <a:spAutoFit/>
          </a:bodyPr>
          <a:lstStyle/>
          <a:p>
            <a:pPr>
              <a:lnSpc>
                <a:spcPct val="150000"/>
              </a:lnSpc>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问题</a:t>
            </a:r>
            <a:r>
              <a:rPr lang="zh-CN" altLang="en-US" sz="1600" b="1" kern="100" dirty="0">
                <a:effectLst/>
                <a:latin typeface="等线" panose="02010600030101010101" pitchFamily="2" charset="-122"/>
                <a:ea typeface="等线" panose="02010600030101010101" pitchFamily="2" charset="-122"/>
                <a:cs typeface="Times New Roman" panose="02020603050405020304" pitchFamily="18" charset="0"/>
              </a:rPr>
              <a:t>二</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由于保存的信息涉及到很多用户隐私，一旦泄漏可能会造成较大影响。</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zh-CN" altLang="en-US" sz="1600" dirty="0"/>
          </a:p>
        </p:txBody>
      </p:sp>
      <p:sp>
        <p:nvSpPr>
          <p:cNvPr id="18" name="文本框 17"/>
          <p:cNvSpPr txBox="1"/>
          <p:nvPr/>
        </p:nvSpPr>
        <p:spPr>
          <a:xfrm>
            <a:off x="8788567" y="2240617"/>
            <a:ext cx="2872264" cy="3784600"/>
          </a:xfrm>
          <a:prstGeom prst="rect">
            <a:avLst/>
          </a:prstGeom>
          <a:noFill/>
        </p:spPr>
        <p:txBody>
          <a:bodyPr wrap="square" rtlCol="0">
            <a:spAutoFit/>
          </a:bodyPr>
          <a:lstStyle/>
          <a:p>
            <a:pPr>
              <a:lnSpc>
                <a:spcPct val="150000"/>
              </a:lnSpc>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解决：</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首先从软件系统设计上，我们尽量只保存对应的快递单号和外卖单号，而不记录具体的物品信息或店铺信息，将这些内容仅仅存储在对应的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上，减少</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App</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的风险。</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同时，可以借用支付宝小程序等的人脸验证</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API</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来保证登陆的安全性，同时登陆做到异地登陆重新验证等措施。</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文本框 18"/>
          <p:cNvSpPr txBox="1"/>
          <p:nvPr/>
        </p:nvSpPr>
        <p:spPr>
          <a:xfrm>
            <a:off x="362103" y="1764007"/>
            <a:ext cx="5601745" cy="424155"/>
          </a:xfrm>
          <a:prstGeom prst="rect">
            <a:avLst/>
          </a:prstGeom>
          <a:noFill/>
        </p:spPr>
        <p:txBody>
          <a:bodyPr wrap="square" rtlCol="0">
            <a:spAutoFit/>
          </a:bodyPr>
          <a:lstStyle/>
          <a:p>
            <a:pPr>
              <a:lnSpc>
                <a:spcPct val="150000"/>
              </a:lnSpc>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问题</a:t>
            </a:r>
            <a:r>
              <a:rPr lang="zh-CN" altLang="en-US" sz="1600" b="1" kern="100" dirty="0">
                <a:effectLst/>
                <a:latin typeface="等线" panose="02010600030101010101" pitchFamily="2" charset="-122"/>
                <a:ea typeface="等线" panose="02010600030101010101" pitchFamily="2" charset="-122"/>
                <a:cs typeface="Times New Roman" panose="02020603050405020304" pitchFamily="18" charset="0"/>
              </a:rPr>
              <a:t>一</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机器人或无人机故障可能会给行人等带来安全隐患。</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0" name="文本框 19"/>
          <p:cNvSpPr txBox="1"/>
          <p:nvPr/>
        </p:nvSpPr>
        <p:spPr>
          <a:xfrm>
            <a:off x="366946" y="2165497"/>
            <a:ext cx="4163175" cy="2676525"/>
          </a:xfrm>
          <a:prstGeom prst="rect">
            <a:avLst/>
          </a:prstGeom>
          <a:noFill/>
        </p:spPr>
        <p:txBody>
          <a:bodyPr wrap="square" rtlCol="0">
            <a:spAutoFit/>
          </a:bodyPr>
          <a:lstStyle/>
          <a:p>
            <a:pPr algn="l">
              <a:lnSpc>
                <a:spcPct val="150000"/>
              </a:lnSpc>
            </a:pP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解决：</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在软件设计方面，我们将实施一套实时监控系统，用于对每台机器进行持续监测和控制。</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这种监控系统将会持续追踪机器的运行状态，监测其各项性能指标和工作状态。</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在机器失去联系或出现异常情况时，我们将采用先进的大型模型，使其具备自主躲避障碍物的能力，以保证其安全运行。</a:t>
            </a:r>
            <a:endParaRPr lang="zh-CN" altLang="en-US" sz="1600" dirty="0"/>
          </a:p>
        </p:txBody>
      </p:sp>
      <p:sp>
        <p:nvSpPr>
          <p:cNvPr id="21" name="文本框 20"/>
          <p:cNvSpPr txBox="1"/>
          <p:nvPr/>
        </p:nvSpPr>
        <p:spPr>
          <a:xfrm>
            <a:off x="362103" y="4839914"/>
            <a:ext cx="8334426" cy="1532151"/>
          </a:xfrm>
          <a:prstGeom prst="rect">
            <a:avLst/>
          </a:prstGeom>
          <a:noFill/>
        </p:spPr>
        <p:txBody>
          <a:bodyPr wrap="square" rtlCol="0">
            <a:spAutoFit/>
          </a:bodyPr>
          <a:lstStyle/>
          <a:p>
            <a:pPr>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除此之外，会配置一定数量的专业维护人员来负责系统的运行和机器的日常维护工作。这些维护人员将定期检查机器设备，确保其处于最佳状态，并迅速解决任何可能出现的故障或问题。他们会负责设备的保养、维修以及性能优化，以确保机器的高效运行和长期稳定性。</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zh-CN" altLang="en-US" sz="1600" dirty="0"/>
          </a:p>
        </p:txBody>
      </p:sp>
      <p:cxnSp>
        <p:nvCxnSpPr>
          <p:cNvPr id="23" name="直接连接符 22"/>
          <p:cNvCxnSpPr/>
          <p:nvPr/>
        </p:nvCxnSpPr>
        <p:spPr>
          <a:xfrm>
            <a:off x="-29183" y="6372513"/>
            <a:ext cx="12250366" cy="0"/>
          </a:xfrm>
          <a:prstGeom prst="line">
            <a:avLst/>
          </a:prstGeom>
          <a:ln w="38100">
            <a:solidFill>
              <a:srgbClr val="C96A57"/>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760609" y="4056384"/>
            <a:ext cx="4670782" cy="584775"/>
          </a:xfrm>
          <a:prstGeom prst="rect">
            <a:avLst/>
          </a:prstGeom>
          <a:noFill/>
        </p:spPr>
        <p:txBody>
          <a:bodyPr wrap="square">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创新及特色</a:t>
            </a:r>
            <a:endParaRPr lang="zh-CN" altLang="en-US" sz="3200" b="1" dirty="0">
              <a:solidFill>
                <a:schemeClr val="bg1"/>
              </a:solidFill>
              <a:latin typeface="幼圆" panose="02010509060101010101" pitchFamily="49" charset="-122"/>
              <a:ea typeface="幼圆" panose="02010509060101010101" pitchFamily="49" charset="-122"/>
            </a:endParaRPr>
          </a:p>
        </p:txBody>
      </p:sp>
      <p:sp>
        <p:nvSpPr>
          <p:cNvPr id="22" name="文本框 21"/>
          <p:cNvSpPr txBox="1"/>
          <p:nvPr/>
        </p:nvSpPr>
        <p:spPr>
          <a:xfrm>
            <a:off x="4153156" y="4560226"/>
            <a:ext cx="3885688" cy="400110"/>
          </a:xfrm>
          <a:prstGeom prst="rect">
            <a:avLst/>
          </a:prstGeom>
          <a:noFill/>
        </p:spPr>
        <p:txBody>
          <a:bodyPr wrap="square">
            <a:spAutoFit/>
          </a:bodyPr>
          <a:lstStyle/>
          <a:p>
            <a:pPr algn="dist"/>
            <a:r>
              <a:rPr lang="en-US" altLang="zh-CN" sz="2000" b="1" dirty="0">
                <a:solidFill>
                  <a:schemeClr val="bg1"/>
                </a:solidFill>
              </a:rPr>
              <a:t>Feature</a:t>
            </a:r>
            <a:endParaRPr lang="zh-CN" altLang="en-US" sz="2000" b="1" dirty="0">
              <a:solidFill>
                <a:schemeClr val="bg1"/>
              </a:solidFill>
            </a:endParaRPr>
          </a:p>
        </p:txBody>
      </p:sp>
      <p:grpSp>
        <p:nvGrpSpPr>
          <p:cNvPr id="5" name="组合 4"/>
          <p:cNvGrpSpPr/>
          <p:nvPr/>
        </p:nvGrpSpPr>
        <p:grpSpPr>
          <a:xfrm>
            <a:off x="4961089" y="1999377"/>
            <a:ext cx="2220832" cy="1878127"/>
            <a:chOff x="2306789" y="2570151"/>
            <a:chExt cx="816135" cy="690194"/>
          </a:xfrm>
        </p:grpSpPr>
        <p:sp>
          <p:nvSpPr>
            <p:cNvPr id="25" name="任意多边形: 形状 24"/>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2405362" y="2660823"/>
              <a:ext cx="554450"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03</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554909" y="2023998"/>
            <a:ext cx="3041014" cy="3476393"/>
            <a:chOff x="4575493" y="2548329"/>
            <a:chExt cx="3041014" cy="3476393"/>
          </a:xfrm>
          <a:gradFill>
            <a:gsLst>
              <a:gs pos="97000">
                <a:srgbClr val="448EF6"/>
              </a:gs>
              <a:gs pos="1770">
                <a:srgbClr val="65DAF7"/>
              </a:gs>
              <a:gs pos="44000">
                <a:srgbClr val="75C2F6"/>
              </a:gs>
            </a:gsLst>
            <a:lin ang="2400000" scaled="0"/>
          </a:gradFill>
        </p:grpSpPr>
        <p:grpSp>
          <p:nvGrpSpPr>
            <p:cNvPr id="9" name="组合 8"/>
            <p:cNvGrpSpPr/>
            <p:nvPr/>
          </p:nvGrpSpPr>
          <p:grpSpPr>
            <a:xfrm>
              <a:off x="4575493" y="2766018"/>
              <a:ext cx="3041014" cy="3041015"/>
              <a:chOff x="4616768" y="2715218"/>
              <a:chExt cx="3041014" cy="3041015"/>
            </a:xfrm>
            <a:grpFill/>
          </p:grpSpPr>
          <p:sp>
            <p:nvSpPr>
              <p:cNvPr id="13" name="空心弧 12"/>
              <p:cNvSpPr/>
              <p:nvPr/>
            </p:nvSpPr>
            <p:spPr>
              <a:xfrm rot="5400000">
                <a:off x="4616768" y="2715218"/>
                <a:ext cx="3041014" cy="3041014"/>
              </a:xfrm>
              <a:prstGeom prst="blockArc">
                <a:avLst/>
              </a:prstGeom>
              <a:solidFill>
                <a:srgbClr val="7EC3C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12" name="空心弧 11"/>
              <p:cNvSpPr/>
              <p:nvPr/>
            </p:nvSpPr>
            <p:spPr>
              <a:xfrm rot="16200000">
                <a:off x="4616768" y="2715219"/>
                <a:ext cx="3041014" cy="3041014"/>
              </a:xfrm>
              <a:prstGeom prst="blockArc">
                <a:avLst/>
              </a:prstGeom>
              <a:solidFill>
                <a:srgbClr val="82A3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grpSp>
        <p:sp>
          <p:nvSpPr>
            <p:cNvPr id="10" name="等腰三角形 9"/>
            <p:cNvSpPr/>
            <p:nvPr/>
          </p:nvSpPr>
          <p:spPr>
            <a:xfrm rot="16200000">
              <a:off x="5162438" y="5083902"/>
              <a:ext cx="1223772" cy="657867"/>
            </a:xfrm>
            <a:prstGeom prst="triangle">
              <a:avLst/>
            </a:prstGeom>
            <a:solidFill>
              <a:srgbClr val="7EC3C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 name="等腰三角形 10"/>
            <p:cNvSpPr/>
            <p:nvPr/>
          </p:nvSpPr>
          <p:spPr>
            <a:xfrm rot="5400000">
              <a:off x="5805791" y="2831281"/>
              <a:ext cx="1223772" cy="657867"/>
            </a:xfrm>
            <a:prstGeom prst="triangle">
              <a:avLst/>
            </a:prstGeom>
            <a:solidFill>
              <a:srgbClr val="82A3B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cs typeface="+mn-ea"/>
                <a:sym typeface="+mn-lt"/>
              </a:endParaRPr>
            </a:p>
          </p:txBody>
        </p:sp>
      </p:grpSp>
      <p:sp>
        <p:nvSpPr>
          <p:cNvPr id="14" name="同心圆 12"/>
          <p:cNvSpPr/>
          <p:nvPr/>
        </p:nvSpPr>
        <p:spPr>
          <a:xfrm>
            <a:off x="3997654" y="1684432"/>
            <a:ext cx="4155524" cy="4155524"/>
          </a:xfrm>
          <a:prstGeom prst="donut">
            <a:avLst>
              <a:gd name="adj" fmla="val 2433"/>
            </a:avLst>
          </a:prstGeom>
          <a:gradFill flip="none" rotWithShape="1">
            <a:gsLst>
              <a:gs pos="0">
                <a:schemeClr val="bg1">
                  <a:alpha val="0"/>
                </a:schemeClr>
              </a:gs>
              <a:gs pos="50000">
                <a:schemeClr val="bg1">
                  <a:lumMod val="75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grpSp>
        <p:nvGrpSpPr>
          <p:cNvPr id="33" name="组合 32"/>
          <p:cNvGrpSpPr/>
          <p:nvPr/>
        </p:nvGrpSpPr>
        <p:grpSpPr>
          <a:xfrm>
            <a:off x="5842025" y="3506736"/>
            <a:ext cx="466783" cy="489421"/>
            <a:chOff x="3349235" y="2068527"/>
            <a:chExt cx="516445" cy="541492"/>
          </a:xfrm>
          <a:solidFill>
            <a:schemeClr val="tx1">
              <a:lumMod val="75000"/>
              <a:lumOff val="25000"/>
            </a:schemeClr>
          </a:solidFill>
        </p:grpSpPr>
        <p:sp>
          <p:nvSpPr>
            <p:cNvPr id="34" name="Freeform 33"/>
            <p:cNvSpPr>
              <a:spLocks noEditPoints="1"/>
            </p:cNvSpPr>
            <p:nvPr/>
          </p:nvSpPr>
          <p:spPr bwMode="auto">
            <a:xfrm>
              <a:off x="3349235" y="2068527"/>
              <a:ext cx="516445" cy="425799"/>
            </a:xfrm>
            <a:custGeom>
              <a:avLst/>
              <a:gdLst>
                <a:gd name="T0" fmla="*/ 172 w 183"/>
                <a:gd name="T1" fmla="*/ 0 h 151"/>
                <a:gd name="T2" fmla="*/ 11 w 183"/>
                <a:gd name="T3" fmla="*/ 0 h 151"/>
                <a:gd name="T4" fmla="*/ 0 w 183"/>
                <a:gd name="T5" fmla="*/ 11 h 151"/>
                <a:gd name="T6" fmla="*/ 0 w 183"/>
                <a:gd name="T7" fmla="*/ 140 h 151"/>
                <a:gd name="T8" fmla="*/ 11 w 183"/>
                <a:gd name="T9" fmla="*/ 151 h 151"/>
                <a:gd name="T10" fmla="*/ 172 w 183"/>
                <a:gd name="T11" fmla="*/ 151 h 151"/>
                <a:gd name="T12" fmla="*/ 183 w 183"/>
                <a:gd name="T13" fmla="*/ 140 h 151"/>
                <a:gd name="T14" fmla="*/ 183 w 183"/>
                <a:gd name="T15" fmla="*/ 11 h 151"/>
                <a:gd name="T16" fmla="*/ 172 w 183"/>
                <a:gd name="T17" fmla="*/ 0 h 151"/>
                <a:gd name="T18" fmla="*/ 91 w 183"/>
                <a:gd name="T19" fmla="*/ 143 h 151"/>
                <a:gd name="T20" fmla="*/ 84 w 183"/>
                <a:gd name="T21" fmla="*/ 136 h 151"/>
                <a:gd name="T22" fmla="*/ 91 w 183"/>
                <a:gd name="T23" fmla="*/ 128 h 151"/>
                <a:gd name="T24" fmla="*/ 99 w 183"/>
                <a:gd name="T25" fmla="*/ 136 h 151"/>
                <a:gd name="T26" fmla="*/ 91 w 183"/>
                <a:gd name="T27" fmla="*/ 143 h 151"/>
                <a:gd name="T28" fmla="*/ 171 w 183"/>
                <a:gd name="T29" fmla="*/ 121 h 151"/>
                <a:gd name="T30" fmla="*/ 12 w 183"/>
                <a:gd name="T31" fmla="*/ 121 h 151"/>
                <a:gd name="T32" fmla="*/ 12 w 183"/>
                <a:gd name="T33" fmla="*/ 11 h 151"/>
                <a:gd name="T34" fmla="*/ 171 w 183"/>
                <a:gd name="T35" fmla="*/ 11 h 151"/>
                <a:gd name="T36" fmla="*/ 171 w 183"/>
                <a:gd name="T37" fmla="*/ 12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151">
                  <a:moveTo>
                    <a:pt x="172" y="0"/>
                  </a:moveTo>
                  <a:cubicBezTo>
                    <a:pt x="11" y="0"/>
                    <a:pt x="11" y="0"/>
                    <a:pt x="11" y="0"/>
                  </a:cubicBezTo>
                  <a:cubicBezTo>
                    <a:pt x="5" y="0"/>
                    <a:pt x="0" y="5"/>
                    <a:pt x="0" y="11"/>
                  </a:cubicBezTo>
                  <a:cubicBezTo>
                    <a:pt x="0" y="140"/>
                    <a:pt x="0" y="140"/>
                    <a:pt x="0" y="140"/>
                  </a:cubicBezTo>
                  <a:cubicBezTo>
                    <a:pt x="0" y="146"/>
                    <a:pt x="5" y="151"/>
                    <a:pt x="11" y="151"/>
                  </a:cubicBezTo>
                  <a:cubicBezTo>
                    <a:pt x="172" y="151"/>
                    <a:pt x="172" y="151"/>
                    <a:pt x="172" y="151"/>
                  </a:cubicBezTo>
                  <a:cubicBezTo>
                    <a:pt x="178" y="151"/>
                    <a:pt x="183" y="146"/>
                    <a:pt x="183" y="140"/>
                  </a:cubicBezTo>
                  <a:cubicBezTo>
                    <a:pt x="183" y="11"/>
                    <a:pt x="183" y="11"/>
                    <a:pt x="183" y="11"/>
                  </a:cubicBezTo>
                  <a:cubicBezTo>
                    <a:pt x="183" y="5"/>
                    <a:pt x="178" y="0"/>
                    <a:pt x="172" y="0"/>
                  </a:cubicBezTo>
                  <a:close/>
                  <a:moveTo>
                    <a:pt x="91" y="143"/>
                  </a:moveTo>
                  <a:cubicBezTo>
                    <a:pt x="87" y="143"/>
                    <a:pt x="84" y="140"/>
                    <a:pt x="84" y="136"/>
                  </a:cubicBezTo>
                  <a:cubicBezTo>
                    <a:pt x="84" y="131"/>
                    <a:pt x="87" y="128"/>
                    <a:pt x="91" y="128"/>
                  </a:cubicBezTo>
                  <a:cubicBezTo>
                    <a:pt x="96" y="128"/>
                    <a:pt x="99" y="131"/>
                    <a:pt x="99" y="136"/>
                  </a:cubicBezTo>
                  <a:cubicBezTo>
                    <a:pt x="99" y="140"/>
                    <a:pt x="96" y="143"/>
                    <a:pt x="91" y="143"/>
                  </a:cubicBezTo>
                  <a:close/>
                  <a:moveTo>
                    <a:pt x="171" y="121"/>
                  </a:moveTo>
                  <a:cubicBezTo>
                    <a:pt x="12" y="121"/>
                    <a:pt x="12" y="121"/>
                    <a:pt x="12" y="121"/>
                  </a:cubicBezTo>
                  <a:cubicBezTo>
                    <a:pt x="12" y="11"/>
                    <a:pt x="12" y="11"/>
                    <a:pt x="12" y="11"/>
                  </a:cubicBezTo>
                  <a:cubicBezTo>
                    <a:pt x="171" y="11"/>
                    <a:pt x="171" y="11"/>
                    <a:pt x="171" y="11"/>
                  </a:cubicBezTo>
                  <a:lnTo>
                    <a:pt x="171"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35" name="Freeform 34"/>
            <p:cNvSpPr/>
            <p:nvPr/>
          </p:nvSpPr>
          <p:spPr bwMode="auto">
            <a:xfrm>
              <a:off x="3450615" y="2502675"/>
              <a:ext cx="313684" cy="107344"/>
            </a:xfrm>
            <a:custGeom>
              <a:avLst/>
              <a:gdLst>
                <a:gd name="T0" fmla="*/ 102 w 111"/>
                <a:gd name="T1" fmla="*/ 26 h 38"/>
                <a:gd name="T2" fmla="*/ 75 w 111"/>
                <a:gd name="T3" fmla="*/ 26 h 38"/>
                <a:gd name="T4" fmla="*/ 75 w 111"/>
                <a:gd name="T5" fmla="*/ 0 h 38"/>
                <a:gd name="T6" fmla="*/ 36 w 111"/>
                <a:gd name="T7" fmla="*/ 0 h 38"/>
                <a:gd name="T8" fmla="*/ 36 w 111"/>
                <a:gd name="T9" fmla="*/ 26 h 38"/>
                <a:gd name="T10" fmla="*/ 9 w 111"/>
                <a:gd name="T11" fmla="*/ 26 h 38"/>
                <a:gd name="T12" fmla="*/ 0 w 111"/>
                <a:gd name="T13" fmla="*/ 31 h 38"/>
                <a:gd name="T14" fmla="*/ 0 w 111"/>
                <a:gd name="T15" fmla="*/ 38 h 38"/>
                <a:gd name="T16" fmla="*/ 111 w 111"/>
                <a:gd name="T17" fmla="*/ 38 h 38"/>
                <a:gd name="T18" fmla="*/ 111 w 111"/>
                <a:gd name="T19" fmla="*/ 31 h 38"/>
                <a:gd name="T20" fmla="*/ 102 w 111"/>
                <a:gd name="T21"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38">
                  <a:moveTo>
                    <a:pt x="102" y="26"/>
                  </a:moveTo>
                  <a:cubicBezTo>
                    <a:pt x="75" y="26"/>
                    <a:pt x="75" y="26"/>
                    <a:pt x="75" y="26"/>
                  </a:cubicBezTo>
                  <a:cubicBezTo>
                    <a:pt x="75" y="0"/>
                    <a:pt x="75" y="0"/>
                    <a:pt x="75" y="0"/>
                  </a:cubicBezTo>
                  <a:cubicBezTo>
                    <a:pt x="36" y="0"/>
                    <a:pt x="36" y="0"/>
                    <a:pt x="36" y="0"/>
                  </a:cubicBezTo>
                  <a:cubicBezTo>
                    <a:pt x="36" y="26"/>
                    <a:pt x="36" y="26"/>
                    <a:pt x="36" y="26"/>
                  </a:cubicBezTo>
                  <a:cubicBezTo>
                    <a:pt x="9" y="26"/>
                    <a:pt x="9" y="26"/>
                    <a:pt x="9" y="26"/>
                  </a:cubicBezTo>
                  <a:cubicBezTo>
                    <a:pt x="4" y="26"/>
                    <a:pt x="0" y="29"/>
                    <a:pt x="0" y="31"/>
                  </a:cubicBezTo>
                  <a:cubicBezTo>
                    <a:pt x="0" y="38"/>
                    <a:pt x="0" y="38"/>
                    <a:pt x="0" y="38"/>
                  </a:cubicBezTo>
                  <a:cubicBezTo>
                    <a:pt x="111" y="38"/>
                    <a:pt x="111" y="38"/>
                    <a:pt x="111" y="38"/>
                  </a:cubicBezTo>
                  <a:cubicBezTo>
                    <a:pt x="111" y="31"/>
                    <a:pt x="111" y="31"/>
                    <a:pt x="111" y="31"/>
                  </a:cubicBezTo>
                  <a:cubicBezTo>
                    <a:pt x="111" y="29"/>
                    <a:pt x="107" y="26"/>
                    <a:pt x="10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36" name="Freeform 35"/>
            <p:cNvSpPr/>
            <p:nvPr/>
          </p:nvSpPr>
          <p:spPr bwMode="auto">
            <a:xfrm>
              <a:off x="3402907" y="2209267"/>
              <a:ext cx="90646" cy="101381"/>
            </a:xfrm>
            <a:custGeom>
              <a:avLst/>
              <a:gdLst>
                <a:gd name="T0" fmla="*/ 76 w 76"/>
                <a:gd name="T1" fmla="*/ 69 h 85"/>
                <a:gd name="T2" fmla="*/ 19 w 76"/>
                <a:gd name="T3" fmla="*/ 43 h 85"/>
                <a:gd name="T4" fmla="*/ 19 w 76"/>
                <a:gd name="T5" fmla="*/ 43 h 85"/>
                <a:gd name="T6" fmla="*/ 76 w 76"/>
                <a:gd name="T7" fmla="*/ 17 h 85"/>
                <a:gd name="T8" fmla="*/ 76 w 76"/>
                <a:gd name="T9" fmla="*/ 0 h 85"/>
                <a:gd name="T10" fmla="*/ 0 w 76"/>
                <a:gd name="T11" fmla="*/ 36 h 85"/>
                <a:gd name="T12" fmla="*/ 0 w 76"/>
                <a:gd name="T13" fmla="*/ 50 h 85"/>
                <a:gd name="T14" fmla="*/ 76 w 76"/>
                <a:gd name="T15" fmla="*/ 85 h 85"/>
                <a:gd name="T16" fmla="*/ 76 w 76"/>
                <a:gd name="T17" fmla="*/ 6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85">
                  <a:moveTo>
                    <a:pt x="76" y="69"/>
                  </a:moveTo>
                  <a:lnTo>
                    <a:pt x="19" y="43"/>
                  </a:lnTo>
                  <a:lnTo>
                    <a:pt x="19" y="43"/>
                  </a:lnTo>
                  <a:lnTo>
                    <a:pt x="76" y="17"/>
                  </a:lnTo>
                  <a:lnTo>
                    <a:pt x="76" y="0"/>
                  </a:lnTo>
                  <a:lnTo>
                    <a:pt x="0" y="36"/>
                  </a:lnTo>
                  <a:lnTo>
                    <a:pt x="0" y="50"/>
                  </a:lnTo>
                  <a:lnTo>
                    <a:pt x="76" y="85"/>
                  </a:lnTo>
                  <a:lnTo>
                    <a:pt x="76"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37" name="Freeform 36"/>
            <p:cNvSpPr/>
            <p:nvPr/>
          </p:nvSpPr>
          <p:spPr bwMode="auto">
            <a:xfrm>
              <a:off x="3718976" y="2209267"/>
              <a:ext cx="93032" cy="101381"/>
            </a:xfrm>
            <a:custGeom>
              <a:avLst/>
              <a:gdLst>
                <a:gd name="T0" fmla="*/ 78 w 78"/>
                <a:gd name="T1" fmla="*/ 36 h 85"/>
                <a:gd name="T2" fmla="*/ 0 w 78"/>
                <a:gd name="T3" fmla="*/ 0 h 85"/>
                <a:gd name="T4" fmla="*/ 0 w 78"/>
                <a:gd name="T5" fmla="*/ 17 h 85"/>
                <a:gd name="T6" fmla="*/ 59 w 78"/>
                <a:gd name="T7" fmla="*/ 43 h 85"/>
                <a:gd name="T8" fmla="*/ 59 w 78"/>
                <a:gd name="T9" fmla="*/ 43 h 85"/>
                <a:gd name="T10" fmla="*/ 0 w 78"/>
                <a:gd name="T11" fmla="*/ 69 h 85"/>
                <a:gd name="T12" fmla="*/ 0 w 78"/>
                <a:gd name="T13" fmla="*/ 85 h 85"/>
                <a:gd name="T14" fmla="*/ 78 w 78"/>
                <a:gd name="T15" fmla="*/ 50 h 85"/>
                <a:gd name="T16" fmla="*/ 78 w 78"/>
                <a:gd name="T1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85">
                  <a:moveTo>
                    <a:pt x="78" y="36"/>
                  </a:moveTo>
                  <a:lnTo>
                    <a:pt x="0" y="0"/>
                  </a:lnTo>
                  <a:lnTo>
                    <a:pt x="0" y="17"/>
                  </a:lnTo>
                  <a:lnTo>
                    <a:pt x="59" y="43"/>
                  </a:lnTo>
                  <a:lnTo>
                    <a:pt x="59" y="43"/>
                  </a:lnTo>
                  <a:lnTo>
                    <a:pt x="0" y="69"/>
                  </a:lnTo>
                  <a:lnTo>
                    <a:pt x="0" y="85"/>
                  </a:lnTo>
                  <a:lnTo>
                    <a:pt x="78" y="50"/>
                  </a:lnTo>
                  <a:lnTo>
                    <a:pt x="7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38" name="Freeform 37"/>
            <p:cNvSpPr>
              <a:spLocks noEditPoints="1"/>
            </p:cNvSpPr>
            <p:nvPr/>
          </p:nvSpPr>
          <p:spPr bwMode="auto">
            <a:xfrm>
              <a:off x="3512636" y="2163944"/>
              <a:ext cx="189642" cy="187256"/>
            </a:xfrm>
            <a:custGeom>
              <a:avLst/>
              <a:gdLst>
                <a:gd name="T0" fmla="*/ 9 w 67"/>
                <a:gd name="T1" fmla="*/ 49 h 66"/>
                <a:gd name="T2" fmla="*/ 6 w 67"/>
                <a:gd name="T3" fmla="*/ 52 h 66"/>
                <a:gd name="T4" fmla="*/ 14 w 67"/>
                <a:gd name="T5" fmla="*/ 61 h 66"/>
                <a:gd name="T6" fmla="*/ 18 w 67"/>
                <a:gd name="T7" fmla="*/ 57 h 66"/>
                <a:gd name="T8" fmla="*/ 27 w 67"/>
                <a:gd name="T9" fmla="*/ 61 h 66"/>
                <a:gd name="T10" fmla="*/ 27 w 67"/>
                <a:gd name="T11" fmla="*/ 66 h 66"/>
                <a:gd name="T12" fmla="*/ 39 w 67"/>
                <a:gd name="T13" fmla="*/ 66 h 66"/>
                <a:gd name="T14" fmla="*/ 39 w 67"/>
                <a:gd name="T15" fmla="*/ 61 h 66"/>
                <a:gd name="T16" fmla="*/ 49 w 67"/>
                <a:gd name="T17" fmla="*/ 57 h 66"/>
                <a:gd name="T18" fmla="*/ 53 w 67"/>
                <a:gd name="T19" fmla="*/ 61 h 66"/>
                <a:gd name="T20" fmla="*/ 61 w 67"/>
                <a:gd name="T21" fmla="*/ 52 h 66"/>
                <a:gd name="T22" fmla="*/ 58 w 67"/>
                <a:gd name="T23" fmla="*/ 49 h 66"/>
                <a:gd name="T24" fmla="*/ 62 w 67"/>
                <a:gd name="T25" fmla="*/ 39 h 66"/>
                <a:gd name="T26" fmla="*/ 67 w 67"/>
                <a:gd name="T27" fmla="*/ 39 h 66"/>
                <a:gd name="T28" fmla="*/ 67 w 67"/>
                <a:gd name="T29" fmla="*/ 27 h 66"/>
                <a:gd name="T30" fmla="*/ 62 w 67"/>
                <a:gd name="T31" fmla="*/ 27 h 66"/>
                <a:gd name="T32" fmla="*/ 58 w 67"/>
                <a:gd name="T33" fmla="*/ 17 h 66"/>
                <a:gd name="T34" fmla="*/ 62 w 67"/>
                <a:gd name="T35" fmla="*/ 14 h 66"/>
                <a:gd name="T36" fmla="*/ 53 w 67"/>
                <a:gd name="T37" fmla="*/ 5 h 66"/>
                <a:gd name="T38" fmla="*/ 49 w 67"/>
                <a:gd name="T39" fmla="*/ 9 h 66"/>
                <a:gd name="T40" fmla="*/ 39 w 67"/>
                <a:gd name="T41" fmla="*/ 5 h 66"/>
                <a:gd name="T42" fmla="*/ 39 w 67"/>
                <a:gd name="T43" fmla="*/ 0 h 66"/>
                <a:gd name="T44" fmla="*/ 27 w 67"/>
                <a:gd name="T45" fmla="*/ 0 h 66"/>
                <a:gd name="T46" fmla="*/ 27 w 67"/>
                <a:gd name="T47" fmla="*/ 5 h 66"/>
                <a:gd name="T48" fmla="*/ 18 w 67"/>
                <a:gd name="T49" fmla="*/ 9 h 66"/>
                <a:gd name="T50" fmla="*/ 14 w 67"/>
                <a:gd name="T51" fmla="*/ 5 h 66"/>
                <a:gd name="T52" fmla="*/ 5 w 67"/>
                <a:gd name="T53" fmla="*/ 13 h 66"/>
                <a:gd name="T54" fmla="*/ 9 w 67"/>
                <a:gd name="T55" fmla="*/ 17 h 66"/>
                <a:gd name="T56" fmla="*/ 5 w 67"/>
                <a:gd name="T57" fmla="*/ 27 h 66"/>
                <a:gd name="T58" fmla="*/ 0 w 67"/>
                <a:gd name="T59" fmla="*/ 27 h 66"/>
                <a:gd name="T60" fmla="*/ 0 w 67"/>
                <a:gd name="T61" fmla="*/ 39 h 66"/>
                <a:gd name="T62" fmla="*/ 5 w 67"/>
                <a:gd name="T63" fmla="*/ 39 h 66"/>
                <a:gd name="T64" fmla="*/ 9 w 67"/>
                <a:gd name="T65" fmla="*/ 49 h 66"/>
                <a:gd name="T66" fmla="*/ 34 w 67"/>
                <a:gd name="T67" fmla="*/ 13 h 66"/>
                <a:gd name="T68" fmla="*/ 54 w 67"/>
                <a:gd name="T69" fmla="*/ 33 h 66"/>
                <a:gd name="T70" fmla="*/ 34 w 67"/>
                <a:gd name="T71" fmla="*/ 53 h 66"/>
                <a:gd name="T72" fmla="*/ 13 w 67"/>
                <a:gd name="T73" fmla="*/ 33 h 66"/>
                <a:gd name="T74" fmla="*/ 34 w 67"/>
                <a:gd name="T75"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6">
                  <a:moveTo>
                    <a:pt x="9" y="49"/>
                  </a:moveTo>
                  <a:cubicBezTo>
                    <a:pt x="6" y="52"/>
                    <a:pt x="6" y="52"/>
                    <a:pt x="6" y="52"/>
                  </a:cubicBezTo>
                  <a:cubicBezTo>
                    <a:pt x="14" y="61"/>
                    <a:pt x="14" y="61"/>
                    <a:pt x="14" y="61"/>
                  </a:cubicBezTo>
                  <a:cubicBezTo>
                    <a:pt x="18" y="57"/>
                    <a:pt x="18" y="57"/>
                    <a:pt x="18" y="57"/>
                  </a:cubicBezTo>
                  <a:cubicBezTo>
                    <a:pt x="21" y="59"/>
                    <a:pt x="24" y="60"/>
                    <a:pt x="27" y="61"/>
                  </a:cubicBezTo>
                  <a:cubicBezTo>
                    <a:pt x="27" y="66"/>
                    <a:pt x="27" y="66"/>
                    <a:pt x="27" y="66"/>
                  </a:cubicBezTo>
                  <a:cubicBezTo>
                    <a:pt x="39" y="66"/>
                    <a:pt x="39" y="66"/>
                    <a:pt x="39" y="66"/>
                  </a:cubicBezTo>
                  <a:cubicBezTo>
                    <a:pt x="39" y="61"/>
                    <a:pt x="39" y="61"/>
                    <a:pt x="39" y="61"/>
                  </a:cubicBezTo>
                  <a:cubicBezTo>
                    <a:pt x="43" y="60"/>
                    <a:pt x="46" y="59"/>
                    <a:pt x="49" y="57"/>
                  </a:cubicBezTo>
                  <a:cubicBezTo>
                    <a:pt x="53" y="61"/>
                    <a:pt x="53" y="61"/>
                    <a:pt x="53" y="61"/>
                  </a:cubicBezTo>
                  <a:cubicBezTo>
                    <a:pt x="61" y="52"/>
                    <a:pt x="61" y="52"/>
                    <a:pt x="61" y="52"/>
                  </a:cubicBezTo>
                  <a:cubicBezTo>
                    <a:pt x="58" y="49"/>
                    <a:pt x="58" y="49"/>
                    <a:pt x="58" y="49"/>
                  </a:cubicBezTo>
                  <a:cubicBezTo>
                    <a:pt x="60" y="46"/>
                    <a:pt x="61" y="43"/>
                    <a:pt x="62" y="39"/>
                  </a:cubicBezTo>
                  <a:cubicBezTo>
                    <a:pt x="67" y="39"/>
                    <a:pt x="67" y="39"/>
                    <a:pt x="67" y="39"/>
                  </a:cubicBezTo>
                  <a:cubicBezTo>
                    <a:pt x="67" y="27"/>
                    <a:pt x="67" y="27"/>
                    <a:pt x="67" y="27"/>
                  </a:cubicBezTo>
                  <a:cubicBezTo>
                    <a:pt x="62" y="27"/>
                    <a:pt x="62" y="27"/>
                    <a:pt x="62" y="27"/>
                  </a:cubicBezTo>
                  <a:cubicBezTo>
                    <a:pt x="61" y="24"/>
                    <a:pt x="60" y="20"/>
                    <a:pt x="58" y="17"/>
                  </a:cubicBezTo>
                  <a:cubicBezTo>
                    <a:pt x="62" y="14"/>
                    <a:pt x="62" y="14"/>
                    <a:pt x="62" y="14"/>
                  </a:cubicBezTo>
                  <a:cubicBezTo>
                    <a:pt x="53" y="5"/>
                    <a:pt x="53" y="5"/>
                    <a:pt x="53" y="5"/>
                  </a:cubicBezTo>
                  <a:cubicBezTo>
                    <a:pt x="49" y="9"/>
                    <a:pt x="49" y="9"/>
                    <a:pt x="49" y="9"/>
                  </a:cubicBezTo>
                  <a:cubicBezTo>
                    <a:pt x="46" y="7"/>
                    <a:pt x="43" y="6"/>
                    <a:pt x="39" y="5"/>
                  </a:cubicBezTo>
                  <a:cubicBezTo>
                    <a:pt x="39" y="0"/>
                    <a:pt x="39" y="0"/>
                    <a:pt x="39" y="0"/>
                  </a:cubicBezTo>
                  <a:cubicBezTo>
                    <a:pt x="27" y="0"/>
                    <a:pt x="27" y="0"/>
                    <a:pt x="27" y="0"/>
                  </a:cubicBezTo>
                  <a:cubicBezTo>
                    <a:pt x="27" y="5"/>
                    <a:pt x="27" y="5"/>
                    <a:pt x="27" y="5"/>
                  </a:cubicBezTo>
                  <a:cubicBezTo>
                    <a:pt x="24" y="6"/>
                    <a:pt x="21" y="7"/>
                    <a:pt x="18" y="9"/>
                  </a:cubicBezTo>
                  <a:cubicBezTo>
                    <a:pt x="14" y="5"/>
                    <a:pt x="14" y="5"/>
                    <a:pt x="14" y="5"/>
                  </a:cubicBezTo>
                  <a:cubicBezTo>
                    <a:pt x="5" y="13"/>
                    <a:pt x="5" y="13"/>
                    <a:pt x="5" y="13"/>
                  </a:cubicBezTo>
                  <a:cubicBezTo>
                    <a:pt x="9" y="17"/>
                    <a:pt x="9" y="17"/>
                    <a:pt x="9" y="17"/>
                  </a:cubicBezTo>
                  <a:cubicBezTo>
                    <a:pt x="7" y="20"/>
                    <a:pt x="6" y="24"/>
                    <a:pt x="5" y="27"/>
                  </a:cubicBezTo>
                  <a:cubicBezTo>
                    <a:pt x="0" y="27"/>
                    <a:pt x="0" y="27"/>
                    <a:pt x="0" y="27"/>
                  </a:cubicBezTo>
                  <a:cubicBezTo>
                    <a:pt x="0" y="39"/>
                    <a:pt x="0" y="39"/>
                    <a:pt x="0" y="39"/>
                  </a:cubicBezTo>
                  <a:cubicBezTo>
                    <a:pt x="5" y="39"/>
                    <a:pt x="5" y="39"/>
                    <a:pt x="5" y="39"/>
                  </a:cubicBezTo>
                  <a:cubicBezTo>
                    <a:pt x="6" y="43"/>
                    <a:pt x="8" y="46"/>
                    <a:pt x="9" y="49"/>
                  </a:cubicBezTo>
                  <a:close/>
                  <a:moveTo>
                    <a:pt x="34" y="13"/>
                  </a:moveTo>
                  <a:cubicBezTo>
                    <a:pt x="45" y="13"/>
                    <a:pt x="54" y="22"/>
                    <a:pt x="54" y="33"/>
                  </a:cubicBezTo>
                  <a:cubicBezTo>
                    <a:pt x="54" y="44"/>
                    <a:pt x="45" y="53"/>
                    <a:pt x="34" y="53"/>
                  </a:cubicBezTo>
                  <a:cubicBezTo>
                    <a:pt x="22" y="53"/>
                    <a:pt x="13" y="44"/>
                    <a:pt x="13" y="33"/>
                  </a:cubicBezTo>
                  <a:cubicBezTo>
                    <a:pt x="13" y="22"/>
                    <a:pt x="22" y="13"/>
                    <a:pt x="3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39" name="Freeform 38"/>
            <p:cNvSpPr>
              <a:spLocks noEditPoints="1"/>
            </p:cNvSpPr>
            <p:nvPr/>
          </p:nvSpPr>
          <p:spPr bwMode="auto">
            <a:xfrm>
              <a:off x="3563923" y="2215231"/>
              <a:ext cx="87068" cy="84683"/>
            </a:xfrm>
            <a:custGeom>
              <a:avLst/>
              <a:gdLst>
                <a:gd name="T0" fmla="*/ 15 w 31"/>
                <a:gd name="T1" fmla="*/ 30 h 30"/>
                <a:gd name="T2" fmla="*/ 31 w 31"/>
                <a:gd name="T3" fmla="*/ 15 h 30"/>
                <a:gd name="T4" fmla="*/ 15 w 31"/>
                <a:gd name="T5" fmla="*/ 0 h 30"/>
                <a:gd name="T6" fmla="*/ 0 w 31"/>
                <a:gd name="T7" fmla="*/ 15 h 30"/>
                <a:gd name="T8" fmla="*/ 15 w 31"/>
                <a:gd name="T9" fmla="*/ 30 h 30"/>
                <a:gd name="T10" fmla="*/ 15 w 31"/>
                <a:gd name="T11" fmla="*/ 5 h 30"/>
                <a:gd name="T12" fmla="*/ 26 w 31"/>
                <a:gd name="T13" fmla="*/ 15 h 30"/>
                <a:gd name="T14" fmla="*/ 15 w 31"/>
                <a:gd name="T15" fmla="*/ 25 h 30"/>
                <a:gd name="T16" fmla="*/ 5 w 31"/>
                <a:gd name="T17" fmla="*/ 15 h 30"/>
                <a:gd name="T18" fmla="*/ 15 w 31"/>
                <a:gd name="T19"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15" y="30"/>
                  </a:moveTo>
                  <a:cubicBezTo>
                    <a:pt x="24" y="30"/>
                    <a:pt x="31" y="23"/>
                    <a:pt x="31" y="15"/>
                  </a:cubicBezTo>
                  <a:cubicBezTo>
                    <a:pt x="31" y="7"/>
                    <a:pt x="24" y="0"/>
                    <a:pt x="15" y="0"/>
                  </a:cubicBezTo>
                  <a:cubicBezTo>
                    <a:pt x="7" y="0"/>
                    <a:pt x="0" y="7"/>
                    <a:pt x="0" y="15"/>
                  </a:cubicBezTo>
                  <a:cubicBezTo>
                    <a:pt x="0" y="23"/>
                    <a:pt x="7" y="30"/>
                    <a:pt x="15" y="30"/>
                  </a:cubicBezTo>
                  <a:close/>
                  <a:moveTo>
                    <a:pt x="15" y="5"/>
                  </a:moveTo>
                  <a:cubicBezTo>
                    <a:pt x="21" y="5"/>
                    <a:pt x="26" y="9"/>
                    <a:pt x="26" y="15"/>
                  </a:cubicBezTo>
                  <a:cubicBezTo>
                    <a:pt x="26" y="21"/>
                    <a:pt x="21" y="25"/>
                    <a:pt x="15" y="25"/>
                  </a:cubicBezTo>
                  <a:cubicBezTo>
                    <a:pt x="10" y="25"/>
                    <a:pt x="5" y="21"/>
                    <a:pt x="5" y="15"/>
                  </a:cubicBezTo>
                  <a:cubicBezTo>
                    <a:pt x="5" y="9"/>
                    <a:pt x="10"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40" name="Oval 39"/>
            <p:cNvSpPr>
              <a:spLocks noChangeArrowheads="1"/>
            </p:cNvSpPr>
            <p:nvPr/>
          </p:nvSpPr>
          <p:spPr bwMode="auto">
            <a:xfrm>
              <a:off x="3592548" y="2243856"/>
              <a:ext cx="31011" cy="2743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grpSp>
      <p:sp>
        <p:nvSpPr>
          <p:cNvPr id="41" name="文本框 40"/>
          <p:cNvSpPr txBox="1"/>
          <p:nvPr/>
        </p:nvSpPr>
        <p:spPr>
          <a:xfrm rot="5400000">
            <a:off x="4609681" y="3281573"/>
            <a:ext cx="1590985" cy="835178"/>
          </a:xfrm>
          <a:prstGeom prst="rect">
            <a:avLst/>
          </a:prstGeom>
          <a:noFill/>
        </p:spPr>
        <p:txBody>
          <a:bodyPr vert="eaVert" wrap="none" rtlCol="0">
            <a:prstTxWarp prst="textArchDown">
              <a:avLst/>
            </a:prstTxWarp>
            <a:spAutoFit/>
          </a:bodyPr>
          <a:lstStyle>
            <a:defPPr>
              <a:defRPr lang="zh-CN"/>
            </a:defPPr>
            <a:lvl1pP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ctr"/>
            <a:r>
              <a:rPr lang="zh-CN" altLang="en-US" sz="2000" b="1" dirty="0">
                <a:solidFill>
                  <a:schemeClr val="bg1"/>
                </a:solidFill>
                <a:latin typeface="+mn-lt"/>
                <a:ea typeface="+mn-ea"/>
                <a:cs typeface="+mn-ea"/>
                <a:sym typeface="+mn-lt"/>
              </a:rPr>
              <a:t>从软件上看</a:t>
            </a:r>
            <a:endParaRPr lang="zh-CN" altLang="en-US" sz="2000" b="1" dirty="0">
              <a:solidFill>
                <a:schemeClr val="bg1"/>
              </a:solidFill>
              <a:latin typeface="+mn-lt"/>
              <a:ea typeface="+mn-ea"/>
              <a:cs typeface="+mn-ea"/>
              <a:sym typeface="+mn-lt"/>
            </a:endParaRPr>
          </a:p>
        </p:txBody>
      </p:sp>
      <p:sp>
        <p:nvSpPr>
          <p:cNvPr id="42" name="文本框 41"/>
          <p:cNvSpPr txBox="1"/>
          <p:nvPr/>
        </p:nvSpPr>
        <p:spPr>
          <a:xfrm rot="5400000">
            <a:off x="6095208" y="3281574"/>
            <a:ext cx="1590985" cy="835178"/>
          </a:xfrm>
          <a:prstGeom prst="rect">
            <a:avLst/>
          </a:prstGeom>
          <a:noFill/>
        </p:spPr>
        <p:txBody>
          <a:bodyPr vert="vert" wrap="none" rtlCol="0">
            <a:prstTxWarp prst="textArchUp">
              <a:avLst/>
            </a:prstTxWarp>
            <a:spAutoFit/>
          </a:bodyPr>
          <a:lstStyle>
            <a:defPPr>
              <a:defRPr lang="zh-CN"/>
            </a:defPPr>
            <a:lvl1pP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ctr"/>
            <a:r>
              <a:rPr lang="zh-CN" altLang="en-US" sz="2000" b="1" dirty="0">
                <a:solidFill>
                  <a:schemeClr val="bg1"/>
                </a:solidFill>
                <a:latin typeface="+mn-lt"/>
                <a:ea typeface="+mn-ea"/>
                <a:cs typeface="+mn-ea"/>
                <a:sym typeface="+mn-lt"/>
              </a:rPr>
              <a:t>从硬件上看</a:t>
            </a:r>
            <a:endParaRPr lang="zh-CN" altLang="en-US" sz="2000" b="1" dirty="0">
              <a:solidFill>
                <a:schemeClr val="bg1"/>
              </a:solidFill>
              <a:latin typeface="+mn-lt"/>
              <a:ea typeface="+mn-ea"/>
              <a:cs typeface="+mn-ea"/>
              <a:sym typeface="+mn-lt"/>
            </a:endParaRPr>
          </a:p>
        </p:txBody>
      </p:sp>
      <p:grpSp>
        <p:nvGrpSpPr>
          <p:cNvPr id="51" name="组合 50"/>
          <p:cNvGrpSpPr/>
          <p:nvPr/>
        </p:nvGrpSpPr>
        <p:grpSpPr>
          <a:xfrm>
            <a:off x="4397631" y="2247964"/>
            <a:ext cx="277091" cy="277091"/>
            <a:chOff x="4113415" y="3242195"/>
            <a:chExt cx="277091" cy="277091"/>
          </a:xfrm>
        </p:grpSpPr>
        <p:sp>
          <p:nvSpPr>
            <p:cNvPr id="52" name="椭圆 51"/>
            <p:cNvSpPr/>
            <p:nvPr/>
          </p:nvSpPr>
          <p:spPr>
            <a:xfrm>
              <a:off x="4113415" y="3242195"/>
              <a:ext cx="277091" cy="277091"/>
            </a:xfrm>
            <a:prstGeom prst="ellips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椭圆 52"/>
            <p:cNvSpPr/>
            <p:nvPr/>
          </p:nvSpPr>
          <p:spPr>
            <a:xfrm>
              <a:off x="4164219" y="3292999"/>
              <a:ext cx="175482" cy="175482"/>
            </a:xfrm>
            <a:prstGeom prst="ellipse">
              <a:avLst/>
            </a:prstGeom>
            <a:solidFill>
              <a:schemeClr val="bg1"/>
            </a:solidFill>
            <a:ln>
              <a:noFill/>
            </a:ln>
            <a:effectLst>
              <a:outerShdw blurRad="889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54" name="组合 53"/>
          <p:cNvGrpSpPr/>
          <p:nvPr/>
        </p:nvGrpSpPr>
        <p:grpSpPr>
          <a:xfrm>
            <a:off x="4092831" y="4478632"/>
            <a:ext cx="277091" cy="277091"/>
            <a:chOff x="4113415" y="3242195"/>
            <a:chExt cx="277091" cy="277091"/>
          </a:xfrm>
        </p:grpSpPr>
        <p:sp>
          <p:nvSpPr>
            <p:cNvPr id="55" name="椭圆 54"/>
            <p:cNvSpPr/>
            <p:nvPr/>
          </p:nvSpPr>
          <p:spPr>
            <a:xfrm>
              <a:off x="4113415" y="3242195"/>
              <a:ext cx="277091" cy="277091"/>
            </a:xfrm>
            <a:prstGeom prst="ellips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椭圆 55"/>
            <p:cNvSpPr/>
            <p:nvPr/>
          </p:nvSpPr>
          <p:spPr>
            <a:xfrm>
              <a:off x="4164219" y="3292999"/>
              <a:ext cx="175482" cy="175482"/>
            </a:xfrm>
            <a:prstGeom prst="ellipse">
              <a:avLst/>
            </a:prstGeom>
            <a:solidFill>
              <a:schemeClr val="bg1"/>
            </a:solidFill>
            <a:ln>
              <a:noFill/>
            </a:ln>
            <a:effectLst>
              <a:outerShdw blurRad="889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61" name="组合 60"/>
          <p:cNvGrpSpPr/>
          <p:nvPr/>
        </p:nvGrpSpPr>
        <p:grpSpPr>
          <a:xfrm>
            <a:off x="7449851" y="2171764"/>
            <a:ext cx="277091" cy="277091"/>
            <a:chOff x="4113415" y="3242195"/>
            <a:chExt cx="277091" cy="277091"/>
          </a:xfrm>
        </p:grpSpPr>
        <p:sp>
          <p:nvSpPr>
            <p:cNvPr id="62" name="椭圆 61"/>
            <p:cNvSpPr/>
            <p:nvPr/>
          </p:nvSpPr>
          <p:spPr>
            <a:xfrm>
              <a:off x="4113415" y="3242195"/>
              <a:ext cx="277091" cy="277091"/>
            </a:xfrm>
            <a:prstGeom prst="ellips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3" name="椭圆 62"/>
            <p:cNvSpPr/>
            <p:nvPr/>
          </p:nvSpPr>
          <p:spPr>
            <a:xfrm>
              <a:off x="4164219" y="3292999"/>
              <a:ext cx="175482" cy="175482"/>
            </a:xfrm>
            <a:prstGeom prst="ellipse">
              <a:avLst/>
            </a:prstGeom>
            <a:solidFill>
              <a:schemeClr val="bg1"/>
            </a:solidFill>
            <a:ln>
              <a:noFill/>
            </a:ln>
            <a:effectLst>
              <a:outerShdw blurRad="889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 name="任意多边形: 形状 5"/>
          <p:cNvSpPr/>
          <p:nvPr/>
        </p:nvSpPr>
        <p:spPr>
          <a:xfrm>
            <a:off x="6952571" y="1923054"/>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76200">
            <a:solidFill>
              <a:srgbClr val="DFC3BA">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4" name="组合 63"/>
          <p:cNvGrpSpPr/>
          <p:nvPr/>
        </p:nvGrpSpPr>
        <p:grpSpPr>
          <a:xfrm>
            <a:off x="7767351" y="4478632"/>
            <a:ext cx="277091" cy="277091"/>
            <a:chOff x="4113415" y="3242195"/>
            <a:chExt cx="277091" cy="277091"/>
          </a:xfrm>
        </p:grpSpPr>
        <p:sp>
          <p:nvSpPr>
            <p:cNvPr id="65" name="椭圆 64"/>
            <p:cNvSpPr/>
            <p:nvPr/>
          </p:nvSpPr>
          <p:spPr>
            <a:xfrm>
              <a:off x="4113415" y="3242195"/>
              <a:ext cx="277091" cy="277091"/>
            </a:xfrm>
            <a:prstGeom prst="ellips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椭圆 65"/>
            <p:cNvSpPr/>
            <p:nvPr/>
          </p:nvSpPr>
          <p:spPr>
            <a:xfrm>
              <a:off x="4164219" y="3292999"/>
              <a:ext cx="175482" cy="175482"/>
            </a:xfrm>
            <a:prstGeom prst="ellipse">
              <a:avLst/>
            </a:prstGeom>
            <a:solidFill>
              <a:schemeClr val="bg1"/>
            </a:solidFill>
            <a:ln>
              <a:noFill/>
            </a:ln>
            <a:effectLst>
              <a:outerShdw blurRad="889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0" name="矩形 49"/>
          <p:cNvSpPr/>
          <p:nvPr/>
        </p:nvSpPr>
        <p:spPr>
          <a:xfrm>
            <a:off x="8540462" y="1903891"/>
            <a:ext cx="3218786" cy="3378810"/>
          </a:xfrm>
          <a:prstGeom prst="rect">
            <a:avLst/>
          </a:prstGeom>
        </p:spPr>
        <p:txBody>
          <a:bodyPr wrap="square">
            <a:spAutoFit/>
          </a:bodyPr>
          <a:lstStyle/>
          <a:p>
            <a:pPr algn="l">
              <a:lnSpc>
                <a:spcPct val="150000"/>
              </a:lnSpc>
            </a:pPr>
            <a:r>
              <a:rPr lang="en-US"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        </a:t>
            </a: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从硬件上看，方案综合考虑制造成本，维护难易度，技术实现稳定性、安全性等因素。在不同场景下使用不同的硬件配套设施，便于系统管理和维护。实现了道路系统安全化、控制器</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系统轻量集中化，硬件设施专门化，通信系统有序化，提升了系统的自动化程度</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6" name="矩形 75"/>
          <p:cNvSpPr/>
          <p:nvPr/>
        </p:nvSpPr>
        <p:spPr>
          <a:xfrm>
            <a:off x="432752" y="1463520"/>
            <a:ext cx="3475091" cy="4486806"/>
          </a:xfrm>
          <a:prstGeom prst="rect">
            <a:avLst/>
          </a:prstGeom>
        </p:spPr>
        <p:txBody>
          <a:bodyPr wrap="square">
            <a:spAutoFit/>
          </a:bodyPr>
          <a:lstStyle/>
          <a:p>
            <a:pPr>
              <a:lnSpc>
                <a:spcPct val="150000"/>
              </a:lnSpc>
            </a:pPr>
            <a:r>
              <a:rPr lang="en-US" altLang="zh-CN" sz="1600" kern="100" dirty="0">
                <a:ea typeface="等线" panose="02010600030101010101" pitchFamily="2" charset="-122"/>
                <a:cs typeface="Times New Roman" panose="02020603050405020304" pitchFamily="18" charset="0"/>
              </a:rPr>
              <a:t>        </a:t>
            </a:r>
            <a:r>
              <a:rPr lang="zh-CN" altLang="zh-CN" sz="1600" kern="100" dirty="0">
                <a:effectLst/>
                <a:ea typeface="等线" panose="02010600030101010101" pitchFamily="2" charset="-122"/>
                <a:cs typeface="Times New Roman" panose="02020603050405020304" pitchFamily="18" charset="0"/>
              </a:rPr>
              <a:t>从软件上看，这套系统，不仅</a:t>
            </a: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提供小程序端、</a:t>
            </a:r>
            <a:r>
              <a:rPr lang="en-US" altLang="zh-CN" sz="1600" kern="100" dirty="0">
                <a:solidFill>
                  <a:srgbClr val="0F0F0F"/>
                </a:solidFill>
                <a:effectLst/>
                <a:latin typeface="Segoe UI" panose="020B0502040204020203" pitchFamily="34" charset="0"/>
                <a:ea typeface="等线" panose="02010600030101010101" pitchFamily="2" charset="-122"/>
              </a:rPr>
              <a:t>App</a:t>
            </a: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端和</a:t>
            </a:r>
            <a:r>
              <a:rPr lang="en-US" altLang="zh-CN" sz="1600" kern="100" dirty="0">
                <a:solidFill>
                  <a:srgbClr val="0F0F0F"/>
                </a:solidFill>
                <a:effectLst/>
                <a:latin typeface="Segoe UI" panose="020B0502040204020203" pitchFamily="34" charset="0"/>
                <a:ea typeface="等线" panose="02010600030101010101" pitchFamily="2" charset="-122"/>
              </a:rPr>
              <a:t>Web</a:t>
            </a: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端的访问方式，而且支持转增等操作，更加自由和可用性。同时，建立了智能化的订单管理和自动化分派系统，综合考虑订单紧急程度、配送距离、设备可行性等，提高了配送效率和进展。同时，在计算机视觉和空间数据库发展壮大的今天，引入了</a:t>
            </a:r>
            <a:r>
              <a:rPr lang="en-US" altLang="zh-CN" sz="1600" kern="100" dirty="0">
                <a:solidFill>
                  <a:srgbClr val="0F0F0F"/>
                </a:solidFill>
                <a:effectLst/>
                <a:latin typeface="Segoe UI" panose="020B0502040204020203" pitchFamily="34" charset="0"/>
                <a:ea typeface="等线" panose="02010600030101010101" pitchFamily="2" charset="-122"/>
              </a:rPr>
              <a:t>3D</a:t>
            </a: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建模和房间数据储存，能够更加有效地配送。同时相对很多系统，尽可能最小化了用户信息，保障了隐私安全。</a:t>
            </a:r>
            <a:endParaRPr lang="en-US" altLang="zh-CN" sz="1100" dirty="0">
              <a:solidFill>
                <a:schemeClr val="bg1">
                  <a:lumMod val="50000"/>
                </a:schemeClr>
              </a:solidFill>
              <a:cs typeface="+mn-ea"/>
              <a:sym typeface="+mn-lt"/>
            </a:endParaRPr>
          </a:p>
        </p:txBody>
      </p:sp>
      <p:sp>
        <p:nvSpPr>
          <p:cNvPr id="2" name="文本框 1"/>
          <p:cNvSpPr txBox="1"/>
          <p:nvPr/>
        </p:nvSpPr>
        <p:spPr>
          <a:xfrm>
            <a:off x="432754" y="754660"/>
            <a:ext cx="2225606" cy="461665"/>
          </a:xfrm>
          <a:prstGeom prst="rect">
            <a:avLst/>
          </a:prstGeom>
          <a:noFill/>
        </p:spPr>
        <p:txBody>
          <a:bodyPr wrap="square" rtlCol="0">
            <a:spAutoFit/>
          </a:bodyPr>
          <a:lstStyle/>
          <a:p>
            <a:pPr algn="dist"/>
            <a:r>
              <a:rPr lang="zh-CN" altLang="en-US" sz="2400" b="1" kern="100" dirty="0">
                <a:solidFill>
                  <a:srgbClr val="C96A57"/>
                </a:solidFill>
                <a:latin typeface="幼圆" panose="02010509060101010101" pitchFamily="49" charset="-122"/>
                <a:ea typeface="幼圆" panose="02010509060101010101" pitchFamily="49" charset="-122"/>
                <a:cs typeface="Times New Roman" panose="02020603050405020304" pitchFamily="18" charset="0"/>
              </a:rPr>
              <a:t>创新及特色</a:t>
            </a:r>
            <a:endParaRPr lang="zh-CN" altLang="zh-CN" sz="2400" b="1" kern="100" dirty="0">
              <a:solidFill>
                <a:srgbClr val="C96A57"/>
              </a:solidFill>
              <a:effectLst/>
              <a:latin typeface="幼圆" panose="02010509060101010101" pitchFamily="49" charset="-122"/>
              <a:ea typeface="幼圆" panose="02010509060101010101" pitchFamily="49" charset="-122"/>
              <a:cs typeface="Times New Roman" panose="02020603050405020304" pitchFamily="18" charset="0"/>
            </a:endParaRPr>
          </a:p>
        </p:txBody>
      </p:sp>
      <p:sp>
        <p:nvSpPr>
          <p:cNvPr id="3" name="文本框 2"/>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DFC3BA"/>
                </a:solidFill>
              </a:rPr>
              <a:t>Feature</a:t>
            </a:r>
            <a:endParaRPr lang="zh-CN" altLang="en-US" sz="2000" b="1" dirty="0">
              <a:solidFill>
                <a:srgbClr val="DFC3BA"/>
              </a:solidFill>
            </a:endParaRPr>
          </a:p>
        </p:txBody>
      </p:sp>
      <p:cxnSp>
        <p:nvCxnSpPr>
          <p:cNvPr id="5" name="直接连接符 4"/>
          <p:cNvCxnSpPr/>
          <p:nvPr/>
        </p:nvCxnSpPr>
        <p:spPr>
          <a:xfrm>
            <a:off x="3346515" y="556181"/>
            <a:ext cx="8845485" cy="0"/>
          </a:xfrm>
          <a:prstGeom prst="line">
            <a:avLst/>
          </a:prstGeom>
          <a:ln w="76200">
            <a:solidFill>
              <a:srgbClr val="DFC3BA"/>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1"/>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760609" y="4056384"/>
            <a:ext cx="4670782" cy="584775"/>
          </a:xfrm>
          <a:prstGeom prst="rect">
            <a:avLst/>
          </a:prstGeom>
          <a:noFill/>
        </p:spPr>
        <p:txBody>
          <a:bodyPr wrap="square">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应用前景</a:t>
            </a:r>
            <a:endParaRPr lang="zh-CN" altLang="en-US" sz="3200" b="1" dirty="0">
              <a:solidFill>
                <a:schemeClr val="bg1"/>
              </a:solidFill>
              <a:latin typeface="幼圆" panose="02010509060101010101" pitchFamily="49" charset="-122"/>
              <a:ea typeface="幼圆" panose="02010509060101010101" pitchFamily="49" charset="-122"/>
            </a:endParaRPr>
          </a:p>
        </p:txBody>
      </p:sp>
      <p:sp>
        <p:nvSpPr>
          <p:cNvPr id="22" name="文本框 21"/>
          <p:cNvSpPr txBox="1"/>
          <p:nvPr/>
        </p:nvSpPr>
        <p:spPr>
          <a:xfrm>
            <a:off x="4153156" y="4560226"/>
            <a:ext cx="3885688" cy="400110"/>
          </a:xfrm>
          <a:prstGeom prst="rect">
            <a:avLst/>
          </a:prstGeom>
          <a:noFill/>
        </p:spPr>
        <p:txBody>
          <a:bodyPr wrap="square">
            <a:spAutoFit/>
          </a:bodyPr>
          <a:lstStyle/>
          <a:p>
            <a:pPr algn="dist"/>
            <a:r>
              <a:rPr lang="en-US" altLang="zh-CN" sz="2000" b="1" dirty="0">
                <a:solidFill>
                  <a:schemeClr val="bg1"/>
                </a:solidFill>
              </a:rPr>
              <a:t>Application</a:t>
            </a:r>
            <a:endParaRPr lang="zh-CN" altLang="en-US" sz="2000" b="1" dirty="0">
              <a:solidFill>
                <a:schemeClr val="bg1"/>
              </a:solidFill>
            </a:endParaRPr>
          </a:p>
        </p:txBody>
      </p:sp>
      <p:grpSp>
        <p:nvGrpSpPr>
          <p:cNvPr id="5" name="组合 4"/>
          <p:cNvGrpSpPr/>
          <p:nvPr/>
        </p:nvGrpSpPr>
        <p:grpSpPr>
          <a:xfrm>
            <a:off x="4961089" y="1999377"/>
            <a:ext cx="2220832" cy="1878127"/>
            <a:chOff x="2306789" y="2570151"/>
            <a:chExt cx="816135" cy="690194"/>
          </a:xfrm>
        </p:grpSpPr>
        <p:sp>
          <p:nvSpPr>
            <p:cNvPr id="25" name="任意多边形: 形状 24"/>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2405362" y="2660823"/>
              <a:ext cx="554450"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04</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形状 5"/>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alpha val="50000"/>
            </a:srgbClr>
          </a:solidFill>
          <a:ln w="6350" cap="flat">
            <a:noFill/>
            <a:prstDash val="solid"/>
            <a:miter/>
          </a:ln>
        </p:spPr>
        <p:txBody>
          <a:bodyPr rtlCol="0" anchor="ctr"/>
          <a:lstStyle/>
          <a:p>
            <a:endParaRPr lang="zh-CN" altLang="en-US"/>
          </a:p>
        </p:txBody>
      </p:sp>
      <p:grpSp>
        <p:nvGrpSpPr>
          <p:cNvPr id="396" name="组合 395"/>
          <p:cNvGrpSpPr/>
          <p:nvPr/>
        </p:nvGrpSpPr>
        <p:grpSpPr>
          <a:xfrm rot="1800000">
            <a:off x="792003" y="1189722"/>
            <a:ext cx="3735316" cy="4168885"/>
            <a:chOff x="1782824" y="2561528"/>
            <a:chExt cx="1660625" cy="1853379"/>
          </a:xfrm>
        </p:grpSpPr>
        <p:sp>
          <p:nvSpPr>
            <p:cNvPr id="51" name="任意多边形: 形状 50"/>
            <p:cNvSpPr/>
            <p:nvPr/>
          </p:nvSpPr>
          <p:spPr>
            <a:xfrm>
              <a:off x="1782824" y="2901866"/>
              <a:ext cx="1660625" cy="1513041"/>
            </a:xfrm>
            <a:custGeom>
              <a:avLst/>
              <a:gdLst>
                <a:gd name="connsiteX0" fmla="*/ 1063154 w 1660625"/>
                <a:gd name="connsiteY0" fmla="*/ 159715 h 1513041"/>
                <a:gd name="connsiteX1" fmla="*/ 661390 w 1660625"/>
                <a:gd name="connsiteY1" fmla="*/ 6648 h 1513041"/>
                <a:gd name="connsiteX2" fmla="*/ 89890 w 1660625"/>
                <a:gd name="connsiteY2" fmla="*/ 279349 h 1513041"/>
                <a:gd name="connsiteX3" fmla="*/ 284105 w 1660625"/>
                <a:gd name="connsiteY3" fmla="*/ 1102595 h 1513041"/>
                <a:gd name="connsiteX4" fmla="*/ 800741 w 1660625"/>
                <a:gd name="connsiteY4" fmla="*/ 1370247 h 1513041"/>
                <a:gd name="connsiteX5" fmla="*/ 1060583 w 1660625"/>
                <a:gd name="connsiteY5" fmla="*/ 1513027 h 1513041"/>
                <a:gd name="connsiteX6" fmla="*/ 1276991 w 1660625"/>
                <a:gd name="connsiteY6" fmla="*/ 1316812 h 1513041"/>
                <a:gd name="connsiteX7" fmla="*/ 1514163 w 1660625"/>
                <a:gd name="connsiteY7" fmla="*/ 1114597 h 1513041"/>
                <a:gd name="connsiteX8" fmla="*/ 1548644 w 1660625"/>
                <a:gd name="connsiteY8" fmla="*/ 931240 h 1513041"/>
                <a:gd name="connsiteX9" fmla="*/ 1571408 w 1660625"/>
                <a:gd name="connsiteY9" fmla="*/ 170097 h 1513041"/>
                <a:gd name="connsiteX10" fmla="*/ 1330998 w 1660625"/>
                <a:gd name="connsiteY10" fmla="*/ 212484 h 1513041"/>
                <a:gd name="connsiteX11" fmla="*/ 1063154 w 1660625"/>
                <a:gd name="connsiteY11" fmla="*/ 159715 h 1513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60625" h="1513041">
                  <a:moveTo>
                    <a:pt x="1063154" y="159715"/>
                  </a:moveTo>
                  <a:cubicBezTo>
                    <a:pt x="929709" y="106280"/>
                    <a:pt x="803217" y="29794"/>
                    <a:pt x="661390" y="6648"/>
                  </a:cubicBezTo>
                  <a:cubicBezTo>
                    <a:pt x="439743" y="-29451"/>
                    <a:pt x="201332" y="84277"/>
                    <a:pt x="89890" y="279349"/>
                  </a:cubicBezTo>
                  <a:cubicBezTo>
                    <a:pt x="-21553" y="474421"/>
                    <a:pt x="-95467" y="871518"/>
                    <a:pt x="284105" y="1102595"/>
                  </a:cubicBezTo>
                  <a:cubicBezTo>
                    <a:pt x="442601" y="1199083"/>
                    <a:pt x="674439" y="1171080"/>
                    <a:pt x="800741" y="1370247"/>
                  </a:cubicBezTo>
                  <a:cubicBezTo>
                    <a:pt x="855319" y="1456354"/>
                    <a:pt x="924947" y="1514075"/>
                    <a:pt x="1060583" y="1513027"/>
                  </a:cubicBezTo>
                  <a:cubicBezTo>
                    <a:pt x="1178598" y="1512075"/>
                    <a:pt x="1206696" y="1394536"/>
                    <a:pt x="1276991" y="1316812"/>
                  </a:cubicBezTo>
                  <a:cubicBezTo>
                    <a:pt x="1406531" y="1173556"/>
                    <a:pt x="1475873" y="1217847"/>
                    <a:pt x="1514163" y="1114597"/>
                  </a:cubicBezTo>
                  <a:cubicBezTo>
                    <a:pt x="1535880" y="1056113"/>
                    <a:pt x="1542833" y="993343"/>
                    <a:pt x="1548644" y="931240"/>
                  </a:cubicBezTo>
                  <a:cubicBezTo>
                    <a:pt x="1572361" y="678351"/>
                    <a:pt x="1773529" y="323926"/>
                    <a:pt x="1571408" y="170097"/>
                  </a:cubicBezTo>
                  <a:cubicBezTo>
                    <a:pt x="1485874" y="105042"/>
                    <a:pt x="1418627" y="196577"/>
                    <a:pt x="1330998" y="212484"/>
                  </a:cubicBezTo>
                  <a:cubicBezTo>
                    <a:pt x="1240796" y="228771"/>
                    <a:pt x="1147546" y="193434"/>
                    <a:pt x="1063154" y="159715"/>
                  </a:cubicBezTo>
                  <a:close/>
                </a:path>
              </a:pathLst>
            </a:custGeom>
            <a:blipFill dpi="0" rotWithShape="1">
              <a:blip r:embed="rId1"/>
              <a:srcRect/>
              <a:stretch>
                <a:fillRect/>
              </a:stretch>
            </a:blipFill>
            <a:ln w="9525" cap="flat">
              <a:noFill/>
              <a:prstDash val="solid"/>
              <a:miter/>
            </a:ln>
          </p:spPr>
          <p:txBody>
            <a:bodyPr rtlCol="0" anchor="ctr"/>
            <a:lstStyle/>
            <a:p>
              <a:endParaRPr lang="zh-CN" altLang="en-US" dirty="0"/>
            </a:p>
          </p:txBody>
        </p:sp>
        <p:sp>
          <p:nvSpPr>
            <p:cNvPr id="84" name="任意多边形: 形状 83"/>
            <p:cNvSpPr/>
            <p:nvPr/>
          </p:nvSpPr>
          <p:spPr>
            <a:xfrm>
              <a:off x="2579955" y="2561528"/>
              <a:ext cx="661987" cy="661987"/>
            </a:xfrm>
            <a:custGeom>
              <a:avLst/>
              <a:gdLst>
                <a:gd name="connsiteX0" fmla="*/ 661988 w 661987"/>
                <a:gd name="connsiteY0" fmla="*/ 330994 h 661987"/>
                <a:gd name="connsiteX1" fmla="*/ 330994 w 661987"/>
                <a:gd name="connsiteY1" fmla="*/ 661987 h 661987"/>
                <a:gd name="connsiteX2" fmla="*/ 0 w 661987"/>
                <a:gd name="connsiteY2" fmla="*/ 330994 h 661987"/>
                <a:gd name="connsiteX3" fmla="*/ 330994 w 661987"/>
                <a:gd name="connsiteY3" fmla="*/ 0 h 661987"/>
                <a:gd name="connsiteX4" fmla="*/ 661988 w 661987"/>
                <a:gd name="connsiteY4" fmla="*/ 330994 h 661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987" h="661987">
                  <a:moveTo>
                    <a:pt x="661988" y="330994"/>
                  </a:moveTo>
                  <a:cubicBezTo>
                    <a:pt x="661988" y="513797"/>
                    <a:pt x="513797" y="661987"/>
                    <a:pt x="330994" y="661987"/>
                  </a:cubicBezTo>
                  <a:cubicBezTo>
                    <a:pt x="148191" y="661987"/>
                    <a:pt x="0" y="513797"/>
                    <a:pt x="0" y="330994"/>
                  </a:cubicBezTo>
                  <a:cubicBezTo>
                    <a:pt x="0" y="148191"/>
                    <a:pt x="148191" y="0"/>
                    <a:pt x="330994" y="0"/>
                  </a:cubicBezTo>
                  <a:cubicBezTo>
                    <a:pt x="513797" y="0"/>
                    <a:pt x="661988" y="148191"/>
                    <a:pt x="661988" y="330994"/>
                  </a:cubicBezTo>
                  <a:close/>
                </a:path>
              </a:pathLst>
            </a:custGeom>
            <a:solidFill>
              <a:srgbClr val="DCE3F8">
                <a:alpha val="70000"/>
              </a:srgbClr>
            </a:solidFill>
            <a:ln w="9525" cap="flat">
              <a:noFill/>
              <a:prstDash val="solid"/>
              <a:miter/>
            </a:ln>
          </p:spPr>
          <p:txBody>
            <a:bodyPr rtlCol="0" anchor="ctr"/>
            <a:lstStyle/>
            <a:p>
              <a:endParaRPr lang="zh-CN" altLang="en-US" dirty="0">
                <a:solidFill>
                  <a:srgbClr val="0070C0"/>
                </a:solidFill>
              </a:endParaRPr>
            </a:p>
          </p:txBody>
        </p:sp>
      </p:grpSp>
      <p:sp>
        <p:nvSpPr>
          <p:cNvPr id="7" name="任意多边形: 形状 6"/>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alpha val="50000"/>
            </a:srgbClr>
          </a:solidFill>
          <a:ln w="6350" cap="flat">
            <a:noFill/>
            <a:prstDash val="solid"/>
            <a:miter/>
          </a:ln>
        </p:spPr>
        <p:txBody>
          <a:bodyPr rtlCol="0" anchor="ctr"/>
          <a:lstStyle/>
          <a:p>
            <a:endParaRPr lang="zh-CN" altLang="en-US"/>
          </a:p>
        </p:txBody>
      </p:sp>
      <p:grpSp>
        <p:nvGrpSpPr>
          <p:cNvPr id="411" name="图形 19"/>
          <p:cNvGrpSpPr/>
          <p:nvPr/>
        </p:nvGrpSpPr>
        <p:grpSpPr>
          <a:xfrm rot="16200000">
            <a:off x="1044452" y="3959023"/>
            <a:ext cx="519179" cy="1551748"/>
            <a:chOff x="5449840" y="-1733266"/>
            <a:chExt cx="170687" cy="510158"/>
          </a:xfrm>
          <a:solidFill>
            <a:srgbClr val="7EC3C6"/>
          </a:solidFill>
        </p:grpSpPr>
        <p:sp>
          <p:nvSpPr>
            <p:cNvPr id="412" name="任意多边形: 形状 411"/>
            <p:cNvSpPr/>
            <p:nvPr/>
          </p:nvSpPr>
          <p:spPr>
            <a:xfrm>
              <a:off x="5583952" y="-1733266"/>
              <a:ext cx="36576" cy="510158"/>
            </a:xfrm>
            <a:custGeom>
              <a:avLst/>
              <a:gdLst>
                <a:gd name="connsiteX0" fmla="*/ 3048 w 36576"/>
                <a:gd name="connsiteY0" fmla="*/ 510159 h 510158"/>
                <a:gd name="connsiteX1" fmla="*/ 0 w 36576"/>
                <a:gd name="connsiteY1" fmla="*/ 507111 h 510158"/>
                <a:gd name="connsiteX2" fmla="*/ 15431 w 36576"/>
                <a:gd name="connsiteY2" fmla="*/ 422053 h 510158"/>
                <a:gd name="connsiteX3" fmla="*/ 30480 w 36576"/>
                <a:gd name="connsiteY3" fmla="*/ 339090 h 510158"/>
                <a:gd name="connsiteX4" fmla="*/ 15431 w 36576"/>
                <a:gd name="connsiteY4" fmla="*/ 256127 h 510158"/>
                <a:gd name="connsiteX5" fmla="*/ 0 w 36576"/>
                <a:gd name="connsiteY5" fmla="*/ 171069 h 510158"/>
                <a:gd name="connsiteX6" fmla="*/ 15431 w 36576"/>
                <a:gd name="connsiteY6" fmla="*/ 86011 h 510158"/>
                <a:gd name="connsiteX7" fmla="*/ 30480 w 36576"/>
                <a:gd name="connsiteY7" fmla="*/ 3048 h 510158"/>
                <a:gd name="connsiteX8" fmla="*/ 33528 w 36576"/>
                <a:gd name="connsiteY8" fmla="*/ 0 h 510158"/>
                <a:gd name="connsiteX9" fmla="*/ 36576 w 36576"/>
                <a:gd name="connsiteY9" fmla="*/ 3048 h 510158"/>
                <a:gd name="connsiteX10" fmla="*/ 21146 w 36576"/>
                <a:gd name="connsiteY10" fmla="*/ 88106 h 510158"/>
                <a:gd name="connsiteX11" fmla="*/ 6096 w 36576"/>
                <a:gd name="connsiteY11" fmla="*/ 171069 h 510158"/>
                <a:gd name="connsiteX12" fmla="*/ 21146 w 36576"/>
                <a:gd name="connsiteY12" fmla="*/ 254032 h 510158"/>
                <a:gd name="connsiteX13" fmla="*/ 36576 w 36576"/>
                <a:gd name="connsiteY13" fmla="*/ 339090 h 510158"/>
                <a:gd name="connsiteX14" fmla="*/ 21146 w 36576"/>
                <a:gd name="connsiteY14" fmla="*/ 424148 h 510158"/>
                <a:gd name="connsiteX15" fmla="*/ 6096 w 36576"/>
                <a:gd name="connsiteY15" fmla="*/ 507111 h 510158"/>
                <a:gd name="connsiteX16" fmla="*/ 3048 w 36576"/>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6" h="510158">
                  <a:moveTo>
                    <a:pt x="3048" y="510159"/>
                  </a:moveTo>
                  <a:cubicBezTo>
                    <a:pt x="1334" y="510159"/>
                    <a:pt x="0" y="508825"/>
                    <a:pt x="0" y="507111"/>
                  </a:cubicBezTo>
                  <a:cubicBezTo>
                    <a:pt x="0" y="464534"/>
                    <a:pt x="7811" y="443008"/>
                    <a:pt x="15431" y="422053"/>
                  </a:cubicBezTo>
                  <a:cubicBezTo>
                    <a:pt x="23146" y="400717"/>
                    <a:pt x="30480" y="380524"/>
                    <a:pt x="30480" y="339090"/>
                  </a:cubicBezTo>
                  <a:cubicBezTo>
                    <a:pt x="30480" y="297656"/>
                    <a:pt x="23146" y="277463"/>
                    <a:pt x="15431" y="256127"/>
                  </a:cubicBezTo>
                  <a:cubicBezTo>
                    <a:pt x="7811" y="235267"/>
                    <a:pt x="0" y="213646"/>
                    <a:pt x="0" y="171069"/>
                  </a:cubicBezTo>
                  <a:cubicBezTo>
                    <a:pt x="0" y="128588"/>
                    <a:pt x="7811" y="106966"/>
                    <a:pt x="15431" y="86011"/>
                  </a:cubicBezTo>
                  <a:cubicBezTo>
                    <a:pt x="23146" y="64675"/>
                    <a:pt x="30480" y="44482"/>
                    <a:pt x="30480" y="3048"/>
                  </a:cubicBezTo>
                  <a:cubicBezTo>
                    <a:pt x="30480" y="1333"/>
                    <a:pt x="31814" y="0"/>
                    <a:pt x="33528" y="0"/>
                  </a:cubicBezTo>
                  <a:cubicBezTo>
                    <a:pt x="35243" y="0"/>
                    <a:pt x="36576" y="1333"/>
                    <a:pt x="36576" y="3048"/>
                  </a:cubicBezTo>
                  <a:cubicBezTo>
                    <a:pt x="36576" y="45529"/>
                    <a:pt x="28766" y="67151"/>
                    <a:pt x="21146" y="88106"/>
                  </a:cubicBezTo>
                  <a:cubicBezTo>
                    <a:pt x="13431" y="109442"/>
                    <a:pt x="6096" y="129635"/>
                    <a:pt x="6096" y="171069"/>
                  </a:cubicBezTo>
                  <a:cubicBezTo>
                    <a:pt x="6096" y="212503"/>
                    <a:pt x="13431" y="232696"/>
                    <a:pt x="21146" y="254032"/>
                  </a:cubicBezTo>
                  <a:cubicBezTo>
                    <a:pt x="28766" y="274892"/>
                    <a:pt x="36576" y="296513"/>
                    <a:pt x="36576" y="339090"/>
                  </a:cubicBezTo>
                  <a:cubicBezTo>
                    <a:pt x="36576" y="381667"/>
                    <a:pt x="28766" y="403193"/>
                    <a:pt x="21146" y="424148"/>
                  </a:cubicBezTo>
                  <a:cubicBezTo>
                    <a:pt x="13431" y="445484"/>
                    <a:pt x="6096" y="465677"/>
                    <a:pt x="6096" y="507111"/>
                  </a:cubicBezTo>
                  <a:cubicBezTo>
                    <a:pt x="6096" y="508730"/>
                    <a:pt x="4763" y="510159"/>
                    <a:pt x="3048" y="510159"/>
                  </a:cubicBezTo>
                  <a:close/>
                </a:path>
              </a:pathLst>
            </a:custGeom>
            <a:grpFill/>
            <a:ln w="9525" cap="flat">
              <a:solidFill>
                <a:srgbClr val="7EC3C6"/>
              </a:solidFill>
              <a:prstDash val="solid"/>
              <a:miter/>
            </a:ln>
          </p:spPr>
          <p:txBody>
            <a:bodyPr rtlCol="0" anchor="ctr"/>
            <a:lstStyle/>
            <a:p>
              <a:endParaRPr lang="zh-CN" altLang="en-US">
                <a:solidFill>
                  <a:srgbClr val="7EC3C6"/>
                </a:solidFill>
              </a:endParaRPr>
            </a:p>
          </p:txBody>
        </p:sp>
        <p:sp>
          <p:nvSpPr>
            <p:cNvPr id="413" name="任意多边形: 形状 412"/>
            <p:cNvSpPr/>
            <p:nvPr/>
          </p:nvSpPr>
          <p:spPr>
            <a:xfrm>
              <a:off x="5550424"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5 w 36575"/>
                <a:gd name="connsiteY10" fmla="*/ 88106 h 510158"/>
                <a:gd name="connsiteX11" fmla="*/ 6096 w 36575"/>
                <a:gd name="connsiteY11" fmla="*/ 171069 h 510158"/>
                <a:gd name="connsiteX12" fmla="*/ 21145 w 36575"/>
                <a:gd name="connsiteY12" fmla="*/ 254032 h 510158"/>
                <a:gd name="connsiteX13" fmla="*/ 36576 w 36575"/>
                <a:gd name="connsiteY13" fmla="*/ 339090 h 510158"/>
                <a:gd name="connsiteX14" fmla="*/ 21145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4"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3" y="0"/>
                    <a:pt x="33528" y="0"/>
                  </a:cubicBezTo>
                  <a:cubicBezTo>
                    <a:pt x="35243" y="0"/>
                    <a:pt x="36576" y="1333"/>
                    <a:pt x="36576" y="3048"/>
                  </a:cubicBezTo>
                  <a:cubicBezTo>
                    <a:pt x="36576" y="45529"/>
                    <a:pt x="28765" y="67151"/>
                    <a:pt x="21145" y="88106"/>
                  </a:cubicBezTo>
                  <a:cubicBezTo>
                    <a:pt x="13430" y="109442"/>
                    <a:pt x="6096" y="129635"/>
                    <a:pt x="6096" y="171069"/>
                  </a:cubicBezTo>
                  <a:cubicBezTo>
                    <a:pt x="6096" y="212503"/>
                    <a:pt x="13430" y="232696"/>
                    <a:pt x="21145" y="254032"/>
                  </a:cubicBezTo>
                  <a:cubicBezTo>
                    <a:pt x="28765" y="274892"/>
                    <a:pt x="36576" y="296513"/>
                    <a:pt x="36576" y="339090"/>
                  </a:cubicBezTo>
                  <a:cubicBezTo>
                    <a:pt x="36576" y="381667"/>
                    <a:pt x="28765" y="403193"/>
                    <a:pt x="21145" y="424148"/>
                  </a:cubicBezTo>
                  <a:cubicBezTo>
                    <a:pt x="13430" y="445484"/>
                    <a:pt x="6096" y="465677"/>
                    <a:pt x="6096" y="507111"/>
                  </a:cubicBezTo>
                  <a:cubicBezTo>
                    <a:pt x="6096" y="508730"/>
                    <a:pt x="4667" y="510159"/>
                    <a:pt x="3048" y="510159"/>
                  </a:cubicBezTo>
                  <a:close/>
                </a:path>
              </a:pathLst>
            </a:custGeom>
            <a:grpFill/>
            <a:ln w="9525" cap="flat">
              <a:solidFill>
                <a:srgbClr val="7EC3C6"/>
              </a:solidFill>
              <a:prstDash val="solid"/>
              <a:miter/>
            </a:ln>
          </p:spPr>
          <p:txBody>
            <a:bodyPr rtlCol="0" anchor="ctr"/>
            <a:lstStyle/>
            <a:p>
              <a:endParaRPr lang="zh-CN" altLang="en-US">
                <a:solidFill>
                  <a:srgbClr val="7EC3C6"/>
                </a:solidFill>
              </a:endParaRPr>
            </a:p>
          </p:txBody>
        </p:sp>
        <p:sp>
          <p:nvSpPr>
            <p:cNvPr id="414" name="任意多边形: 形状 413"/>
            <p:cNvSpPr/>
            <p:nvPr/>
          </p:nvSpPr>
          <p:spPr>
            <a:xfrm>
              <a:off x="5516896" y="-1733266"/>
              <a:ext cx="36576" cy="510158"/>
            </a:xfrm>
            <a:custGeom>
              <a:avLst/>
              <a:gdLst>
                <a:gd name="connsiteX0" fmla="*/ 3048 w 36576"/>
                <a:gd name="connsiteY0" fmla="*/ 510159 h 510158"/>
                <a:gd name="connsiteX1" fmla="*/ 0 w 36576"/>
                <a:gd name="connsiteY1" fmla="*/ 507111 h 510158"/>
                <a:gd name="connsiteX2" fmla="*/ 15430 w 36576"/>
                <a:gd name="connsiteY2" fmla="*/ 422053 h 510158"/>
                <a:gd name="connsiteX3" fmla="*/ 30480 w 36576"/>
                <a:gd name="connsiteY3" fmla="*/ 339090 h 510158"/>
                <a:gd name="connsiteX4" fmla="*/ 15430 w 36576"/>
                <a:gd name="connsiteY4" fmla="*/ 256127 h 510158"/>
                <a:gd name="connsiteX5" fmla="*/ 0 w 36576"/>
                <a:gd name="connsiteY5" fmla="*/ 171069 h 510158"/>
                <a:gd name="connsiteX6" fmla="*/ 15430 w 36576"/>
                <a:gd name="connsiteY6" fmla="*/ 86011 h 510158"/>
                <a:gd name="connsiteX7" fmla="*/ 30480 w 36576"/>
                <a:gd name="connsiteY7" fmla="*/ 3048 h 510158"/>
                <a:gd name="connsiteX8" fmla="*/ 33528 w 36576"/>
                <a:gd name="connsiteY8" fmla="*/ 0 h 510158"/>
                <a:gd name="connsiteX9" fmla="*/ 36576 w 36576"/>
                <a:gd name="connsiteY9" fmla="*/ 3048 h 510158"/>
                <a:gd name="connsiteX10" fmla="*/ 21146 w 36576"/>
                <a:gd name="connsiteY10" fmla="*/ 88106 h 510158"/>
                <a:gd name="connsiteX11" fmla="*/ 6096 w 36576"/>
                <a:gd name="connsiteY11" fmla="*/ 171069 h 510158"/>
                <a:gd name="connsiteX12" fmla="*/ 21146 w 36576"/>
                <a:gd name="connsiteY12" fmla="*/ 254032 h 510158"/>
                <a:gd name="connsiteX13" fmla="*/ 36576 w 36576"/>
                <a:gd name="connsiteY13" fmla="*/ 339090 h 510158"/>
                <a:gd name="connsiteX14" fmla="*/ 21146 w 36576"/>
                <a:gd name="connsiteY14" fmla="*/ 424148 h 510158"/>
                <a:gd name="connsiteX15" fmla="*/ 6096 w 36576"/>
                <a:gd name="connsiteY15" fmla="*/ 507111 h 510158"/>
                <a:gd name="connsiteX16" fmla="*/ 3048 w 36576"/>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6" h="510158">
                  <a:moveTo>
                    <a:pt x="3048" y="510159"/>
                  </a:moveTo>
                  <a:cubicBezTo>
                    <a:pt x="1334"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4" y="0"/>
                    <a:pt x="33528" y="0"/>
                  </a:cubicBezTo>
                  <a:cubicBezTo>
                    <a:pt x="35243" y="0"/>
                    <a:pt x="36576" y="1333"/>
                    <a:pt x="36576" y="3048"/>
                  </a:cubicBezTo>
                  <a:cubicBezTo>
                    <a:pt x="36576" y="45529"/>
                    <a:pt x="28766" y="67151"/>
                    <a:pt x="21146" y="88106"/>
                  </a:cubicBezTo>
                  <a:cubicBezTo>
                    <a:pt x="13431" y="109442"/>
                    <a:pt x="6096" y="129635"/>
                    <a:pt x="6096" y="171069"/>
                  </a:cubicBezTo>
                  <a:cubicBezTo>
                    <a:pt x="6096" y="212503"/>
                    <a:pt x="13431" y="232696"/>
                    <a:pt x="21146" y="254032"/>
                  </a:cubicBezTo>
                  <a:cubicBezTo>
                    <a:pt x="28766" y="274892"/>
                    <a:pt x="36576" y="296513"/>
                    <a:pt x="36576" y="339090"/>
                  </a:cubicBezTo>
                  <a:cubicBezTo>
                    <a:pt x="36576" y="381667"/>
                    <a:pt x="28766" y="403193"/>
                    <a:pt x="21146" y="424148"/>
                  </a:cubicBezTo>
                  <a:cubicBezTo>
                    <a:pt x="13431" y="445484"/>
                    <a:pt x="6096" y="465677"/>
                    <a:pt x="6096" y="507111"/>
                  </a:cubicBezTo>
                  <a:cubicBezTo>
                    <a:pt x="6096" y="508730"/>
                    <a:pt x="4667" y="510159"/>
                    <a:pt x="3048" y="510159"/>
                  </a:cubicBezTo>
                  <a:close/>
                </a:path>
              </a:pathLst>
            </a:custGeom>
            <a:grpFill/>
            <a:ln w="9525" cap="flat">
              <a:solidFill>
                <a:srgbClr val="7EC3C6"/>
              </a:solidFill>
              <a:prstDash val="solid"/>
              <a:miter/>
            </a:ln>
          </p:spPr>
          <p:txBody>
            <a:bodyPr rtlCol="0" anchor="ctr"/>
            <a:lstStyle/>
            <a:p>
              <a:endParaRPr lang="zh-CN" altLang="en-US">
                <a:solidFill>
                  <a:srgbClr val="7EC3C6"/>
                </a:solidFill>
              </a:endParaRPr>
            </a:p>
          </p:txBody>
        </p:sp>
        <p:sp>
          <p:nvSpPr>
            <p:cNvPr id="415" name="任意多边形: 形状 414"/>
            <p:cNvSpPr/>
            <p:nvPr/>
          </p:nvSpPr>
          <p:spPr>
            <a:xfrm>
              <a:off x="5483368"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6 w 36575"/>
                <a:gd name="connsiteY10" fmla="*/ 88106 h 510158"/>
                <a:gd name="connsiteX11" fmla="*/ 6096 w 36575"/>
                <a:gd name="connsiteY11" fmla="*/ 171069 h 510158"/>
                <a:gd name="connsiteX12" fmla="*/ 21146 w 36575"/>
                <a:gd name="connsiteY12" fmla="*/ 254032 h 510158"/>
                <a:gd name="connsiteX13" fmla="*/ 36576 w 36575"/>
                <a:gd name="connsiteY13" fmla="*/ 339090 h 510158"/>
                <a:gd name="connsiteX14" fmla="*/ 21146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3" y="510159"/>
                    <a:pt x="0" y="508825"/>
                    <a:pt x="0" y="507111"/>
                  </a:cubicBezTo>
                  <a:cubicBezTo>
                    <a:pt x="0" y="464534"/>
                    <a:pt x="7811" y="443008"/>
                    <a:pt x="15430" y="422053"/>
                  </a:cubicBezTo>
                  <a:cubicBezTo>
                    <a:pt x="23146" y="400717"/>
                    <a:pt x="30480" y="380524"/>
                    <a:pt x="30480" y="339090"/>
                  </a:cubicBezTo>
                  <a:cubicBezTo>
                    <a:pt x="30480" y="297656"/>
                    <a:pt x="23146" y="277463"/>
                    <a:pt x="15430" y="256127"/>
                  </a:cubicBezTo>
                  <a:cubicBezTo>
                    <a:pt x="7811" y="235267"/>
                    <a:pt x="0" y="213646"/>
                    <a:pt x="0" y="171069"/>
                  </a:cubicBezTo>
                  <a:cubicBezTo>
                    <a:pt x="0" y="128588"/>
                    <a:pt x="7811" y="106966"/>
                    <a:pt x="15430" y="86011"/>
                  </a:cubicBezTo>
                  <a:cubicBezTo>
                    <a:pt x="23146" y="64675"/>
                    <a:pt x="30480" y="44482"/>
                    <a:pt x="30480" y="3048"/>
                  </a:cubicBezTo>
                  <a:cubicBezTo>
                    <a:pt x="30480" y="1333"/>
                    <a:pt x="31813" y="0"/>
                    <a:pt x="33528" y="0"/>
                  </a:cubicBezTo>
                  <a:cubicBezTo>
                    <a:pt x="35242" y="0"/>
                    <a:pt x="36576" y="1333"/>
                    <a:pt x="36576" y="3048"/>
                  </a:cubicBezTo>
                  <a:cubicBezTo>
                    <a:pt x="36576" y="45529"/>
                    <a:pt x="28765" y="67151"/>
                    <a:pt x="21146" y="88106"/>
                  </a:cubicBezTo>
                  <a:cubicBezTo>
                    <a:pt x="13430" y="109442"/>
                    <a:pt x="6096" y="129635"/>
                    <a:pt x="6096" y="171069"/>
                  </a:cubicBezTo>
                  <a:cubicBezTo>
                    <a:pt x="6096" y="212503"/>
                    <a:pt x="13430" y="232696"/>
                    <a:pt x="21146" y="254032"/>
                  </a:cubicBezTo>
                  <a:cubicBezTo>
                    <a:pt x="28765" y="274892"/>
                    <a:pt x="36576" y="296513"/>
                    <a:pt x="36576" y="339090"/>
                  </a:cubicBezTo>
                  <a:cubicBezTo>
                    <a:pt x="36576" y="381667"/>
                    <a:pt x="28765" y="403193"/>
                    <a:pt x="21146" y="424148"/>
                  </a:cubicBezTo>
                  <a:cubicBezTo>
                    <a:pt x="13430" y="445484"/>
                    <a:pt x="6096" y="465677"/>
                    <a:pt x="6096" y="507111"/>
                  </a:cubicBezTo>
                  <a:cubicBezTo>
                    <a:pt x="6096" y="508730"/>
                    <a:pt x="4667" y="510159"/>
                    <a:pt x="3048" y="510159"/>
                  </a:cubicBezTo>
                  <a:close/>
                </a:path>
              </a:pathLst>
            </a:custGeom>
            <a:grpFill/>
            <a:ln w="9525" cap="flat">
              <a:solidFill>
                <a:srgbClr val="7EC3C6"/>
              </a:solidFill>
              <a:prstDash val="solid"/>
              <a:miter/>
            </a:ln>
          </p:spPr>
          <p:txBody>
            <a:bodyPr rtlCol="0" anchor="ctr"/>
            <a:lstStyle/>
            <a:p>
              <a:endParaRPr lang="zh-CN" altLang="en-US">
                <a:solidFill>
                  <a:srgbClr val="7EC3C6"/>
                </a:solidFill>
              </a:endParaRPr>
            </a:p>
          </p:txBody>
        </p:sp>
        <p:sp>
          <p:nvSpPr>
            <p:cNvPr id="416" name="任意多边形: 形状 415"/>
            <p:cNvSpPr/>
            <p:nvPr/>
          </p:nvSpPr>
          <p:spPr>
            <a:xfrm>
              <a:off x="5449840" y="-1733266"/>
              <a:ext cx="36575" cy="510158"/>
            </a:xfrm>
            <a:custGeom>
              <a:avLst/>
              <a:gdLst>
                <a:gd name="connsiteX0" fmla="*/ 3048 w 36575"/>
                <a:gd name="connsiteY0" fmla="*/ 510159 h 510158"/>
                <a:gd name="connsiteX1" fmla="*/ 0 w 36575"/>
                <a:gd name="connsiteY1" fmla="*/ 507111 h 510158"/>
                <a:gd name="connsiteX2" fmla="*/ 15430 w 36575"/>
                <a:gd name="connsiteY2" fmla="*/ 422053 h 510158"/>
                <a:gd name="connsiteX3" fmla="*/ 30480 w 36575"/>
                <a:gd name="connsiteY3" fmla="*/ 339090 h 510158"/>
                <a:gd name="connsiteX4" fmla="*/ 15430 w 36575"/>
                <a:gd name="connsiteY4" fmla="*/ 256127 h 510158"/>
                <a:gd name="connsiteX5" fmla="*/ 0 w 36575"/>
                <a:gd name="connsiteY5" fmla="*/ 171069 h 510158"/>
                <a:gd name="connsiteX6" fmla="*/ 15430 w 36575"/>
                <a:gd name="connsiteY6" fmla="*/ 86011 h 510158"/>
                <a:gd name="connsiteX7" fmla="*/ 30480 w 36575"/>
                <a:gd name="connsiteY7" fmla="*/ 3048 h 510158"/>
                <a:gd name="connsiteX8" fmla="*/ 33528 w 36575"/>
                <a:gd name="connsiteY8" fmla="*/ 0 h 510158"/>
                <a:gd name="connsiteX9" fmla="*/ 36576 w 36575"/>
                <a:gd name="connsiteY9" fmla="*/ 3048 h 510158"/>
                <a:gd name="connsiteX10" fmla="*/ 21145 w 36575"/>
                <a:gd name="connsiteY10" fmla="*/ 88106 h 510158"/>
                <a:gd name="connsiteX11" fmla="*/ 6096 w 36575"/>
                <a:gd name="connsiteY11" fmla="*/ 171069 h 510158"/>
                <a:gd name="connsiteX12" fmla="*/ 21145 w 36575"/>
                <a:gd name="connsiteY12" fmla="*/ 254032 h 510158"/>
                <a:gd name="connsiteX13" fmla="*/ 36576 w 36575"/>
                <a:gd name="connsiteY13" fmla="*/ 339090 h 510158"/>
                <a:gd name="connsiteX14" fmla="*/ 21145 w 36575"/>
                <a:gd name="connsiteY14" fmla="*/ 424148 h 510158"/>
                <a:gd name="connsiteX15" fmla="*/ 6096 w 36575"/>
                <a:gd name="connsiteY15" fmla="*/ 507111 h 510158"/>
                <a:gd name="connsiteX16" fmla="*/ 3048 w 36575"/>
                <a:gd name="connsiteY16" fmla="*/ 510159 h 5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575" h="510158">
                  <a:moveTo>
                    <a:pt x="3048" y="510159"/>
                  </a:moveTo>
                  <a:cubicBezTo>
                    <a:pt x="1333" y="510159"/>
                    <a:pt x="0" y="508825"/>
                    <a:pt x="0" y="507111"/>
                  </a:cubicBezTo>
                  <a:cubicBezTo>
                    <a:pt x="0" y="464534"/>
                    <a:pt x="7810" y="443008"/>
                    <a:pt x="15430" y="422053"/>
                  </a:cubicBezTo>
                  <a:cubicBezTo>
                    <a:pt x="23146" y="400717"/>
                    <a:pt x="30480" y="380524"/>
                    <a:pt x="30480" y="339090"/>
                  </a:cubicBezTo>
                  <a:cubicBezTo>
                    <a:pt x="30480" y="297656"/>
                    <a:pt x="23146" y="277463"/>
                    <a:pt x="15430" y="256127"/>
                  </a:cubicBezTo>
                  <a:cubicBezTo>
                    <a:pt x="7810" y="235267"/>
                    <a:pt x="0" y="213646"/>
                    <a:pt x="0" y="171069"/>
                  </a:cubicBezTo>
                  <a:cubicBezTo>
                    <a:pt x="0" y="128588"/>
                    <a:pt x="7810" y="106966"/>
                    <a:pt x="15430" y="86011"/>
                  </a:cubicBezTo>
                  <a:cubicBezTo>
                    <a:pt x="23146" y="64675"/>
                    <a:pt x="30480" y="44482"/>
                    <a:pt x="30480" y="3048"/>
                  </a:cubicBezTo>
                  <a:cubicBezTo>
                    <a:pt x="30480" y="1333"/>
                    <a:pt x="31813" y="0"/>
                    <a:pt x="33528" y="0"/>
                  </a:cubicBezTo>
                  <a:cubicBezTo>
                    <a:pt x="35242" y="0"/>
                    <a:pt x="36576" y="1333"/>
                    <a:pt x="36576" y="3048"/>
                  </a:cubicBezTo>
                  <a:cubicBezTo>
                    <a:pt x="36576" y="45529"/>
                    <a:pt x="28765" y="67151"/>
                    <a:pt x="21145" y="88106"/>
                  </a:cubicBezTo>
                  <a:cubicBezTo>
                    <a:pt x="13430" y="109442"/>
                    <a:pt x="6096" y="129635"/>
                    <a:pt x="6096" y="171069"/>
                  </a:cubicBezTo>
                  <a:cubicBezTo>
                    <a:pt x="6096" y="212503"/>
                    <a:pt x="13430" y="232696"/>
                    <a:pt x="21145" y="254032"/>
                  </a:cubicBezTo>
                  <a:cubicBezTo>
                    <a:pt x="28765" y="274892"/>
                    <a:pt x="36576" y="296513"/>
                    <a:pt x="36576" y="339090"/>
                  </a:cubicBezTo>
                  <a:cubicBezTo>
                    <a:pt x="36576" y="381667"/>
                    <a:pt x="28765" y="403193"/>
                    <a:pt x="21145" y="424148"/>
                  </a:cubicBezTo>
                  <a:cubicBezTo>
                    <a:pt x="13430" y="445484"/>
                    <a:pt x="6096" y="465677"/>
                    <a:pt x="6096" y="507111"/>
                  </a:cubicBezTo>
                  <a:cubicBezTo>
                    <a:pt x="6096" y="508730"/>
                    <a:pt x="4667" y="510159"/>
                    <a:pt x="3048" y="510159"/>
                  </a:cubicBezTo>
                  <a:close/>
                </a:path>
              </a:pathLst>
            </a:custGeom>
            <a:grpFill/>
            <a:ln w="9525" cap="flat">
              <a:solidFill>
                <a:srgbClr val="7EC3C6"/>
              </a:solidFill>
              <a:prstDash val="solid"/>
              <a:miter/>
            </a:ln>
          </p:spPr>
          <p:txBody>
            <a:bodyPr rtlCol="0" anchor="ctr"/>
            <a:lstStyle/>
            <a:p>
              <a:endParaRPr lang="zh-CN" altLang="en-US" dirty="0">
                <a:solidFill>
                  <a:srgbClr val="7EC3C6"/>
                </a:solidFill>
              </a:endParaRPr>
            </a:p>
          </p:txBody>
        </p:sp>
      </p:grpSp>
      <p:sp>
        <p:nvSpPr>
          <p:cNvPr id="3" name="文本框 2"/>
          <p:cNvSpPr txBox="1"/>
          <p:nvPr/>
        </p:nvSpPr>
        <p:spPr>
          <a:xfrm>
            <a:off x="5151941" y="1447207"/>
            <a:ext cx="5736018" cy="3963586"/>
          </a:xfrm>
          <a:prstGeom prst="rect">
            <a:avLst/>
          </a:prstGeom>
          <a:noFill/>
        </p:spPr>
        <p:txBody>
          <a:bodyPr wrap="square" rtlCol="0">
            <a:spAutoFit/>
          </a:bodyPr>
          <a:lstStyle/>
          <a:p>
            <a:pPr algn="l">
              <a:lnSpc>
                <a:spcPct val="200000"/>
              </a:lnSpc>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基于软硬件结合的小型无人配送系统具有广泛的应用前景。随着电子商务和外卖行业的迅速发展，这一系统可以满足人们对高效、迅速配送服务的需求，并解决配送过程中的诸多难题。</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200000"/>
              </a:lnSpc>
            </a:pP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这种系统能够充分考虑各个个体的需求，减少人力配送成本，从而解放生产力。它适用于高封闭固定场所的物资运输，避免物资错分配，便利人们的生活。特别是在疫情等特殊场景下，可以实现无接触化分配，减少交叉感染的可能。这一方案有望提高配送效率和准确性，推动配送产业向智能化方向发展</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p:cNvSpPr txBox="1"/>
          <p:nvPr/>
        </p:nvSpPr>
        <p:spPr>
          <a:xfrm>
            <a:off x="432753" y="754660"/>
            <a:ext cx="2574397" cy="461665"/>
          </a:xfrm>
          <a:prstGeom prst="rect">
            <a:avLst/>
          </a:prstGeom>
          <a:noFill/>
        </p:spPr>
        <p:txBody>
          <a:bodyPr wrap="square" rtlCol="0">
            <a:spAutoFit/>
          </a:bodyPr>
          <a:lstStyle/>
          <a:p>
            <a:pPr algn="dist"/>
            <a:r>
              <a:rPr lang="zh-CN" altLang="en-US" sz="2400" b="1" kern="100" dirty="0">
                <a:solidFill>
                  <a:srgbClr val="82A3B6"/>
                </a:solidFill>
                <a:effectLst/>
                <a:latin typeface="幼圆" panose="02010509060101010101" pitchFamily="49" charset="-122"/>
                <a:ea typeface="幼圆" panose="02010509060101010101" pitchFamily="49" charset="-122"/>
                <a:cs typeface="Times New Roman" panose="02020603050405020304" pitchFamily="18" charset="0"/>
              </a:rPr>
              <a:t>应用前景</a:t>
            </a:r>
            <a:endParaRPr lang="zh-CN" altLang="zh-CN" sz="2400" b="1" kern="100" dirty="0">
              <a:solidFill>
                <a:srgbClr val="82A3B6"/>
              </a:solidFill>
              <a:effectLst/>
              <a:latin typeface="幼圆" panose="02010509060101010101" pitchFamily="49" charset="-122"/>
              <a:ea typeface="幼圆" panose="02010509060101010101" pitchFamily="49" charset="-122"/>
              <a:cs typeface="Times New Roman" panose="02020603050405020304" pitchFamily="18" charset="0"/>
            </a:endParaRPr>
          </a:p>
        </p:txBody>
      </p:sp>
      <p:sp>
        <p:nvSpPr>
          <p:cNvPr id="5" name="文本框 4"/>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7EC3C6"/>
                </a:solidFill>
              </a:rPr>
              <a:t>Application</a:t>
            </a:r>
            <a:endParaRPr lang="zh-CN" altLang="en-US" sz="2000" b="1" dirty="0">
              <a:solidFill>
                <a:srgbClr val="7EC3C6"/>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solidFill>
              <a:schemeClr val="bg1"/>
            </a:solidFill>
            <a:prstDash val="solid"/>
            <a:miter/>
          </a:ln>
        </p:spPr>
        <p:txBody>
          <a:bodyPr rtlCol="0" anchor="ctr"/>
          <a:lstStyle/>
          <a:p>
            <a:endParaRPr lang="zh-CN" altLang="en-US"/>
          </a:p>
        </p:txBody>
      </p:sp>
      <p:sp>
        <p:nvSpPr>
          <p:cNvPr id="3" name="矩形: 圆角 2"/>
          <p:cNvSpPr/>
          <p:nvPr/>
        </p:nvSpPr>
        <p:spPr>
          <a:xfrm>
            <a:off x="1576087" y="1222818"/>
            <a:ext cx="8920263" cy="4572000"/>
          </a:xfrm>
          <a:prstGeom prst="roundRect">
            <a:avLst/>
          </a:prstGeom>
          <a:solidFill>
            <a:schemeClr val="bg1"/>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5" name="文本框 4"/>
          <p:cNvSpPr txBox="1"/>
          <p:nvPr/>
        </p:nvSpPr>
        <p:spPr>
          <a:xfrm>
            <a:off x="2096923" y="2096662"/>
            <a:ext cx="8003380" cy="2785506"/>
          </a:xfrm>
          <a:prstGeom prst="rect">
            <a:avLst/>
          </a:prstGeom>
          <a:noFill/>
        </p:spPr>
        <p:txBody>
          <a:bodyPr wrap="square" rtlCol="0">
            <a:spAutoFit/>
          </a:bodyPr>
          <a:lstStyle/>
          <a:p>
            <a:pPr algn="l">
              <a:lnSpc>
                <a:spcPct val="200000"/>
              </a:lnSpc>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方博真：</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方案撰写中需求分析，以及方案设计和创新及特色中软件的相关部分。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200000"/>
              </a:lnSpc>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虞智涵：</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驱动系统、机械系统、道路系统，创新及特色硬件的相关部分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200000"/>
              </a:lnSpc>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石景元：</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控制系统、通信系统、传感系统，应用前景的相关部分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200000"/>
              </a:lnSpc>
            </a:pPr>
            <a:r>
              <a:rPr lang="zh-CN" altLang="en-US" b="1" dirty="0"/>
              <a:t>王雨晴：</a:t>
            </a:r>
            <a:r>
              <a:rPr lang="en-US" altLang="zh-CN" dirty="0"/>
              <a:t>PPT</a:t>
            </a:r>
            <a:r>
              <a:rPr lang="zh-CN" altLang="en-US" dirty="0"/>
              <a:t>制作</a:t>
            </a:r>
            <a:endParaRPr lang="en-US" altLang="zh-CN" dirty="0"/>
          </a:p>
          <a:p>
            <a:pPr>
              <a:lnSpc>
                <a:spcPct val="200000"/>
              </a:lnSpc>
            </a:pPr>
            <a:r>
              <a:rPr lang="zh-CN" altLang="en-US" b="1" dirty="0"/>
              <a:t>孙鹏雨：</a:t>
            </a:r>
            <a:r>
              <a:rPr lang="zh-CN" altLang="en-US" dirty="0"/>
              <a:t>课堂展示</a:t>
            </a:r>
            <a:endParaRPr lang="zh-CN" altLang="en-US" dirty="0"/>
          </a:p>
        </p:txBody>
      </p:sp>
      <p:sp>
        <p:nvSpPr>
          <p:cNvPr id="6" name="文本框 5"/>
          <p:cNvSpPr txBox="1"/>
          <p:nvPr/>
        </p:nvSpPr>
        <p:spPr>
          <a:xfrm>
            <a:off x="2091697" y="1647088"/>
            <a:ext cx="2338640" cy="523220"/>
          </a:xfrm>
          <a:prstGeom prst="rect">
            <a:avLst/>
          </a:prstGeom>
          <a:noFill/>
        </p:spPr>
        <p:txBody>
          <a:bodyPr wrap="square" rtlCol="0">
            <a:spAutoFit/>
          </a:bodyPr>
          <a:lstStyle/>
          <a:p>
            <a:pPr algn="dist"/>
            <a:r>
              <a:rPr lang="zh-CN" altLang="en-US" sz="2800" b="1" dirty="0">
                <a:latin typeface="幼圆" panose="02010509060101010101" pitchFamily="49" charset="-122"/>
                <a:ea typeface="幼圆" panose="02010509060101010101" pitchFamily="49" charset="-122"/>
              </a:rPr>
              <a:t>小组分工</a:t>
            </a:r>
            <a:endParaRPr lang="zh-CN" altLang="en-US" sz="2800" b="1" dirty="0">
              <a:latin typeface="幼圆" panose="02010509060101010101" pitchFamily="49" charset="-122"/>
              <a:ea typeface="幼圆" panose="02010509060101010101" pitchFamily="49" charset="-122"/>
            </a:endParaRPr>
          </a:p>
        </p:txBody>
      </p:sp>
      <p:grpSp>
        <p:nvGrpSpPr>
          <p:cNvPr id="7" name="组合 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5713021" y="3295665"/>
            <a:ext cx="4869514" cy="4878388"/>
            <a:chOff x="3356912" y="1028700"/>
            <a:chExt cx="4869514" cy="4878388"/>
          </a:xfrm>
        </p:grpSpPr>
        <p:sp>
          <p:nvSpPr>
            <p:cNvPr id="8" name="iśḷîďê"/>
            <p:cNvSpPr/>
            <p:nvPr/>
          </p:nvSpPr>
          <p:spPr bwMode="auto">
            <a:xfrm>
              <a:off x="7253288" y="4071938"/>
              <a:ext cx="561975" cy="1674813"/>
            </a:xfrm>
            <a:custGeom>
              <a:avLst/>
              <a:gdLst>
                <a:gd name="T0" fmla="*/ 0 w 354"/>
                <a:gd name="T1" fmla="*/ 0 h 1055"/>
                <a:gd name="T2" fmla="*/ 0 w 354"/>
                <a:gd name="T3" fmla="*/ 1055 h 1055"/>
                <a:gd name="T4" fmla="*/ 74 w 354"/>
                <a:gd name="T5" fmla="*/ 1055 h 1055"/>
                <a:gd name="T6" fmla="*/ 144 w 354"/>
                <a:gd name="T7" fmla="*/ 139 h 1055"/>
                <a:gd name="T8" fmla="*/ 154 w 354"/>
                <a:gd name="T9" fmla="*/ 139 h 1055"/>
                <a:gd name="T10" fmla="*/ 279 w 354"/>
                <a:gd name="T11" fmla="*/ 1055 h 1055"/>
                <a:gd name="T12" fmla="*/ 354 w 354"/>
                <a:gd name="T13" fmla="*/ 1055 h 1055"/>
                <a:gd name="T14" fmla="*/ 291 w 354"/>
                <a:gd name="T15" fmla="*/ 0 h 1055"/>
                <a:gd name="T16" fmla="*/ 0 w 354"/>
                <a:gd name="T17" fmla="*/ 0 h 10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1055">
                  <a:moveTo>
                    <a:pt x="0" y="0"/>
                  </a:moveTo>
                  <a:lnTo>
                    <a:pt x="0" y="1055"/>
                  </a:lnTo>
                  <a:lnTo>
                    <a:pt x="74" y="1055"/>
                  </a:lnTo>
                  <a:lnTo>
                    <a:pt x="144" y="139"/>
                  </a:lnTo>
                  <a:lnTo>
                    <a:pt x="154" y="139"/>
                  </a:lnTo>
                  <a:lnTo>
                    <a:pt x="279" y="1055"/>
                  </a:lnTo>
                  <a:lnTo>
                    <a:pt x="354" y="1055"/>
                  </a:lnTo>
                  <a:lnTo>
                    <a:pt x="291" y="0"/>
                  </a:lnTo>
                  <a:lnTo>
                    <a:pt x="0" y="0"/>
                  </a:lnTo>
                  <a:close/>
                </a:path>
              </a:pathLst>
            </a:custGeom>
            <a:solidFill>
              <a:srgbClr val="F5A8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 name="íşľiḍè"/>
            <p:cNvSpPr/>
            <p:nvPr/>
          </p:nvSpPr>
          <p:spPr bwMode="auto">
            <a:xfrm>
              <a:off x="7202488" y="5746750"/>
              <a:ext cx="146050" cy="112713"/>
            </a:xfrm>
            <a:custGeom>
              <a:avLst/>
              <a:gdLst>
                <a:gd name="T0" fmla="*/ 92 w 92"/>
                <a:gd name="T1" fmla="*/ 0 h 71"/>
                <a:gd name="T2" fmla="*/ 92 w 92"/>
                <a:gd name="T3" fmla="*/ 71 h 71"/>
                <a:gd name="T4" fmla="*/ 0 w 92"/>
                <a:gd name="T5" fmla="*/ 71 h 71"/>
                <a:gd name="T6" fmla="*/ 0 w 92"/>
                <a:gd name="T7" fmla="*/ 63 h 71"/>
                <a:gd name="T8" fmla="*/ 39 w 92"/>
                <a:gd name="T9" fmla="*/ 18 h 71"/>
                <a:gd name="T10" fmla="*/ 39 w 92"/>
                <a:gd name="T11" fmla="*/ 0 h 71"/>
                <a:gd name="T12" fmla="*/ 92 w 92"/>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92" h="71">
                  <a:moveTo>
                    <a:pt x="92" y="0"/>
                  </a:moveTo>
                  <a:lnTo>
                    <a:pt x="92" y="71"/>
                  </a:lnTo>
                  <a:lnTo>
                    <a:pt x="0" y="71"/>
                  </a:lnTo>
                  <a:lnTo>
                    <a:pt x="0" y="63"/>
                  </a:lnTo>
                  <a:lnTo>
                    <a:pt x="39" y="18"/>
                  </a:lnTo>
                  <a:lnTo>
                    <a:pt x="39" y="0"/>
                  </a:lnTo>
                  <a:lnTo>
                    <a:pt x="92" y="0"/>
                  </a:lnTo>
                  <a:close/>
                </a:path>
              </a:pathLst>
            </a:cu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 name="îṩľíḍê"/>
            <p:cNvSpPr/>
            <p:nvPr/>
          </p:nvSpPr>
          <p:spPr bwMode="auto">
            <a:xfrm>
              <a:off x="7713663" y="5746750"/>
              <a:ext cx="319088" cy="122238"/>
            </a:xfrm>
            <a:custGeom>
              <a:avLst/>
              <a:gdLst>
                <a:gd name="T0" fmla="*/ 0 w 201"/>
                <a:gd name="T1" fmla="*/ 0 h 77"/>
                <a:gd name="T2" fmla="*/ 0 w 201"/>
                <a:gd name="T3" fmla="*/ 77 h 77"/>
                <a:gd name="T4" fmla="*/ 201 w 201"/>
                <a:gd name="T5" fmla="*/ 77 h 77"/>
                <a:gd name="T6" fmla="*/ 201 w 201"/>
                <a:gd name="T7" fmla="*/ 63 h 77"/>
                <a:gd name="T8" fmla="*/ 64 w 201"/>
                <a:gd name="T9" fmla="*/ 14 h 77"/>
                <a:gd name="T10" fmla="*/ 62 w 201"/>
                <a:gd name="T11" fmla="*/ 0 h 77"/>
                <a:gd name="T12" fmla="*/ 0 w 201"/>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201" h="77">
                  <a:moveTo>
                    <a:pt x="0" y="0"/>
                  </a:moveTo>
                  <a:lnTo>
                    <a:pt x="0" y="77"/>
                  </a:lnTo>
                  <a:lnTo>
                    <a:pt x="201" y="77"/>
                  </a:lnTo>
                  <a:lnTo>
                    <a:pt x="201" y="63"/>
                  </a:lnTo>
                  <a:lnTo>
                    <a:pt x="64" y="14"/>
                  </a:lnTo>
                  <a:lnTo>
                    <a:pt x="62" y="0"/>
                  </a:lnTo>
                  <a:lnTo>
                    <a:pt x="0" y="0"/>
                  </a:lnTo>
                  <a:close/>
                </a:path>
              </a:pathLst>
            </a:cu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8" name="îṣḷíďe"/>
            <p:cNvSpPr/>
            <p:nvPr/>
          </p:nvSpPr>
          <p:spPr bwMode="auto">
            <a:xfrm>
              <a:off x="7112001" y="3286125"/>
              <a:ext cx="631825" cy="785813"/>
            </a:xfrm>
            <a:custGeom>
              <a:avLst/>
              <a:gdLst>
                <a:gd name="T0" fmla="*/ 82 w 229"/>
                <a:gd name="T1" fmla="*/ 285 h 285"/>
                <a:gd name="T2" fmla="*/ 0 w 229"/>
                <a:gd name="T3" fmla="*/ 117 h 285"/>
                <a:gd name="T4" fmla="*/ 41 w 229"/>
                <a:gd name="T5" fmla="*/ 25 h 285"/>
                <a:gd name="T6" fmla="*/ 82 w 229"/>
                <a:gd name="T7" fmla="*/ 0 h 285"/>
                <a:gd name="T8" fmla="*/ 120 w 229"/>
                <a:gd name="T9" fmla="*/ 0 h 285"/>
                <a:gd name="T10" fmla="*/ 135 w 229"/>
                <a:gd name="T11" fmla="*/ 7 h 285"/>
                <a:gd name="T12" fmla="*/ 150 w 229"/>
                <a:gd name="T13" fmla="*/ 0 h 285"/>
                <a:gd name="T14" fmla="*/ 188 w 229"/>
                <a:gd name="T15" fmla="*/ 0 h 285"/>
                <a:gd name="T16" fmla="*/ 229 w 229"/>
                <a:gd name="T17" fmla="*/ 25 h 285"/>
                <a:gd name="T18" fmla="*/ 222 w 229"/>
                <a:gd name="T19" fmla="*/ 117 h 285"/>
                <a:gd name="T20" fmla="*/ 219 w 229"/>
                <a:gd name="T21" fmla="*/ 285 h 285"/>
                <a:gd name="T22" fmla="*/ 82 w 229"/>
                <a:gd name="T23"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9" h="285">
                  <a:moveTo>
                    <a:pt x="82" y="285"/>
                  </a:moveTo>
                  <a:cubicBezTo>
                    <a:pt x="0" y="117"/>
                    <a:pt x="0" y="117"/>
                    <a:pt x="0" y="117"/>
                  </a:cubicBezTo>
                  <a:cubicBezTo>
                    <a:pt x="0" y="46"/>
                    <a:pt x="41" y="25"/>
                    <a:pt x="41" y="25"/>
                  </a:cubicBezTo>
                  <a:cubicBezTo>
                    <a:pt x="82" y="0"/>
                    <a:pt x="82" y="0"/>
                    <a:pt x="82" y="0"/>
                  </a:cubicBezTo>
                  <a:cubicBezTo>
                    <a:pt x="120" y="0"/>
                    <a:pt x="120" y="0"/>
                    <a:pt x="120" y="0"/>
                  </a:cubicBezTo>
                  <a:cubicBezTo>
                    <a:pt x="135" y="7"/>
                    <a:pt x="135" y="7"/>
                    <a:pt x="135" y="7"/>
                  </a:cubicBezTo>
                  <a:cubicBezTo>
                    <a:pt x="150" y="0"/>
                    <a:pt x="150" y="0"/>
                    <a:pt x="150" y="0"/>
                  </a:cubicBezTo>
                  <a:cubicBezTo>
                    <a:pt x="188" y="0"/>
                    <a:pt x="188" y="0"/>
                    <a:pt x="188" y="0"/>
                  </a:cubicBezTo>
                  <a:cubicBezTo>
                    <a:pt x="229" y="25"/>
                    <a:pt x="229" y="25"/>
                    <a:pt x="229" y="25"/>
                  </a:cubicBezTo>
                  <a:cubicBezTo>
                    <a:pt x="229" y="25"/>
                    <a:pt x="222" y="47"/>
                    <a:pt x="222" y="117"/>
                  </a:cubicBezTo>
                  <a:cubicBezTo>
                    <a:pt x="222" y="184"/>
                    <a:pt x="219" y="285"/>
                    <a:pt x="219" y="285"/>
                  </a:cubicBezTo>
                  <a:lnTo>
                    <a:pt x="82" y="28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9" name="ïṧľïďê"/>
            <p:cNvSpPr/>
            <p:nvPr/>
          </p:nvSpPr>
          <p:spPr bwMode="auto">
            <a:xfrm>
              <a:off x="7373938" y="3286125"/>
              <a:ext cx="220663" cy="85725"/>
            </a:xfrm>
            <a:custGeom>
              <a:avLst/>
              <a:gdLst>
                <a:gd name="T0" fmla="*/ 0 w 139"/>
                <a:gd name="T1" fmla="*/ 0 h 54"/>
                <a:gd name="T2" fmla="*/ 139 w 139"/>
                <a:gd name="T3" fmla="*/ 0 h 54"/>
                <a:gd name="T4" fmla="*/ 69 w 139"/>
                <a:gd name="T5" fmla="*/ 54 h 54"/>
                <a:gd name="T6" fmla="*/ 0 w 139"/>
                <a:gd name="T7" fmla="*/ 0 h 54"/>
              </a:gdLst>
              <a:ahLst/>
              <a:cxnLst>
                <a:cxn ang="0">
                  <a:pos x="T0" y="T1"/>
                </a:cxn>
                <a:cxn ang="0">
                  <a:pos x="T2" y="T3"/>
                </a:cxn>
                <a:cxn ang="0">
                  <a:pos x="T4" y="T5"/>
                </a:cxn>
                <a:cxn ang="0">
                  <a:pos x="T6" y="T7"/>
                </a:cxn>
              </a:cxnLst>
              <a:rect l="0" t="0" r="r" b="b"/>
              <a:pathLst>
                <a:path w="139" h="54">
                  <a:moveTo>
                    <a:pt x="0" y="0"/>
                  </a:moveTo>
                  <a:lnTo>
                    <a:pt x="139" y="0"/>
                  </a:lnTo>
                  <a:lnTo>
                    <a:pt x="69" y="54"/>
                  </a:lnTo>
                  <a:lnTo>
                    <a:pt x="0" y="0"/>
                  </a:lnTo>
                  <a:close/>
                </a:path>
              </a:pathLst>
            </a:custGeom>
            <a:solidFill>
              <a:srgbClr val="EA80B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1" name="îṣḷîḑê"/>
            <p:cNvSpPr/>
            <p:nvPr/>
          </p:nvSpPr>
          <p:spPr bwMode="auto">
            <a:xfrm>
              <a:off x="7407276" y="3143250"/>
              <a:ext cx="160338" cy="165100"/>
            </a:xfrm>
            <a:prstGeom prst="rect">
              <a:avLst/>
            </a:prstGeom>
            <a:solidFill>
              <a:srgbClr val="EA80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22" name="î$ľïḍé"/>
            <p:cNvSpPr/>
            <p:nvPr/>
          </p:nvSpPr>
          <p:spPr bwMode="auto">
            <a:xfrm>
              <a:off x="7381876" y="2841625"/>
              <a:ext cx="204788" cy="354013"/>
            </a:xfrm>
            <a:custGeom>
              <a:avLst/>
              <a:gdLst>
                <a:gd name="T0" fmla="*/ 40 w 74"/>
                <a:gd name="T1" fmla="*/ 128 h 128"/>
                <a:gd name="T2" fmla="*/ 35 w 74"/>
                <a:gd name="T3" fmla="*/ 128 h 128"/>
                <a:gd name="T4" fmla="*/ 0 w 74"/>
                <a:gd name="T5" fmla="*/ 94 h 128"/>
                <a:gd name="T6" fmla="*/ 0 w 74"/>
                <a:gd name="T7" fmla="*/ 35 h 128"/>
                <a:gd name="T8" fmla="*/ 35 w 74"/>
                <a:gd name="T9" fmla="*/ 0 h 128"/>
                <a:gd name="T10" fmla="*/ 40 w 74"/>
                <a:gd name="T11" fmla="*/ 0 h 128"/>
                <a:gd name="T12" fmla="*/ 74 w 74"/>
                <a:gd name="T13" fmla="*/ 35 h 128"/>
                <a:gd name="T14" fmla="*/ 74 w 74"/>
                <a:gd name="T15" fmla="*/ 94 h 128"/>
                <a:gd name="T16" fmla="*/ 40 w 74"/>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28">
                  <a:moveTo>
                    <a:pt x="40" y="128"/>
                  </a:moveTo>
                  <a:cubicBezTo>
                    <a:pt x="35" y="128"/>
                    <a:pt x="35" y="128"/>
                    <a:pt x="35" y="128"/>
                  </a:cubicBezTo>
                  <a:cubicBezTo>
                    <a:pt x="16" y="128"/>
                    <a:pt x="0" y="113"/>
                    <a:pt x="0" y="94"/>
                  </a:cubicBezTo>
                  <a:cubicBezTo>
                    <a:pt x="0" y="35"/>
                    <a:pt x="0" y="35"/>
                    <a:pt x="0" y="35"/>
                  </a:cubicBezTo>
                  <a:cubicBezTo>
                    <a:pt x="0" y="16"/>
                    <a:pt x="16" y="0"/>
                    <a:pt x="35" y="0"/>
                  </a:cubicBezTo>
                  <a:cubicBezTo>
                    <a:pt x="40" y="0"/>
                    <a:pt x="40" y="0"/>
                    <a:pt x="40" y="0"/>
                  </a:cubicBezTo>
                  <a:cubicBezTo>
                    <a:pt x="59" y="0"/>
                    <a:pt x="74" y="16"/>
                    <a:pt x="74" y="35"/>
                  </a:cubicBezTo>
                  <a:cubicBezTo>
                    <a:pt x="74" y="94"/>
                    <a:pt x="74" y="94"/>
                    <a:pt x="74" y="94"/>
                  </a:cubicBezTo>
                  <a:cubicBezTo>
                    <a:pt x="74" y="113"/>
                    <a:pt x="59" y="128"/>
                    <a:pt x="40" y="128"/>
                  </a:cubicBez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3" name="iṣļiḋè"/>
            <p:cNvSpPr/>
            <p:nvPr/>
          </p:nvSpPr>
          <p:spPr bwMode="auto">
            <a:xfrm>
              <a:off x="7426326" y="3059113"/>
              <a:ext cx="7938" cy="25400"/>
            </a:xfrm>
            <a:prstGeom prst="ellipse">
              <a:avLst/>
            </a:pr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5" name="ïsļïḍe"/>
            <p:cNvSpPr/>
            <p:nvPr/>
          </p:nvSpPr>
          <p:spPr bwMode="auto">
            <a:xfrm>
              <a:off x="7534276" y="3059113"/>
              <a:ext cx="7938" cy="25400"/>
            </a:xfrm>
            <a:prstGeom prst="ellipse">
              <a:avLst/>
            </a:pr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6" name="íṣľîḑe"/>
            <p:cNvSpPr/>
            <p:nvPr/>
          </p:nvSpPr>
          <p:spPr bwMode="auto">
            <a:xfrm>
              <a:off x="7577138" y="3009900"/>
              <a:ext cx="55563" cy="101600"/>
            </a:xfrm>
            <a:custGeom>
              <a:avLst/>
              <a:gdLst>
                <a:gd name="T0" fmla="*/ 3 w 20"/>
                <a:gd name="T1" fmla="*/ 35 h 37"/>
                <a:gd name="T2" fmla="*/ 14 w 20"/>
                <a:gd name="T3" fmla="*/ 30 h 37"/>
                <a:gd name="T4" fmla="*/ 18 w 20"/>
                <a:gd name="T5" fmla="*/ 17 h 37"/>
                <a:gd name="T6" fmla="*/ 3 w 20"/>
                <a:gd name="T7" fmla="*/ 3 h 37"/>
                <a:gd name="T8" fmla="*/ 0 w 20"/>
                <a:gd name="T9" fmla="*/ 19 h 37"/>
                <a:gd name="T10" fmla="*/ 3 w 20"/>
                <a:gd name="T11" fmla="*/ 35 h 37"/>
              </a:gdLst>
              <a:ahLst/>
              <a:cxnLst>
                <a:cxn ang="0">
                  <a:pos x="T0" y="T1"/>
                </a:cxn>
                <a:cxn ang="0">
                  <a:pos x="T2" y="T3"/>
                </a:cxn>
                <a:cxn ang="0">
                  <a:pos x="T4" y="T5"/>
                </a:cxn>
                <a:cxn ang="0">
                  <a:pos x="T6" y="T7"/>
                </a:cxn>
                <a:cxn ang="0">
                  <a:pos x="T8" y="T9"/>
                </a:cxn>
                <a:cxn ang="0">
                  <a:pos x="T10" y="T11"/>
                </a:cxn>
              </a:cxnLst>
              <a:rect l="0" t="0" r="r" b="b"/>
              <a:pathLst>
                <a:path w="20" h="37">
                  <a:moveTo>
                    <a:pt x="3" y="35"/>
                  </a:moveTo>
                  <a:cubicBezTo>
                    <a:pt x="9" y="37"/>
                    <a:pt x="13" y="34"/>
                    <a:pt x="14" y="30"/>
                  </a:cubicBezTo>
                  <a:cubicBezTo>
                    <a:pt x="14" y="27"/>
                    <a:pt x="17" y="20"/>
                    <a:pt x="18" y="17"/>
                  </a:cubicBezTo>
                  <a:cubicBezTo>
                    <a:pt x="20" y="8"/>
                    <a:pt x="16" y="0"/>
                    <a:pt x="3" y="3"/>
                  </a:cubicBezTo>
                  <a:cubicBezTo>
                    <a:pt x="0" y="19"/>
                    <a:pt x="0" y="19"/>
                    <a:pt x="0" y="19"/>
                  </a:cubicBezTo>
                  <a:lnTo>
                    <a:pt x="3" y="35"/>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7" name="îṣ1îḑê"/>
            <p:cNvSpPr/>
            <p:nvPr/>
          </p:nvSpPr>
          <p:spPr bwMode="auto">
            <a:xfrm>
              <a:off x="7369176" y="2828925"/>
              <a:ext cx="303213" cy="233363"/>
            </a:xfrm>
            <a:custGeom>
              <a:avLst/>
              <a:gdLst>
                <a:gd name="T0" fmla="*/ 37 w 110"/>
                <a:gd name="T1" fmla="*/ 35 h 85"/>
                <a:gd name="T2" fmla="*/ 96 w 110"/>
                <a:gd name="T3" fmla="*/ 85 h 85"/>
                <a:gd name="T4" fmla="*/ 56 w 110"/>
                <a:gd name="T5" fmla="*/ 3 h 85"/>
                <a:gd name="T6" fmla="*/ 19 w 110"/>
                <a:gd name="T7" fmla="*/ 6 h 85"/>
                <a:gd name="T8" fmla="*/ 0 w 110"/>
                <a:gd name="T9" fmla="*/ 32 h 85"/>
                <a:gd name="T10" fmla="*/ 0 w 110"/>
                <a:gd name="T11" fmla="*/ 69 h 85"/>
                <a:gd name="T12" fmla="*/ 9 w 110"/>
                <a:gd name="T13" fmla="*/ 72 h 85"/>
                <a:gd name="T14" fmla="*/ 9 w 110"/>
                <a:gd name="T15" fmla="*/ 58 h 85"/>
                <a:gd name="T16" fmla="*/ 37 w 110"/>
                <a:gd name="T17" fmla="*/ 3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85">
                  <a:moveTo>
                    <a:pt x="37" y="35"/>
                  </a:moveTo>
                  <a:cubicBezTo>
                    <a:pt x="37" y="67"/>
                    <a:pt x="96" y="85"/>
                    <a:pt x="96" y="85"/>
                  </a:cubicBezTo>
                  <a:cubicBezTo>
                    <a:pt x="96" y="85"/>
                    <a:pt x="110" y="16"/>
                    <a:pt x="56" y="3"/>
                  </a:cubicBezTo>
                  <a:cubicBezTo>
                    <a:pt x="44" y="0"/>
                    <a:pt x="30" y="0"/>
                    <a:pt x="19" y="6"/>
                  </a:cubicBezTo>
                  <a:cubicBezTo>
                    <a:pt x="9" y="10"/>
                    <a:pt x="0" y="18"/>
                    <a:pt x="0" y="32"/>
                  </a:cubicBezTo>
                  <a:cubicBezTo>
                    <a:pt x="0" y="69"/>
                    <a:pt x="0" y="69"/>
                    <a:pt x="0" y="69"/>
                  </a:cubicBezTo>
                  <a:cubicBezTo>
                    <a:pt x="9" y="72"/>
                    <a:pt x="9" y="72"/>
                    <a:pt x="9" y="72"/>
                  </a:cubicBezTo>
                  <a:cubicBezTo>
                    <a:pt x="9" y="58"/>
                    <a:pt x="9" y="58"/>
                    <a:pt x="9" y="58"/>
                  </a:cubicBezTo>
                  <a:cubicBezTo>
                    <a:pt x="9" y="58"/>
                    <a:pt x="9" y="35"/>
                    <a:pt x="37" y="35"/>
                  </a:cubicBezTo>
                  <a:close/>
                </a:path>
              </a:pathLst>
            </a:cu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8" name="îšḻîďe"/>
            <p:cNvSpPr/>
            <p:nvPr/>
          </p:nvSpPr>
          <p:spPr bwMode="auto">
            <a:xfrm>
              <a:off x="7337426" y="3009900"/>
              <a:ext cx="55563" cy="101600"/>
            </a:xfrm>
            <a:custGeom>
              <a:avLst/>
              <a:gdLst>
                <a:gd name="T0" fmla="*/ 16 w 20"/>
                <a:gd name="T1" fmla="*/ 35 h 37"/>
                <a:gd name="T2" fmla="*/ 6 w 20"/>
                <a:gd name="T3" fmla="*/ 30 h 37"/>
                <a:gd name="T4" fmla="*/ 2 w 20"/>
                <a:gd name="T5" fmla="*/ 17 h 37"/>
                <a:gd name="T6" fmla="*/ 16 w 20"/>
                <a:gd name="T7" fmla="*/ 3 h 37"/>
                <a:gd name="T8" fmla="*/ 20 w 20"/>
                <a:gd name="T9" fmla="*/ 19 h 37"/>
                <a:gd name="T10" fmla="*/ 16 w 20"/>
                <a:gd name="T11" fmla="*/ 35 h 37"/>
              </a:gdLst>
              <a:ahLst/>
              <a:cxnLst>
                <a:cxn ang="0">
                  <a:pos x="T0" y="T1"/>
                </a:cxn>
                <a:cxn ang="0">
                  <a:pos x="T2" y="T3"/>
                </a:cxn>
                <a:cxn ang="0">
                  <a:pos x="T4" y="T5"/>
                </a:cxn>
                <a:cxn ang="0">
                  <a:pos x="T6" y="T7"/>
                </a:cxn>
                <a:cxn ang="0">
                  <a:pos x="T8" y="T9"/>
                </a:cxn>
                <a:cxn ang="0">
                  <a:pos x="T10" y="T11"/>
                </a:cxn>
              </a:cxnLst>
              <a:rect l="0" t="0" r="r" b="b"/>
              <a:pathLst>
                <a:path w="20" h="37">
                  <a:moveTo>
                    <a:pt x="16" y="35"/>
                  </a:moveTo>
                  <a:cubicBezTo>
                    <a:pt x="10" y="37"/>
                    <a:pt x="6" y="34"/>
                    <a:pt x="6" y="30"/>
                  </a:cubicBezTo>
                  <a:cubicBezTo>
                    <a:pt x="5" y="27"/>
                    <a:pt x="2" y="20"/>
                    <a:pt x="2" y="17"/>
                  </a:cubicBezTo>
                  <a:cubicBezTo>
                    <a:pt x="0" y="8"/>
                    <a:pt x="4" y="0"/>
                    <a:pt x="16" y="3"/>
                  </a:cubicBezTo>
                  <a:cubicBezTo>
                    <a:pt x="20" y="19"/>
                    <a:pt x="20" y="19"/>
                    <a:pt x="20" y="19"/>
                  </a:cubicBezTo>
                  <a:lnTo>
                    <a:pt x="16" y="35"/>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29" name="îšliḋè"/>
            <p:cNvSpPr/>
            <p:nvPr/>
          </p:nvSpPr>
          <p:spPr bwMode="auto">
            <a:xfrm>
              <a:off x="7415213" y="2976563"/>
              <a:ext cx="26988" cy="22225"/>
            </a:xfrm>
            <a:custGeom>
              <a:avLst/>
              <a:gdLst>
                <a:gd name="T0" fmla="*/ 10 w 10"/>
                <a:gd name="T1" fmla="*/ 6 h 8"/>
                <a:gd name="T2" fmla="*/ 0 w 10"/>
                <a:gd name="T3" fmla="*/ 8 h 8"/>
              </a:gdLst>
              <a:ahLst/>
              <a:cxnLst>
                <a:cxn ang="0">
                  <a:pos x="T0" y="T1"/>
                </a:cxn>
                <a:cxn ang="0">
                  <a:pos x="T2" y="T3"/>
                </a:cxn>
              </a:cxnLst>
              <a:rect l="0" t="0" r="r" b="b"/>
              <a:pathLst>
                <a:path w="10" h="8">
                  <a:moveTo>
                    <a:pt x="10" y="6"/>
                  </a:moveTo>
                  <a:cubicBezTo>
                    <a:pt x="10" y="6"/>
                    <a:pt x="5" y="0"/>
                    <a:pt x="0" y="8"/>
                  </a:cubicBezTo>
                </a:path>
              </a:pathLst>
            </a:custGeom>
            <a:noFill/>
            <a:ln w="11113" cap="rnd">
              <a:solidFill>
                <a:srgbClr val="1C0D3A"/>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0" name="îşļïdê"/>
            <p:cNvSpPr/>
            <p:nvPr/>
          </p:nvSpPr>
          <p:spPr bwMode="auto">
            <a:xfrm>
              <a:off x="7381876" y="3017838"/>
              <a:ext cx="204788" cy="246063"/>
            </a:xfrm>
            <a:custGeom>
              <a:avLst/>
              <a:gdLst>
                <a:gd name="T0" fmla="*/ 37 w 74"/>
                <a:gd name="T1" fmla="*/ 89 h 89"/>
                <a:gd name="T2" fmla="*/ 37 w 74"/>
                <a:gd name="T3" fmla="*/ 89 h 89"/>
                <a:gd name="T4" fmla="*/ 0 w 74"/>
                <a:gd name="T5" fmla="*/ 52 h 89"/>
                <a:gd name="T6" fmla="*/ 0 w 74"/>
                <a:gd name="T7" fmla="*/ 0 h 89"/>
                <a:gd name="T8" fmla="*/ 4 w 74"/>
                <a:gd name="T9" fmla="*/ 0 h 89"/>
                <a:gd name="T10" fmla="*/ 4 w 74"/>
                <a:gd name="T11" fmla="*/ 20 h 89"/>
                <a:gd name="T12" fmla="*/ 12 w 74"/>
                <a:gd name="T13" fmla="*/ 28 h 89"/>
                <a:gd name="T14" fmla="*/ 62 w 74"/>
                <a:gd name="T15" fmla="*/ 28 h 89"/>
                <a:gd name="T16" fmla="*/ 70 w 74"/>
                <a:gd name="T17" fmla="*/ 20 h 89"/>
                <a:gd name="T18" fmla="*/ 70 w 74"/>
                <a:gd name="T19" fmla="*/ 0 h 89"/>
                <a:gd name="T20" fmla="*/ 74 w 74"/>
                <a:gd name="T21" fmla="*/ 0 h 89"/>
                <a:gd name="T22" fmla="*/ 74 w 74"/>
                <a:gd name="T23" fmla="*/ 52 h 89"/>
                <a:gd name="T24" fmla="*/ 37 w 74"/>
                <a:gd name="T25"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89">
                  <a:moveTo>
                    <a:pt x="37" y="89"/>
                  </a:moveTo>
                  <a:cubicBezTo>
                    <a:pt x="37" y="89"/>
                    <a:pt x="37" y="89"/>
                    <a:pt x="37" y="89"/>
                  </a:cubicBezTo>
                  <a:cubicBezTo>
                    <a:pt x="17" y="89"/>
                    <a:pt x="0" y="72"/>
                    <a:pt x="0" y="52"/>
                  </a:cubicBezTo>
                  <a:cubicBezTo>
                    <a:pt x="0" y="0"/>
                    <a:pt x="0" y="0"/>
                    <a:pt x="0" y="0"/>
                  </a:cubicBezTo>
                  <a:cubicBezTo>
                    <a:pt x="4" y="0"/>
                    <a:pt x="4" y="0"/>
                    <a:pt x="4" y="0"/>
                  </a:cubicBezTo>
                  <a:cubicBezTo>
                    <a:pt x="4" y="20"/>
                    <a:pt x="4" y="20"/>
                    <a:pt x="4" y="20"/>
                  </a:cubicBezTo>
                  <a:cubicBezTo>
                    <a:pt x="4" y="24"/>
                    <a:pt x="8" y="28"/>
                    <a:pt x="12" y="28"/>
                  </a:cubicBezTo>
                  <a:cubicBezTo>
                    <a:pt x="62" y="28"/>
                    <a:pt x="62" y="28"/>
                    <a:pt x="62" y="28"/>
                  </a:cubicBezTo>
                  <a:cubicBezTo>
                    <a:pt x="67" y="28"/>
                    <a:pt x="70" y="24"/>
                    <a:pt x="70" y="20"/>
                  </a:cubicBezTo>
                  <a:cubicBezTo>
                    <a:pt x="70" y="0"/>
                    <a:pt x="70" y="0"/>
                    <a:pt x="70" y="0"/>
                  </a:cubicBezTo>
                  <a:cubicBezTo>
                    <a:pt x="74" y="0"/>
                    <a:pt x="74" y="0"/>
                    <a:pt x="74" y="0"/>
                  </a:cubicBezTo>
                  <a:cubicBezTo>
                    <a:pt x="74" y="52"/>
                    <a:pt x="74" y="52"/>
                    <a:pt x="74" y="52"/>
                  </a:cubicBezTo>
                  <a:cubicBezTo>
                    <a:pt x="74" y="72"/>
                    <a:pt x="58" y="89"/>
                    <a:pt x="37" y="89"/>
                  </a:cubicBezTo>
                  <a:close/>
                </a:path>
              </a:pathLst>
            </a:cu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1" name="išlîḋê"/>
            <p:cNvSpPr/>
            <p:nvPr/>
          </p:nvSpPr>
          <p:spPr bwMode="auto">
            <a:xfrm>
              <a:off x="7470776" y="3017838"/>
              <a:ext cx="26988" cy="80963"/>
            </a:xfrm>
            <a:custGeom>
              <a:avLst/>
              <a:gdLst>
                <a:gd name="T0" fmla="*/ 8 w 17"/>
                <a:gd name="T1" fmla="*/ 0 h 51"/>
                <a:gd name="T2" fmla="*/ 17 w 17"/>
                <a:gd name="T3" fmla="*/ 51 h 51"/>
                <a:gd name="T4" fmla="*/ 0 w 17"/>
                <a:gd name="T5" fmla="*/ 51 h 51"/>
              </a:gdLst>
              <a:ahLst/>
              <a:cxnLst>
                <a:cxn ang="0">
                  <a:pos x="T0" y="T1"/>
                </a:cxn>
                <a:cxn ang="0">
                  <a:pos x="T2" y="T3"/>
                </a:cxn>
                <a:cxn ang="0">
                  <a:pos x="T4" y="T5"/>
                </a:cxn>
              </a:cxnLst>
              <a:rect l="0" t="0" r="r" b="b"/>
              <a:pathLst>
                <a:path w="17" h="51">
                  <a:moveTo>
                    <a:pt x="8" y="0"/>
                  </a:moveTo>
                  <a:lnTo>
                    <a:pt x="17" y="51"/>
                  </a:lnTo>
                  <a:lnTo>
                    <a:pt x="0" y="51"/>
                  </a:lnTo>
                </a:path>
              </a:pathLst>
            </a:custGeom>
            <a:noFill/>
            <a:ln w="11113" cap="rnd">
              <a:solidFill>
                <a:srgbClr val="EA80B2"/>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2" name="îšļiḋé"/>
            <p:cNvSpPr/>
            <p:nvPr/>
          </p:nvSpPr>
          <p:spPr bwMode="auto">
            <a:xfrm>
              <a:off x="7442201" y="3128963"/>
              <a:ext cx="82550" cy="25400"/>
            </a:xfrm>
            <a:custGeom>
              <a:avLst/>
              <a:gdLst>
                <a:gd name="T0" fmla="*/ 0 w 30"/>
                <a:gd name="T1" fmla="*/ 0 h 9"/>
                <a:gd name="T2" fmla="*/ 30 w 30"/>
                <a:gd name="T3" fmla="*/ 0 h 9"/>
              </a:gdLst>
              <a:ahLst/>
              <a:cxnLst>
                <a:cxn ang="0">
                  <a:pos x="T0" y="T1"/>
                </a:cxn>
                <a:cxn ang="0">
                  <a:pos x="T2" y="T3"/>
                </a:cxn>
              </a:cxnLst>
              <a:rect l="0" t="0" r="r" b="b"/>
              <a:pathLst>
                <a:path w="30" h="9">
                  <a:moveTo>
                    <a:pt x="0" y="0"/>
                  </a:moveTo>
                  <a:cubicBezTo>
                    <a:pt x="0" y="0"/>
                    <a:pt x="16" y="9"/>
                    <a:pt x="30" y="0"/>
                  </a:cubicBezTo>
                </a:path>
              </a:pathLst>
            </a:custGeom>
            <a:noFill/>
            <a:ln w="11113" cap="rnd">
              <a:solidFill>
                <a:srgbClr val="EA80B2"/>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3" name="îṥ1îḍè"/>
            <p:cNvSpPr/>
            <p:nvPr/>
          </p:nvSpPr>
          <p:spPr bwMode="auto">
            <a:xfrm>
              <a:off x="7100888" y="3286125"/>
              <a:ext cx="236538" cy="977900"/>
            </a:xfrm>
            <a:custGeom>
              <a:avLst/>
              <a:gdLst>
                <a:gd name="T0" fmla="*/ 0 w 86"/>
                <a:gd name="T1" fmla="*/ 117 h 355"/>
                <a:gd name="T2" fmla="*/ 45 w 86"/>
                <a:gd name="T3" fmla="*/ 25 h 355"/>
                <a:gd name="T4" fmla="*/ 86 w 86"/>
                <a:gd name="T5" fmla="*/ 0 h 355"/>
                <a:gd name="T6" fmla="*/ 86 w 86"/>
                <a:gd name="T7" fmla="*/ 355 h 355"/>
                <a:gd name="T8" fmla="*/ 47 w 86"/>
                <a:gd name="T9" fmla="*/ 355 h 355"/>
                <a:gd name="T10" fmla="*/ 47 w 86"/>
                <a:gd name="T11" fmla="*/ 228 h 355"/>
                <a:gd name="T12" fmla="*/ 0 w 86"/>
                <a:gd name="T13" fmla="*/ 117 h 355"/>
              </a:gdLst>
              <a:ahLst/>
              <a:cxnLst>
                <a:cxn ang="0">
                  <a:pos x="T0" y="T1"/>
                </a:cxn>
                <a:cxn ang="0">
                  <a:pos x="T2" y="T3"/>
                </a:cxn>
                <a:cxn ang="0">
                  <a:pos x="T4" y="T5"/>
                </a:cxn>
                <a:cxn ang="0">
                  <a:pos x="T6" y="T7"/>
                </a:cxn>
                <a:cxn ang="0">
                  <a:pos x="T8" y="T9"/>
                </a:cxn>
                <a:cxn ang="0">
                  <a:pos x="T10" y="T11"/>
                </a:cxn>
                <a:cxn ang="0">
                  <a:pos x="T12" y="T13"/>
                </a:cxn>
              </a:cxnLst>
              <a:rect l="0" t="0" r="r" b="b"/>
              <a:pathLst>
                <a:path w="86" h="355">
                  <a:moveTo>
                    <a:pt x="0" y="117"/>
                  </a:moveTo>
                  <a:cubicBezTo>
                    <a:pt x="0" y="117"/>
                    <a:pt x="4" y="49"/>
                    <a:pt x="45" y="25"/>
                  </a:cubicBezTo>
                  <a:cubicBezTo>
                    <a:pt x="86" y="0"/>
                    <a:pt x="86" y="0"/>
                    <a:pt x="86" y="0"/>
                  </a:cubicBezTo>
                  <a:cubicBezTo>
                    <a:pt x="86" y="355"/>
                    <a:pt x="86" y="355"/>
                    <a:pt x="86" y="355"/>
                  </a:cubicBezTo>
                  <a:cubicBezTo>
                    <a:pt x="47" y="355"/>
                    <a:pt x="47" y="355"/>
                    <a:pt x="47" y="355"/>
                  </a:cubicBezTo>
                  <a:cubicBezTo>
                    <a:pt x="47" y="228"/>
                    <a:pt x="47" y="228"/>
                    <a:pt x="47" y="228"/>
                  </a:cubicBezTo>
                  <a:lnTo>
                    <a:pt x="0" y="117"/>
                  </a:ln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4" name="î$líḋé"/>
            <p:cNvSpPr/>
            <p:nvPr/>
          </p:nvSpPr>
          <p:spPr bwMode="auto">
            <a:xfrm>
              <a:off x="6819901" y="3286125"/>
              <a:ext cx="520700" cy="547688"/>
            </a:xfrm>
            <a:custGeom>
              <a:avLst/>
              <a:gdLst>
                <a:gd name="T0" fmla="*/ 189 w 189"/>
                <a:gd name="T1" fmla="*/ 0 h 199"/>
                <a:gd name="T2" fmla="*/ 176 w 189"/>
                <a:gd name="T3" fmla="*/ 1 h 199"/>
                <a:gd name="T4" fmla="*/ 97 w 189"/>
                <a:gd name="T5" fmla="*/ 53 h 199"/>
                <a:gd name="T6" fmla="*/ 29 w 189"/>
                <a:gd name="T7" fmla="*/ 130 h 199"/>
                <a:gd name="T8" fmla="*/ 62 w 189"/>
                <a:gd name="T9" fmla="*/ 197 h 199"/>
                <a:gd name="T10" fmla="*/ 141 w 189"/>
                <a:gd name="T11" fmla="*/ 197 h 199"/>
                <a:gd name="T12" fmla="*/ 141 w 189"/>
                <a:gd name="T13" fmla="*/ 159 h 199"/>
                <a:gd name="T14" fmla="*/ 130 w 189"/>
                <a:gd name="T15" fmla="*/ 64 h 199"/>
                <a:gd name="T16" fmla="*/ 176 w 189"/>
                <a:gd name="T17" fmla="*/ 15 h 199"/>
                <a:gd name="T18" fmla="*/ 189 w 189"/>
                <a:gd name="T19"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9" h="199">
                  <a:moveTo>
                    <a:pt x="189" y="0"/>
                  </a:moveTo>
                  <a:cubicBezTo>
                    <a:pt x="176" y="1"/>
                    <a:pt x="176" y="1"/>
                    <a:pt x="176" y="1"/>
                  </a:cubicBezTo>
                  <a:cubicBezTo>
                    <a:pt x="138" y="1"/>
                    <a:pt x="116" y="20"/>
                    <a:pt x="97" y="53"/>
                  </a:cubicBezTo>
                  <a:cubicBezTo>
                    <a:pt x="29" y="130"/>
                    <a:pt x="29" y="130"/>
                    <a:pt x="29" y="130"/>
                  </a:cubicBezTo>
                  <a:cubicBezTo>
                    <a:pt x="14" y="148"/>
                    <a:pt x="0" y="199"/>
                    <a:pt x="62" y="197"/>
                  </a:cubicBezTo>
                  <a:cubicBezTo>
                    <a:pt x="141" y="197"/>
                    <a:pt x="141" y="197"/>
                    <a:pt x="141" y="197"/>
                  </a:cubicBezTo>
                  <a:cubicBezTo>
                    <a:pt x="141" y="159"/>
                    <a:pt x="141" y="159"/>
                    <a:pt x="141" y="159"/>
                  </a:cubicBezTo>
                  <a:cubicBezTo>
                    <a:pt x="130" y="64"/>
                    <a:pt x="130" y="64"/>
                    <a:pt x="130" y="64"/>
                  </a:cubicBezTo>
                  <a:cubicBezTo>
                    <a:pt x="176" y="15"/>
                    <a:pt x="176" y="15"/>
                    <a:pt x="176" y="15"/>
                  </a:cubicBezTo>
                  <a:lnTo>
                    <a:pt x="189" y="0"/>
                  </a:ln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5" name="ïṡľidé"/>
            <p:cNvSpPr/>
            <p:nvPr/>
          </p:nvSpPr>
          <p:spPr bwMode="auto">
            <a:xfrm>
              <a:off x="7629526" y="3286125"/>
              <a:ext cx="227013" cy="977900"/>
            </a:xfrm>
            <a:custGeom>
              <a:avLst/>
              <a:gdLst>
                <a:gd name="T0" fmla="*/ 47 w 82"/>
                <a:gd name="T1" fmla="*/ 62 h 355"/>
                <a:gd name="T2" fmla="*/ 41 w 82"/>
                <a:gd name="T3" fmla="*/ 25 h 355"/>
                <a:gd name="T4" fmla="*/ 0 w 82"/>
                <a:gd name="T5" fmla="*/ 0 h 355"/>
                <a:gd name="T6" fmla="*/ 0 w 82"/>
                <a:gd name="T7" fmla="*/ 355 h 355"/>
                <a:gd name="T8" fmla="*/ 47 w 82"/>
                <a:gd name="T9" fmla="*/ 355 h 355"/>
                <a:gd name="T10" fmla="*/ 47 w 82"/>
                <a:gd name="T11" fmla="*/ 228 h 355"/>
                <a:gd name="T12" fmla="*/ 47 w 82"/>
                <a:gd name="T13" fmla="*/ 62 h 355"/>
              </a:gdLst>
              <a:ahLst/>
              <a:cxnLst>
                <a:cxn ang="0">
                  <a:pos x="T0" y="T1"/>
                </a:cxn>
                <a:cxn ang="0">
                  <a:pos x="T2" y="T3"/>
                </a:cxn>
                <a:cxn ang="0">
                  <a:pos x="T4" y="T5"/>
                </a:cxn>
                <a:cxn ang="0">
                  <a:pos x="T6" y="T7"/>
                </a:cxn>
                <a:cxn ang="0">
                  <a:pos x="T8" y="T9"/>
                </a:cxn>
                <a:cxn ang="0">
                  <a:pos x="T10" y="T11"/>
                </a:cxn>
                <a:cxn ang="0">
                  <a:pos x="T12" y="T13"/>
                </a:cxn>
              </a:cxnLst>
              <a:rect l="0" t="0" r="r" b="b"/>
              <a:pathLst>
                <a:path w="82" h="355">
                  <a:moveTo>
                    <a:pt x="47" y="62"/>
                  </a:moveTo>
                  <a:cubicBezTo>
                    <a:pt x="47" y="62"/>
                    <a:pt x="82" y="49"/>
                    <a:pt x="41" y="25"/>
                  </a:cubicBezTo>
                  <a:cubicBezTo>
                    <a:pt x="0" y="0"/>
                    <a:pt x="0" y="0"/>
                    <a:pt x="0" y="0"/>
                  </a:cubicBezTo>
                  <a:cubicBezTo>
                    <a:pt x="0" y="355"/>
                    <a:pt x="0" y="355"/>
                    <a:pt x="0" y="355"/>
                  </a:cubicBezTo>
                  <a:cubicBezTo>
                    <a:pt x="47" y="355"/>
                    <a:pt x="47" y="355"/>
                    <a:pt x="47" y="355"/>
                  </a:cubicBezTo>
                  <a:cubicBezTo>
                    <a:pt x="47" y="228"/>
                    <a:pt x="47" y="228"/>
                    <a:pt x="47" y="228"/>
                  </a:cubicBezTo>
                  <a:lnTo>
                    <a:pt x="47" y="62"/>
                  </a:ln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îŝļiḍé"/>
            <p:cNvSpPr/>
            <p:nvPr/>
          </p:nvSpPr>
          <p:spPr bwMode="auto">
            <a:xfrm>
              <a:off x="6943726" y="3671888"/>
              <a:ext cx="292100" cy="55563"/>
            </a:xfrm>
            <a:prstGeom prst="line">
              <a:avLst/>
            </a:prstGeom>
            <a:noFill/>
            <a:ln w="11113" cap="flat">
              <a:solidFill>
                <a:srgbClr val="1C0D3A"/>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44" name="iṧľiḍê"/>
            <p:cNvSpPr/>
            <p:nvPr/>
          </p:nvSpPr>
          <p:spPr bwMode="auto">
            <a:xfrm>
              <a:off x="6897689" y="3654967"/>
              <a:ext cx="55624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6000" b="0" i="0" u="none" strike="noStrike" cap="none" normalizeH="0" baseline="0">
                  <a:ln>
                    <a:noFill/>
                  </a:ln>
                  <a:solidFill>
                    <a:srgbClr val="1C0D3A"/>
                  </a:solidFill>
                  <a:effectLst/>
                </a:rPr>
                <a:t>R</a:t>
              </a:r>
              <a:endParaRPr kumimoji="0" lang="en-US" altLang="zh-CN" sz="6000" b="0" i="0" u="none" strike="noStrike" cap="none" normalizeH="0" baseline="0" dirty="0">
                <a:ln>
                  <a:noFill/>
                </a:ln>
                <a:solidFill>
                  <a:srgbClr val="1C0D3A"/>
                </a:solidFill>
                <a:effectLst/>
              </a:endParaRPr>
            </a:p>
          </p:txBody>
        </p:sp>
        <p:sp>
          <p:nvSpPr>
            <p:cNvPr id="45" name="îŝļîḓê"/>
            <p:cNvSpPr/>
            <p:nvPr/>
          </p:nvSpPr>
          <p:spPr bwMode="auto">
            <a:xfrm>
              <a:off x="7235826" y="3727450"/>
              <a:ext cx="279400" cy="82550"/>
            </a:xfrm>
            <a:custGeom>
              <a:avLst/>
              <a:gdLst>
                <a:gd name="T0" fmla="*/ 31 w 101"/>
                <a:gd name="T1" fmla="*/ 25 h 30"/>
                <a:gd name="T2" fmla="*/ 0 w 101"/>
                <a:gd name="T3" fmla="*/ 25 h 30"/>
                <a:gd name="T4" fmla="*/ 0 w 101"/>
                <a:gd name="T5" fmla="*/ 0 h 30"/>
                <a:gd name="T6" fmla="*/ 53 w 101"/>
                <a:gd name="T7" fmla="*/ 0 h 30"/>
                <a:gd name="T8" fmla="*/ 94 w 101"/>
                <a:gd name="T9" fmla="*/ 17 h 30"/>
                <a:gd name="T10" fmla="*/ 99 w 101"/>
                <a:gd name="T11" fmla="*/ 21 h 30"/>
                <a:gd name="T12" fmla="*/ 101 w 101"/>
                <a:gd name="T13" fmla="*/ 25 h 30"/>
                <a:gd name="T14" fmla="*/ 101 w 101"/>
                <a:gd name="T15" fmla="*/ 25 h 30"/>
                <a:gd name="T16" fmla="*/ 96 w 101"/>
                <a:gd name="T17" fmla="*/ 30 h 30"/>
                <a:gd name="T18" fmla="*/ 96 w 101"/>
                <a:gd name="T19" fmla="*/ 30 h 30"/>
                <a:gd name="T20" fmla="*/ 92 w 101"/>
                <a:gd name="T21" fmla="*/ 29 h 30"/>
                <a:gd name="T22" fmla="*/ 82 w 101"/>
                <a:gd name="T23" fmla="*/ 18 h 30"/>
                <a:gd name="T24" fmla="*/ 62 w 101"/>
                <a:gd name="T25" fmla="*/ 18 h 30"/>
                <a:gd name="T26" fmla="*/ 31 w 101"/>
                <a:gd name="T2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1" h="30">
                  <a:moveTo>
                    <a:pt x="31" y="25"/>
                  </a:moveTo>
                  <a:cubicBezTo>
                    <a:pt x="0" y="25"/>
                    <a:pt x="0" y="25"/>
                    <a:pt x="0" y="25"/>
                  </a:cubicBezTo>
                  <a:cubicBezTo>
                    <a:pt x="0" y="0"/>
                    <a:pt x="0" y="0"/>
                    <a:pt x="0" y="0"/>
                  </a:cubicBezTo>
                  <a:cubicBezTo>
                    <a:pt x="53" y="0"/>
                    <a:pt x="53" y="0"/>
                    <a:pt x="53" y="0"/>
                  </a:cubicBezTo>
                  <a:cubicBezTo>
                    <a:pt x="69" y="0"/>
                    <a:pt x="83" y="6"/>
                    <a:pt x="94" y="17"/>
                  </a:cubicBezTo>
                  <a:cubicBezTo>
                    <a:pt x="99" y="21"/>
                    <a:pt x="99" y="21"/>
                    <a:pt x="99" y="21"/>
                  </a:cubicBezTo>
                  <a:cubicBezTo>
                    <a:pt x="100" y="22"/>
                    <a:pt x="101" y="24"/>
                    <a:pt x="101" y="25"/>
                  </a:cubicBezTo>
                  <a:cubicBezTo>
                    <a:pt x="101" y="25"/>
                    <a:pt x="101" y="25"/>
                    <a:pt x="101" y="25"/>
                  </a:cubicBezTo>
                  <a:cubicBezTo>
                    <a:pt x="101" y="28"/>
                    <a:pt x="99" y="30"/>
                    <a:pt x="96" y="30"/>
                  </a:cubicBezTo>
                  <a:cubicBezTo>
                    <a:pt x="96" y="30"/>
                    <a:pt x="96" y="30"/>
                    <a:pt x="96" y="30"/>
                  </a:cubicBezTo>
                  <a:cubicBezTo>
                    <a:pt x="95" y="30"/>
                    <a:pt x="93" y="30"/>
                    <a:pt x="92" y="29"/>
                  </a:cubicBezTo>
                  <a:cubicBezTo>
                    <a:pt x="82" y="18"/>
                    <a:pt x="82" y="18"/>
                    <a:pt x="82" y="18"/>
                  </a:cubicBezTo>
                  <a:cubicBezTo>
                    <a:pt x="62" y="18"/>
                    <a:pt x="62" y="18"/>
                    <a:pt x="62" y="18"/>
                  </a:cubicBezTo>
                  <a:lnTo>
                    <a:pt x="31" y="25"/>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6" name="îṩḷiḍè"/>
            <p:cNvSpPr/>
            <p:nvPr/>
          </p:nvSpPr>
          <p:spPr bwMode="auto">
            <a:xfrm>
              <a:off x="7348538" y="3732213"/>
              <a:ext cx="133350" cy="82550"/>
            </a:xfrm>
            <a:custGeom>
              <a:avLst/>
              <a:gdLst>
                <a:gd name="T0" fmla="*/ 0 w 48"/>
                <a:gd name="T1" fmla="*/ 0 h 30"/>
                <a:gd name="T2" fmla="*/ 1 w 48"/>
                <a:gd name="T3" fmla="*/ 0 h 30"/>
                <a:gd name="T4" fmla="*/ 42 w 48"/>
                <a:gd name="T5" fmla="*/ 17 h 30"/>
                <a:gd name="T6" fmla="*/ 47 w 48"/>
                <a:gd name="T7" fmla="*/ 22 h 30"/>
                <a:gd name="T8" fmla="*/ 48 w 48"/>
                <a:gd name="T9" fmla="*/ 25 h 30"/>
                <a:gd name="T10" fmla="*/ 48 w 48"/>
                <a:gd name="T11" fmla="*/ 25 h 30"/>
                <a:gd name="T12" fmla="*/ 43 w 48"/>
                <a:gd name="T13" fmla="*/ 30 h 30"/>
                <a:gd name="T14" fmla="*/ 43 w 48"/>
                <a:gd name="T15" fmla="*/ 30 h 30"/>
                <a:gd name="T16" fmla="*/ 40 w 48"/>
                <a:gd name="T17" fmla="*/ 29 h 30"/>
                <a:gd name="T18" fmla="*/ 29 w 48"/>
                <a:gd name="T19" fmla="*/ 18 h 30"/>
                <a:gd name="T20" fmla="*/ 9 w 48"/>
                <a:gd name="T21" fmla="*/ 18 h 30"/>
                <a:gd name="T22" fmla="*/ 0 w 48"/>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30">
                  <a:moveTo>
                    <a:pt x="0" y="0"/>
                  </a:moveTo>
                  <a:cubicBezTo>
                    <a:pt x="1" y="0"/>
                    <a:pt x="1" y="0"/>
                    <a:pt x="1" y="0"/>
                  </a:cubicBezTo>
                  <a:cubicBezTo>
                    <a:pt x="16" y="0"/>
                    <a:pt x="31" y="6"/>
                    <a:pt x="42" y="17"/>
                  </a:cubicBezTo>
                  <a:cubicBezTo>
                    <a:pt x="47" y="22"/>
                    <a:pt x="47" y="22"/>
                    <a:pt x="47" y="22"/>
                  </a:cubicBezTo>
                  <a:cubicBezTo>
                    <a:pt x="48" y="22"/>
                    <a:pt x="48" y="24"/>
                    <a:pt x="48" y="25"/>
                  </a:cubicBezTo>
                  <a:cubicBezTo>
                    <a:pt x="48" y="25"/>
                    <a:pt x="48" y="25"/>
                    <a:pt x="48" y="25"/>
                  </a:cubicBezTo>
                  <a:cubicBezTo>
                    <a:pt x="48" y="28"/>
                    <a:pt x="46" y="30"/>
                    <a:pt x="43" y="30"/>
                  </a:cubicBezTo>
                  <a:cubicBezTo>
                    <a:pt x="43" y="30"/>
                    <a:pt x="43" y="30"/>
                    <a:pt x="43" y="30"/>
                  </a:cubicBezTo>
                  <a:cubicBezTo>
                    <a:pt x="42" y="30"/>
                    <a:pt x="41" y="30"/>
                    <a:pt x="40" y="29"/>
                  </a:cubicBezTo>
                  <a:cubicBezTo>
                    <a:pt x="29" y="18"/>
                    <a:pt x="29" y="18"/>
                    <a:pt x="29" y="18"/>
                  </a:cubicBezTo>
                  <a:cubicBezTo>
                    <a:pt x="9" y="18"/>
                    <a:pt x="9" y="18"/>
                    <a:pt x="9" y="18"/>
                  </a:cubicBezTo>
                  <a:lnTo>
                    <a:pt x="0" y="0"/>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iṡ1ídé"/>
            <p:cNvSpPr/>
            <p:nvPr/>
          </p:nvSpPr>
          <p:spPr bwMode="auto">
            <a:xfrm>
              <a:off x="7326313" y="3738563"/>
              <a:ext cx="133350" cy="82550"/>
            </a:xfrm>
            <a:custGeom>
              <a:avLst/>
              <a:gdLst>
                <a:gd name="T0" fmla="*/ 0 w 48"/>
                <a:gd name="T1" fmla="*/ 0 h 30"/>
                <a:gd name="T2" fmla="*/ 1 w 48"/>
                <a:gd name="T3" fmla="*/ 0 h 30"/>
                <a:gd name="T4" fmla="*/ 42 w 48"/>
                <a:gd name="T5" fmla="*/ 17 h 30"/>
                <a:gd name="T6" fmla="*/ 47 w 48"/>
                <a:gd name="T7" fmla="*/ 22 h 30"/>
                <a:gd name="T8" fmla="*/ 48 w 48"/>
                <a:gd name="T9" fmla="*/ 25 h 30"/>
                <a:gd name="T10" fmla="*/ 48 w 48"/>
                <a:gd name="T11" fmla="*/ 25 h 30"/>
                <a:gd name="T12" fmla="*/ 43 w 48"/>
                <a:gd name="T13" fmla="*/ 30 h 30"/>
                <a:gd name="T14" fmla="*/ 43 w 48"/>
                <a:gd name="T15" fmla="*/ 30 h 30"/>
                <a:gd name="T16" fmla="*/ 40 w 48"/>
                <a:gd name="T17" fmla="*/ 29 h 30"/>
                <a:gd name="T18" fmla="*/ 29 w 48"/>
                <a:gd name="T19" fmla="*/ 18 h 30"/>
                <a:gd name="T20" fmla="*/ 10 w 48"/>
                <a:gd name="T21" fmla="*/ 18 h 30"/>
                <a:gd name="T22" fmla="*/ 0 w 48"/>
                <a:gd name="T2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30">
                  <a:moveTo>
                    <a:pt x="0" y="0"/>
                  </a:moveTo>
                  <a:cubicBezTo>
                    <a:pt x="1" y="0"/>
                    <a:pt x="1" y="0"/>
                    <a:pt x="1" y="0"/>
                  </a:cubicBezTo>
                  <a:cubicBezTo>
                    <a:pt x="16" y="0"/>
                    <a:pt x="31" y="6"/>
                    <a:pt x="42" y="17"/>
                  </a:cubicBezTo>
                  <a:cubicBezTo>
                    <a:pt x="47" y="22"/>
                    <a:pt x="47" y="22"/>
                    <a:pt x="47" y="22"/>
                  </a:cubicBezTo>
                  <a:cubicBezTo>
                    <a:pt x="48" y="22"/>
                    <a:pt x="48" y="24"/>
                    <a:pt x="48" y="25"/>
                  </a:cubicBezTo>
                  <a:cubicBezTo>
                    <a:pt x="48" y="25"/>
                    <a:pt x="48" y="25"/>
                    <a:pt x="48" y="25"/>
                  </a:cubicBezTo>
                  <a:cubicBezTo>
                    <a:pt x="48" y="28"/>
                    <a:pt x="46" y="30"/>
                    <a:pt x="43" y="30"/>
                  </a:cubicBezTo>
                  <a:cubicBezTo>
                    <a:pt x="43" y="30"/>
                    <a:pt x="43" y="30"/>
                    <a:pt x="43" y="30"/>
                  </a:cubicBezTo>
                  <a:cubicBezTo>
                    <a:pt x="42" y="30"/>
                    <a:pt x="41" y="30"/>
                    <a:pt x="40" y="29"/>
                  </a:cubicBezTo>
                  <a:cubicBezTo>
                    <a:pt x="29" y="18"/>
                    <a:pt x="29" y="18"/>
                    <a:pt x="29" y="18"/>
                  </a:cubicBezTo>
                  <a:cubicBezTo>
                    <a:pt x="10" y="18"/>
                    <a:pt x="10" y="18"/>
                    <a:pt x="10" y="18"/>
                  </a:cubicBezTo>
                  <a:lnTo>
                    <a:pt x="0" y="0"/>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îṩliďê"/>
            <p:cNvSpPr/>
            <p:nvPr/>
          </p:nvSpPr>
          <p:spPr bwMode="auto">
            <a:xfrm>
              <a:off x="7299326" y="3749675"/>
              <a:ext cx="119063" cy="76200"/>
            </a:xfrm>
            <a:custGeom>
              <a:avLst/>
              <a:gdLst>
                <a:gd name="T0" fmla="*/ 0 w 43"/>
                <a:gd name="T1" fmla="*/ 0 h 28"/>
                <a:gd name="T2" fmla="*/ 0 w 43"/>
                <a:gd name="T3" fmla="*/ 0 h 28"/>
                <a:gd name="T4" fmla="*/ 38 w 43"/>
                <a:gd name="T5" fmla="*/ 15 h 28"/>
                <a:gd name="T6" fmla="*/ 42 w 43"/>
                <a:gd name="T7" fmla="*/ 20 h 28"/>
                <a:gd name="T8" fmla="*/ 43 w 43"/>
                <a:gd name="T9" fmla="*/ 23 h 28"/>
                <a:gd name="T10" fmla="*/ 43 w 43"/>
                <a:gd name="T11" fmla="*/ 23 h 28"/>
                <a:gd name="T12" fmla="*/ 39 w 43"/>
                <a:gd name="T13" fmla="*/ 28 h 28"/>
                <a:gd name="T14" fmla="*/ 39 w 43"/>
                <a:gd name="T15" fmla="*/ 28 h 28"/>
                <a:gd name="T16" fmla="*/ 36 w 43"/>
                <a:gd name="T17" fmla="*/ 26 h 28"/>
                <a:gd name="T18" fmla="*/ 26 w 43"/>
                <a:gd name="T19" fmla="*/ 17 h 28"/>
                <a:gd name="T20" fmla="*/ 8 w 43"/>
                <a:gd name="T21" fmla="*/ 17 h 28"/>
                <a:gd name="T22" fmla="*/ 0 w 43"/>
                <a:gd name="T23"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28">
                  <a:moveTo>
                    <a:pt x="0" y="0"/>
                  </a:moveTo>
                  <a:cubicBezTo>
                    <a:pt x="0" y="0"/>
                    <a:pt x="0" y="0"/>
                    <a:pt x="0" y="0"/>
                  </a:cubicBezTo>
                  <a:cubicBezTo>
                    <a:pt x="14" y="0"/>
                    <a:pt x="28" y="5"/>
                    <a:pt x="38" y="15"/>
                  </a:cubicBezTo>
                  <a:cubicBezTo>
                    <a:pt x="42" y="20"/>
                    <a:pt x="42" y="20"/>
                    <a:pt x="42" y="20"/>
                  </a:cubicBezTo>
                  <a:cubicBezTo>
                    <a:pt x="43" y="21"/>
                    <a:pt x="43" y="22"/>
                    <a:pt x="43" y="23"/>
                  </a:cubicBezTo>
                  <a:cubicBezTo>
                    <a:pt x="43" y="23"/>
                    <a:pt x="43" y="23"/>
                    <a:pt x="43" y="23"/>
                  </a:cubicBezTo>
                  <a:cubicBezTo>
                    <a:pt x="43" y="26"/>
                    <a:pt x="41" y="28"/>
                    <a:pt x="39" y="28"/>
                  </a:cubicBezTo>
                  <a:cubicBezTo>
                    <a:pt x="39" y="28"/>
                    <a:pt x="39" y="28"/>
                    <a:pt x="39" y="28"/>
                  </a:cubicBezTo>
                  <a:cubicBezTo>
                    <a:pt x="38" y="28"/>
                    <a:pt x="37" y="27"/>
                    <a:pt x="36" y="26"/>
                  </a:cubicBezTo>
                  <a:cubicBezTo>
                    <a:pt x="26" y="17"/>
                    <a:pt x="26" y="17"/>
                    <a:pt x="26" y="17"/>
                  </a:cubicBezTo>
                  <a:cubicBezTo>
                    <a:pt x="8" y="17"/>
                    <a:pt x="8" y="17"/>
                    <a:pt x="8" y="17"/>
                  </a:cubicBezTo>
                  <a:lnTo>
                    <a:pt x="0" y="0"/>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ï$ḻîḓè"/>
            <p:cNvSpPr/>
            <p:nvPr/>
          </p:nvSpPr>
          <p:spPr bwMode="auto">
            <a:xfrm rot="20640000">
              <a:off x="7445277" y="3684885"/>
              <a:ext cx="51296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6000" b="0" i="0" u="none" strike="noStrike" cap="none" normalizeH="0" baseline="0" dirty="0">
                  <a:ln>
                    <a:noFill/>
                  </a:ln>
                  <a:solidFill>
                    <a:srgbClr val="1C0D3A"/>
                  </a:solidFill>
                  <a:effectLst/>
                </a:rPr>
                <a:t>K</a:t>
              </a:r>
              <a:endParaRPr kumimoji="0" lang="en-US" altLang="zh-CN" sz="6000" b="0" i="0" u="none" strike="noStrike" cap="none" normalizeH="0" baseline="0" dirty="0">
                <a:ln>
                  <a:noFill/>
                </a:ln>
                <a:solidFill>
                  <a:srgbClr val="1C0D3A"/>
                </a:solidFill>
                <a:effectLst/>
              </a:endParaRPr>
            </a:p>
          </p:txBody>
        </p:sp>
        <p:sp>
          <p:nvSpPr>
            <p:cNvPr id="50" name="iṥlîḑê"/>
            <p:cNvSpPr/>
            <p:nvPr/>
          </p:nvSpPr>
          <p:spPr bwMode="auto">
            <a:xfrm>
              <a:off x="7677151" y="3757613"/>
              <a:ext cx="225425" cy="153988"/>
            </a:xfrm>
            <a:custGeom>
              <a:avLst/>
              <a:gdLst>
                <a:gd name="T0" fmla="*/ 11 w 82"/>
                <a:gd name="T1" fmla="*/ 51 h 56"/>
                <a:gd name="T2" fmla="*/ 2 w 82"/>
                <a:gd name="T3" fmla="*/ 29 h 56"/>
                <a:gd name="T4" fmla="*/ 6 w 82"/>
                <a:gd name="T5" fmla="*/ 22 h 56"/>
                <a:gd name="T6" fmla="*/ 9 w 82"/>
                <a:gd name="T7" fmla="*/ 22 h 56"/>
                <a:gd name="T8" fmla="*/ 24 w 82"/>
                <a:gd name="T9" fmla="*/ 17 h 56"/>
                <a:gd name="T10" fmla="*/ 24 w 82"/>
                <a:gd name="T11" fmla="*/ 17 h 56"/>
                <a:gd name="T12" fmla="*/ 24 w 82"/>
                <a:gd name="T13" fmla="*/ 17 h 56"/>
                <a:gd name="T14" fmla="*/ 29 w 82"/>
                <a:gd name="T15" fmla="*/ 6 h 56"/>
                <a:gd name="T16" fmla="*/ 53 w 82"/>
                <a:gd name="T17" fmla="*/ 0 h 56"/>
                <a:gd name="T18" fmla="*/ 78 w 82"/>
                <a:gd name="T19" fmla="*/ 3 h 56"/>
                <a:gd name="T20" fmla="*/ 82 w 82"/>
                <a:gd name="T21" fmla="*/ 42 h 56"/>
                <a:gd name="T22" fmla="*/ 39 w 82"/>
                <a:gd name="T23" fmla="*/ 56 h 56"/>
                <a:gd name="T24" fmla="*/ 16 w 82"/>
                <a:gd name="T25" fmla="*/ 55 h 56"/>
                <a:gd name="T26" fmla="*/ 11 w 82"/>
                <a:gd name="T27" fmla="*/ 51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56">
                  <a:moveTo>
                    <a:pt x="11" y="51"/>
                  </a:moveTo>
                  <a:cubicBezTo>
                    <a:pt x="2" y="29"/>
                    <a:pt x="2" y="29"/>
                    <a:pt x="2" y="29"/>
                  </a:cubicBezTo>
                  <a:cubicBezTo>
                    <a:pt x="0" y="26"/>
                    <a:pt x="2" y="23"/>
                    <a:pt x="6" y="22"/>
                  </a:cubicBezTo>
                  <a:cubicBezTo>
                    <a:pt x="9" y="22"/>
                    <a:pt x="9" y="22"/>
                    <a:pt x="9" y="22"/>
                  </a:cubicBezTo>
                  <a:cubicBezTo>
                    <a:pt x="14" y="22"/>
                    <a:pt x="20" y="20"/>
                    <a:pt x="24" y="17"/>
                  </a:cubicBezTo>
                  <a:cubicBezTo>
                    <a:pt x="24" y="17"/>
                    <a:pt x="24" y="17"/>
                    <a:pt x="24" y="17"/>
                  </a:cubicBezTo>
                  <a:cubicBezTo>
                    <a:pt x="24" y="17"/>
                    <a:pt x="24" y="17"/>
                    <a:pt x="24" y="17"/>
                  </a:cubicBezTo>
                  <a:cubicBezTo>
                    <a:pt x="23" y="12"/>
                    <a:pt x="25" y="7"/>
                    <a:pt x="29" y="6"/>
                  </a:cubicBezTo>
                  <a:cubicBezTo>
                    <a:pt x="53" y="0"/>
                    <a:pt x="53" y="0"/>
                    <a:pt x="53" y="0"/>
                  </a:cubicBezTo>
                  <a:cubicBezTo>
                    <a:pt x="78" y="3"/>
                    <a:pt x="78" y="3"/>
                    <a:pt x="78" y="3"/>
                  </a:cubicBezTo>
                  <a:cubicBezTo>
                    <a:pt x="82" y="42"/>
                    <a:pt x="82" y="42"/>
                    <a:pt x="82" y="42"/>
                  </a:cubicBezTo>
                  <a:cubicBezTo>
                    <a:pt x="39" y="56"/>
                    <a:pt x="39" y="56"/>
                    <a:pt x="39" y="56"/>
                  </a:cubicBezTo>
                  <a:cubicBezTo>
                    <a:pt x="16" y="55"/>
                    <a:pt x="16" y="55"/>
                    <a:pt x="16" y="55"/>
                  </a:cubicBezTo>
                  <a:cubicBezTo>
                    <a:pt x="14" y="55"/>
                    <a:pt x="11" y="54"/>
                    <a:pt x="11" y="51"/>
                  </a:cubicBez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1" name="iSlîḑé"/>
            <p:cNvSpPr/>
            <p:nvPr/>
          </p:nvSpPr>
          <p:spPr bwMode="auto">
            <a:xfrm flipH="1">
              <a:off x="7734301" y="3790950"/>
              <a:ext cx="73025" cy="11113"/>
            </a:xfrm>
            <a:prstGeom prst="line">
              <a:avLst/>
            </a:prstGeom>
            <a:noFill/>
            <a:ln w="7938" cap="flat">
              <a:solidFill>
                <a:srgbClr val="EA80B2"/>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52" name="íṥ1iḍe"/>
            <p:cNvSpPr/>
            <p:nvPr/>
          </p:nvSpPr>
          <p:spPr bwMode="auto">
            <a:xfrm>
              <a:off x="7627938" y="3286125"/>
              <a:ext cx="598488" cy="603250"/>
            </a:xfrm>
            <a:custGeom>
              <a:avLst/>
              <a:gdLst>
                <a:gd name="T0" fmla="*/ 0 w 217"/>
                <a:gd name="T1" fmla="*/ 0 h 219"/>
                <a:gd name="T2" fmla="*/ 14 w 217"/>
                <a:gd name="T3" fmla="*/ 1 h 219"/>
                <a:gd name="T4" fmla="*/ 92 w 217"/>
                <a:gd name="T5" fmla="*/ 53 h 219"/>
                <a:gd name="T6" fmla="*/ 162 w 217"/>
                <a:gd name="T7" fmla="*/ 130 h 219"/>
                <a:gd name="T8" fmla="*/ 164 w 217"/>
                <a:gd name="T9" fmla="*/ 198 h 219"/>
                <a:gd name="T10" fmla="*/ 91 w 217"/>
                <a:gd name="T11" fmla="*/ 219 h 219"/>
                <a:gd name="T12" fmla="*/ 91 w 217"/>
                <a:gd name="T13" fmla="*/ 174 h 219"/>
                <a:gd name="T14" fmla="*/ 115 w 217"/>
                <a:gd name="T15" fmla="*/ 166 h 219"/>
                <a:gd name="T16" fmla="*/ 11 w 217"/>
                <a:gd name="T17" fmla="*/ 75 h 219"/>
                <a:gd name="T18" fmla="*/ 14 w 217"/>
                <a:gd name="T19" fmla="*/ 15 h 219"/>
                <a:gd name="T20" fmla="*/ 0 w 217"/>
                <a:gd name="T21" fmla="*/ 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7" h="219">
                  <a:moveTo>
                    <a:pt x="0" y="0"/>
                  </a:moveTo>
                  <a:cubicBezTo>
                    <a:pt x="14" y="1"/>
                    <a:pt x="14" y="1"/>
                    <a:pt x="14" y="1"/>
                  </a:cubicBezTo>
                  <a:cubicBezTo>
                    <a:pt x="52" y="1"/>
                    <a:pt x="67" y="17"/>
                    <a:pt x="92" y="53"/>
                  </a:cubicBezTo>
                  <a:cubicBezTo>
                    <a:pt x="162" y="130"/>
                    <a:pt x="162" y="130"/>
                    <a:pt x="162" y="130"/>
                  </a:cubicBezTo>
                  <a:cubicBezTo>
                    <a:pt x="177" y="148"/>
                    <a:pt x="217" y="172"/>
                    <a:pt x="164" y="198"/>
                  </a:cubicBezTo>
                  <a:cubicBezTo>
                    <a:pt x="91" y="219"/>
                    <a:pt x="91" y="219"/>
                    <a:pt x="91" y="219"/>
                  </a:cubicBezTo>
                  <a:cubicBezTo>
                    <a:pt x="91" y="174"/>
                    <a:pt x="91" y="174"/>
                    <a:pt x="91" y="174"/>
                  </a:cubicBezTo>
                  <a:cubicBezTo>
                    <a:pt x="115" y="166"/>
                    <a:pt x="115" y="166"/>
                    <a:pt x="115" y="166"/>
                  </a:cubicBezTo>
                  <a:cubicBezTo>
                    <a:pt x="11" y="75"/>
                    <a:pt x="11" y="75"/>
                    <a:pt x="11" y="75"/>
                  </a:cubicBezTo>
                  <a:cubicBezTo>
                    <a:pt x="14" y="15"/>
                    <a:pt x="14" y="15"/>
                    <a:pt x="14" y="15"/>
                  </a:cubicBezTo>
                  <a:lnTo>
                    <a:pt x="0" y="0"/>
                  </a:ln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îṩḻïḑé"/>
            <p:cNvSpPr/>
            <p:nvPr/>
          </p:nvSpPr>
          <p:spPr bwMode="auto">
            <a:xfrm>
              <a:off x="4922838" y="1879600"/>
              <a:ext cx="361950" cy="469900"/>
            </a:xfrm>
            <a:custGeom>
              <a:avLst/>
              <a:gdLst>
                <a:gd name="T0" fmla="*/ 131 w 131"/>
                <a:gd name="T1" fmla="*/ 65 h 170"/>
                <a:gd name="T2" fmla="*/ 66 w 131"/>
                <a:gd name="T3" fmla="*/ 0 h 170"/>
                <a:gd name="T4" fmla="*/ 0 w 131"/>
                <a:gd name="T5" fmla="*/ 65 h 170"/>
                <a:gd name="T6" fmla="*/ 26 w 131"/>
                <a:gd name="T7" fmla="*/ 117 h 170"/>
                <a:gd name="T8" fmla="*/ 26 w 131"/>
                <a:gd name="T9" fmla="*/ 147 h 170"/>
                <a:gd name="T10" fmla="*/ 50 w 131"/>
                <a:gd name="T11" fmla="*/ 170 h 170"/>
                <a:gd name="T12" fmla="*/ 82 w 131"/>
                <a:gd name="T13" fmla="*/ 170 h 170"/>
                <a:gd name="T14" fmla="*/ 105 w 131"/>
                <a:gd name="T15" fmla="*/ 147 h 170"/>
                <a:gd name="T16" fmla="*/ 105 w 131"/>
                <a:gd name="T17" fmla="*/ 117 h 170"/>
                <a:gd name="T18" fmla="*/ 131 w 131"/>
                <a:gd name="T19" fmla="*/ 65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170">
                  <a:moveTo>
                    <a:pt x="131" y="65"/>
                  </a:moveTo>
                  <a:cubicBezTo>
                    <a:pt x="131" y="29"/>
                    <a:pt x="102" y="0"/>
                    <a:pt x="66" y="0"/>
                  </a:cubicBezTo>
                  <a:cubicBezTo>
                    <a:pt x="30" y="0"/>
                    <a:pt x="0" y="29"/>
                    <a:pt x="0" y="65"/>
                  </a:cubicBezTo>
                  <a:cubicBezTo>
                    <a:pt x="0" y="86"/>
                    <a:pt x="11" y="105"/>
                    <a:pt x="26" y="117"/>
                  </a:cubicBezTo>
                  <a:cubicBezTo>
                    <a:pt x="26" y="147"/>
                    <a:pt x="26" y="147"/>
                    <a:pt x="26" y="147"/>
                  </a:cubicBezTo>
                  <a:cubicBezTo>
                    <a:pt x="26" y="159"/>
                    <a:pt x="37" y="170"/>
                    <a:pt x="50" y="170"/>
                  </a:cubicBezTo>
                  <a:cubicBezTo>
                    <a:pt x="82" y="170"/>
                    <a:pt x="82" y="170"/>
                    <a:pt x="82" y="170"/>
                  </a:cubicBezTo>
                  <a:cubicBezTo>
                    <a:pt x="95" y="170"/>
                    <a:pt x="105" y="159"/>
                    <a:pt x="105" y="147"/>
                  </a:cubicBezTo>
                  <a:cubicBezTo>
                    <a:pt x="105" y="117"/>
                    <a:pt x="105" y="117"/>
                    <a:pt x="105" y="117"/>
                  </a:cubicBezTo>
                  <a:cubicBezTo>
                    <a:pt x="121" y="105"/>
                    <a:pt x="131" y="86"/>
                    <a:pt x="131" y="65"/>
                  </a:cubicBezTo>
                  <a:close/>
                </a:path>
              </a:pathLst>
            </a:custGeom>
            <a:solidFill>
              <a:srgbClr val="F5A8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işḷíḓê"/>
            <p:cNvSpPr/>
            <p:nvPr/>
          </p:nvSpPr>
          <p:spPr bwMode="auto">
            <a:xfrm>
              <a:off x="5080001" y="1931988"/>
              <a:ext cx="25400" cy="3175"/>
            </a:xfrm>
            <a:custGeom>
              <a:avLst/>
              <a:gdLst>
                <a:gd name="T0" fmla="*/ 0 w 9"/>
                <a:gd name="T1" fmla="*/ 1 h 1"/>
                <a:gd name="T2" fmla="*/ 9 w 9"/>
                <a:gd name="T3" fmla="*/ 0 h 1"/>
              </a:gdLst>
              <a:ahLst/>
              <a:cxnLst>
                <a:cxn ang="0">
                  <a:pos x="T0" y="T1"/>
                </a:cxn>
                <a:cxn ang="0">
                  <a:pos x="T2" y="T3"/>
                </a:cxn>
              </a:cxnLst>
              <a:rect l="0" t="0" r="r" b="b"/>
              <a:pathLst>
                <a:path w="9" h="1">
                  <a:moveTo>
                    <a:pt x="0" y="1"/>
                  </a:moveTo>
                  <a:cubicBezTo>
                    <a:pt x="3" y="1"/>
                    <a:pt x="6" y="0"/>
                    <a:pt x="9" y="0"/>
                  </a:cubicBezTo>
                </a:path>
              </a:pathLst>
            </a:custGeom>
            <a:noFill/>
            <a:ln w="222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56" name="iṩḷíḍe"/>
            <p:cNvSpPr/>
            <p:nvPr/>
          </p:nvSpPr>
          <p:spPr bwMode="auto">
            <a:xfrm>
              <a:off x="4984751" y="1946275"/>
              <a:ext cx="65088" cy="107950"/>
            </a:xfrm>
            <a:custGeom>
              <a:avLst/>
              <a:gdLst>
                <a:gd name="T0" fmla="*/ 0 w 24"/>
                <a:gd name="T1" fmla="*/ 39 h 39"/>
                <a:gd name="T2" fmla="*/ 24 w 24"/>
                <a:gd name="T3" fmla="*/ 0 h 39"/>
              </a:gdLst>
              <a:ahLst/>
              <a:cxnLst>
                <a:cxn ang="0">
                  <a:pos x="T0" y="T1"/>
                </a:cxn>
                <a:cxn ang="0">
                  <a:pos x="T2" y="T3"/>
                </a:cxn>
              </a:cxnLst>
              <a:rect l="0" t="0" r="r" b="b"/>
              <a:pathLst>
                <a:path w="24" h="39">
                  <a:moveTo>
                    <a:pt x="0" y="39"/>
                  </a:moveTo>
                  <a:cubicBezTo>
                    <a:pt x="0" y="22"/>
                    <a:pt x="10" y="7"/>
                    <a:pt x="24" y="0"/>
                  </a:cubicBezTo>
                </a:path>
              </a:pathLst>
            </a:custGeom>
            <a:noFill/>
            <a:ln w="22225" cap="rnd">
              <a:solidFill>
                <a:srgbClr val="FFFFFF"/>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57" name="ísḻîḓè"/>
            <p:cNvSpPr/>
            <p:nvPr/>
          </p:nvSpPr>
          <p:spPr bwMode="auto">
            <a:xfrm>
              <a:off x="5016501" y="2349500"/>
              <a:ext cx="177800" cy="38100"/>
            </a:xfrm>
            <a:custGeom>
              <a:avLst/>
              <a:gdLst>
                <a:gd name="T0" fmla="*/ 57 w 64"/>
                <a:gd name="T1" fmla="*/ 14 h 14"/>
                <a:gd name="T2" fmla="*/ 7 w 64"/>
                <a:gd name="T3" fmla="*/ 14 h 14"/>
                <a:gd name="T4" fmla="*/ 0 w 64"/>
                <a:gd name="T5" fmla="*/ 7 h 14"/>
                <a:gd name="T6" fmla="*/ 0 w 64"/>
                <a:gd name="T7" fmla="*/ 7 h 14"/>
                <a:gd name="T8" fmla="*/ 7 w 64"/>
                <a:gd name="T9" fmla="*/ 0 h 14"/>
                <a:gd name="T10" fmla="*/ 57 w 64"/>
                <a:gd name="T11" fmla="*/ 0 h 14"/>
                <a:gd name="T12" fmla="*/ 64 w 64"/>
                <a:gd name="T13" fmla="*/ 7 h 14"/>
                <a:gd name="T14" fmla="*/ 64 w 64"/>
                <a:gd name="T15" fmla="*/ 7 h 14"/>
                <a:gd name="T16" fmla="*/ 57 w 64"/>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4">
                  <a:moveTo>
                    <a:pt x="57" y="14"/>
                  </a:moveTo>
                  <a:cubicBezTo>
                    <a:pt x="7" y="14"/>
                    <a:pt x="7" y="14"/>
                    <a:pt x="7" y="14"/>
                  </a:cubicBezTo>
                  <a:cubicBezTo>
                    <a:pt x="3" y="14"/>
                    <a:pt x="0" y="11"/>
                    <a:pt x="0" y="7"/>
                  </a:cubicBezTo>
                  <a:cubicBezTo>
                    <a:pt x="0" y="7"/>
                    <a:pt x="0" y="7"/>
                    <a:pt x="0" y="7"/>
                  </a:cubicBezTo>
                  <a:cubicBezTo>
                    <a:pt x="0" y="3"/>
                    <a:pt x="3" y="0"/>
                    <a:pt x="7" y="0"/>
                  </a:cubicBezTo>
                  <a:cubicBezTo>
                    <a:pt x="57" y="0"/>
                    <a:pt x="57" y="0"/>
                    <a:pt x="57" y="0"/>
                  </a:cubicBezTo>
                  <a:cubicBezTo>
                    <a:pt x="61" y="0"/>
                    <a:pt x="64" y="3"/>
                    <a:pt x="64" y="7"/>
                  </a:cubicBezTo>
                  <a:cubicBezTo>
                    <a:pt x="64" y="7"/>
                    <a:pt x="64" y="7"/>
                    <a:pt x="64" y="7"/>
                  </a:cubicBezTo>
                  <a:cubicBezTo>
                    <a:pt x="64" y="11"/>
                    <a:pt x="61" y="14"/>
                    <a:pt x="57" y="14"/>
                  </a:cubicBez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ïṧḷïďê"/>
            <p:cNvSpPr/>
            <p:nvPr/>
          </p:nvSpPr>
          <p:spPr bwMode="auto">
            <a:xfrm>
              <a:off x="5016501" y="2387600"/>
              <a:ext cx="177800" cy="38100"/>
            </a:xfrm>
            <a:custGeom>
              <a:avLst/>
              <a:gdLst>
                <a:gd name="T0" fmla="*/ 57 w 64"/>
                <a:gd name="T1" fmla="*/ 14 h 14"/>
                <a:gd name="T2" fmla="*/ 7 w 64"/>
                <a:gd name="T3" fmla="*/ 14 h 14"/>
                <a:gd name="T4" fmla="*/ 0 w 64"/>
                <a:gd name="T5" fmla="*/ 7 h 14"/>
                <a:gd name="T6" fmla="*/ 0 w 64"/>
                <a:gd name="T7" fmla="*/ 7 h 14"/>
                <a:gd name="T8" fmla="*/ 7 w 64"/>
                <a:gd name="T9" fmla="*/ 0 h 14"/>
                <a:gd name="T10" fmla="*/ 57 w 64"/>
                <a:gd name="T11" fmla="*/ 0 h 14"/>
                <a:gd name="T12" fmla="*/ 64 w 64"/>
                <a:gd name="T13" fmla="*/ 7 h 14"/>
                <a:gd name="T14" fmla="*/ 64 w 64"/>
                <a:gd name="T15" fmla="*/ 7 h 14"/>
                <a:gd name="T16" fmla="*/ 57 w 64"/>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14">
                  <a:moveTo>
                    <a:pt x="57" y="14"/>
                  </a:moveTo>
                  <a:cubicBezTo>
                    <a:pt x="7" y="14"/>
                    <a:pt x="7" y="14"/>
                    <a:pt x="7" y="14"/>
                  </a:cubicBezTo>
                  <a:cubicBezTo>
                    <a:pt x="3" y="14"/>
                    <a:pt x="0" y="11"/>
                    <a:pt x="0" y="7"/>
                  </a:cubicBezTo>
                  <a:cubicBezTo>
                    <a:pt x="0" y="7"/>
                    <a:pt x="0" y="7"/>
                    <a:pt x="0" y="7"/>
                  </a:cubicBezTo>
                  <a:cubicBezTo>
                    <a:pt x="0" y="3"/>
                    <a:pt x="3" y="0"/>
                    <a:pt x="7" y="0"/>
                  </a:cubicBezTo>
                  <a:cubicBezTo>
                    <a:pt x="57" y="0"/>
                    <a:pt x="57" y="0"/>
                    <a:pt x="57" y="0"/>
                  </a:cubicBezTo>
                  <a:cubicBezTo>
                    <a:pt x="61" y="0"/>
                    <a:pt x="64" y="3"/>
                    <a:pt x="64" y="7"/>
                  </a:cubicBezTo>
                  <a:cubicBezTo>
                    <a:pt x="64" y="7"/>
                    <a:pt x="64" y="7"/>
                    <a:pt x="64" y="7"/>
                  </a:cubicBezTo>
                  <a:cubicBezTo>
                    <a:pt x="64" y="11"/>
                    <a:pt x="61" y="14"/>
                    <a:pt x="57" y="14"/>
                  </a:cubicBez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ś1íde"/>
            <p:cNvSpPr/>
            <p:nvPr/>
          </p:nvSpPr>
          <p:spPr bwMode="auto">
            <a:xfrm>
              <a:off x="5049838" y="2425700"/>
              <a:ext cx="111125" cy="38100"/>
            </a:xfrm>
            <a:custGeom>
              <a:avLst/>
              <a:gdLst>
                <a:gd name="T0" fmla="*/ 33 w 40"/>
                <a:gd name="T1" fmla="*/ 14 h 14"/>
                <a:gd name="T2" fmla="*/ 6 w 40"/>
                <a:gd name="T3" fmla="*/ 14 h 14"/>
                <a:gd name="T4" fmla="*/ 0 w 40"/>
                <a:gd name="T5" fmla="*/ 7 h 14"/>
                <a:gd name="T6" fmla="*/ 0 w 40"/>
                <a:gd name="T7" fmla="*/ 7 h 14"/>
                <a:gd name="T8" fmla="*/ 6 w 40"/>
                <a:gd name="T9" fmla="*/ 0 h 14"/>
                <a:gd name="T10" fmla="*/ 33 w 40"/>
                <a:gd name="T11" fmla="*/ 0 h 14"/>
                <a:gd name="T12" fmla="*/ 40 w 40"/>
                <a:gd name="T13" fmla="*/ 7 h 14"/>
                <a:gd name="T14" fmla="*/ 40 w 40"/>
                <a:gd name="T15" fmla="*/ 7 h 14"/>
                <a:gd name="T16" fmla="*/ 33 w 40"/>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14">
                  <a:moveTo>
                    <a:pt x="33" y="14"/>
                  </a:moveTo>
                  <a:cubicBezTo>
                    <a:pt x="6" y="14"/>
                    <a:pt x="6" y="14"/>
                    <a:pt x="6" y="14"/>
                  </a:cubicBezTo>
                  <a:cubicBezTo>
                    <a:pt x="3" y="14"/>
                    <a:pt x="0" y="10"/>
                    <a:pt x="0" y="7"/>
                  </a:cubicBezTo>
                  <a:cubicBezTo>
                    <a:pt x="0" y="7"/>
                    <a:pt x="0" y="7"/>
                    <a:pt x="0" y="7"/>
                  </a:cubicBezTo>
                  <a:cubicBezTo>
                    <a:pt x="0" y="3"/>
                    <a:pt x="3" y="0"/>
                    <a:pt x="6" y="0"/>
                  </a:cubicBezTo>
                  <a:cubicBezTo>
                    <a:pt x="33" y="0"/>
                    <a:pt x="33" y="0"/>
                    <a:pt x="33" y="0"/>
                  </a:cubicBezTo>
                  <a:cubicBezTo>
                    <a:pt x="37" y="0"/>
                    <a:pt x="40" y="3"/>
                    <a:pt x="40" y="7"/>
                  </a:cubicBezTo>
                  <a:cubicBezTo>
                    <a:pt x="40" y="7"/>
                    <a:pt x="40" y="7"/>
                    <a:pt x="40" y="7"/>
                  </a:cubicBezTo>
                  <a:cubicBezTo>
                    <a:pt x="40" y="10"/>
                    <a:pt x="37" y="14"/>
                    <a:pt x="33" y="14"/>
                  </a:cubicBez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ï$ľîḑé"/>
            <p:cNvSpPr/>
            <p:nvPr/>
          </p:nvSpPr>
          <p:spPr bwMode="auto">
            <a:xfrm>
              <a:off x="4846638" y="1028700"/>
              <a:ext cx="44450" cy="2781300"/>
            </a:xfrm>
            <a:prstGeom prst="line">
              <a:avLst/>
            </a:prstGeom>
            <a:noFill/>
            <a:ln w="4763" cap="flat">
              <a:solidFill>
                <a:srgbClr val="FFFFFF"/>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61" name="ïşḷiďê"/>
            <p:cNvSpPr/>
            <p:nvPr/>
          </p:nvSpPr>
          <p:spPr bwMode="auto">
            <a:xfrm>
              <a:off x="5276851" y="1028700"/>
              <a:ext cx="42863" cy="2781300"/>
            </a:xfrm>
            <a:prstGeom prst="line">
              <a:avLst/>
            </a:prstGeom>
            <a:noFill/>
            <a:ln w="4763" cap="flat">
              <a:solidFill>
                <a:srgbClr val="FFFFFF"/>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62" name="íṡľîḑè"/>
            <p:cNvSpPr/>
            <p:nvPr/>
          </p:nvSpPr>
          <p:spPr bwMode="auto">
            <a:xfrm>
              <a:off x="4964113" y="2406650"/>
              <a:ext cx="80963" cy="171450"/>
            </a:xfrm>
            <a:custGeom>
              <a:avLst/>
              <a:gdLst>
                <a:gd name="T0" fmla="*/ 51 w 51"/>
                <a:gd name="T1" fmla="*/ 54 h 108"/>
                <a:gd name="T2" fmla="*/ 46 w 51"/>
                <a:gd name="T3" fmla="*/ 108 h 108"/>
                <a:gd name="T4" fmla="*/ 0 w 51"/>
                <a:gd name="T5" fmla="*/ 102 h 108"/>
                <a:gd name="T6" fmla="*/ 11 w 51"/>
                <a:gd name="T7" fmla="*/ 12 h 108"/>
                <a:gd name="T8" fmla="*/ 44 w 51"/>
                <a:gd name="T9" fmla="*/ 0 h 108"/>
                <a:gd name="T10" fmla="*/ 51 w 51"/>
                <a:gd name="T11" fmla="*/ 54 h 108"/>
              </a:gdLst>
              <a:ahLst/>
              <a:cxnLst>
                <a:cxn ang="0">
                  <a:pos x="T0" y="T1"/>
                </a:cxn>
                <a:cxn ang="0">
                  <a:pos x="T2" y="T3"/>
                </a:cxn>
                <a:cxn ang="0">
                  <a:pos x="T4" y="T5"/>
                </a:cxn>
                <a:cxn ang="0">
                  <a:pos x="T6" y="T7"/>
                </a:cxn>
                <a:cxn ang="0">
                  <a:pos x="T8" y="T9"/>
                </a:cxn>
                <a:cxn ang="0">
                  <a:pos x="T10" y="T11"/>
                </a:cxn>
              </a:cxnLst>
              <a:rect l="0" t="0" r="r" b="b"/>
              <a:pathLst>
                <a:path w="51" h="108">
                  <a:moveTo>
                    <a:pt x="51" y="54"/>
                  </a:moveTo>
                  <a:lnTo>
                    <a:pt x="46" y="108"/>
                  </a:lnTo>
                  <a:lnTo>
                    <a:pt x="0" y="102"/>
                  </a:lnTo>
                  <a:lnTo>
                    <a:pt x="11" y="12"/>
                  </a:lnTo>
                  <a:lnTo>
                    <a:pt x="44" y="0"/>
                  </a:lnTo>
                  <a:lnTo>
                    <a:pt x="51" y="54"/>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iSḷîdê"/>
            <p:cNvSpPr/>
            <p:nvPr/>
          </p:nvSpPr>
          <p:spPr bwMode="auto">
            <a:xfrm>
              <a:off x="4984751" y="2332038"/>
              <a:ext cx="95250" cy="127000"/>
            </a:xfrm>
            <a:custGeom>
              <a:avLst/>
              <a:gdLst>
                <a:gd name="T0" fmla="*/ 0 w 35"/>
                <a:gd name="T1" fmla="*/ 46 h 46"/>
                <a:gd name="T2" fmla="*/ 0 w 35"/>
                <a:gd name="T3" fmla="*/ 45 h 46"/>
                <a:gd name="T4" fmla="*/ 21 w 35"/>
                <a:gd name="T5" fmla="*/ 6 h 46"/>
                <a:gd name="T6" fmla="*/ 26 w 35"/>
                <a:gd name="T7" fmla="*/ 2 h 46"/>
                <a:gd name="T8" fmla="*/ 30 w 35"/>
                <a:gd name="T9" fmla="*/ 0 h 46"/>
                <a:gd name="T10" fmla="*/ 30 w 35"/>
                <a:gd name="T11" fmla="*/ 1 h 46"/>
                <a:gd name="T12" fmla="*/ 35 w 35"/>
                <a:gd name="T13" fmla="*/ 6 h 46"/>
                <a:gd name="T14" fmla="*/ 35 w 35"/>
                <a:gd name="T15" fmla="*/ 6 h 46"/>
                <a:gd name="T16" fmla="*/ 33 w 35"/>
                <a:gd name="T17" fmla="*/ 9 h 46"/>
                <a:gd name="T18" fmla="*/ 21 w 35"/>
                <a:gd name="T19" fmla="*/ 19 h 46"/>
                <a:gd name="T20" fmla="*/ 19 w 35"/>
                <a:gd name="T21" fmla="*/ 38 h 46"/>
                <a:gd name="T22" fmla="*/ 0 w 35"/>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46">
                  <a:moveTo>
                    <a:pt x="0" y="46"/>
                  </a:moveTo>
                  <a:cubicBezTo>
                    <a:pt x="0" y="45"/>
                    <a:pt x="0" y="45"/>
                    <a:pt x="0" y="45"/>
                  </a:cubicBezTo>
                  <a:cubicBezTo>
                    <a:pt x="1" y="30"/>
                    <a:pt x="9" y="16"/>
                    <a:pt x="21" y="6"/>
                  </a:cubicBezTo>
                  <a:cubicBezTo>
                    <a:pt x="26" y="2"/>
                    <a:pt x="26" y="2"/>
                    <a:pt x="26" y="2"/>
                  </a:cubicBezTo>
                  <a:cubicBezTo>
                    <a:pt x="27" y="1"/>
                    <a:pt x="29" y="0"/>
                    <a:pt x="30" y="0"/>
                  </a:cubicBezTo>
                  <a:cubicBezTo>
                    <a:pt x="30" y="1"/>
                    <a:pt x="30" y="1"/>
                    <a:pt x="30" y="1"/>
                  </a:cubicBezTo>
                  <a:cubicBezTo>
                    <a:pt x="33" y="1"/>
                    <a:pt x="35" y="3"/>
                    <a:pt x="35" y="6"/>
                  </a:cubicBezTo>
                  <a:cubicBezTo>
                    <a:pt x="35" y="6"/>
                    <a:pt x="35" y="6"/>
                    <a:pt x="35" y="6"/>
                  </a:cubicBezTo>
                  <a:cubicBezTo>
                    <a:pt x="35" y="7"/>
                    <a:pt x="34" y="8"/>
                    <a:pt x="33" y="9"/>
                  </a:cubicBezTo>
                  <a:cubicBezTo>
                    <a:pt x="21" y="19"/>
                    <a:pt x="21" y="19"/>
                    <a:pt x="21" y="19"/>
                  </a:cubicBezTo>
                  <a:cubicBezTo>
                    <a:pt x="19" y="38"/>
                    <a:pt x="19" y="38"/>
                    <a:pt x="19" y="38"/>
                  </a:cubicBezTo>
                  <a:lnTo>
                    <a:pt x="0" y="46"/>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î$1îḓé"/>
            <p:cNvSpPr/>
            <p:nvPr/>
          </p:nvSpPr>
          <p:spPr bwMode="auto">
            <a:xfrm>
              <a:off x="4981576" y="2301875"/>
              <a:ext cx="96838" cy="123825"/>
            </a:xfrm>
            <a:custGeom>
              <a:avLst/>
              <a:gdLst>
                <a:gd name="T0" fmla="*/ 0 w 35"/>
                <a:gd name="T1" fmla="*/ 45 h 45"/>
                <a:gd name="T2" fmla="*/ 0 w 35"/>
                <a:gd name="T3" fmla="*/ 45 h 45"/>
                <a:gd name="T4" fmla="*/ 22 w 35"/>
                <a:gd name="T5" fmla="*/ 6 h 45"/>
                <a:gd name="T6" fmla="*/ 27 w 35"/>
                <a:gd name="T7" fmla="*/ 1 h 45"/>
                <a:gd name="T8" fmla="*/ 30 w 35"/>
                <a:gd name="T9" fmla="*/ 0 h 45"/>
                <a:gd name="T10" fmla="*/ 31 w 35"/>
                <a:gd name="T11" fmla="*/ 0 h 45"/>
                <a:gd name="T12" fmla="*/ 35 w 35"/>
                <a:gd name="T13" fmla="*/ 6 h 45"/>
                <a:gd name="T14" fmla="*/ 35 w 35"/>
                <a:gd name="T15" fmla="*/ 6 h 45"/>
                <a:gd name="T16" fmla="*/ 33 w 35"/>
                <a:gd name="T17" fmla="*/ 9 h 45"/>
                <a:gd name="T18" fmla="*/ 22 w 35"/>
                <a:gd name="T19" fmla="*/ 18 h 45"/>
                <a:gd name="T20" fmla="*/ 20 w 35"/>
                <a:gd name="T21" fmla="*/ 38 h 45"/>
                <a:gd name="T22" fmla="*/ 0 w 35"/>
                <a:gd name="T23"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45">
                  <a:moveTo>
                    <a:pt x="0" y="45"/>
                  </a:moveTo>
                  <a:cubicBezTo>
                    <a:pt x="0" y="45"/>
                    <a:pt x="0" y="45"/>
                    <a:pt x="0" y="45"/>
                  </a:cubicBezTo>
                  <a:cubicBezTo>
                    <a:pt x="2" y="29"/>
                    <a:pt x="9" y="15"/>
                    <a:pt x="22" y="6"/>
                  </a:cubicBezTo>
                  <a:cubicBezTo>
                    <a:pt x="27" y="1"/>
                    <a:pt x="27" y="1"/>
                    <a:pt x="27" y="1"/>
                  </a:cubicBezTo>
                  <a:cubicBezTo>
                    <a:pt x="28" y="0"/>
                    <a:pt x="29" y="0"/>
                    <a:pt x="30" y="0"/>
                  </a:cubicBezTo>
                  <a:cubicBezTo>
                    <a:pt x="31" y="0"/>
                    <a:pt x="31" y="0"/>
                    <a:pt x="31" y="0"/>
                  </a:cubicBezTo>
                  <a:cubicBezTo>
                    <a:pt x="34" y="1"/>
                    <a:pt x="35" y="3"/>
                    <a:pt x="35" y="6"/>
                  </a:cubicBezTo>
                  <a:cubicBezTo>
                    <a:pt x="35" y="6"/>
                    <a:pt x="35" y="6"/>
                    <a:pt x="35" y="6"/>
                  </a:cubicBezTo>
                  <a:cubicBezTo>
                    <a:pt x="35" y="7"/>
                    <a:pt x="34" y="8"/>
                    <a:pt x="33" y="9"/>
                  </a:cubicBezTo>
                  <a:cubicBezTo>
                    <a:pt x="22" y="18"/>
                    <a:pt x="22" y="18"/>
                    <a:pt x="22" y="18"/>
                  </a:cubicBezTo>
                  <a:cubicBezTo>
                    <a:pt x="20" y="38"/>
                    <a:pt x="20" y="38"/>
                    <a:pt x="20" y="38"/>
                  </a:cubicBezTo>
                  <a:lnTo>
                    <a:pt x="0" y="45"/>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ïṧľîḍe"/>
            <p:cNvSpPr/>
            <p:nvPr/>
          </p:nvSpPr>
          <p:spPr bwMode="auto">
            <a:xfrm>
              <a:off x="4986338" y="2354263"/>
              <a:ext cx="96838" cy="127000"/>
            </a:xfrm>
            <a:custGeom>
              <a:avLst/>
              <a:gdLst>
                <a:gd name="T0" fmla="*/ 0 w 35"/>
                <a:gd name="T1" fmla="*/ 46 h 46"/>
                <a:gd name="T2" fmla="*/ 0 w 35"/>
                <a:gd name="T3" fmla="*/ 45 h 46"/>
                <a:gd name="T4" fmla="*/ 21 w 35"/>
                <a:gd name="T5" fmla="*/ 6 h 46"/>
                <a:gd name="T6" fmla="*/ 27 w 35"/>
                <a:gd name="T7" fmla="*/ 2 h 46"/>
                <a:gd name="T8" fmla="*/ 30 w 35"/>
                <a:gd name="T9" fmla="*/ 0 h 46"/>
                <a:gd name="T10" fmla="*/ 31 w 35"/>
                <a:gd name="T11" fmla="*/ 1 h 46"/>
                <a:gd name="T12" fmla="*/ 35 w 35"/>
                <a:gd name="T13" fmla="*/ 6 h 46"/>
                <a:gd name="T14" fmla="*/ 35 w 35"/>
                <a:gd name="T15" fmla="*/ 6 h 46"/>
                <a:gd name="T16" fmla="*/ 33 w 35"/>
                <a:gd name="T17" fmla="*/ 9 h 46"/>
                <a:gd name="T18" fmla="*/ 22 w 35"/>
                <a:gd name="T19" fmla="*/ 19 h 46"/>
                <a:gd name="T20" fmla="*/ 20 w 35"/>
                <a:gd name="T21" fmla="*/ 38 h 46"/>
                <a:gd name="T22" fmla="*/ 0 w 35"/>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46">
                  <a:moveTo>
                    <a:pt x="0" y="46"/>
                  </a:moveTo>
                  <a:cubicBezTo>
                    <a:pt x="0" y="45"/>
                    <a:pt x="0" y="45"/>
                    <a:pt x="0" y="45"/>
                  </a:cubicBezTo>
                  <a:cubicBezTo>
                    <a:pt x="2" y="30"/>
                    <a:pt x="9" y="16"/>
                    <a:pt x="21" y="6"/>
                  </a:cubicBezTo>
                  <a:cubicBezTo>
                    <a:pt x="27" y="2"/>
                    <a:pt x="27" y="2"/>
                    <a:pt x="27" y="2"/>
                  </a:cubicBezTo>
                  <a:cubicBezTo>
                    <a:pt x="28" y="1"/>
                    <a:pt x="29" y="0"/>
                    <a:pt x="30" y="0"/>
                  </a:cubicBezTo>
                  <a:cubicBezTo>
                    <a:pt x="31" y="1"/>
                    <a:pt x="31" y="1"/>
                    <a:pt x="31" y="1"/>
                  </a:cubicBezTo>
                  <a:cubicBezTo>
                    <a:pt x="33" y="1"/>
                    <a:pt x="35" y="3"/>
                    <a:pt x="35" y="6"/>
                  </a:cubicBezTo>
                  <a:cubicBezTo>
                    <a:pt x="35" y="6"/>
                    <a:pt x="35" y="6"/>
                    <a:pt x="35" y="6"/>
                  </a:cubicBezTo>
                  <a:cubicBezTo>
                    <a:pt x="35" y="7"/>
                    <a:pt x="34" y="8"/>
                    <a:pt x="33" y="9"/>
                  </a:cubicBezTo>
                  <a:cubicBezTo>
                    <a:pt x="22" y="19"/>
                    <a:pt x="22" y="19"/>
                    <a:pt x="22" y="19"/>
                  </a:cubicBezTo>
                  <a:cubicBezTo>
                    <a:pt x="20" y="38"/>
                    <a:pt x="20" y="38"/>
                    <a:pt x="20" y="38"/>
                  </a:cubicBezTo>
                  <a:lnTo>
                    <a:pt x="0" y="46"/>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ïŝļíḓê"/>
            <p:cNvSpPr/>
            <p:nvPr/>
          </p:nvSpPr>
          <p:spPr bwMode="auto">
            <a:xfrm>
              <a:off x="4995863" y="2398713"/>
              <a:ext cx="87313" cy="112713"/>
            </a:xfrm>
            <a:custGeom>
              <a:avLst/>
              <a:gdLst>
                <a:gd name="T0" fmla="*/ 0 w 32"/>
                <a:gd name="T1" fmla="*/ 41 h 41"/>
                <a:gd name="T2" fmla="*/ 0 w 32"/>
                <a:gd name="T3" fmla="*/ 40 h 41"/>
                <a:gd name="T4" fmla="*/ 20 w 32"/>
                <a:gd name="T5" fmla="*/ 4 h 41"/>
                <a:gd name="T6" fmla="*/ 24 w 32"/>
                <a:gd name="T7" fmla="*/ 1 h 41"/>
                <a:gd name="T8" fmla="*/ 28 w 32"/>
                <a:gd name="T9" fmla="*/ 0 h 41"/>
                <a:gd name="T10" fmla="*/ 28 w 32"/>
                <a:gd name="T11" fmla="*/ 0 h 41"/>
                <a:gd name="T12" fmla="*/ 32 w 32"/>
                <a:gd name="T13" fmla="*/ 5 h 41"/>
                <a:gd name="T14" fmla="*/ 32 w 32"/>
                <a:gd name="T15" fmla="*/ 5 h 41"/>
                <a:gd name="T16" fmla="*/ 30 w 32"/>
                <a:gd name="T17" fmla="*/ 7 h 41"/>
                <a:gd name="T18" fmla="*/ 20 w 32"/>
                <a:gd name="T19" fmla="*/ 16 h 41"/>
                <a:gd name="T20" fmla="*/ 18 w 32"/>
                <a:gd name="T21" fmla="*/ 34 h 41"/>
                <a:gd name="T22" fmla="*/ 0 w 32"/>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1">
                  <a:moveTo>
                    <a:pt x="0" y="41"/>
                  </a:moveTo>
                  <a:cubicBezTo>
                    <a:pt x="0" y="40"/>
                    <a:pt x="0" y="40"/>
                    <a:pt x="0" y="40"/>
                  </a:cubicBezTo>
                  <a:cubicBezTo>
                    <a:pt x="2" y="26"/>
                    <a:pt x="9" y="13"/>
                    <a:pt x="20" y="4"/>
                  </a:cubicBezTo>
                  <a:cubicBezTo>
                    <a:pt x="24" y="1"/>
                    <a:pt x="24" y="1"/>
                    <a:pt x="24" y="1"/>
                  </a:cubicBezTo>
                  <a:cubicBezTo>
                    <a:pt x="25" y="0"/>
                    <a:pt x="26" y="0"/>
                    <a:pt x="28" y="0"/>
                  </a:cubicBezTo>
                  <a:cubicBezTo>
                    <a:pt x="28" y="0"/>
                    <a:pt x="28" y="0"/>
                    <a:pt x="28" y="0"/>
                  </a:cubicBezTo>
                  <a:cubicBezTo>
                    <a:pt x="30" y="0"/>
                    <a:pt x="32" y="2"/>
                    <a:pt x="32" y="5"/>
                  </a:cubicBezTo>
                  <a:cubicBezTo>
                    <a:pt x="32" y="5"/>
                    <a:pt x="32" y="5"/>
                    <a:pt x="32" y="5"/>
                  </a:cubicBezTo>
                  <a:cubicBezTo>
                    <a:pt x="32" y="6"/>
                    <a:pt x="31" y="7"/>
                    <a:pt x="30" y="7"/>
                  </a:cubicBezTo>
                  <a:cubicBezTo>
                    <a:pt x="20" y="16"/>
                    <a:pt x="20" y="16"/>
                    <a:pt x="20" y="16"/>
                  </a:cubicBezTo>
                  <a:cubicBezTo>
                    <a:pt x="18" y="34"/>
                    <a:pt x="18" y="34"/>
                    <a:pt x="18" y="34"/>
                  </a:cubicBezTo>
                  <a:lnTo>
                    <a:pt x="0" y="41"/>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îṣḻïḑè"/>
            <p:cNvSpPr/>
            <p:nvPr/>
          </p:nvSpPr>
          <p:spPr bwMode="auto">
            <a:xfrm>
              <a:off x="4797426" y="2497138"/>
              <a:ext cx="241300" cy="1323975"/>
            </a:xfrm>
            <a:custGeom>
              <a:avLst/>
              <a:gdLst>
                <a:gd name="T0" fmla="*/ 27 w 88"/>
                <a:gd name="T1" fmla="*/ 480 h 480"/>
                <a:gd name="T2" fmla="*/ 6 w 88"/>
                <a:gd name="T3" fmla="*/ 305 h 480"/>
                <a:gd name="T4" fmla="*/ 59 w 88"/>
                <a:gd name="T5" fmla="*/ 0 h 480"/>
                <a:gd name="T6" fmla="*/ 88 w 88"/>
                <a:gd name="T7" fmla="*/ 26 h 480"/>
                <a:gd name="T8" fmla="*/ 66 w 88"/>
                <a:gd name="T9" fmla="*/ 303 h 480"/>
                <a:gd name="T10" fmla="*/ 27 w 88"/>
                <a:gd name="T11" fmla="*/ 480 h 480"/>
              </a:gdLst>
              <a:ahLst/>
              <a:cxnLst>
                <a:cxn ang="0">
                  <a:pos x="T0" y="T1"/>
                </a:cxn>
                <a:cxn ang="0">
                  <a:pos x="T2" y="T3"/>
                </a:cxn>
                <a:cxn ang="0">
                  <a:pos x="T4" y="T5"/>
                </a:cxn>
                <a:cxn ang="0">
                  <a:pos x="T6" y="T7"/>
                </a:cxn>
                <a:cxn ang="0">
                  <a:pos x="T8" y="T9"/>
                </a:cxn>
                <a:cxn ang="0">
                  <a:pos x="T10" y="T11"/>
                </a:cxn>
              </a:cxnLst>
              <a:rect l="0" t="0" r="r" b="b"/>
              <a:pathLst>
                <a:path w="88" h="480">
                  <a:moveTo>
                    <a:pt x="27" y="480"/>
                  </a:moveTo>
                  <a:cubicBezTo>
                    <a:pt x="27" y="480"/>
                    <a:pt x="0" y="373"/>
                    <a:pt x="6" y="305"/>
                  </a:cubicBezTo>
                  <a:cubicBezTo>
                    <a:pt x="11" y="238"/>
                    <a:pt x="59" y="0"/>
                    <a:pt x="59" y="0"/>
                  </a:cubicBezTo>
                  <a:cubicBezTo>
                    <a:pt x="88" y="26"/>
                    <a:pt x="88" y="26"/>
                    <a:pt x="88" y="26"/>
                  </a:cubicBezTo>
                  <a:cubicBezTo>
                    <a:pt x="66" y="303"/>
                    <a:pt x="66" y="303"/>
                    <a:pt x="66" y="303"/>
                  </a:cubicBezTo>
                  <a:lnTo>
                    <a:pt x="27" y="480"/>
                  </a:lnTo>
                  <a:close/>
                </a:path>
              </a:pathLst>
            </a:custGeom>
            <a:solidFill>
              <a:srgbClr val="F5A8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îsļïḍê"/>
            <p:cNvSpPr/>
            <p:nvPr/>
          </p:nvSpPr>
          <p:spPr bwMode="auto">
            <a:xfrm>
              <a:off x="5165726" y="2406650"/>
              <a:ext cx="77788" cy="171450"/>
            </a:xfrm>
            <a:custGeom>
              <a:avLst/>
              <a:gdLst>
                <a:gd name="T0" fmla="*/ 0 w 49"/>
                <a:gd name="T1" fmla="*/ 54 h 108"/>
                <a:gd name="T2" fmla="*/ 5 w 49"/>
                <a:gd name="T3" fmla="*/ 108 h 108"/>
                <a:gd name="T4" fmla="*/ 49 w 49"/>
                <a:gd name="T5" fmla="*/ 102 h 108"/>
                <a:gd name="T6" fmla="*/ 40 w 49"/>
                <a:gd name="T7" fmla="*/ 12 h 108"/>
                <a:gd name="T8" fmla="*/ 5 w 49"/>
                <a:gd name="T9" fmla="*/ 0 h 108"/>
                <a:gd name="T10" fmla="*/ 0 w 49"/>
                <a:gd name="T11" fmla="*/ 54 h 108"/>
              </a:gdLst>
              <a:ahLst/>
              <a:cxnLst>
                <a:cxn ang="0">
                  <a:pos x="T0" y="T1"/>
                </a:cxn>
                <a:cxn ang="0">
                  <a:pos x="T2" y="T3"/>
                </a:cxn>
                <a:cxn ang="0">
                  <a:pos x="T4" y="T5"/>
                </a:cxn>
                <a:cxn ang="0">
                  <a:pos x="T6" y="T7"/>
                </a:cxn>
                <a:cxn ang="0">
                  <a:pos x="T8" y="T9"/>
                </a:cxn>
                <a:cxn ang="0">
                  <a:pos x="T10" y="T11"/>
                </a:cxn>
              </a:cxnLst>
              <a:rect l="0" t="0" r="r" b="b"/>
              <a:pathLst>
                <a:path w="49" h="108">
                  <a:moveTo>
                    <a:pt x="0" y="54"/>
                  </a:moveTo>
                  <a:lnTo>
                    <a:pt x="5" y="108"/>
                  </a:lnTo>
                  <a:lnTo>
                    <a:pt x="49" y="102"/>
                  </a:lnTo>
                  <a:lnTo>
                    <a:pt x="40" y="12"/>
                  </a:lnTo>
                  <a:lnTo>
                    <a:pt x="5" y="0"/>
                  </a:lnTo>
                  <a:lnTo>
                    <a:pt x="0" y="54"/>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íś1îďè"/>
            <p:cNvSpPr/>
            <p:nvPr/>
          </p:nvSpPr>
          <p:spPr bwMode="auto">
            <a:xfrm>
              <a:off x="5130801" y="2332038"/>
              <a:ext cx="95250" cy="127000"/>
            </a:xfrm>
            <a:custGeom>
              <a:avLst/>
              <a:gdLst>
                <a:gd name="T0" fmla="*/ 35 w 35"/>
                <a:gd name="T1" fmla="*/ 46 h 46"/>
                <a:gd name="T2" fmla="*/ 35 w 35"/>
                <a:gd name="T3" fmla="*/ 45 h 46"/>
                <a:gd name="T4" fmla="*/ 14 w 35"/>
                <a:gd name="T5" fmla="*/ 6 h 46"/>
                <a:gd name="T6" fmla="*/ 8 w 35"/>
                <a:gd name="T7" fmla="*/ 2 h 46"/>
                <a:gd name="T8" fmla="*/ 5 w 35"/>
                <a:gd name="T9" fmla="*/ 0 h 46"/>
                <a:gd name="T10" fmla="*/ 4 w 35"/>
                <a:gd name="T11" fmla="*/ 1 h 46"/>
                <a:gd name="T12" fmla="*/ 0 w 35"/>
                <a:gd name="T13" fmla="*/ 6 h 46"/>
                <a:gd name="T14" fmla="*/ 0 w 35"/>
                <a:gd name="T15" fmla="*/ 6 h 46"/>
                <a:gd name="T16" fmla="*/ 2 w 35"/>
                <a:gd name="T17" fmla="*/ 9 h 46"/>
                <a:gd name="T18" fmla="*/ 14 w 35"/>
                <a:gd name="T19" fmla="*/ 19 h 46"/>
                <a:gd name="T20" fmla="*/ 16 w 35"/>
                <a:gd name="T21" fmla="*/ 38 h 46"/>
                <a:gd name="T22" fmla="*/ 35 w 35"/>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46">
                  <a:moveTo>
                    <a:pt x="35" y="46"/>
                  </a:moveTo>
                  <a:cubicBezTo>
                    <a:pt x="35" y="45"/>
                    <a:pt x="35" y="45"/>
                    <a:pt x="35" y="45"/>
                  </a:cubicBezTo>
                  <a:cubicBezTo>
                    <a:pt x="33" y="30"/>
                    <a:pt x="26" y="16"/>
                    <a:pt x="14" y="6"/>
                  </a:cubicBezTo>
                  <a:cubicBezTo>
                    <a:pt x="8" y="2"/>
                    <a:pt x="8" y="2"/>
                    <a:pt x="8" y="2"/>
                  </a:cubicBezTo>
                  <a:cubicBezTo>
                    <a:pt x="7" y="1"/>
                    <a:pt x="6" y="0"/>
                    <a:pt x="5" y="0"/>
                  </a:cubicBezTo>
                  <a:cubicBezTo>
                    <a:pt x="4" y="1"/>
                    <a:pt x="4" y="1"/>
                    <a:pt x="4" y="1"/>
                  </a:cubicBezTo>
                  <a:cubicBezTo>
                    <a:pt x="2" y="1"/>
                    <a:pt x="0" y="3"/>
                    <a:pt x="0" y="6"/>
                  </a:cubicBezTo>
                  <a:cubicBezTo>
                    <a:pt x="0" y="6"/>
                    <a:pt x="0" y="6"/>
                    <a:pt x="0" y="6"/>
                  </a:cubicBezTo>
                  <a:cubicBezTo>
                    <a:pt x="0" y="7"/>
                    <a:pt x="1" y="8"/>
                    <a:pt x="2" y="9"/>
                  </a:cubicBezTo>
                  <a:cubicBezTo>
                    <a:pt x="14" y="19"/>
                    <a:pt x="14" y="19"/>
                    <a:pt x="14" y="19"/>
                  </a:cubicBezTo>
                  <a:cubicBezTo>
                    <a:pt x="16" y="38"/>
                    <a:pt x="16" y="38"/>
                    <a:pt x="16" y="38"/>
                  </a:cubicBezTo>
                  <a:lnTo>
                    <a:pt x="35" y="46"/>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îsliḋe"/>
            <p:cNvSpPr/>
            <p:nvPr/>
          </p:nvSpPr>
          <p:spPr bwMode="auto">
            <a:xfrm>
              <a:off x="5130801" y="2301875"/>
              <a:ext cx="98425" cy="123825"/>
            </a:xfrm>
            <a:custGeom>
              <a:avLst/>
              <a:gdLst>
                <a:gd name="T0" fmla="*/ 36 w 36"/>
                <a:gd name="T1" fmla="*/ 45 h 45"/>
                <a:gd name="T2" fmla="*/ 36 w 36"/>
                <a:gd name="T3" fmla="*/ 45 h 45"/>
                <a:gd name="T4" fmla="*/ 14 w 36"/>
                <a:gd name="T5" fmla="*/ 6 h 45"/>
                <a:gd name="T6" fmla="*/ 9 w 36"/>
                <a:gd name="T7" fmla="*/ 1 h 45"/>
                <a:gd name="T8" fmla="*/ 6 w 36"/>
                <a:gd name="T9" fmla="*/ 0 h 45"/>
                <a:gd name="T10" fmla="*/ 5 w 36"/>
                <a:gd name="T11" fmla="*/ 0 h 45"/>
                <a:gd name="T12" fmla="*/ 1 w 36"/>
                <a:gd name="T13" fmla="*/ 6 h 45"/>
                <a:gd name="T14" fmla="*/ 1 w 36"/>
                <a:gd name="T15" fmla="*/ 6 h 45"/>
                <a:gd name="T16" fmla="*/ 2 w 36"/>
                <a:gd name="T17" fmla="*/ 9 h 45"/>
                <a:gd name="T18" fmla="*/ 14 w 36"/>
                <a:gd name="T19" fmla="*/ 18 h 45"/>
                <a:gd name="T20" fmla="*/ 16 w 36"/>
                <a:gd name="T21" fmla="*/ 38 h 45"/>
                <a:gd name="T22" fmla="*/ 36 w 36"/>
                <a:gd name="T23"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45">
                  <a:moveTo>
                    <a:pt x="36" y="45"/>
                  </a:moveTo>
                  <a:cubicBezTo>
                    <a:pt x="36" y="45"/>
                    <a:pt x="36" y="45"/>
                    <a:pt x="36" y="45"/>
                  </a:cubicBezTo>
                  <a:cubicBezTo>
                    <a:pt x="34" y="29"/>
                    <a:pt x="26" y="15"/>
                    <a:pt x="14" y="6"/>
                  </a:cubicBezTo>
                  <a:cubicBezTo>
                    <a:pt x="9" y="1"/>
                    <a:pt x="9" y="1"/>
                    <a:pt x="9" y="1"/>
                  </a:cubicBezTo>
                  <a:cubicBezTo>
                    <a:pt x="8" y="0"/>
                    <a:pt x="7" y="0"/>
                    <a:pt x="6" y="0"/>
                  </a:cubicBezTo>
                  <a:cubicBezTo>
                    <a:pt x="5" y="0"/>
                    <a:pt x="5" y="0"/>
                    <a:pt x="5" y="0"/>
                  </a:cubicBezTo>
                  <a:cubicBezTo>
                    <a:pt x="2" y="1"/>
                    <a:pt x="0" y="3"/>
                    <a:pt x="1" y="6"/>
                  </a:cubicBezTo>
                  <a:cubicBezTo>
                    <a:pt x="1" y="6"/>
                    <a:pt x="1" y="6"/>
                    <a:pt x="1" y="6"/>
                  </a:cubicBezTo>
                  <a:cubicBezTo>
                    <a:pt x="1" y="7"/>
                    <a:pt x="1" y="8"/>
                    <a:pt x="2" y="9"/>
                  </a:cubicBezTo>
                  <a:cubicBezTo>
                    <a:pt x="14" y="18"/>
                    <a:pt x="14" y="18"/>
                    <a:pt x="14" y="18"/>
                  </a:cubicBezTo>
                  <a:cubicBezTo>
                    <a:pt x="16" y="38"/>
                    <a:pt x="16" y="38"/>
                    <a:pt x="16" y="38"/>
                  </a:cubicBezTo>
                  <a:lnTo>
                    <a:pt x="36" y="45"/>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íṥḻíḓê"/>
            <p:cNvSpPr/>
            <p:nvPr/>
          </p:nvSpPr>
          <p:spPr bwMode="auto">
            <a:xfrm>
              <a:off x="5127626" y="2354263"/>
              <a:ext cx="96838" cy="127000"/>
            </a:xfrm>
            <a:custGeom>
              <a:avLst/>
              <a:gdLst>
                <a:gd name="T0" fmla="*/ 35 w 35"/>
                <a:gd name="T1" fmla="*/ 46 h 46"/>
                <a:gd name="T2" fmla="*/ 35 w 35"/>
                <a:gd name="T3" fmla="*/ 45 h 46"/>
                <a:gd name="T4" fmla="*/ 13 w 35"/>
                <a:gd name="T5" fmla="*/ 6 h 46"/>
                <a:gd name="T6" fmla="*/ 8 w 35"/>
                <a:gd name="T7" fmla="*/ 2 h 46"/>
                <a:gd name="T8" fmla="*/ 5 w 35"/>
                <a:gd name="T9" fmla="*/ 0 h 46"/>
                <a:gd name="T10" fmla="*/ 4 w 35"/>
                <a:gd name="T11" fmla="*/ 1 h 46"/>
                <a:gd name="T12" fmla="*/ 0 w 35"/>
                <a:gd name="T13" fmla="*/ 6 h 46"/>
                <a:gd name="T14" fmla="*/ 0 w 35"/>
                <a:gd name="T15" fmla="*/ 6 h 46"/>
                <a:gd name="T16" fmla="*/ 2 w 35"/>
                <a:gd name="T17" fmla="*/ 9 h 46"/>
                <a:gd name="T18" fmla="*/ 13 w 35"/>
                <a:gd name="T19" fmla="*/ 19 h 46"/>
                <a:gd name="T20" fmla="*/ 15 w 35"/>
                <a:gd name="T21" fmla="*/ 38 h 46"/>
                <a:gd name="T22" fmla="*/ 35 w 35"/>
                <a:gd name="T23"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46">
                  <a:moveTo>
                    <a:pt x="35" y="46"/>
                  </a:moveTo>
                  <a:cubicBezTo>
                    <a:pt x="35" y="45"/>
                    <a:pt x="35" y="45"/>
                    <a:pt x="35" y="45"/>
                  </a:cubicBezTo>
                  <a:cubicBezTo>
                    <a:pt x="33" y="30"/>
                    <a:pt x="26" y="16"/>
                    <a:pt x="13" y="6"/>
                  </a:cubicBezTo>
                  <a:cubicBezTo>
                    <a:pt x="8" y="2"/>
                    <a:pt x="8" y="2"/>
                    <a:pt x="8" y="2"/>
                  </a:cubicBezTo>
                  <a:cubicBezTo>
                    <a:pt x="7" y="1"/>
                    <a:pt x="6" y="0"/>
                    <a:pt x="5" y="0"/>
                  </a:cubicBezTo>
                  <a:cubicBezTo>
                    <a:pt x="4" y="1"/>
                    <a:pt x="4" y="1"/>
                    <a:pt x="4" y="1"/>
                  </a:cubicBezTo>
                  <a:cubicBezTo>
                    <a:pt x="2" y="1"/>
                    <a:pt x="0" y="3"/>
                    <a:pt x="0" y="6"/>
                  </a:cubicBezTo>
                  <a:cubicBezTo>
                    <a:pt x="0" y="6"/>
                    <a:pt x="0" y="6"/>
                    <a:pt x="0" y="6"/>
                  </a:cubicBezTo>
                  <a:cubicBezTo>
                    <a:pt x="0" y="7"/>
                    <a:pt x="1" y="8"/>
                    <a:pt x="2" y="9"/>
                  </a:cubicBezTo>
                  <a:cubicBezTo>
                    <a:pt x="13" y="19"/>
                    <a:pt x="13" y="19"/>
                    <a:pt x="13" y="19"/>
                  </a:cubicBezTo>
                  <a:cubicBezTo>
                    <a:pt x="15" y="38"/>
                    <a:pt x="15" y="38"/>
                    <a:pt x="15" y="38"/>
                  </a:cubicBezTo>
                  <a:lnTo>
                    <a:pt x="35" y="46"/>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ïŝlïdè"/>
            <p:cNvSpPr/>
            <p:nvPr/>
          </p:nvSpPr>
          <p:spPr bwMode="auto">
            <a:xfrm>
              <a:off x="5127626" y="2398713"/>
              <a:ext cx="87313" cy="112713"/>
            </a:xfrm>
            <a:custGeom>
              <a:avLst/>
              <a:gdLst>
                <a:gd name="T0" fmla="*/ 32 w 32"/>
                <a:gd name="T1" fmla="*/ 41 h 41"/>
                <a:gd name="T2" fmla="*/ 32 w 32"/>
                <a:gd name="T3" fmla="*/ 40 h 41"/>
                <a:gd name="T4" fmla="*/ 12 w 32"/>
                <a:gd name="T5" fmla="*/ 4 h 41"/>
                <a:gd name="T6" fmla="*/ 8 w 32"/>
                <a:gd name="T7" fmla="*/ 1 h 41"/>
                <a:gd name="T8" fmla="*/ 4 w 32"/>
                <a:gd name="T9" fmla="*/ 0 h 41"/>
                <a:gd name="T10" fmla="*/ 4 w 32"/>
                <a:gd name="T11" fmla="*/ 0 h 41"/>
                <a:gd name="T12" fmla="*/ 0 w 32"/>
                <a:gd name="T13" fmla="*/ 5 h 41"/>
                <a:gd name="T14" fmla="*/ 0 w 32"/>
                <a:gd name="T15" fmla="*/ 5 h 41"/>
                <a:gd name="T16" fmla="*/ 2 w 32"/>
                <a:gd name="T17" fmla="*/ 7 h 41"/>
                <a:gd name="T18" fmla="*/ 12 w 32"/>
                <a:gd name="T19" fmla="*/ 16 h 41"/>
                <a:gd name="T20" fmla="*/ 14 w 32"/>
                <a:gd name="T21" fmla="*/ 34 h 41"/>
                <a:gd name="T22" fmla="*/ 32 w 32"/>
                <a:gd name="T2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41">
                  <a:moveTo>
                    <a:pt x="32" y="41"/>
                  </a:moveTo>
                  <a:cubicBezTo>
                    <a:pt x="32" y="40"/>
                    <a:pt x="32" y="40"/>
                    <a:pt x="32" y="40"/>
                  </a:cubicBezTo>
                  <a:cubicBezTo>
                    <a:pt x="30" y="26"/>
                    <a:pt x="23" y="13"/>
                    <a:pt x="12" y="4"/>
                  </a:cubicBezTo>
                  <a:cubicBezTo>
                    <a:pt x="8" y="1"/>
                    <a:pt x="8" y="1"/>
                    <a:pt x="8" y="1"/>
                  </a:cubicBezTo>
                  <a:cubicBezTo>
                    <a:pt x="7" y="0"/>
                    <a:pt x="6" y="0"/>
                    <a:pt x="4" y="0"/>
                  </a:cubicBezTo>
                  <a:cubicBezTo>
                    <a:pt x="4" y="0"/>
                    <a:pt x="4" y="0"/>
                    <a:pt x="4" y="0"/>
                  </a:cubicBezTo>
                  <a:cubicBezTo>
                    <a:pt x="2" y="0"/>
                    <a:pt x="0" y="2"/>
                    <a:pt x="0" y="5"/>
                  </a:cubicBezTo>
                  <a:cubicBezTo>
                    <a:pt x="0" y="5"/>
                    <a:pt x="0" y="5"/>
                    <a:pt x="0" y="5"/>
                  </a:cubicBezTo>
                  <a:cubicBezTo>
                    <a:pt x="0" y="6"/>
                    <a:pt x="1" y="7"/>
                    <a:pt x="2" y="7"/>
                  </a:cubicBezTo>
                  <a:cubicBezTo>
                    <a:pt x="12" y="16"/>
                    <a:pt x="12" y="16"/>
                    <a:pt x="12" y="16"/>
                  </a:cubicBezTo>
                  <a:cubicBezTo>
                    <a:pt x="14" y="34"/>
                    <a:pt x="14" y="34"/>
                    <a:pt x="14" y="34"/>
                  </a:cubicBezTo>
                  <a:lnTo>
                    <a:pt x="32" y="41"/>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ïšļîḋé"/>
            <p:cNvSpPr/>
            <p:nvPr/>
          </p:nvSpPr>
          <p:spPr bwMode="auto">
            <a:xfrm>
              <a:off x="5172076" y="2497138"/>
              <a:ext cx="241300" cy="1323975"/>
            </a:xfrm>
            <a:custGeom>
              <a:avLst/>
              <a:gdLst>
                <a:gd name="T0" fmla="*/ 60 w 88"/>
                <a:gd name="T1" fmla="*/ 480 h 480"/>
                <a:gd name="T2" fmla="*/ 82 w 88"/>
                <a:gd name="T3" fmla="*/ 305 h 480"/>
                <a:gd name="T4" fmla="*/ 29 w 88"/>
                <a:gd name="T5" fmla="*/ 0 h 480"/>
                <a:gd name="T6" fmla="*/ 0 w 88"/>
                <a:gd name="T7" fmla="*/ 26 h 480"/>
                <a:gd name="T8" fmla="*/ 22 w 88"/>
                <a:gd name="T9" fmla="*/ 303 h 480"/>
                <a:gd name="T10" fmla="*/ 60 w 88"/>
                <a:gd name="T11" fmla="*/ 480 h 480"/>
              </a:gdLst>
              <a:ahLst/>
              <a:cxnLst>
                <a:cxn ang="0">
                  <a:pos x="T0" y="T1"/>
                </a:cxn>
                <a:cxn ang="0">
                  <a:pos x="T2" y="T3"/>
                </a:cxn>
                <a:cxn ang="0">
                  <a:pos x="T4" y="T5"/>
                </a:cxn>
                <a:cxn ang="0">
                  <a:pos x="T6" y="T7"/>
                </a:cxn>
                <a:cxn ang="0">
                  <a:pos x="T8" y="T9"/>
                </a:cxn>
                <a:cxn ang="0">
                  <a:pos x="T10" y="T11"/>
                </a:cxn>
              </a:cxnLst>
              <a:rect l="0" t="0" r="r" b="b"/>
              <a:pathLst>
                <a:path w="88" h="480">
                  <a:moveTo>
                    <a:pt x="60" y="480"/>
                  </a:moveTo>
                  <a:cubicBezTo>
                    <a:pt x="60" y="480"/>
                    <a:pt x="88" y="373"/>
                    <a:pt x="82" y="305"/>
                  </a:cubicBezTo>
                  <a:cubicBezTo>
                    <a:pt x="77" y="238"/>
                    <a:pt x="29" y="0"/>
                    <a:pt x="29" y="0"/>
                  </a:cubicBezTo>
                  <a:cubicBezTo>
                    <a:pt x="0" y="26"/>
                    <a:pt x="0" y="26"/>
                    <a:pt x="0" y="26"/>
                  </a:cubicBezTo>
                  <a:cubicBezTo>
                    <a:pt x="22" y="303"/>
                    <a:pt x="22" y="303"/>
                    <a:pt x="22" y="303"/>
                  </a:cubicBezTo>
                  <a:lnTo>
                    <a:pt x="60" y="480"/>
                  </a:lnTo>
                  <a:close/>
                </a:path>
              </a:pathLst>
            </a:custGeom>
            <a:solidFill>
              <a:srgbClr val="F5A8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ïşľîḋe"/>
            <p:cNvSpPr/>
            <p:nvPr/>
          </p:nvSpPr>
          <p:spPr bwMode="auto">
            <a:xfrm>
              <a:off x="5026026" y="3186113"/>
              <a:ext cx="157163" cy="227013"/>
            </a:xfrm>
            <a:prstGeom prst="rect">
              <a:avLst/>
            </a:prstGeom>
            <a:solidFill>
              <a:srgbClr val="EA80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75" name="i$ḷiḓé"/>
            <p:cNvSpPr/>
            <p:nvPr/>
          </p:nvSpPr>
          <p:spPr bwMode="auto">
            <a:xfrm>
              <a:off x="5000626" y="2900363"/>
              <a:ext cx="204788" cy="341313"/>
            </a:xfrm>
            <a:custGeom>
              <a:avLst/>
              <a:gdLst>
                <a:gd name="T0" fmla="*/ 39 w 74"/>
                <a:gd name="T1" fmla="*/ 124 h 124"/>
                <a:gd name="T2" fmla="*/ 34 w 74"/>
                <a:gd name="T3" fmla="*/ 124 h 124"/>
                <a:gd name="T4" fmla="*/ 0 w 74"/>
                <a:gd name="T5" fmla="*/ 89 h 124"/>
                <a:gd name="T6" fmla="*/ 0 w 74"/>
                <a:gd name="T7" fmla="*/ 16 h 124"/>
                <a:gd name="T8" fmla="*/ 16 w 74"/>
                <a:gd name="T9" fmla="*/ 0 h 124"/>
                <a:gd name="T10" fmla="*/ 58 w 74"/>
                <a:gd name="T11" fmla="*/ 0 h 124"/>
                <a:gd name="T12" fmla="*/ 74 w 74"/>
                <a:gd name="T13" fmla="*/ 16 h 124"/>
                <a:gd name="T14" fmla="*/ 74 w 74"/>
                <a:gd name="T15" fmla="*/ 89 h 124"/>
                <a:gd name="T16" fmla="*/ 39 w 74"/>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24">
                  <a:moveTo>
                    <a:pt x="39" y="124"/>
                  </a:moveTo>
                  <a:cubicBezTo>
                    <a:pt x="34" y="124"/>
                    <a:pt x="34" y="124"/>
                    <a:pt x="34" y="124"/>
                  </a:cubicBezTo>
                  <a:cubicBezTo>
                    <a:pt x="15" y="124"/>
                    <a:pt x="0" y="109"/>
                    <a:pt x="0" y="89"/>
                  </a:cubicBezTo>
                  <a:cubicBezTo>
                    <a:pt x="0" y="16"/>
                    <a:pt x="0" y="16"/>
                    <a:pt x="0" y="16"/>
                  </a:cubicBezTo>
                  <a:cubicBezTo>
                    <a:pt x="0" y="7"/>
                    <a:pt x="7" y="0"/>
                    <a:pt x="16" y="0"/>
                  </a:cubicBezTo>
                  <a:cubicBezTo>
                    <a:pt x="58" y="0"/>
                    <a:pt x="58" y="0"/>
                    <a:pt x="58" y="0"/>
                  </a:cubicBezTo>
                  <a:cubicBezTo>
                    <a:pt x="67" y="0"/>
                    <a:pt x="74" y="7"/>
                    <a:pt x="74" y="16"/>
                  </a:cubicBezTo>
                  <a:cubicBezTo>
                    <a:pt x="74" y="89"/>
                    <a:pt x="74" y="89"/>
                    <a:pt x="74" y="89"/>
                  </a:cubicBezTo>
                  <a:cubicBezTo>
                    <a:pt x="74" y="109"/>
                    <a:pt x="59" y="124"/>
                    <a:pt x="39" y="124"/>
                  </a:cubicBez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îṡľîḍe"/>
            <p:cNvSpPr/>
            <p:nvPr/>
          </p:nvSpPr>
          <p:spPr bwMode="auto">
            <a:xfrm>
              <a:off x="4984751" y="2859088"/>
              <a:ext cx="236538" cy="228600"/>
            </a:xfrm>
            <a:custGeom>
              <a:avLst/>
              <a:gdLst>
                <a:gd name="T0" fmla="*/ 43 w 86"/>
                <a:gd name="T1" fmla="*/ 35 h 83"/>
                <a:gd name="T2" fmla="*/ 68 w 86"/>
                <a:gd name="T3" fmla="*/ 35 h 83"/>
                <a:gd name="T4" fmla="*/ 79 w 86"/>
                <a:gd name="T5" fmla="*/ 45 h 83"/>
                <a:gd name="T6" fmla="*/ 79 w 86"/>
                <a:gd name="T7" fmla="*/ 56 h 83"/>
                <a:gd name="T8" fmla="*/ 79 w 86"/>
                <a:gd name="T9" fmla="*/ 83 h 83"/>
                <a:gd name="T10" fmla="*/ 86 w 86"/>
                <a:gd name="T11" fmla="*/ 83 h 83"/>
                <a:gd name="T12" fmla="*/ 86 w 86"/>
                <a:gd name="T13" fmla="*/ 37 h 83"/>
                <a:gd name="T14" fmla="*/ 42 w 86"/>
                <a:gd name="T15" fmla="*/ 0 h 83"/>
                <a:gd name="T16" fmla="*/ 0 w 86"/>
                <a:gd name="T17" fmla="*/ 37 h 83"/>
                <a:gd name="T18" fmla="*/ 0 w 86"/>
                <a:gd name="T19" fmla="*/ 83 h 83"/>
                <a:gd name="T20" fmla="*/ 6 w 86"/>
                <a:gd name="T21" fmla="*/ 83 h 83"/>
                <a:gd name="T22" fmla="*/ 6 w 86"/>
                <a:gd name="T23" fmla="*/ 56 h 83"/>
                <a:gd name="T24" fmla="*/ 6 w 86"/>
                <a:gd name="T25" fmla="*/ 45 h 83"/>
                <a:gd name="T26" fmla="*/ 16 w 86"/>
                <a:gd name="T27" fmla="*/ 35 h 83"/>
                <a:gd name="T28" fmla="*/ 43 w 86"/>
                <a:gd name="T29" fmla="*/ 3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83">
                  <a:moveTo>
                    <a:pt x="43" y="35"/>
                  </a:moveTo>
                  <a:cubicBezTo>
                    <a:pt x="68" y="35"/>
                    <a:pt x="68" y="35"/>
                    <a:pt x="68" y="35"/>
                  </a:cubicBezTo>
                  <a:cubicBezTo>
                    <a:pt x="74" y="35"/>
                    <a:pt x="79" y="40"/>
                    <a:pt x="79" y="45"/>
                  </a:cubicBezTo>
                  <a:cubicBezTo>
                    <a:pt x="79" y="56"/>
                    <a:pt x="79" y="56"/>
                    <a:pt x="79" y="56"/>
                  </a:cubicBezTo>
                  <a:cubicBezTo>
                    <a:pt x="79" y="83"/>
                    <a:pt x="79" y="83"/>
                    <a:pt x="79" y="83"/>
                  </a:cubicBezTo>
                  <a:cubicBezTo>
                    <a:pt x="86" y="83"/>
                    <a:pt x="86" y="83"/>
                    <a:pt x="86" y="83"/>
                  </a:cubicBezTo>
                  <a:cubicBezTo>
                    <a:pt x="86" y="37"/>
                    <a:pt x="86" y="37"/>
                    <a:pt x="86" y="37"/>
                  </a:cubicBezTo>
                  <a:cubicBezTo>
                    <a:pt x="86" y="37"/>
                    <a:pt x="84" y="0"/>
                    <a:pt x="42" y="0"/>
                  </a:cubicBezTo>
                  <a:cubicBezTo>
                    <a:pt x="0" y="0"/>
                    <a:pt x="0" y="37"/>
                    <a:pt x="0" y="37"/>
                  </a:cubicBezTo>
                  <a:cubicBezTo>
                    <a:pt x="0" y="83"/>
                    <a:pt x="0" y="83"/>
                    <a:pt x="0" y="83"/>
                  </a:cubicBezTo>
                  <a:cubicBezTo>
                    <a:pt x="6" y="83"/>
                    <a:pt x="6" y="83"/>
                    <a:pt x="6" y="83"/>
                  </a:cubicBezTo>
                  <a:cubicBezTo>
                    <a:pt x="6" y="56"/>
                    <a:pt x="6" y="56"/>
                    <a:pt x="6" y="56"/>
                  </a:cubicBezTo>
                  <a:cubicBezTo>
                    <a:pt x="6" y="45"/>
                    <a:pt x="6" y="45"/>
                    <a:pt x="6" y="45"/>
                  </a:cubicBezTo>
                  <a:cubicBezTo>
                    <a:pt x="6" y="40"/>
                    <a:pt x="11" y="35"/>
                    <a:pt x="16" y="35"/>
                  </a:cubicBezTo>
                  <a:lnTo>
                    <a:pt x="43" y="35"/>
                  </a:lnTo>
                  <a:close/>
                </a:path>
              </a:pathLst>
            </a:cu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íśľîdé"/>
            <p:cNvSpPr/>
            <p:nvPr/>
          </p:nvSpPr>
          <p:spPr bwMode="auto">
            <a:xfrm>
              <a:off x="5045076" y="3016250"/>
              <a:ext cx="7938" cy="23813"/>
            </a:xfrm>
            <a:prstGeom prst="ellipse">
              <a:avLst/>
            </a:pr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îṥlîḑe"/>
            <p:cNvSpPr/>
            <p:nvPr/>
          </p:nvSpPr>
          <p:spPr bwMode="auto">
            <a:xfrm>
              <a:off x="5153026" y="3016250"/>
              <a:ext cx="7938" cy="23813"/>
            </a:xfrm>
            <a:prstGeom prst="ellipse">
              <a:avLst/>
            </a:pr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ïşḻîḋè"/>
            <p:cNvSpPr/>
            <p:nvPr/>
          </p:nvSpPr>
          <p:spPr bwMode="auto">
            <a:xfrm>
              <a:off x="5184776" y="3076575"/>
              <a:ext cx="52388" cy="104775"/>
            </a:xfrm>
            <a:custGeom>
              <a:avLst/>
              <a:gdLst>
                <a:gd name="T0" fmla="*/ 3 w 19"/>
                <a:gd name="T1" fmla="*/ 36 h 38"/>
                <a:gd name="T2" fmla="*/ 13 w 19"/>
                <a:gd name="T3" fmla="*/ 31 h 38"/>
                <a:gd name="T4" fmla="*/ 18 w 19"/>
                <a:gd name="T5" fmla="*/ 18 h 38"/>
                <a:gd name="T6" fmla="*/ 3 w 19"/>
                <a:gd name="T7" fmla="*/ 4 h 38"/>
                <a:gd name="T8" fmla="*/ 0 w 19"/>
                <a:gd name="T9" fmla="*/ 20 h 38"/>
                <a:gd name="T10" fmla="*/ 3 w 19"/>
                <a:gd name="T11" fmla="*/ 36 h 38"/>
              </a:gdLst>
              <a:ahLst/>
              <a:cxnLst>
                <a:cxn ang="0">
                  <a:pos x="T0" y="T1"/>
                </a:cxn>
                <a:cxn ang="0">
                  <a:pos x="T2" y="T3"/>
                </a:cxn>
                <a:cxn ang="0">
                  <a:pos x="T4" y="T5"/>
                </a:cxn>
                <a:cxn ang="0">
                  <a:pos x="T6" y="T7"/>
                </a:cxn>
                <a:cxn ang="0">
                  <a:pos x="T8" y="T9"/>
                </a:cxn>
                <a:cxn ang="0">
                  <a:pos x="T10" y="T11"/>
                </a:cxn>
              </a:cxnLst>
              <a:rect l="0" t="0" r="r" b="b"/>
              <a:pathLst>
                <a:path w="19" h="38">
                  <a:moveTo>
                    <a:pt x="3" y="36"/>
                  </a:moveTo>
                  <a:cubicBezTo>
                    <a:pt x="9" y="38"/>
                    <a:pt x="13" y="35"/>
                    <a:pt x="13" y="31"/>
                  </a:cubicBezTo>
                  <a:cubicBezTo>
                    <a:pt x="14" y="28"/>
                    <a:pt x="17" y="21"/>
                    <a:pt x="18" y="18"/>
                  </a:cubicBezTo>
                  <a:cubicBezTo>
                    <a:pt x="19" y="9"/>
                    <a:pt x="15" y="0"/>
                    <a:pt x="3" y="4"/>
                  </a:cubicBezTo>
                  <a:cubicBezTo>
                    <a:pt x="0" y="20"/>
                    <a:pt x="0" y="20"/>
                    <a:pt x="0" y="20"/>
                  </a:cubicBezTo>
                  <a:lnTo>
                    <a:pt x="3" y="36"/>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ïşlïḋé"/>
            <p:cNvSpPr/>
            <p:nvPr/>
          </p:nvSpPr>
          <p:spPr bwMode="auto">
            <a:xfrm>
              <a:off x="4964113" y="3076575"/>
              <a:ext cx="58738" cy="104775"/>
            </a:xfrm>
            <a:custGeom>
              <a:avLst/>
              <a:gdLst>
                <a:gd name="T0" fmla="*/ 17 w 21"/>
                <a:gd name="T1" fmla="*/ 36 h 38"/>
                <a:gd name="T2" fmla="*/ 6 w 21"/>
                <a:gd name="T3" fmla="*/ 31 h 38"/>
                <a:gd name="T4" fmla="*/ 2 w 21"/>
                <a:gd name="T5" fmla="*/ 18 h 38"/>
                <a:gd name="T6" fmla="*/ 17 w 21"/>
                <a:gd name="T7" fmla="*/ 4 h 38"/>
                <a:gd name="T8" fmla="*/ 21 w 21"/>
                <a:gd name="T9" fmla="*/ 20 h 38"/>
                <a:gd name="T10" fmla="*/ 17 w 21"/>
                <a:gd name="T11" fmla="*/ 36 h 38"/>
              </a:gdLst>
              <a:ahLst/>
              <a:cxnLst>
                <a:cxn ang="0">
                  <a:pos x="T0" y="T1"/>
                </a:cxn>
                <a:cxn ang="0">
                  <a:pos x="T2" y="T3"/>
                </a:cxn>
                <a:cxn ang="0">
                  <a:pos x="T4" y="T5"/>
                </a:cxn>
                <a:cxn ang="0">
                  <a:pos x="T6" y="T7"/>
                </a:cxn>
                <a:cxn ang="0">
                  <a:pos x="T8" y="T9"/>
                </a:cxn>
                <a:cxn ang="0">
                  <a:pos x="T10" y="T11"/>
                </a:cxn>
              </a:cxnLst>
              <a:rect l="0" t="0" r="r" b="b"/>
              <a:pathLst>
                <a:path w="21" h="38">
                  <a:moveTo>
                    <a:pt x="17" y="36"/>
                  </a:moveTo>
                  <a:cubicBezTo>
                    <a:pt x="11" y="38"/>
                    <a:pt x="7" y="35"/>
                    <a:pt x="6" y="31"/>
                  </a:cubicBezTo>
                  <a:cubicBezTo>
                    <a:pt x="6" y="28"/>
                    <a:pt x="3" y="21"/>
                    <a:pt x="2" y="18"/>
                  </a:cubicBezTo>
                  <a:cubicBezTo>
                    <a:pt x="0" y="9"/>
                    <a:pt x="4" y="0"/>
                    <a:pt x="17" y="4"/>
                  </a:cubicBezTo>
                  <a:cubicBezTo>
                    <a:pt x="21" y="20"/>
                    <a:pt x="21" y="20"/>
                    <a:pt x="21" y="20"/>
                  </a:cubicBezTo>
                  <a:lnTo>
                    <a:pt x="17" y="36"/>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iŝḻîdé"/>
            <p:cNvSpPr/>
            <p:nvPr/>
          </p:nvSpPr>
          <p:spPr bwMode="auto">
            <a:xfrm>
              <a:off x="4821238" y="5791200"/>
              <a:ext cx="146050" cy="115888"/>
            </a:xfrm>
            <a:custGeom>
              <a:avLst/>
              <a:gdLst>
                <a:gd name="T0" fmla="*/ 92 w 92"/>
                <a:gd name="T1" fmla="*/ 0 h 73"/>
                <a:gd name="T2" fmla="*/ 92 w 92"/>
                <a:gd name="T3" fmla="*/ 73 h 73"/>
                <a:gd name="T4" fmla="*/ 0 w 92"/>
                <a:gd name="T5" fmla="*/ 73 h 73"/>
                <a:gd name="T6" fmla="*/ 0 w 92"/>
                <a:gd name="T7" fmla="*/ 62 h 73"/>
                <a:gd name="T8" fmla="*/ 38 w 92"/>
                <a:gd name="T9" fmla="*/ 19 h 73"/>
                <a:gd name="T10" fmla="*/ 38 w 92"/>
                <a:gd name="T11" fmla="*/ 0 h 73"/>
                <a:gd name="T12" fmla="*/ 92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92" y="0"/>
                  </a:moveTo>
                  <a:lnTo>
                    <a:pt x="92" y="73"/>
                  </a:lnTo>
                  <a:lnTo>
                    <a:pt x="0" y="73"/>
                  </a:lnTo>
                  <a:lnTo>
                    <a:pt x="0" y="62"/>
                  </a:lnTo>
                  <a:lnTo>
                    <a:pt x="38" y="19"/>
                  </a:lnTo>
                  <a:lnTo>
                    <a:pt x="38" y="0"/>
                  </a:lnTo>
                  <a:lnTo>
                    <a:pt x="92" y="0"/>
                  </a:lnTo>
                  <a:close/>
                </a:path>
              </a:pathLst>
            </a:cu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iśľîdê"/>
            <p:cNvSpPr/>
            <p:nvPr/>
          </p:nvSpPr>
          <p:spPr bwMode="auto">
            <a:xfrm>
              <a:off x="5033963" y="2976563"/>
              <a:ext cx="26988" cy="22225"/>
            </a:xfrm>
            <a:custGeom>
              <a:avLst/>
              <a:gdLst>
                <a:gd name="T0" fmla="*/ 10 w 10"/>
                <a:gd name="T1" fmla="*/ 6 h 8"/>
                <a:gd name="T2" fmla="*/ 0 w 10"/>
                <a:gd name="T3" fmla="*/ 8 h 8"/>
              </a:gdLst>
              <a:ahLst/>
              <a:cxnLst>
                <a:cxn ang="0">
                  <a:pos x="T0" y="T1"/>
                </a:cxn>
                <a:cxn ang="0">
                  <a:pos x="T2" y="T3"/>
                </a:cxn>
              </a:cxnLst>
              <a:rect l="0" t="0" r="r" b="b"/>
              <a:pathLst>
                <a:path w="10" h="8">
                  <a:moveTo>
                    <a:pt x="10" y="6"/>
                  </a:moveTo>
                  <a:cubicBezTo>
                    <a:pt x="10" y="6"/>
                    <a:pt x="5" y="0"/>
                    <a:pt x="0" y="8"/>
                  </a:cubicBezTo>
                </a:path>
              </a:pathLst>
            </a:custGeom>
            <a:noFill/>
            <a:ln w="7938" cap="flat">
              <a:solidFill>
                <a:srgbClr val="EA80B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83" name="í$ḻïḓé"/>
            <p:cNvSpPr/>
            <p:nvPr/>
          </p:nvSpPr>
          <p:spPr bwMode="auto">
            <a:xfrm>
              <a:off x="5143501" y="2976563"/>
              <a:ext cx="28575" cy="22225"/>
            </a:xfrm>
            <a:custGeom>
              <a:avLst/>
              <a:gdLst>
                <a:gd name="T0" fmla="*/ 0 w 10"/>
                <a:gd name="T1" fmla="*/ 6 h 8"/>
                <a:gd name="T2" fmla="*/ 10 w 10"/>
                <a:gd name="T3" fmla="*/ 8 h 8"/>
              </a:gdLst>
              <a:ahLst/>
              <a:cxnLst>
                <a:cxn ang="0">
                  <a:pos x="T0" y="T1"/>
                </a:cxn>
                <a:cxn ang="0">
                  <a:pos x="T2" y="T3"/>
                </a:cxn>
              </a:cxnLst>
              <a:rect l="0" t="0" r="r" b="b"/>
              <a:pathLst>
                <a:path w="10" h="8">
                  <a:moveTo>
                    <a:pt x="0" y="6"/>
                  </a:moveTo>
                  <a:cubicBezTo>
                    <a:pt x="0" y="6"/>
                    <a:pt x="5" y="0"/>
                    <a:pt x="10" y="8"/>
                  </a:cubicBezTo>
                </a:path>
              </a:pathLst>
            </a:custGeom>
            <a:noFill/>
            <a:ln w="7938" cap="flat">
              <a:solidFill>
                <a:srgbClr val="EA80B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84" name="ïṩļîḋê"/>
            <p:cNvSpPr/>
            <p:nvPr/>
          </p:nvSpPr>
          <p:spPr bwMode="auto">
            <a:xfrm>
              <a:off x="5089526" y="3054350"/>
              <a:ext cx="26988" cy="0"/>
            </a:xfrm>
            <a:prstGeom prst="line">
              <a:avLst/>
            </a:prstGeom>
            <a:noFill/>
            <a:ln w="11113" cap="rnd">
              <a:solidFill>
                <a:srgbClr val="EA80B2"/>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85" name="îs1ïďè"/>
            <p:cNvSpPr/>
            <p:nvPr/>
          </p:nvSpPr>
          <p:spPr bwMode="auto">
            <a:xfrm>
              <a:off x="5060951" y="3081338"/>
              <a:ext cx="82550" cy="28575"/>
            </a:xfrm>
            <a:custGeom>
              <a:avLst/>
              <a:gdLst>
                <a:gd name="T0" fmla="*/ 0 w 30"/>
                <a:gd name="T1" fmla="*/ 0 h 10"/>
                <a:gd name="T2" fmla="*/ 30 w 30"/>
                <a:gd name="T3" fmla="*/ 0 h 10"/>
              </a:gdLst>
              <a:ahLst/>
              <a:cxnLst>
                <a:cxn ang="0">
                  <a:pos x="T0" y="T1"/>
                </a:cxn>
                <a:cxn ang="0">
                  <a:pos x="T2" y="T3"/>
                </a:cxn>
              </a:cxnLst>
              <a:rect l="0" t="0" r="r" b="b"/>
              <a:pathLst>
                <a:path w="30" h="10">
                  <a:moveTo>
                    <a:pt x="0" y="0"/>
                  </a:moveTo>
                  <a:cubicBezTo>
                    <a:pt x="0" y="0"/>
                    <a:pt x="16" y="10"/>
                    <a:pt x="30" y="0"/>
                  </a:cubicBezTo>
                </a:path>
              </a:pathLst>
            </a:custGeom>
            <a:noFill/>
            <a:ln w="11113" cap="rnd">
              <a:solidFill>
                <a:srgbClr val="EA80B2"/>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86" name="ïṣ1ïḑè"/>
            <p:cNvSpPr/>
            <p:nvPr/>
          </p:nvSpPr>
          <p:spPr bwMode="auto">
            <a:xfrm>
              <a:off x="5026026" y="3300413"/>
              <a:ext cx="157163" cy="68263"/>
            </a:xfrm>
            <a:custGeom>
              <a:avLst/>
              <a:gdLst>
                <a:gd name="T0" fmla="*/ 57 w 57"/>
                <a:gd name="T1" fmla="*/ 11 h 25"/>
                <a:gd name="T2" fmla="*/ 29 w 57"/>
                <a:gd name="T3" fmla="*/ 25 h 25"/>
                <a:gd name="T4" fmla="*/ 0 w 57"/>
                <a:gd name="T5" fmla="*/ 11 h 25"/>
                <a:gd name="T6" fmla="*/ 0 w 57"/>
                <a:gd name="T7" fmla="*/ 0 h 25"/>
                <a:gd name="T8" fmla="*/ 57 w 57"/>
                <a:gd name="T9" fmla="*/ 0 h 25"/>
                <a:gd name="T10" fmla="*/ 57 w 57"/>
                <a:gd name="T11" fmla="*/ 11 h 25"/>
              </a:gdLst>
              <a:ahLst/>
              <a:cxnLst>
                <a:cxn ang="0">
                  <a:pos x="T0" y="T1"/>
                </a:cxn>
                <a:cxn ang="0">
                  <a:pos x="T2" y="T3"/>
                </a:cxn>
                <a:cxn ang="0">
                  <a:pos x="T4" y="T5"/>
                </a:cxn>
                <a:cxn ang="0">
                  <a:pos x="T6" y="T7"/>
                </a:cxn>
                <a:cxn ang="0">
                  <a:pos x="T8" y="T9"/>
                </a:cxn>
                <a:cxn ang="0">
                  <a:pos x="T10" y="T11"/>
                </a:cxn>
              </a:cxnLst>
              <a:rect l="0" t="0" r="r" b="b"/>
              <a:pathLst>
                <a:path w="57" h="25">
                  <a:moveTo>
                    <a:pt x="57" y="11"/>
                  </a:moveTo>
                  <a:cubicBezTo>
                    <a:pt x="57" y="11"/>
                    <a:pt x="49" y="25"/>
                    <a:pt x="29" y="25"/>
                  </a:cubicBezTo>
                  <a:cubicBezTo>
                    <a:pt x="9" y="25"/>
                    <a:pt x="0" y="11"/>
                    <a:pt x="0" y="11"/>
                  </a:cubicBezTo>
                  <a:cubicBezTo>
                    <a:pt x="0" y="0"/>
                    <a:pt x="0" y="0"/>
                    <a:pt x="0" y="0"/>
                  </a:cubicBezTo>
                  <a:cubicBezTo>
                    <a:pt x="57" y="0"/>
                    <a:pt x="57" y="0"/>
                    <a:pt x="57" y="0"/>
                  </a:cubicBezTo>
                  <a:lnTo>
                    <a:pt x="57" y="11"/>
                  </a:lnTo>
                  <a:close/>
                </a:path>
              </a:pathLst>
            </a:custGeom>
            <a:solidFill>
              <a:srgbClr val="EA80B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7" name="îsľîḑè"/>
            <p:cNvSpPr/>
            <p:nvPr/>
          </p:nvSpPr>
          <p:spPr bwMode="auto">
            <a:xfrm>
              <a:off x="5246688" y="5791200"/>
              <a:ext cx="146050" cy="115888"/>
            </a:xfrm>
            <a:custGeom>
              <a:avLst/>
              <a:gdLst>
                <a:gd name="T0" fmla="*/ 0 w 92"/>
                <a:gd name="T1" fmla="*/ 0 h 73"/>
                <a:gd name="T2" fmla="*/ 0 w 92"/>
                <a:gd name="T3" fmla="*/ 73 h 73"/>
                <a:gd name="T4" fmla="*/ 92 w 92"/>
                <a:gd name="T5" fmla="*/ 73 h 73"/>
                <a:gd name="T6" fmla="*/ 92 w 92"/>
                <a:gd name="T7" fmla="*/ 62 h 73"/>
                <a:gd name="T8" fmla="*/ 53 w 92"/>
                <a:gd name="T9" fmla="*/ 19 h 73"/>
                <a:gd name="T10" fmla="*/ 53 w 92"/>
                <a:gd name="T11" fmla="*/ 0 h 73"/>
                <a:gd name="T12" fmla="*/ 0 w 92"/>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92" h="73">
                  <a:moveTo>
                    <a:pt x="0" y="0"/>
                  </a:moveTo>
                  <a:lnTo>
                    <a:pt x="0" y="73"/>
                  </a:lnTo>
                  <a:lnTo>
                    <a:pt x="92" y="73"/>
                  </a:lnTo>
                  <a:lnTo>
                    <a:pt x="92" y="62"/>
                  </a:lnTo>
                  <a:lnTo>
                    <a:pt x="53" y="19"/>
                  </a:lnTo>
                  <a:lnTo>
                    <a:pt x="53" y="0"/>
                  </a:lnTo>
                  <a:lnTo>
                    <a:pt x="0" y="0"/>
                  </a:lnTo>
                  <a:close/>
                </a:path>
              </a:pathLst>
            </a:cu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8" name="îśḻiḋe"/>
            <p:cNvSpPr/>
            <p:nvPr/>
          </p:nvSpPr>
          <p:spPr bwMode="auto">
            <a:xfrm>
              <a:off x="4873626" y="4117975"/>
              <a:ext cx="468313" cy="1673225"/>
            </a:xfrm>
            <a:custGeom>
              <a:avLst/>
              <a:gdLst>
                <a:gd name="T0" fmla="*/ 148 w 295"/>
                <a:gd name="T1" fmla="*/ 0 h 1054"/>
                <a:gd name="T2" fmla="*/ 0 w 295"/>
                <a:gd name="T3" fmla="*/ 0 h 1054"/>
                <a:gd name="T4" fmla="*/ 0 w 295"/>
                <a:gd name="T5" fmla="*/ 1054 h 1054"/>
                <a:gd name="T6" fmla="*/ 73 w 295"/>
                <a:gd name="T7" fmla="*/ 1054 h 1054"/>
                <a:gd name="T8" fmla="*/ 143 w 295"/>
                <a:gd name="T9" fmla="*/ 137 h 1054"/>
                <a:gd name="T10" fmla="*/ 148 w 295"/>
                <a:gd name="T11" fmla="*/ 137 h 1054"/>
                <a:gd name="T12" fmla="*/ 153 w 295"/>
                <a:gd name="T13" fmla="*/ 137 h 1054"/>
                <a:gd name="T14" fmla="*/ 222 w 295"/>
                <a:gd name="T15" fmla="*/ 1054 h 1054"/>
                <a:gd name="T16" fmla="*/ 295 w 295"/>
                <a:gd name="T17" fmla="*/ 1054 h 1054"/>
                <a:gd name="T18" fmla="*/ 295 w 295"/>
                <a:gd name="T19" fmla="*/ 0 h 1054"/>
                <a:gd name="T20" fmla="*/ 148 w 295"/>
                <a:gd name="T21" fmla="*/ 0 h 10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5" h="1054">
                  <a:moveTo>
                    <a:pt x="148" y="0"/>
                  </a:moveTo>
                  <a:lnTo>
                    <a:pt x="0" y="0"/>
                  </a:lnTo>
                  <a:lnTo>
                    <a:pt x="0" y="1054"/>
                  </a:lnTo>
                  <a:lnTo>
                    <a:pt x="73" y="1054"/>
                  </a:lnTo>
                  <a:lnTo>
                    <a:pt x="143" y="137"/>
                  </a:lnTo>
                  <a:lnTo>
                    <a:pt x="148" y="137"/>
                  </a:lnTo>
                  <a:lnTo>
                    <a:pt x="153" y="137"/>
                  </a:lnTo>
                  <a:lnTo>
                    <a:pt x="222" y="1054"/>
                  </a:lnTo>
                  <a:lnTo>
                    <a:pt x="295" y="1054"/>
                  </a:lnTo>
                  <a:lnTo>
                    <a:pt x="295" y="0"/>
                  </a:lnTo>
                  <a:lnTo>
                    <a:pt x="148" y="0"/>
                  </a:ln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9" name="íşlîdé"/>
            <p:cNvSpPr/>
            <p:nvPr/>
          </p:nvSpPr>
          <p:spPr bwMode="auto">
            <a:xfrm>
              <a:off x="4870451" y="3330575"/>
              <a:ext cx="474663" cy="952500"/>
            </a:xfrm>
            <a:custGeom>
              <a:avLst/>
              <a:gdLst>
                <a:gd name="T0" fmla="*/ 172 w 172"/>
                <a:gd name="T1" fmla="*/ 326 h 346"/>
                <a:gd name="T2" fmla="*/ 87 w 172"/>
                <a:gd name="T3" fmla="*/ 346 h 346"/>
                <a:gd name="T4" fmla="*/ 0 w 172"/>
                <a:gd name="T5" fmla="*/ 326 h 346"/>
                <a:gd name="T6" fmla="*/ 0 w 172"/>
                <a:gd name="T7" fmla="*/ 0 h 346"/>
                <a:gd name="T8" fmla="*/ 31 w 172"/>
                <a:gd name="T9" fmla="*/ 0 h 346"/>
                <a:gd name="T10" fmla="*/ 56 w 172"/>
                <a:gd name="T11" fmla="*/ 0 h 346"/>
                <a:gd name="T12" fmla="*/ 56 w 172"/>
                <a:gd name="T13" fmla="*/ 0 h 346"/>
                <a:gd name="T14" fmla="*/ 113 w 172"/>
                <a:gd name="T15" fmla="*/ 1 h 346"/>
                <a:gd name="T16" fmla="*/ 113 w 172"/>
                <a:gd name="T17" fmla="*/ 0 h 346"/>
                <a:gd name="T18" fmla="*/ 137 w 172"/>
                <a:gd name="T19" fmla="*/ 0 h 346"/>
                <a:gd name="T20" fmla="*/ 168 w 172"/>
                <a:gd name="T21" fmla="*/ 0 h 346"/>
                <a:gd name="T22" fmla="*/ 172 w 172"/>
                <a:gd name="T23" fmla="*/ 326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 h="346">
                  <a:moveTo>
                    <a:pt x="172" y="326"/>
                  </a:moveTo>
                  <a:cubicBezTo>
                    <a:pt x="172" y="326"/>
                    <a:pt x="140" y="346"/>
                    <a:pt x="87" y="346"/>
                  </a:cubicBezTo>
                  <a:cubicBezTo>
                    <a:pt x="33" y="346"/>
                    <a:pt x="0" y="326"/>
                    <a:pt x="0" y="326"/>
                  </a:cubicBezTo>
                  <a:cubicBezTo>
                    <a:pt x="0" y="0"/>
                    <a:pt x="0" y="0"/>
                    <a:pt x="0" y="0"/>
                  </a:cubicBezTo>
                  <a:cubicBezTo>
                    <a:pt x="31" y="0"/>
                    <a:pt x="31" y="0"/>
                    <a:pt x="31" y="0"/>
                  </a:cubicBezTo>
                  <a:cubicBezTo>
                    <a:pt x="56" y="0"/>
                    <a:pt x="56" y="0"/>
                    <a:pt x="56" y="0"/>
                  </a:cubicBezTo>
                  <a:cubicBezTo>
                    <a:pt x="56" y="0"/>
                    <a:pt x="56" y="0"/>
                    <a:pt x="56" y="0"/>
                  </a:cubicBezTo>
                  <a:cubicBezTo>
                    <a:pt x="71" y="18"/>
                    <a:pt x="98" y="19"/>
                    <a:pt x="113" y="1"/>
                  </a:cubicBezTo>
                  <a:cubicBezTo>
                    <a:pt x="113" y="0"/>
                    <a:pt x="113" y="0"/>
                    <a:pt x="113" y="0"/>
                  </a:cubicBezTo>
                  <a:cubicBezTo>
                    <a:pt x="137" y="0"/>
                    <a:pt x="137" y="0"/>
                    <a:pt x="137" y="0"/>
                  </a:cubicBezTo>
                  <a:cubicBezTo>
                    <a:pt x="168" y="0"/>
                    <a:pt x="168" y="0"/>
                    <a:pt x="168" y="0"/>
                  </a:cubicBezTo>
                  <a:lnTo>
                    <a:pt x="172" y="326"/>
                  </a:lnTo>
                  <a:close/>
                </a:path>
              </a:pathLst>
            </a:custGeom>
            <a:solidFill>
              <a:srgbClr val="F5A8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2" name="ïṩļîḋé"/>
            <p:cNvSpPr/>
            <p:nvPr/>
          </p:nvSpPr>
          <p:spPr bwMode="auto">
            <a:xfrm>
              <a:off x="5119688" y="3062288"/>
              <a:ext cx="30163" cy="28575"/>
            </a:xfrm>
            <a:custGeom>
              <a:avLst/>
              <a:gdLst>
                <a:gd name="T0" fmla="*/ 5 w 11"/>
                <a:gd name="T1" fmla="*/ 9 h 10"/>
                <a:gd name="T2" fmla="*/ 2 w 11"/>
                <a:gd name="T3" fmla="*/ 10 h 10"/>
                <a:gd name="T4" fmla="*/ 1 w 11"/>
                <a:gd name="T5" fmla="*/ 9 h 10"/>
                <a:gd name="T6" fmla="*/ 6 w 11"/>
                <a:gd name="T7" fmla="*/ 1 h 10"/>
                <a:gd name="T8" fmla="*/ 9 w 11"/>
                <a:gd name="T9" fmla="*/ 1 h 10"/>
                <a:gd name="T10" fmla="*/ 10 w 11"/>
                <a:gd name="T11" fmla="*/ 4 h 10"/>
                <a:gd name="T12" fmla="*/ 7 w 11"/>
                <a:gd name="T13" fmla="*/ 8 h 10"/>
                <a:gd name="T14" fmla="*/ 5 w 11"/>
                <a:gd name="T15" fmla="*/ 9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0">
                  <a:moveTo>
                    <a:pt x="5" y="9"/>
                  </a:moveTo>
                  <a:cubicBezTo>
                    <a:pt x="4" y="9"/>
                    <a:pt x="3" y="10"/>
                    <a:pt x="2" y="10"/>
                  </a:cubicBezTo>
                  <a:cubicBezTo>
                    <a:pt x="1" y="9"/>
                    <a:pt x="0" y="10"/>
                    <a:pt x="1" y="9"/>
                  </a:cubicBezTo>
                  <a:cubicBezTo>
                    <a:pt x="6" y="1"/>
                    <a:pt x="6" y="1"/>
                    <a:pt x="6" y="1"/>
                  </a:cubicBezTo>
                  <a:cubicBezTo>
                    <a:pt x="7" y="0"/>
                    <a:pt x="8" y="0"/>
                    <a:pt x="9" y="1"/>
                  </a:cubicBezTo>
                  <a:cubicBezTo>
                    <a:pt x="10" y="2"/>
                    <a:pt x="11" y="3"/>
                    <a:pt x="10" y="4"/>
                  </a:cubicBezTo>
                  <a:cubicBezTo>
                    <a:pt x="7" y="8"/>
                    <a:pt x="7" y="8"/>
                    <a:pt x="7" y="8"/>
                  </a:cubicBezTo>
                  <a:cubicBezTo>
                    <a:pt x="7" y="9"/>
                    <a:pt x="5" y="9"/>
                    <a:pt x="5" y="9"/>
                  </a:cubicBezTo>
                  <a:close/>
                </a:path>
              </a:pathLst>
            </a:custGeom>
            <a:solidFill>
              <a:srgbClr val="EA80B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3" name="í$ḻidê"/>
            <p:cNvSpPr/>
            <p:nvPr/>
          </p:nvSpPr>
          <p:spPr bwMode="auto">
            <a:xfrm>
              <a:off x="4782405" y="3607881"/>
              <a:ext cx="652423"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6000" b="0" i="0" u="none" strike="noStrike" cap="none" normalizeH="0" baseline="0" dirty="0">
                  <a:ln>
                    <a:noFill/>
                  </a:ln>
                  <a:solidFill>
                    <a:srgbClr val="1C0D3A"/>
                  </a:solidFill>
                  <a:effectLst/>
                </a:rPr>
                <a:t>M</a:t>
              </a:r>
              <a:endParaRPr kumimoji="0" lang="en-US" altLang="zh-CN" sz="6000" b="0" i="0" u="none" strike="noStrike" cap="none" normalizeH="0" baseline="0" dirty="0">
                <a:ln>
                  <a:noFill/>
                </a:ln>
                <a:solidFill>
                  <a:srgbClr val="1C0D3A"/>
                </a:solidFill>
                <a:effectLst/>
              </a:endParaRPr>
            </a:p>
          </p:txBody>
        </p:sp>
        <p:sp>
          <p:nvSpPr>
            <p:cNvPr id="96" name="ïṡlídè"/>
            <p:cNvSpPr/>
            <p:nvPr/>
          </p:nvSpPr>
          <p:spPr bwMode="auto">
            <a:xfrm>
              <a:off x="3356912" y="3553906"/>
              <a:ext cx="477695"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6000" b="0" i="0" u="none" strike="noStrike" cap="none" normalizeH="0" baseline="0">
                  <a:ln>
                    <a:noFill/>
                  </a:ln>
                  <a:solidFill>
                    <a:srgbClr val="1C0D3A"/>
                  </a:solidFill>
                  <a:effectLst/>
                </a:rPr>
                <a:t>T</a:t>
              </a:r>
              <a:endParaRPr kumimoji="0" lang="zh-CN" altLang="zh-CN" sz="6000" b="0" i="0" u="none" strike="noStrike" cap="none" normalizeH="0" baseline="0" dirty="0">
                <a:ln>
                  <a:noFill/>
                </a:ln>
                <a:solidFill>
                  <a:srgbClr val="1C0D3A"/>
                </a:solidFill>
                <a:effectLst/>
              </a:endParaRPr>
            </a:p>
          </p:txBody>
        </p:sp>
        <p:sp>
          <p:nvSpPr>
            <p:cNvPr id="99" name="ïṧľîḍe"/>
            <p:cNvSpPr/>
            <p:nvPr/>
          </p:nvSpPr>
          <p:spPr bwMode="auto">
            <a:xfrm>
              <a:off x="3843063" y="3620041"/>
              <a:ext cx="520976"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6000" b="0" i="0" u="none" strike="noStrike" cap="none" normalizeH="0" baseline="0">
                  <a:ln>
                    <a:noFill/>
                  </a:ln>
                  <a:solidFill>
                    <a:srgbClr val="1C0D3A"/>
                  </a:solidFill>
                  <a:effectLst/>
                </a:rPr>
                <a:t>E</a:t>
              </a:r>
              <a:endParaRPr kumimoji="0" lang="en-US" altLang="zh-CN" sz="6000" b="0" i="0" u="none" strike="noStrike" cap="none" normalizeH="0" baseline="0" dirty="0">
                <a:ln>
                  <a:noFill/>
                </a:ln>
                <a:solidFill>
                  <a:srgbClr val="1C0D3A"/>
                </a:solidFill>
                <a:effectLst/>
              </a:endParaRPr>
            </a:p>
          </p:txBody>
        </p:sp>
        <p:sp>
          <p:nvSpPr>
            <p:cNvPr id="100" name="iṩļîḓè"/>
            <p:cNvSpPr/>
            <p:nvPr/>
          </p:nvSpPr>
          <p:spPr bwMode="auto">
            <a:xfrm>
              <a:off x="4295776" y="3230563"/>
              <a:ext cx="247650" cy="258763"/>
            </a:xfrm>
            <a:prstGeom prst="rect">
              <a:avLst/>
            </a:prstGeom>
            <a:solidFill>
              <a:srgbClr val="1C0D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01" name="ïṡḷîḓê"/>
            <p:cNvSpPr/>
            <p:nvPr/>
          </p:nvSpPr>
          <p:spPr bwMode="auto">
            <a:xfrm>
              <a:off x="4295776" y="3230563"/>
              <a:ext cx="247650" cy="258763"/>
            </a:xfrm>
            <a:custGeom>
              <a:avLst/>
              <a:gdLst>
                <a:gd name="T0" fmla="*/ 156 w 156"/>
                <a:gd name="T1" fmla="*/ 163 h 163"/>
                <a:gd name="T2" fmla="*/ 0 w 156"/>
                <a:gd name="T3" fmla="*/ 163 h 163"/>
                <a:gd name="T4" fmla="*/ 0 w 156"/>
                <a:gd name="T5" fmla="*/ 0 h 163"/>
                <a:gd name="T6" fmla="*/ 156 w 156"/>
                <a:gd name="T7" fmla="*/ 0 h 163"/>
              </a:gdLst>
              <a:ahLst/>
              <a:cxnLst>
                <a:cxn ang="0">
                  <a:pos x="T0" y="T1"/>
                </a:cxn>
                <a:cxn ang="0">
                  <a:pos x="T2" y="T3"/>
                </a:cxn>
                <a:cxn ang="0">
                  <a:pos x="T4" y="T5"/>
                </a:cxn>
                <a:cxn ang="0">
                  <a:pos x="T6" y="T7"/>
                </a:cxn>
              </a:cxnLst>
              <a:rect l="0" t="0" r="r" b="b"/>
              <a:pathLst>
                <a:path w="156" h="163">
                  <a:moveTo>
                    <a:pt x="156" y="163"/>
                  </a:moveTo>
                  <a:lnTo>
                    <a:pt x="0" y="163"/>
                  </a:lnTo>
                  <a:lnTo>
                    <a:pt x="0" y="0"/>
                  </a:lnTo>
                  <a:lnTo>
                    <a:pt x="15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2" name="íš1íḍé"/>
            <p:cNvSpPr/>
            <p:nvPr/>
          </p:nvSpPr>
          <p:spPr bwMode="auto">
            <a:xfrm>
              <a:off x="4618038" y="4479925"/>
              <a:ext cx="112713" cy="296863"/>
            </a:xfrm>
            <a:custGeom>
              <a:avLst/>
              <a:gdLst>
                <a:gd name="T0" fmla="*/ 2 w 41"/>
                <a:gd name="T1" fmla="*/ 78 h 108"/>
                <a:gd name="T2" fmla="*/ 16 w 41"/>
                <a:gd name="T3" fmla="*/ 96 h 108"/>
                <a:gd name="T4" fmla="*/ 37 w 41"/>
                <a:gd name="T5" fmla="*/ 108 h 108"/>
                <a:gd name="T6" fmla="*/ 40 w 41"/>
                <a:gd name="T7" fmla="*/ 103 h 108"/>
                <a:gd name="T8" fmla="*/ 38 w 41"/>
                <a:gd name="T9" fmla="*/ 45 h 108"/>
                <a:gd name="T10" fmla="*/ 38 w 41"/>
                <a:gd name="T11" fmla="*/ 1 h 108"/>
                <a:gd name="T12" fmla="*/ 15 w 41"/>
                <a:gd name="T13" fmla="*/ 0 h 108"/>
                <a:gd name="T14" fmla="*/ 15 w 41"/>
                <a:gd name="T15" fmla="*/ 43 h 108"/>
                <a:gd name="T16" fmla="*/ 14 w 41"/>
                <a:gd name="T17" fmla="*/ 45 h 108"/>
                <a:gd name="T18" fmla="*/ 3 w 41"/>
                <a:gd name="T19" fmla="*/ 67 h 108"/>
                <a:gd name="T20" fmla="*/ 2 w 41"/>
                <a:gd name="T21" fmla="*/ 7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08">
                  <a:moveTo>
                    <a:pt x="2" y="78"/>
                  </a:moveTo>
                  <a:cubicBezTo>
                    <a:pt x="0" y="89"/>
                    <a:pt x="13" y="96"/>
                    <a:pt x="16" y="96"/>
                  </a:cubicBezTo>
                  <a:cubicBezTo>
                    <a:pt x="16" y="96"/>
                    <a:pt x="32" y="106"/>
                    <a:pt x="37" y="108"/>
                  </a:cubicBezTo>
                  <a:cubicBezTo>
                    <a:pt x="39" y="108"/>
                    <a:pt x="41" y="106"/>
                    <a:pt x="40" y="103"/>
                  </a:cubicBezTo>
                  <a:cubicBezTo>
                    <a:pt x="38" y="45"/>
                    <a:pt x="38" y="45"/>
                    <a:pt x="38" y="45"/>
                  </a:cubicBezTo>
                  <a:cubicBezTo>
                    <a:pt x="38" y="1"/>
                    <a:pt x="38" y="1"/>
                    <a:pt x="38" y="1"/>
                  </a:cubicBezTo>
                  <a:cubicBezTo>
                    <a:pt x="15" y="0"/>
                    <a:pt x="15" y="0"/>
                    <a:pt x="15" y="0"/>
                  </a:cubicBezTo>
                  <a:cubicBezTo>
                    <a:pt x="15" y="43"/>
                    <a:pt x="15" y="43"/>
                    <a:pt x="15" y="43"/>
                  </a:cubicBezTo>
                  <a:cubicBezTo>
                    <a:pt x="14" y="45"/>
                    <a:pt x="14" y="45"/>
                    <a:pt x="14" y="45"/>
                  </a:cubicBezTo>
                  <a:cubicBezTo>
                    <a:pt x="8" y="51"/>
                    <a:pt x="4" y="59"/>
                    <a:pt x="3" y="67"/>
                  </a:cubicBezTo>
                  <a:cubicBezTo>
                    <a:pt x="3" y="72"/>
                    <a:pt x="2" y="78"/>
                    <a:pt x="2" y="78"/>
                  </a:cubicBez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3" name="íṩľiḓé"/>
            <p:cNvSpPr/>
            <p:nvPr/>
          </p:nvSpPr>
          <p:spPr bwMode="auto">
            <a:xfrm>
              <a:off x="4611688" y="3440113"/>
              <a:ext cx="134938" cy="1100138"/>
            </a:xfrm>
            <a:custGeom>
              <a:avLst/>
              <a:gdLst>
                <a:gd name="T0" fmla="*/ 16 w 49"/>
                <a:gd name="T1" fmla="*/ 0 h 399"/>
                <a:gd name="T2" fmla="*/ 45 w 49"/>
                <a:gd name="T3" fmla="*/ 78 h 399"/>
                <a:gd name="T4" fmla="*/ 41 w 49"/>
                <a:gd name="T5" fmla="*/ 395 h 399"/>
                <a:gd name="T6" fmla="*/ 19 w 49"/>
                <a:gd name="T7" fmla="*/ 399 h 399"/>
                <a:gd name="T8" fmla="*/ 0 w 49"/>
                <a:gd name="T9" fmla="*/ 122 h 399"/>
                <a:gd name="T10" fmla="*/ 16 w 49"/>
                <a:gd name="T11" fmla="*/ 0 h 399"/>
              </a:gdLst>
              <a:ahLst/>
              <a:cxnLst>
                <a:cxn ang="0">
                  <a:pos x="T0" y="T1"/>
                </a:cxn>
                <a:cxn ang="0">
                  <a:pos x="T2" y="T3"/>
                </a:cxn>
                <a:cxn ang="0">
                  <a:pos x="T4" y="T5"/>
                </a:cxn>
                <a:cxn ang="0">
                  <a:pos x="T6" y="T7"/>
                </a:cxn>
                <a:cxn ang="0">
                  <a:pos x="T8" y="T9"/>
                </a:cxn>
                <a:cxn ang="0">
                  <a:pos x="T10" y="T11"/>
                </a:cxn>
              </a:cxnLst>
              <a:rect l="0" t="0" r="r" b="b"/>
              <a:pathLst>
                <a:path w="49" h="399">
                  <a:moveTo>
                    <a:pt x="16" y="0"/>
                  </a:moveTo>
                  <a:cubicBezTo>
                    <a:pt x="16" y="0"/>
                    <a:pt x="41" y="10"/>
                    <a:pt x="45" y="78"/>
                  </a:cubicBezTo>
                  <a:cubicBezTo>
                    <a:pt x="49" y="145"/>
                    <a:pt x="41" y="395"/>
                    <a:pt x="41" y="395"/>
                  </a:cubicBezTo>
                  <a:cubicBezTo>
                    <a:pt x="19" y="399"/>
                    <a:pt x="19" y="399"/>
                    <a:pt x="19" y="399"/>
                  </a:cubicBezTo>
                  <a:cubicBezTo>
                    <a:pt x="0" y="122"/>
                    <a:pt x="0" y="122"/>
                    <a:pt x="0" y="122"/>
                  </a:cubicBezTo>
                  <a:lnTo>
                    <a:pt x="16" y="0"/>
                  </a:ln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4" name="iṧ1îḑê"/>
            <p:cNvSpPr/>
            <p:nvPr/>
          </p:nvSpPr>
          <p:spPr bwMode="auto">
            <a:xfrm>
              <a:off x="4143376" y="2679700"/>
              <a:ext cx="217488" cy="1090613"/>
            </a:xfrm>
            <a:custGeom>
              <a:avLst/>
              <a:gdLst>
                <a:gd name="T0" fmla="*/ 25 w 79"/>
                <a:gd name="T1" fmla="*/ 396 h 396"/>
                <a:gd name="T2" fmla="*/ 5 w 79"/>
                <a:gd name="T3" fmla="*/ 280 h 396"/>
                <a:gd name="T4" fmla="*/ 56 w 79"/>
                <a:gd name="T5" fmla="*/ 1 h 396"/>
                <a:gd name="T6" fmla="*/ 79 w 79"/>
                <a:gd name="T7" fmla="*/ 0 h 396"/>
                <a:gd name="T8" fmla="*/ 57 w 79"/>
                <a:gd name="T9" fmla="*/ 277 h 396"/>
                <a:gd name="T10" fmla="*/ 25 w 79"/>
                <a:gd name="T11" fmla="*/ 396 h 396"/>
              </a:gdLst>
              <a:ahLst/>
              <a:cxnLst>
                <a:cxn ang="0">
                  <a:pos x="T0" y="T1"/>
                </a:cxn>
                <a:cxn ang="0">
                  <a:pos x="T2" y="T3"/>
                </a:cxn>
                <a:cxn ang="0">
                  <a:pos x="T4" y="T5"/>
                </a:cxn>
                <a:cxn ang="0">
                  <a:pos x="T6" y="T7"/>
                </a:cxn>
                <a:cxn ang="0">
                  <a:pos x="T8" y="T9"/>
                </a:cxn>
                <a:cxn ang="0">
                  <a:pos x="T10" y="T11"/>
                </a:cxn>
              </a:cxnLst>
              <a:rect l="0" t="0" r="r" b="b"/>
              <a:pathLst>
                <a:path w="79" h="396">
                  <a:moveTo>
                    <a:pt x="25" y="396"/>
                  </a:moveTo>
                  <a:cubicBezTo>
                    <a:pt x="25" y="396"/>
                    <a:pt x="0" y="348"/>
                    <a:pt x="5" y="280"/>
                  </a:cubicBezTo>
                  <a:cubicBezTo>
                    <a:pt x="11" y="213"/>
                    <a:pt x="56" y="1"/>
                    <a:pt x="56" y="1"/>
                  </a:cubicBezTo>
                  <a:cubicBezTo>
                    <a:pt x="79" y="0"/>
                    <a:pt x="79" y="0"/>
                    <a:pt x="79" y="0"/>
                  </a:cubicBezTo>
                  <a:cubicBezTo>
                    <a:pt x="57" y="277"/>
                    <a:pt x="57" y="277"/>
                    <a:pt x="57" y="277"/>
                  </a:cubicBezTo>
                  <a:lnTo>
                    <a:pt x="25" y="396"/>
                  </a:ln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5" name="îś1ïḋé"/>
            <p:cNvSpPr/>
            <p:nvPr/>
          </p:nvSpPr>
          <p:spPr bwMode="auto">
            <a:xfrm>
              <a:off x="4195763" y="4229100"/>
              <a:ext cx="628650" cy="1562100"/>
            </a:xfrm>
            <a:custGeom>
              <a:avLst/>
              <a:gdLst>
                <a:gd name="T0" fmla="*/ 148 w 396"/>
                <a:gd name="T1" fmla="*/ 0 h 984"/>
                <a:gd name="T2" fmla="*/ 0 w 396"/>
                <a:gd name="T3" fmla="*/ 0 h 984"/>
                <a:gd name="T4" fmla="*/ 5 w 396"/>
                <a:gd name="T5" fmla="*/ 984 h 984"/>
                <a:gd name="T6" fmla="*/ 59 w 396"/>
                <a:gd name="T7" fmla="*/ 984 h 984"/>
                <a:gd name="T8" fmla="*/ 142 w 396"/>
                <a:gd name="T9" fmla="*/ 137 h 984"/>
                <a:gd name="T10" fmla="*/ 148 w 396"/>
                <a:gd name="T11" fmla="*/ 137 h 984"/>
                <a:gd name="T12" fmla="*/ 153 w 396"/>
                <a:gd name="T13" fmla="*/ 137 h 984"/>
                <a:gd name="T14" fmla="*/ 205 w 396"/>
                <a:gd name="T15" fmla="*/ 647 h 984"/>
                <a:gd name="T16" fmla="*/ 354 w 396"/>
                <a:gd name="T17" fmla="*/ 758 h 984"/>
                <a:gd name="T18" fmla="*/ 396 w 396"/>
                <a:gd name="T19" fmla="*/ 724 h 984"/>
                <a:gd name="T20" fmla="*/ 292 w 396"/>
                <a:gd name="T21" fmla="*/ 606 h 984"/>
                <a:gd name="T22" fmla="*/ 295 w 396"/>
                <a:gd name="T23" fmla="*/ 0 h 984"/>
                <a:gd name="T24" fmla="*/ 148 w 396"/>
                <a:gd name="T25" fmla="*/ 0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6" h="984">
                  <a:moveTo>
                    <a:pt x="148" y="0"/>
                  </a:moveTo>
                  <a:lnTo>
                    <a:pt x="0" y="0"/>
                  </a:lnTo>
                  <a:lnTo>
                    <a:pt x="5" y="984"/>
                  </a:lnTo>
                  <a:lnTo>
                    <a:pt x="59" y="984"/>
                  </a:lnTo>
                  <a:lnTo>
                    <a:pt x="142" y="137"/>
                  </a:lnTo>
                  <a:lnTo>
                    <a:pt x="148" y="137"/>
                  </a:lnTo>
                  <a:lnTo>
                    <a:pt x="153" y="137"/>
                  </a:lnTo>
                  <a:lnTo>
                    <a:pt x="205" y="647"/>
                  </a:lnTo>
                  <a:lnTo>
                    <a:pt x="354" y="758"/>
                  </a:lnTo>
                  <a:lnTo>
                    <a:pt x="396" y="724"/>
                  </a:lnTo>
                  <a:lnTo>
                    <a:pt x="292" y="606"/>
                  </a:lnTo>
                  <a:lnTo>
                    <a:pt x="295" y="0"/>
                  </a:lnTo>
                  <a:lnTo>
                    <a:pt x="148" y="0"/>
                  </a:lnTo>
                  <a:close/>
                </a:path>
              </a:pathLst>
            </a:custGeom>
            <a:solidFill>
              <a:srgbClr val="F5A8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6" name="ïśḷiḍê"/>
            <p:cNvSpPr/>
            <p:nvPr/>
          </p:nvSpPr>
          <p:spPr bwMode="auto">
            <a:xfrm>
              <a:off x="4157663" y="3440113"/>
              <a:ext cx="531813" cy="1527175"/>
            </a:xfrm>
            <a:custGeom>
              <a:avLst/>
              <a:gdLst>
                <a:gd name="T0" fmla="*/ 193 w 193"/>
                <a:gd name="T1" fmla="*/ 534 h 554"/>
                <a:gd name="T2" fmla="*/ 100 w 193"/>
                <a:gd name="T3" fmla="*/ 554 h 554"/>
                <a:gd name="T4" fmla="*/ 4 w 193"/>
                <a:gd name="T5" fmla="*/ 533 h 554"/>
                <a:gd name="T6" fmla="*/ 22 w 193"/>
                <a:gd name="T7" fmla="*/ 200 h 554"/>
                <a:gd name="T8" fmla="*/ 13 w 193"/>
                <a:gd name="T9" fmla="*/ 0 h 554"/>
                <a:gd name="T10" fmla="*/ 44 w 193"/>
                <a:gd name="T11" fmla="*/ 0 h 554"/>
                <a:gd name="T12" fmla="*/ 69 w 193"/>
                <a:gd name="T13" fmla="*/ 0 h 554"/>
                <a:gd name="T14" fmla="*/ 69 w 193"/>
                <a:gd name="T15" fmla="*/ 0 h 554"/>
                <a:gd name="T16" fmla="*/ 126 w 193"/>
                <a:gd name="T17" fmla="*/ 1 h 554"/>
                <a:gd name="T18" fmla="*/ 126 w 193"/>
                <a:gd name="T19" fmla="*/ 0 h 554"/>
                <a:gd name="T20" fmla="*/ 150 w 193"/>
                <a:gd name="T21" fmla="*/ 0 h 554"/>
                <a:gd name="T22" fmla="*/ 181 w 193"/>
                <a:gd name="T23" fmla="*/ 0 h 554"/>
                <a:gd name="T24" fmla="*/ 193 w 193"/>
                <a:gd name="T25" fmla="*/ 534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554">
                  <a:moveTo>
                    <a:pt x="193" y="534"/>
                  </a:moveTo>
                  <a:cubicBezTo>
                    <a:pt x="193" y="534"/>
                    <a:pt x="153" y="554"/>
                    <a:pt x="100" y="554"/>
                  </a:cubicBezTo>
                  <a:cubicBezTo>
                    <a:pt x="46" y="554"/>
                    <a:pt x="4" y="533"/>
                    <a:pt x="4" y="533"/>
                  </a:cubicBezTo>
                  <a:cubicBezTo>
                    <a:pt x="4" y="533"/>
                    <a:pt x="0" y="341"/>
                    <a:pt x="22" y="200"/>
                  </a:cubicBezTo>
                  <a:cubicBezTo>
                    <a:pt x="13" y="0"/>
                    <a:pt x="13" y="0"/>
                    <a:pt x="13" y="0"/>
                  </a:cubicBezTo>
                  <a:cubicBezTo>
                    <a:pt x="44" y="0"/>
                    <a:pt x="44" y="0"/>
                    <a:pt x="44" y="0"/>
                  </a:cubicBezTo>
                  <a:cubicBezTo>
                    <a:pt x="69" y="0"/>
                    <a:pt x="69" y="0"/>
                    <a:pt x="69" y="0"/>
                  </a:cubicBezTo>
                  <a:cubicBezTo>
                    <a:pt x="69" y="0"/>
                    <a:pt x="69" y="0"/>
                    <a:pt x="69" y="0"/>
                  </a:cubicBezTo>
                  <a:cubicBezTo>
                    <a:pt x="84" y="18"/>
                    <a:pt x="111" y="19"/>
                    <a:pt x="126" y="1"/>
                  </a:cubicBezTo>
                  <a:cubicBezTo>
                    <a:pt x="126" y="0"/>
                    <a:pt x="126" y="0"/>
                    <a:pt x="126" y="0"/>
                  </a:cubicBezTo>
                  <a:cubicBezTo>
                    <a:pt x="150" y="0"/>
                    <a:pt x="150" y="0"/>
                    <a:pt x="150" y="0"/>
                  </a:cubicBezTo>
                  <a:cubicBezTo>
                    <a:pt x="181" y="0"/>
                    <a:pt x="181" y="0"/>
                    <a:pt x="181" y="0"/>
                  </a:cubicBezTo>
                  <a:lnTo>
                    <a:pt x="193" y="534"/>
                  </a:ln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7" name="iṧ1ïďè"/>
            <p:cNvSpPr/>
            <p:nvPr/>
          </p:nvSpPr>
          <p:spPr bwMode="auto">
            <a:xfrm>
              <a:off x="4316413" y="3440113"/>
              <a:ext cx="220663" cy="90488"/>
            </a:xfrm>
            <a:custGeom>
              <a:avLst/>
              <a:gdLst>
                <a:gd name="T0" fmla="*/ 40 w 80"/>
                <a:gd name="T1" fmla="*/ 33 h 33"/>
                <a:gd name="T2" fmla="*/ 0 w 80"/>
                <a:gd name="T3" fmla="*/ 0 h 33"/>
                <a:gd name="T4" fmla="*/ 80 w 80"/>
                <a:gd name="T5" fmla="*/ 0 h 33"/>
                <a:gd name="T6" fmla="*/ 40 w 80"/>
                <a:gd name="T7" fmla="*/ 33 h 33"/>
              </a:gdLst>
              <a:ahLst/>
              <a:cxnLst>
                <a:cxn ang="0">
                  <a:pos x="T0" y="T1"/>
                </a:cxn>
                <a:cxn ang="0">
                  <a:pos x="T2" y="T3"/>
                </a:cxn>
                <a:cxn ang="0">
                  <a:pos x="T4" y="T5"/>
                </a:cxn>
                <a:cxn ang="0">
                  <a:pos x="T6" y="T7"/>
                </a:cxn>
              </a:cxnLst>
              <a:rect l="0" t="0" r="r" b="b"/>
              <a:pathLst>
                <a:path w="80" h="33">
                  <a:moveTo>
                    <a:pt x="40" y="33"/>
                  </a:moveTo>
                  <a:cubicBezTo>
                    <a:pt x="3" y="33"/>
                    <a:pt x="0" y="0"/>
                    <a:pt x="0" y="0"/>
                  </a:cubicBezTo>
                  <a:cubicBezTo>
                    <a:pt x="80" y="0"/>
                    <a:pt x="80" y="0"/>
                    <a:pt x="80" y="0"/>
                  </a:cubicBezTo>
                  <a:cubicBezTo>
                    <a:pt x="80" y="0"/>
                    <a:pt x="77" y="33"/>
                    <a:pt x="40" y="33"/>
                  </a:cubicBezTo>
                  <a:close/>
                </a:path>
              </a:pathLst>
            </a:custGeom>
            <a:solidFill>
              <a:srgbClr val="EA80B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8" name="îṡľïḋê"/>
            <p:cNvSpPr/>
            <p:nvPr/>
          </p:nvSpPr>
          <p:spPr bwMode="auto">
            <a:xfrm>
              <a:off x="4143376" y="5764213"/>
              <a:ext cx="149225" cy="142875"/>
            </a:xfrm>
            <a:custGeom>
              <a:avLst/>
              <a:gdLst>
                <a:gd name="T0" fmla="*/ 94 w 94"/>
                <a:gd name="T1" fmla="*/ 1 h 90"/>
                <a:gd name="T2" fmla="*/ 92 w 94"/>
                <a:gd name="T3" fmla="*/ 90 h 90"/>
                <a:gd name="T4" fmla="*/ 0 w 94"/>
                <a:gd name="T5" fmla="*/ 90 h 90"/>
                <a:gd name="T6" fmla="*/ 0 w 94"/>
                <a:gd name="T7" fmla="*/ 79 h 90"/>
                <a:gd name="T8" fmla="*/ 38 w 94"/>
                <a:gd name="T9" fmla="*/ 36 h 90"/>
                <a:gd name="T10" fmla="*/ 16 w 94"/>
                <a:gd name="T11" fmla="*/ 0 h 90"/>
                <a:gd name="T12" fmla="*/ 94 w 94"/>
                <a:gd name="T13" fmla="*/ 1 h 90"/>
              </a:gdLst>
              <a:ahLst/>
              <a:cxnLst>
                <a:cxn ang="0">
                  <a:pos x="T0" y="T1"/>
                </a:cxn>
                <a:cxn ang="0">
                  <a:pos x="T2" y="T3"/>
                </a:cxn>
                <a:cxn ang="0">
                  <a:pos x="T4" y="T5"/>
                </a:cxn>
                <a:cxn ang="0">
                  <a:pos x="T6" y="T7"/>
                </a:cxn>
                <a:cxn ang="0">
                  <a:pos x="T8" y="T9"/>
                </a:cxn>
                <a:cxn ang="0">
                  <a:pos x="T10" y="T11"/>
                </a:cxn>
                <a:cxn ang="0">
                  <a:pos x="T12" y="T13"/>
                </a:cxn>
              </a:cxnLst>
              <a:rect l="0" t="0" r="r" b="b"/>
              <a:pathLst>
                <a:path w="94" h="90">
                  <a:moveTo>
                    <a:pt x="94" y="1"/>
                  </a:moveTo>
                  <a:lnTo>
                    <a:pt x="92" y="90"/>
                  </a:lnTo>
                  <a:lnTo>
                    <a:pt x="0" y="90"/>
                  </a:lnTo>
                  <a:lnTo>
                    <a:pt x="0" y="79"/>
                  </a:lnTo>
                  <a:lnTo>
                    <a:pt x="38" y="36"/>
                  </a:lnTo>
                  <a:lnTo>
                    <a:pt x="16" y="0"/>
                  </a:lnTo>
                  <a:lnTo>
                    <a:pt x="94" y="1"/>
                  </a:lnTo>
                  <a:close/>
                </a:path>
              </a:pathLst>
            </a:cu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0" name="íśḻîdè"/>
            <p:cNvSpPr/>
            <p:nvPr/>
          </p:nvSpPr>
          <p:spPr bwMode="auto">
            <a:xfrm>
              <a:off x="4274069" y="3591718"/>
              <a:ext cx="520976"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6000" b="0" i="0" u="none" strike="noStrike" cap="none" normalizeH="0" baseline="0">
                  <a:ln>
                    <a:noFill/>
                  </a:ln>
                  <a:solidFill>
                    <a:srgbClr val="1C0D3A"/>
                  </a:solidFill>
                  <a:effectLst/>
                </a:rPr>
                <a:t>A</a:t>
              </a:r>
              <a:endParaRPr kumimoji="0" lang="en-US" altLang="zh-CN" sz="6000" b="0" i="0" u="none" strike="noStrike" cap="none" normalizeH="0" baseline="0" dirty="0">
                <a:ln>
                  <a:noFill/>
                </a:ln>
                <a:solidFill>
                  <a:srgbClr val="1C0D3A"/>
                </a:solidFill>
                <a:effectLst/>
              </a:endParaRPr>
            </a:p>
          </p:txBody>
        </p:sp>
        <p:sp>
          <p:nvSpPr>
            <p:cNvPr id="111" name="ïṥļíḑe"/>
            <p:cNvSpPr/>
            <p:nvPr/>
          </p:nvSpPr>
          <p:spPr bwMode="auto">
            <a:xfrm>
              <a:off x="3940176" y="1841500"/>
              <a:ext cx="731838" cy="603250"/>
            </a:xfrm>
            <a:custGeom>
              <a:avLst/>
              <a:gdLst>
                <a:gd name="T0" fmla="*/ 218 w 266"/>
                <a:gd name="T1" fmla="*/ 2 h 219"/>
                <a:gd name="T2" fmla="*/ 14 w 266"/>
                <a:gd name="T3" fmla="*/ 46 h 219"/>
                <a:gd name="T4" fmla="*/ 2 w 266"/>
                <a:gd name="T5" fmla="*/ 66 h 219"/>
                <a:gd name="T6" fmla="*/ 30 w 266"/>
                <a:gd name="T7" fmla="*/ 191 h 219"/>
                <a:gd name="T8" fmla="*/ 49 w 266"/>
                <a:gd name="T9" fmla="*/ 203 h 219"/>
                <a:gd name="T10" fmla="*/ 127 w 266"/>
                <a:gd name="T11" fmla="*/ 185 h 219"/>
                <a:gd name="T12" fmla="*/ 159 w 266"/>
                <a:gd name="T13" fmla="*/ 219 h 219"/>
                <a:gd name="T14" fmla="*/ 174 w 266"/>
                <a:gd name="T15" fmla="*/ 175 h 219"/>
                <a:gd name="T16" fmla="*/ 252 w 266"/>
                <a:gd name="T17" fmla="*/ 158 h 219"/>
                <a:gd name="T18" fmla="*/ 264 w 266"/>
                <a:gd name="T19" fmla="*/ 139 h 219"/>
                <a:gd name="T20" fmla="*/ 237 w 266"/>
                <a:gd name="T21" fmla="*/ 14 h 219"/>
                <a:gd name="T22" fmla="*/ 218 w 266"/>
                <a:gd name="T23" fmla="*/ 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6" h="219">
                  <a:moveTo>
                    <a:pt x="218" y="2"/>
                  </a:moveTo>
                  <a:cubicBezTo>
                    <a:pt x="14" y="46"/>
                    <a:pt x="14" y="46"/>
                    <a:pt x="14" y="46"/>
                  </a:cubicBezTo>
                  <a:cubicBezTo>
                    <a:pt x="6" y="48"/>
                    <a:pt x="0" y="57"/>
                    <a:pt x="2" y="66"/>
                  </a:cubicBezTo>
                  <a:cubicBezTo>
                    <a:pt x="30" y="191"/>
                    <a:pt x="30" y="191"/>
                    <a:pt x="30" y="191"/>
                  </a:cubicBezTo>
                  <a:cubicBezTo>
                    <a:pt x="32" y="199"/>
                    <a:pt x="40" y="205"/>
                    <a:pt x="49" y="203"/>
                  </a:cubicBezTo>
                  <a:cubicBezTo>
                    <a:pt x="127" y="185"/>
                    <a:pt x="127" y="185"/>
                    <a:pt x="127" y="185"/>
                  </a:cubicBezTo>
                  <a:cubicBezTo>
                    <a:pt x="159" y="219"/>
                    <a:pt x="159" y="219"/>
                    <a:pt x="159" y="219"/>
                  </a:cubicBezTo>
                  <a:cubicBezTo>
                    <a:pt x="174" y="175"/>
                    <a:pt x="174" y="175"/>
                    <a:pt x="174" y="175"/>
                  </a:cubicBezTo>
                  <a:cubicBezTo>
                    <a:pt x="252" y="158"/>
                    <a:pt x="252" y="158"/>
                    <a:pt x="252" y="158"/>
                  </a:cubicBezTo>
                  <a:cubicBezTo>
                    <a:pt x="261" y="156"/>
                    <a:pt x="266" y="147"/>
                    <a:pt x="264" y="139"/>
                  </a:cubicBezTo>
                  <a:cubicBezTo>
                    <a:pt x="237" y="14"/>
                    <a:pt x="237" y="14"/>
                    <a:pt x="237" y="14"/>
                  </a:cubicBezTo>
                  <a:cubicBezTo>
                    <a:pt x="235" y="5"/>
                    <a:pt x="226" y="0"/>
                    <a:pt x="218" y="2"/>
                  </a:cubicBez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2" name="îśḻíďê"/>
            <p:cNvSpPr/>
            <p:nvPr/>
          </p:nvSpPr>
          <p:spPr bwMode="auto">
            <a:xfrm flipV="1">
              <a:off x="4086226" y="2009775"/>
              <a:ext cx="428625" cy="93663"/>
            </a:xfrm>
            <a:prstGeom prst="line">
              <a:avLst/>
            </a:prstGeom>
            <a:noFill/>
            <a:ln w="11113" cap="flat">
              <a:solidFill>
                <a:srgbClr val="F5A800"/>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13" name="îsḷïďe"/>
            <p:cNvSpPr/>
            <p:nvPr/>
          </p:nvSpPr>
          <p:spPr bwMode="auto">
            <a:xfrm flipV="1">
              <a:off x="4098926" y="2076450"/>
              <a:ext cx="430213" cy="93663"/>
            </a:xfrm>
            <a:prstGeom prst="line">
              <a:avLst/>
            </a:prstGeom>
            <a:noFill/>
            <a:ln w="11113" cap="flat">
              <a:solidFill>
                <a:srgbClr val="F5A800"/>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14" name="îŝ1idè"/>
            <p:cNvSpPr/>
            <p:nvPr/>
          </p:nvSpPr>
          <p:spPr bwMode="auto">
            <a:xfrm flipV="1">
              <a:off x="4113213" y="2189163"/>
              <a:ext cx="214313" cy="46038"/>
            </a:xfrm>
            <a:prstGeom prst="line">
              <a:avLst/>
            </a:prstGeom>
            <a:noFill/>
            <a:ln w="11113" cap="flat">
              <a:solidFill>
                <a:srgbClr val="F5A800"/>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15" name="ïsḻïḓe"/>
            <p:cNvSpPr/>
            <p:nvPr/>
          </p:nvSpPr>
          <p:spPr bwMode="auto">
            <a:xfrm>
              <a:off x="4297363" y="2384425"/>
              <a:ext cx="123825" cy="303213"/>
            </a:xfrm>
            <a:custGeom>
              <a:avLst/>
              <a:gdLst>
                <a:gd name="T0" fmla="*/ 42 w 45"/>
                <a:gd name="T1" fmla="*/ 34 h 110"/>
                <a:gd name="T2" fmla="*/ 29 w 45"/>
                <a:gd name="T3" fmla="*/ 15 h 110"/>
                <a:gd name="T4" fmla="*/ 9 w 45"/>
                <a:gd name="T5" fmla="*/ 1 h 110"/>
                <a:gd name="T6" fmla="*/ 5 w 45"/>
                <a:gd name="T7" fmla="*/ 5 h 110"/>
                <a:gd name="T8" fmla="*/ 10 w 45"/>
                <a:gd name="T9" fmla="*/ 62 h 110"/>
                <a:gd name="T10" fmla="*/ 0 w 45"/>
                <a:gd name="T11" fmla="*/ 108 h 110"/>
                <a:gd name="T12" fmla="*/ 22 w 45"/>
                <a:gd name="T13" fmla="*/ 110 h 110"/>
                <a:gd name="T14" fmla="*/ 26 w 45"/>
                <a:gd name="T15" fmla="*/ 67 h 110"/>
                <a:gd name="T16" fmla="*/ 28 w 45"/>
                <a:gd name="T17" fmla="*/ 65 h 110"/>
                <a:gd name="T18" fmla="*/ 40 w 45"/>
                <a:gd name="T19" fmla="*/ 45 h 110"/>
                <a:gd name="T20" fmla="*/ 42 w 45"/>
                <a:gd name="T21" fmla="*/ 3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110">
                  <a:moveTo>
                    <a:pt x="42" y="34"/>
                  </a:moveTo>
                  <a:cubicBezTo>
                    <a:pt x="45" y="23"/>
                    <a:pt x="32" y="15"/>
                    <a:pt x="29" y="15"/>
                  </a:cubicBezTo>
                  <a:cubicBezTo>
                    <a:pt x="29" y="15"/>
                    <a:pt x="14" y="3"/>
                    <a:pt x="9" y="1"/>
                  </a:cubicBezTo>
                  <a:cubicBezTo>
                    <a:pt x="7" y="0"/>
                    <a:pt x="5" y="3"/>
                    <a:pt x="5" y="5"/>
                  </a:cubicBezTo>
                  <a:cubicBezTo>
                    <a:pt x="10" y="62"/>
                    <a:pt x="10" y="62"/>
                    <a:pt x="10" y="62"/>
                  </a:cubicBezTo>
                  <a:cubicBezTo>
                    <a:pt x="0" y="108"/>
                    <a:pt x="0" y="108"/>
                    <a:pt x="0" y="108"/>
                  </a:cubicBezTo>
                  <a:cubicBezTo>
                    <a:pt x="22" y="110"/>
                    <a:pt x="22" y="110"/>
                    <a:pt x="22" y="110"/>
                  </a:cubicBezTo>
                  <a:cubicBezTo>
                    <a:pt x="26" y="67"/>
                    <a:pt x="26" y="67"/>
                    <a:pt x="26" y="67"/>
                  </a:cubicBezTo>
                  <a:cubicBezTo>
                    <a:pt x="28" y="65"/>
                    <a:pt x="28" y="65"/>
                    <a:pt x="28" y="65"/>
                  </a:cubicBezTo>
                  <a:cubicBezTo>
                    <a:pt x="34" y="60"/>
                    <a:pt x="38" y="53"/>
                    <a:pt x="40" y="45"/>
                  </a:cubicBezTo>
                  <a:cubicBezTo>
                    <a:pt x="41" y="39"/>
                    <a:pt x="42" y="34"/>
                    <a:pt x="42" y="34"/>
                  </a:cubicBez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6" name="iṡḷîḋè"/>
            <p:cNvSpPr/>
            <p:nvPr/>
          </p:nvSpPr>
          <p:spPr bwMode="auto">
            <a:xfrm>
              <a:off x="4371976" y="3297238"/>
              <a:ext cx="111125" cy="225425"/>
            </a:xfrm>
            <a:prstGeom prst="rect">
              <a:avLst/>
            </a:prstGeom>
            <a:solidFill>
              <a:srgbClr val="EA80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17" name="ïśḻíḋê"/>
            <p:cNvSpPr/>
            <p:nvPr/>
          </p:nvSpPr>
          <p:spPr bwMode="auto">
            <a:xfrm>
              <a:off x="4322763" y="3054350"/>
              <a:ext cx="203200" cy="341313"/>
            </a:xfrm>
            <a:custGeom>
              <a:avLst/>
              <a:gdLst>
                <a:gd name="T0" fmla="*/ 37 w 74"/>
                <a:gd name="T1" fmla="*/ 124 h 124"/>
                <a:gd name="T2" fmla="*/ 37 w 74"/>
                <a:gd name="T3" fmla="*/ 124 h 124"/>
                <a:gd name="T4" fmla="*/ 0 w 74"/>
                <a:gd name="T5" fmla="*/ 87 h 124"/>
                <a:gd name="T6" fmla="*/ 0 w 74"/>
                <a:gd name="T7" fmla="*/ 18 h 124"/>
                <a:gd name="T8" fmla="*/ 18 w 74"/>
                <a:gd name="T9" fmla="*/ 0 h 124"/>
                <a:gd name="T10" fmla="*/ 56 w 74"/>
                <a:gd name="T11" fmla="*/ 0 h 124"/>
                <a:gd name="T12" fmla="*/ 74 w 74"/>
                <a:gd name="T13" fmla="*/ 18 h 124"/>
                <a:gd name="T14" fmla="*/ 74 w 74"/>
                <a:gd name="T15" fmla="*/ 87 h 124"/>
                <a:gd name="T16" fmla="*/ 37 w 74"/>
                <a:gd name="T17"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4" h="124">
                  <a:moveTo>
                    <a:pt x="37" y="124"/>
                  </a:moveTo>
                  <a:cubicBezTo>
                    <a:pt x="37" y="124"/>
                    <a:pt x="37" y="124"/>
                    <a:pt x="37" y="124"/>
                  </a:cubicBezTo>
                  <a:cubicBezTo>
                    <a:pt x="17" y="124"/>
                    <a:pt x="0" y="107"/>
                    <a:pt x="0" y="87"/>
                  </a:cubicBezTo>
                  <a:cubicBezTo>
                    <a:pt x="0" y="18"/>
                    <a:pt x="0" y="18"/>
                    <a:pt x="0" y="18"/>
                  </a:cubicBezTo>
                  <a:cubicBezTo>
                    <a:pt x="0" y="8"/>
                    <a:pt x="8" y="0"/>
                    <a:pt x="18" y="0"/>
                  </a:cubicBezTo>
                  <a:cubicBezTo>
                    <a:pt x="56" y="0"/>
                    <a:pt x="56" y="0"/>
                    <a:pt x="56" y="0"/>
                  </a:cubicBezTo>
                  <a:cubicBezTo>
                    <a:pt x="66" y="0"/>
                    <a:pt x="74" y="8"/>
                    <a:pt x="74" y="18"/>
                  </a:cubicBezTo>
                  <a:cubicBezTo>
                    <a:pt x="74" y="87"/>
                    <a:pt x="74" y="87"/>
                    <a:pt x="74" y="87"/>
                  </a:cubicBezTo>
                  <a:cubicBezTo>
                    <a:pt x="74" y="107"/>
                    <a:pt x="57" y="124"/>
                    <a:pt x="37" y="124"/>
                  </a:cubicBez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8" name="ïṩ1ïḋè"/>
            <p:cNvSpPr/>
            <p:nvPr/>
          </p:nvSpPr>
          <p:spPr bwMode="auto">
            <a:xfrm>
              <a:off x="4305301" y="3013075"/>
              <a:ext cx="238125" cy="228600"/>
            </a:xfrm>
            <a:custGeom>
              <a:avLst/>
              <a:gdLst>
                <a:gd name="T0" fmla="*/ 43 w 86"/>
                <a:gd name="T1" fmla="*/ 23 h 83"/>
                <a:gd name="T2" fmla="*/ 68 w 86"/>
                <a:gd name="T3" fmla="*/ 23 h 83"/>
                <a:gd name="T4" fmla="*/ 79 w 86"/>
                <a:gd name="T5" fmla="*/ 33 h 83"/>
                <a:gd name="T6" fmla="*/ 79 w 86"/>
                <a:gd name="T7" fmla="*/ 56 h 83"/>
                <a:gd name="T8" fmla="*/ 79 w 86"/>
                <a:gd name="T9" fmla="*/ 83 h 83"/>
                <a:gd name="T10" fmla="*/ 86 w 86"/>
                <a:gd name="T11" fmla="*/ 83 h 83"/>
                <a:gd name="T12" fmla="*/ 86 w 86"/>
                <a:gd name="T13" fmla="*/ 37 h 83"/>
                <a:gd name="T14" fmla="*/ 42 w 86"/>
                <a:gd name="T15" fmla="*/ 0 h 83"/>
                <a:gd name="T16" fmla="*/ 0 w 86"/>
                <a:gd name="T17" fmla="*/ 37 h 83"/>
                <a:gd name="T18" fmla="*/ 0 w 86"/>
                <a:gd name="T19" fmla="*/ 83 h 83"/>
                <a:gd name="T20" fmla="*/ 6 w 86"/>
                <a:gd name="T21" fmla="*/ 83 h 83"/>
                <a:gd name="T22" fmla="*/ 6 w 86"/>
                <a:gd name="T23" fmla="*/ 56 h 83"/>
                <a:gd name="T24" fmla="*/ 6 w 86"/>
                <a:gd name="T25" fmla="*/ 33 h 83"/>
                <a:gd name="T26" fmla="*/ 16 w 86"/>
                <a:gd name="T27" fmla="*/ 23 h 83"/>
                <a:gd name="T28" fmla="*/ 43 w 86"/>
                <a:gd name="T29" fmla="*/ 2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6" h="83">
                  <a:moveTo>
                    <a:pt x="43" y="23"/>
                  </a:moveTo>
                  <a:cubicBezTo>
                    <a:pt x="68" y="23"/>
                    <a:pt x="68" y="23"/>
                    <a:pt x="68" y="23"/>
                  </a:cubicBezTo>
                  <a:cubicBezTo>
                    <a:pt x="74" y="23"/>
                    <a:pt x="79" y="28"/>
                    <a:pt x="79" y="33"/>
                  </a:cubicBezTo>
                  <a:cubicBezTo>
                    <a:pt x="79" y="56"/>
                    <a:pt x="79" y="56"/>
                    <a:pt x="79" y="56"/>
                  </a:cubicBezTo>
                  <a:cubicBezTo>
                    <a:pt x="79" y="83"/>
                    <a:pt x="79" y="83"/>
                    <a:pt x="79" y="83"/>
                  </a:cubicBezTo>
                  <a:cubicBezTo>
                    <a:pt x="86" y="83"/>
                    <a:pt x="86" y="83"/>
                    <a:pt x="86" y="83"/>
                  </a:cubicBezTo>
                  <a:cubicBezTo>
                    <a:pt x="86" y="37"/>
                    <a:pt x="86" y="37"/>
                    <a:pt x="86" y="37"/>
                  </a:cubicBezTo>
                  <a:cubicBezTo>
                    <a:pt x="86" y="37"/>
                    <a:pt x="84" y="0"/>
                    <a:pt x="42" y="0"/>
                  </a:cubicBezTo>
                  <a:cubicBezTo>
                    <a:pt x="0" y="0"/>
                    <a:pt x="0" y="37"/>
                    <a:pt x="0" y="37"/>
                  </a:cubicBezTo>
                  <a:cubicBezTo>
                    <a:pt x="0" y="83"/>
                    <a:pt x="0" y="83"/>
                    <a:pt x="0" y="83"/>
                  </a:cubicBezTo>
                  <a:cubicBezTo>
                    <a:pt x="6" y="83"/>
                    <a:pt x="6" y="83"/>
                    <a:pt x="6" y="83"/>
                  </a:cubicBezTo>
                  <a:cubicBezTo>
                    <a:pt x="6" y="56"/>
                    <a:pt x="6" y="56"/>
                    <a:pt x="6" y="56"/>
                  </a:cubicBezTo>
                  <a:cubicBezTo>
                    <a:pt x="6" y="33"/>
                    <a:pt x="6" y="33"/>
                    <a:pt x="6" y="33"/>
                  </a:cubicBezTo>
                  <a:cubicBezTo>
                    <a:pt x="6" y="28"/>
                    <a:pt x="11" y="23"/>
                    <a:pt x="16" y="23"/>
                  </a:cubicBezTo>
                  <a:lnTo>
                    <a:pt x="43" y="23"/>
                  </a:lnTo>
                  <a:close/>
                </a:path>
              </a:pathLst>
            </a:cu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9" name="iṣľîḋè"/>
            <p:cNvSpPr/>
            <p:nvPr/>
          </p:nvSpPr>
          <p:spPr bwMode="auto">
            <a:xfrm>
              <a:off x="4295776" y="3049588"/>
              <a:ext cx="177800" cy="101600"/>
            </a:xfrm>
            <a:custGeom>
              <a:avLst/>
              <a:gdLst>
                <a:gd name="T0" fmla="*/ 65 w 65"/>
                <a:gd name="T1" fmla="*/ 0 h 37"/>
                <a:gd name="T2" fmla="*/ 8 w 65"/>
                <a:gd name="T3" fmla="*/ 37 h 37"/>
                <a:gd name="T4" fmla="*/ 18 w 65"/>
                <a:gd name="T5" fmla="*/ 5 h 37"/>
                <a:gd name="T6" fmla="*/ 65 w 65"/>
                <a:gd name="T7" fmla="*/ 0 h 37"/>
              </a:gdLst>
              <a:ahLst/>
              <a:cxnLst>
                <a:cxn ang="0">
                  <a:pos x="T0" y="T1"/>
                </a:cxn>
                <a:cxn ang="0">
                  <a:pos x="T2" y="T3"/>
                </a:cxn>
                <a:cxn ang="0">
                  <a:pos x="T4" y="T5"/>
                </a:cxn>
                <a:cxn ang="0">
                  <a:pos x="T6" y="T7"/>
                </a:cxn>
              </a:cxnLst>
              <a:rect l="0" t="0" r="r" b="b"/>
              <a:pathLst>
                <a:path w="65" h="37">
                  <a:moveTo>
                    <a:pt x="65" y="0"/>
                  </a:moveTo>
                  <a:cubicBezTo>
                    <a:pt x="65" y="0"/>
                    <a:pt x="46" y="37"/>
                    <a:pt x="8" y="37"/>
                  </a:cubicBezTo>
                  <a:cubicBezTo>
                    <a:pt x="8" y="37"/>
                    <a:pt x="0" y="10"/>
                    <a:pt x="18" y="5"/>
                  </a:cubicBezTo>
                  <a:cubicBezTo>
                    <a:pt x="36" y="0"/>
                    <a:pt x="65" y="0"/>
                    <a:pt x="65" y="0"/>
                  </a:cubicBezTo>
                  <a:close/>
                </a:path>
              </a:pathLst>
            </a:cu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0" name="íṣľiḑè"/>
            <p:cNvSpPr/>
            <p:nvPr/>
          </p:nvSpPr>
          <p:spPr bwMode="auto">
            <a:xfrm>
              <a:off x="4367213" y="3170238"/>
              <a:ext cx="7938" cy="25400"/>
            </a:xfrm>
            <a:prstGeom prst="ellipse">
              <a:avLst/>
            </a:pr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1" name="işļîḍé"/>
            <p:cNvSpPr/>
            <p:nvPr/>
          </p:nvSpPr>
          <p:spPr bwMode="auto">
            <a:xfrm>
              <a:off x="4473576" y="3170238"/>
              <a:ext cx="9525" cy="25400"/>
            </a:xfrm>
            <a:prstGeom prst="ellipse">
              <a:avLst/>
            </a:pr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2" name="işḻídé"/>
            <p:cNvSpPr/>
            <p:nvPr/>
          </p:nvSpPr>
          <p:spPr bwMode="auto">
            <a:xfrm>
              <a:off x="4506913" y="3230563"/>
              <a:ext cx="52388" cy="104775"/>
            </a:xfrm>
            <a:custGeom>
              <a:avLst/>
              <a:gdLst>
                <a:gd name="T0" fmla="*/ 3 w 19"/>
                <a:gd name="T1" fmla="*/ 36 h 38"/>
                <a:gd name="T2" fmla="*/ 13 w 19"/>
                <a:gd name="T3" fmla="*/ 31 h 38"/>
                <a:gd name="T4" fmla="*/ 18 w 19"/>
                <a:gd name="T5" fmla="*/ 18 h 38"/>
                <a:gd name="T6" fmla="*/ 3 w 19"/>
                <a:gd name="T7" fmla="*/ 4 h 38"/>
                <a:gd name="T8" fmla="*/ 0 w 19"/>
                <a:gd name="T9" fmla="*/ 20 h 38"/>
                <a:gd name="T10" fmla="*/ 3 w 19"/>
                <a:gd name="T11" fmla="*/ 36 h 38"/>
              </a:gdLst>
              <a:ahLst/>
              <a:cxnLst>
                <a:cxn ang="0">
                  <a:pos x="T0" y="T1"/>
                </a:cxn>
                <a:cxn ang="0">
                  <a:pos x="T2" y="T3"/>
                </a:cxn>
                <a:cxn ang="0">
                  <a:pos x="T4" y="T5"/>
                </a:cxn>
                <a:cxn ang="0">
                  <a:pos x="T6" y="T7"/>
                </a:cxn>
                <a:cxn ang="0">
                  <a:pos x="T8" y="T9"/>
                </a:cxn>
                <a:cxn ang="0">
                  <a:pos x="T10" y="T11"/>
                </a:cxn>
              </a:cxnLst>
              <a:rect l="0" t="0" r="r" b="b"/>
              <a:pathLst>
                <a:path w="19" h="38">
                  <a:moveTo>
                    <a:pt x="3" y="36"/>
                  </a:moveTo>
                  <a:cubicBezTo>
                    <a:pt x="9" y="38"/>
                    <a:pt x="13" y="35"/>
                    <a:pt x="13" y="31"/>
                  </a:cubicBezTo>
                  <a:cubicBezTo>
                    <a:pt x="14" y="28"/>
                    <a:pt x="17" y="21"/>
                    <a:pt x="18" y="18"/>
                  </a:cubicBezTo>
                  <a:cubicBezTo>
                    <a:pt x="19" y="9"/>
                    <a:pt x="15" y="0"/>
                    <a:pt x="3" y="4"/>
                  </a:cubicBezTo>
                  <a:cubicBezTo>
                    <a:pt x="0" y="20"/>
                    <a:pt x="0" y="20"/>
                    <a:pt x="0" y="20"/>
                  </a:cubicBezTo>
                  <a:lnTo>
                    <a:pt x="3" y="36"/>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3" name="ísļidé"/>
            <p:cNvSpPr/>
            <p:nvPr/>
          </p:nvSpPr>
          <p:spPr bwMode="auto">
            <a:xfrm>
              <a:off x="4289426" y="3230563"/>
              <a:ext cx="55563" cy="104775"/>
            </a:xfrm>
            <a:custGeom>
              <a:avLst/>
              <a:gdLst>
                <a:gd name="T0" fmla="*/ 16 w 20"/>
                <a:gd name="T1" fmla="*/ 36 h 38"/>
                <a:gd name="T2" fmla="*/ 5 w 20"/>
                <a:gd name="T3" fmla="*/ 31 h 38"/>
                <a:gd name="T4" fmla="*/ 1 w 20"/>
                <a:gd name="T5" fmla="*/ 18 h 38"/>
                <a:gd name="T6" fmla="*/ 16 w 20"/>
                <a:gd name="T7" fmla="*/ 4 h 38"/>
                <a:gd name="T8" fmla="*/ 20 w 20"/>
                <a:gd name="T9" fmla="*/ 20 h 38"/>
                <a:gd name="T10" fmla="*/ 16 w 20"/>
                <a:gd name="T11" fmla="*/ 36 h 38"/>
              </a:gdLst>
              <a:ahLst/>
              <a:cxnLst>
                <a:cxn ang="0">
                  <a:pos x="T0" y="T1"/>
                </a:cxn>
                <a:cxn ang="0">
                  <a:pos x="T2" y="T3"/>
                </a:cxn>
                <a:cxn ang="0">
                  <a:pos x="T4" y="T5"/>
                </a:cxn>
                <a:cxn ang="0">
                  <a:pos x="T6" y="T7"/>
                </a:cxn>
                <a:cxn ang="0">
                  <a:pos x="T8" y="T9"/>
                </a:cxn>
                <a:cxn ang="0">
                  <a:pos x="T10" y="T11"/>
                </a:cxn>
              </a:cxnLst>
              <a:rect l="0" t="0" r="r" b="b"/>
              <a:pathLst>
                <a:path w="20" h="38">
                  <a:moveTo>
                    <a:pt x="16" y="36"/>
                  </a:moveTo>
                  <a:cubicBezTo>
                    <a:pt x="10" y="38"/>
                    <a:pt x="6" y="35"/>
                    <a:pt x="5" y="31"/>
                  </a:cubicBezTo>
                  <a:cubicBezTo>
                    <a:pt x="5" y="28"/>
                    <a:pt x="2" y="21"/>
                    <a:pt x="1" y="18"/>
                  </a:cubicBezTo>
                  <a:cubicBezTo>
                    <a:pt x="0" y="9"/>
                    <a:pt x="3" y="0"/>
                    <a:pt x="16" y="4"/>
                  </a:cubicBezTo>
                  <a:cubicBezTo>
                    <a:pt x="20" y="20"/>
                    <a:pt x="20" y="20"/>
                    <a:pt x="20" y="20"/>
                  </a:cubicBezTo>
                  <a:lnTo>
                    <a:pt x="16" y="36"/>
                  </a:lnTo>
                  <a:close/>
                </a:path>
              </a:pathLst>
            </a:custGeom>
            <a:solidFill>
              <a:srgbClr val="FFB4D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4" name="isḻîḑe"/>
            <p:cNvSpPr/>
            <p:nvPr/>
          </p:nvSpPr>
          <p:spPr bwMode="auto">
            <a:xfrm>
              <a:off x="4356101" y="3132138"/>
              <a:ext cx="26988" cy="22225"/>
            </a:xfrm>
            <a:custGeom>
              <a:avLst/>
              <a:gdLst>
                <a:gd name="T0" fmla="*/ 10 w 10"/>
                <a:gd name="T1" fmla="*/ 6 h 8"/>
                <a:gd name="T2" fmla="*/ 0 w 10"/>
                <a:gd name="T3" fmla="*/ 8 h 8"/>
              </a:gdLst>
              <a:ahLst/>
              <a:cxnLst>
                <a:cxn ang="0">
                  <a:pos x="T0" y="T1"/>
                </a:cxn>
                <a:cxn ang="0">
                  <a:pos x="T2" y="T3"/>
                </a:cxn>
              </a:cxnLst>
              <a:rect l="0" t="0" r="r" b="b"/>
              <a:pathLst>
                <a:path w="10" h="8">
                  <a:moveTo>
                    <a:pt x="10" y="6"/>
                  </a:moveTo>
                  <a:cubicBezTo>
                    <a:pt x="10" y="6"/>
                    <a:pt x="5" y="0"/>
                    <a:pt x="0" y="8"/>
                  </a:cubicBezTo>
                </a:path>
              </a:pathLst>
            </a:custGeom>
            <a:noFill/>
            <a:ln w="7938" cap="flat">
              <a:solidFill>
                <a:srgbClr val="EA80B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125" name="ïṡlíḍé"/>
            <p:cNvSpPr/>
            <p:nvPr/>
          </p:nvSpPr>
          <p:spPr bwMode="auto">
            <a:xfrm>
              <a:off x="4465638" y="3132138"/>
              <a:ext cx="28575" cy="22225"/>
            </a:xfrm>
            <a:custGeom>
              <a:avLst/>
              <a:gdLst>
                <a:gd name="T0" fmla="*/ 0 w 10"/>
                <a:gd name="T1" fmla="*/ 6 h 8"/>
                <a:gd name="T2" fmla="*/ 10 w 10"/>
                <a:gd name="T3" fmla="*/ 8 h 8"/>
              </a:gdLst>
              <a:ahLst/>
              <a:cxnLst>
                <a:cxn ang="0">
                  <a:pos x="T0" y="T1"/>
                </a:cxn>
                <a:cxn ang="0">
                  <a:pos x="T2" y="T3"/>
                </a:cxn>
              </a:cxnLst>
              <a:rect l="0" t="0" r="r" b="b"/>
              <a:pathLst>
                <a:path w="10" h="8">
                  <a:moveTo>
                    <a:pt x="0" y="6"/>
                  </a:moveTo>
                  <a:cubicBezTo>
                    <a:pt x="0" y="6"/>
                    <a:pt x="5" y="0"/>
                    <a:pt x="10" y="8"/>
                  </a:cubicBezTo>
                </a:path>
              </a:pathLst>
            </a:custGeom>
            <a:noFill/>
            <a:ln w="7938" cap="flat">
              <a:solidFill>
                <a:srgbClr val="EA80B2"/>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126" name="iṥḷíḋè"/>
            <p:cNvSpPr/>
            <p:nvPr/>
          </p:nvSpPr>
          <p:spPr bwMode="auto">
            <a:xfrm>
              <a:off x="4419601" y="3208338"/>
              <a:ext cx="11113" cy="0"/>
            </a:xfrm>
            <a:prstGeom prst="line">
              <a:avLst/>
            </a:prstGeom>
            <a:noFill/>
            <a:ln w="11113" cap="rnd">
              <a:solidFill>
                <a:srgbClr val="EA80B2"/>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127" name="íś1îḑè"/>
            <p:cNvSpPr/>
            <p:nvPr/>
          </p:nvSpPr>
          <p:spPr bwMode="auto">
            <a:xfrm>
              <a:off x="4410076" y="3236913"/>
              <a:ext cx="28575" cy="26988"/>
            </a:xfrm>
            <a:prstGeom prst="ellipse">
              <a:avLst/>
            </a:prstGeom>
            <a:solidFill>
              <a:srgbClr val="EA80B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0" name="îŝlíďê"/>
            <p:cNvSpPr/>
            <p:nvPr/>
          </p:nvSpPr>
          <p:spPr bwMode="auto">
            <a:xfrm>
              <a:off x="5649909" y="3591755"/>
              <a:ext cx="7389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6000" b="0" i="0" u="none" strike="noStrike" cap="none" normalizeH="0" baseline="0">
                  <a:ln>
                    <a:noFill/>
                  </a:ln>
                  <a:solidFill>
                    <a:srgbClr val="1C0D3A"/>
                  </a:solidFill>
                  <a:effectLst/>
                </a:rPr>
                <a:t>W</a:t>
              </a:r>
              <a:endParaRPr kumimoji="0" lang="zh-CN" altLang="zh-CN" sz="6000" b="0" i="0" u="none" strike="noStrike" cap="none" normalizeH="0" baseline="0" dirty="0">
                <a:ln>
                  <a:noFill/>
                </a:ln>
                <a:solidFill>
                  <a:srgbClr val="1C0D3A"/>
                </a:solidFill>
                <a:effectLst/>
              </a:endParaRPr>
            </a:p>
          </p:txBody>
        </p:sp>
        <p:sp>
          <p:nvSpPr>
            <p:cNvPr id="133" name="îŝľîdé"/>
            <p:cNvSpPr/>
            <p:nvPr/>
          </p:nvSpPr>
          <p:spPr bwMode="auto">
            <a:xfrm>
              <a:off x="6272212" y="3725679"/>
              <a:ext cx="725672" cy="725672"/>
            </a:xfrm>
            <a:custGeom>
              <a:avLst/>
              <a:gdLst>
                <a:gd name="T0" fmla="*/ 122 w 289"/>
                <a:gd name="T1" fmla="*/ 15 h 289"/>
                <a:gd name="T2" fmla="*/ 93 w 289"/>
                <a:gd name="T3" fmla="*/ 8 h 289"/>
                <a:gd name="T4" fmla="*/ 92 w 289"/>
                <a:gd name="T5" fmla="*/ 8 h 289"/>
                <a:gd name="T6" fmla="*/ 75 w 289"/>
                <a:gd name="T7" fmla="*/ 33 h 289"/>
                <a:gd name="T8" fmla="*/ 71 w 289"/>
                <a:gd name="T9" fmla="*/ 62 h 289"/>
                <a:gd name="T10" fmla="*/ 66 w 289"/>
                <a:gd name="T11" fmla="*/ 66 h 289"/>
                <a:gd name="T12" fmla="*/ 18 w 289"/>
                <a:gd name="T13" fmla="*/ 70 h 289"/>
                <a:gd name="T14" fmla="*/ 11 w 289"/>
                <a:gd name="T15" fmla="*/ 85 h 289"/>
                <a:gd name="T16" fmla="*/ 5 w 289"/>
                <a:gd name="T17" fmla="*/ 99 h 289"/>
                <a:gd name="T18" fmla="*/ 34 w 289"/>
                <a:gd name="T19" fmla="*/ 138 h 289"/>
                <a:gd name="T20" fmla="*/ 34 w 289"/>
                <a:gd name="T21" fmla="*/ 144 h 289"/>
                <a:gd name="T22" fmla="*/ 2 w 289"/>
                <a:gd name="T23" fmla="*/ 182 h 289"/>
                <a:gd name="T24" fmla="*/ 13 w 289"/>
                <a:gd name="T25" fmla="*/ 211 h 289"/>
                <a:gd name="T26" fmla="*/ 62 w 289"/>
                <a:gd name="T27" fmla="*/ 217 h 289"/>
                <a:gd name="T28" fmla="*/ 66 w 289"/>
                <a:gd name="T29" fmla="*/ 222 h 289"/>
                <a:gd name="T30" fmla="*/ 70 w 289"/>
                <a:gd name="T31" fmla="*/ 271 h 289"/>
                <a:gd name="T32" fmla="*/ 85 w 289"/>
                <a:gd name="T33" fmla="*/ 277 h 289"/>
                <a:gd name="T34" fmla="*/ 114 w 289"/>
                <a:gd name="T35" fmla="*/ 272 h 289"/>
                <a:gd name="T36" fmla="*/ 144 w 289"/>
                <a:gd name="T37" fmla="*/ 254 h 289"/>
                <a:gd name="T38" fmla="*/ 167 w 289"/>
                <a:gd name="T39" fmla="*/ 273 h 289"/>
                <a:gd name="T40" fmla="*/ 196 w 289"/>
                <a:gd name="T41" fmla="*/ 281 h 289"/>
                <a:gd name="T42" fmla="*/ 210 w 289"/>
                <a:gd name="T43" fmla="*/ 275 h 289"/>
                <a:gd name="T44" fmla="*/ 217 w 289"/>
                <a:gd name="T45" fmla="*/ 227 h 289"/>
                <a:gd name="T46" fmla="*/ 222 w 289"/>
                <a:gd name="T47" fmla="*/ 222 h 289"/>
                <a:gd name="T48" fmla="*/ 271 w 289"/>
                <a:gd name="T49" fmla="*/ 218 h 289"/>
                <a:gd name="T50" fmla="*/ 277 w 289"/>
                <a:gd name="T51" fmla="*/ 204 h 289"/>
                <a:gd name="T52" fmla="*/ 284 w 289"/>
                <a:gd name="T53" fmla="*/ 190 h 289"/>
                <a:gd name="T54" fmla="*/ 254 w 289"/>
                <a:gd name="T55" fmla="*/ 151 h 289"/>
                <a:gd name="T56" fmla="*/ 254 w 289"/>
                <a:gd name="T57" fmla="*/ 145 h 289"/>
                <a:gd name="T58" fmla="*/ 286 w 289"/>
                <a:gd name="T59" fmla="*/ 107 h 289"/>
                <a:gd name="T60" fmla="*/ 281 w 289"/>
                <a:gd name="T61" fmla="*/ 93 h 289"/>
                <a:gd name="T62" fmla="*/ 275 w 289"/>
                <a:gd name="T63" fmla="*/ 78 h 289"/>
                <a:gd name="T64" fmla="*/ 227 w 289"/>
                <a:gd name="T65" fmla="*/ 71 h 289"/>
                <a:gd name="T66" fmla="*/ 222 w 289"/>
                <a:gd name="T67" fmla="*/ 67 h 289"/>
                <a:gd name="T68" fmla="*/ 218 w 289"/>
                <a:gd name="T69" fmla="*/ 18 h 289"/>
                <a:gd name="T70" fmla="*/ 204 w 289"/>
                <a:gd name="T71" fmla="*/ 11 h 289"/>
                <a:gd name="T72" fmla="*/ 190 w 289"/>
                <a:gd name="T73" fmla="*/ 5 h 289"/>
                <a:gd name="T74" fmla="*/ 151 w 289"/>
                <a:gd name="T75" fmla="*/ 34 h 289"/>
                <a:gd name="T76" fmla="*/ 144 w 289"/>
                <a:gd name="T77" fmla="*/ 34 h 289"/>
                <a:gd name="T78" fmla="*/ 163 w 289"/>
                <a:gd name="T79" fmla="*/ 193 h 289"/>
                <a:gd name="T80" fmla="*/ 126 w 289"/>
                <a:gd name="T81" fmla="*/ 96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9" h="289">
                  <a:moveTo>
                    <a:pt x="144" y="34"/>
                  </a:moveTo>
                  <a:cubicBezTo>
                    <a:pt x="133" y="34"/>
                    <a:pt x="127" y="26"/>
                    <a:pt x="122" y="15"/>
                  </a:cubicBezTo>
                  <a:cubicBezTo>
                    <a:pt x="117" y="5"/>
                    <a:pt x="114" y="0"/>
                    <a:pt x="107" y="3"/>
                  </a:cubicBezTo>
                  <a:cubicBezTo>
                    <a:pt x="100" y="5"/>
                    <a:pt x="105" y="3"/>
                    <a:pt x="93" y="8"/>
                  </a:cubicBezTo>
                  <a:cubicBezTo>
                    <a:pt x="93" y="8"/>
                    <a:pt x="93" y="8"/>
                    <a:pt x="92" y="8"/>
                  </a:cubicBezTo>
                  <a:cubicBezTo>
                    <a:pt x="92" y="8"/>
                    <a:pt x="92" y="8"/>
                    <a:pt x="92" y="8"/>
                  </a:cubicBezTo>
                  <a:cubicBezTo>
                    <a:pt x="80" y="13"/>
                    <a:pt x="85" y="11"/>
                    <a:pt x="78" y="14"/>
                  </a:cubicBezTo>
                  <a:cubicBezTo>
                    <a:pt x="71" y="16"/>
                    <a:pt x="72" y="22"/>
                    <a:pt x="75" y="33"/>
                  </a:cubicBezTo>
                  <a:cubicBezTo>
                    <a:pt x="79" y="44"/>
                    <a:pt x="79" y="54"/>
                    <a:pt x="71" y="62"/>
                  </a:cubicBezTo>
                  <a:cubicBezTo>
                    <a:pt x="71" y="62"/>
                    <a:pt x="71" y="62"/>
                    <a:pt x="71" y="62"/>
                  </a:cubicBezTo>
                  <a:cubicBezTo>
                    <a:pt x="70" y="63"/>
                    <a:pt x="68" y="65"/>
                    <a:pt x="67" y="66"/>
                  </a:cubicBezTo>
                  <a:cubicBezTo>
                    <a:pt x="67" y="66"/>
                    <a:pt x="67" y="66"/>
                    <a:pt x="66" y="66"/>
                  </a:cubicBezTo>
                  <a:cubicBezTo>
                    <a:pt x="58" y="74"/>
                    <a:pt x="48" y="73"/>
                    <a:pt x="37" y="69"/>
                  </a:cubicBezTo>
                  <a:cubicBezTo>
                    <a:pt x="27" y="65"/>
                    <a:pt x="21" y="63"/>
                    <a:pt x="18" y="70"/>
                  </a:cubicBezTo>
                  <a:cubicBezTo>
                    <a:pt x="14" y="78"/>
                    <a:pt x="17" y="73"/>
                    <a:pt x="11" y="84"/>
                  </a:cubicBezTo>
                  <a:cubicBezTo>
                    <a:pt x="11" y="85"/>
                    <a:pt x="11" y="85"/>
                    <a:pt x="11" y="85"/>
                  </a:cubicBezTo>
                  <a:cubicBezTo>
                    <a:pt x="11" y="85"/>
                    <a:pt x="11" y="85"/>
                    <a:pt x="11" y="85"/>
                  </a:cubicBezTo>
                  <a:cubicBezTo>
                    <a:pt x="6" y="96"/>
                    <a:pt x="8" y="92"/>
                    <a:pt x="5" y="99"/>
                  </a:cubicBezTo>
                  <a:cubicBezTo>
                    <a:pt x="2" y="106"/>
                    <a:pt x="7" y="109"/>
                    <a:pt x="17" y="114"/>
                  </a:cubicBezTo>
                  <a:cubicBezTo>
                    <a:pt x="27" y="120"/>
                    <a:pt x="34" y="127"/>
                    <a:pt x="34" y="138"/>
                  </a:cubicBezTo>
                  <a:cubicBezTo>
                    <a:pt x="34" y="140"/>
                    <a:pt x="34" y="142"/>
                    <a:pt x="34" y="144"/>
                  </a:cubicBezTo>
                  <a:cubicBezTo>
                    <a:pt x="34" y="144"/>
                    <a:pt x="34" y="144"/>
                    <a:pt x="34" y="144"/>
                  </a:cubicBezTo>
                  <a:cubicBezTo>
                    <a:pt x="33" y="155"/>
                    <a:pt x="25" y="162"/>
                    <a:pt x="15" y="167"/>
                  </a:cubicBezTo>
                  <a:cubicBezTo>
                    <a:pt x="5" y="172"/>
                    <a:pt x="0" y="174"/>
                    <a:pt x="2" y="182"/>
                  </a:cubicBezTo>
                  <a:cubicBezTo>
                    <a:pt x="5" y="189"/>
                    <a:pt x="3" y="184"/>
                    <a:pt x="8" y="196"/>
                  </a:cubicBezTo>
                  <a:cubicBezTo>
                    <a:pt x="13" y="208"/>
                    <a:pt x="11" y="203"/>
                    <a:pt x="13" y="211"/>
                  </a:cubicBezTo>
                  <a:cubicBezTo>
                    <a:pt x="16" y="218"/>
                    <a:pt x="22" y="216"/>
                    <a:pt x="33" y="213"/>
                  </a:cubicBezTo>
                  <a:cubicBezTo>
                    <a:pt x="44" y="210"/>
                    <a:pt x="54" y="210"/>
                    <a:pt x="62" y="217"/>
                  </a:cubicBezTo>
                  <a:cubicBezTo>
                    <a:pt x="63" y="219"/>
                    <a:pt x="65" y="220"/>
                    <a:pt x="66" y="222"/>
                  </a:cubicBezTo>
                  <a:cubicBezTo>
                    <a:pt x="66" y="222"/>
                    <a:pt x="66" y="222"/>
                    <a:pt x="66" y="222"/>
                  </a:cubicBezTo>
                  <a:cubicBezTo>
                    <a:pt x="74" y="230"/>
                    <a:pt x="73" y="241"/>
                    <a:pt x="69" y="251"/>
                  </a:cubicBezTo>
                  <a:cubicBezTo>
                    <a:pt x="65" y="262"/>
                    <a:pt x="63" y="268"/>
                    <a:pt x="70" y="271"/>
                  </a:cubicBezTo>
                  <a:cubicBezTo>
                    <a:pt x="78" y="274"/>
                    <a:pt x="73" y="272"/>
                    <a:pt x="84" y="277"/>
                  </a:cubicBezTo>
                  <a:cubicBezTo>
                    <a:pt x="84" y="277"/>
                    <a:pt x="85" y="277"/>
                    <a:pt x="85" y="277"/>
                  </a:cubicBezTo>
                  <a:cubicBezTo>
                    <a:pt x="96" y="283"/>
                    <a:pt x="91" y="280"/>
                    <a:pt x="99" y="284"/>
                  </a:cubicBezTo>
                  <a:cubicBezTo>
                    <a:pt x="106" y="287"/>
                    <a:pt x="109" y="282"/>
                    <a:pt x="114" y="272"/>
                  </a:cubicBezTo>
                  <a:cubicBezTo>
                    <a:pt x="120" y="262"/>
                    <a:pt x="127" y="254"/>
                    <a:pt x="138" y="254"/>
                  </a:cubicBezTo>
                  <a:cubicBezTo>
                    <a:pt x="140" y="254"/>
                    <a:pt x="142" y="254"/>
                    <a:pt x="144" y="254"/>
                  </a:cubicBezTo>
                  <a:cubicBezTo>
                    <a:pt x="144" y="255"/>
                    <a:pt x="144" y="255"/>
                    <a:pt x="144" y="255"/>
                  </a:cubicBezTo>
                  <a:cubicBezTo>
                    <a:pt x="155" y="255"/>
                    <a:pt x="162" y="263"/>
                    <a:pt x="167" y="273"/>
                  </a:cubicBezTo>
                  <a:cubicBezTo>
                    <a:pt x="172" y="283"/>
                    <a:pt x="174" y="289"/>
                    <a:pt x="182" y="286"/>
                  </a:cubicBezTo>
                  <a:cubicBezTo>
                    <a:pt x="189" y="283"/>
                    <a:pt x="184" y="285"/>
                    <a:pt x="196" y="281"/>
                  </a:cubicBezTo>
                  <a:cubicBezTo>
                    <a:pt x="196" y="281"/>
                    <a:pt x="196" y="281"/>
                    <a:pt x="196" y="281"/>
                  </a:cubicBezTo>
                  <a:cubicBezTo>
                    <a:pt x="208" y="276"/>
                    <a:pt x="203" y="278"/>
                    <a:pt x="210" y="275"/>
                  </a:cubicBezTo>
                  <a:cubicBezTo>
                    <a:pt x="218" y="272"/>
                    <a:pt x="216" y="266"/>
                    <a:pt x="213" y="256"/>
                  </a:cubicBezTo>
                  <a:cubicBezTo>
                    <a:pt x="210" y="245"/>
                    <a:pt x="210" y="235"/>
                    <a:pt x="217" y="227"/>
                  </a:cubicBezTo>
                  <a:cubicBezTo>
                    <a:pt x="219" y="225"/>
                    <a:pt x="220" y="224"/>
                    <a:pt x="222" y="223"/>
                  </a:cubicBezTo>
                  <a:cubicBezTo>
                    <a:pt x="222" y="222"/>
                    <a:pt x="222" y="222"/>
                    <a:pt x="222" y="222"/>
                  </a:cubicBezTo>
                  <a:cubicBezTo>
                    <a:pt x="230" y="215"/>
                    <a:pt x="241" y="216"/>
                    <a:pt x="251" y="220"/>
                  </a:cubicBezTo>
                  <a:cubicBezTo>
                    <a:pt x="262" y="223"/>
                    <a:pt x="268" y="225"/>
                    <a:pt x="271" y="218"/>
                  </a:cubicBezTo>
                  <a:cubicBezTo>
                    <a:pt x="274" y="211"/>
                    <a:pt x="272" y="216"/>
                    <a:pt x="277" y="204"/>
                  </a:cubicBezTo>
                  <a:cubicBezTo>
                    <a:pt x="277" y="204"/>
                    <a:pt x="277" y="204"/>
                    <a:pt x="277" y="204"/>
                  </a:cubicBezTo>
                  <a:cubicBezTo>
                    <a:pt x="277" y="204"/>
                    <a:pt x="277" y="204"/>
                    <a:pt x="277" y="204"/>
                  </a:cubicBezTo>
                  <a:cubicBezTo>
                    <a:pt x="283" y="192"/>
                    <a:pt x="280" y="197"/>
                    <a:pt x="284" y="190"/>
                  </a:cubicBezTo>
                  <a:cubicBezTo>
                    <a:pt x="287" y="183"/>
                    <a:pt x="281" y="180"/>
                    <a:pt x="272" y="174"/>
                  </a:cubicBezTo>
                  <a:cubicBezTo>
                    <a:pt x="262" y="169"/>
                    <a:pt x="254" y="162"/>
                    <a:pt x="254" y="151"/>
                  </a:cubicBezTo>
                  <a:cubicBezTo>
                    <a:pt x="254" y="149"/>
                    <a:pt x="254" y="147"/>
                    <a:pt x="254" y="145"/>
                  </a:cubicBezTo>
                  <a:cubicBezTo>
                    <a:pt x="254" y="145"/>
                    <a:pt x="254" y="145"/>
                    <a:pt x="254" y="145"/>
                  </a:cubicBezTo>
                  <a:cubicBezTo>
                    <a:pt x="255" y="133"/>
                    <a:pt x="263" y="127"/>
                    <a:pt x="273" y="122"/>
                  </a:cubicBezTo>
                  <a:cubicBezTo>
                    <a:pt x="283" y="117"/>
                    <a:pt x="289" y="114"/>
                    <a:pt x="286" y="107"/>
                  </a:cubicBezTo>
                  <a:cubicBezTo>
                    <a:pt x="283" y="100"/>
                    <a:pt x="285" y="105"/>
                    <a:pt x="281" y="93"/>
                  </a:cubicBezTo>
                  <a:cubicBezTo>
                    <a:pt x="281" y="93"/>
                    <a:pt x="281" y="93"/>
                    <a:pt x="281" y="93"/>
                  </a:cubicBezTo>
                  <a:cubicBezTo>
                    <a:pt x="280" y="92"/>
                    <a:pt x="280" y="92"/>
                    <a:pt x="280" y="92"/>
                  </a:cubicBezTo>
                  <a:cubicBezTo>
                    <a:pt x="276" y="80"/>
                    <a:pt x="278" y="85"/>
                    <a:pt x="275" y="78"/>
                  </a:cubicBezTo>
                  <a:cubicBezTo>
                    <a:pt x="272" y="71"/>
                    <a:pt x="266" y="72"/>
                    <a:pt x="255" y="76"/>
                  </a:cubicBezTo>
                  <a:cubicBezTo>
                    <a:pt x="245" y="79"/>
                    <a:pt x="234" y="79"/>
                    <a:pt x="227" y="71"/>
                  </a:cubicBezTo>
                  <a:cubicBezTo>
                    <a:pt x="225" y="70"/>
                    <a:pt x="224" y="68"/>
                    <a:pt x="222" y="67"/>
                  </a:cubicBezTo>
                  <a:cubicBezTo>
                    <a:pt x="222" y="67"/>
                    <a:pt x="222" y="67"/>
                    <a:pt x="222" y="67"/>
                  </a:cubicBezTo>
                  <a:cubicBezTo>
                    <a:pt x="215" y="58"/>
                    <a:pt x="216" y="48"/>
                    <a:pt x="220" y="37"/>
                  </a:cubicBezTo>
                  <a:cubicBezTo>
                    <a:pt x="223" y="27"/>
                    <a:pt x="225" y="21"/>
                    <a:pt x="218" y="18"/>
                  </a:cubicBezTo>
                  <a:cubicBezTo>
                    <a:pt x="211" y="15"/>
                    <a:pt x="216" y="17"/>
                    <a:pt x="204" y="11"/>
                  </a:cubicBezTo>
                  <a:cubicBezTo>
                    <a:pt x="204" y="11"/>
                    <a:pt x="204" y="11"/>
                    <a:pt x="204" y="11"/>
                  </a:cubicBezTo>
                  <a:cubicBezTo>
                    <a:pt x="204" y="11"/>
                    <a:pt x="204" y="11"/>
                    <a:pt x="204" y="11"/>
                  </a:cubicBezTo>
                  <a:cubicBezTo>
                    <a:pt x="192" y="6"/>
                    <a:pt x="197" y="8"/>
                    <a:pt x="190" y="5"/>
                  </a:cubicBezTo>
                  <a:cubicBezTo>
                    <a:pt x="183" y="2"/>
                    <a:pt x="180" y="7"/>
                    <a:pt x="174" y="17"/>
                  </a:cubicBezTo>
                  <a:cubicBezTo>
                    <a:pt x="169" y="27"/>
                    <a:pt x="162" y="34"/>
                    <a:pt x="151" y="34"/>
                  </a:cubicBezTo>
                  <a:cubicBezTo>
                    <a:pt x="149" y="34"/>
                    <a:pt x="147" y="34"/>
                    <a:pt x="145" y="34"/>
                  </a:cubicBezTo>
                  <a:cubicBezTo>
                    <a:pt x="145" y="34"/>
                    <a:pt x="145" y="34"/>
                    <a:pt x="144" y="34"/>
                  </a:cubicBezTo>
                  <a:close/>
                  <a:moveTo>
                    <a:pt x="193" y="126"/>
                  </a:moveTo>
                  <a:cubicBezTo>
                    <a:pt x="203" y="153"/>
                    <a:pt x="189" y="183"/>
                    <a:pt x="163" y="193"/>
                  </a:cubicBezTo>
                  <a:cubicBezTo>
                    <a:pt x="136" y="203"/>
                    <a:pt x="106" y="190"/>
                    <a:pt x="96" y="163"/>
                  </a:cubicBezTo>
                  <a:cubicBezTo>
                    <a:pt x="86" y="136"/>
                    <a:pt x="99" y="106"/>
                    <a:pt x="126" y="96"/>
                  </a:cubicBezTo>
                  <a:cubicBezTo>
                    <a:pt x="153" y="86"/>
                    <a:pt x="182" y="99"/>
                    <a:pt x="193" y="126"/>
                  </a:cubicBezTo>
                  <a:close/>
                </a:path>
              </a:pathLst>
            </a:custGeom>
            <a:solidFill>
              <a:srgbClr val="F5A80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4" name="îs1iḑè"/>
            <p:cNvSpPr/>
            <p:nvPr/>
          </p:nvSpPr>
          <p:spPr bwMode="auto">
            <a:xfrm>
              <a:off x="6419713" y="3871358"/>
              <a:ext cx="442342" cy="440897"/>
            </a:xfrm>
            <a:custGeom>
              <a:avLst/>
              <a:gdLst>
                <a:gd name="T0" fmla="*/ 61 w 176"/>
                <a:gd name="T1" fmla="*/ 16 h 176"/>
                <a:gd name="T2" fmla="*/ 161 w 176"/>
                <a:gd name="T3" fmla="*/ 61 h 176"/>
                <a:gd name="T4" fmla="*/ 116 w 176"/>
                <a:gd name="T5" fmla="*/ 161 h 176"/>
                <a:gd name="T6" fmla="*/ 16 w 176"/>
                <a:gd name="T7" fmla="*/ 116 h 176"/>
                <a:gd name="T8" fmla="*/ 61 w 176"/>
                <a:gd name="T9" fmla="*/ 16 h 176"/>
              </a:gdLst>
              <a:ahLst/>
              <a:cxnLst>
                <a:cxn ang="0">
                  <a:pos x="T0" y="T1"/>
                </a:cxn>
                <a:cxn ang="0">
                  <a:pos x="T2" y="T3"/>
                </a:cxn>
                <a:cxn ang="0">
                  <a:pos x="T4" y="T5"/>
                </a:cxn>
                <a:cxn ang="0">
                  <a:pos x="T6" y="T7"/>
                </a:cxn>
                <a:cxn ang="0">
                  <a:pos x="T8" y="T9"/>
                </a:cxn>
              </a:cxnLst>
              <a:rect l="0" t="0" r="r" b="b"/>
              <a:pathLst>
                <a:path w="176" h="176">
                  <a:moveTo>
                    <a:pt x="61" y="16"/>
                  </a:moveTo>
                  <a:cubicBezTo>
                    <a:pt x="101" y="0"/>
                    <a:pt x="146" y="21"/>
                    <a:pt x="161" y="61"/>
                  </a:cubicBezTo>
                  <a:cubicBezTo>
                    <a:pt x="176" y="101"/>
                    <a:pt x="156" y="146"/>
                    <a:pt x="116" y="161"/>
                  </a:cubicBezTo>
                  <a:cubicBezTo>
                    <a:pt x="76" y="176"/>
                    <a:pt x="31" y="156"/>
                    <a:pt x="16" y="116"/>
                  </a:cubicBezTo>
                  <a:cubicBezTo>
                    <a:pt x="0" y="76"/>
                    <a:pt x="20" y="31"/>
                    <a:pt x="61" y="16"/>
                  </a:cubicBezTo>
                  <a:close/>
                </a:path>
              </a:pathLst>
            </a:custGeom>
            <a:solidFill>
              <a:srgbClr val="505ED0"/>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5" name="iśļíďé"/>
            <p:cNvSpPr/>
            <p:nvPr/>
          </p:nvSpPr>
          <p:spPr bwMode="auto">
            <a:xfrm>
              <a:off x="4730751" y="5375275"/>
              <a:ext cx="168275" cy="184150"/>
            </a:xfrm>
            <a:custGeom>
              <a:avLst/>
              <a:gdLst>
                <a:gd name="T0" fmla="*/ 57 w 106"/>
                <a:gd name="T1" fmla="*/ 0 h 116"/>
                <a:gd name="T2" fmla="*/ 106 w 106"/>
                <a:gd name="T3" fmla="*/ 54 h 116"/>
                <a:gd name="T4" fmla="*/ 36 w 106"/>
                <a:gd name="T5" fmla="*/ 116 h 116"/>
                <a:gd name="T6" fmla="*/ 29 w 106"/>
                <a:gd name="T7" fmla="*/ 109 h 116"/>
                <a:gd name="T8" fmla="*/ 29 w 106"/>
                <a:gd name="T9" fmla="*/ 50 h 116"/>
                <a:gd name="T10" fmla="*/ 0 w 106"/>
                <a:gd name="T11" fmla="*/ 38 h 116"/>
                <a:gd name="T12" fmla="*/ 57 w 106"/>
                <a:gd name="T13" fmla="*/ 0 h 116"/>
              </a:gdLst>
              <a:ahLst/>
              <a:cxnLst>
                <a:cxn ang="0">
                  <a:pos x="T0" y="T1"/>
                </a:cxn>
                <a:cxn ang="0">
                  <a:pos x="T2" y="T3"/>
                </a:cxn>
                <a:cxn ang="0">
                  <a:pos x="T4" y="T5"/>
                </a:cxn>
                <a:cxn ang="0">
                  <a:pos x="T6" y="T7"/>
                </a:cxn>
                <a:cxn ang="0">
                  <a:pos x="T8" y="T9"/>
                </a:cxn>
                <a:cxn ang="0">
                  <a:pos x="T10" y="T11"/>
                </a:cxn>
                <a:cxn ang="0">
                  <a:pos x="T12" y="T13"/>
                </a:cxn>
              </a:cxnLst>
              <a:rect l="0" t="0" r="r" b="b"/>
              <a:pathLst>
                <a:path w="106" h="116">
                  <a:moveTo>
                    <a:pt x="57" y="0"/>
                  </a:moveTo>
                  <a:lnTo>
                    <a:pt x="106" y="54"/>
                  </a:lnTo>
                  <a:lnTo>
                    <a:pt x="36" y="116"/>
                  </a:lnTo>
                  <a:lnTo>
                    <a:pt x="29" y="109"/>
                  </a:lnTo>
                  <a:lnTo>
                    <a:pt x="29" y="50"/>
                  </a:lnTo>
                  <a:lnTo>
                    <a:pt x="0" y="38"/>
                  </a:lnTo>
                  <a:lnTo>
                    <a:pt x="57" y="0"/>
                  </a:lnTo>
                  <a:close/>
                </a:path>
              </a:pathLst>
            </a:custGeom>
            <a:solidFill>
              <a:srgbClr val="1C0D3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6" name="ïşľiḋé"/>
            <p:cNvSpPr/>
            <p:nvPr/>
          </p:nvSpPr>
          <p:spPr bwMode="auto">
            <a:xfrm>
              <a:off x="5541963" y="2984500"/>
              <a:ext cx="179536"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2300" b="0" i="0" u="none" strike="noStrike" cap="none" normalizeH="0" baseline="0">
                  <a:ln>
                    <a:noFill/>
                  </a:ln>
                  <a:solidFill>
                    <a:srgbClr val="1C0D3A"/>
                  </a:solidFill>
                  <a:effectLst/>
                </a:rPr>
                <a:t>T</a:t>
              </a:r>
              <a:endParaRPr kumimoji="0" lang="en-US" altLang="zh-CN" sz="2300" b="0" i="0" u="none" strike="noStrike" cap="none" normalizeH="0" baseline="0" dirty="0">
                <a:ln>
                  <a:noFill/>
                </a:ln>
                <a:solidFill>
                  <a:srgbClr val="1C0D3A"/>
                </a:solidFill>
                <a:effectLst/>
              </a:endParaRPr>
            </a:p>
          </p:txBody>
        </p:sp>
        <p:sp>
          <p:nvSpPr>
            <p:cNvPr id="137" name="îsļiďé"/>
            <p:cNvSpPr/>
            <p:nvPr/>
          </p:nvSpPr>
          <p:spPr bwMode="auto">
            <a:xfrm>
              <a:off x="5676901" y="2984500"/>
              <a:ext cx="460062"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lang="en-US" altLang="zh-CN" sz="2300">
                  <a:solidFill>
                    <a:srgbClr val="1C0D3A"/>
                  </a:solidFill>
                </a:rPr>
                <a:t>OG</a:t>
              </a:r>
              <a:endParaRPr kumimoji="0" lang="en-US" altLang="zh-CN" sz="2300" b="0" i="0" u="none" strike="noStrike" cap="none" normalizeH="0" baseline="0" dirty="0">
                <a:ln>
                  <a:noFill/>
                </a:ln>
                <a:solidFill>
                  <a:srgbClr val="1C0D3A"/>
                </a:solidFill>
                <a:effectLst/>
              </a:endParaRPr>
            </a:p>
          </p:txBody>
        </p:sp>
        <p:sp>
          <p:nvSpPr>
            <p:cNvPr id="138" name="iṣlîdè"/>
            <p:cNvSpPr/>
            <p:nvPr/>
          </p:nvSpPr>
          <p:spPr bwMode="auto">
            <a:xfrm>
              <a:off x="6103938" y="2984500"/>
              <a:ext cx="197170"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2300" b="0" i="0" u="none" strike="noStrike" cap="none" normalizeH="0" baseline="0">
                  <a:ln>
                    <a:noFill/>
                  </a:ln>
                  <a:solidFill>
                    <a:srgbClr val="1C0D3A"/>
                  </a:solidFill>
                  <a:effectLst/>
                </a:rPr>
                <a:t>E</a:t>
              </a:r>
              <a:endParaRPr kumimoji="0" lang="en-US" altLang="zh-CN" sz="2300" b="0" i="0" u="none" strike="noStrike" cap="none" normalizeH="0" baseline="0" dirty="0">
                <a:ln>
                  <a:noFill/>
                </a:ln>
                <a:solidFill>
                  <a:srgbClr val="1C0D3A"/>
                </a:solidFill>
                <a:effectLst/>
              </a:endParaRPr>
            </a:p>
          </p:txBody>
        </p:sp>
        <p:sp>
          <p:nvSpPr>
            <p:cNvPr id="139" name="ïşļîďé"/>
            <p:cNvSpPr/>
            <p:nvPr/>
          </p:nvSpPr>
          <p:spPr bwMode="auto">
            <a:xfrm>
              <a:off x="6262688" y="2984500"/>
              <a:ext cx="803105"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2300" b="0" i="0" u="none" strike="noStrike" cap="none" normalizeH="0" baseline="0">
                  <a:ln>
                    <a:noFill/>
                  </a:ln>
                  <a:solidFill>
                    <a:srgbClr val="1C0D3A"/>
                  </a:solidFill>
                  <a:effectLst/>
                </a:rPr>
                <a:t>THER</a:t>
              </a:r>
              <a:endParaRPr kumimoji="0" lang="en-US" altLang="zh-CN" sz="2300" b="0" i="0" u="none" strike="noStrike" cap="none" normalizeH="0" baseline="0" dirty="0">
                <a:ln>
                  <a:noFill/>
                </a:ln>
                <a:solidFill>
                  <a:srgbClr val="1C0D3A"/>
                </a:solidFill>
                <a:effectLst/>
              </a:endParaRPr>
            </a:p>
          </p:txBody>
        </p:sp>
        <p:sp>
          <p:nvSpPr>
            <p:cNvPr id="140" name="ï$ľíḋê"/>
            <p:cNvSpPr/>
            <p:nvPr/>
          </p:nvSpPr>
          <p:spPr bwMode="auto">
            <a:xfrm>
              <a:off x="5519738" y="3243263"/>
              <a:ext cx="6508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2400" b="0" i="0" u="none" strike="noStrike" cap="none" normalizeH="0" baseline="0">
                  <a:ln>
                    <a:noFill/>
                  </a:ln>
                  <a:solidFill>
                    <a:srgbClr val="1C0D3A"/>
                  </a:solidFill>
                  <a:effectLst/>
                </a:rPr>
                <a:t>AND</a:t>
              </a:r>
              <a:endParaRPr kumimoji="0" lang="en-US" altLang="zh-CN" sz="2400" b="0" i="0" u="none" strike="noStrike" cap="none" normalizeH="0" baseline="0" dirty="0">
                <a:ln>
                  <a:noFill/>
                </a:ln>
                <a:solidFill>
                  <a:srgbClr val="1C0D3A"/>
                </a:solidFill>
                <a:effectLst/>
              </a:endParaRPr>
            </a:p>
          </p:txBody>
        </p:sp>
        <p:sp>
          <p:nvSpPr>
            <p:cNvPr id="141" name="iṣ1íḋê"/>
            <p:cNvSpPr/>
            <p:nvPr/>
          </p:nvSpPr>
          <p:spPr bwMode="auto">
            <a:xfrm>
              <a:off x="6218238" y="3243263"/>
              <a:ext cx="7854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2400" b="0" i="0" u="none" strike="noStrike" cap="none" normalizeH="0" baseline="0">
                  <a:ln>
                    <a:noFill/>
                  </a:ln>
                  <a:solidFill>
                    <a:srgbClr val="1C0D3A"/>
                  </a:solidFill>
                  <a:effectLst/>
                </a:rPr>
                <a:t>WITH</a:t>
              </a:r>
              <a:endParaRPr kumimoji="0" lang="en-US" altLang="zh-CN" sz="2400" b="0" i="0" u="none" strike="noStrike" cap="none" normalizeH="0" baseline="0" dirty="0">
                <a:ln>
                  <a:noFill/>
                </a:ln>
                <a:solidFill>
                  <a:srgbClr val="1C0D3A"/>
                </a:solidFill>
                <a:effectLst/>
              </a:endParaRPr>
            </a:p>
          </p:txBody>
        </p:sp>
        <p:sp>
          <p:nvSpPr>
            <p:cNvPr id="142" name="íṥļïďê"/>
            <p:cNvSpPr/>
            <p:nvPr/>
          </p:nvSpPr>
          <p:spPr bwMode="auto">
            <a:xfrm>
              <a:off x="5391697" y="4511287"/>
              <a:ext cx="66204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3200" b="0" i="0" u="none" strike="noStrike" cap="none" normalizeH="0" baseline="0">
                  <a:ln>
                    <a:noFill/>
                  </a:ln>
                  <a:solidFill>
                    <a:srgbClr val="1C0D3A"/>
                  </a:solidFill>
                  <a:effectLst/>
                </a:rPr>
                <a:t>WE</a:t>
              </a:r>
              <a:endParaRPr kumimoji="0" lang="en-US" altLang="zh-CN" sz="3200" b="0" i="0" u="none" strike="noStrike" cap="none" normalizeH="0" baseline="0" dirty="0">
                <a:ln>
                  <a:noFill/>
                </a:ln>
                <a:solidFill>
                  <a:srgbClr val="1C0D3A"/>
                </a:solidFill>
                <a:effectLst/>
              </a:endParaRPr>
            </a:p>
          </p:txBody>
        </p:sp>
        <p:sp>
          <p:nvSpPr>
            <p:cNvPr id="143" name="iṥlîďê"/>
            <p:cNvSpPr/>
            <p:nvPr/>
          </p:nvSpPr>
          <p:spPr bwMode="auto">
            <a:xfrm>
              <a:off x="6182925" y="4511287"/>
              <a:ext cx="95859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3200" b="0" i="0" u="none" strike="noStrike" cap="none" normalizeH="0" baseline="0">
                  <a:ln>
                    <a:noFill/>
                  </a:ln>
                  <a:solidFill>
                    <a:srgbClr val="1C0D3A"/>
                  </a:solidFill>
                  <a:effectLst/>
                </a:rPr>
                <a:t>WILL</a:t>
              </a:r>
              <a:endParaRPr kumimoji="0" lang="en-US" altLang="zh-CN" sz="3200" b="0" i="0" u="none" strike="noStrike" cap="none" normalizeH="0" baseline="0" dirty="0">
                <a:ln>
                  <a:noFill/>
                </a:ln>
                <a:solidFill>
                  <a:srgbClr val="1C0D3A"/>
                </a:solidFill>
                <a:effectLst/>
              </a:endParaRPr>
            </a:p>
          </p:txBody>
        </p:sp>
        <p:sp>
          <p:nvSpPr>
            <p:cNvPr id="144" name="ïṩlíḍê"/>
            <p:cNvSpPr/>
            <p:nvPr/>
          </p:nvSpPr>
          <p:spPr bwMode="auto">
            <a:xfrm>
              <a:off x="5421084" y="4792663"/>
              <a:ext cx="164468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anchor="t" anchorCtr="0" compatLnSpc="1">
              <a:normAutofit/>
            </a:bodyPr>
            <a:lstStyle/>
            <a:p>
              <a:pPr marL="0" marR="0" lvl="0" indent="0" algn="l" defTabSz="914400" rtl="0" eaLnBrk="0" fontAlgn="base" latinLnBrk="0" hangingPunct="0">
                <a:spcBef>
                  <a:spcPct val="0"/>
                </a:spcBef>
                <a:spcAft>
                  <a:spcPct val="0"/>
                </a:spcAft>
                <a:buClrTx/>
                <a:buSzTx/>
                <a:buFontTx/>
                <a:buNone/>
              </a:pPr>
              <a:r>
                <a:rPr kumimoji="0" lang="en-US" altLang="zh-CN" sz="6600" b="0" i="0" u="none" strike="noStrike" cap="none" normalizeH="0" baseline="0" dirty="0">
                  <a:ln>
                    <a:noFill/>
                  </a:ln>
                  <a:solidFill>
                    <a:srgbClr val="1C0D3A"/>
                  </a:solidFill>
                  <a:effectLst/>
                </a:rPr>
                <a:t>WIN</a:t>
              </a:r>
              <a:endParaRPr kumimoji="0" lang="en-US" altLang="zh-CN" sz="6600" b="0" i="0" u="none" strike="noStrike" cap="none" normalizeH="0" baseline="0" dirty="0">
                <a:ln>
                  <a:noFill/>
                </a:ln>
                <a:solidFill>
                  <a:srgbClr val="1C0D3A"/>
                </a:solidFill>
                <a:effectLs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14" name="矩形 13"/>
          <p:cNvSpPr/>
          <p:nvPr/>
        </p:nvSpPr>
        <p:spPr>
          <a:xfrm>
            <a:off x="3479279" y="2830253"/>
            <a:ext cx="5341527" cy="1200329"/>
          </a:xfrm>
          <a:prstGeom prst="rect">
            <a:avLst/>
          </a:prstGeom>
        </p:spPr>
        <p:txBody>
          <a:bodyPr wrap="none">
            <a:spAutoFit/>
          </a:bodyPr>
          <a:lstStyle/>
          <a:p>
            <a:r>
              <a:rPr lang="en-US" altLang="zh-CN" sz="7200" b="1" dirty="0">
                <a:solidFill>
                  <a:schemeClr val="bg1"/>
                </a:solidFill>
                <a:latin typeface="Viner Hand ITC" panose="03070502030502020203" pitchFamily="66" charset="0"/>
                <a:ea typeface="江城律动宋" panose="02020700000000000000" pitchFamily="18" charset="-122"/>
                <a:cs typeface="+mn-ea"/>
                <a:sym typeface="+mn-lt"/>
              </a:rPr>
              <a:t>THANKS</a:t>
            </a:r>
            <a:r>
              <a:rPr lang="zh-CN" altLang="en-US" sz="7200" b="1" dirty="0">
                <a:solidFill>
                  <a:schemeClr val="bg1"/>
                </a:solidFill>
                <a:latin typeface="Viner Hand ITC" panose="03070502030502020203" pitchFamily="66" charset="0"/>
                <a:ea typeface="江城律动宋" panose="02020700000000000000" pitchFamily="18" charset="-122"/>
                <a:cs typeface="+mn-ea"/>
                <a:sym typeface="+mn-lt"/>
              </a:rPr>
              <a:t>！</a:t>
            </a:r>
            <a:endParaRPr lang="zh-CN" altLang="en-US" sz="7200" b="1" dirty="0">
              <a:solidFill>
                <a:schemeClr val="bg1"/>
              </a:solidFill>
              <a:latin typeface="Viner Hand ITC" panose="03070502030502020203" pitchFamily="66" charset="0"/>
              <a:ea typeface="江城律动宋" panose="02020700000000000000" pitchFamily="18" charset="-122"/>
              <a:cs typeface="+mn-ea"/>
              <a:sym typeface="+mn-lt"/>
            </a:endParaRPr>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4183994" y="3821346"/>
            <a:ext cx="3646773" cy="646331"/>
          </a:xfrm>
          <a:prstGeom prst="rect">
            <a:avLst/>
          </a:prstGeom>
          <a:noFill/>
        </p:spPr>
        <p:txBody>
          <a:bodyPr wrap="square" rtlCol="0">
            <a:spAutoFit/>
          </a:bodyPr>
          <a:lstStyle/>
          <a:p>
            <a:r>
              <a:rPr lang="en-US" altLang="zh-CN" sz="3600" dirty="0">
                <a:solidFill>
                  <a:schemeClr val="bg1"/>
                </a:solidFill>
                <a:latin typeface="Script MT Bold" panose="03040602040607080904" pitchFamily="66" charset="0"/>
              </a:rPr>
              <a:t>ZJU —— ACEE</a:t>
            </a:r>
            <a:endParaRPr lang="zh-CN" altLang="en-US" sz="3600" dirty="0">
              <a:solidFill>
                <a:schemeClr val="bg1"/>
              </a:solidFill>
              <a:latin typeface="Script MT Bold" panose="03040602040607080904" pitchFamily="66"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760609" y="4056384"/>
            <a:ext cx="4670782" cy="584775"/>
          </a:xfrm>
          <a:prstGeom prst="rect">
            <a:avLst/>
          </a:prstGeom>
          <a:noFill/>
        </p:spPr>
        <p:txBody>
          <a:bodyPr wrap="square">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需求分析</a:t>
            </a:r>
            <a:endParaRPr lang="zh-CN" altLang="en-US" sz="3200" b="1" dirty="0">
              <a:solidFill>
                <a:schemeClr val="bg1"/>
              </a:solidFill>
              <a:latin typeface="幼圆" panose="02010509060101010101" pitchFamily="49" charset="-122"/>
              <a:ea typeface="幼圆" panose="02010509060101010101" pitchFamily="49" charset="-122"/>
            </a:endParaRPr>
          </a:p>
        </p:txBody>
      </p:sp>
      <p:sp>
        <p:nvSpPr>
          <p:cNvPr id="22" name="文本框 21"/>
          <p:cNvSpPr txBox="1"/>
          <p:nvPr/>
        </p:nvSpPr>
        <p:spPr>
          <a:xfrm>
            <a:off x="4153156" y="4560226"/>
            <a:ext cx="3885688" cy="400110"/>
          </a:xfrm>
          <a:prstGeom prst="rect">
            <a:avLst/>
          </a:prstGeom>
          <a:noFill/>
        </p:spPr>
        <p:txBody>
          <a:bodyPr wrap="square">
            <a:spAutoFit/>
          </a:bodyPr>
          <a:lstStyle/>
          <a:p>
            <a:pPr algn="dist"/>
            <a:r>
              <a:rPr lang="en-US" altLang="zh-CN" sz="2000" b="1" dirty="0">
                <a:solidFill>
                  <a:schemeClr val="bg1"/>
                </a:solidFill>
              </a:rPr>
              <a:t>Analysis</a:t>
            </a:r>
            <a:endParaRPr lang="zh-CN" altLang="en-US" sz="2000" b="1" dirty="0">
              <a:solidFill>
                <a:schemeClr val="bg1"/>
              </a:solidFill>
            </a:endParaRPr>
          </a:p>
        </p:txBody>
      </p:sp>
      <p:grpSp>
        <p:nvGrpSpPr>
          <p:cNvPr id="5" name="组合 4"/>
          <p:cNvGrpSpPr/>
          <p:nvPr/>
        </p:nvGrpSpPr>
        <p:grpSpPr>
          <a:xfrm>
            <a:off x="4961089" y="1999377"/>
            <a:ext cx="2220832" cy="1878127"/>
            <a:chOff x="2306789" y="2570151"/>
            <a:chExt cx="816135" cy="690194"/>
          </a:xfrm>
        </p:grpSpPr>
        <p:sp>
          <p:nvSpPr>
            <p:cNvPr id="25" name="任意多边形: 形状 24"/>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2405362" y="2660823"/>
              <a:ext cx="552094"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01</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9785" y="1376705"/>
            <a:ext cx="5239992" cy="4409492"/>
            <a:chOff x="1338523" y="1461040"/>
            <a:chExt cx="5239992" cy="4409492"/>
          </a:xfrm>
        </p:grpSpPr>
        <p:sp>
          <p:nvSpPr>
            <p:cNvPr id="8" name="Oval 3"/>
            <p:cNvSpPr/>
            <p:nvPr/>
          </p:nvSpPr>
          <p:spPr>
            <a:xfrm rot="5400000">
              <a:off x="3536223" y="1813946"/>
              <a:ext cx="1837875" cy="1837874"/>
            </a:xfrm>
            <a:prstGeom prst="ellips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9" name="Oval 4"/>
            <p:cNvSpPr/>
            <p:nvPr/>
          </p:nvSpPr>
          <p:spPr>
            <a:xfrm rot="5400000">
              <a:off x="2611750" y="3253246"/>
              <a:ext cx="2026092" cy="2026091"/>
            </a:xfrm>
            <a:prstGeom prst="ellips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0" name="Oval 5"/>
            <p:cNvSpPr/>
            <p:nvPr/>
          </p:nvSpPr>
          <p:spPr>
            <a:xfrm rot="5400000">
              <a:off x="4183907" y="3211727"/>
              <a:ext cx="1644125" cy="1644125"/>
            </a:xfrm>
            <a:prstGeom prst="ellipse">
              <a:avLst/>
            </a:prstGeom>
            <a:solidFill>
              <a:srgbClr val="7CB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1" name="Oval 6"/>
            <p:cNvSpPr/>
            <p:nvPr/>
          </p:nvSpPr>
          <p:spPr>
            <a:xfrm rot="5400000">
              <a:off x="5374566" y="2734715"/>
              <a:ext cx="1037061" cy="1037061"/>
            </a:xfrm>
            <a:prstGeom prst="ellips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2" name="Oval 7"/>
            <p:cNvSpPr/>
            <p:nvPr/>
          </p:nvSpPr>
          <p:spPr>
            <a:xfrm rot="5400000">
              <a:off x="4316767" y="4855852"/>
              <a:ext cx="739922" cy="739922"/>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3" name="Oval 8"/>
            <p:cNvSpPr/>
            <p:nvPr/>
          </p:nvSpPr>
          <p:spPr>
            <a:xfrm rot="5400000">
              <a:off x="2241790" y="3501905"/>
              <a:ext cx="739922" cy="739922"/>
            </a:xfrm>
            <a:prstGeom prst="ellipse">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4" name="Oval 9"/>
            <p:cNvSpPr/>
            <p:nvPr/>
          </p:nvSpPr>
          <p:spPr>
            <a:xfrm rot="5400000">
              <a:off x="1709850" y="2777170"/>
              <a:ext cx="952153" cy="95215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5" name="Oval 10"/>
            <p:cNvSpPr/>
            <p:nvPr/>
          </p:nvSpPr>
          <p:spPr>
            <a:xfrm rot="5400000">
              <a:off x="2618201" y="2492077"/>
              <a:ext cx="705811" cy="705811"/>
            </a:xfrm>
            <a:prstGeom prst="ellipse">
              <a:avLst/>
            </a:prstGeom>
            <a:solidFill>
              <a:schemeClr val="accent1">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6" name="Oval 11"/>
            <p:cNvSpPr/>
            <p:nvPr/>
          </p:nvSpPr>
          <p:spPr>
            <a:xfrm rot="5400000">
              <a:off x="3611872" y="1461040"/>
              <a:ext cx="705811" cy="705811"/>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7" name="Oval 12"/>
            <p:cNvSpPr/>
            <p:nvPr/>
          </p:nvSpPr>
          <p:spPr>
            <a:xfrm rot="5400000">
              <a:off x="2836603" y="1512898"/>
              <a:ext cx="685782" cy="685781"/>
            </a:xfrm>
            <a:prstGeom prst="ellipse">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8" name="Oval 13"/>
            <p:cNvSpPr/>
            <p:nvPr/>
          </p:nvSpPr>
          <p:spPr>
            <a:xfrm rot="5400000">
              <a:off x="2822108" y="5250992"/>
              <a:ext cx="554011" cy="554010"/>
            </a:xfrm>
            <a:prstGeom prst="ellipse">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9" name="Oval 14"/>
            <p:cNvSpPr/>
            <p:nvPr/>
          </p:nvSpPr>
          <p:spPr>
            <a:xfrm rot="5400000">
              <a:off x="5921646" y="3814247"/>
              <a:ext cx="656869" cy="656869"/>
            </a:xfrm>
            <a:prstGeom prst="ellipse">
              <a:avLst/>
            </a:prstGeom>
            <a:solidFill>
              <a:schemeClr val="accent1">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0" name="Oval 15"/>
            <p:cNvSpPr/>
            <p:nvPr/>
          </p:nvSpPr>
          <p:spPr>
            <a:xfrm rot="5400000">
              <a:off x="1533126" y="3274490"/>
              <a:ext cx="454832" cy="454831"/>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1" name="Oval 16"/>
            <p:cNvSpPr/>
            <p:nvPr/>
          </p:nvSpPr>
          <p:spPr>
            <a:xfrm rot="5400000">
              <a:off x="1338523" y="3202062"/>
              <a:ext cx="297064" cy="297064"/>
            </a:xfrm>
            <a:prstGeom prst="ellipse">
              <a:avLst/>
            </a:prstGeom>
            <a:solidFill>
              <a:srgbClr val="DFC3BA">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2" name="Oval 17"/>
            <p:cNvSpPr/>
            <p:nvPr/>
          </p:nvSpPr>
          <p:spPr>
            <a:xfrm rot="5400000">
              <a:off x="5122082" y="5131740"/>
              <a:ext cx="413314" cy="413314"/>
            </a:xfrm>
            <a:prstGeom prst="ellipse">
              <a:avLst/>
            </a:prstGeom>
            <a:solidFill>
              <a:srgbClr val="82A3B6">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3" name="Oval 18"/>
            <p:cNvSpPr/>
            <p:nvPr/>
          </p:nvSpPr>
          <p:spPr>
            <a:xfrm rot="5400000">
              <a:off x="4885878" y="5534726"/>
              <a:ext cx="335806" cy="335806"/>
            </a:xfrm>
            <a:prstGeom prst="ellipse">
              <a:avLst/>
            </a:prstGeom>
            <a:solidFill>
              <a:schemeClr val="accent4">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4" name="Oval 19"/>
            <p:cNvSpPr/>
            <p:nvPr/>
          </p:nvSpPr>
          <p:spPr>
            <a:xfrm rot="5400000">
              <a:off x="5443079" y="2052066"/>
              <a:ext cx="503672" cy="503672"/>
            </a:xfrm>
            <a:prstGeom prst="ellipse">
              <a:avLst/>
            </a:prstGeom>
            <a:solidFill>
              <a:srgbClr val="7CBEE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5" name="Oval 20"/>
            <p:cNvSpPr/>
            <p:nvPr/>
          </p:nvSpPr>
          <p:spPr>
            <a:xfrm rot="5400000">
              <a:off x="4361320" y="1482066"/>
              <a:ext cx="276522" cy="27652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6" name="Oval 21"/>
            <p:cNvSpPr/>
            <p:nvPr/>
          </p:nvSpPr>
          <p:spPr>
            <a:xfrm rot="5400000">
              <a:off x="3213756" y="2249035"/>
              <a:ext cx="317776" cy="317776"/>
            </a:xfrm>
            <a:prstGeom prst="ellips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7" name="Arc 23"/>
            <p:cNvSpPr/>
            <p:nvPr/>
          </p:nvSpPr>
          <p:spPr>
            <a:xfrm>
              <a:off x="2005590" y="1480733"/>
              <a:ext cx="4069451" cy="4069453"/>
            </a:xfrm>
            <a:prstGeom prst="arc">
              <a:avLst>
                <a:gd name="adj1" fmla="val 16606887"/>
                <a:gd name="adj2" fmla="val 20088040"/>
              </a:avLst>
            </a:prstGeom>
            <a:ln w="19050">
              <a:solidFill>
                <a:schemeClr val="tx1">
                  <a:alpha val="6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cs typeface="+mn-ea"/>
                <a:sym typeface="+mn-lt"/>
              </a:endParaRPr>
            </a:p>
          </p:txBody>
        </p:sp>
        <p:sp>
          <p:nvSpPr>
            <p:cNvPr id="28" name="Arc 24"/>
            <p:cNvSpPr/>
            <p:nvPr/>
          </p:nvSpPr>
          <p:spPr>
            <a:xfrm>
              <a:off x="2023222" y="1480733"/>
              <a:ext cx="4069451" cy="4069453"/>
            </a:xfrm>
            <a:prstGeom prst="arc">
              <a:avLst>
                <a:gd name="adj1" fmla="val 12190797"/>
                <a:gd name="adj2" fmla="val 15501760"/>
              </a:avLst>
            </a:prstGeom>
            <a:ln w="19050">
              <a:solidFill>
                <a:schemeClr val="tx1">
                  <a:alpha val="6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cs typeface="+mn-ea"/>
                <a:sym typeface="+mn-lt"/>
              </a:endParaRPr>
            </a:p>
          </p:txBody>
        </p:sp>
        <p:sp>
          <p:nvSpPr>
            <p:cNvPr id="29" name="Arc 25"/>
            <p:cNvSpPr/>
            <p:nvPr/>
          </p:nvSpPr>
          <p:spPr>
            <a:xfrm>
              <a:off x="2023222" y="1489239"/>
              <a:ext cx="4069451" cy="4069453"/>
            </a:xfrm>
            <a:prstGeom prst="arc">
              <a:avLst>
                <a:gd name="adj1" fmla="val 4949846"/>
                <a:gd name="adj2" fmla="val 10410258"/>
              </a:avLst>
            </a:prstGeom>
            <a:ln w="19050">
              <a:solidFill>
                <a:schemeClr val="tx1">
                  <a:alpha val="6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cs typeface="+mn-ea"/>
                <a:sym typeface="+mn-lt"/>
              </a:endParaRPr>
            </a:p>
          </p:txBody>
        </p:sp>
        <p:sp>
          <p:nvSpPr>
            <p:cNvPr id="30" name="Arc 26"/>
            <p:cNvSpPr/>
            <p:nvPr/>
          </p:nvSpPr>
          <p:spPr>
            <a:xfrm>
              <a:off x="2029718" y="1489239"/>
              <a:ext cx="4069451" cy="4069453"/>
            </a:xfrm>
            <a:prstGeom prst="arc">
              <a:avLst>
                <a:gd name="adj1" fmla="val 498896"/>
                <a:gd name="adj2" fmla="val 3477127"/>
              </a:avLst>
            </a:prstGeom>
            <a:ln w="19050">
              <a:solidFill>
                <a:schemeClr val="tx1">
                  <a:alpha val="6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cs typeface="+mn-ea"/>
                <a:sym typeface="+mn-lt"/>
              </a:endParaRPr>
            </a:p>
          </p:txBody>
        </p:sp>
      </p:grpSp>
      <p:grpSp>
        <p:nvGrpSpPr>
          <p:cNvPr id="41" name="组合 40"/>
          <p:cNvGrpSpPr/>
          <p:nvPr/>
        </p:nvGrpSpPr>
        <p:grpSpPr>
          <a:xfrm>
            <a:off x="5877722" y="2986116"/>
            <a:ext cx="5412696" cy="1512466"/>
            <a:chOff x="1959426" y="3913920"/>
            <a:chExt cx="4942139" cy="1512466"/>
          </a:xfrm>
        </p:grpSpPr>
        <p:sp>
          <p:nvSpPr>
            <p:cNvPr id="42" name="TextBox 17"/>
            <p:cNvSpPr txBox="1"/>
            <p:nvPr/>
          </p:nvSpPr>
          <p:spPr>
            <a:xfrm>
              <a:off x="1959426" y="3913920"/>
              <a:ext cx="1640115" cy="369332"/>
            </a:xfrm>
            <a:prstGeom prst="rect">
              <a:avLst/>
            </a:prstGeom>
            <a:noFill/>
          </p:spPr>
          <p:txBody>
            <a:bodyPr wrap="square" rtlCol="0">
              <a:sp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zh-CN" altLang="en-US" sz="1800" b="1" dirty="0">
                  <a:solidFill>
                    <a:schemeClr val="tx1">
                      <a:lumMod val="95000"/>
                      <a:lumOff val="5000"/>
                    </a:schemeClr>
                  </a:solidFill>
                  <a:latin typeface="+mn-lt"/>
                  <a:ea typeface="+mn-ea"/>
                  <a:cs typeface="+mn-ea"/>
                  <a:sym typeface="+mn-lt"/>
                </a:rPr>
                <a:t>多样化要求</a:t>
              </a:r>
              <a:endParaRPr lang="zh-CN" altLang="en-US" sz="1800" b="1" dirty="0">
                <a:solidFill>
                  <a:schemeClr val="tx1">
                    <a:lumMod val="95000"/>
                    <a:lumOff val="5000"/>
                  </a:schemeClr>
                </a:solidFill>
                <a:latin typeface="+mn-lt"/>
                <a:ea typeface="+mn-ea"/>
                <a:cs typeface="+mn-ea"/>
                <a:sym typeface="+mn-lt"/>
              </a:endParaRPr>
            </a:p>
          </p:txBody>
        </p:sp>
        <p:sp>
          <p:nvSpPr>
            <p:cNvPr id="52" name="矩形 51"/>
            <p:cNvSpPr/>
            <p:nvPr/>
          </p:nvSpPr>
          <p:spPr>
            <a:xfrm>
              <a:off x="1959427" y="4235804"/>
              <a:ext cx="4942138" cy="1190582"/>
            </a:xfrm>
            <a:prstGeom prst="rect">
              <a:avLst/>
            </a:prstGeom>
          </p:spPr>
          <p:txBody>
            <a:bodyPr wrap="square">
              <a:spAutoFit/>
            </a:bodyPr>
            <a:lstStyle/>
            <a:p>
              <a:pPr indent="266700" algn="l">
                <a:lnSpc>
                  <a:spcPct val="130000"/>
                </a:lnSpc>
              </a:pPr>
              <a:r>
                <a:rPr lang="zh-CN" altLang="zh-CN" sz="14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不同社区和酒店的配送环境各异，对配送人员提出了多样化的要求。同时，对于高校等相对封闭的场所，传统的快递和外卖送达需求存在较大的限制，往往只能将包裹或餐点送至统一的取货点，无法直接送至收件人手中。</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53" name="组合 52"/>
          <p:cNvGrpSpPr/>
          <p:nvPr/>
        </p:nvGrpSpPr>
        <p:grpSpPr>
          <a:xfrm>
            <a:off x="5877722" y="4555410"/>
            <a:ext cx="5412696" cy="1230787"/>
            <a:chOff x="1959426" y="3913920"/>
            <a:chExt cx="4942139" cy="1230787"/>
          </a:xfrm>
        </p:grpSpPr>
        <p:sp>
          <p:nvSpPr>
            <p:cNvPr id="54" name="TextBox 17"/>
            <p:cNvSpPr txBox="1"/>
            <p:nvPr/>
          </p:nvSpPr>
          <p:spPr>
            <a:xfrm>
              <a:off x="1959426" y="3913920"/>
              <a:ext cx="2083658" cy="369332"/>
            </a:xfrm>
            <a:prstGeom prst="rect">
              <a:avLst/>
            </a:prstGeom>
            <a:noFill/>
          </p:spPr>
          <p:txBody>
            <a:bodyPr wrap="square" rtlCol="0">
              <a:sp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zh-CN" altLang="en-US" sz="1800" b="1" dirty="0">
                  <a:solidFill>
                    <a:schemeClr val="tx1">
                      <a:lumMod val="95000"/>
                      <a:lumOff val="5000"/>
                    </a:schemeClr>
                  </a:solidFill>
                  <a:latin typeface="+mn-lt"/>
                  <a:ea typeface="+mn-ea"/>
                  <a:cs typeface="+mn-ea"/>
                  <a:sym typeface="+mn-lt"/>
                </a:rPr>
                <a:t>配送风险</a:t>
              </a:r>
              <a:endParaRPr lang="zh-CN" altLang="en-US" sz="1800" b="1" dirty="0">
                <a:solidFill>
                  <a:schemeClr val="tx1">
                    <a:lumMod val="95000"/>
                    <a:lumOff val="5000"/>
                  </a:schemeClr>
                </a:solidFill>
                <a:latin typeface="+mn-lt"/>
                <a:ea typeface="+mn-ea"/>
                <a:cs typeface="+mn-ea"/>
                <a:sym typeface="+mn-lt"/>
              </a:endParaRPr>
            </a:p>
          </p:txBody>
        </p:sp>
        <p:sp>
          <p:nvSpPr>
            <p:cNvPr id="55" name="矩形 54"/>
            <p:cNvSpPr/>
            <p:nvPr/>
          </p:nvSpPr>
          <p:spPr>
            <a:xfrm>
              <a:off x="1959427" y="4235804"/>
              <a:ext cx="4942138" cy="908903"/>
            </a:xfrm>
            <a:prstGeom prst="rect">
              <a:avLst/>
            </a:prstGeom>
          </p:spPr>
          <p:txBody>
            <a:bodyPr wrap="square">
              <a:spAutoFit/>
            </a:bodyPr>
            <a:lstStyle/>
            <a:p>
              <a:pPr indent="266700" algn="l">
                <a:lnSpc>
                  <a:spcPct val="130000"/>
                </a:lnSpc>
              </a:pPr>
              <a:r>
                <a:rPr lang="zh-CN" altLang="zh-CN" sz="1400" kern="100" dirty="0">
                  <a:solidFill>
                    <a:srgbClr val="0F0F0F"/>
                  </a:solidFill>
                  <a:latin typeface="Segoe UI" panose="020B0502040204020203" pitchFamily="34" charset="0"/>
                  <a:ea typeface="等线" panose="02010600030101010101" pitchFamily="2" charset="-122"/>
                  <a:cs typeface="Segoe UI" panose="020B0502040204020203" pitchFamily="34" charset="0"/>
                </a:rPr>
                <a:t>当前的配送方式存在一定风险，将快递或外卖直接放置在户外，容易遭遇丢失或损坏的情况。然而，确保收件人在包裹送达时在家的理想状态难以实现，给配送的完成带来诸多不便。</a:t>
              </a:r>
              <a:endParaRPr lang="zh-CN" altLang="zh-CN" sz="1400" kern="100" dirty="0">
                <a:solidFill>
                  <a:srgbClr val="0F0F0F"/>
                </a:solidFill>
                <a:latin typeface="Segoe UI" panose="020B0502040204020203" pitchFamily="34" charset="0"/>
                <a:ea typeface="等线" panose="02010600030101010101" pitchFamily="2" charset="-122"/>
                <a:cs typeface="Segoe UI" panose="020B0502040204020203" pitchFamily="34" charset="0"/>
              </a:endParaRPr>
            </a:p>
          </p:txBody>
        </p:sp>
      </p:grpSp>
      <p:sp>
        <p:nvSpPr>
          <p:cNvPr id="3" name="文本框 2"/>
          <p:cNvSpPr txBox="1"/>
          <p:nvPr/>
        </p:nvSpPr>
        <p:spPr>
          <a:xfrm>
            <a:off x="5880298" y="1752209"/>
            <a:ext cx="5516119" cy="1188980"/>
          </a:xfrm>
          <a:prstGeom prst="rect">
            <a:avLst/>
          </a:prstGeom>
          <a:noFill/>
        </p:spPr>
        <p:txBody>
          <a:bodyPr wrap="square" rtlCol="0">
            <a:spAutoFit/>
          </a:bodyPr>
          <a:lstStyle/>
          <a:p>
            <a:pPr>
              <a:lnSpc>
                <a:spcPct val="130000"/>
              </a:lnSpc>
            </a:pPr>
            <a:r>
              <a:rPr lang="en-US" altLang="zh-CN" sz="14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        </a:t>
            </a:r>
            <a:r>
              <a:rPr lang="zh-CN" altLang="zh-CN" sz="14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随着电子商务和在线购物的迅速普及，人们对于高效、迅速的配送服务需求不断攀升。与此同时，外卖行业的蓬勃发展也带来了越来越多的</a:t>
            </a:r>
            <a:r>
              <a:rPr lang="zh-CN" altLang="zh-CN" sz="1400" b="1" kern="100" dirty="0">
                <a:solidFill>
                  <a:schemeClr val="bg2">
                    <a:lumMod val="50000"/>
                  </a:schemeClr>
                </a:solidFill>
                <a:effectLst/>
                <a:latin typeface="Segoe UI" panose="020B0502040204020203" pitchFamily="34" charset="0"/>
                <a:ea typeface="等线" panose="02010600030101010101" pitchFamily="2" charset="-122"/>
                <a:cs typeface="Segoe UI" panose="020B0502040204020203" pitchFamily="34" charset="0"/>
              </a:rPr>
              <a:t>即时配送需求</a:t>
            </a:r>
            <a:r>
              <a:rPr lang="zh-CN" altLang="zh-CN" sz="14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a:t>
            </a:r>
            <a:endParaRPr lang="en-US" altLang="zh-CN" sz="14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endParaRPr>
          </a:p>
          <a:p>
            <a:pPr>
              <a:lnSpc>
                <a:spcPct val="130000"/>
              </a:lnSpc>
            </a:pPr>
            <a:r>
              <a:rPr lang="en-US" altLang="zh-CN" sz="1400" kern="100" dirty="0">
                <a:solidFill>
                  <a:srgbClr val="0F0F0F"/>
                </a:solidFill>
                <a:latin typeface="Segoe UI" panose="020B0502040204020203" pitchFamily="34" charset="0"/>
                <a:ea typeface="等线" panose="02010600030101010101" pitchFamily="2" charset="-122"/>
                <a:cs typeface="Segoe UI" panose="020B0502040204020203" pitchFamily="34" charset="0"/>
              </a:rPr>
              <a:t>        </a:t>
            </a:r>
            <a:r>
              <a:rPr lang="zh-CN" altLang="zh-CN" sz="14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然而，这些配送服务在</a:t>
            </a:r>
            <a:r>
              <a:rPr lang="zh-CN" altLang="zh-CN" sz="1400" b="1" kern="100" dirty="0">
                <a:solidFill>
                  <a:schemeClr val="bg2">
                    <a:lumMod val="50000"/>
                  </a:schemeClr>
                </a:solidFill>
                <a:effectLst/>
                <a:latin typeface="Segoe UI" panose="020B0502040204020203" pitchFamily="34" charset="0"/>
                <a:ea typeface="等线" panose="02010600030101010101" pitchFamily="2" charset="-122"/>
                <a:cs typeface="Segoe UI" panose="020B0502040204020203" pitchFamily="34" charset="0"/>
              </a:rPr>
              <a:t>最后一公里</a:t>
            </a:r>
            <a:r>
              <a:rPr lang="zh-CN" altLang="zh-CN" sz="14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环节常常面临着一系列挑战。</a:t>
            </a:r>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p:cNvSpPr txBox="1"/>
          <p:nvPr/>
        </p:nvSpPr>
        <p:spPr>
          <a:xfrm>
            <a:off x="5930085" y="1029815"/>
            <a:ext cx="1088662" cy="584775"/>
          </a:xfrm>
          <a:prstGeom prst="rect">
            <a:avLst/>
          </a:prstGeom>
          <a:noFill/>
        </p:spPr>
        <p:txBody>
          <a:bodyPr wrap="square">
            <a:spAutoFit/>
          </a:bodyPr>
          <a:lstStyle/>
          <a:p>
            <a:pPr algn="dist"/>
            <a:r>
              <a:rPr lang="zh-CN" altLang="en-US" sz="3200" b="1" dirty="0">
                <a:solidFill>
                  <a:srgbClr val="6087CD"/>
                </a:solidFill>
                <a:latin typeface="幼圆" panose="02010509060101010101" pitchFamily="49" charset="-122"/>
                <a:ea typeface="幼圆" panose="02010509060101010101" pitchFamily="49" charset="-122"/>
              </a:rPr>
              <a:t>挑战</a:t>
            </a:r>
            <a:endParaRPr lang="zh-CN" altLang="en-US" sz="3200" b="1" dirty="0">
              <a:solidFill>
                <a:srgbClr val="6087CD"/>
              </a:solidFill>
              <a:latin typeface="幼圆" panose="02010509060101010101" pitchFamily="49" charset="-122"/>
              <a:ea typeface="幼圆" panose="02010509060101010101" pitchFamily="49" charset="-122"/>
            </a:endParaRPr>
          </a:p>
        </p:txBody>
      </p:sp>
      <p:sp>
        <p:nvSpPr>
          <p:cNvPr id="5" name="文本框 4"/>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Analysis</a:t>
            </a:r>
            <a:endParaRPr lang="zh-CN" altLang="en-US" sz="2000" b="1" dirty="0">
              <a:solidFill>
                <a:srgbClr val="82A3B6"/>
              </a:solidFill>
            </a:endParaRPr>
          </a:p>
        </p:txBody>
      </p:sp>
      <p:sp>
        <p:nvSpPr>
          <p:cNvPr id="6" name="任意多边形: 形状 5"/>
          <p:cNvSpPr/>
          <p:nvPr/>
        </p:nvSpPr>
        <p:spPr>
          <a:xfrm>
            <a:off x="2128325" y="3828563"/>
            <a:ext cx="793362" cy="706785"/>
          </a:xfrm>
          <a:custGeom>
            <a:avLst/>
            <a:gdLst>
              <a:gd name="T0" fmla="*/ 1 w 10023"/>
              <a:gd name="T1" fmla="*/ 1866 h 8927"/>
              <a:gd name="T2" fmla="*/ 1 w 10023"/>
              <a:gd name="T3" fmla="*/ 6794 h 8927"/>
              <a:gd name="T4" fmla="*/ 244 w 10023"/>
              <a:gd name="T5" fmla="*/ 7499 h 8927"/>
              <a:gd name="T6" fmla="*/ 726 w 10023"/>
              <a:gd name="T7" fmla="*/ 7844 h 8927"/>
              <a:gd name="T8" fmla="*/ 4191 w 10023"/>
              <a:gd name="T9" fmla="*/ 8790 h 8927"/>
              <a:gd name="T10" fmla="*/ 4582 w 10023"/>
              <a:gd name="T11" fmla="*/ 8843 h 8927"/>
              <a:gd name="T12" fmla="*/ 4640 w 10023"/>
              <a:gd name="T13" fmla="*/ 8686 h 8927"/>
              <a:gd name="T14" fmla="*/ 4640 w 10023"/>
              <a:gd name="T15" fmla="*/ 3133 h 8927"/>
              <a:gd name="T16" fmla="*/ 1 w 10023"/>
              <a:gd name="T17" fmla="*/ 1866 h 8927"/>
              <a:gd name="T18" fmla="*/ 1 w 10023"/>
              <a:gd name="T19" fmla="*/ 1866 h 8927"/>
              <a:gd name="T20" fmla="*/ 9987 w 10023"/>
              <a:gd name="T21" fmla="*/ 1866 h 8927"/>
              <a:gd name="T22" fmla="*/ 8516 w 10023"/>
              <a:gd name="T23" fmla="*/ 2268 h 8927"/>
              <a:gd name="T24" fmla="*/ 8516 w 10023"/>
              <a:gd name="T25" fmla="*/ 4408 h 8927"/>
              <a:gd name="T26" fmla="*/ 7546 w 10023"/>
              <a:gd name="T27" fmla="*/ 4670 h 8927"/>
              <a:gd name="T28" fmla="*/ 7546 w 10023"/>
              <a:gd name="T29" fmla="*/ 2532 h 8927"/>
              <a:gd name="T30" fmla="*/ 5331 w 10023"/>
              <a:gd name="T31" fmla="*/ 3137 h 8927"/>
              <a:gd name="T32" fmla="*/ 5331 w 10023"/>
              <a:gd name="T33" fmla="*/ 8234 h 8927"/>
              <a:gd name="T34" fmla="*/ 5382 w 10023"/>
              <a:gd name="T35" fmla="*/ 8835 h 8927"/>
              <a:gd name="T36" fmla="*/ 5770 w 10023"/>
              <a:gd name="T37" fmla="*/ 8797 h 8927"/>
              <a:gd name="T38" fmla="*/ 8883 w 10023"/>
              <a:gd name="T39" fmla="*/ 7947 h 8927"/>
              <a:gd name="T40" fmla="*/ 9782 w 10023"/>
              <a:gd name="T41" fmla="*/ 7534 h 8927"/>
              <a:gd name="T42" fmla="*/ 9988 w 10023"/>
              <a:gd name="T43" fmla="*/ 6276 h 8927"/>
              <a:gd name="T44" fmla="*/ 9988 w 10023"/>
              <a:gd name="T45" fmla="*/ 1866 h 8927"/>
              <a:gd name="T46" fmla="*/ 9987 w 10023"/>
              <a:gd name="T47" fmla="*/ 1866 h 8927"/>
              <a:gd name="T48" fmla="*/ 9987 w 10023"/>
              <a:gd name="T49" fmla="*/ 1866 h 8927"/>
              <a:gd name="T50" fmla="*/ 9971 w 10023"/>
              <a:gd name="T51" fmla="*/ 1352 h 8927"/>
              <a:gd name="T52" fmla="*/ 5260 w 10023"/>
              <a:gd name="T53" fmla="*/ 49 h 8927"/>
              <a:gd name="T54" fmla="*/ 4986 w 10023"/>
              <a:gd name="T55" fmla="*/ 0 h 8927"/>
              <a:gd name="T56" fmla="*/ 4705 w 10023"/>
              <a:gd name="T57" fmla="*/ 52 h 8927"/>
              <a:gd name="T58" fmla="*/ 3251 w 10023"/>
              <a:gd name="T59" fmla="*/ 454 h 8927"/>
              <a:gd name="T60" fmla="*/ 8274 w 10023"/>
              <a:gd name="T61" fmla="*/ 1811 h 8927"/>
              <a:gd name="T62" fmla="*/ 9971 w 10023"/>
              <a:gd name="T63" fmla="*/ 1352 h 8927"/>
              <a:gd name="T64" fmla="*/ 9971 w 10023"/>
              <a:gd name="T65" fmla="*/ 1352 h 8927"/>
              <a:gd name="T66" fmla="*/ 0 w 10023"/>
              <a:gd name="T67" fmla="*/ 1352 h 8927"/>
              <a:gd name="T68" fmla="*/ 4984 w 10023"/>
              <a:gd name="T69" fmla="*/ 2700 h 8927"/>
              <a:gd name="T70" fmla="*/ 6945 w 10023"/>
              <a:gd name="T71" fmla="*/ 2170 h 8927"/>
              <a:gd name="T72" fmla="*/ 1939 w 10023"/>
              <a:gd name="T73" fmla="*/ 816 h 8927"/>
              <a:gd name="T74" fmla="*/ 0 w 10023"/>
              <a:gd name="T75" fmla="*/ 1352 h 8927"/>
              <a:gd name="T76" fmla="*/ 0 w 10023"/>
              <a:gd name="T77" fmla="*/ 1352 h 8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23" h="8927">
                <a:moveTo>
                  <a:pt x="1" y="1866"/>
                </a:moveTo>
                <a:lnTo>
                  <a:pt x="1" y="6794"/>
                </a:lnTo>
                <a:cubicBezTo>
                  <a:pt x="1" y="6794"/>
                  <a:pt x="75" y="7330"/>
                  <a:pt x="244" y="7499"/>
                </a:cubicBezTo>
                <a:cubicBezTo>
                  <a:pt x="412" y="7668"/>
                  <a:pt x="726" y="7844"/>
                  <a:pt x="726" y="7844"/>
                </a:cubicBezTo>
                <a:lnTo>
                  <a:pt x="4191" y="8790"/>
                </a:lnTo>
                <a:cubicBezTo>
                  <a:pt x="4191" y="8790"/>
                  <a:pt x="4500" y="8881"/>
                  <a:pt x="4582" y="8843"/>
                </a:cubicBezTo>
                <a:cubicBezTo>
                  <a:pt x="4664" y="8804"/>
                  <a:pt x="4640" y="8686"/>
                  <a:pt x="4640" y="8686"/>
                </a:cubicBezTo>
                <a:lnTo>
                  <a:pt x="4640" y="3133"/>
                </a:lnTo>
                <a:lnTo>
                  <a:pt x="1" y="1866"/>
                </a:lnTo>
                <a:close/>
                <a:moveTo>
                  <a:pt x="1" y="1866"/>
                </a:moveTo>
                <a:close/>
                <a:moveTo>
                  <a:pt x="9987" y="1866"/>
                </a:moveTo>
                <a:lnTo>
                  <a:pt x="8516" y="2268"/>
                </a:lnTo>
                <a:lnTo>
                  <a:pt x="8516" y="4408"/>
                </a:lnTo>
                <a:lnTo>
                  <a:pt x="7546" y="4670"/>
                </a:lnTo>
                <a:lnTo>
                  <a:pt x="7546" y="2532"/>
                </a:lnTo>
                <a:lnTo>
                  <a:pt x="5331" y="3137"/>
                </a:lnTo>
                <a:lnTo>
                  <a:pt x="5331" y="8234"/>
                </a:lnTo>
                <a:cubicBezTo>
                  <a:pt x="5331" y="8234"/>
                  <a:pt x="5317" y="8744"/>
                  <a:pt x="5382" y="8835"/>
                </a:cubicBezTo>
                <a:cubicBezTo>
                  <a:pt x="5447" y="8927"/>
                  <a:pt x="5770" y="8797"/>
                  <a:pt x="5770" y="8797"/>
                </a:cubicBezTo>
                <a:lnTo>
                  <a:pt x="8883" y="7947"/>
                </a:lnTo>
                <a:cubicBezTo>
                  <a:pt x="8883" y="7947"/>
                  <a:pt x="9541" y="7775"/>
                  <a:pt x="9782" y="7534"/>
                </a:cubicBezTo>
                <a:cubicBezTo>
                  <a:pt x="10023" y="7292"/>
                  <a:pt x="9988" y="6276"/>
                  <a:pt x="9988" y="6276"/>
                </a:cubicBezTo>
                <a:lnTo>
                  <a:pt x="9988" y="1866"/>
                </a:lnTo>
                <a:lnTo>
                  <a:pt x="9987" y="1866"/>
                </a:lnTo>
                <a:close/>
                <a:moveTo>
                  <a:pt x="9987" y="1866"/>
                </a:moveTo>
                <a:close/>
                <a:moveTo>
                  <a:pt x="9971" y="1352"/>
                </a:moveTo>
                <a:lnTo>
                  <a:pt x="5260" y="49"/>
                </a:lnTo>
                <a:cubicBezTo>
                  <a:pt x="5260" y="49"/>
                  <a:pt x="5056" y="0"/>
                  <a:pt x="4986" y="0"/>
                </a:cubicBezTo>
                <a:cubicBezTo>
                  <a:pt x="4916" y="0"/>
                  <a:pt x="4705" y="52"/>
                  <a:pt x="4705" y="52"/>
                </a:cubicBezTo>
                <a:lnTo>
                  <a:pt x="3251" y="454"/>
                </a:lnTo>
                <a:lnTo>
                  <a:pt x="8274" y="1811"/>
                </a:lnTo>
                <a:lnTo>
                  <a:pt x="9971" y="1352"/>
                </a:lnTo>
                <a:close/>
                <a:moveTo>
                  <a:pt x="9971" y="1352"/>
                </a:moveTo>
                <a:close/>
                <a:moveTo>
                  <a:pt x="0" y="1352"/>
                </a:moveTo>
                <a:lnTo>
                  <a:pt x="4984" y="2700"/>
                </a:lnTo>
                <a:lnTo>
                  <a:pt x="6945" y="2170"/>
                </a:lnTo>
                <a:lnTo>
                  <a:pt x="1939" y="816"/>
                </a:lnTo>
                <a:lnTo>
                  <a:pt x="0" y="1352"/>
                </a:lnTo>
                <a:close/>
                <a:moveTo>
                  <a:pt x="0" y="1352"/>
                </a:moveTo>
                <a:close/>
              </a:path>
            </a:pathLst>
          </a:cu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任意多边形: 形状 6"/>
          <p:cNvSpPr/>
          <p:nvPr/>
        </p:nvSpPr>
        <p:spPr>
          <a:xfrm>
            <a:off x="3738751" y="3665629"/>
            <a:ext cx="496946" cy="609685"/>
          </a:xfrm>
          <a:custGeom>
            <a:avLst/>
            <a:gdLst>
              <a:gd name="connsiteX0" fmla="*/ 98441 w 473282"/>
              <a:gd name="connsiteY0" fmla="*/ 52218 h 580652"/>
              <a:gd name="connsiteX1" fmla="*/ 196971 w 473282"/>
              <a:gd name="connsiteY1" fmla="*/ 150599 h 580652"/>
              <a:gd name="connsiteX2" fmla="*/ 136892 w 473282"/>
              <a:gd name="connsiteY2" fmla="*/ 241160 h 580652"/>
              <a:gd name="connsiteX3" fmla="*/ 141431 w 473282"/>
              <a:gd name="connsiteY3" fmla="*/ 254757 h 580652"/>
              <a:gd name="connsiteX4" fmla="*/ 252956 w 473282"/>
              <a:gd name="connsiteY4" fmla="*/ 301060 h 580652"/>
              <a:gd name="connsiteX5" fmla="*/ 443074 w 473282"/>
              <a:gd name="connsiteY5" fmla="*/ 301060 h 580652"/>
              <a:gd name="connsiteX6" fmla="*/ 467284 w 473282"/>
              <a:gd name="connsiteY6" fmla="*/ 325411 h 580652"/>
              <a:gd name="connsiteX7" fmla="*/ 443074 w 473282"/>
              <a:gd name="connsiteY7" fmla="*/ 349584 h 580652"/>
              <a:gd name="connsiteX8" fmla="*/ 248150 w 473282"/>
              <a:gd name="connsiteY8" fmla="*/ 349584 h 580652"/>
              <a:gd name="connsiteX9" fmla="*/ 161814 w 473282"/>
              <a:gd name="connsiteY9" fmla="*/ 315635 h 580652"/>
              <a:gd name="connsiteX10" fmla="*/ 180861 w 473282"/>
              <a:gd name="connsiteY10" fmla="*/ 372335 h 580652"/>
              <a:gd name="connsiteX11" fmla="*/ 266841 w 473282"/>
              <a:gd name="connsiteY11" fmla="*/ 428324 h 580652"/>
              <a:gd name="connsiteX12" fmla="*/ 277700 w 473282"/>
              <a:gd name="connsiteY12" fmla="*/ 445299 h 580652"/>
              <a:gd name="connsiteX13" fmla="*/ 292653 w 473282"/>
              <a:gd name="connsiteY13" fmla="*/ 553367 h 580652"/>
              <a:gd name="connsiteX14" fmla="*/ 274941 w 473282"/>
              <a:gd name="connsiteY14" fmla="*/ 580029 h 580652"/>
              <a:gd name="connsiteX15" fmla="*/ 244679 w 473282"/>
              <a:gd name="connsiteY15" fmla="*/ 560033 h 580652"/>
              <a:gd name="connsiteX16" fmla="*/ 231239 w 473282"/>
              <a:gd name="connsiteY16" fmla="*/ 462807 h 580652"/>
              <a:gd name="connsiteX17" fmla="*/ 173741 w 473282"/>
              <a:gd name="connsiteY17" fmla="*/ 425481 h 580652"/>
              <a:gd name="connsiteX18" fmla="*/ 158254 w 473282"/>
              <a:gd name="connsiteY18" fmla="*/ 472583 h 580652"/>
              <a:gd name="connsiteX19" fmla="*/ 153180 w 473282"/>
              <a:gd name="connsiteY19" fmla="*/ 481292 h 580652"/>
              <a:gd name="connsiteX20" fmla="*/ 70137 w 473282"/>
              <a:gd name="connsiteY20" fmla="*/ 572919 h 580652"/>
              <a:gd name="connsiteX21" fmla="*/ 35959 w 473282"/>
              <a:gd name="connsiteY21" fmla="*/ 574608 h 580652"/>
              <a:gd name="connsiteX22" fmla="*/ 34267 w 473282"/>
              <a:gd name="connsiteY22" fmla="*/ 540481 h 580652"/>
              <a:gd name="connsiteX23" fmla="*/ 113928 w 473282"/>
              <a:gd name="connsiteY23" fmla="*/ 452498 h 580652"/>
              <a:gd name="connsiteX24" fmla="*/ 135023 w 473282"/>
              <a:gd name="connsiteY24" fmla="*/ 388065 h 580652"/>
              <a:gd name="connsiteX25" fmla="*/ 88116 w 473282"/>
              <a:gd name="connsiteY25" fmla="*/ 248359 h 580652"/>
              <a:gd name="connsiteX26" fmla="*/ 0 w 473282"/>
              <a:gd name="connsiteY26" fmla="*/ 150599 h 580652"/>
              <a:gd name="connsiteX27" fmla="*/ 98441 w 473282"/>
              <a:gd name="connsiteY27" fmla="*/ 52218 h 580652"/>
              <a:gd name="connsiteX28" fmla="*/ 252069 w 473282"/>
              <a:gd name="connsiteY28" fmla="*/ 0 h 580652"/>
              <a:gd name="connsiteX29" fmla="*/ 449069 w 473282"/>
              <a:gd name="connsiteY29" fmla="*/ 0 h 580652"/>
              <a:gd name="connsiteX30" fmla="*/ 473282 w 473282"/>
              <a:gd name="connsiteY30" fmla="*/ 24172 h 580652"/>
              <a:gd name="connsiteX31" fmla="*/ 473282 w 473282"/>
              <a:gd name="connsiteY31" fmla="*/ 217726 h 580652"/>
              <a:gd name="connsiteX32" fmla="*/ 449069 w 473282"/>
              <a:gd name="connsiteY32" fmla="*/ 241898 h 580652"/>
              <a:gd name="connsiteX33" fmla="*/ 252069 w 473282"/>
              <a:gd name="connsiteY33" fmla="*/ 241898 h 580652"/>
              <a:gd name="connsiteX34" fmla="*/ 227856 w 473282"/>
              <a:gd name="connsiteY34" fmla="*/ 217726 h 580652"/>
              <a:gd name="connsiteX35" fmla="*/ 227856 w 473282"/>
              <a:gd name="connsiteY35" fmla="*/ 24172 h 580652"/>
              <a:gd name="connsiteX36" fmla="*/ 252069 w 473282"/>
              <a:gd name="connsiteY36" fmla="*/ 0 h 58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73282" h="580652">
                <a:moveTo>
                  <a:pt x="98441" y="52218"/>
                </a:moveTo>
                <a:cubicBezTo>
                  <a:pt x="152824" y="52218"/>
                  <a:pt x="196971" y="96299"/>
                  <a:pt x="196971" y="150599"/>
                </a:cubicBezTo>
                <a:cubicBezTo>
                  <a:pt x="196971" y="191214"/>
                  <a:pt x="172139" y="226229"/>
                  <a:pt x="136892" y="241160"/>
                </a:cubicBezTo>
                <a:lnTo>
                  <a:pt x="141431" y="254757"/>
                </a:lnTo>
                <a:lnTo>
                  <a:pt x="252956" y="301060"/>
                </a:lnTo>
                <a:lnTo>
                  <a:pt x="443074" y="301060"/>
                </a:lnTo>
                <a:cubicBezTo>
                  <a:pt x="456514" y="301060"/>
                  <a:pt x="467284" y="311991"/>
                  <a:pt x="467284" y="325411"/>
                </a:cubicBezTo>
                <a:cubicBezTo>
                  <a:pt x="467284" y="338741"/>
                  <a:pt x="456514" y="349584"/>
                  <a:pt x="443074" y="349584"/>
                </a:cubicBezTo>
                <a:lnTo>
                  <a:pt x="248150" y="349584"/>
                </a:lnTo>
                <a:cubicBezTo>
                  <a:pt x="245035" y="349584"/>
                  <a:pt x="161814" y="315635"/>
                  <a:pt x="161814" y="315635"/>
                </a:cubicBezTo>
                <a:lnTo>
                  <a:pt x="180861" y="372335"/>
                </a:lnTo>
                <a:lnTo>
                  <a:pt x="266841" y="428324"/>
                </a:lnTo>
                <a:cubicBezTo>
                  <a:pt x="272805" y="432146"/>
                  <a:pt x="276721" y="438278"/>
                  <a:pt x="277700" y="445299"/>
                </a:cubicBezTo>
                <a:lnTo>
                  <a:pt x="292653" y="553367"/>
                </a:lnTo>
                <a:cubicBezTo>
                  <a:pt x="294522" y="566609"/>
                  <a:pt x="288203" y="578252"/>
                  <a:pt x="274941" y="580029"/>
                </a:cubicBezTo>
                <a:cubicBezTo>
                  <a:pt x="273873" y="580296"/>
                  <a:pt x="249307" y="584384"/>
                  <a:pt x="244679" y="560033"/>
                </a:cubicBezTo>
                <a:lnTo>
                  <a:pt x="231239" y="462807"/>
                </a:lnTo>
                <a:lnTo>
                  <a:pt x="173741" y="425481"/>
                </a:lnTo>
                <a:lnTo>
                  <a:pt x="158254" y="472583"/>
                </a:lnTo>
                <a:cubicBezTo>
                  <a:pt x="157185" y="475871"/>
                  <a:pt x="155405" y="478804"/>
                  <a:pt x="153180" y="481292"/>
                </a:cubicBezTo>
                <a:lnTo>
                  <a:pt x="70137" y="572919"/>
                </a:lnTo>
                <a:cubicBezTo>
                  <a:pt x="65242" y="580473"/>
                  <a:pt x="47440" y="584917"/>
                  <a:pt x="35959" y="574608"/>
                </a:cubicBezTo>
                <a:cubicBezTo>
                  <a:pt x="26079" y="565721"/>
                  <a:pt x="25278" y="550435"/>
                  <a:pt x="34267" y="540481"/>
                </a:cubicBezTo>
                <a:lnTo>
                  <a:pt x="113928" y="452498"/>
                </a:lnTo>
                <a:lnTo>
                  <a:pt x="135023" y="388065"/>
                </a:lnTo>
                <a:lnTo>
                  <a:pt x="88116" y="248359"/>
                </a:lnTo>
                <a:cubicBezTo>
                  <a:pt x="38629" y="243293"/>
                  <a:pt x="0" y="201345"/>
                  <a:pt x="0" y="150599"/>
                </a:cubicBezTo>
                <a:cubicBezTo>
                  <a:pt x="0" y="96299"/>
                  <a:pt x="44147" y="52218"/>
                  <a:pt x="98441" y="52218"/>
                </a:cubicBezTo>
                <a:close/>
                <a:moveTo>
                  <a:pt x="252069" y="0"/>
                </a:moveTo>
                <a:lnTo>
                  <a:pt x="449069" y="0"/>
                </a:lnTo>
                <a:cubicBezTo>
                  <a:pt x="462511" y="0"/>
                  <a:pt x="473282" y="10931"/>
                  <a:pt x="473282" y="24172"/>
                </a:cubicBezTo>
                <a:lnTo>
                  <a:pt x="473282" y="217726"/>
                </a:lnTo>
                <a:cubicBezTo>
                  <a:pt x="473282" y="231056"/>
                  <a:pt x="462511" y="241898"/>
                  <a:pt x="449069" y="241898"/>
                </a:cubicBezTo>
                <a:lnTo>
                  <a:pt x="252069" y="241898"/>
                </a:lnTo>
                <a:cubicBezTo>
                  <a:pt x="238627" y="241898"/>
                  <a:pt x="227856" y="231056"/>
                  <a:pt x="227856" y="217726"/>
                </a:cubicBezTo>
                <a:lnTo>
                  <a:pt x="227856" y="24172"/>
                </a:lnTo>
                <a:cubicBezTo>
                  <a:pt x="227856" y="10842"/>
                  <a:pt x="238627" y="0"/>
                  <a:pt x="2520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任意多边形: 形状 30"/>
          <p:cNvSpPr/>
          <p:nvPr/>
        </p:nvSpPr>
        <p:spPr>
          <a:xfrm>
            <a:off x="3118316" y="2335441"/>
            <a:ext cx="609685" cy="563576"/>
          </a:xfrm>
          <a:custGeom>
            <a:avLst/>
            <a:gdLst>
              <a:gd name="connsiteX0" fmla="*/ 607834 w 607834"/>
              <a:gd name="connsiteY0" fmla="*/ 458789 h 561865"/>
              <a:gd name="connsiteX1" fmla="*/ 607834 w 607834"/>
              <a:gd name="connsiteY1" fmla="*/ 458802 h 561865"/>
              <a:gd name="connsiteX2" fmla="*/ 607829 w 607834"/>
              <a:gd name="connsiteY2" fmla="*/ 458815 h 561865"/>
              <a:gd name="connsiteX3" fmla="*/ 503581 w 607834"/>
              <a:gd name="connsiteY3" fmla="*/ 453593 h 561865"/>
              <a:gd name="connsiteX4" fmla="*/ 499894 w 607834"/>
              <a:gd name="connsiteY4" fmla="*/ 462416 h 561865"/>
              <a:gd name="connsiteX5" fmla="*/ 508761 w 607834"/>
              <a:gd name="connsiteY5" fmla="*/ 458772 h 561865"/>
              <a:gd name="connsiteX6" fmla="*/ 503581 w 607834"/>
              <a:gd name="connsiteY6" fmla="*/ 453593 h 561865"/>
              <a:gd name="connsiteX7" fmla="*/ 102866 w 607834"/>
              <a:gd name="connsiteY7" fmla="*/ 452379 h 561865"/>
              <a:gd name="connsiteX8" fmla="*/ 99092 w 607834"/>
              <a:gd name="connsiteY8" fmla="*/ 461203 h 561865"/>
              <a:gd name="connsiteX9" fmla="*/ 107958 w 607834"/>
              <a:gd name="connsiteY9" fmla="*/ 457472 h 561865"/>
              <a:gd name="connsiteX10" fmla="*/ 102866 w 607834"/>
              <a:gd name="connsiteY10" fmla="*/ 452379 h 561865"/>
              <a:gd name="connsiteX11" fmla="*/ 1475 w 607834"/>
              <a:gd name="connsiteY11" fmla="*/ 444198 h 561865"/>
              <a:gd name="connsiteX12" fmla="*/ 750 w 607834"/>
              <a:gd name="connsiteY12" fmla="*/ 458500 h 561865"/>
              <a:gd name="connsiteX13" fmla="*/ 0 w 607834"/>
              <a:gd name="connsiteY13" fmla="*/ 456045 h 561865"/>
              <a:gd name="connsiteX14" fmla="*/ 511131 w 607834"/>
              <a:gd name="connsiteY14" fmla="*/ 440513 h 561865"/>
              <a:gd name="connsiteX15" fmla="*/ 523378 w 607834"/>
              <a:gd name="connsiteY15" fmla="*/ 458772 h 561865"/>
              <a:gd name="connsiteX16" fmla="*/ 503581 w 607834"/>
              <a:gd name="connsiteY16" fmla="*/ 478568 h 561865"/>
              <a:gd name="connsiteX17" fmla="*/ 485276 w 607834"/>
              <a:gd name="connsiteY17" fmla="*/ 466366 h 561865"/>
              <a:gd name="connsiteX18" fmla="*/ 489578 w 607834"/>
              <a:gd name="connsiteY18" fmla="*/ 444770 h 561865"/>
              <a:gd name="connsiteX19" fmla="*/ 511131 w 607834"/>
              <a:gd name="connsiteY19" fmla="*/ 440513 h 561865"/>
              <a:gd name="connsiteX20" fmla="*/ 110285 w 607834"/>
              <a:gd name="connsiteY20" fmla="*/ 439253 h 561865"/>
              <a:gd name="connsiteX21" fmla="*/ 122575 w 607834"/>
              <a:gd name="connsiteY21" fmla="*/ 457472 h 561865"/>
              <a:gd name="connsiteX22" fmla="*/ 102866 w 607834"/>
              <a:gd name="connsiteY22" fmla="*/ 477358 h 561865"/>
              <a:gd name="connsiteX23" fmla="*/ 84518 w 607834"/>
              <a:gd name="connsiteY23" fmla="*/ 465198 h 561865"/>
              <a:gd name="connsiteX24" fmla="*/ 88732 w 607834"/>
              <a:gd name="connsiteY24" fmla="*/ 443599 h 561865"/>
              <a:gd name="connsiteX25" fmla="*/ 110285 w 607834"/>
              <a:gd name="connsiteY25" fmla="*/ 439253 h 561865"/>
              <a:gd name="connsiteX26" fmla="*/ 2375 w 607834"/>
              <a:gd name="connsiteY26" fmla="*/ 436980 h 561865"/>
              <a:gd name="connsiteX27" fmla="*/ 1475 w 607834"/>
              <a:gd name="connsiteY27" fmla="*/ 444198 h 561865"/>
              <a:gd name="connsiteX28" fmla="*/ 1753 w 607834"/>
              <a:gd name="connsiteY28" fmla="*/ 438726 h 561865"/>
              <a:gd name="connsiteX29" fmla="*/ 202638 w 607834"/>
              <a:gd name="connsiteY29" fmla="*/ 436904 h 561865"/>
              <a:gd name="connsiteX30" fmla="*/ 324062 w 607834"/>
              <a:gd name="connsiteY30" fmla="*/ 436904 h 561865"/>
              <a:gd name="connsiteX31" fmla="*/ 321847 w 607834"/>
              <a:gd name="connsiteY31" fmla="*/ 458802 h 561865"/>
              <a:gd name="connsiteX32" fmla="*/ 343796 w 607834"/>
              <a:gd name="connsiteY32" fmla="*/ 480749 h 561865"/>
              <a:gd name="connsiteX33" fmla="*/ 343824 w 607834"/>
              <a:gd name="connsiteY33" fmla="*/ 480749 h 561865"/>
              <a:gd name="connsiteX34" fmla="*/ 343792 w 607834"/>
              <a:gd name="connsiteY34" fmla="*/ 480762 h 561865"/>
              <a:gd name="connsiteX35" fmla="*/ 201457 w 607834"/>
              <a:gd name="connsiteY35" fmla="*/ 480762 h 561865"/>
              <a:gd name="connsiteX36" fmla="*/ 205916 w 607834"/>
              <a:gd name="connsiteY36" fmla="*/ 458802 h 561865"/>
              <a:gd name="connsiteX37" fmla="*/ 102891 w 607834"/>
              <a:gd name="connsiteY37" fmla="*/ 399589 h 561865"/>
              <a:gd name="connsiteX38" fmla="*/ 102891 w 607834"/>
              <a:gd name="connsiteY38" fmla="*/ 399633 h 561865"/>
              <a:gd name="connsiteX39" fmla="*/ 48152 w 607834"/>
              <a:gd name="connsiteY39" fmla="*/ 436153 h 561865"/>
              <a:gd name="connsiteX40" fmla="*/ 60970 w 607834"/>
              <a:gd name="connsiteY40" fmla="*/ 500721 h 561865"/>
              <a:gd name="connsiteX41" fmla="*/ 125498 w 607834"/>
              <a:gd name="connsiteY41" fmla="*/ 513538 h 561865"/>
              <a:gd name="connsiteX42" fmla="*/ 162063 w 607834"/>
              <a:gd name="connsiteY42" fmla="*/ 458802 h 561865"/>
              <a:gd name="connsiteX43" fmla="*/ 102891 w 607834"/>
              <a:gd name="connsiteY43" fmla="*/ 399589 h 561865"/>
              <a:gd name="connsiteX44" fmla="*/ 504769 w 607834"/>
              <a:gd name="connsiteY44" fmla="*/ 399568 h 561865"/>
              <a:gd name="connsiteX45" fmla="*/ 504769 w 607834"/>
              <a:gd name="connsiteY45" fmla="*/ 399612 h 561865"/>
              <a:gd name="connsiteX46" fmla="*/ 450076 w 607834"/>
              <a:gd name="connsiteY46" fmla="*/ 436180 h 561865"/>
              <a:gd name="connsiteX47" fmla="*/ 462937 w 607834"/>
              <a:gd name="connsiteY47" fmla="*/ 500713 h 561865"/>
              <a:gd name="connsiteX48" fmla="*/ 527463 w 607834"/>
              <a:gd name="connsiteY48" fmla="*/ 513532 h 561865"/>
              <a:gd name="connsiteX49" fmla="*/ 563983 w 607834"/>
              <a:gd name="connsiteY49" fmla="*/ 458789 h 561865"/>
              <a:gd name="connsiteX50" fmla="*/ 504769 w 607834"/>
              <a:gd name="connsiteY50" fmla="*/ 399568 h 561865"/>
              <a:gd name="connsiteX51" fmla="*/ 112622 w 607834"/>
              <a:gd name="connsiteY51" fmla="*/ 356223 h 561865"/>
              <a:gd name="connsiteX52" fmla="*/ 142266 w 607834"/>
              <a:gd name="connsiteY52" fmla="*/ 363596 h 561865"/>
              <a:gd name="connsiteX53" fmla="*/ 201391 w 607834"/>
              <a:gd name="connsiteY53" fmla="*/ 428575 h 561865"/>
              <a:gd name="connsiteX54" fmla="*/ 202638 w 607834"/>
              <a:gd name="connsiteY54" fmla="*/ 436904 h 561865"/>
              <a:gd name="connsiteX55" fmla="*/ 190332 w 607834"/>
              <a:gd name="connsiteY55" fmla="*/ 436904 h 561865"/>
              <a:gd name="connsiteX56" fmla="*/ 168384 w 607834"/>
              <a:gd name="connsiteY56" fmla="*/ 458811 h 561865"/>
              <a:gd name="connsiteX57" fmla="*/ 190332 w 607834"/>
              <a:gd name="connsiteY57" fmla="*/ 480762 h 561865"/>
              <a:gd name="connsiteX58" fmla="*/ 201457 w 607834"/>
              <a:gd name="connsiteY58" fmla="*/ 480762 h 561865"/>
              <a:gd name="connsiteX59" fmla="*/ 197775 w 607834"/>
              <a:gd name="connsiteY59" fmla="*/ 498892 h 561865"/>
              <a:gd name="connsiteX60" fmla="*/ 102891 w 607834"/>
              <a:gd name="connsiteY60" fmla="*/ 561865 h 561865"/>
              <a:gd name="connsiteX61" fmla="*/ 7635 w 607834"/>
              <a:gd name="connsiteY61" fmla="*/ 498263 h 561865"/>
              <a:gd name="connsiteX62" fmla="*/ 237 w 607834"/>
              <a:gd name="connsiteY62" fmla="*/ 468620 h 561865"/>
              <a:gd name="connsiteX63" fmla="*/ 750 w 607834"/>
              <a:gd name="connsiteY63" fmla="*/ 458500 h 561865"/>
              <a:gd name="connsiteX64" fmla="*/ 5284 w 607834"/>
              <a:gd name="connsiteY64" fmla="*/ 473326 h 561865"/>
              <a:gd name="connsiteX65" fmla="*/ 21728 w 607834"/>
              <a:gd name="connsiteY65" fmla="*/ 480762 h 561865"/>
              <a:gd name="connsiteX66" fmla="*/ 43501 w 607834"/>
              <a:gd name="connsiteY66" fmla="*/ 461533 h 561865"/>
              <a:gd name="connsiteX67" fmla="*/ 54874 w 607834"/>
              <a:gd name="connsiteY67" fmla="*/ 370208 h 561865"/>
              <a:gd name="connsiteX68" fmla="*/ 68301 w 607834"/>
              <a:gd name="connsiteY68" fmla="*/ 361725 h 561865"/>
              <a:gd name="connsiteX69" fmla="*/ 112622 w 607834"/>
              <a:gd name="connsiteY69" fmla="*/ 356223 h 561865"/>
              <a:gd name="connsiteX70" fmla="*/ 514562 w 607834"/>
              <a:gd name="connsiteY70" fmla="*/ 356196 h 561865"/>
              <a:gd name="connsiteX71" fmla="*/ 544230 w 607834"/>
              <a:gd name="connsiteY71" fmla="*/ 363570 h 561865"/>
              <a:gd name="connsiteX72" fmla="*/ 564025 w 607834"/>
              <a:gd name="connsiteY72" fmla="*/ 375469 h 561865"/>
              <a:gd name="connsiteX73" fmla="*/ 564025 w 607834"/>
              <a:gd name="connsiteY73" fmla="*/ 458802 h 561865"/>
              <a:gd name="connsiteX74" fmla="*/ 585930 w 607834"/>
              <a:gd name="connsiteY74" fmla="*/ 480749 h 561865"/>
              <a:gd name="connsiteX75" fmla="*/ 601425 w 607834"/>
              <a:gd name="connsiteY75" fmla="*/ 474302 h 561865"/>
              <a:gd name="connsiteX76" fmla="*/ 607829 w 607834"/>
              <a:gd name="connsiteY76" fmla="*/ 458815 h 561865"/>
              <a:gd name="connsiteX77" fmla="*/ 599712 w 607834"/>
              <a:gd name="connsiteY77" fmla="*/ 498890 h 561865"/>
              <a:gd name="connsiteX78" fmla="*/ 504769 w 607834"/>
              <a:gd name="connsiteY78" fmla="*/ 561865 h 561865"/>
              <a:gd name="connsiteX79" fmla="*/ 409561 w 607834"/>
              <a:gd name="connsiteY79" fmla="*/ 498254 h 561865"/>
              <a:gd name="connsiteX80" fmla="*/ 405207 w 607834"/>
              <a:gd name="connsiteY80" fmla="*/ 480749 h 561865"/>
              <a:gd name="connsiteX81" fmla="*/ 423688 w 607834"/>
              <a:gd name="connsiteY81" fmla="*/ 480749 h 561865"/>
              <a:gd name="connsiteX82" fmla="*/ 445636 w 607834"/>
              <a:gd name="connsiteY82" fmla="*/ 458802 h 561865"/>
              <a:gd name="connsiteX83" fmla="*/ 423688 w 607834"/>
              <a:gd name="connsiteY83" fmla="*/ 436899 h 561865"/>
              <a:gd name="connsiteX84" fmla="*/ 404328 w 607834"/>
              <a:gd name="connsiteY84" fmla="*/ 436899 h 561865"/>
              <a:gd name="connsiteX85" fmla="*/ 413727 w 607834"/>
              <a:gd name="connsiteY85" fmla="*/ 410475 h 561865"/>
              <a:gd name="connsiteX86" fmla="*/ 431903 w 607834"/>
              <a:gd name="connsiteY86" fmla="*/ 385915 h 561865"/>
              <a:gd name="connsiteX87" fmla="*/ 514562 w 607834"/>
              <a:gd name="connsiteY87" fmla="*/ 356196 h 561865"/>
              <a:gd name="connsiteX88" fmla="*/ 543526 w 607834"/>
              <a:gd name="connsiteY88" fmla="*/ 237181 h 561865"/>
              <a:gd name="connsiteX89" fmla="*/ 585886 w 607834"/>
              <a:gd name="connsiteY89" fmla="*/ 237181 h 561865"/>
              <a:gd name="connsiteX90" fmla="*/ 607834 w 607834"/>
              <a:gd name="connsiteY90" fmla="*/ 259084 h 561865"/>
              <a:gd name="connsiteX91" fmla="*/ 607834 w 607834"/>
              <a:gd name="connsiteY91" fmla="*/ 458789 h 561865"/>
              <a:gd name="connsiteX92" fmla="*/ 570409 w 607834"/>
              <a:gd name="connsiteY92" fmla="*/ 379306 h 561865"/>
              <a:gd name="connsiteX93" fmla="*/ 564025 w 607834"/>
              <a:gd name="connsiteY93" fmla="*/ 375469 h 561865"/>
              <a:gd name="connsiteX94" fmla="*/ 564025 w 607834"/>
              <a:gd name="connsiteY94" fmla="*/ 281031 h 561865"/>
              <a:gd name="connsiteX95" fmla="*/ 543570 w 607834"/>
              <a:gd name="connsiteY95" fmla="*/ 281031 h 561865"/>
              <a:gd name="connsiteX96" fmla="*/ 367061 w 607834"/>
              <a:gd name="connsiteY96" fmla="*/ 436899 h 561865"/>
              <a:gd name="connsiteX97" fmla="*/ 404328 w 607834"/>
              <a:gd name="connsiteY97" fmla="*/ 436899 h 561865"/>
              <a:gd name="connsiteX98" fmla="*/ 403695 w 607834"/>
              <a:gd name="connsiteY98" fmla="*/ 438677 h 561865"/>
              <a:gd name="connsiteX99" fmla="*/ 402182 w 607834"/>
              <a:gd name="connsiteY99" fmla="*/ 468583 h 561865"/>
              <a:gd name="connsiteX100" fmla="*/ 405207 w 607834"/>
              <a:gd name="connsiteY100" fmla="*/ 480749 h 561865"/>
              <a:gd name="connsiteX101" fmla="*/ 343824 w 607834"/>
              <a:gd name="connsiteY101" fmla="*/ 480749 h 561865"/>
              <a:gd name="connsiteX102" fmla="*/ 359288 w 607834"/>
              <a:gd name="connsiteY102" fmla="*/ 474331 h 561865"/>
              <a:gd name="connsiteX103" fmla="*/ 365696 w 607834"/>
              <a:gd name="connsiteY103" fmla="*/ 458811 h 561865"/>
              <a:gd name="connsiteX104" fmla="*/ 343792 w 607834"/>
              <a:gd name="connsiteY104" fmla="*/ 436904 h 561865"/>
              <a:gd name="connsiteX105" fmla="*/ 324062 w 607834"/>
              <a:gd name="connsiteY105" fmla="*/ 436904 h 561865"/>
              <a:gd name="connsiteX106" fmla="*/ 326358 w 607834"/>
              <a:gd name="connsiteY106" fmla="*/ 414194 h 561865"/>
              <a:gd name="connsiteX107" fmla="*/ 339293 w 607834"/>
              <a:gd name="connsiteY107" fmla="*/ 372620 h 561865"/>
              <a:gd name="connsiteX108" fmla="*/ 352263 w 607834"/>
              <a:gd name="connsiteY108" fmla="*/ 353402 h 561865"/>
              <a:gd name="connsiteX109" fmla="*/ 389576 w 607834"/>
              <a:gd name="connsiteY109" fmla="*/ 353402 h 561865"/>
              <a:gd name="connsiteX110" fmla="*/ 411524 w 607834"/>
              <a:gd name="connsiteY110" fmla="*/ 331451 h 561865"/>
              <a:gd name="connsiteX111" fmla="*/ 389576 w 607834"/>
              <a:gd name="connsiteY111" fmla="*/ 309544 h 561865"/>
              <a:gd name="connsiteX112" fmla="*/ 381863 w 607834"/>
              <a:gd name="connsiteY112" fmla="*/ 309544 h 561865"/>
              <a:gd name="connsiteX113" fmla="*/ 386842 w 607834"/>
              <a:gd name="connsiteY113" fmla="*/ 302166 h 561865"/>
              <a:gd name="connsiteX114" fmla="*/ 543526 w 607834"/>
              <a:gd name="connsiteY114" fmla="*/ 237181 h 561865"/>
              <a:gd name="connsiteX115" fmla="*/ 449896 w 607834"/>
              <a:gd name="connsiteY115" fmla="*/ 124613 h 561865"/>
              <a:gd name="connsiteX116" fmla="*/ 526012 w 607834"/>
              <a:gd name="connsiteY116" fmla="*/ 124613 h 561865"/>
              <a:gd name="connsiteX117" fmla="*/ 540629 w 607834"/>
              <a:gd name="connsiteY117" fmla="*/ 139230 h 561865"/>
              <a:gd name="connsiteX118" fmla="*/ 526012 w 607834"/>
              <a:gd name="connsiteY118" fmla="*/ 153846 h 561865"/>
              <a:gd name="connsiteX119" fmla="*/ 449896 w 607834"/>
              <a:gd name="connsiteY119" fmla="*/ 153846 h 561865"/>
              <a:gd name="connsiteX120" fmla="*/ 435279 w 607834"/>
              <a:gd name="connsiteY120" fmla="*/ 139230 h 561865"/>
              <a:gd name="connsiteX121" fmla="*/ 449896 w 607834"/>
              <a:gd name="connsiteY121" fmla="*/ 124613 h 561865"/>
              <a:gd name="connsiteX122" fmla="*/ 411864 w 607834"/>
              <a:gd name="connsiteY122" fmla="*/ 109965 h 561865"/>
              <a:gd name="connsiteX123" fmla="*/ 411908 w 607834"/>
              <a:gd name="connsiteY123" fmla="*/ 167081 h 561865"/>
              <a:gd name="connsiteX124" fmla="*/ 560313 w 607834"/>
              <a:gd name="connsiteY124" fmla="*/ 167081 h 561865"/>
              <a:gd name="connsiteX125" fmla="*/ 560313 w 607834"/>
              <a:gd name="connsiteY125" fmla="*/ 109965 h 561865"/>
              <a:gd name="connsiteX126" fmla="*/ 407474 w 607834"/>
              <a:gd name="connsiteY126" fmla="*/ 66107 h 561865"/>
              <a:gd name="connsiteX127" fmla="*/ 564704 w 607834"/>
              <a:gd name="connsiteY127" fmla="*/ 66107 h 561865"/>
              <a:gd name="connsiteX128" fmla="*/ 604176 w 607834"/>
              <a:gd name="connsiteY128" fmla="*/ 105575 h 561865"/>
              <a:gd name="connsiteX129" fmla="*/ 604176 w 607834"/>
              <a:gd name="connsiteY129" fmla="*/ 171472 h 561865"/>
              <a:gd name="connsiteX130" fmla="*/ 564704 w 607834"/>
              <a:gd name="connsiteY130" fmla="*/ 210939 h 561865"/>
              <a:gd name="connsiteX131" fmla="*/ 407474 w 607834"/>
              <a:gd name="connsiteY131" fmla="*/ 210939 h 561865"/>
              <a:gd name="connsiteX132" fmla="*/ 368001 w 607834"/>
              <a:gd name="connsiteY132" fmla="*/ 171472 h 561865"/>
              <a:gd name="connsiteX133" fmla="*/ 368001 w 607834"/>
              <a:gd name="connsiteY133" fmla="*/ 105575 h 561865"/>
              <a:gd name="connsiteX134" fmla="*/ 407474 w 607834"/>
              <a:gd name="connsiteY134" fmla="*/ 66107 h 561865"/>
              <a:gd name="connsiteX135" fmla="*/ 109081 w 607834"/>
              <a:gd name="connsiteY135" fmla="*/ 66107 h 561865"/>
              <a:gd name="connsiteX136" fmla="*/ 140379 w 607834"/>
              <a:gd name="connsiteY136" fmla="*/ 66107 h 561865"/>
              <a:gd name="connsiteX137" fmla="*/ 209076 w 607834"/>
              <a:gd name="connsiteY137" fmla="*/ 130336 h 561865"/>
              <a:gd name="connsiteX138" fmla="*/ 237389 w 607834"/>
              <a:gd name="connsiteY138" fmla="*/ 247379 h 561865"/>
              <a:gd name="connsiteX139" fmla="*/ 332687 w 607834"/>
              <a:gd name="connsiteY139" fmla="*/ 309544 h 561865"/>
              <a:gd name="connsiteX140" fmla="*/ 381863 w 607834"/>
              <a:gd name="connsiteY140" fmla="*/ 309544 h 561865"/>
              <a:gd name="connsiteX141" fmla="*/ 352263 w 607834"/>
              <a:gd name="connsiteY141" fmla="*/ 353402 h 561865"/>
              <a:gd name="connsiteX142" fmla="*/ 332467 w 607834"/>
              <a:gd name="connsiteY142" fmla="*/ 353402 h 561865"/>
              <a:gd name="connsiteX143" fmla="*/ 198453 w 607834"/>
              <a:gd name="connsiteY143" fmla="*/ 267530 h 561865"/>
              <a:gd name="connsiteX144" fmla="*/ 165312 w 607834"/>
              <a:gd name="connsiteY144" fmla="*/ 133190 h 561865"/>
              <a:gd name="connsiteX145" fmla="*/ 140379 w 607834"/>
              <a:gd name="connsiteY145" fmla="*/ 109965 h 561865"/>
              <a:gd name="connsiteX146" fmla="*/ 109081 w 607834"/>
              <a:gd name="connsiteY146" fmla="*/ 109965 h 561865"/>
              <a:gd name="connsiteX147" fmla="*/ 84587 w 607834"/>
              <a:gd name="connsiteY147" fmla="*/ 131609 h 561865"/>
              <a:gd name="connsiteX148" fmla="*/ 54874 w 607834"/>
              <a:gd name="connsiteY148" fmla="*/ 370208 h 561865"/>
              <a:gd name="connsiteX149" fmla="*/ 29979 w 607834"/>
              <a:gd name="connsiteY149" fmla="*/ 385938 h 561865"/>
              <a:gd name="connsiteX150" fmla="*/ 11796 w 607834"/>
              <a:gd name="connsiteY150" fmla="*/ 410519 h 561865"/>
              <a:gd name="connsiteX151" fmla="*/ 2375 w 607834"/>
              <a:gd name="connsiteY151" fmla="*/ 436980 h 561865"/>
              <a:gd name="connsiteX152" fmla="*/ 41086 w 607834"/>
              <a:gd name="connsiteY152" fmla="*/ 126209 h 561865"/>
              <a:gd name="connsiteX153" fmla="*/ 109081 w 607834"/>
              <a:gd name="connsiteY153" fmla="*/ 66107 h 561865"/>
              <a:gd name="connsiteX154" fmla="*/ 47940 w 607834"/>
              <a:gd name="connsiteY154" fmla="*/ 0 h 561865"/>
              <a:gd name="connsiteX155" fmla="*/ 205219 w 607834"/>
              <a:gd name="connsiteY155" fmla="*/ 0 h 561865"/>
              <a:gd name="connsiteX156" fmla="*/ 227167 w 607834"/>
              <a:gd name="connsiteY156" fmla="*/ 21902 h 561865"/>
              <a:gd name="connsiteX157" fmla="*/ 205219 w 607834"/>
              <a:gd name="connsiteY157" fmla="*/ 43849 h 561865"/>
              <a:gd name="connsiteX158" fmla="*/ 47940 w 607834"/>
              <a:gd name="connsiteY158" fmla="*/ 43849 h 561865"/>
              <a:gd name="connsiteX159" fmla="*/ 26036 w 607834"/>
              <a:gd name="connsiteY159" fmla="*/ 21902 h 561865"/>
              <a:gd name="connsiteX160" fmla="*/ 47940 w 607834"/>
              <a:gd name="connsiteY160" fmla="*/ 0 h 56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607834" h="561865">
                <a:moveTo>
                  <a:pt x="607834" y="458789"/>
                </a:moveTo>
                <a:lnTo>
                  <a:pt x="607834" y="458802"/>
                </a:lnTo>
                <a:lnTo>
                  <a:pt x="607829" y="458815"/>
                </a:lnTo>
                <a:close/>
                <a:moveTo>
                  <a:pt x="503581" y="453593"/>
                </a:moveTo>
                <a:cubicBezTo>
                  <a:pt x="498972" y="453593"/>
                  <a:pt x="496645" y="459167"/>
                  <a:pt x="499894" y="462416"/>
                </a:cubicBezTo>
                <a:cubicBezTo>
                  <a:pt x="503186" y="465708"/>
                  <a:pt x="508761" y="463381"/>
                  <a:pt x="508761" y="458772"/>
                </a:cubicBezTo>
                <a:cubicBezTo>
                  <a:pt x="508761" y="455919"/>
                  <a:pt x="506434" y="453593"/>
                  <a:pt x="503581" y="453593"/>
                </a:cubicBezTo>
                <a:close/>
                <a:moveTo>
                  <a:pt x="102866" y="452379"/>
                </a:moveTo>
                <a:cubicBezTo>
                  <a:pt x="98214" y="452291"/>
                  <a:pt x="95843" y="457911"/>
                  <a:pt x="99092" y="461203"/>
                </a:cubicBezTo>
                <a:cubicBezTo>
                  <a:pt x="102384" y="464496"/>
                  <a:pt x="108002" y="462125"/>
                  <a:pt x="107958" y="457472"/>
                </a:cubicBezTo>
                <a:cubicBezTo>
                  <a:pt x="107914" y="454706"/>
                  <a:pt x="105676" y="452423"/>
                  <a:pt x="102866" y="452379"/>
                </a:cubicBezTo>
                <a:close/>
                <a:moveTo>
                  <a:pt x="1475" y="444198"/>
                </a:moveTo>
                <a:lnTo>
                  <a:pt x="750" y="458500"/>
                </a:lnTo>
                <a:lnTo>
                  <a:pt x="0" y="456045"/>
                </a:lnTo>
                <a:close/>
                <a:moveTo>
                  <a:pt x="511131" y="440513"/>
                </a:moveTo>
                <a:cubicBezTo>
                  <a:pt x="518550" y="443541"/>
                  <a:pt x="523378" y="450784"/>
                  <a:pt x="523378" y="458772"/>
                </a:cubicBezTo>
                <a:cubicBezTo>
                  <a:pt x="523334" y="469702"/>
                  <a:pt x="514511" y="478568"/>
                  <a:pt x="503581" y="478568"/>
                </a:cubicBezTo>
                <a:cubicBezTo>
                  <a:pt x="495548" y="478568"/>
                  <a:pt x="488349" y="473740"/>
                  <a:pt x="485276" y="466366"/>
                </a:cubicBezTo>
                <a:cubicBezTo>
                  <a:pt x="482204" y="458948"/>
                  <a:pt x="483916" y="450433"/>
                  <a:pt x="489578" y="444770"/>
                </a:cubicBezTo>
                <a:cubicBezTo>
                  <a:pt x="495241" y="439108"/>
                  <a:pt x="503757" y="437440"/>
                  <a:pt x="511131" y="440513"/>
                </a:cubicBezTo>
                <a:close/>
                <a:moveTo>
                  <a:pt x="110285" y="439253"/>
                </a:moveTo>
                <a:cubicBezTo>
                  <a:pt x="117703" y="442282"/>
                  <a:pt x="122531" y="449482"/>
                  <a:pt x="122575" y="457472"/>
                </a:cubicBezTo>
                <a:cubicBezTo>
                  <a:pt x="122575" y="468403"/>
                  <a:pt x="113752" y="477270"/>
                  <a:pt x="102866" y="477358"/>
                </a:cubicBezTo>
                <a:cubicBezTo>
                  <a:pt x="94834" y="477358"/>
                  <a:pt x="87591" y="472573"/>
                  <a:pt x="84518" y="465198"/>
                </a:cubicBezTo>
                <a:cubicBezTo>
                  <a:pt x="81446" y="457823"/>
                  <a:pt x="83114" y="449262"/>
                  <a:pt x="88732" y="443599"/>
                </a:cubicBezTo>
                <a:cubicBezTo>
                  <a:pt x="94395" y="437936"/>
                  <a:pt x="102866" y="436180"/>
                  <a:pt x="110285" y="439253"/>
                </a:cubicBezTo>
                <a:close/>
                <a:moveTo>
                  <a:pt x="2375" y="436980"/>
                </a:moveTo>
                <a:lnTo>
                  <a:pt x="1475" y="444198"/>
                </a:lnTo>
                <a:lnTo>
                  <a:pt x="1753" y="438726"/>
                </a:lnTo>
                <a:close/>
                <a:moveTo>
                  <a:pt x="202638" y="436904"/>
                </a:moveTo>
                <a:lnTo>
                  <a:pt x="324062" y="436904"/>
                </a:lnTo>
                <a:lnTo>
                  <a:pt x="321847" y="458802"/>
                </a:lnTo>
                <a:cubicBezTo>
                  <a:pt x="321847" y="470917"/>
                  <a:pt x="331680" y="480749"/>
                  <a:pt x="343796" y="480749"/>
                </a:cubicBezTo>
                <a:lnTo>
                  <a:pt x="343824" y="480749"/>
                </a:lnTo>
                <a:lnTo>
                  <a:pt x="343792" y="480762"/>
                </a:lnTo>
                <a:lnTo>
                  <a:pt x="201457" y="480762"/>
                </a:lnTo>
                <a:lnTo>
                  <a:pt x="205916" y="458802"/>
                </a:lnTo>
                <a:close/>
                <a:moveTo>
                  <a:pt x="102891" y="399589"/>
                </a:moveTo>
                <a:lnTo>
                  <a:pt x="102891" y="399633"/>
                </a:lnTo>
                <a:cubicBezTo>
                  <a:pt x="78923" y="399633"/>
                  <a:pt x="57326" y="414030"/>
                  <a:pt x="48152" y="436153"/>
                </a:cubicBezTo>
                <a:cubicBezTo>
                  <a:pt x="38977" y="458275"/>
                  <a:pt x="44025" y="483778"/>
                  <a:pt x="60970" y="500721"/>
                </a:cubicBezTo>
                <a:cubicBezTo>
                  <a:pt x="77914" y="517620"/>
                  <a:pt x="103374" y="522712"/>
                  <a:pt x="125498" y="513538"/>
                </a:cubicBezTo>
                <a:cubicBezTo>
                  <a:pt x="147665" y="504364"/>
                  <a:pt x="162063" y="482768"/>
                  <a:pt x="162063" y="458802"/>
                </a:cubicBezTo>
                <a:cubicBezTo>
                  <a:pt x="162020" y="426145"/>
                  <a:pt x="135550" y="399633"/>
                  <a:pt x="102891" y="399589"/>
                </a:cubicBezTo>
                <a:close/>
                <a:moveTo>
                  <a:pt x="504769" y="399568"/>
                </a:moveTo>
                <a:lnTo>
                  <a:pt x="504769" y="399612"/>
                </a:lnTo>
                <a:cubicBezTo>
                  <a:pt x="480802" y="399612"/>
                  <a:pt x="459250" y="414055"/>
                  <a:pt x="450076" y="436180"/>
                </a:cubicBezTo>
                <a:cubicBezTo>
                  <a:pt x="440902" y="458306"/>
                  <a:pt x="445994" y="483768"/>
                  <a:pt x="462937" y="500713"/>
                </a:cubicBezTo>
                <a:cubicBezTo>
                  <a:pt x="479837" y="517658"/>
                  <a:pt x="505340" y="522707"/>
                  <a:pt x="527463" y="513532"/>
                </a:cubicBezTo>
                <a:cubicBezTo>
                  <a:pt x="549586" y="504357"/>
                  <a:pt x="563983" y="482758"/>
                  <a:pt x="563983" y="458789"/>
                </a:cubicBezTo>
                <a:cubicBezTo>
                  <a:pt x="563939" y="426083"/>
                  <a:pt x="537471" y="399612"/>
                  <a:pt x="504769" y="399568"/>
                </a:cubicBezTo>
                <a:close/>
                <a:moveTo>
                  <a:pt x="112622" y="356223"/>
                </a:moveTo>
                <a:cubicBezTo>
                  <a:pt x="122653" y="357177"/>
                  <a:pt x="132642" y="359613"/>
                  <a:pt x="142266" y="363596"/>
                </a:cubicBezTo>
                <a:cubicBezTo>
                  <a:pt x="171172" y="375546"/>
                  <a:pt x="192522" y="399669"/>
                  <a:pt x="201391" y="428575"/>
                </a:cubicBezTo>
                <a:lnTo>
                  <a:pt x="202638" y="436904"/>
                </a:lnTo>
                <a:lnTo>
                  <a:pt x="190332" y="436904"/>
                </a:lnTo>
                <a:cubicBezTo>
                  <a:pt x="178217" y="436904"/>
                  <a:pt x="168384" y="446694"/>
                  <a:pt x="168384" y="458811"/>
                </a:cubicBezTo>
                <a:cubicBezTo>
                  <a:pt x="168384" y="470928"/>
                  <a:pt x="178217" y="480762"/>
                  <a:pt x="190332" y="480762"/>
                </a:cubicBezTo>
                <a:lnTo>
                  <a:pt x="201457" y="480762"/>
                </a:lnTo>
                <a:lnTo>
                  <a:pt x="197775" y="498892"/>
                </a:lnTo>
                <a:cubicBezTo>
                  <a:pt x="182110" y="535858"/>
                  <a:pt x="145525" y="561799"/>
                  <a:pt x="102891" y="561865"/>
                </a:cubicBezTo>
                <a:cubicBezTo>
                  <a:pt x="61189" y="561865"/>
                  <a:pt x="23613" y="536758"/>
                  <a:pt x="7635" y="498263"/>
                </a:cubicBezTo>
                <a:cubicBezTo>
                  <a:pt x="3641" y="488639"/>
                  <a:pt x="1196" y="478650"/>
                  <a:pt x="237" y="468620"/>
                </a:cubicBezTo>
                <a:lnTo>
                  <a:pt x="750" y="458500"/>
                </a:lnTo>
                <a:lnTo>
                  <a:pt x="5284" y="473326"/>
                </a:lnTo>
                <a:cubicBezTo>
                  <a:pt x="9273" y="477865"/>
                  <a:pt x="15122" y="480762"/>
                  <a:pt x="21728" y="480762"/>
                </a:cubicBezTo>
                <a:cubicBezTo>
                  <a:pt x="32790" y="480762"/>
                  <a:pt x="42140" y="472509"/>
                  <a:pt x="43501" y="461533"/>
                </a:cubicBezTo>
                <a:lnTo>
                  <a:pt x="54874" y="370208"/>
                </a:lnTo>
                <a:lnTo>
                  <a:pt x="68301" y="361725"/>
                </a:lnTo>
                <a:cubicBezTo>
                  <a:pt x="82439" y="356700"/>
                  <a:pt x="97577" y="354793"/>
                  <a:pt x="112622" y="356223"/>
                </a:cubicBezTo>
                <a:close/>
                <a:moveTo>
                  <a:pt x="514562" y="356196"/>
                </a:moveTo>
                <a:cubicBezTo>
                  <a:pt x="524598" y="357149"/>
                  <a:pt x="534595" y="359586"/>
                  <a:pt x="544230" y="363570"/>
                </a:cubicBezTo>
                <a:lnTo>
                  <a:pt x="564025" y="375469"/>
                </a:lnTo>
                <a:lnTo>
                  <a:pt x="564025" y="458802"/>
                </a:lnTo>
                <a:cubicBezTo>
                  <a:pt x="564025" y="470917"/>
                  <a:pt x="573858" y="480749"/>
                  <a:pt x="585930" y="480749"/>
                </a:cubicBezTo>
                <a:cubicBezTo>
                  <a:pt x="591988" y="480727"/>
                  <a:pt x="597464" y="478269"/>
                  <a:pt x="601425" y="474302"/>
                </a:cubicBezTo>
                <a:lnTo>
                  <a:pt x="607829" y="458815"/>
                </a:lnTo>
                <a:lnTo>
                  <a:pt x="599712" y="498890"/>
                </a:lnTo>
                <a:cubicBezTo>
                  <a:pt x="584051" y="535871"/>
                  <a:pt x="547435" y="561832"/>
                  <a:pt x="504769" y="561865"/>
                </a:cubicBezTo>
                <a:cubicBezTo>
                  <a:pt x="463069" y="561865"/>
                  <a:pt x="425495" y="536755"/>
                  <a:pt x="409561" y="498254"/>
                </a:cubicBezTo>
                <a:lnTo>
                  <a:pt x="405207" y="480749"/>
                </a:lnTo>
                <a:lnTo>
                  <a:pt x="423688" y="480749"/>
                </a:lnTo>
                <a:cubicBezTo>
                  <a:pt x="435803" y="480749"/>
                  <a:pt x="445636" y="470917"/>
                  <a:pt x="445636" y="458802"/>
                </a:cubicBezTo>
                <a:cubicBezTo>
                  <a:pt x="445636" y="446687"/>
                  <a:pt x="435803" y="436899"/>
                  <a:pt x="423688" y="436899"/>
                </a:cubicBezTo>
                <a:lnTo>
                  <a:pt x="404328" y="436899"/>
                </a:lnTo>
                <a:lnTo>
                  <a:pt x="413727" y="410475"/>
                </a:lnTo>
                <a:cubicBezTo>
                  <a:pt x="418449" y="401573"/>
                  <a:pt x="424529" y="393279"/>
                  <a:pt x="431903" y="385915"/>
                </a:cubicBezTo>
                <a:cubicBezTo>
                  <a:pt x="453993" y="363822"/>
                  <a:pt x="484454" y="353336"/>
                  <a:pt x="514562" y="356196"/>
                </a:cubicBezTo>
                <a:close/>
                <a:moveTo>
                  <a:pt x="543526" y="237181"/>
                </a:moveTo>
                <a:lnTo>
                  <a:pt x="585886" y="237181"/>
                </a:lnTo>
                <a:cubicBezTo>
                  <a:pt x="598001" y="237181"/>
                  <a:pt x="607834" y="246970"/>
                  <a:pt x="607834" y="259084"/>
                </a:cubicBezTo>
                <a:lnTo>
                  <a:pt x="607834" y="458789"/>
                </a:lnTo>
                <a:cubicBezTo>
                  <a:pt x="607834" y="427510"/>
                  <a:pt x="593711" y="398553"/>
                  <a:pt x="570409" y="379306"/>
                </a:cubicBezTo>
                <a:lnTo>
                  <a:pt x="564025" y="375469"/>
                </a:lnTo>
                <a:lnTo>
                  <a:pt x="564025" y="281031"/>
                </a:lnTo>
                <a:lnTo>
                  <a:pt x="543570" y="281031"/>
                </a:lnTo>
                <a:cubicBezTo>
                  <a:pt x="453889" y="281119"/>
                  <a:pt x="378255" y="347882"/>
                  <a:pt x="367061" y="436899"/>
                </a:cubicBezTo>
                <a:lnTo>
                  <a:pt x="404328" y="436899"/>
                </a:lnTo>
                <a:lnTo>
                  <a:pt x="403695" y="438677"/>
                </a:lnTo>
                <a:cubicBezTo>
                  <a:pt x="401750" y="448469"/>
                  <a:pt x="401225" y="458546"/>
                  <a:pt x="402182" y="468583"/>
                </a:cubicBezTo>
                <a:lnTo>
                  <a:pt x="405207" y="480749"/>
                </a:lnTo>
                <a:lnTo>
                  <a:pt x="343824" y="480749"/>
                </a:lnTo>
                <a:lnTo>
                  <a:pt x="359288" y="474331"/>
                </a:lnTo>
                <a:cubicBezTo>
                  <a:pt x="363249" y="470358"/>
                  <a:pt x="365696" y="464870"/>
                  <a:pt x="365696" y="458811"/>
                </a:cubicBezTo>
                <a:cubicBezTo>
                  <a:pt x="365696" y="446694"/>
                  <a:pt x="355908" y="436904"/>
                  <a:pt x="343792" y="436904"/>
                </a:cubicBezTo>
                <a:lnTo>
                  <a:pt x="324062" y="436904"/>
                </a:lnTo>
                <a:lnTo>
                  <a:pt x="326358" y="414194"/>
                </a:lnTo>
                <a:cubicBezTo>
                  <a:pt x="329316" y="399781"/>
                  <a:pt x="333677" y="385873"/>
                  <a:pt x="339293" y="372620"/>
                </a:cubicBezTo>
                <a:lnTo>
                  <a:pt x="352263" y="353402"/>
                </a:lnTo>
                <a:lnTo>
                  <a:pt x="389576" y="353402"/>
                </a:lnTo>
                <a:cubicBezTo>
                  <a:pt x="401692" y="353402"/>
                  <a:pt x="411524" y="343568"/>
                  <a:pt x="411524" y="331451"/>
                </a:cubicBezTo>
                <a:cubicBezTo>
                  <a:pt x="411524" y="319378"/>
                  <a:pt x="401692" y="309544"/>
                  <a:pt x="389576" y="309544"/>
                </a:cubicBezTo>
                <a:lnTo>
                  <a:pt x="381863" y="309544"/>
                </a:lnTo>
                <a:lnTo>
                  <a:pt x="386842" y="302166"/>
                </a:lnTo>
                <a:cubicBezTo>
                  <a:pt x="426980" y="262036"/>
                  <a:pt x="482400" y="237181"/>
                  <a:pt x="543526" y="237181"/>
                </a:cubicBezTo>
                <a:close/>
                <a:moveTo>
                  <a:pt x="449896" y="124613"/>
                </a:moveTo>
                <a:lnTo>
                  <a:pt x="526012" y="124613"/>
                </a:lnTo>
                <a:cubicBezTo>
                  <a:pt x="534089" y="124613"/>
                  <a:pt x="540629" y="131153"/>
                  <a:pt x="540629" y="139230"/>
                </a:cubicBezTo>
                <a:cubicBezTo>
                  <a:pt x="540629" y="147306"/>
                  <a:pt x="534089" y="153846"/>
                  <a:pt x="526012" y="153846"/>
                </a:cubicBezTo>
                <a:lnTo>
                  <a:pt x="449896" y="153846"/>
                </a:lnTo>
                <a:cubicBezTo>
                  <a:pt x="441819" y="153846"/>
                  <a:pt x="435279" y="147306"/>
                  <a:pt x="435279" y="139230"/>
                </a:cubicBezTo>
                <a:cubicBezTo>
                  <a:pt x="435279" y="131153"/>
                  <a:pt x="441819" y="124613"/>
                  <a:pt x="449896" y="124613"/>
                </a:cubicBezTo>
                <a:close/>
                <a:moveTo>
                  <a:pt x="411864" y="109965"/>
                </a:moveTo>
                <a:lnTo>
                  <a:pt x="411908" y="167081"/>
                </a:lnTo>
                <a:lnTo>
                  <a:pt x="560313" y="167081"/>
                </a:lnTo>
                <a:lnTo>
                  <a:pt x="560313" y="109965"/>
                </a:lnTo>
                <a:close/>
                <a:moveTo>
                  <a:pt x="407474" y="66107"/>
                </a:moveTo>
                <a:lnTo>
                  <a:pt x="564704" y="66107"/>
                </a:lnTo>
                <a:cubicBezTo>
                  <a:pt x="586482" y="66107"/>
                  <a:pt x="604176" y="83800"/>
                  <a:pt x="604176" y="105575"/>
                </a:cubicBezTo>
                <a:lnTo>
                  <a:pt x="604176" y="171472"/>
                </a:lnTo>
                <a:cubicBezTo>
                  <a:pt x="604176" y="193247"/>
                  <a:pt x="586482" y="210939"/>
                  <a:pt x="564704" y="210939"/>
                </a:cubicBezTo>
                <a:lnTo>
                  <a:pt x="407474" y="210939"/>
                </a:lnTo>
                <a:cubicBezTo>
                  <a:pt x="385696" y="210939"/>
                  <a:pt x="368001" y="193247"/>
                  <a:pt x="368001" y="171472"/>
                </a:cubicBezTo>
                <a:lnTo>
                  <a:pt x="368001" y="105575"/>
                </a:lnTo>
                <a:cubicBezTo>
                  <a:pt x="368001" y="83800"/>
                  <a:pt x="385696" y="66107"/>
                  <a:pt x="407474" y="66107"/>
                </a:cubicBezTo>
                <a:close/>
                <a:moveTo>
                  <a:pt x="109081" y="66107"/>
                </a:moveTo>
                <a:lnTo>
                  <a:pt x="140379" y="66107"/>
                </a:lnTo>
                <a:cubicBezTo>
                  <a:pt x="176549" y="66151"/>
                  <a:pt x="206574" y="94205"/>
                  <a:pt x="209076" y="130336"/>
                </a:cubicBezTo>
                <a:cubicBezTo>
                  <a:pt x="211227" y="162823"/>
                  <a:pt x="217855" y="209535"/>
                  <a:pt x="237389" y="247379"/>
                </a:cubicBezTo>
                <a:cubicBezTo>
                  <a:pt x="258810" y="288866"/>
                  <a:pt x="290020" y="309193"/>
                  <a:pt x="332687" y="309544"/>
                </a:cubicBezTo>
                <a:lnTo>
                  <a:pt x="381863" y="309544"/>
                </a:lnTo>
                <a:lnTo>
                  <a:pt x="352263" y="353402"/>
                </a:lnTo>
                <a:lnTo>
                  <a:pt x="332467" y="353402"/>
                </a:lnTo>
                <a:cubicBezTo>
                  <a:pt x="273559" y="352919"/>
                  <a:pt x="227205" y="323242"/>
                  <a:pt x="198453" y="267530"/>
                </a:cubicBezTo>
                <a:cubicBezTo>
                  <a:pt x="175452" y="222969"/>
                  <a:pt x="167770" y="169892"/>
                  <a:pt x="165312" y="133190"/>
                </a:cubicBezTo>
                <a:cubicBezTo>
                  <a:pt x="164390" y="120107"/>
                  <a:pt x="153504" y="109965"/>
                  <a:pt x="140379" y="109965"/>
                </a:cubicBezTo>
                <a:lnTo>
                  <a:pt x="109081" y="109965"/>
                </a:lnTo>
                <a:cubicBezTo>
                  <a:pt x="96615" y="110009"/>
                  <a:pt x="86124" y="119273"/>
                  <a:pt x="84587" y="131609"/>
                </a:cubicBezTo>
                <a:lnTo>
                  <a:pt x="54874" y="370208"/>
                </a:lnTo>
                <a:lnTo>
                  <a:pt x="29979" y="385938"/>
                </a:lnTo>
                <a:cubicBezTo>
                  <a:pt x="22604" y="393312"/>
                  <a:pt x="16522" y="401614"/>
                  <a:pt x="11796" y="410519"/>
                </a:cubicBezTo>
                <a:lnTo>
                  <a:pt x="2375" y="436980"/>
                </a:lnTo>
                <a:lnTo>
                  <a:pt x="41086" y="126209"/>
                </a:lnTo>
                <a:cubicBezTo>
                  <a:pt x="45432" y="91922"/>
                  <a:pt x="74535" y="66195"/>
                  <a:pt x="109081" y="66107"/>
                </a:cubicBezTo>
                <a:close/>
                <a:moveTo>
                  <a:pt x="47940" y="0"/>
                </a:moveTo>
                <a:lnTo>
                  <a:pt x="205219" y="0"/>
                </a:lnTo>
                <a:cubicBezTo>
                  <a:pt x="217335" y="0"/>
                  <a:pt x="227167" y="9832"/>
                  <a:pt x="227167" y="21902"/>
                </a:cubicBezTo>
                <a:cubicBezTo>
                  <a:pt x="227167" y="34017"/>
                  <a:pt x="217335" y="43849"/>
                  <a:pt x="205219" y="43849"/>
                </a:cubicBezTo>
                <a:lnTo>
                  <a:pt x="47940" y="43849"/>
                </a:lnTo>
                <a:cubicBezTo>
                  <a:pt x="35825" y="43849"/>
                  <a:pt x="26036" y="34017"/>
                  <a:pt x="26036" y="21902"/>
                </a:cubicBezTo>
                <a:cubicBezTo>
                  <a:pt x="26036" y="9832"/>
                  <a:pt x="35825" y="0"/>
                  <a:pt x="479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9785" y="1376705"/>
            <a:ext cx="5239992" cy="4409492"/>
            <a:chOff x="1338523" y="1461040"/>
            <a:chExt cx="5239992" cy="4409492"/>
          </a:xfrm>
        </p:grpSpPr>
        <p:sp>
          <p:nvSpPr>
            <p:cNvPr id="8" name="Oval 3"/>
            <p:cNvSpPr/>
            <p:nvPr/>
          </p:nvSpPr>
          <p:spPr>
            <a:xfrm rot="5400000">
              <a:off x="3536223" y="1813946"/>
              <a:ext cx="1837875" cy="1837874"/>
            </a:xfrm>
            <a:prstGeom prst="ellipse">
              <a:avLst/>
            </a:prstGeom>
            <a:solidFill>
              <a:srgbClr val="82A3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cs typeface="+mn-ea"/>
                <a:sym typeface="+mn-lt"/>
              </a:endParaRPr>
            </a:p>
          </p:txBody>
        </p:sp>
        <p:sp>
          <p:nvSpPr>
            <p:cNvPr id="9" name="Oval 4"/>
            <p:cNvSpPr/>
            <p:nvPr/>
          </p:nvSpPr>
          <p:spPr>
            <a:xfrm rot="5400000">
              <a:off x="2611750" y="3253246"/>
              <a:ext cx="2026092" cy="2026091"/>
            </a:xfrm>
            <a:prstGeom prst="ellipse">
              <a:avLst/>
            </a:prstGeom>
            <a:solidFill>
              <a:srgbClr val="7EC3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0" name="Oval 5"/>
            <p:cNvSpPr/>
            <p:nvPr/>
          </p:nvSpPr>
          <p:spPr>
            <a:xfrm rot="5400000">
              <a:off x="4183907" y="3211727"/>
              <a:ext cx="1644125" cy="1644125"/>
            </a:xfrm>
            <a:prstGeom prst="ellipse">
              <a:avLst/>
            </a:prstGeom>
            <a:solidFill>
              <a:srgbClr val="7CBE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cs typeface="+mn-ea"/>
                <a:sym typeface="+mn-lt"/>
              </a:endParaRPr>
            </a:p>
          </p:txBody>
        </p:sp>
        <p:sp>
          <p:nvSpPr>
            <p:cNvPr id="11" name="Oval 6"/>
            <p:cNvSpPr/>
            <p:nvPr/>
          </p:nvSpPr>
          <p:spPr>
            <a:xfrm rot="5400000">
              <a:off x="5374566" y="2734715"/>
              <a:ext cx="1037061" cy="1037061"/>
            </a:xfrm>
            <a:prstGeom prst="ellipse">
              <a:avLst/>
            </a:prstGeom>
            <a:solidFill>
              <a:srgbClr val="DFC3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2" name="Oval 7"/>
            <p:cNvSpPr/>
            <p:nvPr/>
          </p:nvSpPr>
          <p:spPr>
            <a:xfrm rot="5400000">
              <a:off x="4316767" y="4855852"/>
              <a:ext cx="739922" cy="739922"/>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3" name="Oval 8"/>
            <p:cNvSpPr/>
            <p:nvPr/>
          </p:nvSpPr>
          <p:spPr>
            <a:xfrm rot="5400000">
              <a:off x="2241790" y="3501905"/>
              <a:ext cx="739922" cy="739922"/>
            </a:xfrm>
            <a:prstGeom prst="ellipse">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4" name="Oval 9"/>
            <p:cNvSpPr/>
            <p:nvPr/>
          </p:nvSpPr>
          <p:spPr>
            <a:xfrm rot="5400000">
              <a:off x="1709850" y="2777170"/>
              <a:ext cx="952153" cy="95215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5" name="Oval 10"/>
            <p:cNvSpPr/>
            <p:nvPr/>
          </p:nvSpPr>
          <p:spPr>
            <a:xfrm rot="5400000">
              <a:off x="2618201" y="2492077"/>
              <a:ext cx="705811" cy="705811"/>
            </a:xfrm>
            <a:prstGeom prst="ellipse">
              <a:avLst/>
            </a:prstGeom>
            <a:solidFill>
              <a:schemeClr val="accent1">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6" name="Oval 11"/>
            <p:cNvSpPr/>
            <p:nvPr/>
          </p:nvSpPr>
          <p:spPr>
            <a:xfrm rot="5400000">
              <a:off x="3611872" y="1461040"/>
              <a:ext cx="705811" cy="705811"/>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7" name="Oval 12"/>
            <p:cNvSpPr/>
            <p:nvPr/>
          </p:nvSpPr>
          <p:spPr>
            <a:xfrm rot="5400000">
              <a:off x="2836603" y="1512898"/>
              <a:ext cx="685782" cy="685781"/>
            </a:xfrm>
            <a:prstGeom prst="ellipse">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8" name="Oval 13"/>
            <p:cNvSpPr/>
            <p:nvPr/>
          </p:nvSpPr>
          <p:spPr>
            <a:xfrm rot="5400000">
              <a:off x="2822108" y="5250992"/>
              <a:ext cx="554011" cy="554010"/>
            </a:xfrm>
            <a:prstGeom prst="ellipse">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19" name="Oval 14"/>
            <p:cNvSpPr/>
            <p:nvPr/>
          </p:nvSpPr>
          <p:spPr>
            <a:xfrm rot="5400000">
              <a:off x="5921646" y="3814247"/>
              <a:ext cx="656869" cy="656869"/>
            </a:xfrm>
            <a:prstGeom prst="ellipse">
              <a:avLst/>
            </a:prstGeom>
            <a:solidFill>
              <a:schemeClr val="accent1">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0" name="Oval 15"/>
            <p:cNvSpPr/>
            <p:nvPr/>
          </p:nvSpPr>
          <p:spPr>
            <a:xfrm rot="5400000">
              <a:off x="1533126" y="3274490"/>
              <a:ext cx="454832" cy="454831"/>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1" name="Oval 16"/>
            <p:cNvSpPr/>
            <p:nvPr/>
          </p:nvSpPr>
          <p:spPr>
            <a:xfrm rot="5400000">
              <a:off x="1338523" y="3202062"/>
              <a:ext cx="297064" cy="297064"/>
            </a:xfrm>
            <a:prstGeom prst="ellipse">
              <a:avLst/>
            </a:prstGeom>
            <a:solidFill>
              <a:srgbClr val="DFC3BA">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2" name="Oval 17"/>
            <p:cNvSpPr/>
            <p:nvPr/>
          </p:nvSpPr>
          <p:spPr>
            <a:xfrm rot="5400000">
              <a:off x="5122082" y="5131740"/>
              <a:ext cx="413314" cy="413314"/>
            </a:xfrm>
            <a:prstGeom prst="ellipse">
              <a:avLst/>
            </a:prstGeom>
            <a:solidFill>
              <a:srgbClr val="82A3B6">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3" name="Oval 18"/>
            <p:cNvSpPr/>
            <p:nvPr/>
          </p:nvSpPr>
          <p:spPr>
            <a:xfrm rot="5400000">
              <a:off x="4885878" y="5534726"/>
              <a:ext cx="335806" cy="335806"/>
            </a:xfrm>
            <a:prstGeom prst="ellipse">
              <a:avLst/>
            </a:prstGeom>
            <a:solidFill>
              <a:schemeClr val="accent4">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4" name="Oval 19"/>
            <p:cNvSpPr/>
            <p:nvPr/>
          </p:nvSpPr>
          <p:spPr>
            <a:xfrm rot="5400000">
              <a:off x="5443079" y="2052066"/>
              <a:ext cx="503672" cy="503672"/>
            </a:xfrm>
            <a:prstGeom prst="ellipse">
              <a:avLst/>
            </a:prstGeom>
            <a:solidFill>
              <a:srgbClr val="7CBEE0">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5" name="Oval 20"/>
            <p:cNvSpPr/>
            <p:nvPr/>
          </p:nvSpPr>
          <p:spPr>
            <a:xfrm rot="5400000">
              <a:off x="4361320" y="1482066"/>
              <a:ext cx="276522" cy="27652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6" name="Oval 21"/>
            <p:cNvSpPr/>
            <p:nvPr/>
          </p:nvSpPr>
          <p:spPr>
            <a:xfrm rot="5400000">
              <a:off x="3213756" y="2249035"/>
              <a:ext cx="317776" cy="317776"/>
            </a:xfrm>
            <a:prstGeom prst="ellips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cs typeface="+mn-ea"/>
                <a:sym typeface="+mn-lt"/>
              </a:endParaRPr>
            </a:p>
          </p:txBody>
        </p:sp>
        <p:sp>
          <p:nvSpPr>
            <p:cNvPr id="27" name="Arc 23"/>
            <p:cNvSpPr/>
            <p:nvPr/>
          </p:nvSpPr>
          <p:spPr>
            <a:xfrm>
              <a:off x="2005590" y="1480733"/>
              <a:ext cx="4069451" cy="4069453"/>
            </a:xfrm>
            <a:prstGeom prst="arc">
              <a:avLst>
                <a:gd name="adj1" fmla="val 16606887"/>
                <a:gd name="adj2" fmla="val 20088040"/>
              </a:avLst>
            </a:prstGeom>
            <a:ln w="19050">
              <a:solidFill>
                <a:schemeClr val="tx1">
                  <a:alpha val="6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cs typeface="+mn-ea"/>
                <a:sym typeface="+mn-lt"/>
              </a:endParaRPr>
            </a:p>
          </p:txBody>
        </p:sp>
        <p:sp>
          <p:nvSpPr>
            <p:cNvPr id="28" name="Arc 24"/>
            <p:cNvSpPr/>
            <p:nvPr/>
          </p:nvSpPr>
          <p:spPr>
            <a:xfrm>
              <a:off x="2023222" y="1480733"/>
              <a:ext cx="4069451" cy="4069453"/>
            </a:xfrm>
            <a:prstGeom prst="arc">
              <a:avLst>
                <a:gd name="adj1" fmla="val 12190797"/>
                <a:gd name="adj2" fmla="val 15501760"/>
              </a:avLst>
            </a:prstGeom>
            <a:ln w="19050">
              <a:solidFill>
                <a:schemeClr val="tx1">
                  <a:alpha val="6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cs typeface="+mn-ea"/>
                <a:sym typeface="+mn-lt"/>
              </a:endParaRPr>
            </a:p>
          </p:txBody>
        </p:sp>
        <p:sp>
          <p:nvSpPr>
            <p:cNvPr id="29" name="Arc 25"/>
            <p:cNvSpPr/>
            <p:nvPr/>
          </p:nvSpPr>
          <p:spPr>
            <a:xfrm>
              <a:off x="2023222" y="1489239"/>
              <a:ext cx="4069451" cy="4069453"/>
            </a:xfrm>
            <a:prstGeom prst="arc">
              <a:avLst>
                <a:gd name="adj1" fmla="val 4949846"/>
                <a:gd name="adj2" fmla="val 10410258"/>
              </a:avLst>
            </a:prstGeom>
            <a:ln w="19050">
              <a:solidFill>
                <a:schemeClr val="tx1">
                  <a:alpha val="6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cs typeface="+mn-ea"/>
                <a:sym typeface="+mn-lt"/>
              </a:endParaRPr>
            </a:p>
          </p:txBody>
        </p:sp>
        <p:sp>
          <p:nvSpPr>
            <p:cNvPr id="30" name="Arc 26"/>
            <p:cNvSpPr/>
            <p:nvPr/>
          </p:nvSpPr>
          <p:spPr>
            <a:xfrm>
              <a:off x="2029718" y="1489239"/>
              <a:ext cx="4069451" cy="4069453"/>
            </a:xfrm>
            <a:prstGeom prst="arc">
              <a:avLst>
                <a:gd name="adj1" fmla="val 498896"/>
                <a:gd name="adj2" fmla="val 3477127"/>
              </a:avLst>
            </a:prstGeom>
            <a:ln w="19050">
              <a:solidFill>
                <a:schemeClr val="tx1">
                  <a:alpha val="60000"/>
                </a:scheme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cs typeface="+mn-ea"/>
                <a:sym typeface="+mn-lt"/>
              </a:endParaRPr>
            </a:p>
          </p:txBody>
        </p:sp>
      </p:grpSp>
      <p:sp>
        <p:nvSpPr>
          <p:cNvPr id="3" name="文本框 2"/>
          <p:cNvSpPr txBox="1"/>
          <p:nvPr/>
        </p:nvSpPr>
        <p:spPr>
          <a:xfrm>
            <a:off x="5880299" y="1752209"/>
            <a:ext cx="5108650" cy="1901483"/>
          </a:xfrm>
          <a:prstGeom prst="rect">
            <a:avLst/>
          </a:prstGeom>
          <a:noFill/>
        </p:spPr>
        <p:txBody>
          <a:bodyPr wrap="square" rtlCol="0">
            <a:spAutoFit/>
          </a:bodyPr>
          <a:lstStyle/>
          <a:p>
            <a:pPr indent="266700" algn="l">
              <a:lnSpc>
                <a:spcPct val="150000"/>
              </a:lnSpc>
            </a:pP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因此，为了应对这些挑战，我们寻求通过软件和硬件相结合的小型无人配送系统来解决这些问题。这一系统将专注于小范围内的快递和外卖的无人配送，通过智能软件降低快递员或外卖员与用户之间的沟通成本，利用先进的硬件技术实现更便捷、安全的配送服务。</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p:cNvSpPr txBox="1"/>
          <p:nvPr/>
        </p:nvSpPr>
        <p:spPr>
          <a:xfrm>
            <a:off x="432753" y="335100"/>
            <a:ext cx="2730223" cy="400110"/>
          </a:xfrm>
          <a:prstGeom prst="rect">
            <a:avLst/>
          </a:prstGeom>
          <a:noFill/>
        </p:spPr>
        <p:txBody>
          <a:bodyPr wrap="square">
            <a:spAutoFit/>
          </a:bodyPr>
          <a:lstStyle/>
          <a:p>
            <a:pPr algn="dist"/>
            <a:r>
              <a:rPr lang="en-US" altLang="zh-CN" sz="2000" b="1" dirty="0">
                <a:solidFill>
                  <a:srgbClr val="82A3B6"/>
                </a:solidFill>
              </a:rPr>
              <a:t>Analysis</a:t>
            </a:r>
            <a:endParaRPr lang="zh-CN" altLang="en-US" sz="2000" b="1" dirty="0">
              <a:solidFill>
                <a:srgbClr val="82A3B6"/>
              </a:solidFill>
            </a:endParaRPr>
          </a:p>
        </p:txBody>
      </p:sp>
      <p:sp>
        <p:nvSpPr>
          <p:cNvPr id="6" name="文本框 5"/>
          <p:cNvSpPr txBox="1"/>
          <p:nvPr/>
        </p:nvSpPr>
        <p:spPr>
          <a:xfrm>
            <a:off x="5880299" y="3749909"/>
            <a:ext cx="5108650" cy="2185214"/>
          </a:xfrm>
          <a:prstGeom prst="rect">
            <a:avLst/>
          </a:prstGeom>
          <a:noFill/>
        </p:spPr>
        <p:txBody>
          <a:bodyPr wrap="square" rtlCol="0">
            <a:spAutoFit/>
          </a:bodyPr>
          <a:lstStyle/>
          <a:p>
            <a:pPr>
              <a:lnSpc>
                <a:spcPct val="150000"/>
              </a:lnSpc>
            </a:pPr>
            <a:r>
              <a:rPr lang="en-US"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       </a:t>
            </a:r>
            <a:r>
              <a:rPr lang="zh-CN" altLang="zh-CN" sz="1600" kern="100" dirty="0">
                <a:solidFill>
                  <a:srgbClr val="0F0F0F"/>
                </a:solidFill>
                <a:effectLst/>
                <a:latin typeface="Segoe UI" panose="020B0502040204020203" pitchFamily="34" charset="0"/>
                <a:ea typeface="等线" panose="02010600030101010101" pitchFamily="2" charset="-122"/>
                <a:cs typeface="Segoe UI" panose="020B0502040204020203" pitchFamily="34" charset="0"/>
              </a:rPr>
              <a:t>这种基于软硬件结合的无人配送系统不仅能够提高配送效率和准确性，还有望解决当前配送过程中的诸多难题，满足人们对快速、便捷配送的不断增长的需求。同时，这也将有助于推动配送行业向更智能、更高效的方向发展。</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1600" dirty="0"/>
          </a:p>
        </p:txBody>
      </p:sp>
      <p:sp>
        <p:nvSpPr>
          <p:cNvPr id="7" name="文本框 6"/>
          <p:cNvSpPr txBox="1"/>
          <p:nvPr/>
        </p:nvSpPr>
        <p:spPr>
          <a:xfrm>
            <a:off x="5930085" y="1029815"/>
            <a:ext cx="1088662" cy="584775"/>
          </a:xfrm>
          <a:prstGeom prst="rect">
            <a:avLst/>
          </a:prstGeom>
          <a:noFill/>
        </p:spPr>
        <p:txBody>
          <a:bodyPr wrap="square">
            <a:spAutoFit/>
          </a:bodyPr>
          <a:lstStyle/>
          <a:p>
            <a:pPr algn="dist"/>
            <a:r>
              <a:rPr lang="zh-CN" altLang="en-US" sz="3200" b="1" dirty="0">
                <a:solidFill>
                  <a:srgbClr val="6087CD"/>
                </a:solidFill>
                <a:latin typeface="幼圆" panose="02010509060101010101" pitchFamily="49" charset="-122"/>
                <a:ea typeface="幼圆" panose="02010509060101010101" pitchFamily="49" charset="-122"/>
              </a:rPr>
              <a:t>方案</a:t>
            </a:r>
            <a:endParaRPr lang="zh-CN" altLang="en-US" sz="3200" b="1" dirty="0">
              <a:solidFill>
                <a:srgbClr val="6087CD"/>
              </a:solidFill>
              <a:latin typeface="幼圆" panose="02010509060101010101" pitchFamily="49" charset="-122"/>
              <a:ea typeface="幼圆" panose="02010509060101010101" pitchFamily="49" charset="-122"/>
            </a:endParaRPr>
          </a:p>
        </p:txBody>
      </p:sp>
      <p:sp>
        <p:nvSpPr>
          <p:cNvPr id="31" name="任意多边形: 形状 30"/>
          <p:cNvSpPr/>
          <p:nvPr/>
        </p:nvSpPr>
        <p:spPr>
          <a:xfrm>
            <a:off x="2128325" y="3828563"/>
            <a:ext cx="793362" cy="706785"/>
          </a:xfrm>
          <a:custGeom>
            <a:avLst/>
            <a:gdLst>
              <a:gd name="T0" fmla="*/ 1 w 10023"/>
              <a:gd name="T1" fmla="*/ 1866 h 8927"/>
              <a:gd name="T2" fmla="*/ 1 w 10023"/>
              <a:gd name="T3" fmla="*/ 6794 h 8927"/>
              <a:gd name="T4" fmla="*/ 244 w 10023"/>
              <a:gd name="T5" fmla="*/ 7499 h 8927"/>
              <a:gd name="T6" fmla="*/ 726 w 10023"/>
              <a:gd name="T7" fmla="*/ 7844 h 8927"/>
              <a:gd name="T8" fmla="*/ 4191 w 10023"/>
              <a:gd name="T9" fmla="*/ 8790 h 8927"/>
              <a:gd name="T10" fmla="*/ 4582 w 10023"/>
              <a:gd name="T11" fmla="*/ 8843 h 8927"/>
              <a:gd name="T12" fmla="*/ 4640 w 10023"/>
              <a:gd name="T13" fmla="*/ 8686 h 8927"/>
              <a:gd name="T14" fmla="*/ 4640 w 10023"/>
              <a:gd name="T15" fmla="*/ 3133 h 8927"/>
              <a:gd name="T16" fmla="*/ 1 w 10023"/>
              <a:gd name="T17" fmla="*/ 1866 h 8927"/>
              <a:gd name="T18" fmla="*/ 1 w 10023"/>
              <a:gd name="T19" fmla="*/ 1866 h 8927"/>
              <a:gd name="T20" fmla="*/ 9987 w 10023"/>
              <a:gd name="T21" fmla="*/ 1866 h 8927"/>
              <a:gd name="T22" fmla="*/ 8516 w 10023"/>
              <a:gd name="T23" fmla="*/ 2268 h 8927"/>
              <a:gd name="T24" fmla="*/ 8516 w 10023"/>
              <a:gd name="T25" fmla="*/ 4408 h 8927"/>
              <a:gd name="T26" fmla="*/ 7546 w 10023"/>
              <a:gd name="T27" fmla="*/ 4670 h 8927"/>
              <a:gd name="T28" fmla="*/ 7546 w 10023"/>
              <a:gd name="T29" fmla="*/ 2532 h 8927"/>
              <a:gd name="T30" fmla="*/ 5331 w 10023"/>
              <a:gd name="T31" fmla="*/ 3137 h 8927"/>
              <a:gd name="T32" fmla="*/ 5331 w 10023"/>
              <a:gd name="T33" fmla="*/ 8234 h 8927"/>
              <a:gd name="T34" fmla="*/ 5382 w 10023"/>
              <a:gd name="T35" fmla="*/ 8835 h 8927"/>
              <a:gd name="T36" fmla="*/ 5770 w 10023"/>
              <a:gd name="T37" fmla="*/ 8797 h 8927"/>
              <a:gd name="T38" fmla="*/ 8883 w 10023"/>
              <a:gd name="T39" fmla="*/ 7947 h 8927"/>
              <a:gd name="T40" fmla="*/ 9782 w 10023"/>
              <a:gd name="T41" fmla="*/ 7534 h 8927"/>
              <a:gd name="T42" fmla="*/ 9988 w 10023"/>
              <a:gd name="T43" fmla="*/ 6276 h 8927"/>
              <a:gd name="T44" fmla="*/ 9988 w 10023"/>
              <a:gd name="T45" fmla="*/ 1866 h 8927"/>
              <a:gd name="T46" fmla="*/ 9987 w 10023"/>
              <a:gd name="T47" fmla="*/ 1866 h 8927"/>
              <a:gd name="T48" fmla="*/ 9987 w 10023"/>
              <a:gd name="T49" fmla="*/ 1866 h 8927"/>
              <a:gd name="T50" fmla="*/ 9971 w 10023"/>
              <a:gd name="T51" fmla="*/ 1352 h 8927"/>
              <a:gd name="T52" fmla="*/ 5260 w 10023"/>
              <a:gd name="T53" fmla="*/ 49 h 8927"/>
              <a:gd name="T54" fmla="*/ 4986 w 10023"/>
              <a:gd name="T55" fmla="*/ 0 h 8927"/>
              <a:gd name="T56" fmla="*/ 4705 w 10023"/>
              <a:gd name="T57" fmla="*/ 52 h 8927"/>
              <a:gd name="T58" fmla="*/ 3251 w 10023"/>
              <a:gd name="T59" fmla="*/ 454 h 8927"/>
              <a:gd name="T60" fmla="*/ 8274 w 10023"/>
              <a:gd name="T61" fmla="*/ 1811 h 8927"/>
              <a:gd name="T62" fmla="*/ 9971 w 10023"/>
              <a:gd name="T63" fmla="*/ 1352 h 8927"/>
              <a:gd name="T64" fmla="*/ 9971 w 10023"/>
              <a:gd name="T65" fmla="*/ 1352 h 8927"/>
              <a:gd name="T66" fmla="*/ 0 w 10023"/>
              <a:gd name="T67" fmla="*/ 1352 h 8927"/>
              <a:gd name="T68" fmla="*/ 4984 w 10023"/>
              <a:gd name="T69" fmla="*/ 2700 h 8927"/>
              <a:gd name="T70" fmla="*/ 6945 w 10023"/>
              <a:gd name="T71" fmla="*/ 2170 h 8927"/>
              <a:gd name="T72" fmla="*/ 1939 w 10023"/>
              <a:gd name="T73" fmla="*/ 816 h 8927"/>
              <a:gd name="T74" fmla="*/ 0 w 10023"/>
              <a:gd name="T75" fmla="*/ 1352 h 8927"/>
              <a:gd name="T76" fmla="*/ 0 w 10023"/>
              <a:gd name="T77" fmla="*/ 1352 h 8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23" h="8927">
                <a:moveTo>
                  <a:pt x="1" y="1866"/>
                </a:moveTo>
                <a:lnTo>
                  <a:pt x="1" y="6794"/>
                </a:lnTo>
                <a:cubicBezTo>
                  <a:pt x="1" y="6794"/>
                  <a:pt x="75" y="7330"/>
                  <a:pt x="244" y="7499"/>
                </a:cubicBezTo>
                <a:cubicBezTo>
                  <a:pt x="412" y="7668"/>
                  <a:pt x="726" y="7844"/>
                  <a:pt x="726" y="7844"/>
                </a:cubicBezTo>
                <a:lnTo>
                  <a:pt x="4191" y="8790"/>
                </a:lnTo>
                <a:cubicBezTo>
                  <a:pt x="4191" y="8790"/>
                  <a:pt x="4500" y="8881"/>
                  <a:pt x="4582" y="8843"/>
                </a:cubicBezTo>
                <a:cubicBezTo>
                  <a:pt x="4664" y="8804"/>
                  <a:pt x="4640" y="8686"/>
                  <a:pt x="4640" y="8686"/>
                </a:cubicBezTo>
                <a:lnTo>
                  <a:pt x="4640" y="3133"/>
                </a:lnTo>
                <a:lnTo>
                  <a:pt x="1" y="1866"/>
                </a:lnTo>
                <a:close/>
                <a:moveTo>
                  <a:pt x="1" y="1866"/>
                </a:moveTo>
                <a:close/>
                <a:moveTo>
                  <a:pt x="9987" y="1866"/>
                </a:moveTo>
                <a:lnTo>
                  <a:pt x="8516" y="2268"/>
                </a:lnTo>
                <a:lnTo>
                  <a:pt x="8516" y="4408"/>
                </a:lnTo>
                <a:lnTo>
                  <a:pt x="7546" y="4670"/>
                </a:lnTo>
                <a:lnTo>
                  <a:pt x="7546" y="2532"/>
                </a:lnTo>
                <a:lnTo>
                  <a:pt x="5331" y="3137"/>
                </a:lnTo>
                <a:lnTo>
                  <a:pt x="5331" y="8234"/>
                </a:lnTo>
                <a:cubicBezTo>
                  <a:pt x="5331" y="8234"/>
                  <a:pt x="5317" y="8744"/>
                  <a:pt x="5382" y="8835"/>
                </a:cubicBezTo>
                <a:cubicBezTo>
                  <a:pt x="5447" y="8927"/>
                  <a:pt x="5770" y="8797"/>
                  <a:pt x="5770" y="8797"/>
                </a:cubicBezTo>
                <a:lnTo>
                  <a:pt x="8883" y="7947"/>
                </a:lnTo>
                <a:cubicBezTo>
                  <a:pt x="8883" y="7947"/>
                  <a:pt x="9541" y="7775"/>
                  <a:pt x="9782" y="7534"/>
                </a:cubicBezTo>
                <a:cubicBezTo>
                  <a:pt x="10023" y="7292"/>
                  <a:pt x="9988" y="6276"/>
                  <a:pt x="9988" y="6276"/>
                </a:cubicBezTo>
                <a:lnTo>
                  <a:pt x="9988" y="1866"/>
                </a:lnTo>
                <a:lnTo>
                  <a:pt x="9987" y="1866"/>
                </a:lnTo>
                <a:close/>
                <a:moveTo>
                  <a:pt x="9987" y="1866"/>
                </a:moveTo>
                <a:close/>
                <a:moveTo>
                  <a:pt x="9971" y="1352"/>
                </a:moveTo>
                <a:lnTo>
                  <a:pt x="5260" y="49"/>
                </a:lnTo>
                <a:cubicBezTo>
                  <a:pt x="5260" y="49"/>
                  <a:pt x="5056" y="0"/>
                  <a:pt x="4986" y="0"/>
                </a:cubicBezTo>
                <a:cubicBezTo>
                  <a:pt x="4916" y="0"/>
                  <a:pt x="4705" y="52"/>
                  <a:pt x="4705" y="52"/>
                </a:cubicBezTo>
                <a:lnTo>
                  <a:pt x="3251" y="454"/>
                </a:lnTo>
                <a:lnTo>
                  <a:pt x="8274" y="1811"/>
                </a:lnTo>
                <a:lnTo>
                  <a:pt x="9971" y="1352"/>
                </a:lnTo>
                <a:close/>
                <a:moveTo>
                  <a:pt x="9971" y="1352"/>
                </a:moveTo>
                <a:close/>
                <a:moveTo>
                  <a:pt x="0" y="1352"/>
                </a:moveTo>
                <a:lnTo>
                  <a:pt x="4984" y="2700"/>
                </a:lnTo>
                <a:lnTo>
                  <a:pt x="6945" y="2170"/>
                </a:lnTo>
                <a:lnTo>
                  <a:pt x="1939" y="816"/>
                </a:lnTo>
                <a:lnTo>
                  <a:pt x="0" y="1352"/>
                </a:lnTo>
                <a:close/>
                <a:moveTo>
                  <a:pt x="0" y="1352"/>
                </a:moveTo>
                <a:close/>
              </a:path>
            </a:pathLst>
          </a:cu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任意多边形: 形状 31"/>
          <p:cNvSpPr/>
          <p:nvPr/>
        </p:nvSpPr>
        <p:spPr>
          <a:xfrm>
            <a:off x="3738751" y="3665629"/>
            <a:ext cx="496946" cy="609685"/>
          </a:xfrm>
          <a:custGeom>
            <a:avLst/>
            <a:gdLst>
              <a:gd name="connsiteX0" fmla="*/ 98441 w 473282"/>
              <a:gd name="connsiteY0" fmla="*/ 52218 h 580652"/>
              <a:gd name="connsiteX1" fmla="*/ 196971 w 473282"/>
              <a:gd name="connsiteY1" fmla="*/ 150599 h 580652"/>
              <a:gd name="connsiteX2" fmla="*/ 136892 w 473282"/>
              <a:gd name="connsiteY2" fmla="*/ 241160 h 580652"/>
              <a:gd name="connsiteX3" fmla="*/ 141431 w 473282"/>
              <a:gd name="connsiteY3" fmla="*/ 254757 h 580652"/>
              <a:gd name="connsiteX4" fmla="*/ 252956 w 473282"/>
              <a:gd name="connsiteY4" fmla="*/ 301060 h 580652"/>
              <a:gd name="connsiteX5" fmla="*/ 443074 w 473282"/>
              <a:gd name="connsiteY5" fmla="*/ 301060 h 580652"/>
              <a:gd name="connsiteX6" fmla="*/ 467284 w 473282"/>
              <a:gd name="connsiteY6" fmla="*/ 325411 h 580652"/>
              <a:gd name="connsiteX7" fmla="*/ 443074 w 473282"/>
              <a:gd name="connsiteY7" fmla="*/ 349584 h 580652"/>
              <a:gd name="connsiteX8" fmla="*/ 248150 w 473282"/>
              <a:gd name="connsiteY8" fmla="*/ 349584 h 580652"/>
              <a:gd name="connsiteX9" fmla="*/ 161814 w 473282"/>
              <a:gd name="connsiteY9" fmla="*/ 315635 h 580652"/>
              <a:gd name="connsiteX10" fmla="*/ 180861 w 473282"/>
              <a:gd name="connsiteY10" fmla="*/ 372335 h 580652"/>
              <a:gd name="connsiteX11" fmla="*/ 266841 w 473282"/>
              <a:gd name="connsiteY11" fmla="*/ 428324 h 580652"/>
              <a:gd name="connsiteX12" fmla="*/ 277700 w 473282"/>
              <a:gd name="connsiteY12" fmla="*/ 445299 h 580652"/>
              <a:gd name="connsiteX13" fmla="*/ 292653 w 473282"/>
              <a:gd name="connsiteY13" fmla="*/ 553367 h 580652"/>
              <a:gd name="connsiteX14" fmla="*/ 274941 w 473282"/>
              <a:gd name="connsiteY14" fmla="*/ 580029 h 580652"/>
              <a:gd name="connsiteX15" fmla="*/ 244679 w 473282"/>
              <a:gd name="connsiteY15" fmla="*/ 560033 h 580652"/>
              <a:gd name="connsiteX16" fmla="*/ 231239 w 473282"/>
              <a:gd name="connsiteY16" fmla="*/ 462807 h 580652"/>
              <a:gd name="connsiteX17" fmla="*/ 173741 w 473282"/>
              <a:gd name="connsiteY17" fmla="*/ 425481 h 580652"/>
              <a:gd name="connsiteX18" fmla="*/ 158254 w 473282"/>
              <a:gd name="connsiteY18" fmla="*/ 472583 h 580652"/>
              <a:gd name="connsiteX19" fmla="*/ 153180 w 473282"/>
              <a:gd name="connsiteY19" fmla="*/ 481292 h 580652"/>
              <a:gd name="connsiteX20" fmla="*/ 70137 w 473282"/>
              <a:gd name="connsiteY20" fmla="*/ 572919 h 580652"/>
              <a:gd name="connsiteX21" fmla="*/ 35959 w 473282"/>
              <a:gd name="connsiteY21" fmla="*/ 574608 h 580652"/>
              <a:gd name="connsiteX22" fmla="*/ 34267 w 473282"/>
              <a:gd name="connsiteY22" fmla="*/ 540481 h 580652"/>
              <a:gd name="connsiteX23" fmla="*/ 113928 w 473282"/>
              <a:gd name="connsiteY23" fmla="*/ 452498 h 580652"/>
              <a:gd name="connsiteX24" fmla="*/ 135023 w 473282"/>
              <a:gd name="connsiteY24" fmla="*/ 388065 h 580652"/>
              <a:gd name="connsiteX25" fmla="*/ 88116 w 473282"/>
              <a:gd name="connsiteY25" fmla="*/ 248359 h 580652"/>
              <a:gd name="connsiteX26" fmla="*/ 0 w 473282"/>
              <a:gd name="connsiteY26" fmla="*/ 150599 h 580652"/>
              <a:gd name="connsiteX27" fmla="*/ 98441 w 473282"/>
              <a:gd name="connsiteY27" fmla="*/ 52218 h 580652"/>
              <a:gd name="connsiteX28" fmla="*/ 252069 w 473282"/>
              <a:gd name="connsiteY28" fmla="*/ 0 h 580652"/>
              <a:gd name="connsiteX29" fmla="*/ 449069 w 473282"/>
              <a:gd name="connsiteY29" fmla="*/ 0 h 580652"/>
              <a:gd name="connsiteX30" fmla="*/ 473282 w 473282"/>
              <a:gd name="connsiteY30" fmla="*/ 24172 h 580652"/>
              <a:gd name="connsiteX31" fmla="*/ 473282 w 473282"/>
              <a:gd name="connsiteY31" fmla="*/ 217726 h 580652"/>
              <a:gd name="connsiteX32" fmla="*/ 449069 w 473282"/>
              <a:gd name="connsiteY32" fmla="*/ 241898 h 580652"/>
              <a:gd name="connsiteX33" fmla="*/ 252069 w 473282"/>
              <a:gd name="connsiteY33" fmla="*/ 241898 h 580652"/>
              <a:gd name="connsiteX34" fmla="*/ 227856 w 473282"/>
              <a:gd name="connsiteY34" fmla="*/ 217726 h 580652"/>
              <a:gd name="connsiteX35" fmla="*/ 227856 w 473282"/>
              <a:gd name="connsiteY35" fmla="*/ 24172 h 580652"/>
              <a:gd name="connsiteX36" fmla="*/ 252069 w 473282"/>
              <a:gd name="connsiteY36" fmla="*/ 0 h 58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73282" h="580652">
                <a:moveTo>
                  <a:pt x="98441" y="52218"/>
                </a:moveTo>
                <a:cubicBezTo>
                  <a:pt x="152824" y="52218"/>
                  <a:pt x="196971" y="96299"/>
                  <a:pt x="196971" y="150599"/>
                </a:cubicBezTo>
                <a:cubicBezTo>
                  <a:pt x="196971" y="191214"/>
                  <a:pt x="172139" y="226229"/>
                  <a:pt x="136892" y="241160"/>
                </a:cubicBezTo>
                <a:lnTo>
                  <a:pt x="141431" y="254757"/>
                </a:lnTo>
                <a:lnTo>
                  <a:pt x="252956" y="301060"/>
                </a:lnTo>
                <a:lnTo>
                  <a:pt x="443074" y="301060"/>
                </a:lnTo>
                <a:cubicBezTo>
                  <a:pt x="456514" y="301060"/>
                  <a:pt x="467284" y="311991"/>
                  <a:pt x="467284" y="325411"/>
                </a:cubicBezTo>
                <a:cubicBezTo>
                  <a:pt x="467284" y="338741"/>
                  <a:pt x="456514" y="349584"/>
                  <a:pt x="443074" y="349584"/>
                </a:cubicBezTo>
                <a:lnTo>
                  <a:pt x="248150" y="349584"/>
                </a:lnTo>
                <a:cubicBezTo>
                  <a:pt x="245035" y="349584"/>
                  <a:pt x="161814" y="315635"/>
                  <a:pt x="161814" y="315635"/>
                </a:cubicBezTo>
                <a:lnTo>
                  <a:pt x="180861" y="372335"/>
                </a:lnTo>
                <a:lnTo>
                  <a:pt x="266841" y="428324"/>
                </a:lnTo>
                <a:cubicBezTo>
                  <a:pt x="272805" y="432146"/>
                  <a:pt x="276721" y="438278"/>
                  <a:pt x="277700" y="445299"/>
                </a:cubicBezTo>
                <a:lnTo>
                  <a:pt x="292653" y="553367"/>
                </a:lnTo>
                <a:cubicBezTo>
                  <a:pt x="294522" y="566609"/>
                  <a:pt x="288203" y="578252"/>
                  <a:pt x="274941" y="580029"/>
                </a:cubicBezTo>
                <a:cubicBezTo>
                  <a:pt x="273873" y="580296"/>
                  <a:pt x="249307" y="584384"/>
                  <a:pt x="244679" y="560033"/>
                </a:cubicBezTo>
                <a:lnTo>
                  <a:pt x="231239" y="462807"/>
                </a:lnTo>
                <a:lnTo>
                  <a:pt x="173741" y="425481"/>
                </a:lnTo>
                <a:lnTo>
                  <a:pt x="158254" y="472583"/>
                </a:lnTo>
                <a:cubicBezTo>
                  <a:pt x="157185" y="475871"/>
                  <a:pt x="155405" y="478804"/>
                  <a:pt x="153180" y="481292"/>
                </a:cubicBezTo>
                <a:lnTo>
                  <a:pt x="70137" y="572919"/>
                </a:lnTo>
                <a:cubicBezTo>
                  <a:pt x="65242" y="580473"/>
                  <a:pt x="47440" y="584917"/>
                  <a:pt x="35959" y="574608"/>
                </a:cubicBezTo>
                <a:cubicBezTo>
                  <a:pt x="26079" y="565721"/>
                  <a:pt x="25278" y="550435"/>
                  <a:pt x="34267" y="540481"/>
                </a:cubicBezTo>
                <a:lnTo>
                  <a:pt x="113928" y="452498"/>
                </a:lnTo>
                <a:lnTo>
                  <a:pt x="135023" y="388065"/>
                </a:lnTo>
                <a:lnTo>
                  <a:pt x="88116" y="248359"/>
                </a:lnTo>
                <a:cubicBezTo>
                  <a:pt x="38629" y="243293"/>
                  <a:pt x="0" y="201345"/>
                  <a:pt x="0" y="150599"/>
                </a:cubicBezTo>
                <a:cubicBezTo>
                  <a:pt x="0" y="96299"/>
                  <a:pt x="44147" y="52218"/>
                  <a:pt x="98441" y="52218"/>
                </a:cubicBezTo>
                <a:close/>
                <a:moveTo>
                  <a:pt x="252069" y="0"/>
                </a:moveTo>
                <a:lnTo>
                  <a:pt x="449069" y="0"/>
                </a:lnTo>
                <a:cubicBezTo>
                  <a:pt x="462511" y="0"/>
                  <a:pt x="473282" y="10931"/>
                  <a:pt x="473282" y="24172"/>
                </a:cubicBezTo>
                <a:lnTo>
                  <a:pt x="473282" y="217726"/>
                </a:lnTo>
                <a:cubicBezTo>
                  <a:pt x="473282" y="231056"/>
                  <a:pt x="462511" y="241898"/>
                  <a:pt x="449069" y="241898"/>
                </a:cubicBezTo>
                <a:lnTo>
                  <a:pt x="252069" y="241898"/>
                </a:lnTo>
                <a:cubicBezTo>
                  <a:pt x="238627" y="241898"/>
                  <a:pt x="227856" y="231056"/>
                  <a:pt x="227856" y="217726"/>
                </a:cubicBezTo>
                <a:lnTo>
                  <a:pt x="227856" y="24172"/>
                </a:lnTo>
                <a:cubicBezTo>
                  <a:pt x="227856" y="10842"/>
                  <a:pt x="238627" y="0"/>
                  <a:pt x="2520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任意多边形: 形状 33"/>
          <p:cNvSpPr/>
          <p:nvPr/>
        </p:nvSpPr>
        <p:spPr>
          <a:xfrm>
            <a:off x="3118316" y="2335441"/>
            <a:ext cx="609685" cy="563576"/>
          </a:xfrm>
          <a:custGeom>
            <a:avLst/>
            <a:gdLst>
              <a:gd name="connsiteX0" fmla="*/ 607834 w 607834"/>
              <a:gd name="connsiteY0" fmla="*/ 458789 h 561865"/>
              <a:gd name="connsiteX1" fmla="*/ 607834 w 607834"/>
              <a:gd name="connsiteY1" fmla="*/ 458802 h 561865"/>
              <a:gd name="connsiteX2" fmla="*/ 607829 w 607834"/>
              <a:gd name="connsiteY2" fmla="*/ 458815 h 561865"/>
              <a:gd name="connsiteX3" fmla="*/ 503581 w 607834"/>
              <a:gd name="connsiteY3" fmla="*/ 453593 h 561865"/>
              <a:gd name="connsiteX4" fmla="*/ 499894 w 607834"/>
              <a:gd name="connsiteY4" fmla="*/ 462416 h 561865"/>
              <a:gd name="connsiteX5" fmla="*/ 508761 w 607834"/>
              <a:gd name="connsiteY5" fmla="*/ 458772 h 561865"/>
              <a:gd name="connsiteX6" fmla="*/ 503581 w 607834"/>
              <a:gd name="connsiteY6" fmla="*/ 453593 h 561865"/>
              <a:gd name="connsiteX7" fmla="*/ 102866 w 607834"/>
              <a:gd name="connsiteY7" fmla="*/ 452379 h 561865"/>
              <a:gd name="connsiteX8" fmla="*/ 99092 w 607834"/>
              <a:gd name="connsiteY8" fmla="*/ 461203 h 561865"/>
              <a:gd name="connsiteX9" fmla="*/ 107958 w 607834"/>
              <a:gd name="connsiteY9" fmla="*/ 457472 h 561865"/>
              <a:gd name="connsiteX10" fmla="*/ 102866 w 607834"/>
              <a:gd name="connsiteY10" fmla="*/ 452379 h 561865"/>
              <a:gd name="connsiteX11" fmla="*/ 1475 w 607834"/>
              <a:gd name="connsiteY11" fmla="*/ 444198 h 561865"/>
              <a:gd name="connsiteX12" fmla="*/ 750 w 607834"/>
              <a:gd name="connsiteY12" fmla="*/ 458500 h 561865"/>
              <a:gd name="connsiteX13" fmla="*/ 0 w 607834"/>
              <a:gd name="connsiteY13" fmla="*/ 456045 h 561865"/>
              <a:gd name="connsiteX14" fmla="*/ 511131 w 607834"/>
              <a:gd name="connsiteY14" fmla="*/ 440513 h 561865"/>
              <a:gd name="connsiteX15" fmla="*/ 523378 w 607834"/>
              <a:gd name="connsiteY15" fmla="*/ 458772 h 561865"/>
              <a:gd name="connsiteX16" fmla="*/ 503581 w 607834"/>
              <a:gd name="connsiteY16" fmla="*/ 478568 h 561865"/>
              <a:gd name="connsiteX17" fmla="*/ 485276 w 607834"/>
              <a:gd name="connsiteY17" fmla="*/ 466366 h 561865"/>
              <a:gd name="connsiteX18" fmla="*/ 489578 w 607834"/>
              <a:gd name="connsiteY18" fmla="*/ 444770 h 561865"/>
              <a:gd name="connsiteX19" fmla="*/ 511131 w 607834"/>
              <a:gd name="connsiteY19" fmla="*/ 440513 h 561865"/>
              <a:gd name="connsiteX20" fmla="*/ 110285 w 607834"/>
              <a:gd name="connsiteY20" fmla="*/ 439253 h 561865"/>
              <a:gd name="connsiteX21" fmla="*/ 122575 w 607834"/>
              <a:gd name="connsiteY21" fmla="*/ 457472 h 561865"/>
              <a:gd name="connsiteX22" fmla="*/ 102866 w 607834"/>
              <a:gd name="connsiteY22" fmla="*/ 477358 h 561865"/>
              <a:gd name="connsiteX23" fmla="*/ 84518 w 607834"/>
              <a:gd name="connsiteY23" fmla="*/ 465198 h 561865"/>
              <a:gd name="connsiteX24" fmla="*/ 88732 w 607834"/>
              <a:gd name="connsiteY24" fmla="*/ 443599 h 561865"/>
              <a:gd name="connsiteX25" fmla="*/ 110285 w 607834"/>
              <a:gd name="connsiteY25" fmla="*/ 439253 h 561865"/>
              <a:gd name="connsiteX26" fmla="*/ 2375 w 607834"/>
              <a:gd name="connsiteY26" fmla="*/ 436980 h 561865"/>
              <a:gd name="connsiteX27" fmla="*/ 1475 w 607834"/>
              <a:gd name="connsiteY27" fmla="*/ 444198 h 561865"/>
              <a:gd name="connsiteX28" fmla="*/ 1753 w 607834"/>
              <a:gd name="connsiteY28" fmla="*/ 438726 h 561865"/>
              <a:gd name="connsiteX29" fmla="*/ 202638 w 607834"/>
              <a:gd name="connsiteY29" fmla="*/ 436904 h 561865"/>
              <a:gd name="connsiteX30" fmla="*/ 324062 w 607834"/>
              <a:gd name="connsiteY30" fmla="*/ 436904 h 561865"/>
              <a:gd name="connsiteX31" fmla="*/ 321847 w 607834"/>
              <a:gd name="connsiteY31" fmla="*/ 458802 h 561865"/>
              <a:gd name="connsiteX32" fmla="*/ 343796 w 607834"/>
              <a:gd name="connsiteY32" fmla="*/ 480749 h 561865"/>
              <a:gd name="connsiteX33" fmla="*/ 343824 w 607834"/>
              <a:gd name="connsiteY33" fmla="*/ 480749 h 561865"/>
              <a:gd name="connsiteX34" fmla="*/ 343792 w 607834"/>
              <a:gd name="connsiteY34" fmla="*/ 480762 h 561865"/>
              <a:gd name="connsiteX35" fmla="*/ 201457 w 607834"/>
              <a:gd name="connsiteY35" fmla="*/ 480762 h 561865"/>
              <a:gd name="connsiteX36" fmla="*/ 205916 w 607834"/>
              <a:gd name="connsiteY36" fmla="*/ 458802 h 561865"/>
              <a:gd name="connsiteX37" fmla="*/ 102891 w 607834"/>
              <a:gd name="connsiteY37" fmla="*/ 399589 h 561865"/>
              <a:gd name="connsiteX38" fmla="*/ 102891 w 607834"/>
              <a:gd name="connsiteY38" fmla="*/ 399633 h 561865"/>
              <a:gd name="connsiteX39" fmla="*/ 48152 w 607834"/>
              <a:gd name="connsiteY39" fmla="*/ 436153 h 561865"/>
              <a:gd name="connsiteX40" fmla="*/ 60970 w 607834"/>
              <a:gd name="connsiteY40" fmla="*/ 500721 h 561865"/>
              <a:gd name="connsiteX41" fmla="*/ 125498 w 607834"/>
              <a:gd name="connsiteY41" fmla="*/ 513538 h 561865"/>
              <a:gd name="connsiteX42" fmla="*/ 162063 w 607834"/>
              <a:gd name="connsiteY42" fmla="*/ 458802 h 561865"/>
              <a:gd name="connsiteX43" fmla="*/ 102891 w 607834"/>
              <a:gd name="connsiteY43" fmla="*/ 399589 h 561865"/>
              <a:gd name="connsiteX44" fmla="*/ 504769 w 607834"/>
              <a:gd name="connsiteY44" fmla="*/ 399568 h 561865"/>
              <a:gd name="connsiteX45" fmla="*/ 504769 w 607834"/>
              <a:gd name="connsiteY45" fmla="*/ 399612 h 561865"/>
              <a:gd name="connsiteX46" fmla="*/ 450076 w 607834"/>
              <a:gd name="connsiteY46" fmla="*/ 436180 h 561865"/>
              <a:gd name="connsiteX47" fmla="*/ 462937 w 607834"/>
              <a:gd name="connsiteY47" fmla="*/ 500713 h 561865"/>
              <a:gd name="connsiteX48" fmla="*/ 527463 w 607834"/>
              <a:gd name="connsiteY48" fmla="*/ 513532 h 561865"/>
              <a:gd name="connsiteX49" fmla="*/ 563983 w 607834"/>
              <a:gd name="connsiteY49" fmla="*/ 458789 h 561865"/>
              <a:gd name="connsiteX50" fmla="*/ 504769 w 607834"/>
              <a:gd name="connsiteY50" fmla="*/ 399568 h 561865"/>
              <a:gd name="connsiteX51" fmla="*/ 112622 w 607834"/>
              <a:gd name="connsiteY51" fmla="*/ 356223 h 561865"/>
              <a:gd name="connsiteX52" fmla="*/ 142266 w 607834"/>
              <a:gd name="connsiteY52" fmla="*/ 363596 h 561865"/>
              <a:gd name="connsiteX53" fmla="*/ 201391 w 607834"/>
              <a:gd name="connsiteY53" fmla="*/ 428575 h 561865"/>
              <a:gd name="connsiteX54" fmla="*/ 202638 w 607834"/>
              <a:gd name="connsiteY54" fmla="*/ 436904 h 561865"/>
              <a:gd name="connsiteX55" fmla="*/ 190332 w 607834"/>
              <a:gd name="connsiteY55" fmla="*/ 436904 h 561865"/>
              <a:gd name="connsiteX56" fmla="*/ 168384 w 607834"/>
              <a:gd name="connsiteY56" fmla="*/ 458811 h 561865"/>
              <a:gd name="connsiteX57" fmla="*/ 190332 w 607834"/>
              <a:gd name="connsiteY57" fmla="*/ 480762 h 561865"/>
              <a:gd name="connsiteX58" fmla="*/ 201457 w 607834"/>
              <a:gd name="connsiteY58" fmla="*/ 480762 h 561865"/>
              <a:gd name="connsiteX59" fmla="*/ 197775 w 607834"/>
              <a:gd name="connsiteY59" fmla="*/ 498892 h 561865"/>
              <a:gd name="connsiteX60" fmla="*/ 102891 w 607834"/>
              <a:gd name="connsiteY60" fmla="*/ 561865 h 561865"/>
              <a:gd name="connsiteX61" fmla="*/ 7635 w 607834"/>
              <a:gd name="connsiteY61" fmla="*/ 498263 h 561865"/>
              <a:gd name="connsiteX62" fmla="*/ 237 w 607834"/>
              <a:gd name="connsiteY62" fmla="*/ 468620 h 561865"/>
              <a:gd name="connsiteX63" fmla="*/ 750 w 607834"/>
              <a:gd name="connsiteY63" fmla="*/ 458500 h 561865"/>
              <a:gd name="connsiteX64" fmla="*/ 5284 w 607834"/>
              <a:gd name="connsiteY64" fmla="*/ 473326 h 561865"/>
              <a:gd name="connsiteX65" fmla="*/ 21728 w 607834"/>
              <a:gd name="connsiteY65" fmla="*/ 480762 h 561865"/>
              <a:gd name="connsiteX66" fmla="*/ 43501 w 607834"/>
              <a:gd name="connsiteY66" fmla="*/ 461533 h 561865"/>
              <a:gd name="connsiteX67" fmla="*/ 54874 w 607834"/>
              <a:gd name="connsiteY67" fmla="*/ 370208 h 561865"/>
              <a:gd name="connsiteX68" fmla="*/ 68301 w 607834"/>
              <a:gd name="connsiteY68" fmla="*/ 361725 h 561865"/>
              <a:gd name="connsiteX69" fmla="*/ 112622 w 607834"/>
              <a:gd name="connsiteY69" fmla="*/ 356223 h 561865"/>
              <a:gd name="connsiteX70" fmla="*/ 514562 w 607834"/>
              <a:gd name="connsiteY70" fmla="*/ 356196 h 561865"/>
              <a:gd name="connsiteX71" fmla="*/ 544230 w 607834"/>
              <a:gd name="connsiteY71" fmla="*/ 363570 h 561865"/>
              <a:gd name="connsiteX72" fmla="*/ 564025 w 607834"/>
              <a:gd name="connsiteY72" fmla="*/ 375469 h 561865"/>
              <a:gd name="connsiteX73" fmla="*/ 564025 w 607834"/>
              <a:gd name="connsiteY73" fmla="*/ 458802 h 561865"/>
              <a:gd name="connsiteX74" fmla="*/ 585930 w 607834"/>
              <a:gd name="connsiteY74" fmla="*/ 480749 h 561865"/>
              <a:gd name="connsiteX75" fmla="*/ 601425 w 607834"/>
              <a:gd name="connsiteY75" fmla="*/ 474302 h 561865"/>
              <a:gd name="connsiteX76" fmla="*/ 607829 w 607834"/>
              <a:gd name="connsiteY76" fmla="*/ 458815 h 561865"/>
              <a:gd name="connsiteX77" fmla="*/ 599712 w 607834"/>
              <a:gd name="connsiteY77" fmla="*/ 498890 h 561865"/>
              <a:gd name="connsiteX78" fmla="*/ 504769 w 607834"/>
              <a:gd name="connsiteY78" fmla="*/ 561865 h 561865"/>
              <a:gd name="connsiteX79" fmla="*/ 409561 w 607834"/>
              <a:gd name="connsiteY79" fmla="*/ 498254 h 561865"/>
              <a:gd name="connsiteX80" fmla="*/ 405207 w 607834"/>
              <a:gd name="connsiteY80" fmla="*/ 480749 h 561865"/>
              <a:gd name="connsiteX81" fmla="*/ 423688 w 607834"/>
              <a:gd name="connsiteY81" fmla="*/ 480749 h 561865"/>
              <a:gd name="connsiteX82" fmla="*/ 445636 w 607834"/>
              <a:gd name="connsiteY82" fmla="*/ 458802 h 561865"/>
              <a:gd name="connsiteX83" fmla="*/ 423688 w 607834"/>
              <a:gd name="connsiteY83" fmla="*/ 436899 h 561865"/>
              <a:gd name="connsiteX84" fmla="*/ 404328 w 607834"/>
              <a:gd name="connsiteY84" fmla="*/ 436899 h 561865"/>
              <a:gd name="connsiteX85" fmla="*/ 413727 w 607834"/>
              <a:gd name="connsiteY85" fmla="*/ 410475 h 561865"/>
              <a:gd name="connsiteX86" fmla="*/ 431903 w 607834"/>
              <a:gd name="connsiteY86" fmla="*/ 385915 h 561865"/>
              <a:gd name="connsiteX87" fmla="*/ 514562 w 607834"/>
              <a:gd name="connsiteY87" fmla="*/ 356196 h 561865"/>
              <a:gd name="connsiteX88" fmla="*/ 543526 w 607834"/>
              <a:gd name="connsiteY88" fmla="*/ 237181 h 561865"/>
              <a:gd name="connsiteX89" fmla="*/ 585886 w 607834"/>
              <a:gd name="connsiteY89" fmla="*/ 237181 h 561865"/>
              <a:gd name="connsiteX90" fmla="*/ 607834 w 607834"/>
              <a:gd name="connsiteY90" fmla="*/ 259084 h 561865"/>
              <a:gd name="connsiteX91" fmla="*/ 607834 w 607834"/>
              <a:gd name="connsiteY91" fmla="*/ 458789 h 561865"/>
              <a:gd name="connsiteX92" fmla="*/ 570409 w 607834"/>
              <a:gd name="connsiteY92" fmla="*/ 379306 h 561865"/>
              <a:gd name="connsiteX93" fmla="*/ 564025 w 607834"/>
              <a:gd name="connsiteY93" fmla="*/ 375469 h 561865"/>
              <a:gd name="connsiteX94" fmla="*/ 564025 w 607834"/>
              <a:gd name="connsiteY94" fmla="*/ 281031 h 561865"/>
              <a:gd name="connsiteX95" fmla="*/ 543570 w 607834"/>
              <a:gd name="connsiteY95" fmla="*/ 281031 h 561865"/>
              <a:gd name="connsiteX96" fmla="*/ 367061 w 607834"/>
              <a:gd name="connsiteY96" fmla="*/ 436899 h 561865"/>
              <a:gd name="connsiteX97" fmla="*/ 404328 w 607834"/>
              <a:gd name="connsiteY97" fmla="*/ 436899 h 561865"/>
              <a:gd name="connsiteX98" fmla="*/ 403695 w 607834"/>
              <a:gd name="connsiteY98" fmla="*/ 438677 h 561865"/>
              <a:gd name="connsiteX99" fmla="*/ 402182 w 607834"/>
              <a:gd name="connsiteY99" fmla="*/ 468583 h 561865"/>
              <a:gd name="connsiteX100" fmla="*/ 405207 w 607834"/>
              <a:gd name="connsiteY100" fmla="*/ 480749 h 561865"/>
              <a:gd name="connsiteX101" fmla="*/ 343824 w 607834"/>
              <a:gd name="connsiteY101" fmla="*/ 480749 h 561865"/>
              <a:gd name="connsiteX102" fmla="*/ 359288 w 607834"/>
              <a:gd name="connsiteY102" fmla="*/ 474331 h 561865"/>
              <a:gd name="connsiteX103" fmla="*/ 365696 w 607834"/>
              <a:gd name="connsiteY103" fmla="*/ 458811 h 561865"/>
              <a:gd name="connsiteX104" fmla="*/ 343792 w 607834"/>
              <a:gd name="connsiteY104" fmla="*/ 436904 h 561865"/>
              <a:gd name="connsiteX105" fmla="*/ 324062 w 607834"/>
              <a:gd name="connsiteY105" fmla="*/ 436904 h 561865"/>
              <a:gd name="connsiteX106" fmla="*/ 326358 w 607834"/>
              <a:gd name="connsiteY106" fmla="*/ 414194 h 561865"/>
              <a:gd name="connsiteX107" fmla="*/ 339293 w 607834"/>
              <a:gd name="connsiteY107" fmla="*/ 372620 h 561865"/>
              <a:gd name="connsiteX108" fmla="*/ 352263 w 607834"/>
              <a:gd name="connsiteY108" fmla="*/ 353402 h 561865"/>
              <a:gd name="connsiteX109" fmla="*/ 389576 w 607834"/>
              <a:gd name="connsiteY109" fmla="*/ 353402 h 561865"/>
              <a:gd name="connsiteX110" fmla="*/ 411524 w 607834"/>
              <a:gd name="connsiteY110" fmla="*/ 331451 h 561865"/>
              <a:gd name="connsiteX111" fmla="*/ 389576 w 607834"/>
              <a:gd name="connsiteY111" fmla="*/ 309544 h 561865"/>
              <a:gd name="connsiteX112" fmla="*/ 381863 w 607834"/>
              <a:gd name="connsiteY112" fmla="*/ 309544 h 561865"/>
              <a:gd name="connsiteX113" fmla="*/ 386842 w 607834"/>
              <a:gd name="connsiteY113" fmla="*/ 302166 h 561865"/>
              <a:gd name="connsiteX114" fmla="*/ 543526 w 607834"/>
              <a:gd name="connsiteY114" fmla="*/ 237181 h 561865"/>
              <a:gd name="connsiteX115" fmla="*/ 449896 w 607834"/>
              <a:gd name="connsiteY115" fmla="*/ 124613 h 561865"/>
              <a:gd name="connsiteX116" fmla="*/ 526012 w 607834"/>
              <a:gd name="connsiteY116" fmla="*/ 124613 h 561865"/>
              <a:gd name="connsiteX117" fmla="*/ 540629 w 607834"/>
              <a:gd name="connsiteY117" fmla="*/ 139230 h 561865"/>
              <a:gd name="connsiteX118" fmla="*/ 526012 w 607834"/>
              <a:gd name="connsiteY118" fmla="*/ 153846 h 561865"/>
              <a:gd name="connsiteX119" fmla="*/ 449896 w 607834"/>
              <a:gd name="connsiteY119" fmla="*/ 153846 h 561865"/>
              <a:gd name="connsiteX120" fmla="*/ 435279 w 607834"/>
              <a:gd name="connsiteY120" fmla="*/ 139230 h 561865"/>
              <a:gd name="connsiteX121" fmla="*/ 449896 w 607834"/>
              <a:gd name="connsiteY121" fmla="*/ 124613 h 561865"/>
              <a:gd name="connsiteX122" fmla="*/ 411864 w 607834"/>
              <a:gd name="connsiteY122" fmla="*/ 109965 h 561865"/>
              <a:gd name="connsiteX123" fmla="*/ 411908 w 607834"/>
              <a:gd name="connsiteY123" fmla="*/ 167081 h 561865"/>
              <a:gd name="connsiteX124" fmla="*/ 560313 w 607834"/>
              <a:gd name="connsiteY124" fmla="*/ 167081 h 561865"/>
              <a:gd name="connsiteX125" fmla="*/ 560313 w 607834"/>
              <a:gd name="connsiteY125" fmla="*/ 109965 h 561865"/>
              <a:gd name="connsiteX126" fmla="*/ 407474 w 607834"/>
              <a:gd name="connsiteY126" fmla="*/ 66107 h 561865"/>
              <a:gd name="connsiteX127" fmla="*/ 564704 w 607834"/>
              <a:gd name="connsiteY127" fmla="*/ 66107 h 561865"/>
              <a:gd name="connsiteX128" fmla="*/ 604176 w 607834"/>
              <a:gd name="connsiteY128" fmla="*/ 105575 h 561865"/>
              <a:gd name="connsiteX129" fmla="*/ 604176 w 607834"/>
              <a:gd name="connsiteY129" fmla="*/ 171472 h 561865"/>
              <a:gd name="connsiteX130" fmla="*/ 564704 w 607834"/>
              <a:gd name="connsiteY130" fmla="*/ 210939 h 561865"/>
              <a:gd name="connsiteX131" fmla="*/ 407474 w 607834"/>
              <a:gd name="connsiteY131" fmla="*/ 210939 h 561865"/>
              <a:gd name="connsiteX132" fmla="*/ 368001 w 607834"/>
              <a:gd name="connsiteY132" fmla="*/ 171472 h 561865"/>
              <a:gd name="connsiteX133" fmla="*/ 368001 w 607834"/>
              <a:gd name="connsiteY133" fmla="*/ 105575 h 561865"/>
              <a:gd name="connsiteX134" fmla="*/ 407474 w 607834"/>
              <a:gd name="connsiteY134" fmla="*/ 66107 h 561865"/>
              <a:gd name="connsiteX135" fmla="*/ 109081 w 607834"/>
              <a:gd name="connsiteY135" fmla="*/ 66107 h 561865"/>
              <a:gd name="connsiteX136" fmla="*/ 140379 w 607834"/>
              <a:gd name="connsiteY136" fmla="*/ 66107 h 561865"/>
              <a:gd name="connsiteX137" fmla="*/ 209076 w 607834"/>
              <a:gd name="connsiteY137" fmla="*/ 130336 h 561865"/>
              <a:gd name="connsiteX138" fmla="*/ 237389 w 607834"/>
              <a:gd name="connsiteY138" fmla="*/ 247379 h 561865"/>
              <a:gd name="connsiteX139" fmla="*/ 332687 w 607834"/>
              <a:gd name="connsiteY139" fmla="*/ 309544 h 561865"/>
              <a:gd name="connsiteX140" fmla="*/ 381863 w 607834"/>
              <a:gd name="connsiteY140" fmla="*/ 309544 h 561865"/>
              <a:gd name="connsiteX141" fmla="*/ 352263 w 607834"/>
              <a:gd name="connsiteY141" fmla="*/ 353402 h 561865"/>
              <a:gd name="connsiteX142" fmla="*/ 332467 w 607834"/>
              <a:gd name="connsiteY142" fmla="*/ 353402 h 561865"/>
              <a:gd name="connsiteX143" fmla="*/ 198453 w 607834"/>
              <a:gd name="connsiteY143" fmla="*/ 267530 h 561865"/>
              <a:gd name="connsiteX144" fmla="*/ 165312 w 607834"/>
              <a:gd name="connsiteY144" fmla="*/ 133190 h 561865"/>
              <a:gd name="connsiteX145" fmla="*/ 140379 w 607834"/>
              <a:gd name="connsiteY145" fmla="*/ 109965 h 561865"/>
              <a:gd name="connsiteX146" fmla="*/ 109081 w 607834"/>
              <a:gd name="connsiteY146" fmla="*/ 109965 h 561865"/>
              <a:gd name="connsiteX147" fmla="*/ 84587 w 607834"/>
              <a:gd name="connsiteY147" fmla="*/ 131609 h 561865"/>
              <a:gd name="connsiteX148" fmla="*/ 54874 w 607834"/>
              <a:gd name="connsiteY148" fmla="*/ 370208 h 561865"/>
              <a:gd name="connsiteX149" fmla="*/ 29979 w 607834"/>
              <a:gd name="connsiteY149" fmla="*/ 385938 h 561865"/>
              <a:gd name="connsiteX150" fmla="*/ 11796 w 607834"/>
              <a:gd name="connsiteY150" fmla="*/ 410519 h 561865"/>
              <a:gd name="connsiteX151" fmla="*/ 2375 w 607834"/>
              <a:gd name="connsiteY151" fmla="*/ 436980 h 561865"/>
              <a:gd name="connsiteX152" fmla="*/ 41086 w 607834"/>
              <a:gd name="connsiteY152" fmla="*/ 126209 h 561865"/>
              <a:gd name="connsiteX153" fmla="*/ 109081 w 607834"/>
              <a:gd name="connsiteY153" fmla="*/ 66107 h 561865"/>
              <a:gd name="connsiteX154" fmla="*/ 47940 w 607834"/>
              <a:gd name="connsiteY154" fmla="*/ 0 h 561865"/>
              <a:gd name="connsiteX155" fmla="*/ 205219 w 607834"/>
              <a:gd name="connsiteY155" fmla="*/ 0 h 561865"/>
              <a:gd name="connsiteX156" fmla="*/ 227167 w 607834"/>
              <a:gd name="connsiteY156" fmla="*/ 21902 h 561865"/>
              <a:gd name="connsiteX157" fmla="*/ 205219 w 607834"/>
              <a:gd name="connsiteY157" fmla="*/ 43849 h 561865"/>
              <a:gd name="connsiteX158" fmla="*/ 47940 w 607834"/>
              <a:gd name="connsiteY158" fmla="*/ 43849 h 561865"/>
              <a:gd name="connsiteX159" fmla="*/ 26036 w 607834"/>
              <a:gd name="connsiteY159" fmla="*/ 21902 h 561865"/>
              <a:gd name="connsiteX160" fmla="*/ 47940 w 607834"/>
              <a:gd name="connsiteY160" fmla="*/ 0 h 56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Lst>
            <a:rect l="l" t="t" r="r" b="b"/>
            <a:pathLst>
              <a:path w="607834" h="561865">
                <a:moveTo>
                  <a:pt x="607834" y="458789"/>
                </a:moveTo>
                <a:lnTo>
                  <a:pt x="607834" y="458802"/>
                </a:lnTo>
                <a:lnTo>
                  <a:pt x="607829" y="458815"/>
                </a:lnTo>
                <a:close/>
                <a:moveTo>
                  <a:pt x="503581" y="453593"/>
                </a:moveTo>
                <a:cubicBezTo>
                  <a:pt x="498972" y="453593"/>
                  <a:pt x="496645" y="459167"/>
                  <a:pt x="499894" y="462416"/>
                </a:cubicBezTo>
                <a:cubicBezTo>
                  <a:pt x="503186" y="465708"/>
                  <a:pt x="508761" y="463381"/>
                  <a:pt x="508761" y="458772"/>
                </a:cubicBezTo>
                <a:cubicBezTo>
                  <a:pt x="508761" y="455919"/>
                  <a:pt x="506434" y="453593"/>
                  <a:pt x="503581" y="453593"/>
                </a:cubicBezTo>
                <a:close/>
                <a:moveTo>
                  <a:pt x="102866" y="452379"/>
                </a:moveTo>
                <a:cubicBezTo>
                  <a:pt x="98214" y="452291"/>
                  <a:pt x="95843" y="457911"/>
                  <a:pt x="99092" y="461203"/>
                </a:cubicBezTo>
                <a:cubicBezTo>
                  <a:pt x="102384" y="464496"/>
                  <a:pt x="108002" y="462125"/>
                  <a:pt x="107958" y="457472"/>
                </a:cubicBezTo>
                <a:cubicBezTo>
                  <a:pt x="107914" y="454706"/>
                  <a:pt x="105676" y="452423"/>
                  <a:pt x="102866" y="452379"/>
                </a:cubicBezTo>
                <a:close/>
                <a:moveTo>
                  <a:pt x="1475" y="444198"/>
                </a:moveTo>
                <a:lnTo>
                  <a:pt x="750" y="458500"/>
                </a:lnTo>
                <a:lnTo>
                  <a:pt x="0" y="456045"/>
                </a:lnTo>
                <a:close/>
                <a:moveTo>
                  <a:pt x="511131" y="440513"/>
                </a:moveTo>
                <a:cubicBezTo>
                  <a:pt x="518550" y="443541"/>
                  <a:pt x="523378" y="450784"/>
                  <a:pt x="523378" y="458772"/>
                </a:cubicBezTo>
                <a:cubicBezTo>
                  <a:pt x="523334" y="469702"/>
                  <a:pt x="514511" y="478568"/>
                  <a:pt x="503581" y="478568"/>
                </a:cubicBezTo>
                <a:cubicBezTo>
                  <a:pt x="495548" y="478568"/>
                  <a:pt x="488349" y="473740"/>
                  <a:pt x="485276" y="466366"/>
                </a:cubicBezTo>
                <a:cubicBezTo>
                  <a:pt x="482204" y="458948"/>
                  <a:pt x="483916" y="450433"/>
                  <a:pt x="489578" y="444770"/>
                </a:cubicBezTo>
                <a:cubicBezTo>
                  <a:pt x="495241" y="439108"/>
                  <a:pt x="503757" y="437440"/>
                  <a:pt x="511131" y="440513"/>
                </a:cubicBezTo>
                <a:close/>
                <a:moveTo>
                  <a:pt x="110285" y="439253"/>
                </a:moveTo>
                <a:cubicBezTo>
                  <a:pt x="117703" y="442282"/>
                  <a:pt x="122531" y="449482"/>
                  <a:pt x="122575" y="457472"/>
                </a:cubicBezTo>
                <a:cubicBezTo>
                  <a:pt x="122575" y="468403"/>
                  <a:pt x="113752" y="477270"/>
                  <a:pt x="102866" y="477358"/>
                </a:cubicBezTo>
                <a:cubicBezTo>
                  <a:pt x="94834" y="477358"/>
                  <a:pt x="87591" y="472573"/>
                  <a:pt x="84518" y="465198"/>
                </a:cubicBezTo>
                <a:cubicBezTo>
                  <a:pt x="81446" y="457823"/>
                  <a:pt x="83114" y="449262"/>
                  <a:pt x="88732" y="443599"/>
                </a:cubicBezTo>
                <a:cubicBezTo>
                  <a:pt x="94395" y="437936"/>
                  <a:pt x="102866" y="436180"/>
                  <a:pt x="110285" y="439253"/>
                </a:cubicBezTo>
                <a:close/>
                <a:moveTo>
                  <a:pt x="2375" y="436980"/>
                </a:moveTo>
                <a:lnTo>
                  <a:pt x="1475" y="444198"/>
                </a:lnTo>
                <a:lnTo>
                  <a:pt x="1753" y="438726"/>
                </a:lnTo>
                <a:close/>
                <a:moveTo>
                  <a:pt x="202638" y="436904"/>
                </a:moveTo>
                <a:lnTo>
                  <a:pt x="324062" y="436904"/>
                </a:lnTo>
                <a:lnTo>
                  <a:pt x="321847" y="458802"/>
                </a:lnTo>
                <a:cubicBezTo>
                  <a:pt x="321847" y="470917"/>
                  <a:pt x="331680" y="480749"/>
                  <a:pt x="343796" y="480749"/>
                </a:cubicBezTo>
                <a:lnTo>
                  <a:pt x="343824" y="480749"/>
                </a:lnTo>
                <a:lnTo>
                  <a:pt x="343792" y="480762"/>
                </a:lnTo>
                <a:lnTo>
                  <a:pt x="201457" y="480762"/>
                </a:lnTo>
                <a:lnTo>
                  <a:pt x="205916" y="458802"/>
                </a:lnTo>
                <a:close/>
                <a:moveTo>
                  <a:pt x="102891" y="399589"/>
                </a:moveTo>
                <a:lnTo>
                  <a:pt x="102891" y="399633"/>
                </a:lnTo>
                <a:cubicBezTo>
                  <a:pt x="78923" y="399633"/>
                  <a:pt x="57326" y="414030"/>
                  <a:pt x="48152" y="436153"/>
                </a:cubicBezTo>
                <a:cubicBezTo>
                  <a:pt x="38977" y="458275"/>
                  <a:pt x="44025" y="483778"/>
                  <a:pt x="60970" y="500721"/>
                </a:cubicBezTo>
                <a:cubicBezTo>
                  <a:pt x="77914" y="517620"/>
                  <a:pt x="103374" y="522712"/>
                  <a:pt x="125498" y="513538"/>
                </a:cubicBezTo>
                <a:cubicBezTo>
                  <a:pt x="147665" y="504364"/>
                  <a:pt x="162063" y="482768"/>
                  <a:pt x="162063" y="458802"/>
                </a:cubicBezTo>
                <a:cubicBezTo>
                  <a:pt x="162020" y="426145"/>
                  <a:pt x="135550" y="399633"/>
                  <a:pt x="102891" y="399589"/>
                </a:cubicBezTo>
                <a:close/>
                <a:moveTo>
                  <a:pt x="504769" y="399568"/>
                </a:moveTo>
                <a:lnTo>
                  <a:pt x="504769" y="399612"/>
                </a:lnTo>
                <a:cubicBezTo>
                  <a:pt x="480802" y="399612"/>
                  <a:pt x="459250" y="414055"/>
                  <a:pt x="450076" y="436180"/>
                </a:cubicBezTo>
                <a:cubicBezTo>
                  <a:pt x="440902" y="458306"/>
                  <a:pt x="445994" y="483768"/>
                  <a:pt x="462937" y="500713"/>
                </a:cubicBezTo>
                <a:cubicBezTo>
                  <a:pt x="479837" y="517658"/>
                  <a:pt x="505340" y="522707"/>
                  <a:pt x="527463" y="513532"/>
                </a:cubicBezTo>
                <a:cubicBezTo>
                  <a:pt x="549586" y="504357"/>
                  <a:pt x="563983" y="482758"/>
                  <a:pt x="563983" y="458789"/>
                </a:cubicBezTo>
                <a:cubicBezTo>
                  <a:pt x="563939" y="426083"/>
                  <a:pt x="537471" y="399612"/>
                  <a:pt x="504769" y="399568"/>
                </a:cubicBezTo>
                <a:close/>
                <a:moveTo>
                  <a:pt x="112622" y="356223"/>
                </a:moveTo>
                <a:cubicBezTo>
                  <a:pt x="122653" y="357177"/>
                  <a:pt x="132642" y="359613"/>
                  <a:pt x="142266" y="363596"/>
                </a:cubicBezTo>
                <a:cubicBezTo>
                  <a:pt x="171172" y="375546"/>
                  <a:pt x="192522" y="399669"/>
                  <a:pt x="201391" y="428575"/>
                </a:cubicBezTo>
                <a:lnTo>
                  <a:pt x="202638" y="436904"/>
                </a:lnTo>
                <a:lnTo>
                  <a:pt x="190332" y="436904"/>
                </a:lnTo>
                <a:cubicBezTo>
                  <a:pt x="178217" y="436904"/>
                  <a:pt x="168384" y="446694"/>
                  <a:pt x="168384" y="458811"/>
                </a:cubicBezTo>
                <a:cubicBezTo>
                  <a:pt x="168384" y="470928"/>
                  <a:pt x="178217" y="480762"/>
                  <a:pt x="190332" y="480762"/>
                </a:cubicBezTo>
                <a:lnTo>
                  <a:pt x="201457" y="480762"/>
                </a:lnTo>
                <a:lnTo>
                  <a:pt x="197775" y="498892"/>
                </a:lnTo>
                <a:cubicBezTo>
                  <a:pt x="182110" y="535858"/>
                  <a:pt x="145525" y="561799"/>
                  <a:pt x="102891" y="561865"/>
                </a:cubicBezTo>
                <a:cubicBezTo>
                  <a:pt x="61189" y="561865"/>
                  <a:pt x="23613" y="536758"/>
                  <a:pt x="7635" y="498263"/>
                </a:cubicBezTo>
                <a:cubicBezTo>
                  <a:pt x="3641" y="488639"/>
                  <a:pt x="1196" y="478650"/>
                  <a:pt x="237" y="468620"/>
                </a:cubicBezTo>
                <a:lnTo>
                  <a:pt x="750" y="458500"/>
                </a:lnTo>
                <a:lnTo>
                  <a:pt x="5284" y="473326"/>
                </a:lnTo>
                <a:cubicBezTo>
                  <a:pt x="9273" y="477865"/>
                  <a:pt x="15122" y="480762"/>
                  <a:pt x="21728" y="480762"/>
                </a:cubicBezTo>
                <a:cubicBezTo>
                  <a:pt x="32790" y="480762"/>
                  <a:pt x="42140" y="472509"/>
                  <a:pt x="43501" y="461533"/>
                </a:cubicBezTo>
                <a:lnTo>
                  <a:pt x="54874" y="370208"/>
                </a:lnTo>
                <a:lnTo>
                  <a:pt x="68301" y="361725"/>
                </a:lnTo>
                <a:cubicBezTo>
                  <a:pt x="82439" y="356700"/>
                  <a:pt x="97577" y="354793"/>
                  <a:pt x="112622" y="356223"/>
                </a:cubicBezTo>
                <a:close/>
                <a:moveTo>
                  <a:pt x="514562" y="356196"/>
                </a:moveTo>
                <a:cubicBezTo>
                  <a:pt x="524598" y="357149"/>
                  <a:pt x="534595" y="359586"/>
                  <a:pt x="544230" y="363570"/>
                </a:cubicBezTo>
                <a:lnTo>
                  <a:pt x="564025" y="375469"/>
                </a:lnTo>
                <a:lnTo>
                  <a:pt x="564025" y="458802"/>
                </a:lnTo>
                <a:cubicBezTo>
                  <a:pt x="564025" y="470917"/>
                  <a:pt x="573858" y="480749"/>
                  <a:pt x="585930" y="480749"/>
                </a:cubicBezTo>
                <a:cubicBezTo>
                  <a:pt x="591988" y="480727"/>
                  <a:pt x="597464" y="478269"/>
                  <a:pt x="601425" y="474302"/>
                </a:cubicBezTo>
                <a:lnTo>
                  <a:pt x="607829" y="458815"/>
                </a:lnTo>
                <a:lnTo>
                  <a:pt x="599712" y="498890"/>
                </a:lnTo>
                <a:cubicBezTo>
                  <a:pt x="584051" y="535871"/>
                  <a:pt x="547435" y="561832"/>
                  <a:pt x="504769" y="561865"/>
                </a:cubicBezTo>
                <a:cubicBezTo>
                  <a:pt x="463069" y="561865"/>
                  <a:pt x="425495" y="536755"/>
                  <a:pt x="409561" y="498254"/>
                </a:cubicBezTo>
                <a:lnTo>
                  <a:pt x="405207" y="480749"/>
                </a:lnTo>
                <a:lnTo>
                  <a:pt x="423688" y="480749"/>
                </a:lnTo>
                <a:cubicBezTo>
                  <a:pt x="435803" y="480749"/>
                  <a:pt x="445636" y="470917"/>
                  <a:pt x="445636" y="458802"/>
                </a:cubicBezTo>
                <a:cubicBezTo>
                  <a:pt x="445636" y="446687"/>
                  <a:pt x="435803" y="436899"/>
                  <a:pt x="423688" y="436899"/>
                </a:cubicBezTo>
                <a:lnTo>
                  <a:pt x="404328" y="436899"/>
                </a:lnTo>
                <a:lnTo>
                  <a:pt x="413727" y="410475"/>
                </a:lnTo>
                <a:cubicBezTo>
                  <a:pt x="418449" y="401573"/>
                  <a:pt x="424529" y="393279"/>
                  <a:pt x="431903" y="385915"/>
                </a:cubicBezTo>
                <a:cubicBezTo>
                  <a:pt x="453993" y="363822"/>
                  <a:pt x="484454" y="353336"/>
                  <a:pt x="514562" y="356196"/>
                </a:cubicBezTo>
                <a:close/>
                <a:moveTo>
                  <a:pt x="543526" y="237181"/>
                </a:moveTo>
                <a:lnTo>
                  <a:pt x="585886" y="237181"/>
                </a:lnTo>
                <a:cubicBezTo>
                  <a:pt x="598001" y="237181"/>
                  <a:pt x="607834" y="246970"/>
                  <a:pt x="607834" y="259084"/>
                </a:cubicBezTo>
                <a:lnTo>
                  <a:pt x="607834" y="458789"/>
                </a:lnTo>
                <a:cubicBezTo>
                  <a:pt x="607834" y="427510"/>
                  <a:pt x="593711" y="398553"/>
                  <a:pt x="570409" y="379306"/>
                </a:cubicBezTo>
                <a:lnTo>
                  <a:pt x="564025" y="375469"/>
                </a:lnTo>
                <a:lnTo>
                  <a:pt x="564025" y="281031"/>
                </a:lnTo>
                <a:lnTo>
                  <a:pt x="543570" y="281031"/>
                </a:lnTo>
                <a:cubicBezTo>
                  <a:pt x="453889" y="281119"/>
                  <a:pt x="378255" y="347882"/>
                  <a:pt x="367061" y="436899"/>
                </a:cubicBezTo>
                <a:lnTo>
                  <a:pt x="404328" y="436899"/>
                </a:lnTo>
                <a:lnTo>
                  <a:pt x="403695" y="438677"/>
                </a:lnTo>
                <a:cubicBezTo>
                  <a:pt x="401750" y="448469"/>
                  <a:pt x="401225" y="458546"/>
                  <a:pt x="402182" y="468583"/>
                </a:cubicBezTo>
                <a:lnTo>
                  <a:pt x="405207" y="480749"/>
                </a:lnTo>
                <a:lnTo>
                  <a:pt x="343824" y="480749"/>
                </a:lnTo>
                <a:lnTo>
                  <a:pt x="359288" y="474331"/>
                </a:lnTo>
                <a:cubicBezTo>
                  <a:pt x="363249" y="470358"/>
                  <a:pt x="365696" y="464870"/>
                  <a:pt x="365696" y="458811"/>
                </a:cubicBezTo>
                <a:cubicBezTo>
                  <a:pt x="365696" y="446694"/>
                  <a:pt x="355908" y="436904"/>
                  <a:pt x="343792" y="436904"/>
                </a:cubicBezTo>
                <a:lnTo>
                  <a:pt x="324062" y="436904"/>
                </a:lnTo>
                <a:lnTo>
                  <a:pt x="326358" y="414194"/>
                </a:lnTo>
                <a:cubicBezTo>
                  <a:pt x="329316" y="399781"/>
                  <a:pt x="333677" y="385873"/>
                  <a:pt x="339293" y="372620"/>
                </a:cubicBezTo>
                <a:lnTo>
                  <a:pt x="352263" y="353402"/>
                </a:lnTo>
                <a:lnTo>
                  <a:pt x="389576" y="353402"/>
                </a:lnTo>
                <a:cubicBezTo>
                  <a:pt x="401692" y="353402"/>
                  <a:pt x="411524" y="343568"/>
                  <a:pt x="411524" y="331451"/>
                </a:cubicBezTo>
                <a:cubicBezTo>
                  <a:pt x="411524" y="319378"/>
                  <a:pt x="401692" y="309544"/>
                  <a:pt x="389576" y="309544"/>
                </a:cubicBezTo>
                <a:lnTo>
                  <a:pt x="381863" y="309544"/>
                </a:lnTo>
                <a:lnTo>
                  <a:pt x="386842" y="302166"/>
                </a:lnTo>
                <a:cubicBezTo>
                  <a:pt x="426980" y="262036"/>
                  <a:pt x="482400" y="237181"/>
                  <a:pt x="543526" y="237181"/>
                </a:cubicBezTo>
                <a:close/>
                <a:moveTo>
                  <a:pt x="449896" y="124613"/>
                </a:moveTo>
                <a:lnTo>
                  <a:pt x="526012" y="124613"/>
                </a:lnTo>
                <a:cubicBezTo>
                  <a:pt x="534089" y="124613"/>
                  <a:pt x="540629" y="131153"/>
                  <a:pt x="540629" y="139230"/>
                </a:cubicBezTo>
                <a:cubicBezTo>
                  <a:pt x="540629" y="147306"/>
                  <a:pt x="534089" y="153846"/>
                  <a:pt x="526012" y="153846"/>
                </a:cubicBezTo>
                <a:lnTo>
                  <a:pt x="449896" y="153846"/>
                </a:lnTo>
                <a:cubicBezTo>
                  <a:pt x="441819" y="153846"/>
                  <a:pt x="435279" y="147306"/>
                  <a:pt x="435279" y="139230"/>
                </a:cubicBezTo>
                <a:cubicBezTo>
                  <a:pt x="435279" y="131153"/>
                  <a:pt x="441819" y="124613"/>
                  <a:pt x="449896" y="124613"/>
                </a:cubicBezTo>
                <a:close/>
                <a:moveTo>
                  <a:pt x="411864" y="109965"/>
                </a:moveTo>
                <a:lnTo>
                  <a:pt x="411908" y="167081"/>
                </a:lnTo>
                <a:lnTo>
                  <a:pt x="560313" y="167081"/>
                </a:lnTo>
                <a:lnTo>
                  <a:pt x="560313" y="109965"/>
                </a:lnTo>
                <a:close/>
                <a:moveTo>
                  <a:pt x="407474" y="66107"/>
                </a:moveTo>
                <a:lnTo>
                  <a:pt x="564704" y="66107"/>
                </a:lnTo>
                <a:cubicBezTo>
                  <a:pt x="586482" y="66107"/>
                  <a:pt x="604176" y="83800"/>
                  <a:pt x="604176" y="105575"/>
                </a:cubicBezTo>
                <a:lnTo>
                  <a:pt x="604176" y="171472"/>
                </a:lnTo>
                <a:cubicBezTo>
                  <a:pt x="604176" y="193247"/>
                  <a:pt x="586482" y="210939"/>
                  <a:pt x="564704" y="210939"/>
                </a:cubicBezTo>
                <a:lnTo>
                  <a:pt x="407474" y="210939"/>
                </a:lnTo>
                <a:cubicBezTo>
                  <a:pt x="385696" y="210939"/>
                  <a:pt x="368001" y="193247"/>
                  <a:pt x="368001" y="171472"/>
                </a:cubicBezTo>
                <a:lnTo>
                  <a:pt x="368001" y="105575"/>
                </a:lnTo>
                <a:cubicBezTo>
                  <a:pt x="368001" y="83800"/>
                  <a:pt x="385696" y="66107"/>
                  <a:pt x="407474" y="66107"/>
                </a:cubicBezTo>
                <a:close/>
                <a:moveTo>
                  <a:pt x="109081" y="66107"/>
                </a:moveTo>
                <a:lnTo>
                  <a:pt x="140379" y="66107"/>
                </a:lnTo>
                <a:cubicBezTo>
                  <a:pt x="176549" y="66151"/>
                  <a:pt x="206574" y="94205"/>
                  <a:pt x="209076" y="130336"/>
                </a:cubicBezTo>
                <a:cubicBezTo>
                  <a:pt x="211227" y="162823"/>
                  <a:pt x="217855" y="209535"/>
                  <a:pt x="237389" y="247379"/>
                </a:cubicBezTo>
                <a:cubicBezTo>
                  <a:pt x="258810" y="288866"/>
                  <a:pt x="290020" y="309193"/>
                  <a:pt x="332687" y="309544"/>
                </a:cubicBezTo>
                <a:lnTo>
                  <a:pt x="381863" y="309544"/>
                </a:lnTo>
                <a:lnTo>
                  <a:pt x="352263" y="353402"/>
                </a:lnTo>
                <a:lnTo>
                  <a:pt x="332467" y="353402"/>
                </a:lnTo>
                <a:cubicBezTo>
                  <a:pt x="273559" y="352919"/>
                  <a:pt x="227205" y="323242"/>
                  <a:pt x="198453" y="267530"/>
                </a:cubicBezTo>
                <a:cubicBezTo>
                  <a:pt x="175452" y="222969"/>
                  <a:pt x="167770" y="169892"/>
                  <a:pt x="165312" y="133190"/>
                </a:cubicBezTo>
                <a:cubicBezTo>
                  <a:pt x="164390" y="120107"/>
                  <a:pt x="153504" y="109965"/>
                  <a:pt x="140379" y="109965"/>
                </a:cubicBezTo>
                <a:lnTo>
                  <a:pt x="109081" y="109965"/>
                </a:lnTo>
                <a:cubicBezTo>
                  <a:pt x="96615" y="110009"/>
                  <a:pt x="86124" y="119273"/>
                  <a:pt x="84587" y="131609"/>
                </a:cubicBezTo>
                <a:lnTo>
                  <a:pt x="54874" y="370208"/>
                </a:lnTo>
                <a:lnTo>
                  <a:pt x="29979" y="385938"/>
                </a:lnTo>
                <a:cubicBezTo>
                  <a:pt x="22604" y="393312"/>
                  <a:pt x="16522" y="401614"/>
                  <a:pt x="11796" y="410519"/>
                </a:cubicBezTo>
                <a:lnTo>
                  <a:pt x="2375" y="436980"/>
                </a:lnTo>
                <a:lnTo>
                  <a:pt x="41086" y="126209"/>
                </a:lnTo>
                <a:cubicBezTo>
                  <a:pt x="45432" y="91922"/>
                  <a:pt x="74535" y="66195"/>
                  <a:pt x="109081" y="66107"/>
                </a:cubicBezTo>
                <a:close/>
                <a:moveTo>
                  <a:pt x="47940" y="0"/>
                </a:moveTo>
                <a:lnTo>
                  <a:pt x="205219" y="0"/>
                </a:lnTo>
                <a:cubicBezTo>
                  <a:pt x="217335" y="0"/>
                  <a:pt x="227167" y="9832"/>
                  <a:pt x="227167" y="21902"/>
                </a:cubicBezTo>
                <a:cubicBezTo>
                  <a:pt x="227167" y="34017"/>
                  <a:pt x="217335" y="43849"/>
                  <a:pt x="205219" y="43849"/>
                </a:cubicBezTo>
                <a:lnTo>
                  <a:pt x="47940" y="43849"/>
                </a:lnTo>
                <a:cubicBezTo>
                  <a:pt x="35825" y="43849"/>
                  <a:pt x="26036" y="34017"/>
                  <a:pt x="26036" y="21902"/>
                </a:cubicBezTo>
                <a:cubicBezTo>
                  <a:pt x="26036" y="9832"/>
                  <a:pt x="35825" y="0"/>
                  <a:pt x="4794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760609" y="4056384"/>
            <a:ext cx="4670782" cy="584775"/>
          </a:xfrm>
          <a:prstGeom prst="rect">
            <a:avLst/>
          </a:prstGeom>
          <a:noFill/>
        </p:spPr>
        <p:txBody>
          <a:bodyPr wrap="square">
            <a:spAutoFit/>
          </a:bodyPr>
          <a:lstStyle/>
          <a:p>
            <a:pPr algn="ctr"/>
            <a:r>
              <a:rPr lang="zh-CN" altLang="en-US" sz="3200" b="1" dirty="0">
                <a:solidFill>
                  <a:schemeClr val="bg1"/>
                </a:solidFill>
                <a:latin typeface="幼圆" panose="02010509060101010101" pitchFamily="49" charset="-122"/>
                <a:ea typeface="幼圆" panose="02010509060101010101" pitchFamily="49" charset="-122"/>
              </a:rPr>
              <a:t>方案设计</a:t>
            </a:r>
            <a:endParaRPr lang="zh-CN" altLang="en-US" sz="3200" b="1" dirty="0">
              <a:solidFill>
                <a:schemeClr val="bg1"/>
              </a:solidFill>
              <a:latin typeface="幼圆" panose="02010509060101010101" pitchFamily="49" charset="-122"/>
              <a:ea typeface="幼圆" panose="02010509060101010101" pitchFamily="49" charset="-122"/>
            </a:endParaRPr>
          </a:p>
        </p:txBody>
      </p:sp>
      <p:sp>
        <p:nvSpPr>
          <p:cNvPr id="22" name="文本框 21"/>
          <p:cNvSpPr txBox="1"/>
          <p:nvPr/>
        </p:nvSpPr>
        <p:spPr>
          <a:xfrm>
            <a:off x="4153156" y="4560226"/>
            <a:ext cx="3885688" cy="400110"/>
          </a:xfrm>
          <a:prstGeom prst="rect">
            <a:avLst/>
          </a:prstGeom>
          <a:noFill/>
        </p:spPr>
        <p:txBody>
          <a:bodyPr wrap="square">
            <a:spAutoFit/>
          </a:bodyPr>
          <a:lstStyle/>
          <a:p>
            <a:pPr algn="dist"/>
            <a:r>
              <a:rPr lang="en-US" altLang="zh-CN" sz="2000" b="1" dirty="0">
                <a:solidFill>
                  <a:schemeClr val="bg1"/>
                </a:solidFill>
              </a:rPr>
              <a:t>Design</a:t>
            </a:r>
            <a:endParaRPr lang="zh-CN" altLang="en-US" sz="2000" b="1" dirty="0">
              <a:solidFill>
                <a:schemeClr val="bg1"/>
              </a:solidFill>
            </a:endParaRPr>
          </a:p>
        </p:txBody>
      </p:sp>
      <p:grpSp>
        <p:nvGrpSpPr>
          <p:cNvPr id="5" name="组合 4"/>
          <p:cNvGrpSpPr/>
          <p:nvPr/>
        </p:nvGrpSpPr>
        <p:grpSpPr>
          <a:xfrm>
            <a:off x="4961089" y="1999377"/>
            <a:ext cx="2220832" cy="1878127"/>
            <a:chOff x="2306789" y="2570151"/>
            <a:chExt cx="816135" cy="690194"/>
          </a:xfrm>
        </p:grpSpPr>
        <p:sp>
          <p:nvSpPr>
            <p:cNvPr id="25" name="任意多边形: 形状 24"/>
            <p:cNvSpPr/>
            <p:nvPr/>
          </p:nvSpPr>
          <p:spPr>
            <a:xfrm rot="11847306">
              <a:off x="2775256" y="2916257"/>
              <a:ext cx="347668" cy="28474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任意多边形: 形状 2"/>
            <p:cNvSpPr/>
            <p:nvPr/>
          </p:nvSpPr>
          <p:spPr>
            <a:xfrm>
              <a:off x="2306789" y="2570151"/>
              <a:ext cx="752764" cy="690194"/>
            </a:xfrm>
            <a:custGeom>
              <a:avLst/>
              <a:gdLst>
                <a:gd name="connsiteX0" fmla="*/ 1511 w 515309"/>
                <a:gd name="connsiteY0" fmla="*/ 395946 h 483314"/>
                <a:gd name="connsiteX1" fmla="*/ 115811 w 515309"/>
                <a:gd name="connsiteY1" fmla="*/ 53046 h 483314"/>
                <a:gd name="connsiteX2" fmla="*/ 344411 w 515309"/>
                <a:gd name="connsiteY2" fmla="*/ 14946 h 483314"/>
                <a:gd name="connsiteX3" fmla="*/ 509511 w 515309"/>
                <a:gd name="connsiteY3" fmla="*/ 192746 h 483314"/>
                <a:gd name="connsiteX4" fmla="*/ 471411 w 515309"/>
                <a:gd name="connsiteY4" fmla="*/ 370546 h 483314"/>
                <a:gd name="connsiteX5" fmla="*/ 407911 w 515309"/>
                <a:gd name="connsiteY5" fmla="*/ 472146 h 483314"/>
                <a:gd name="connsiteX6" fmla="*/ 192011 w 515309"/>
                <a:gd name="connsiteY6" fmla="*/ 472146 h 483314"/>
                <a:gd name="connsiteX7" fmla="*/ 1511 w 515309"/>
                <a:gd name="connsiteY7" fmla="*/ 395946 h 483314"/>
                <a:gd name="connsiteX0-1" fmla="*/ 1119 w 548966"/>
                <a:gd name="connsiteY0-2" fmla="*/ 307311 h 485273"/>
                <a:gd name="connsiteX1-3" fmla="*/ 149468 w 548966"/>
                <a:gd name="connsiteY1-4" fmla="*/ 49534 h 485273"/>
                <a:gd name="connsiteX2-5" fmla="*/ 378068 w 548966"/>
                <a:gd name="connsiteY2-6" fmla="*/ 11434 h 485273"/>
                <a:gd name="connsiteX3-7" fmla="*/ 543168 w 548966"/>
                <a:gd name="connsiteY3-8" fmla="*/ 189234 h 485273"/>
                <a:gd name="connsiteX4-9" fmla="*/ 505068 w 548966"/>
                <a:gd name="connsiteY4-10" fmla="*/ 367034 h 485273"/>
                <a:gd name="connsiteX5-11" fmla="*/ 441568 w 548966"/>
                <a:gd name="connsiteY5-12" fmla="*/ 468634 h 485273"/>
                <a:gd name="connsiteX6-13" fmla="*/ 225668 w 548966"/>
                <a:gd name="connsiteY6-14" fmla="*/ 468634 h 485273"/>
                <a:gd name="connsiteX7-15" fmla="*/ 1119 w 548966"/>
                <a:gd name="connsiteY7-16" fmla="*/ 307311 h 485273"/>
                <a:gd name="connsiteX0-17" fmla="*/ 2744 w 550591"/>
                <a:gd name="connsiteY0-18" fmla="*/ 307311 h 485273"/>
                <a:gd name="connsiteX1-19" fmla="*/ 151093 w 550591"/>
                <a:gd name="connsiteY1-20" fmla="*/ 49534 h 485273"/>
                <a:gd name="connsiteX2-21" fmla="*/ 379693 w 550591"/>
                <a:gd name="connsiteY2-22" fmla="*/ 11434 h 485273"/>
                <a:gd name="connsiteX3-23" fmla="*/ 544793 w 550591"/>
                <a:gd name="connsiteY3-24" fmla="*/ 189234 h 485273"/>
                <a:gd name="connsiteX4-25" fmla="*/ 506693 w 550591"/>
                <a:gd name="connsiteY4-26" fmla="*/ 367034 h 485273"/>
                <a:gd name="connsiteX5-27" fmla="*/ 443193 w 550591"/>
                <a:gd name="connsiteY5-28" fmla="*/ 468634 h 485273"/>
                <a:gd name="connsiteX6-29" fmla="*/ 227293 w 550591"/>
                <a:gd name="connsiteY6-30" fmla="*/ 468634 h 485273"/>
                <a:gd name="connsiteX7-31" fmla="*/ 2744 w 550591"/>
                <a:gd name="connsiteY7-32" fmla="*/ 307311 h 485273"/>
                <a:gd name="connsiteX0-33" fmla="*/ 1120 w 548967"/>
                <a:gd name="connsiteY0-34" fmla="*/ 307311 h 485273"/>
                <a:gd name="connsiteX1-35" fmla="*/ 149469 w 548967"/>
                <a:gd name="connsiteY1-36" fmla="*/ 49534 h 485273"/>
                <a:gd name="connsiteX2-37" fmla="*/ 378069 w 548967"/>
                <a:gd name="connsiteY2-38" fmla="*/ 11434 h 485273"/>
                <a:gd name="connsiteX3-39" fmla="*/ 543169 w 548967"/>
                <a:gd name="connsiteY3-40" fmla="*/ 189234 h 485273"/>
                <a:gd name="connsiteX4-41" fmla="*/ 505069 w 548967"/>
                <a:gd name="connsiteY4-42" fmla="*/ 367034 h 485273"/>
                <a:gd name="connsiteX5-43" fmla="*/ 441569 w 548967"/>
                <a:gd name="connsiteY5-44" fmla="*/ 468634 h 485273"/>
                <a:gd name="connsiteX6-45" fmla="*/ 225669 w 548967"/>
                <a:gd name="connsiteY6-46" fmla="*/ 468634 h 485273"/>
                <a:gd name="connsiteX7-47" fmla="*/ 1120 w 548967"/>
                <a:gd name="connsiteY7-48" fmla="*/ 307311 h 485273"/>
                <a:gd name="connsiteX0-49" fmla="*/ 1120 w 548967"/>
                <a:gd name="connsiteY0-50" fmla="*/ 307311 h 485273"/>
                <a:gd name="connsiteX1-51" fmla="*/ 149469 w 548967"/>
                <a:gd name="connsiteY1-52" fmla="*/ 49534 h 485273"/>
                <a:gd name="connsiteX2-53" fmla="*/ 378069 w 548967"/>
                <a:gd name="connsiteY2-54" fmla="*/ 11434 h 485273"/>
                <a:gd name="connsiteX3-55" fmla="*/ 543169 w 548967"/>
                <a:gd name="connsiteY3-56" fmla="*/ 189234 h 485273"/>
                <a:gd name="connsiteX4-57" fmla="*/ 505069 w 548967"/>
                <a:gd name="connsiteY4-58" fmla="*/ 367034 h 485273"/>
                <a:gd name="connsiteX5-59" fmla="*/ 441569 w 548967"/>
                <a:gd name="connsiteY5-60" fmla="*/ 468634 h 485273"/>
                <a:gd name="connsiteX6-61" fmla="*/ 225669 w 548967"/>
                <a:gd name="connsiteY6-62" fmla="*/ 468634 h 485273"/>
                <a:gd name="connsiteX7-63" fmla="*/ 1120 w 548967"/>
                <a:gd name="connsiteY7-64" fmla="*/ 307311 h 485273"/>
                <a:gd name="connsiteX0-65" fmla="*/ 87 w 547934"/>
                <a:gd name="connsiteY0-66" fmla="*/ 307311 h 494865"/>
                <a:gd name="connsiteX1-67" fmla="*/ 148436 w 547934"/>
                <a:gd name="connsiteY1-68" fmla="*/ 49534 h 494865"/>
                <a:gd name="connsiteX2-69" fmla="*/ 377036 w 547934"/>
                <a:gd name="connsiteY2-70" fmla="*/ 11434 h 494865"/>
                <a:gd name="connsiteX3-71" fmla="*/ 542136 w 547934"/>
                <a:gd name="connsiteY3-72" fmla="*/ 189234 h 494865"/>
                <a:gd name="connsiteX4-73" fmla="*/ 504036 w 547934"/>
                <a:gd name="connsiteY4-74" fmla="*/ 367034 h 494865"/>
                <a:gd name="connsiteX5-75" fmla="*/ 440536 w 547934"/>
                <a:gd name="connsiteY5-76" fmla="*/ 468634 h 494865"/>
                <a:gd name="connsiteX6-77" fmla="*/ 167887 w 547934"/>
                <a:gd name="connsiteY6-78" fmla="*/ 482821 h 494865"/>
                <a:gd name="connsiteX7-79" fmla="*/ 87 w 547934"/>
                <a:gd name="connsiteY7-80" fmla="*/ 307311 h 494865"/>
                <a:gd name="connsiteX0-81" fmla="*/ 1003 w 548850"/>
                <a:gd name="connsiteY0-82" fmla="*/ 304834 h 492388"/>
                <a:gd name="connsiteX1-83" fmla="*/ 112465 w 548850"/>
                <a:gd name="connsiteY1-84" fmla="*/ 55569 h 492388"/>
                <a:gd name="connsiteX2-85" fmla="*/ 377952 w 548850"/>
                <a:gd name="connsiteY2-86" fmla="*/ 8957 h 492388"/>
                <a:gd name="connsiteX3-87" fmla="*/ 543052 w 548850"/>
                <a:gd name="connsiteY3-88" fmla="*/ 186757 h 492388"/>
                <a:gd name="connsiteX4-89" fmla="*/ 504952 w 548850"/>
                <a:gd name="connsiteY4-90" fmla="*/ 364557 h 492388"/>
                <a:gd name="connsiteX5-91" fmla="*/ 441452 w 548850"/>
                <a:gd name="connsiteY5-92" fmla="*/ 466157 h 492388"/>
                <a:gd name="connsiteX6-93" fmla="*/ 168803 w 548850"/>
                <a:gd name="connsiteY6-94" fmla="*/ 480344 h 492388"/>
                <a:gd name="connsiteX7-95" fmla="*/ 1003 w 548850"/>
                <a:gd name="connsiteY7-96" fmla="*/ 304834 h 492388"/>
                <a:gd name="connsiteX0-97" fmla="*/ 1003 w 543092"/>
                <a:gd name="connsiteY0-98" fmla="*/ 304834 h 492388"/>
                <a:gd name="connsiteX1-99" fmla="*/ 112465 w 543092"/>
                <a:gd name="connsiteY1-100" fmla="*/ 55569 h 492388"/>
                <a:gd name="connsiteX2-101" fmla="*/ 377952 w 543092"/>
                <a:gd name="connsiteY2-102" fmla="*/ 8957 h 492388"/>
                <a:gd name="connsiteX3-103" fmla="*/ 543052 w 543092"/>
                <a:gd name="connsiteY3-104" fmla="*/ 186757 h 492388"/>
                <a:gd name="connsiteX4-105" fmla="*/ 394291 w 543092"/>
                <a:gd name="connsiteY4-106" fmla="*/ 302133 h 492388"/>
                <a:gd name="connsiteX5-107" fmla="*/ 441452 w 543092"/>
                <a:gd name="connsiteY5-108" fmla="*/ 466157 h 492388"/>
                <a:gd name="connsiteX6-109" fmla="*/ 168803 w 543092"/>
                <a:gd name="connsiteY6-110" fmla="*/ 480344 h 492388"/>
                <a:gd name="connsiteX7-111" fmla="*/ 1003 w 543092"/>
                <a:gd name="connsiteY7-112" fmla="*/ 304834 h 492388"/>
                <a:gd name="connsiteX0-113" fmla="*/ 1003 w 543099"/>
                <a:gd name="connsiteY0-114" fmla="*/ 304834 h 492388"/>
                <a:gd name="connsiteX1-115" fmla="*/ 112465 w 543099"/>
                <a:gd name="connsiteY1-116" fmla="*/ 55569 h 492388"/>
                <a:gd name="connsiteX2-117" fmla="*/ 377952 w 543099"/>
                <a:gd name="connsiteY2-118" fmla="*/ 8957 h 492388"/>
                <a:gd name="connsiteX3-119" fmla="*/ 543052 w 543099"/>
                <a:gd name="connsiteY3-120" fmla="*/ 186757 h 492388"/>
                <a:gd name="connsiteX4-121" fmla="*/ 363079 w 543099"/>
                <a:gd name="connsiteY4-122" fmla="*/ 245384 h 492388"/>
                <a:gd name="connsiteX5-123" fmla="*/ 441452 w 543099"/>
                <a:gd name="connsiteY5-124" fmla="*/ 466157 h 492388"/>
                <a:gd name="connsiteX6-125" fmla="*/ 168803 w 543099"/>
                <a:gd name="connsiteY6-126" fmla="*/ 480344 h 492388"/>
                <a:gd name="connsiteX7-127" fmla="*/ 1003 w 543099"/>
                <a:gd name="connsiteY7-128" fmla="*/ 304834 h 492388"/>
                <a:gd name="connsiteX0-129" fmla="*/ 1003 w 543099"/>
                <a:gd name="connsiteY0-130" fmla="*/ 304834 h 486536"/>
                <a:gd name="connsiteX1-131" fmla="*/ 112465 w 543099"/>
                <a:gd name="connsiteY1-132" fmla="*/ 55569 h 486536"/>
                <a:gd name="connsiteX2-133" fmla="*/ 377952 w 543099"/>
                <a:gd name="connsiteY2-134" fmla="*/ 8957 h 486536"/>
                <a:gd name="connsiteX3-135" fmla="*/ 543052 w 543099"/>
                <a:gd name="connsiteY3-136" fmla="*/ 186757 h 486536"/>
                <a:gd name="connsiteX4-137" fmla="*/ 363079 w 543099"/>
                <a:gd name="connsiteY4-138" fmla="*/ 245384 h 486536"/>
                <a:gd name="connsiteX5-139" fmla="*/ 344979 w 543099"/>
                <a:gd name="connsiteY5-140" fmla="*/ 440620 h 486536"/>
                <a:gd name="connsiteX6-141" fmla="*/ 168803 w 543099"/>
                <a:gd name="connsiteY6-142" fmla="*/ 480344 h 486536"/>
                <a:gd name="connsiteX7-143" fmla="*/ 1003 w 543099"/>
                <a:gd name="connsiteY7-144" fmla="*/ 304834 h 486536"/>
                <a:gd name="connsiteX0-145" fmla="*/ 1003 w 543099"/>
                <a:gd name="connsiteY0-146" fmla="*/ 304834 h 486536"/>
                <a:gd name="connsiteX1-147" fmla="*/ 112465 w 543099"/>
                <a:gd name="connsiteY1-148" fmla="*/ 55569 h 486536"/>
                <a:gd name="connsiteX2-149" fmla="*/ 377952 w 543099"/>
                <a:gd name="connsiteY2-150" fmla="*/ 8957 h 486536"/>
                <a:gd name="connsiteX3-151" fmla="*/ 543052 w 543099"/>
                <a:gd name="connsiteY3-152" fmla="*/ 186757 h 486536"/>
                <a:gd name="connsiteX4-153" fmla="*/ 363079 w 543099"/>
                <a:gd name="connsiteY4-154" fmla="*/ 245384 h 486536"/>
                <a:gd name="connsiteX5-155" fmla="*/ 344979 w 543099"/>
                <a:gd name="connsiteY5-156" fmla="*/ 440620 h 486536"/>
                <a:gd name="connsiteX6-157" fmla="*/ 168803 w 543099"/>
                <a:gd name="connsiteY6-158" fmla="*/ 480344 h 486536"/>
                <a:gd name="connsiteX7-159" fmla="*/ 1003 w 543099"/>
                <a:gd name="connsiteY7-160" fmla="*/ 304834 h 486536"/>
                <a:gd name="connsiteX0-161" fmla="*/ 1003 w 543099"/>
                <a:gd name="connsiteY0-162" fmla="*/ 304834 h 489282"/>
                <a:gd name="connsiteX1-163" fmla="*/ 112465 w 543099"/>
                <a:gd name="connsiteY1-164" fmla="*/ 55569 h 489282"/>
                <a:gd name="connsiteX2-165" fmla="*/ 377952 w 543099"/>
                <a:gd name="connsiteY2-166" fmla="*/ 8957 h 489282"/>
                <a:gd name="connsiteX3-167" fmla="*/ 543052 w 543099"/>
                <a:gd name="connsiteY3-168" fmla="*/ 186757 h 489282"/>
                <a:gd name="connsiteX4-169" fmla="*/ 363079 w 543099"/>
                <a:gd name="connsiteY4-170" fmla="*/ 245384 h 489282"/>
                <a:gd name="connsiteX5-171" fmla="*/ 364841 w 543099"/>
                <a:gd name="connsiteY5-172" fmla="*/ 454807 h 489282"/>
                <a:gd name="connsiteX6-173" fmla="*/ 168803 w 543099"/>
                <a:gd name="connsiteY6-174" fmla="*/ 480344 h 489282"/>
                <a:gd name="connsiteX7-175" fmla="*/ 1003 w 543099"/>
                <a:gd name="connsiteY7-176" fmla="*/ 304834 h 489282"/>
                <a:gd name="connsiteX0-177" fmla="*/ 1003 w 543099"/>
                <a:gd name="connsiteY0-178" fmla="*/ 304834 h 496019"/>
                <a:gd name="connsiteX1-179" fmla="*/ 112465 w 543099"/>
                <a:gd name="connsiteY1-180" fmla="*/ 55569 h 496019"/>
                <a:gd name="connsiteX2-181" fmla="*/ 377952 w 543099"/>
                <a:gd name="connsiteY2-182" fmla="*/ 8957 h 496019"/>
                <a:gd name="connsiteX3-183" fmla="*/ 543052 w 543099"/>
                <a:gd name="connsiteY3-184" fmla="*/ 186757 h 496019"/>
                <a:gd name="connsiteX4-185" fmla="*/ 363079 w 543099"/>
                <a:gd name="connsiteY4-186" fmla="*/ 245384 h 496019"/>
                <a:gd name="connsiteX5-187" fmla="*/ 364841 w 543099"/>
                <a:gd name="connsiteY5-188" fmla="*/ 454807 h 496019"/>
                <a:gd name="connsiteX6-189" fmla="*/ 168803 w 543099"/>
                <a:gd name="connsiteY6-190" fmla="*/ 480344 h 496019"/>
                <a:gd name="connsiteX7-191" fmla="*/ 1003 w 543099"/>
                <a:gd name="connsiteY7-192" fmla="*/ 304834 h 496019"/>
                <a:gd name="connsiteX0-193" fmla="*/ 1003 w 543099"/>
                <a:gd name="connsiteY0-194" fmla="*/ 304834 h 496019"/>
                <a:gd name="connsiteX1-195" fmla="*/ 112465 w 543099"/>
                <a:gd name="connsiteY1-196" fmla="*/ 55569 h 496019"/>
                <a:gd name="connsiteX2-197" fmla="*/ 377952 w 543099"/>
                <a:gd name="connsiteY2-198" fmla="*/ 8957 h 496019"/>
                <a:gd name="connsiteX3-199" fmla="*/ 543052 w 543099"/>
                <a:gd name="connsiteY3-200" fmla="*/ 186757 h 496019"/>
                <a:gd name="connsiteX4-201" fmla="*/ 363079 w 543099"/>
                <a:gd name="connsiteY4-202" fmla="*/ 245384 h 496019"/>
                <a:gd name="connsiteX5-203" fmla="*/ 364841 w 543099"/>
                <a:gd name="connsiteY5-204" fmla="*/ 454807 h 496019"/>
                <a:gd name="connsiteX6-205" fmla="*/ 168803 w 543099"/>
                <a:gd name="connsiteY6-206" fmla="*/ 480344 h 496019"/>
                <a:gd name="connsiteX7-207" fmla="*/ 1003 w 543099"/>
                <a:gd name="connsiteY7-208" fmla="*/ 304834 h 496019"/>
                <a:gd name="connsiteX0-209" fmla="*/ 1003 w 543099"/>
                <a:gd name="connsiteY0-210" fmla="*/ 304834 h 497956"/>
                <a:gd name="connsiteX1-211" fmla="*/ 112465 w 543099"/>
                <a:gd name="connsiteY1-212" fmla="*/ 55569 h 497956"/>
                <a:gd name="connsiteX2-213" fmla="*/ 377952 w 543099"/>
                <a:gd name="connsiteY2-214" fmla="*/ 8957 h 497956"/>
                <a:gd name="connsiteX3-215" fmla="*/ 543052 w 543099"/>
                <a:gd name="connsiteY3-216" fmla="*/ 186757 h 497956"/>
                <a:gd name="connsiteX4-217" fmla="*/ 363079 w 543099"/>
                <a:gd name="connsiteY4-218" fmla="*/ 245384 h 497956"/>
                <a:gd name="connsiteX5-219" fmla="*/ 364841 w 543099"/>
                <a:gd name="connsiteY5-220" fmla="*/ 454807 h 497956"/>
                <a:gd name="connsiteX6-221" fmla="*/ 168803 w 543099"/>
                <a:gd name="connsiteY6-222" fmla="*/ 480344 h 497956"/>
                <a:gd name="connsiteX7-223" fmla="*/ 1003 w 543099"/>
                <a:gd name="connsiteY7-224" fmla="*/ 304834 h 49795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543099" h="497956">
                  <a:moveTo>
                    <a:pt x="1003" y="304834"/>
                  </a:moveTo>
                  <a:cubicBezTo>
                    <a:pt x="-8387" y="234038"/>
                    <a:pt x="49640" y="104882"/>
                    <a:pt x="112465" y="55569"/>
                  </a:cubicBezTo>
                  <a:cubicBezTo>
                    <a:pt x="175290" y="6256"/>
                    <a:pt x="306188" y="-12908"/>
                    <a:pt x="377952" y="8957"/>
                  </a:cubicBezTo>
                  <a:cubicBezTo>
                    <a:pt x="449717" y="30822"/>
                    <a:pt x="545531" y="147353"/>
                    <a:pt x="543052" y="186757"/>
                  </a:cubicBezTo>
                  <a:cubicBezTo>
                    <a:pt x="540573" y="226162"/>
                    <a:pt x="392781" y="200709"/>
                    <a:pt x="363079" y="245384"/>
                  </a:cubicBezTo>
                  <a:cubicBezTo>
                    <a:pt x="333377" y="290059"/>
                    <a:pt x="422758" y="358425"/>
                    <a:pt x="364841" y="454807"/>
                  </a:cubicBezTo>
                  <a:cubicBezTo>
                    <a:pt x="326964" y="509336"/>
                    <a:pt x="229443" y="505339"/>
                    <a:pt x="168803" y="480344"/>
                  </a:cubicBezTo>
                  <a:cubicBezTo>
                    <a:pt x="108163" y="455349"/>
                    <a:pt x="10393" y="375630"/>
                    <a:pt x="1003" y="30483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2405362" y="2660823"/>
              <a:ext cx="552094" cy="531594"/>
            </a:xfrm>
            <a:prstGeom prst="rect">
              <a:avLst/>
            </a:prstGeom>
          </p:spPr>
          <p:txBody>
            <a:bodyPr wrap="none">
              <a:spAutoFit/>
            </a:bodyPr>
            <a:lstStyle/>
            <a:p>
              <a:r>
                <a:rPr lang="en-US" altLang="zh-CN" sz="8800" dirty="0">
                  <a:solidFill>
                    <a:srgbClr val="7EC3C6"/>
                  </a:solidFill>
                  <a:latin typeface="江城律动宋" panose="02020700000000000000" pitchFamily="18" charset="-122"/>
                  <a:ea typeface="江城律动宋" panose="02020700000000000000" pitchFamily="18" charset="-122"/>
                  <a:cs typeface="+mn-ea"/>
                  <a:sym typeface="+mn-lt"/>
                </a:rPr>
                <a:t>02</a:t>
              </a:r>
              <a:endParaRPr lang="zh-CN" altLang="en-US" sz="8800" dirty="0">
                <a:solidFill>
                  <a:srgbClr val="7EC3C6"/>
                </a:solidFill>
                <a:latin typeface="江城律动宋" panose="02020700000000000000" pitchFamily="18" charset="-122"/>
                <a:ea typeface="江城律动宋" panose="02020700000000000000" pitchFamily="18" charset="-122"/>
                <a:cs typeface="+mn-ea"/>
                <a:sym typeface="+mn-lt"/>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656"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565400" y="46094134"/>
            <a:ext cx="6959600" cy="369332"/>
          </a:xfrm>
          <a:prstGeom prst="rect">
            <a:avLst/>
          </a:prstGeom>
          <a:noFill/>
        </p:spPr>
        <p:txBody>
          <a:bodyPr wrap="square">
            <a:spAutoFit/>
          </a:bodyPr>
          <a:lstStyle/>
          <a:p>
            <a:r>
              <a:rPr lang="en-US" altLang="zh-CN" dirty="0">
                <a:solidFill>
                  <a:schemeClr val="bg1">
                    <a:lumMod val="95000"/>
                  </a:schemeClr>
                </a:solidFill>
              </a:rPr>
              <a:t>51PPT</a:t>
            </a:r>
            <a:r>
              <a:rPr lang="zh-CN" altLang="en-US" dirty="0">
                <a:solidFill>
                  <a:schemeClr val="bg1">
                    <a:lumMod val="95000"/>
                  </a:schemeClr>
                </a:solidFill>
              </a:rPr>
              <a:t>模板网   </a:t>
            </a:r>
            <a:r>
              <a:rPr lang="en-US" altLang="zh-CN" dirty="0">
                <a:solidFill>
                  <a:schemeClr val="bg1">
                    <a:lumMod val="95000"/>
                  </a:schemeClr>
                </a:solidFill>
              </a:rPr>
              <a:t>www.51pp tmoban.com</a:t>
            </a:r>
            <a:endParaRPr lang="zh-CN" altLang="en-US" dirty="0">
              <a:solidFill>
                <a:schemeClr val="bg1">
                  <a:lumMod val="95000"/>
                </a:schemeClr>
              </a:solidFill>
            </a:endParaRPr>
          </a:p>
        </p:txBody>
      </p:sp>
      <p:sp>
        <p:nvSpPr>
          <p:cNvPr id="6" name="矩形 5"/>
          <p:cNvSpPr/>
          <p:nvPr/>
        </p:nvSpPr>
        <p:spPr>
          <a:xfrm>
            <a:off x="544362" y="1342766"/>
            <a:ext cx="11001675" cy="5180221"/>
          </a:xfrm>
          <a:prstGeom prst="rect">
            <a:avLst/>
          </a:prstGeom>
          <a:solidFill>
            <a:schemeClr val="bg1">
              <a:alpha val="90000"/>
            </a:schemeClr>
          </a:solidFill>
          <a:ln>
            <a:no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文本框 6"/>
          <p:cNvSpPr txBox="1"/>
          <p:nvPr/>
        </p:nvSpPr>
        <p:spPr>
          <a:xfrm>
            <a:off x="432753" y="335100"/>
            <a:ext cx="2730223" cy="400110"/>
          </a:xfrm>
          <a:prstGeom prst="rect">
            <a:avLst/>
          </a:prstGeom>
          <a:noFill/>
        </p:spPr>
        <p:txBody>
          <a:bodyPr wrap="square">
            <a:spAutoFit/>
          </a:bodyPr>
          <a:lstStyle/>
          <a:p>
            <a:pPr algn="dist"/>
            <a:r>
              <a:rPr lang="en-US" altLang="zh-CN" sz="2000" b="1" dirty="0">
                <a:solidFill>
                  <a:schemeClr val="bg1"/>
                </a:solidFill>
              </a:rPr>
              <a:t>Design</a:t>
            </a:r>
            <a:endParaRPr lang="zh-CN" altLang="en-US" sz="2000" b="1" dirty="0">
              <a:solidFill>
                <a:schemeClr val="bg1"/>
              </a:solidFill>
            </a:endParaRPr>
          </a:p>
        </p:txBody>
      </p:sp>
      <p:sp>
        <p:nvSpPr>
          <p:cNvPr id="9" name="文本框 8"/>
          <p:cNvSpPr txBox="1"/>
          <p:nvPr/>
        </p:nvSpPr>
        <p:spPr>
          <a:xfrm>
            <a:off x="432753" y="671693"/>
            <a:ext cx="5064200" cy="461665"/>
          </a:xfrm>
          <a:prstGeom prst="rect">
            <a:avLst/>
          </a:prstGeom>
          <a:noFill/>
        </p:spPr>
        <p:txBody>
          <a:bodyPr wrap="square" rtlCol="0">
            <a:spAutoFit/>
          </a:bodyPr>
          <a:lstStyle/>
          <a:p>
            <a:pPr algn="dist"/>
            <a:r>
              <a:rPr lang="zh-CN" altLang="zh-CN" sz="2400" b="1" kern="100" dirty="0">
                <a:solidFill>
                  <a:schemeClr val="bg1"/>
                </a:solidFill>
                <a:effectLst/>
                <a:latin typeface="幼圆" panose="02010509060101010101" pitchFamily="49" charset="-122"/>
                <a:ea typeface="幼圆" panose="02010509060101010101" pitchFamily="49" charset="-122"/>
                <a:cs typeface="Times New Roman" panose="02020603050405020304" pitchFamily="18" charset="0"/>
              </a:rPr>
              <a:t>硬件、机械结构实现及细节</a:t>
            </a:r>
            <a:endParaRPr lang="zh-CN" altLang="zh-CN" sz="2400" kern="100" dirty="0">
              <a:solidFill>
                <a:schemeClr val="bg1"/>
              </a:solidFill>
              <a:effectLst/>
              <a:latin typeface="幼圆" panose="02010509060101010101" pitchFamily="49" charset="-122"/>
              <a:ea typeface="幼圆" panose="02010509060101010101" pitchFamily="49" charset="-122"/>
              <a:cs typeface="Times New Roman" panose="02020603050405020304" pitchFamily="18" charset="0"/>
            </a:endParaRPr>
          </a:p>
        </p:txBody>
      </p:sp>
      <p:sp>
        <p:nvSpPr>
          <p:cNvPr id="14" name="文本框 13"/>
          <p:cNvSpPr txBox="1"/>
          <p:nvPr/>
        </p:nvSpPr>
        <p:spPr>
          <a:xfrm>
            <a:off x="768485" y="1624519"/>
            <a:ext cx="3521413" cy="400110"/>
          </a:xfrm>
          <a:prstGeom prst="rect">
            <a:avLst/>
          </a:prstGeom>
          <a:noFill/>
        </p:spPr>
        <p:txBody>
          <a:bodyPr wrap="square" rtlCol="0">
            <a:spAutoFit/>
          </a:bodyPr>
          <a:lstStyle/>
          <a:p>
            <a:pPr algn="dist"/>
            <a:r>
              <a:rPr lang="zh-CN" altLang="zh-CN" sz="2000" b="1" kern="100" dirty="0">
                <a:effectLst/>
                <a:ea typeface="等线" panose="02010600030101010101" pitchFamily="2" charset="-122"/>
                <a:cs typeface="Times New Roman" panose="02020603050405020304" pitchFamily="18" charset="0"/>
              </a:rPr>
              <a:t>一、驱动系统设计：</a:t>
            </a:r>
            <a:endParaRPr lang="zh-CN" altLang="en-US" sz="2000" dirty="0"/>
          </a:p>
        </p:txBody>
      </p:sp>
      <p:sp>
        <p:nvSpPr>
          <p:cNvPr id="17" name="文本框 16"/>
          <p:cNvSpPr txBox="1"/>
          <p:nvPr/>
        </p:nvSpPr>
        <p:spPr>
          <a:xfrm>
            <a:off x="1543110" y="2541999"/>
            <a:ext cx="5062911" cy="1208985"/>
          </a:xfrm>
          <a:prstGeom prst="rect">
            <a:avLst/>
          </a:prstGeom>
          <a:noFill/>
        </p:spPr>
        <p:txBody>
          <a:bodyPr wrap="square" rtlCol="0">
            <a:spAutoFit/>
          </a:bodyPr>
          <a:lstStyle/>
          <a:p>
            <a:pPr algn="l">
              <a:lnSpc>
                <a:spcPct val="150000"/>
              </a:lnSpc>
            </a:pPr>
            <a:r>
              <a:rPr lang="zh-CN"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rPr>
              <a:t>目标：</a:t>
            </a:r>
            <a:endParaRPr lang="zh-CN"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、实现货物的稳定运输</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、满足相应的运行距离和转向的要求</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8" name="文本框 17"/>
          <p:cNvSpPr txBox="1"/>
          <p:nvPr/>
        </p:nvSpPr>
        <p:spPr>
          <a:xfrm>
            <a:off x="1542670" y="3914226"/>
            <a:ext cx="4873002" cy="1947649"/>
          </a:xfrm>
          <a:prstGeom prst="rect">
            <a:avLst/>
          </a:prstGeom>
          <a:noFill/>
        </p:spPr>
        <p:txBody>
          <a:bodyPr wrap="square" rtlCol="0">
            <a:spAutoFit/>
          </a:bodyPr>
          <a:lstStyle/>
          <a:p>
            <a:pPr algn="l">
              <a:lnSpc>
                <a:spcPct val="150000"/>
              </a:lnSpc>
            </a:pPr>
            <a:r>
              <a:rPr lang="zh-CN"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rPr>
              <a:t>方案：</a:t>
            </a:r>
            <a:endParaRPr lang="en-US"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b="1"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分为叉车机器人、分拣机器人、重载机器人三个部分，实现从卸货到装配的全过程自动化。每种机器人的驱动系统设计分为能源、动力、制动三方面。</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zh-CN" altLang="en-US" sz="1600" dirty="0"/>
          </a:p>
        </p:txBody>
      </p:sp>
      <p:sp>
        <p:nvSpPr>
          <p:cNvPr id="19" name="Rectangle 2"/>
          <p:cNvSpPr>
            <a:spLocks noChangeArrowheads="1"/>
          </p:cNvSpPr>
          <p:nvPr/>
        </p:nvSpPr>
        <p:spPr bwMode="auto">
          <a:xfrm>
            <a:off x="6668163" y="1581531"/>
            <a:ext cx="19388824" cy="4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20" name="对象 19"/>
          <p:cNvGraphicFramePr>
            <a:graphicFrameLocks noChangeAspect="1"/>
          </p:cNvGraphicFramePr>
          <p:nvPr/>
        </p:nvGraphicFramePr>
        <p:xfrm>
          <a:off x="7044763" y="1581532"/>
          <a:ext cx="4253929" cy="4773993"/>
        </p:xfrm>
        <a:graphic>
          <a:graphicData uri="http://schemas.openxmlformats.org/presentationml/2006/ole">
            <mc:AlternateContent xmlns:mc="http://schemas.openxmlformats.org/markup-compatibility/2006">
              <mc:Choice xmlns:v="urn:schemas-microsoft-com:vml" Requires="v">
                <p:oleObj spid="_x0000_s3" name="" r:id="rId1" imgW="3207385" imgH="3585210" progId="Unknown">
                  <p:embed/>
                </p:oleObj>
              </mc:Choice>
              <mc:Fallback>
                <p:oleObj name="" r:id="rId1" imgW="3207385" imgH="3585210" progId="Unknown">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4763" y="1581532"/>
                        <a:ext cx="4253929" cy="4773993"/>
                      </a:xfrm>
                      <a:prstGeom prst="rect">
                        <a:avLst/>
                      </a:prstGeom>
                      <a:noFill/>
                    </p:spPr>
                  </p:pic>
                </p:oleObj>
              </mc:Fallback>
            </mc:AlternateContent>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2656"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565400" y="46094134"/>
            <a:ext cx="6959600" cy="369332"/>
          </a:xfrm>
          <a:prstGeom prst="rect">
            <a:avLst/>
          </a:prstGeom>
          <a:noFill/>
        </p:spPr>
        <p:txBody>
          <a:bodyPr wrap="square">
            <a:spAutoFit/>
          </a:bodyPr>
          <a:lstStyle/>
          <a:p>
            <a:r>
              <a:rPr lang="en-US" altLang="zh-CN" dirty="0">
                <a:solidFill>
                  <a:schemeClr val="bg1">
                    <a:lumMod val="95000"/>
                  </a:schemeClr>
                </a:solidFill>
              </a:rPr>
              <a:t>51PPT</a:t>
            </a:r>
            <a:r>
              <a:rPr lang="zh-CN" altLang="en-US" dirty="0">
                <a:solidFill>
                  <a:schemeClr val="bg1">
                    <a:lumMod val="95000"/>
                  </a:schemeClr>
                </a:solidFill>
              </a:rPr>
              <a:t>模板网   </a:t>
            </a:r>
            <a:r>
              <a:rPr lang="en-US" altLang="zh-CN" dirty="0">
                <a:solidFill>
                  <a:schemeClr val="bg1">
                    <a:lumMod val="95000"/>
                  </a:schemeClr>
                </a:solidFill>
              </a:rPr>
              <a:t>www.51pp tmoban.com</a:t>
            </a:r>
            <a:endParaRPr lang="zh-CN" altLang="en-US" dirty="0">
              <a:solidFill>
                <a:schemeClr val="bg1">
                  <a:lumMod val="95000"/>
                </a:schemeClr>
              </a:solidFill>
            </a:endParaRPr>
          </a:p>
        </p:txBody>
      </p:sp>
      <p:sp>
        <p:nvSpPr>
          <p:cNvPr id="6" name="矩形 5"/>
          <p:cNvSpPr/>
          <p:nvPr/>
        </p:nvSpPr>
        <p:spPr>
          <a:xfrm>
            <a:off x="544362" y="1342767"/>
            <a:ext cx="11001675" cy="5180134"/>
          </a:xfrm>
          <a:prstGeom prst="rect">
            <a:avLst/>
          </a:prstGeom>
          <a:solidFill>
            <a:schemeClr val="bg1">
              <a:alpha val="90000"/>
            </a:schemeClr>
          </a:solidFill>
          <a:ln>
            <a:no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文本框 6"/>
          <p:cNvSpPr txBox="1"/>
          <p:nvPr/>
        </p:nvSpPr>
        <p:spPr>
          <a:xfrm>
            <a:off x="432753" y="335100"/>
            <a:ext cx="2730223" cy="400110"/>
          </a:xfrm>
          <a:prstGeom prst="rect">
            <a:avLst/>
          </a:prstGeom>
          <a:noFill/>
        </p:spPr>
        <p:txBody>
          <a:bodyPr wrap="square">
            <a:spAutoFit/>
          </a:bodyPr>
          <a:lstStyle/>
          <a:p>
            <a:pPr algn="dist"/>
            <a:r>
              <a:rPr lang="en-US" altLang="zh-CN" sz="2000" b="1" dirty="0">
                <a:solidFill>
                  <a:schemeClr val="bg1"/>
                </a:solidFill>
              </a:rPr>
              <a:t>Design</a:t>
            </a:r>
            <a:endParaRPr lang="zh-CN" altLang="en-US" sz="2000" b="1" dirty="0">
              <a:solidFill>
                <a:schemeClr val="bg1"/>
              </a:solidFill>
            </a:endParaRPr>
          </a:p>
        </p:txBody>
      </p:sp>
      <p:sp>
        <p:nvSpPr>
          <p:cNvPr id="9" name="文本框 8"/>
          <p:cNvSpPr txBox="1"/>
          <p:nvPr/>
        </p:nvSpPr>
        <p:spPr>
          <a:xfrm>
            <a:off x="432753" y="671693"/>
            <a:ext cx="5064200" cy="461665"/>
          </a:xfrm>
          <a:prstGeom prst="rect">
            <a:avLst/>
          </a:prstGeom>
          <a:noFill/>
        </p:spPr>
        <p:txBody>
          <a:bodyPr wrap="square" rtlCol="0">
            <a:spAutoFit/>
          </a:bodyPr>
          <a:lstStyle/>
          <a:p>
            <a:pPr algn="dist"/>
            <a:r>
              <a:rPr lang="zh-CN" altLang="zh-CN" sz="2400" b="1" kern="100" dirty="0">
                <a:solidFill>
                  <a:schemeClr val="bg1"/>
                </a:solidFill>
                <a:effectLst/>
                <a:latin typeface="幼圆" panose="02010509060101010101" pitchFamily="49" charset="-122"/>
                <a:ea typeface="幼圆" panose="02010509060101010101" pitchFamily="49" charset="-122"/>
                <a:cs typeface="Times New Roman" panose="02020603050405020304" pitchFamily="18" charset="0"/>
              </a:rPr>
              <a:t>硬件、机械结构实现及细节</a:t>
            </a:r>
            <a:endParaRPr lang="zh-CN" altLang="zh-CN" sz="2400" kern="100" dirty="0">
              <a:solidFill>
                <a:schemeClr val="bg1"/>
              </a:solidFill>
              <a:effectLst/>
              <a:latin typeface="幼圆" panose="02010509060101010101" pitchFamily="49" charset="-122"/>
              <a:ea typeface="幼圆" panose="02010509060101010101" pitchFamily="49" charset="-122"/>
              <a:cs typeface="Times New Roman" panose="02020603050405020304" pitchFamily="18" charset="0"/>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768485" y="1624519"/>
            <a:ext cx="3521413" cy="400110"/>
          </a:xfrm>
          <a:prstGeom prst="rect">
            <a:avLst/>
          </a:prstGeom>
          <a:noFill/>
        </p:spPr>
        <p:txBody>
          <a:bodyPr wrap="square" rtlCol="0">
            <a:spAutoFit/>
          </a:bodyPr>
          <a:lstStyle/>
          <a:p>
            <a:pPr algn="dist"/>
            <a:r>
              <a:rPr lang="zh-CN" altLang="zh-CN" sz="2000" b="1" kern="100" dirty="0">
                <a:effectLst/>
                <a:ea typeface="等线" panose="02010600030101010101" pitchFamily="2" charset="-122"/>
                <a:cs typeface="Times New Roman" panose="02020603050405020304" pitchFamily="18" charset="0"/>
              </a:rPr>
              <a:t>一、驱动系统设计：</a:t>
            </a:r>
            <a:endParaRPr lang="zh-CN" altLang="en-US" sz="2000" dirty="0"/>
          </a:p>
        </p:txBody>
      </p:sp>
      <p:sp>
        <p:nvSpPr>
          <p:cNvPr id="17" name="文本框 16"/>
          <p:cNvSpPr txBox="1"/>
          <p:nvPr/>
        </p:nvSpPr>
        <p:spPr>
          <a:xfrm>
            <a:off x="1661325" y="2178557"/>
            <a:ext cx="1022290" cy="46564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zh-CN" altLang="en-US" b="1" kern="100" dirty="0">
                <a:solidFill>
                  <a:srgbClr val="C96A57"/>
                </a:solidFill>
                <a:latin typeface="等线" panose="02010600030101010101" pitchFamily="2" charset="-122"/>
                <a:ea typeface="等线" panose="02010600030101010101" pitchFamily="2" charset="-122"/>
                <a:cs typeface="Times New Roman" panose="02020603050405020304" pitchFamily="18" charset="0"/>
              </a:rPr>
              <a:t>能源</a:t>
            </a:r>
            <a:r>
              <a:rPr lang="zh-CN"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Rectangle 2"/>
          <p:cNvSpPr>
            <a:spLocks noChangeArrowheads="1"/>
          </p:cNvSpPr>
          <p:nvPr/>
        </p:nvSpPr>
        <p:spPr bwMode="auto">
          <a:xfrm>
            <a:off x="6668163" y="1581531"/>
            <a:ext cx="19388824" cy="4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3" name="文本框 2"/>
          <p:cNvSpPr txBox="1"/>
          <p:nvPr/>
        </p:nvSpPr>
        <p:spPr>
          <a:xfrm>
            <a:off x="2848913" y="2213592"/>
            <a:ext cx="7645940" cy="829945"/>
          </a:xfrm>
          <a:prstGeom prst="rect">
            <a:avLst/>
          </a:prstGeom>
          <a:noFill/>
        </p:spPr>
        <p:txBody>
          <a:bodyPr wrap="square" rtlCol="0">
            <a:spAutoFit/>
          </a:bodyPr>
          <a:lstStyle/>
          <a:p>
            <a:pPr>
              <a:lnSpc>
                <a:spcPct val="150000"/>
              </a:lnSpc>
            </a:pPr>
            <a:r>
              <a:rPr lang="zh-CN" altLang="zh-CN" sz="1600" kern="100" dirty="0">
                <a:effectLst/>
                <a:ea typeface="等线" panose="02010600030101010101" pitchFamily="2" charset="-122"/>
                <a:cs typeface="Times New Roman" panose="02020603050405020304" pitchFamily="18" charset="0"/>
              </a:rPr>
              <a:t>机器人均设有充电头，同时根据工作区情况将机器人分为两类。</a:t>
            </a:r>
            <a:r>
              <a:rPr lang="zh-CN" altLang="zh-CN" sz="1600" b="1" kern="100" dirty="0">
                <a:effectLst/>
                <a:ea typeface="等线" panose="02010600030101010101" pitchFamily="2" charset="-122"/>
                <a:cs typeface="Times New Roman" panose="02020603050405020304" pitchFamily="18" charset="0"/>
              </a:rPr>
              <a:t>叉车机器人、重载机器人、运送机器人</a:t>
            </a:r>
            <a:r>
              <a:rPr lang="zh-CN" altLang="zh-CN" sz="1600" kern="100" dirty="0">
                <a:effectLst/>
                <a:ea typeface="等线" panose="02010600030101010101" pitchFamily="2" charset="-122"/>
                <a:cs typeface="Times New Roman" panose="02020603050405020304" pitchFamily="18" charset="0"/>
              </a:rPr>
              <a:t>作为户外工作为主的机器人，</a:t>
            </a:r>
            <a:r>
              <a:rPr lang="zh-CN" altLang="zh-CN" sz="1600" b="1" kern="100" dirty="0">
                <a:effectLst/>
                <a:ea typeface="等线" panose="02010600030101010101" pitchFamily="2" charset="-122"/>
                <a:cs typeface="Times New Roman" panose="02020603050405020304" pitchFamily="18" charset="0"/>
              </a:rPr>
              <a:t>加设太阳能电池板以获能</a:t>
            </a:r>
            <a:r>
              <a:rPr lang="zh-CN" altLang="zh-CN" sz="1600" kern="100" dirty="0">
                <a:effectLst/>
                <a:ea typeface="等线" panose="02010600030101010101" pitchFamily="2" charset="-122"/>
                <a:cs typeface="Times New Roman" panose="02020603050405020304" pitchFamily="18" charset="0"/>
              </a:rPr>
              <a:t>。</a:t>
            </a:r>
            <a:endParaRPr lang="zh-CN" altLang="en-US" sz="1600" dirty="0"/>
          </a:p>
        </p:txBody>
      </p:sp>
      <p:sp>
        <p:nvSpPr>
          <p:cNvPr id="5" name="文本框 4"/>
          <p:cNvSpPr txBox="1"/>
          <p:nvPr/>
        </p:nvSpPr>
        <p:spPr>
          <a:xfrm>
            <a:off x="1656967" y="3164122"/>
            <a:ext cx="1022290" cy="46564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zh-CN" altLang="en-US"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rPr>
              <a:t>动力</a:t>
            </a:r>
            <a:r>
              <a:rPr lang="zh-CN"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p:cNvSpPr txBox="1"/>
          <p:nvPr/>
        </p:nvSpPr>
        <p:spPr>
          <a:xfrm>
            <a:off x="2848913" y="3206497"/>
            <a:ext cx="7816403" cy="2676525"/>
          </a:xfrm>
          <a:prstGeom prst="rect">
            <a:avLst/>
          </a:prstGeom>
          <a:noFill/>
        </p:spPr>
        <p:txBody>
          <a:bodyPr wrap="square" rtlCol="0">
            <a:spAutoFit/>
          </a:bodyPr>
          <a:lstStyle/>
          <a:p>
            <a:pPr>
              <a:lnSpc>
                <a:spcPct val="150000"/>
              </a:lnSpc>
            </a:pPr>
            <a:r>
              <a:rPr lang="zh-CN" altLang="zh-CN" sz="1600" kern="100" dirty="0">
                <a:effectLst/>
                <a:ea typeface="等线" panose="02010600030101010101" pitchFamily="2" charset="-122"/>
                <a:cs typeface="Times New Roman" panose="02020603050405020304" pitchFamily="18" charset="0"/>
              </a:rPr>
              <a:t>根据运行距离和转向需求选择合适的电机和移动底盘。</a:t>
            </a:r>
            <a:endParaRPr lang="zh-CN" altLang="zh-CN" sz="1600" kern="100" dirty="0">
              <a:effectLst/>
              <a:ea typeface="等线" panose="02010600030101010101" pitchFamily="2" charset="-122"/>
              <a:cs typeface="Times New Roman" panose="02020603050405020304" pitchFamily="18" charset="0"/>
            </a:endParaRPr>
          </a:p>
          <a:p>
            <a:pPr>
              <a:lnSpc>
                <a:spcPct val="150000"/>
              </a:lnSpc>
            </a:pPr>
            <a:r>
              <a:rPr lang="zh-CN" altLang="zh-CN" sz="1600" b="1" kern="100" dirty="0">
                <a:effectLst/>
                <a:ea typeface="等线" panose="02010600030101010101" pitchFamily="2" charset="-122"/>
                <a:cs typeface="Times New Roman" panose="02020603050405020304" pitchFamily="18" charset="0"/>
              </a:rPr>
              <a:t>叉车机器人</a:t>
            </a:r>
            <a:r>
              <a:rPr lang="zh-CN" altLang="zh-CN" sz="1600" kern="100" dirty="0">
                <a:effectLst/>
                <a:ea typeface="等线" panose="02010600030101010101" pitchFamily="2" charset="-122"/>
                <a:cs typeface="Times New Roman" panose="02020603050405020304" pitchFamily="18" charset="0"/>
              </a:rPr>
              <a:t>需要实现较长距离运动，对转向要求不高，因此使用</a:t>
            </a:r>
            <a:r>
              <a:rPr lang="zh-CN" altLang="zh-CN" sz="1600" b="1" kern="100" dirty="0">
                <a:effectLst/>
                <a:ea typeface="等线" panose="02010600030101010101" pitchFamily="2" charset="-122"/>
                <a:cs typeface="Times New Roman" panose="02020603050405020304" pitchFamily="18" charset="0"/>
              </a:rPr>
              <a:t>超声波电机</a:t>
            </a:r>
            <a:r>
              <a:rPr lang="zh-CN" altLang="zh-CN" sz="1600" kern="100" dirty="0">
                <a:effectLst/>
                <a:ea typeface="等线" panose="02010600030101010101" pitchFamily="2" charset="-122"/>
                <a:cs typeface="Times New Roman" panose="02020603050405020304" pitchFamily="18" charset="0"/>
              </a:rPr>
              <a:t>进行驱动，移动底盘则采用</a:t>
            </a:r>
            <a:r>
              <a:rPr lang="zh-CN" altLang="zh-CN" sz="1600" b="1" kern="100" dirty="0">
                <a:effectLst/>
                <a:ea typeface="等线" panose="02010600030101010101" pitchFamily="2" charset="-122"/>
                <a:cs typeface="Times New Roman" panose="02020603050405020304" pitchFamily="18" charset="0"/>
              </a:rPr>
              <a:t>单舵轮驱动系统</a:t>
            </a:r>
            <a:r>
              <a:rPr lang="zh-CN" altLang="zh-CN" sz="1600" kern="100" dirty="0">
                <a:effectLst/>
                <a:ea typeface="等线" panose="02010600030101010101" pitchFamily="2" charset="-122"/>
                <a:cs typeface="Times New Roman" panose="02020603050405020304" pitchFamily="18" charset="0"/>
              </a:rPr>
              <a:t>；</a:t>
            </a:r>
            <a:endParaRPr lang="zh-CN" altLang="zh-CN" sz="1600" kern="100" dirty="0">
              <a:effectLst/>
              <a:ea typeface="等线" panose="02010600030101010101" pitchFamily="2" charset="-122"/>
              <a:cs typeface="Times New Roman" panose="02020603050405020304" pitchFamily="18" charset="0"/>
            </a:endParaRPr>
          </a:p>
          <a:p>
            <a:pPr>
              <a:lnSpc>
                <a:spcPct val="150000"/>
              </a:lnSpc>
            </a:pPr>
            <a:r>
              <a:rPr lang="zh-CN" altLang="zh-CN" sz="1600" b="1" kern="100" dirty="0">
                <a:effectLst/>
                <a:ea typeface="等线" panose="02010600030101010101" pitchFamily="2" charset="-122"/>
                <a:cs typeface="Times New Roman" panose="02020603050405020304" pitchFamily="18" charset="0"/>
              </a:rPr>
              <a:t>分拣机器人</a:t>
            </a:r>
            <a:r>
              <a:rPr lang="zh-CN" altLang="zh-CN" sz="1600" kern="100" dirty="0">
                <a:effectLst/>
                <a:ea typeface="等线" panose="02010600030101010101" pitchFamily="2" charset="-122"/>
                <a:cs typeface="Times New Roman" panose="02020603050405020304" pitchFamily="18" charset="0"/>
              </a:rPr>
              <a:t>运行距离短，对转向要求高，因此使用交流异步电机进行驱动，移动底盘则采用双轮差速驱动系统；</a:t>
            </a:r>
            <a:endParaRPr lang="zh-CN" altLang="zh-CN" sz="1600" kern="100" dirty="0">
              <a:effectLst/>
              <a:ea typeface="等线" panose="02010600030101010101" pitchFamily="2" charset="-122"/>
              <a:cs typeface="Times New Roman" panose="02020603050405020304" pitchFamily="18" charset="0"/>
            </a:endParaRPr>
          </a:p>
          <a:p>
            <a:pPr>
              <a:lnSpc>
                <a:spcPct val="150000"/>
              </a:lnSpc>
            </a:pPr>
            <a:r>
              <a:rPr lang="zh-CN" altLang="zh-CN" sz="1600" b="1" kern="100" dirty="0">
                <a:effectLst/>
                <a:ea typeface="等线" panose="02010600030101010101" pitchFamily="2" charset="-122"/>
                <a:cs typeface="Times New Roman" panose="02020603050405020304" pitchFamily="18" charset="0"/>
              </a:rPr>
              <a:t>重载机器人、运送机器人</a:t>
            </a:r>
            <a:r>
              <a:rPr lang="zh-CN" altLang="zh-CN" sz="1600" kern="100" dirty="0">
                <a:effectLst/>
                <a:ea typeface="等线" panose="02010600030101010101" pitchFamily="2" charset="-122"/>
                <a:cs typeface="Times New Roman" panose="02020603050405020304" pitchFamily="18" charset="0"/>
              </a:rPr>
              <a:t>需要实现较长距离运行和灵活转向，因此使用超声波电机进行驱动，移动底盘则采用差速轮驱动系统；</a:t>
            </a:r>
            <a:endParaRPr lang="zh-CN" altLang="en-US" sz="1600" dirty="0"/>
          </a:p>
        </p:txBody>
      </p:sp>
      <p:sp>
        <p:nvSpPr>
          <p:cNvPr id="10" name="文本框 9"/>
          <p:cNvSpPr txBox="1"/>
          <p:nvPr/>
        </p:nvSpPr>
        <p:spPr>
          <a:xfrm>
            <a:off x="1661353" y="5786484"/>
            <a:ext cx="1022290" cy="46564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zh-CN" altLang="en-US"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rPr>
              <a:t>制动</a:t>
            </a:r>
            <a:r>
              <a:rPr lang="zh-CN"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21" name="文本框 20"/>
          <p:cNvSpPr txBox="1"/>
          <p:nvPr/>
        </p:nvSpPr>
        <p:spPr>
          <a:xfrm>
            <a:off x="2761918" y="5913646"/>
            <a:ext cx="4939963" cy="338554"/>
          </a:xfrm>
          <a:prstGeom prst="rect">
            <a:avLst/>
          </a:prstGeom>
          <a:noFill/>
        </p:spPr>
        <p:txBody>
          <a:bodyPr wrap="square" rtlCol="0">
            <a:spAutoFit/>
          </a:bodyPr>
          <a:lstStyle/>
          <a:p>
            <a:r>
              <a:rPr lang="zh-CN" altLang="zh-CN" sz="1600" kern="100" dirty="0">
                <a:effectLst/>
                <a:ea typeface="等线" panose="02010600030101010101" pitchFamily="2" charset="-122"/>
                <a:cs typeface="Times New Roman" panose="02020603050405020304" pitchFamily="18" charset="0"/>
              </a:rPr>
              <a:t>制动方面，均采用电磁制动的方式，提高灵敏度。</a:t>
            </a:r>
            <a:endParaRPr lang="zh-CN" altLang="en-US" sz="16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矩形 23"/>
          <p:cNvSpPr/>
          <p:nvPr/>
        </p:nvSpPr>
        <p:spPr>
          <a:xfrm>
            <a:off x="-2656" y="0"/>
            <a:ext cx="12192000" cy="6858000"/>
          </a:xfrm>
          <a:prstGeom prst="rect">
            <a:avLst/>
          </a:prstGeom>
          <a:solidFill>
            <a:srgbClr val="82A3B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任意多边形: 形状 10"/>
          <p:cNvSpPr/>
          <p:nvPr/>
        </p:nvSpPr>
        <p:spPr>
          <a:xfrm>
            <a:off x="7905615" y="1"/>
            <a:ext cx="4286385" cy="3081976"/>
          </a:xfrm>
          <a:custGeom>
            <a:avLst/>
            <a:gdLst>
              <a:gd name="connsiteX0" fmla="*/ 1597152 w 1597152"/>
              <a:gd name="connsiteY0" fmla="*/ 0 h 1306067"/>
              <a:gd name="connsiteX1" fmla="*/ 1597152 w 1597152"/>
              <a:gd name="connsiteY1" fmla="*/ 1152144 h 1306067"/>
              <a:gd name="connsiteX2" fmla="*/ 1528572 w 1597152"/>
              <a:gd name="connsiteY2" fmla="*/ 1190244 h 1306067"/>
              <a:gd name="connsiteX3" fmla="*/ 1331976 w 1597152"/>
              <a:gd name="connsiteY3" fmla="*/ 1258824 h 1306067"/>
              <a:gd name="connsiteX4" fmla="*/ 1117092 w 1597152"/>
              <a:gd name="connsiteY4" fmla="*/ 1290828 h 1306067"/>
              <a:gd name="connsiteX5" fmla="*/ 1013460 w 1597152"/>
              <a:gd name="connsiteY5" fmla="*/ 1303020 h 1306067"/>
              <a:gd name="connsiteX6" fmla="*/ 955548 w 1597152"/>
              <a:gd name="connsiteY6" fmla="*/ 1306068 h 1306067"/>
              <a:gd name="connsiteX7" fmla="*/ 862584 w 1597152"/>
              <a:gd name="connsiteY7" fmla="*/ 1306068 h 1306067"/>
              <a:gd name="connsiteX8" fmla="*/ 678180 w 1597152"/>
              <a:gd name="connsiteY8" fmla="*/ 1277112 h 1306067"/>
              <a:gd name="connsiteX9" fmla="*/ 495300 w 1597152"/>
              <a:gd name="connsiteY9" fmla="*/ 1191768 h 1306067"/>
              <a:gd name="connsiteX10" fmla="*/ 399288 w 1597152"/>
              <a:gd name="connsiteY10" fmla="*/ 1106424 h 1306067"/>
              <a:gd name="connsiteX11" fmla="*/ 315468 w 1597152"/>
              <a:gd name="connsiteY11" fmla="*/ 1008888 h 1306067"/>
              <a:gd name="connsiteX12" fmla="*/ 150876 w 1597152"/>
              <a:gd name="connsiteY12" fmla="*/ 829056 h 1306067"/>
              <a:gd name="connsiteX13" fmla="*/ 25908 w 1597152"/>
              <a:gd name="connsiteY13" fmla="*/ 655320 h 1306067"/>
              <a:gd name="connsiteX14" fmla="*/ 0 w 1597152"/>
              <a:gd name="connsiteY14" fmla="*/ 413004 h 1306067"/>
              <a:gd name="connsiteX15" fmla="*/ 0 w 1597152"/>
              <a:gd name="connsiteY15" fmla="*/ 246888 h 1306067"/>
              <a:gd name="connsiteX16" fmla="*/ 45720 w 1597152"/>
              <a:gd name="connsiteY16" fmla="*/ 0 h 1306067"/>
              <a:gd name="connsiteX17" fmla="*/ 1597152 w 1597152"/>
              <a:gd name="connsiteY17" fmla="*/ 0 h 1306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7152" h="1306067">
                <a:moveTo>
                  <a:pt x="1597152" y="0"/>
                </a:moveTo>
                <a:lnTo>
                  <a:pt x="1597152" y="1152144"/>
                </a:lnTo>
                <a:cubicBezTo>
                  <a:pt x="1574292" y="1167384"/>
                  <a:pt x="1549908" y="1178052"/>
                  <a:pt x="1528572" y="1190244"/>
                </a:cubicBezTo>
                <a:cubicBezTo>
                  <a:pt x="1461516" y="1223772"/>
                  <a:pt x="1397508" y="1248156"/>
                  <a:pt x="1331976" y="1258824"/>
                </a:cubicBezTo>
                <a:cubicBezTo>
                  <a:pt x="1260348" y="1271016"/>
                  <a:pt x="1188721" y="1281684"/>
                  <a:pt x="1117092" y="1290828"/>
                </a:cubicBezTo>
                <a:cubicBezTo>
                  <a:pt x="1083564" y="1295400"/>
                  <a:pt x="1048512" y="1299972"/>
                  <a:pt x="1013460" y="1303020"/>
                </a:cubicBezTo>
                <a:cubicBezTo>
                  <a:pt x="979932" y="1304544"/>
                  <a:pt x="960120" y="1306068"/>
                  <a:pt x="955548" y="1306068"/>
                </a:cubicBezTo>
                <a:lnTo>
                  <a:pt x="862584" y="1306068"/>
                </a:lnTo>
                <a:cubicBezTo>
                  <a:pt x="801624" y="1298448"/>
                  <a:pt x="737616" y="1293876"/>
                  <a:pt x="678180" y="1277112"/>
                </a:cubicBezTo>
                <a:cubicBezTo>
                  <a:pt x="618744" y="1260348"/>
                  <a:pt x="550164" y="1231392"/>
                  <a:pt x="495300" y="1191768"/>
                </a:cubicBezTo>
                <a:cubicBezTo>
                  <a:pt x="469392" y="1173480"/>
                  <a:pt x="429768" y="1143000"/>
                  <a:pt x="399288" y="1106424"/>
                </a:cubicBezTo>
                <a:cubicBezTo>
                  <a:pt x="370332" y="1074420"/>
                  <a:pt x="342900" y="1040892"/>
                  <a:pt x="315468" y="1008888"/>
                </a:cubicBezTo>
                <a:cubicBezTo>
                  <a:pt x="257556" y="941832"/>
                  <a:pt x="208788" y="890016"/>
                  <a:pt x="150876" y="829056"/>
                </a:cubicBezTo>
                <a:cubicBezTo>
                  <a:pt x="99060" y="777240"/>
                  <a:pt x="35052" y="713232"/>
                  <a:pt x="25908" y="655320"/>
                </a:cubicBezTo>
                <a:cubicBezTo>
                  <a:pt x="21336" y="630936"/>
                  <a:pt x="0" y="440436"/>
                  <a:pt x="0" y="413004"/>
                </a:cubicBezTo>
                <a:lnTo>
                  <a:pt x="0" y="246888"/>
                </a:lnTo>
                <a:cubicBezTo>
                  <a:pt x="6096" y="164592"/>
                  <a:pt x="16764" y="82296"/>
                  <a:pt x="45720" y="0"/>
                </a:cubicBezTo>
                <a:lnTo>
                  <a:pt x="1597152" y="0"/>
                </a:lnTo>
                <a:close/>
              </a:path>
            </a:pathLst>
          </a:custGeom>
          <a:solidFill>
            <a:srgbClr val="C8C8C8"/>
          </a:solidFill>
          <a:ln w="6350" cap="flat">
            <a:noFill/>
            <a:prstDash val="solid"/>
            <a:miter/>
          </a:ln>
        </p:spPr>
        <p:txBody>
          <a:bodyPr rtlCol="0" anchor="ctr"/>
          <a:lstStyle/>
          <a:p>
            <a:endParaRPr lang="zh-CN" altLang="en-US"/>
          </a:p>
        </p:txBody>
      </p:sp>
      <p:sp>
        <p:nvSpPr>
          <p:cNvPr id="12" name="任意多边形: 形状 11"/>
          <p:cNvSpPr/>
          <p:nvPr/>
        </p:nvSpPr>
        <p:spPr>
          <a:xfrm>
            <a:off x="5875814" y="1"/>
            <a:ext cx="6316186" cy="5446376"/>
          </a:xfrm>
          <a:custGeom>
            <a:avLst/>
            <a:gdLst>
              <a:gd name="connsiteX0" fmla="*/ 818388 w 2368296"/>
              <a:gd name="connsiteY0" fmla="*/ 0 h 2322576"/>
              <a:gd name="connsiteX1" fmla="*/ 794004 w 2368296"/>
              <a:gd name="connsiteY1" fmla="*/ 83820 h 2322576"/>
              <a:gd name="connsiteX2" fmla="*/ 784860 w 2368296"/>
              <a:gd name="connsiteY2" fmla="*/ 135636 h 2322576"/>
              <a:gd name="connsiteX3" fmla="*/ 772668 w 2368296"/>
              <a:gd name="connsiteY3" fmla="*/ 234696 h 2322576"/>
              <a:gd name="connsiteX4" fmla="*/ 772668 w 2368296"/>
              <a:gd name="connsiteY4" fmla="*/ 423672 h 2322576"/>
              <a:gd name="connsiteX5" fmla="*/ 794004 w 2368296"/>
              <a:gd name="connsiteY5" fmla="*/ 630936 h 2322576"/>
              <a:gd name="connsiteX6" fmla="*/ 795528 w 2368296"/>
              <a:gd name="connsiteY6" fmla="*/ 637032 h 2322576"/>
              <a:gd name="connsiteX7" fmla="*/ 912876 w 2368296"/>
              <a:gd name="connsiteY7" fmla="*/ 818388 h 2322576"/>
              <a:gd name="connsiteX8" fmla="*/ 1094232 w 2368296"/>
              <a:gd name="connsiteY8" fmla="*/ 1014984 h 2322576"/>
              <a:gd name="connsiteX9" fmla="*/ 1286256 w 2368296"/>
              <a:gd name="connsiteY9" fmla="*/ 1203960 h 2322576"/>
              <a:gd name="connsiteX10" fmla="*/ 1424940 w 2368296"/>
              <a:gd name="connsiteY10" fmla="*/ 1267968 h 2322576"/>
              <a:gd name="connsiteX11" fmla="*/ 1478280 w 2368296"/>
              <a:gd name="connsiteY11" fmla="*/ 1283208 h 2322576"/>
              <a:gd name="connsiteX12" fmla="*/ 1508760 w 2368296"/>
              <a:gd name="connsiteY12" fmla="*/ 1289304 h 2322576"/>
              <a:gd name="connsiteX13" fmla="*/ 1598677 w 2368296"/>
              <a:gd name="connsiteY13" fmla="*/ 1303020 h 2322576"/>
              <a:gd name="connsiteX14" fmla="*/ 1767840 w 2368296"/>
              <a:gd name="connsiteY14" fmla="*/ 1303020 h 2322576"/>
              <a:gd name="connsiteX15" fmla="*/ 2034540 w 2368296"/>
              <a:gd name="connsiteY15" fmla="*/ 1267968 h 2322576"/>
              <a:gd name="connsiteX16" fmla="*/ 2290572 w 2368296"/>
              <a:gd name="connsiteY16" fmla="*/ 1193292 h 2322576"/>
              <a:gd name="connsiteX17" fmla="*/ 2368296 w 2368296"/>
              <a:gd name="connsiteY17" fmla="*/ 1150620 h 2322576"/>
              <a:gd name="connsiteX18" fmla="*/ 2368296 w 2368296"/>
              <a:gd name="connsiteY18" fmla="*/ 2193036 h 2322576"/>
              <a:gd name="connsiteX19" fmla="*/ 2011680 w 2368296"/>
              <a:gd name="connsiteY19" fmla="*/ 2322576 h 2322576"/>
              <a:gd name="connsiteX20" fmla="*/ 1940052 w 2368296"/>
              <a:gd name="connsiteY20" fmla="*/ 2322576 h 2322576"/>
              <a:gd name="connsiteX21" fmla="*/ 1719072 w 2368296"/>
              <a:gd name="connsiteY21" fmla="*/ 2272284 h 2322576"/>
              <a:gd name="connsiteX22" fmla="*/ 1194816 w 2368296"/>
              <a:gd name="connsiteY22" fmla="*/ 1923288 h 2322576"/>
              <a:gd name="connsiteX23" fmla="*/ 1152144 w 2368296"/>
              <a:gd name="connsiteY23" fmla="*/ 1883664 h 2322576"/>
              <a:gd name="connsiteX24" fmla="*/ 1059180 w 2368296"/>
              <a:gd name="connsiteY24" fmla="*/ 1801368 h 2322576"/>
              <a:gd name="connsiteX25" fmla="*/ 826008 w 2368296"/>
              <a:gd name="connsiteY25" fmla="*/ 1629156 h 2322576"/>
              <a:gd name="connsiteX26" fmla="*/ 220980 w 2368296"/>
              <a:gd name="connsiteY26" fmla="*/ 1127760 h 2322576"/>
              <a:gd name="connsiteX27" fmla="*/ 35052 w 2368296"/>
              <a:gd name="connsiteY27" fmla="*/ 784860 h 2322576"/>
              <a:gd name="connsiteX28" fmla="*/ 6096 w 2368296"/>
              <a:gd name="connsiteY28" fmla="*/ 630936 h 2322576"/>
              <a:gd name="connsiteX29" fmla="*/ 0 w 2368296"/>
              <a:gd name="connsiteY29" fmla="*/ 574548 h 2322576"/>
              <a:gd name="connsiteX30" fmla="*/ 0 w 2368296"/>
              <a:gd name="connsiteY30" fmla="*/ 466344 h 2322576"/>
              <a:gd name="connsiteX31" fmla="*/ 9144 w 2368296"/>
              <a:gd name="connsiteY31" fmla="*/ 379476 h 2322576"/>
              <a:gd name="connsiteX32" fmla="*/ 21336 w 2368296"/>
              <a:gd name="connsiteY32" fmla="*/ 315468 h 2322576"/>
              <a:gd name="connsiteX33" fmla="*/ 150876 w 2368296"/>
              <a:gd name="connsiteY33" fmla="*/ 0 h 2322576"/>
              <a:gd name="connsiteX34" fmla="*/ 818388 w 2368296"/>
              <a:gd name="connsiteY34" fmla="*/ 0 h 232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368296" h="2322576">
                <a:moveTo>
                  <a:pt x="818388" y="0"/>
                </a:moveTo>
                <a:cubicBezTo>
                  <a:pt x="810768" y="27432"/>
                  <a:pt x="800100" y="54864"/>
                  <a:pt x="794004" y="83820"/>
                </a:cubicBezTo>
                <a:cubicBezTo>
                  <a:pt x="790956" y="99060"/>
                  <a:pt x="787908" y="118872"/>
                  <a:pt x="784860" y="135636"/>
                </a:cubicBezTo>
                <a:cubicBezTo>
                  <a:pt x="780288" y="167640"/>
                  <a:pt x="772668" y="230124"/>
                  <a:pt x="772668" y="234696"/>
                </a:cubicBezTo>
                <a:lnTo>
                  <a:pt x="772668" y="423672"/>
                </a:lnTo>
                <a:cubicBezTo>
                  <a:pt x="778765" y="493776"/>
                  <a:pt x="786384" y="562356"/>
                  <a:pt x="794004" y="630936"/>
                </a:cubicBezTo>
                <a:cubicBezTo>
                  <a:pt x="795528" y="632460"/>
                  <a:pt x="795528" y="635508"/>
                  <a:pt x="795528" y="637032"/>
                </a:cubicBezTo>
                <a:cubicBezTo>
                  <a:pt x="794004" y="694944"/>
                  <a:pt x="865632" y="769620"/>
                  <a:pt x="912876" y="818388"/>
                </a:cubicBezTo>
                <a:cubicBezTo>
                  <a:pt x="976884" y="883920"/>
                  <a:pt x="1034796" y="943356"/>
                  <a:pt x="1094232" y="1014984"/>
                </a:cubicBezTo>
                <a:cubicBezTo>
                  <a:pt x="1147572" y="1078992"/>
                  <a:pt x="1213104" y="1159764"/>
                  <a:pt x="1286256" y="1203960"/>
                </a:cubicBezTo>
                <a:cubicBezTo>
                  <a:pt x="1327404" y="1228344"/>
                  <a:pt x="1379220" y="1254252"/>
                  <a:pt x="1424940" y="1267968"/>
                </a:cubicBezTo>
                <a:cubicBezTo>
                  <a:pt x="1441704" y="1272540"/>
                  <a:pt x="1459992" y="1278636"/>
                  <a:pt x="1478280" y="1283208"/>
                </a:cubicBezTo>
                <a:cubicBezTo>
                  <a:pt x="1485900" y="1286256"/>
                  <a:pt x="1498092" y="1287780"/>
                  <a:pt x="1508760" y="1289304"/>
                </a:cubicBezTo>
                <a:cubicBezTo>
                  <a:pt x="1536192" y="1293876"/>
                  <a:pt x="1594104" y="1303020"/>
                  <a:pt x="1598677" y="1303020"/>
                </a:cubicBezTo>
                <a:lnTo>
                  <a:pt x="1767840" y="1303020"/>
                </a:lnTo>
                <a:cubicBezTo>
                  <a:pt x="1859280" y="1292352"/>
                  <a:pt x="1946148" y="1278636"/>
                  <a:pt x="2034540" y="1267968"/>
                </a:cubicBezTo>
                <a:cubicBezTo>
                  <a:pt x="2118360" y="1255776"/>
                  <a:pt x="2203704" y="1234440"/>
                  <a:pt x="2290572" y="1193292"/>
                </a:cubicBezTo>
                <a:cubicBezTo>
                  <a:pt x="2314956" y="1181100"/>
                  <a:pt x="2342389" y="1167384"/>
                  <a:pt x="2368296" y="1150620"/>
                </a:cubicBezTo>
                <a:lnTo>
                  <a:pt x="2368296" y="2193036"/>
                </a:lnTo>
                <a:cubicBezTo>
                  <a:pt x="2249424" y="2275332"/>
                  <a:pt x="2130552" y="2314956"/>
                  <a:pt x="2011680" y="2322576"/>
                </a:cubicBezTo>
                <a:cubicBezTo>
                  <a:pt x="1943100" y="2321052"/>
                  <a:pt x="1941577" y="2321052"/>
                  <a:pt x="1940052" y="2322576"/>
                </a:cubicBezTo>
                <a:cubicBezTo>
                  <a:pt x="1868424" y="2316480"/>
                  <a:pt x="1789177" y="2298192"/>
                  <a:pt x="1719072" y="2272284"/>
                </a:cubicBezTo>
                <a:cubicBezTo>
                  <a:pt x="1546860" y="2209800"/>
                  <a:pt x="1368552" y="2081784"/>
                  <a:pt x="1194816" y="1923288"/>
                </a:cubicBezTo>
                <a:cubicBezTo>
                  <a:pt x="1181100" y="1912620"/>
                  <a:pt x="1165860" y="1897380"/>
                  <a:pt x="1152144" y="1883664"/>
                </a:cubicBezTo>
                <a:cubicBezTo>
                  <a:pt x="1121665" y="1856232"/>
                  <a:pt x="1091184" y="1827276"/>
                  <a:pt x="1059180" y="1801368"/>
                </a:cubicBezTo>
                <a:cubicBezTo>
                  <a:pt x="981456" y="1740408"/>
                  <a:pt x="902208" y="1682496"/>
                  <a:pt x="826008" y="1629156"/>
                </a:cubicBezTo>
                <a:cubicBezTo>
                  <a:pt x="621792" y="1484376"/>
                  <a:pt x="400812" y="1342644"/>
                  <a:pt x="220980" y="1127760"/>
                </a:cubicBezTo>
                <a:cubicBezTo>
                  <a:pt x="126492" y="1013460"/>
                  <a:pt x="67056" y="899160"/>
                  <a:pt x="35052" y="784860"/>
                </a:cubicBezTo>
                <a:cubicBezTo>
                  <a:pt x="25908" y="749808"/>
                  <a:pt x="6096" y="675132"/>
                  <a:pt x="6096" y="630936"/>
                </a:cubicBezTo>
                <a:cubicBezTo>
                  <a:pt x="6096" y="626364"/>
                  <a:pt x="0" y="577596"/>
                  <a:pt x="0" y="574548"/>
                </a:cubicBezTo>
                <a:lnTo>
                  <a:pt x="0" y="466344"/>
                </a:lnTo>
                <a:cubicBezTo>
                  <a:pt x="3048" y="437388"/>
                  <a:pt x="9144" y="384048"/>
                  <a:pt x="9144" y="379476"/>
                </a:cubicBezTo>
                <a:cubicBezTo>
                  <a:pt x="9144" y="376428"/>
                  <a:pt x="16764" y="336804"/>
                  <a:pt x="21336" y="315468"/>
                </a:cubicBezTo>
                <a:cubicBezTo>
                  <a:pt x="45720" y="210312"/>
                  <a:pt x="85344" y="105156"/>
                  <a:pt x="150876" y="0"/>
                </a:cubicBezTo>
                <a:lnTo>
                  <a:pt x="818388" y="0"/>
                </a:lnTo>
                <a:close/>
              </a:path>
            </a:pathLst>
          </a:custGeom>
          <a:solidFill>
            <a:srgbClr val="DFC3BA"/>
          </a:solidFill>
          <a:ln w="6350" cap="flat">
            <a:noFill/>
            <a:prstDash val="solid"/>
            <a:miter/>
          </a:ln>
        </p:spPr>
        <p:txBody>
          <a:bodyPr rtlCol="0" anchor="ctr"/>
          <a:lstStyle/>
          <a:p>
            <a:endParaRPr lang="zh-CN" altLang="en-US"/>
          </a:p>
        </p:txBody>
      </p:sp>
      <p:sp>
        <p:nvSpPr>
          <p:cNvPr id="13" name="任意多边形: 形状 12"/>
          <p:cNvSpPr/>
          <p:nvPr/>
        </p:nvSpPr>
        <p:spPr>
          <a:xfrm>
            <a:off x="2656" y="1"/>
            <a:ext cx="6226765" cy="3877503"/>
          </a:xfrm>
          <a:custGeom>
            <a:avLst/>
            <a:gdLst>
              <a:gd name="connsiteX0" fmla="*/ 2334768 w 2334767"/>
              <a:gd name="connsiteY0" fmla="*/ 0 h 1653539"/>
              <a:gd name="connsiteX1" fmla="*/ 2148840 w 2334767"/>
              <a:gd name="connsiteY1" fmla="*/ 123444 h 1653539"/>
              <a:gd name="connsiteX2" fmla="*/ 1988820 w 2334767"/>
              <a:gd name="connsiteY2" fmla="*/ 211836 h 1653539"/>
              <a:gd name="connsiteX3" fmla="*/ 1775460 w 2334767"/>
              <a:gd name="connsiteY3" fmla="*/ 498348 h 1653539"/>
              <a:gd name="connsiteX4" fmla="*/ 1580388 w 2334767"/>
              <a:gd name="connsiteY4" fmla="*/ 954024 h 1653539"/>
              <a:gd name="connsiteX5" fmla="*/ 1472184 w 2334767"/>
              <a:gd name="connsiteY5" fmla="*/ 1132332 h 1653539"/>
              <a:gd name="connsiteX6" fmla="*/ 1431036 w 2334767"/>
              <a:gd name="connsiteY6" fmla="*/ 1191768 h 1653539"/>
              <a:gd name="connsiteX7" fmla="*/ 957072 w 2334767"/>
              <a:gd name="connsiteY7" fmla="*/ 1569720 h 1653539"/>
              <a:gd name="connsiteX8" fmla="*/ 583692 w 2334767"/>
              <a:gd name="connsiteY8" fmla="*/ 1652016 h 1653539"/>
              <a:gd name="connsiteX9" fmla="*/ 339852 w 2334767"/>
              <a:gd name="connsiteY9" fmla="*/ 1653540 h 1653539"/>
              <a:gd name="connsiteX10" fmla="*/ 0 w 2334767"/>
              <a:gd name="connsiteY10" fmla="*/ 1527048 h 1653539"/>
              <a:gd name="connsiteX11" fmla="*/ 0 w 2334767"/>
              <a:gd name="connsiteY11" fmla="*/ 0 h 1653539"/>
              <a:gd name="connsiteX12" fmla="*/ 2334768 w 2334767"/>
              <a:gd name="connsiteY12" fmla="*/ 0 h 165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4767" h="1653539">
                <a:moveTo>
                  <a:pt x="2334768" y="0"/>
                </a:moveTo>
                <a:cubicBezTo>
                  <a:pt x="2273808" y="42672"/>
                  <a:pt x="2211324" y="85344"/>
                  <a:pt x="2148840" y="123444"/>
                </a:cubicBezTo>
                <a:cubicBezTo>
                  <a:pt x="2095500" y="155448"/>
                  <a:pt x="2042160" y="184404"/>
                  <a:pt x="1988820" y="211836"/>
                </a:cubicBezTo>
                <a:cubicBezTo>
                  <a:pt x="1871472" y="271272"/>
                  <a:pt x="1807464" y="402336"/>
                  <a:pt x="1775460" y="498348"/>
                </a:cubicBezTo>
                <a:cubicBezTo>
                  <a:pt x="1725168" y="646176"/>
                  <a:pt x="1662684" y="801624"/>
                  <a:pt x="1580388" y="954024"/>
                </a:cubicBezTo>
                <a:cubicBezTo>
                  <a:pt x="1546860" y="1011936"/>
                  <a:pt x="1511808" y="1072896"/>
                  <a:pt x="1472184" y="1132332"/>
                </a:cubicBezTo>
                <a:cubicBezTo>
                  <a:pt x="1459992" y="1150620"/>
                  <a:pt x="1444752" y="1170432"/>
                  <a:pt x="1431036" y="1191768"/>
                </a:cubicBezTo>
                <a:cubicBezTo>
                  <a:pt x="1312164" y="1368552"/>
                  <a:pt x="1117092" y="1502664"/>
                  <a:pt x="957072" y="1569720"/>
                </a:cubicBezTo>
                <a:cubicBezTo>
                  <a:pt x="835152" y="1620012"/>
                  <a:pt x="707136" y="1641348"/>
                  <a:pt x="583692" y="1652016"/>
                </a:cubicBezTo>
                <a:lnTo>
                  <a:pt x="339852" y="1653540"/>
                </a:lnTo>
                <a:cubicBezTo>
                  <a:pt x="228600" y="1644396"/>
                  <a:pt x="109728" y="1594104"/>
                  <a:pt x="0" y="1527048"/>
                </a:cubicBezTo>
                <a:lnTo>
                  <a:pt x="0" y="0"/>
                </a:lnTo>
                <a:lnTo>
                  <a:pt x="2334768" y="0"/>
                </a:lnTo>
                <a:close/>
              </a:path>
            </a:pathLst>
          </a:custGeom>
          <a:solidFill>
            <a:srgbClr val="7EC3C6"/>
          </a:solidFill>
          <a:ln w="6350" cap="flat">
            <a:noFill/>
            <a:prstDash val="solid"/>
            <a:miter/>
          </a:ln>
        </p:spPr>
        <p:txBody>
          <a:bodyPr rtlCol="0" anchor="ctr"/>
          <a:lstStyle/>
          <a:p>
            <a:endParaRPr lang="zh-CN" altLang="en-US"/>
          </a:p>
        </p:txBody>
      </p:sp>
      <p:sp>
        <p:nvSpPr>
          <p:cNvPr id="15" name="任意多边形: 形状 14"/>
          <p:cNvSpPr/>
          <p:nvPr/>
        </p:nvSpPr>
        <p:spPr>
          <a:xfrm>
            <a:off x="2656" y="4574385"/>
            <a:ext cx="10457880" cy="2283616"/>
          </a:xfrm>
          <a:custGeom>
            <a:avLst/>
            <a:gdLst>
              <a:gd name="connsiteX0" fmla="*/ 336804 w 3921252"/>
              <a:gd name="connsiteY0" fmla="*/ 0 h 973835"/>
              <a:gd name="connsiteX1" fmla="*/ 464820 w 3921252"/>
              <a:gd name="connsiteY1" fmla="*/ 13716 h 973835"/>
              <a:gd name="connsiteX2" fmla="*/ 1377696 w 3921252"/>
              <a:gd name="connsiteY2" fmla="*/ 344424 h 973835"/>
              <a:gd name="connsiteX3" fmla="*/ 1850136 w 3921252"/>
              <a:gd name="connsiteY3" fmla="*/ 541020 h 973835"/>
              <a:gd name="connsiteX4" fmla="*/ 2033016 w 3921252"/>
              <a:gd name="connsiteY4" fmla="*/ 600456 h 973835"/>
              <a:gd name="connsiteX5" fmla="*/ 2287524 w 3921252"/>
              <a:gd name="connsiteY5" fmla="*/ 649224 h 973835"/>
              <a:gd name="connsiteX6" fmla="*/ 2697480 w 3921252"/>
              <a:gd name="connsiteY6" fmla="*/ 670560 h 973835"/>
              <a:gd name="connsiteX7" fmla="*/ 2828545 w 3921252"/>
              <a:gd name="connsiteY7" fmla="*/ 679704 h 973835"/>
              <a:gd name="connsiteX8" fmla="*/ 3023616 w 3921252"/>
              <a:gd name="connsiteY8" fmla="*/ 699516 h 973835"/>
              <a:gd name="connsiteX9" fmla="*/ 3921252 w 3921252"/>
              <a:gd name="connsiteY9" fmla="*/ 973836 h 973835"/>
              <a:gd name="connsiteX10" fmla="*/ 0 w 3921252"/>
              <a:gd name="connsiteY10" fmla="*/ 973836 h 973835"/>
              <a:gd name="connsiteX11" fmla="*/ 0 w 3921252"/>
              <a:gd name="connsiteY11" fmla="*/ 79248 h 973835"/>
              <a:gd name="connsiteX12" fmla="*/ 79248 w 3921252"/>
              <a:gd name="connsiteY12" fmla="*/ 36576 h 973835"/>
              <a:gd name="connsiteX13" fmla="*/ 233172 w 3921252"/>
              <a:gd name="connsiteY13" fmla="*/ 3048 h 973835"/>
              <a:gd name="connsiteX14" fmla="*/ 260604 w 3921252"/>
              <a:gd name="connsiteY14" fmla="*/ 0 h 973835"/>
              <a:gd name="connsiteX15" fmla="*/ 336804 w 3921252"/>
              <a:gd name="connsiteY15" fmla="*/ 0 h 97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21252" h="973835">
                <a:moveTo>
                  <a:pt x="336804" y="0"/>
                </a:moveTo>
                <a:lnTo>
                  <a:pt x="464820" y="13716"/>
                </a:lnTo>
                <a:cubicBezTo>
                  <a:pt x="768096" y="68580"/>
                  <a:pt x="1075944" y="211836"/>
                  <a:pt x="1377696" y="344424"/>
                </a:cubicBezTo>
                <a:cubicBezTo>
                  <a:pt x="1531620" y="411480"/>
                  <a:pt x="1693164" y="486156"/>
                  <a:pt x="1850136" y="541020"/>
                </a:cubicBezTo>
                <a:cubicBezTo>
                  <a:pt x="1908048" y="562356"/>
                  <a:pt x="1982724" y="586740"/>
                  <a:pt x="2033016" y="600456"/>
                </a:cubicBezTo>
                <a:cubicBezTo>
                  <a:pt x="2089404" y="617220"/>
                  <a:pt x="2217420" y="649224"/>
                  <a:pt x="2287524" y="649224"/>
                </a:cubicBezTo>
                <a:lnTo>
                  <a:pt x="2697480" y="670560"/>
                </a:lnTo>
                <a:lnTo>
                  <a:pt x="2828545" y="679704"/>
                </a:lnTo>
                <a:lnTo>
                  <a:pt x="3023616" y="699516"/>
                </a:lnTo>
                <a:cubicBezTo>
                  <a:pt x="3337560" y="737616"/>
                  <a:pt x="3697224" y="818388"/>
                  <a:pt x="3921252" y="973836"/>
                </a:cubicBezTo>
                <a:lnTo>
                  <a:pt x="0" y="973836"/>
                </a:lnTo>
                <a:lnTo>
                  <a:pt x="0" y="79248"/>
                </a:lnTo>
                <a:cubicBezTo>
                  <a:pt x="22860" y="59436"/>
                  <a:pt x="54864" y="47244"/>
                  <a:pt x="79248" y="36576"/>
                </a:cubicBezTo>
                <a:cubicBezTo>
                  <a:pt x="106680" y="24384"/>
                  <a:pt x="193548" y="3048"/>
                  <a:pt x="233172" y="3048"/>
                </a:cubicBezTo>
                <a:cubicBezTo>
                  <a:pt x="237744" y="3048"/>
                  <a:pt x="251460" y="1524"/>
                  <a:pt x="260604" y="0"/>
                </a:cubicBezTo>
                <a:lnTo>
                  <a:pt x="336804" y="0"/>
                </a:lnTo>
                <a:close/>
              </a:path>
            </a:pathLst>
          </a:custGeom>
          <a:solidFill>
            <a:srgbClr val="B3E0E1"/>
          </a:solidFill>
          <a:ln w="6350" cap="flat">
            <a:noFill/>
            <a:prstDash val="solid"/>
            <a:miter/>
          </a:ln>
        </p:spPr>
        <p:txBody>
          <a:bodyPr rtlCol="0" anchor="ctr"/>
          <a:lstStyle/>
          <a:p>
            <a:endParaRPr lang="zh-CN" altLang="en-US"/>
          </a:p>
        </p:txBody>
      </p:sp>
      <p:sp>
        <p:nvSpPr>
          <p:cNvPr id="2" name="任意多边形: 形状 1"/>
          <p:cNvSpPr/>
          <p:nvPr/>
        </p:nvSpPr>
        <p:spPr>
          <a:xfrm>
            <a:off x="-952500" y="-850900"/>
            <a:ext cx="8305800" cy="4122548"/>
          </a:xfrm>
          <a:custGeom>
            <a:avLst/>
            <a:gdLst>
              <a:gd name="connsiteX0" fmla="*/ 0 w 8305800"/>
              <a:gd name="connsiteY0" fmla="*/ 3937000 h 4122548"/>
              <a:gd name="connsiteX1" fmla="*/ 2006600 w 8305800"/>
              <a:gd name="connsiteY1" fmla="*/ 4013200 h 4122548"/>
              <a:gd name="connsiteX2" fmla="*/ 3810000 w 8305800"/>
              <a:gd name="connsiteY2" fmla="*/ 2641600 h 4122548"/>
              <a:gd name="connsiteX3" fmla="*/ 6070600 w 8305800"/>
              <a:gd name="connsiteY3" fmla="*/ 2070100 h 4122548"/>
              <a:gd name="connsiteX4" fmla="*/ 7404100 w 8305800"/>
              <a:gd name="connsiteY4" fmla="*/ 1841500 h 4122548"/>
              <a:gd name="connsiteX5" fmla="*/ 8204200 w 8305800"/>
              <a:gd name="connsiteY5" fmla="*/ 292100 h 4122548"/>
              <a:gd name="connsiteX6" fmla="*/ 8204200 w 8305800"/>
              <a:gd name="connsiteY6" fmla="*/ 292100 h 4122548"/>
              <a:gd name="connsiteX7" fmla="*/ 8204200 w 8305800"/>
              <a:gd name="connsiteY7" fmla="*/ 292100 h 4122548"/>
              <a:gd name="connsiteX8" fmla="*/ 8305800 w 8305800"/>
              <a:gd name="connsiteY8" fmla="*/ 0 h 412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05800" h="4122548">
                <a:moveTo>
                  <a:pt x="0" y="3937000"/>
                </a:moveTo>
                <a:cubicBezTo>
                  <a:pt x="685800" y="4083050"/>
                  <a:pt x="1371600" y="4229100"/>
                  <a:pt x="2006600" y="4013200"/>
                </a:cubicBezTo>
                <a:cubicBezTo>
                  <a:pt x="2641600" y="3797300"/>
                  <a:pt x="3132667" y="2965450"/>
                  <a:pt x="3810000" y="2641600"/>
                </a:cubicBezTo>
                <a:cubicBezTo>
                  <a:pt x="4487333" y="2317750"/>
                  <a:pt x="5471583" y="2203450"/>
                  <a:pt x="6070600" y="2070100"/>
                </a:cubicBezTo>
                <a:cubicBezTo>
                  <a:pt x="6669617" y="1936750"/>
                  <a:pt x="7048500" y="2137833"/>
                  <a:pt x="7404100" y="1841500"/>
                </a:cubicBezTo>
                <a:cubicBezTo>
                  <a:pt x="7759700" y="1545167"/>
                  <a:pt x="8204200" y="292100"/>
                  <a:pt x="8204200" y="292100"/>
                </a:cubicBezTo>
                <a:lnTo>
                  <a:pt x="8204200" y="292100"/>
                </a:lnTo>
                <a:lnTo>
                  <a:pt x="8204200" y="292100"/>
                </a:lnTo>
                <a:lnTo>
                  <a:pt x="8305800" y="0"/>
                </a:ln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2565400" y="46094134"/>
            <a:ext cx="6959600" cy="369332"/>
          </a:xfrm>
          <a:prstGeom prst="rect">
            <a:avLst/>
          </a:prstGeom>
          <a:noFill/>
        </p:spPr>
        <p:txBody>
          <a:bodyPr wrap="square">
            <a:spAutoFit/>
          </a:bodyPr>
          <a:lstStyle/>
          <a:p>
            <a:r>
              <a:rPr lang="en-US" altLang="zh-CN" dirty="0">
                <a:solidFill>
                  <a:schemeClr val="bg1">
                    <a:lumMod val="95000"/>
                  </a:schemeClr>
                </a:solidFill>
              </a:rPr>
              <a:t>51PPT</a:t>
            </a:r>
            <a:r>
              <a:rPr lang="zh-CN" altLang="en-US" dirty="0">
                <a:solidFill>
                  <a:schemeClr val="bg1">
                    <a:lumMod val="95000"/>
                  </a:schemeClr>
                </a:solidFill>
              </a:rPr>
              <a:t>模板网   </a:t>
            </a:r>
            <a:r>
              <a:rPr lang="en-US" altLang="zh-CN" dirty="0">
                <a:solidFill>
                  <a:schemeClr val="bg1">
                    <a:lumMod val="95000"/>
                  </a:schemeClr>
                </a:solidFill>
              </a:rPr>
              <a:t>www.51pp tmoban.com</a:t>
            </a:r>
            <a:endParaRPr lang="zh-CN" altLang="en-US" dirty="0">
              <a:solidFill>
                <a:schemeClr val="bg1">
                  <a:lumMod val="95000"/>
                </a:schemeClr>
              </a:solidFill>
            </a:endParaRPr>
          </a:p>
        </p:txBody>
      </p:sp>
      <p:sp>
        <p:nvSpPr>
          <p:cNvPr id="6" name="矩形 5"/>
          <p:cNvSpPr/>
          <p:nvPr/>
        </p:nvSpPr>
        <p:spPr>
          <a:xfrm>
            <a:off x="544362" y="1342767"/>
            <a:ext cx="11001675" cy="5180134"/>
          </a:xfrm>
          <a:prstGeom prst="rect">
            <a:avLst/>
          </a:prstGeom>
          <a:solidFill>
            <a:schemeClr val="bg1">
              <a:alpha val="90000"/>
            </a:schemeClr>
          </a:solidFill>
          <a:ln>
            <a:noFill/>
          </a:ln>
          <a:effectLst>
            <a:glow rad="228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文本框 6"/>
          <p:cNvSpPr txBox="1"/>
          <p:nvPr/>
        </p:nvSpPr>
        <p:spPr>
          <a:xfrm>
            <a:off x="432753" y="335100"/>
            <a:ext cx="2730223" cy="400110"/>
          </a:xfrm>
          <a:prstGeom prst="rect">
            <a:avLst/>
          </a:prstGeom>
          <a:noFill/>
        </p:spPr>
        <p:txBody>
          <a:bodyPr wrap="square">
            <a:spAutoFit/>
          </a:bodyPr>
          <a:lstStyle/>
          <a:p>
            <a:pPr algn="dist"/>
            <a:r>
              <a:rPr lang="en-US" altLang="zh-CN" sz="2000" b="1" dirty="0">
                <a:solidFill>
                  <a:schemeClr val="bg1"/>
                </a:solidFill>
              </a:rPr>
              <a:t>Design</a:t>
            </a:r>
            <a:endParaRPr lang="zh-CN" altLang="en-US" sz="2000" b="1" dirty="0">
              <a:solidFill>
                <a:schemeClr val="bg1"/>
              </a:solidFill>
            </a:endParaRPr>
          </a:p>
        </p:txBody>
      </p:sp>
      <p:sp>
        <p:nvSpPr>
          <p:cNvPr id="9" name="文本框 8"/>
          <p:cNvSpPr txBox="1"/>
          <p:nvPr/>
        </p:nvSpPr>
        <p:spPr>
          <a:xfrm>
            <a:off x="432753" y="671693"/>
            <a:ext cx="5064200" cy="461665"/>
          </a:xfrm>
          <a:prstGeom prst="rect">
            <a:avLst/>
          </a:prstGeom>
          <a:noFill/>
        </p:spPr>
        <p:txBody>
          <a:bodyPr wrap="square" rtlCol="0">
            <a:spAutoFit/>
          </a:bodyPr>
          <a:lstStyle/>
          <a:p>
            <a:pPr algn="dist"/>
            <a:r>
              <a:rPr lang="zh-CN" altLang="zh-CN" sz="2400" b="1" kern="100" dirty="0">
                <a:solidFill>
                  <a:schemeClr val="bg1"/>
                </a:solidFill>
                <a:effectLst/>
                <a:latin typeface="幼圆" panose="02010509060101010101" pitchFamily="49" charset="-122"/>
                <a:ea typeface="幼圆" panose="02010509060101010101" pitchFamily="49" charset="-122"/>
                <a:cs typeface="Times New Roman" panose="02020603050405020304" pitchFamily="18" charset="0"/>
              </a:rPr>
              <a:t>硬件、机械结构实现及细节</a:t>
            </a:r>
            <a:endParaRPr lang="zh-CN" altLang="zh-CN" sz="2400" kern="100" dirty="0">
              <a:solidFill>
                <a:schemeClr val="bg1"/>
              </a:solidFill>
              <a:effectLst/>
              <a:latin typeface="幼圆" panose="02010509060101010101" pitchFamily="49" charset="-122"/>
              <a:ea typeface="幼圆" panose="02010509060101010101" pitchFamily="49" charset="-122"/>
              <a:cs typeface="Times New Roman" panose="02020603050405020304" pitchFamily="18" charset="0"/>
            </a:endParaRPr>
          </a:p>
        </p:txBody>
      </p:sp>
      <p:sp>
        <p:nvSpPr>
          <p:cNvPr id="4" name="任意多边形: 形状 3"/>
          <p:cNvSpPr/>
          <p:nvPr/>
        </p:nvSpPr>
        <p:spPr>
          <a:xfrm>
            <a:off x="5651500" y="1511300"/>
            <a:ext cx="7200900" cy="5930900"/>
          </a:xfrm>
          <a:custGeom>
            <a:avLst/>
            <a:gdLst>
              <a:gd name="connsiteX0" fmla="*/ 0 w 7200900"/>
              <a:gd name="connsiteY0" fmla="*/ 5930900 h 5930900"/>
              <a:gd name="connsiteX1" fmla="*/ 1905000 w 7200900"/>
              <a:gd name="connsiteY1" fmla="*/ 4089400 h 5930900"/>
              <a:gd name="connsiteX2" fmla="*/ 4254500 w 7200900"/>
              <a:gd name="connsiteY2" fmla="*/ 3708400 h 5930900"/>
              <a:gd name="connsiteX3" fmla="*/ 5143500 w 7200900"/>
              <a:gd name="connsiteY3" fmla="*/ 1092200 h 5930900"/>
              <a:gd name="connsiteX4" fmla="*/ 7200900 w 7200900"/>
              <a:gd name="connsiteY4" fmla="*/ 0 h 5930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0900" h="5930900">
                <a:moveTo>
                  <a:pt x="0" y="5930900"/>
                </a:moveTo>
                <a:cubicBezTo>
                  <a:pt x="597958" y="5195358"/>
                  <a:pt x="1195917" y="4459817"/>
                  <a:pt x="1905000" y="4089400"/>
                </a:cubicBezTo>
                <a:cubicBezTo>
                  <a:pt x="2614083" y="3718983"/>
                  <a:pt x="3714750" y="4207933"/>
                  <a:pt x="4254500" y="3708400"/>
                </a:cubicBezTo>
                <a:cubicBezTo>
                  <a:pt x="4794250" y="3208867"/>
                  <a:pt x="4652433" y="1710267"/>
                  <a:pt x="5143500" y="1092200"/>
                </a:cubicBezTo>
                <a:cubicBezTo>
                  <a:pt x="5634567" y="474133"/>
                  <a:pt x="6417733" y="237066"/>
                  <a:pt x="7200900" y="0"/>
                </a:cubicBezTo>
              </a:path>
            </a:pathLst>
          </a:cu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p:cNvSpPr txBox="1"/>
          <p:nvPr/>
        </p:nvSpPr>
        <p:spPr>
          <a:xfrm>
            <a:off x="768485" y="1624519"/>
            <a:ext cx="3521413" cy="400110"/>
          </a:xfrm>
          <a:prstGeom prst="rect">
            <a:avLst/>
          </a:prstGeom>
          <a:noFill/>
        </p:spPr>
        <p:txBody>
          <a:bodyPr wrap="square" rtlCol="0">
            <a:spAutoFit/>
          </a:bodyPr>
          <a:lstStyle/>
          <a:p>
            <a:pPr algn="dist"/>
            <a:r>
              <a:rPr lang="zh-CN" altLang="zh-CN" sz="2000" b="1" kern="100" dirty="0">
                <a:effectLst/>
                <a:ea typeface="等线" panose="02010600030101010101" pitchFamily="2" charset="-122"/>
                <a:cs typeface="Times New Roman" panose="02020603050405020304" pitchFamily="18" charset="0"/>
              </a:rPr>
              <a:t>一、驱动系统设计：</a:t>
            </a:r>
            <a:endParaRPr lang="zh-CN" altLang="en-US" sz="2000" dirty="0"/>
          </a:p>
        </p:txBody>
      </p:sp>
      <p:sp>
        <p:nvSpPr>
          <p:cNvPr id="17" name="文本框 16"/>
          <p:cNvSpPr txBox="1"/>
          <p:nvPr/>
        </p:nvSpPr>
        <p:spPr>
          <a:xfrm>
            <a:off x="1227211" y="2224091"/>
            <a:ext cx="3780982" cy="46564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zh-CN" altLang="zh-CN" b="1" kern="100" dirty="0">
                <a:solidFill>
                  <a:srgbClr val="C96A57"/>
                </a:solidFill>
                <a:effectLst/>
                <a:ea typeface="等线" panose="02010600030101010101" pitchFamily="2" charset="-122"/>
                <a:cs typeface="Times New Roman" panose="02020603050405020304" pitchFamily="18" charset="0"/>
              </a:rPr>
              <a:t>约束条件和控制的对策</a:t>
            </a:r>
            <a:r>
              <a:rPr lang="zh-CN"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9" name="Rectangle 2"/>
          <p:cNvSpPr>
            <a:spLocks noChangeArrowheads="1"/>
          </p:cNvSpPr>
          <p:nvPr/>
        </p:nvSpPr>
        <p:spPr bwMode="auto">
          <a:xfrm>
            <a:off x="6668163" y="1581531"/>
            <a:ext cx="19388824" cy="4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3" name="文本框 2"/>
          <p:cNvSpPr txBox="1"/>
          <p:nvPr/>
        </p:nvSpPr>
        <p:spPr>
          <a:xfrm>
            <a:off x="1227211" y="2752040"/>
            <a:ext cx="9798243" cy="1198880"/>
          </a:xfrm>
          <a:prstGeom prst="rect">
            <a:avLst/>
          </a:prstGeom>
          <a:noFill/>
        </p:spPr>
        <p:txBody>
          <a:bodyPr wrap="square" rtlCol="0">
            <a:spAutoFit/>
          </a:bodyPr>
          <a:lstStyle/>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、由于成本有限，因此对于运行距离和转向需求不高的机器人，应当采取较为简易的电机和移动底盘系统。</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、通过使用新型电机，提高所采用的</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驱动系统精确度。</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、道路难免存在颠簸的情况，因此可以加上</a:t>
            </a:r>
            <a:r>
              <a:rPr lang="zh-CN" altLang="zh-CN" sz="1600" b="1" kern="100" dirty="0">
                <a:effectLst/>
                <a:latin typeface="等线" panose="02010600030101010101" pitchFamily="2" charset="-122"/>
                <a:ea typeface="等线" panose="02010600030101010101" pitchFamily="2" charset="-122"/>
                <a:cs typeface="Times New Roman" panose="02020603050405020304" pitchFamily="18" charset="0"/>
              </a:rPr>
              <a:t>避震器</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5" name="文本框 4"/>
          <p:cNvSpPr txBox="1"/>
          <p:nvPr/>
        </p:nvSpPr>
        <p:spPr>
          <a:xfrm>
            <a:off x="1227211" y="3990185"/>
            <a:ext cx="2627905" cy="465640"/>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zh-CN" altLang="en-US" b="1" kern="100" dirty="0">
                <a:solidFill>
                  <a:srgbClr val="C96A57"/>
                </a:solidFill>
                <a:latin typeface="等线" panose="02010600030101010101" pitchFamily="2" charset="-122"/>
                <a:ea typeface="等线" panose="02010600030101010101" pitchFamily="2" charset="-122"/>
                <a:cs typeface="Times New Roman" panose="02020603050405020304" pitchFamily="18" charset="0"/>
              </a:rPr>
              <a:t>特色及创新之处</a:t>
            </a:r>
            <a:r>
              <a:rPr lang="zh-CN"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b="1" kern="100" dirty="0">
              <a:solidFill>
                <a:srgbClr val="C96A57"/>
              </a:solidFill>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p:cNvSpPr txBox="1"/>
          <p:nvPr/>
        </p:nvSpPr>
        <p:spPr>
          <a:xfrm>
            <a:off x="1234429" y="4476750"/>
            <a:ext cx="8687783" cy="1162819"/>
          </a:xfrm>
          <a:prstGeom prst="rect">
            <a:avLst/>
          </a:prstGeom>
          <a:noFill/>
        </p:spPr>
        <p:txBody>
          <a:bodyPr wrap="square" rtlCol="0">
            <a:spAutoFit/>
          </a:bodyPr>
          <a:lstStyle/>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、选择不同的电机和移动底盘，从而在满足相应的运行距离和转向的要求最大限度减少成本。</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、利用太阳能进行功能，实现绿色工业化。</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50000"/>
              </a:lnSpc>
            </a:pP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、驱动过程几乎不需要人工干预，自动化程度高。</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commondata" val="eyJoZGlkIjoiNjI1MmEyNzcyMmY1YzBjMjRhZThlOTAxMWNmNzAwNT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6225</Words>
  <Application>WPS 演示</Application>
  <PresentationFormat>宽屏</PresentationFormat>
  <Paragraphs>452</Paragraphs>
  <Slides>29</Slides>
  <Notes>6</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1</vt:i4>
      </vt:variant>
      <vt:variant>
        <vt:lpstr>幻灯片标题</vt:lpstr>
      </vt:variant>
      <vt:variant>
        <vt:i4>29</vt:i4>
      </vt:variant>
    </vt:vector>
  </HeadingPairs>
  <TitlesOfParts>
    <vt:vector size="50" baseType="lpstr">
      <vt:lpstr>Arial</vt:lpstr>
      <vt:lpstr>宋体</vt:lpstr>
      <vt:lpstr>Wingdings</vt:lpstr>
      <vt:lpstr>幼圆</vt:lpstr>
      <vt:lpstr>Arial Black</vt:lpstr>
      <vt:lpstr>Arial Rounded MT Bold</vt:lpstr>
      <vt:lpstr>Adobe Gothic Std B</vt:lpstr>
      <vt:lpstr>Yu Gothic UI Semibold</vt:lpstr>
      <vt:lpstr>江城律动宋</vt:lpstr>
      <vt:lpstr>微软雅黑</vt:lpstr>
      <vt:lpstr>Segoe UI</vt:lpstr>
      <vt:lpstr>等线</vt:lpstr>
      <vt:lpstr>Times New Roman</vt:lpstr>
      <vt:lpstr>Arial Unicode MS</vt:lpstr>
      <vt:lpstr>等线 Light</vt:lpstr>
      <vt:lpstr>Viner Hand ITC</vt:lpstr>
      <vt:lpstr>Script MT Bold</vt:lpstr>
      <vt:lpstr>Calibri</vt:lpstr>
      <vt:lpstr>Office 主题​​</vt:lpstr>
      <vt:lpstr>1_Office 主题​​</vt:lpstr>
      <vt:lpstr>Unknown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雨晴 王</dc:creator>
  <cp:lastModifiedBy>诗酒花茶</cp:lastModifiedBy>
  <cp:revision>33</cp:revision>
  <dcterms:created xsi:type="dcterms:W3CDTF">2023-11-24T08:53:00Z</dcterms:created>
  <dcterms:modified xsi:type="dcterms:W3CDTF">2023-11-25T02:01:56Z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A2F00A8CCCA948A6A3014DEC6DA66DA2_12</vt:lpwstr>
  </property>
  <property fmtid="{D5CDD505-2E9C-101B-9397-08002B2CF9AE}" pid="3" name="KSOProductBuildVer">
    <vt:lpwstr>2052-12.1.0.15712</vt:lpwstr>
  </property>
</Properties>
</file>