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80" r:id="rId9"/>
    <p:sldId id="262" r:id="rId10"/>
    <p:sldId id="269" r:id="rId11"/>
    <p:sldId id="263" r:id="rId12"/>
    <p:sldId id="281" r:id="rId13"/>
    <p:sldId id="271" r:id="rId14"/>
    <p:sldId id="264" r:id="rId15"/>
    <p:sldId id="265" r:id="rId16"/>
    <p:sldId id="268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4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314" autoAdjust="0"/>
  </p:normalViewPr>
  <p:slideViewPr>
    <p:cSldViewPr>
      <p:cViewPr varScale="1">
        <p:scale>
          <a:sx n="85" d="100"/>
          <a:sy n="85" d="100"/>
        </p:scale>
        <p:origin x="1004" y="68"/>
      </p:cViewPr>
      <p:guideLst>
        <p:guide orient="horz" pos="360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A7FB8-67B0-4EE5-9BD5-55B8C204FBA6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F2E84F-0350-48BB-93A5-B37683A80E4D}">
      <dgm:prSet phldrT="[文本]"/>
      <dgm:spPr/>
      <dgm:t>
        <a:bodyPr/>
        <a:lstStyle/>
        <a:p>
          <a:pPr>
            <a:buNone/>
          </a:pPr>
          <a:r>
            <a:rPr lang="zh-CN" altLang="en-US" b="0" dirty="0"/>
            <a:t>算法设计</a:t>
          </a:r>
          <a:endParaRPr lang="zh-CN" altLang="en-US" dirty="0"/>
        </a:p>
      </dgm:t>
    </dgm:pt>
    <dgm:pt modelId="{2B2282E2-7501-4828-833C-6648AE532C3A}" type="parTrans" cxnId="{0F92F44F-1E24-401B-9063-436D7CCDEED7}">
      <dgm:prSet/>
      <dgm:spPr/>
      <dgm:t>
        <a:bodyPr/>
        <a:lstStyle/>
        <a:p>
          <a:endParaRPr lang="zh-CN" altLang="en-US"/>
        </a:p>
      </dgm:t>
    </dgm:pt>
    <dgm:pt modelId="{892B2EBC-3B6B-4C15-8320-677F83C8B59E}" type="sibTrans" cxnId="{0F92F44F-1E24-401B-9063-436D7CCDEED7}">
      <dgm:prSet/>
      <dgm:spPr/>
      <dgm:t>
        <a:bodyPr/>
        <a:lstStyle/>
        <a:p>
          <a:endParaRPr lang="zh-CN" altLang="en-US"/>
        </a:p>
      </dgm:t>
    </dgm:pt>
    <dgm:pt modelId="{D3CBE3FF-96B6-453B-A54E-64D680B13A0F}">
      <dgm:prSet phldrT="[文本]"/>
      <dgm:spPr/>
      <dgm:t>
        <a:bodyPr/>
        <a:lstStyle/>
        <a:p>
          <a:pPr>
            <a:buNone/>
          </a:pPr>
          <a:r>
            <a:rPr lang="zh-CN" altLang="en-US" b="0" dirty="0"/>
            <a:t>多种预处理方案</a:t>
          </a:r>
          <a:endParaRPr lang="zh-CN" altLang="en-US" dirty="0"/>
        </a:p>
      </dgm:t>
    </dgm:pt>
    <dgm:pt modelId="{07E622B6-9642-4151-BE50-3E5AA7640F24}" type="parTrans" cxnId="{B14AE0C0-C00C-49E8-9672-A554A50514E7}">
      <dgm:prSet/>
      <dgm:spPr/>
      <dgm:t>
        <a:bodyPr/>
        <a:lstStyle/>
        <a:p>
          <a:endParaRPr lang="zh-CN" altLang="en-US"/>
        </a:p>
      </dgm:t>
    </dgm:pt>
    <dgm:pt modelId="{D0AAAD9E-2C25-4848-80C4-D45F9F8BA4A8}" type="sibTrans" cxnId="{B14AE0C0-C00C-49E8-9672-A554A50514E7}">
      <dgm:prSet/>
      <dgm:spPr/>
      <dgm:t>
        <a:bodyPr/>
        <a:lstStyle/>
        <a:p>
          <a:endParaRPr lang="zh-CN" altLang="en-US"/>
        </a:p>
      </dgm:t>
    </dgm:pt>
    <dgm:pt modelId="{AB265C29-2EA1-4C40-B4C6-FCE1AA85C94B}">
      <dgm:prSet phldrT="[文本]"/>
      <dgm:spPr/>
      <dgm:t>
        <a:bodyPr/>
        <a:lstStyle/>
        <a:p>
          <a:pPr>
            <a:buNone/>
          </a:pPr>
          <a:r>
            <a:rPr lang="zh-CN" altLang="en-US" b="0" dirty="0"/>
            <a:t>置信度筛选</a:t>
          </a:r>
          <a:endParaRPr lang="zh-CN" altLang="en-US" dirty="0"/>
        </a:p>
      </dgm:t>
    </dgm:pt>
    <dgm:pt modelId="{4803597B-9795-4C48-8EBC-5FDA84B35D13}" type="parTrans" cxnId="{3D911104-CD9C-46F6-94EB-5C0CFD9ECF10}">
      <dgm:prSet/>
      <dgm:spPr/>
      <dgm:t>
        <a:bodyPr/>
        <a:lstStyle/>
        <a:p>
          <a:endParaRPr lang="zh-CN" altLang="en-US"/>
        </a:p>
      </dgm:t>
    </dgm:pt>
    <dgm:pt modelId="{612D781F-07A0-4748-8650-65C293DE01B5}" type="sibTrans" cxnId="{3D911104-CD9C-46F6-94EB-5C0CFD9ECF10}">
      <dgm:prSet/>
      <dgm:spPr/>
      <dgm:t>
        <a:bodyPr/>
        <a:lstStyle/>
        <a:p>
          <a:endParaRPr lang="zh-CN" altLang="en-US"/>
        </a:p>
      </dgm:t>
    </dgm:pt>
    <dgm:pt modelId="{943BC14C-F44E-4396-A279-3EAC81B2BC48}">
      <dgm:prSet phldrT="[文本]"/>
      <dgm:spPr/>
      <dgm:t>
        <a:bodyPr/>
        <a:lstStyle/>
        <a:p>
          <a:pPr>
            <a:buNone/>
          </a:pPr>
          <a:r>
            <a:rPr lang="zh-CN" altLang="en-US" b="0" dirty="0"/>
            <a:t>智能去重</a:t>
          </a:r>
          <a:endParaRPr lang="zh-CN" altLang="en-US" dirty="0"/>
        </a:p>
      </dgm:t>
    </dgm:pt>
    <dgm:pt modelId="{AB2F7676-2295-4BA9-9A54-157DA4D48DA0}" type="parTrans" cxnId="{6A445DEC-EC6E-4222-BFEC-05F8F5AA38F6}">
      <dgm:prSet/>
      <dgm:spPr/>
      <dgm:t>
        <a:bodyPr/>
        <a:lstStyle/>
        <a:p>
          <a:endParaRPr lang="zh-CN" altLang="en-US"/>
        </a:p>
      </dgm:t>
    </dgm:pt>
    <dgm:pt modelId="{67A0ADFA-AD01-4EA1-B18B-6AC53FFD3662}" type="sibTrans" cxnId="{6A445DEC-EC6E-4222-BFEC-05F8F5AA38F6}">
      <dgm:prSet/>
      <dgm:spPr/>
      <dgm:t>
        <a:bodyPr/>
        <a:lstStyle/>
        <a:p>
          <a:endParaRPr lang="zh-CN" altLang="en-US"/>
        </a:p>
      </dgm:t>
    </dgm:pt>
    <dgm:pt modelId="{4B3B1524-843A-4546-954E-0E88EA96733A}">
      <dgm:prSet/>
      <dgm:spPr/>
      <dgm:t>
        <a:bodyPr/>
        <a:lstStyle/>
        <a:p>
          <a:pPr>
            <a:buNone/>
          </a:pPr>
          <a:r>
            <a:rPr lang="zh-CN" altLang="en-US" b="0" dirty="0"/>
            <a:t>多格式输出</a:t>
          </a:r>
          <a:endParaRPr lang="zh-CN" altLang="en-US" dirty="0"/>
        </a:p>
      </dgm:t>
    </dgm:pt>
    <dgm:pt modelId="{469EA489-A885-4FE3-9211-F4647242CB45}" type="parTrans" cxnId="{4FE81AF3-4C14-4D5C-9617-8274394D1305}">
      <dgm:prSet/>
      <dgm:spPr/>
      <dgm:t>
        <a:bodyPr/>
        <a:lstStyle/>
        <a:p>
          <a:endParaRPr lang="zh-CN" altLang="en-US"/>
        </a:p>
      </dgm:t>
    </dgm:pt>
    <dgm:pt modelId="{B69A73D5-88E5-4AB5-BFD3-DB987C06A4CC}" type="sibTrans" cxnId="{4FE81AF3-4C14-4D5C-9617-8274394D1305}">
      <dgm:prSet/>
      <dgm:spPr/>
      <dgm:t>
        <a:bodyPr/>
        <a:lstStyle/>
        <a:p>
          <a:endParaRPr lang="zh-CN" altLang="en-US"/>
        </a:p>
      </dgm:t>
    </dgm:pt>
    <dgm:pt modelId="{AB78446A-AD3E-47C9-B15E-0AE5F787B6A7}" type="pres">
      <dgm:prSet presAssocID="{02FA7FB8-67B0-4EE5-9BD5-55B8C204FBA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6D0AF0-603F-4EA5-A2E7-168CA41763E6}" type="pres">
      <dgm:prSet presAssocID="{8DF2E84F-0350-48BB-93A5-B37683A80E4D}" presName="root1" presStyleCnt="0"/>
      <dgm:spPr/>
    </dgm:pt>
    <dgm:pt modelId="{19DA051E-2A01-4786-A043-08B8CD9F3B2A}" type="pres">
      <dgm:prSet presAssocID="{8DF2E84F-0350-48BB-93A5-B37683A80E4D}" presName="LevelOneTextNode" presStyleLbl="node0" presStyleIdx="0" presStyleCnt="1">
        <dgm:presLayoutVars>
          <dgm:chPref val="3"/>
        </dgm:presLayoutVars>
      </dgm:prSet>
      <dgm:spPr/>
    </dgm:pt>
    <dgm:pt modelId="{55A56A44-C430-4360-9AC6-713D08E975C8}" type="pres">
      <dgm:prSet presAssocID="{8DF2E84F-0350-48BB-93A5-B37683A80E4D}" presName="level2hierChild" presStyleCnt="0"/>
      <dgm:spPr/>
    </dgm:pt>
    <dgm:pt modelId="{DAC92029-C1EB-4D18-9EA3-C73A62332CCD}" type="pres">
      <dgm:prSet presAssocID="{07E622B6-9642-4151-BE50-3E5AA7640F24}" presName="conn2-1" presStyleLbl="parChTrans1D2" presStyleIdx="0" presStyleCnt="4"/>
      <dgm:spPr/>
    </dgm:pt>
    <dgm:pt modelId="{323A3214-F31B-4D13-897C-1FB6B1B9FB2C}" type="pres">
      <dgm:prSet presAssocID="{07E622B6-9642-4151-BE50-3E5AA7640F24}" presName="connTx" presStyleLbl="parChTrans1D2" presStyleIdx="0" presStyleCnt="4"/>
      <dgm:spPr/>
    </dgm:pt>
    <dgm:pt modelId="{2EFD2FD8-3E1D-4375-B387-A7BF48E954E1}" type="pres">
      <dgm:prSet presAssocID="{D3CBE3FF-96B6-453B-A54E-64D680B13A0F}" presName="root2" presStyleCnt="0"/>
      <dgm:spPr/>
    </dgm:pt>
    <dgm:pt modelId="{CF14C082-C843-4DC5-92C6-E0F252190AB8}" type="pres">
      <dgm:prSet presAssocID="{D3CBE3FF-96B6-453B-A54E-64D680B13A0F}" presName="LevelTwoTextNode" presStyleLbl="node2" presStyleIdx="0" presStyleCnt="4">
        <dgm:presLayoutVars>
          <dgm:chPref val="3"/>
        </dgm:presLayoutVars>
      </dgm:prSet>
      <dgm:spPr/>
    </dgm:pt>
    <dgm:pt modelId="{46167879-581E-488D-AE1B-A49EF5E69933}" type="pres">
      <dgm:prSet presAssocID="{D3CBE3FF-96B6-453B-A54E-64D680B13A0F}" presName="level3hierChild" presStyleCnt="0"/>
      <dgm:spPr/>
    </dgm:pt>
    <dgm:pt modelId="{0E217FA7-9435-4FD2-AFF3-D30AA6B83625}" type="pres">
      <dgm:prSet presAssocID="{4803597B-9795-4C48-8EBC-5FDA84B35D13}" presName="conn2-1" presStyleLbl="parChTrans1D2" presStyleIdx="1" presStyleCnt="4"/>
      <dgm:spPr/>
    </dgm:pt>
    <dgm:pt modelId="{9A3F367B-6CF7-4CE9-8E6A-2BCCAE4CFBBE}" type="pres">
      <dgm:prSet presAssocID="{4803597B-9795-4C48-8EBC-5FDA84B35D13}" presName="connTx" presStyleLbl="parChTrans1D2" presStyleIdx="1" presStyleCnt="4"/>
      <dgm:spPr/>
    </dgm:pt>
    <dgm:pt modelId="{1D1A91BB-6E5D-4B03-ABBB-E3B90360D071}" type="pres">
      <dgm:prSet presAssocID="{AB265C29-2EA1-4C40-B4C6-FCE1AA85C94B}" presName="root2" presStyleCnt="0"/>
      <dgm:spPr/>
    </dgm:pt>
    <dgm:pt modelId="{B5419C8B-886F-44C9-BE1B-812ED0C844FE}" type="pres">
      <dgm:prSet presAssocID="{AB265C29-2EA1-4C40-B4C6-FCE1AA85C94B}" presName="LevelTwoTextNode" presStyleLbl="node2" presStyleIdx="1" presStyleCnt="4">
        <dgm:presLayoutVars>
          <dgm:chPref val="3"/>
        </dgm:presLayoutVars>
      </dgm:prSet>
      <dgm:spPr/>
    </dgm:pt>
    <dgm:pt modelId="{7EC38653-B4F4-4244-AB64-04130AE43F5A}" type="pres">
      <dgm:prSet presAssocID="{AB265C29-2EA1-4C40-B4C6-FCE1AA85C94B}" presName="level3hierChild" presStyleCnt="0"/>
      <dgm:spPr/>
    </dgm:pt>
    <dgm:pt modelId="{73729777-2F65-4E0B-8BEA-B5FD65EBD9CC}" type="pres">
      <dgm:prSet presAssocID="{AB2F7676-2295-4BA9-9A54-157DA4D48DA0}" presName="conn2-1" presStyleLbl="parChTrans1D2" presStyleIdx="2" presStyleCnt="4"/>
      <dgm:spPr/>
    </dgm:pt>
    <dgm:pt modelId="{B557AEFD-5EBA-430C-8C78-65F2D675978B}" type="pres">
      <dgm:prSet presAssocID="{AB2F7676-2295-4BA9-9A54-157DA4D48DA0}" presName="connTx" presStyleLbl="parChTrans1D2" presStyleIdx="2" presStyleCnt="4"/>
      <dgm:spPr/>
    </dgm:pt>
    <dgm:pt modelId="{30F9F0EE-C3A4-4019-BDD7-1D8DA5B593B6}" type="pres">
      <dgm:prSet presAssocID="{943BC14C-F44E-4396-A279-3EAC81B2BC48}" presName="root2" presStyleCnt="0"/>
      <dgm:spPr/>
    </dgm:pt>
    <dgm:pt modelId="{ED4A432E-7A2A-4CBA-9426-00AFB4C1D198}" type="pres">
      <dgm:prSet presAssocID="{943BC14C-F44E-4396-A279-3EAC81B2BC48}" presName="LevelTwoTextNode" presStyleLbl="node2" presStyleIdx="2" presStyleCnt="4">
        <dgm:presLayoutVars>
          <dgm:chPref val="3"/>
        </dgm:presLayoutVars>
      </dgm:prSet>
      <dgm:spPr/>
    </dgm:pt>
    <dgm:pt modelId="{CE583D17-0736-4213-934F-80FAA4DD6E61}" type="pres">
      <dgm:prSet presAssocID="{943BC14C-F44E-4396-A279-3EAC81B2BC48}" presName="level3hierChild" presStyleCnt="0"/>
      <dgm:spPr/>
    </dgm:pt>
    <dgm:pt modelId="{322CBB7A-59D0-4E2F-90A1-E3F0C4AAB663}" type="pres">
      <dgm:prSet presAssocID="{469EA489-A885-4FE3-9211-F4647242CB45}" presName="conn2-1" presStyleLbl="parChTrans1D2" presStyleIdx="3" presStyleCnt="4"/>
      <dgm:spPr/>
    </dgm:pt>
    <dgm:pt modelId="{F49925A0-8D67-4670-944A-B0A97A272E09}" type="pres">
      <dgm:prSet presAssocID="{469EA489-A885-4FE3-9211-F4647242CB45}" presName="connTx" presStyleLbl="parChTrans1D2" presStyleIdx="3" presStyleCnt="4"/>
      <dgm:spPr/>
    </dgm:pt>
    <dgm:pt modelId="{1031E13A-F5E9-4D97-96A2-098C00552E98}" type="pres">
      <dgm:prSet presAssocID="{4B3B1524-843A-4546-954E-0E88EA96733A}" presName="root2" presStyleCnt="0"/>
      <dgm:spPr/>
    </dgm:pt>
    <dgm:pt modelId="{3FF231CC-7AFC-4309-835B-73EF35A68500}" type="pres">
      <dgm:prSet presAssocID="{4B3B1524-843A-4546-954E-0E88EA96733A}" presName="LevelTwoTextNode" presStyleLbl="node2" presStyleIdx="3" presStyleCnt="4">
        <dgm:presLayoutVars>
          <dgm:chPref val="3"/>
        </dgm:presLayoutVars>
      </dgm:prSet>
      <dgm:spPr/>
    </dgm:pt>
    <dgm:pt modelId="{068C2E2E-6C34-4677-8EA8-45BA54FDC3FD}" type="pres">
      <dgm:prSet presAssocID="{4B3B1524-843A-4546-954E-0E88EA96733A}" presName="level3hierChild" presStyleCnt="0"/>
      <dgm:spPr/>
    </dgm:pt>
  </dgm:ptLst>
  <dgm:cxnLst>
    <dgm:cxn modelId="{3D911104-CD9C-46F6-94EB-5C0CFD9ECF10}" srcId="{8DF2E84F-0350-48BB-93A5-B37683A80E4D}" destId="{AB265C29-2EA1-4C40-B4C6-FCE1AA85C94B}" srcOrd="1" destOrd="0" parTransId="{4803597B-9795-4C48-8EBC-5FDA84B35D13}" sibTransId="{612D781F-07A0-4748-8650-65C293DE01B5}"/>
    <dgm:cxn modelId="{D186F70E-2F3B-40FD-824E-D3B182EC66F5}" type="presOf" srcId="{4803597B-9795-4C48-8EBC-5FDA84B35D13}" destId="{9A3F367B-6CF7-4CE9-8E6A-2BCCAE4CFBBE}" srcOrd="1" destOrd="0" presId="urn:microsoft.com/office/officeart/2008/layout/HorizontalMultiLevelHierarchy"/>
    <dgm:cxn modelId="{878B5024-E8CB-4F19-AC70-A8A113899E98}" type="presOf" srcId="{469EA489-A885-4FE3-9211-F4647242CB45}" destId="{322CBB7A-59D0-4E2F-90A1-E3F0C4AAB663}" srcOrd="0" destOrd="0" presId="urn:microsoft.com/office/officeart/2008/layout/HorizontalMultiLevelHierarchy"/>
    <dgm:cxn modelId="{AC03EC31-BF9E-4804-861B-0B828234FECC}" type="presOf" srcId="{943BC14C-F44E-4396-A279-3EAC81B2BC48}" destId="{ED4A432E-7A2A-4CBA-9426-00AFB4C1D198}" srcOrd="0" destOrd="0" presId="urn:microsoft.com/office/officeart/2008/layout/HorizontalMultiLevelHierarchy"/>
    <dgm:cxn modelId="{0BD22F34-ED78-41D0-A037-55FE5862D43E}" type="presOf" srcId="{02FA7FB8-67B0-4EE5-9BD5-55B8C204FBA6}" destId="{AB78446A-AD3E-47C9-B15E-0AE5F787B6A7}" srcOrd="0" destOrd="0" presId="urn:microsoft.com/office/officeart/2008/layout/HorizontalMultiLevelHierarchy"/>
    <dgm:cxn modelId="{8E6D5D37-24CC-4331-B45E-7FF1C4045B13}" type="presOf" srcId="{469EA489-A885-4FE3-9211-F4647242CB45}" destId="{F49925A0-8D67-4670-944A-B0A97A272E09}" srcOrd="1" destOrd="0" presId="urn:microsoft.com/office/officeart/2008/layout/HorizontalMultiLevelHierarchy"/>
    <dgm:cxn modelId="{D15D523E-0F96-4B8A-900F-863C5555F0E4}" type="presOf" srcId="{07E622B6-9642-4151-BE50-3E5AA7640F24}" destId="{323A3214-F31B-4D13-897C-1FB6B1B9FB2C}" srcOrd="1" destOrd="0" presId="urn:microsoft.com/office/officeart/2008/layout/HorizontalMultiLevelHierarchy"/>
    <dgm:cxn modelId="{0F92F44F-1E24-401B-9063-436D7CCDEED7}" srcId="{02FA7FB8-67B0-4EE5-9BD5-55B8C204FBA6}" destId="{8DF2E84F-0350-48BB-93A5-B37683A80E4D}" srcOrd="0" destOrd="0" parTransId="{2B2282E2-7501-4828-833C-6648AE532C3A}" sibTransId="{892B2EBC-3B6B-4C15-8320-677F83C8B59E}"/>
    <dgm:cxn modelId="{556B8455-4007-4AE4-AC02-F16234121FD0}" type="presOf" srcId="{AB2F7676-2295-4BA9-9A54-157DA4D48DA0}" destId="{B557AEFD-5EBA-430C-8C78-65F2D675978B}" srcOrd="1" destOrd="0" presId="urn:microsoft.com/office/officeart/2008/layout/HorizontalMultiLevelHierarchy"/>
    <dgm:cxn modelId="{B8BCC17F-C792-4685-8F08-72642189A3B7}" type="presOf" srcId="{4803597B-9795-4C48-8EBC-5FDA84B35D13}" destId="{0E217FA7-9435-4FD2-AFF3-D30AA6B83625}" srcOrd="0" destOrd="0" presId="urn:microsoft.com/office/officeart/2008/layout/HorizontalMultiLevelHierarchy"/>
    <dgm:cxn modelId="{20B4E39F-FDA6-4A27-B750-CCBEBADF8DDC}" type="presOf" srcId="{8DF2E84F-0350-48BB-93A5-B37683A80E4D}" destId="{19DA051E-2A01-4786-A043-08B8CD9F3B2A}" srcOrd="0" destOrd="0" presId="urn:microsoft.com/office/officeart/2008/layout/HorizontalMultiLevelHierarchy"/>
    <dgm:cxn modelId="{43E352B0-198E-43CF-A924-A9D0069B908E}" type="presOf" srcId="{4B3B1524-843A-4546-954E-0E88EA96733A}" destId="{3FF231CC-7AFC-4309-835B-73EF35A68500}" srcOrd="0" destOrd="0" presId="urn:microsoft.com/office/officeart/2008/layout/HorizontalMultiLevelHierarchy"/>
    <dgm:cxn modelId="{B14AE0C0-C00C-49E8-9672-A554A50514E7}" srcId="{8DF2E84F-0350-48BB-93A5-B37683A80E4D}" destId="{D3CBE3FF-96B6-453B-A54E-64D680B13A0F}" srcOrd="0" destOrd="0" parTransId="{07E622B6-9642-4151-BE50-3E5AA7640F24}" sibTransId="{D0AAAD9E-2C25-4848-80C4-D45F9F8BA4A8}"/>
    <dgm:cxn modelId="{8C703CC2-5ECD-4CBE-B065-048C60D35CF1}" type="presOf" srcId="{07E622B6-9642-4151-BE50-3E5AA7640F24}" destId="{DAC92029-C1EB-4D18-9EA3-C73A62332CCD}" srcOrd="0" destOrd="0" presId="urn:microsoft.com/office/officeart/2008/layout/HorizontalMultiLevelHierarchy"/>
    <dgm:cxn modelId="{39E036C7-6482-4A47-B4BE-340EC0ACA5DE}" type="presOf" srcId="{AB2F7676-2295-4BA9-9A54-157DA4D48DA0}" destId="{73729777-2F65-4E0B-8BEA-B5FD65EBD9CC}" srcOrd="0" destOrd="0" presId="urn:microsoft.com/office/officeart/2008/layout/HorizontalMultiLevelHierarchy"/>
    <dgm:cxn modelId="{4E1142C9-265F-4864-B847-2AB732432225}" type="presOf" srcId="{AB265C29-2EA1-4C40-B4C6-FCE1AA85C94B}" destId="{B5419C8B-886F-44C9-BE1B-812ED0C844FE}" srcOrd="0" destOrd="0" presId="urn:microsoft.com/office/officeart/2008/layout/HorizontalMultiLevelHierarchy"/>
    <dgm:cxn modelId="{6A445DEC-EC6E-4222-BFEC-05F8F5AA38F6}" srcId="{8DF2E84F-0350-48BB-93A5-B37683A80E4D}" destId="{943BC14C-F44E-4396-A279-3EAC81B2BC48}" srcOrd="2" destOrd="0" parTransId="{AB2F7676-2295-4BA9-9A54-157DA4D48DA0}" sibTransId="{67A0ADFA-AD01-4EA1-B18B-6AC53FFD3662}"/>
    <dgm:cxn modelId="{E75D68ED-C541-40A0-86F0-603B9BF8296B}" type="presOf" srcId="{D3CBE3FF-96B6-453B-A54E-64D680B13A0F}" destId="{CF14C082-C843-4DC5-92C6-E0F252190AB8}" srcOrd="0" destOrd="0" presId="urn:microsoft.com/office/officeart/2008/layout/HorizontalMultiLevelHierarchy"/>
    <dgm:cxn modelId="{4FE81AF3-4C14-4D5C-9617-8274394D1305}" srcId="{8DF2E84F-0350-48BB-93A5-B37683A80E4D}" destId="{4B3B1524-843A-4546-954E-0E88EA96733A}" srcOrd="3" destOrd="0" parTransId="{469EA489-A885-4FE3-9211-F4647242CB45}" sibTransId="{B69A73D5-88E5-4AB5-BFD3-DB987C06A4CC}"/>
    <dgm:cxn modelId="{3C5018BF-F787-4891-B50B-4541CF06E8F9}" type="presParOf" srcId="{AB78446A-AD3E-47C9-B15E-0AE5F787B6A7}" destId="{7D6D0AF0-603F-4EA5-A2E7-168CA41763E6}" srcOrd="0" destOrd="0" presId="urn:microsoft.com/office/officeart/2008/layout/HorizontalMultiLevelHierarchy"/>
    <dgm:cxn modelId="{93B09EA0-11CC-4E0A-9708-F6B5AC6A31FD}" type="presParOf" srcId="{7D6D0AF0-603F-4EA5-A2E7-168CA41763E6}" destId="{19DA051E-2A01-4786-A043-08B8CD9F3B2A}" srcOrd="0" destOrd="0" presId="urn:microsoft.com/office/officeart/2008/layout/HorizontalMultiLevelHierarchy"/>
    <dgm:cxn modelId="{C6B277C9-13AF-4099-B21B-AB5D7EEA61C5}" type="presParOf" srcId="{7D6D0AF0-603F-4EA5-A2E7-168CA41763E6}" destId="{55A56A44-C430-4360-9AC6-713D08E975C8}" srcOrd="1" destOrd="0" presId="urn:microsoft.com/office/officeart/2008/layout/HorizontalMultiLevelHierarchy"/>
    <dgm:cxn modelId="{50F23EB7-E63C-4B5C-B86C-AD2AD5F2D4A2}" type="presParOf" srcId="{55A56A44-C430-4360-9AC6-713D08E975C8}" destId="{DAC92029-C1EB-4D18-9EA3-C73A62332CCD}" srcOrd="0" destOrd="0" presId="urn:microsoft.com/office/officeart/2008/layout/HorizontalMultiLevelHierarchy"/>
    <dgm:cxn modelId="{BFB75E50-9090-4093-9F2D-9384F6E12848}" type="presParOf" srcId="{DAC92029-C1EB-4D18-9EA3-C73A62332CCD}" destId="{323A3214-F31B-4D13-897C-1FB6B1B9FB2C}" srcOrd="0" destOrd="0" presId="urn:microsoft.com/office/officeart/2008/layout/HorizontalMultiLevelHierarchy"/>
    <dgm:cxn modelId="{8782D7F0-409A-48A9-9307-A5D722A22E25}" type="presParOf" srcId="{55A56A44-C430-4360-9AC6-713D08E975C8}" destId="{2EFD2FD8-3E1D-4375-B387-A7BF48E954E1}" srcOrd="1" destOrd="0" presId="urn:microsoft.com/office/officeart/2008/layout/HorizontalMultiLevelHierarchy"/>
    <dgm:cxn modelId="{05E47A84-BEA7-468C-933A-5FEDA9E998F0}" type="presParOf" srcId="{2EFD2FD8-3E1D-4375-B387-A7BF48E954E1}" destId="{CF14C082-C843-4DC5-92C6-E0F252190AB8}" srcOrd="0" destOrd="0" presId="urn:microsoft.com/office/officeart/2008/layout/HorizontalMultiLevelHierarchy"/>
    <dgm:cxn modelId="{008D780C-BA3F-4E46-A239-5B4E5BE21F0C}" type="presParOf" srcId="{2EFD2FD8-3E1D-4375-B387-A7BF48E954E1}" destId="{46167879-581E-488D-AE1B-A49EF5E69933}" srcOrd="1" destOrd="0" presId="urn:microsoft.com/office/officeart/2008/layout/HorizontalMultiLevelHierarchy"/>
    <dgm:cxn modelId="{9870B0DA-090F-47C6-B65B-3D30B2D4D2FF}" type="presParOf" srcId="{55A56A44-C430-4360-9AC6-713D08E975C8}" destId="{0E217FA7-9435-4FD2-AFF3-D30AA6B83625}" srcOrd="2" destOrd="0" presId="urn:microsoft.com/office/officeart/2008/layout/HorizontalMultiLevelHierarchy"/>
    <dgm:cxn modelId="{7C5E2EF3-89B2-4E86-8FB5-EB7E4E70628A}" type="presParOf" srcId="{0E217FA7-9435-4FD2-AFF3-D30AA6B83625}" destId="{9A3F367B-6CF7-4CE9-8E6A-2BCCAE4CFBBE}" srcOrd="0" destOrd="0" presId="urn:microsoft.com/office/officeart/2008/layout/HorizontalMultiLevelHierarchy"/>
    <dgm:cxn modelId="{47102061-A0ED-4994-921D-D7E7A059D2D5}" type="presParOf" srcId="{55A56A44-C430-4360-9AC6-713D08E975C8}" destId="{1D1A91BB-6E5D-4B03-ABBB-E3B90360D071}" srcOrd="3" destOrd="0" presId="urn:microsoft.com/office/officeart/2008/layout/HorizontalMultiLevelHierarchy"/>
    <dgm:cxn modelId="{12758949-AE5D-437F-820B-719EFC7F0A21}" type="presParOf" srcId="{1D1A91BB-6E5D-4B03-ABBB-E3B90360D071}" destId="{B5419C8B-886F-44C9-BE1B-812ED0C844FE}" srcOrd="0" destOrd="0" presId="urn:microsoft.com/office/officeart/2008/layout/HorizontalMultiLevelHierarchy"/>
    <dgm:cxn modelId="{C0006FC2-24DB-4697-B3F1-CD9F2026A97A}" type="presParOf" srcId="{1D1A91BB-6E5D-4B03-ABBB-E3B90360D071}" destId="{7EC38653-B4F4-4244-AB64-04130AE43F5A}" srcOrd="1" destOrd="0" presId="urn:microsoft.com/office/officeart/2008/layout/HorizontalMultiLevelHierarchy"/>
    <dgm:cxn modelId="{593E1841-4979-42FF-BAD3-035FB14772F3}" type="presParOf" srcId="{55A56A44-C430-4360-9AC6-713D08E975C8}" destId="{73729777-2F65-4E0B-8BEA-B5FD65EBD9CC}" srcOrd="4" destOrd="0" presId="urn:microsoft.com/office/officeart/2008/layout/HorizontalMultiLevelHierarchy"/>
    <dgm:cxn modelId="{43C58E3B-C749-425A-A37B-3BBF7E1DFC1A}" type="presParOf" srcId="{73729777-2F65-4E0B-8BEA-B5FD65EBD9CC}" destId="{B557AEFD-5EBA-430C-8C78-65F2D675978B}" srcOrd="0" destOrd="0" presId="urn:microsoft.com/office/officeart/2008/layout/HorizontalMultiLevelHierarchy"/>
    <dgm:cxn modelId="{E15295D6-0BB8-4ACE-87F4-B421F08C8079}" type="presParOf" srcId="{55A56A44-C430-4360-9AC6-713D08E975C8}" destId="{30F9F0EE-C3A4-4019-BDD7-1D8DA5B593B6}" srcOrd="5" destOrd="0" presId="urn:microsoft.com/office/officeart/2008/layout/HorizontalMultiLevelHierarchy"/>
    <dgm:cxn modelId="{0C499ACC-8ABC-438B-A05A-5620D1265F37}" type="presParOf" srcId="{30F9F0EE-C3A4-4019-BDD7-1D8DA5B593B6}" destId="{ED4A432E-7A2A-4CBA-9426-00AFB4C1D198}" srcOrd="0" destOrd="0" presId="urn:microsoft.com/office/officeart/2008/layout/HorizontalMultiLevelHierarchy"/>
    <dgm:cxn modelId="{D7A97500-03DE-4D57-9C0C-EB7650B1668A}" type="presParOf" srcId="{30F9F0EE-C3A4-4019-BDD7-1D8DA5B593B6}" destId="{CE583D17-0736-4213-934F-80FAA4DD6E61}" srcOrd="1" destOrd="0" presId="urn:microsoft.com/office/officeart/2008/layout/HorizontalMultiLevelHierarchy"/>
    <dgm:cxn modelId="{A1464C40-D60E-4494-A80C-8885C639AF73}" type="presParOf" srcId="{55A56A44-C430-4360-9AC6-713D08E975C8}" destId="{322CBB7A-59D0-4E2F-90A1-E3F0C4AAB663}" srcOrd="6" destOrd="0" presId="urn:microsoft.com/office/officeart/2008/layout/HorizontalMultiLevelHierarchy"/>
    <dgm:cxn modelId="{CB69952E-625D-4471-A0E1-35EDFF960857}" type="presParOf" srcId="{322CBB7A-59D0-4E2F-90A1-E3F0C4AAB663}" destId="{F49925A0-8D67-4670-944A-B0A97A272E09}" srcOrd="0" destOrd="0" presId="urn:microsoft.com/office/officeart/2008/layout/HorizontalMultiLevelHierarchy"/>
    <dgm:cxn modelId="{C66C2E5B-2DAA-458A-993C-10E9A97EB536}" type="presParOf" srcId="{55A56A44-C430-4360-9AC6-713D08E975C8}" destId="{1031E13A-F5E9-4D97-96A2-098C00552E98}" srcOrd="7" destOrd="0" presId="urn:microsoft.com/office/officeart/2008/layout/HorizontalMultiLevelHierarchy"/>
    <dgm:cxn modelId="{8C85B507-F9DA-4BF3-80DE-077D4B988B4D}" type="presParOf" srcId="{1031E13A-F5E9-4D97-96A2-098C00552E98}" destId="{3FF231CC-7AFC-4309-835B-73EF35A68500}" srcOrd="0" destOrd="0" presId="urn:microsoft.com/office/officeart/2008/layout/HorizontalMultiLevelHierarchy"/>
    <dgm:cxn modelId="{169D0AA8-FDA3-4A16-BB51-9C795BCDA219}" type="presParOf" srcId="{1031E13A-F5E9-4D97-96A2-098C00552E98}" destId="{068C2E2E-6C34-4677-8EA8-45BA54FDC3F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CBB7A-59D0-4E2F-90A1-E3F0C4AAB663}">
      <dsp:nvSpPr>
        <dsp:cNvPr id="0" name=""/>
        <dsp:cNvSpPr/>
      </dsp:nvSpPr>
      <dsp:spPr>
        <a:xfrm>
          <a:off x="815363" y="2514599"/>
          <a:ext cx="533793" cy="1525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6896" y="0"/>
              </a:lnTo>
              <a:lnTo>
                <a:pt x="266896" y="1525704"/>
              </a:lnTo>
              <a:lnTo>
                <a:pt x="533793" y="15257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041850" y="3237042"/>
        <a:ext cx="80819" cy="80819"/>
      </dsp:txXfrm>
    </dsp:sp>
    <dsp:sp modelId="{73729777-2F65-4E0B-8BEA-B5FD65EBD9CC}">
      <dsp:nvSpPr>
        <dsp:cNvPr id="0" name=""/>
        <dsp:cNvSpPr/>
      </dsp:nvSpPr>
      <dsp:spPr>
        <a:xfrm>
          <a:off x="815363" y="2514599"/>
          <a:ext cx="533793" cy="50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6896" y="0"/>
              </a:lnTo>
              <a:lnTo>
                <a:pt x="266896" y="508568"/>
              </a:lnTo>
              <a:lnTo>
                <a:pt x="533793" y="50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63828" y="2750452"/>
        <a:ext cx="36863" cy="36863"/>
      </dsp:txXfrm>
    </dsp:sp>
    <dsp:sp modelId="{0E217FA7-9435-4FD2-AFF3-D30AA6B83625}">
      <dsp:nvSpPr>
        <dsp:cNvPr id="0" name=""/>
        <dsp:cNvSpPr/>
      </dsp:nvSpPr>
      <dsp:spPr>
        <a:xfrm>
          <a:off x="815363" y="2006031"/>
          <a:ext cx="533793" cy="508568"/>
        </a:xfrm>
        <a:custGeom>
          <a:avLst/>
          <a:gdLst/>
          <a:ahLst/>
          <a:cxnLst/>
          <a:rect l="0" t="0" r="0" b="0"/>
          <a:pathLst>
            <a:path>
              <a:moveTo>
                <a:pt x="0" y="508568"/>
              </a:moveTo>
              <a:lnTo>
                <a:pt x="266896" y="508568"/>
              </a:lnTo>
              <a:lnTo>
                <a:pt x="266896" y="0"/>
              </a:lnTo>
              <a:lnTo>
                <a:pt x="53379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63828" y="2241884"/>
        <a:ext cx="36863" cy="36863"/>
      </dsp:txXfrm>
    </dsp:sp>
    <dsp:sp modelId="{DAC92029-C1EB-4D18-9EA3-C73A62332CCD}">
      <dsp:nvSpPr>
        <dsp:cNvPr id="0" name=""/>
        <dsp:cNvSpPr/>
      </dsp:nvSpPr>
      <dsp:spPr>
        <a:xfrm>
          <a:off x="815363" y="988895"/>
          <a:ext cx="533793" cy="1525704"/>
        </a:xfrm>
        <a:custGeom>
          <a:avLst/>
          <a:gdLst/>
          <a:ahLst/>
          <a:cxnLst/>
          <a:rect l="0" t="0" r="0" b="0"/>
          <a:pathLst>
            <a:path>
              <a:moveTo>
                <a:pt x="0" y="1525704"/>
              </a:moveTo>
              <a:lnTo>
                <a:pt x="266896" y="1525704"/>
              </a:lnTo>
              <a:lnTo>
                <a:pt x="266896" y="0"/>
              </a:lnTo>
              <a:lnTo>
                <a:pt x="53379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041850" y="1711338"/>
        <a:ext cx="80819" cy="80819"/>
      </dsp:txXfrm>
    </dsp:sp>
    <dsp:sp modelId="{19DA051E-2A01-4786-A043-08B8CD9F3B2A}">
      <dsp:nvSpPr>
        <dsp:cNvPr id="0" name=""/>
        <dsp:cNvSpPr/>
      </dsp:nvSpPr>
      <dsp:spPr>
        <a:xfrm rot="16200000">
          <a:off x="-1732829" y="2107745"/>
          <a:ext cx="4282678" cy="813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0" kern="1200" dirty="0"/>
            <a:t>算法设计</a:t>
          </a:r>
          <a:endParaRPr lang="zh-CN" altLang="en-US" sz="3700" kern="1200" dirty="0"/>
        </a:p>
      </dsp:txBody>
      <dsp:txXfrm>
        <a:off x="-1732829" y="2107745"/>
        <a:ext cx="4282678" cy="813708"/>
      </dsp:txXfrm>
    </dsp:sp>
    <dsp:sp modelId="{CF14C082-C843-4DC5-92C6-E0F252190AB8}">
      <dsp:nvSpPr>
        <dsp:cNvPr id="0" name=""/>
        <dsp:cNvSpPr/>
      </dsp:nvSpPr>
      <dsp:spPr>
        <a:xfrm>
          <a:off x="1349156" y="582041"/>
          <a:ext cx="2668965" cy="813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kern="1200" dirty="0"/>
            <a:t>多种预处理方案</a:t>
          </a:r>
          <a:endParaRPr lang="zh-CN" altLang="en-US" sz="2900" kern="1200" dirty="0"/>
        </a:p>
      </dsp:txBody>
      <dsp:txXfrm>
        <a:off x="1349156" y="582041"/>
        <a:ext cx="2668965" cy="813708"/>
      </dsp:txXfrm>
    </dsp:sp>
    <dsp:sp modelId="{B5419C8B-886F-44C9-BE1B-812ED0C844FE}">
      <dsp:nvSpPr>
        <dsp:cNvPr id="0" name=""/>
        <dsp:cNvSpPr/>
      </dsp:nvSpPr>
      <dsp:spPr>
        <a:xfrm>
          <a:off x="1349156" y="1599177"/>
          <a:ext cx="2668965" cy="813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kern="1200" dirty="0"/>
            <a:t>置信度筛选</a:t>
          </a:r>
          <a:endParaRPr lang="zh-CN" altLang="en-US" sz="2900" kern="1200" dirty="0"/>
        </a:p>
      </dsp:txBody>
      <dsp:txXfrm>
        <a:off x="1349156" y="1599177"/>
        <a:ext cx="2668965" cy="813708"/>
      </dsp:txXfrm>
    </dsp:sp>
    <dsp:sp modelId="{ED4A432E-7A2A-4CBA-9426-00AFB4C1D198}">
      <dsp:nvSpPr>
        <dsp:cNvPr id="0" name=""/>
        <dsp:cNvSpPr/>
      </dsp:nvSpPr>
      <dsp:spPr>
        <a:xfrm>
          <a:off x="1349156" y="2616313"/>
          <a:ext cx="2668965" cy="813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kern="1200" dirty="0"/>
            <a:t>智能去重</a:t>
          </a:r>
          <a:endParaRPr lang="zh-CN" altLang="en-US" sz="2900" kern="1200" dirty="0"/>
        </a:p>
      </dsp:txBody>
      <dsp:txXfrm>
        <a:off x="1349156" y="2616313"/>
        <a:ext cx="2668965" cy="813708"/>
      </dsp:txXfrm>
    </dsp:sp>
    <dsp:sp modelId="{3FF231CC-7AFC-4309-835B-73EF35A68500}">
      <dsp:nvSpPr>
        <dsp:cNvPr id="0" name=""/>
        <dsp:cNvSpPr/>
      </dsp:nvSpPr>
      <dsp:spPr>
        <a:xfrm>
          <a:off x="1349156" y="3633449"/>
          <a:ext cx="2668965" cy="813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b="0" kern="1200" dirty="0"/>
            <a:t>多格式输出</a:t>
          </a:r>
          <a:endParaRPr lang="zh-CN" altLang="en-US" sz="2900" kern="1200" dirty="0"/>
        </a:p>
      </dsp:txBody>
      <dsp:txXfrm>
        <a:off x="1349156" y="3633449"/>
        <a:ext cx="2668965" cy="81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049CE-CDFD-4729-B832-943CFA751ED8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00B7-A7B3-4EB4-8212-92C8EA22C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4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B00B7-A7B3-4EB4-8212-92C8EA22C6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B00B7-A7B3-4EB4-8212-92C8EA22C6D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9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1066800"/>
            <a:ext cx="8001000" cy="3583302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15000"/>
              </a:lnSpc>
            </a:pPr>
            <a:endParaRPr lang="en-US" altLang="zh-CN" sz="66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15000"/>
              </a:lnSpc>
            </a:pPr>
            <a:r>
              <a:rPr lang="zh-CN" altLang="en-US" sz="6600" b="1" dirty="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工程数值方法</a:t>
            </a:r>
            <a:endParaRPr lang="en-US" altLang="zh-CN" sz="66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15000"/>
              </a:lnSpc>
            </a:pPr>
            <a:endParaRPr lang="zh-CN" altLang="en-US" sz="20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15000"/>
              </a:lnSpc>
            </a:pPr>
            <a:r>
              <a:rPr lang="zh-CN" altLang="en-US" sz="6600" b="1" dirty="0">
                <a:solidFill>
                  <a:schemeClr val="tx2"/>
                </a:solidFill>
                <a:latin typeface="+mn-ea"/>
                <a:cs typeface="+mn-ea"/>
                <a:sym typeface="+mn-lt"/>
              </a:rPr>
              <a:t>图像处理与识别实践</a:t>
            </a:r>
          </a:p>
          <a:p>
            <a:pPr>
              <a:lnSpc>
                <a:spcPct val="115000"/>
              </a:lnSpc>
            </a:pPr>
            <a:endParaRPr lang="en-US" sz="6600" b="1" dirty="0">
              <a:solidFill>
                <a:schemeClr val="tx2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2908C1-FC5A-2600-5061-6DEE7A3490BE}"/>
              </a:ext>
            </a:extLst>
          </p:cNvPr>
          <p:cNvSpPr txBox="1"/>
          <p:nvPr/>
        </p:nvSpPr>
        <p:spPr>
          <a:xfrm>
            <a:off x="489679" y="41910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+mn-ea"/>
                <a:cs typeface="+mn-ea"/>
              </a:rPr>
              <a:t>基于插值、微分与拟合的面部特征定位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649750D-5F52-8A44-BEF1-213D713D5A14}"/>
              </a:ext>
            </a:extLst>
          </p:cNvPr>
          <p:cNvSpPr txBox="1"/>
          <p:nvPr/>
        </p:nvSpPr>
        <p:spPr>
          <a:xfrm>
            <a:off x="609600" y="5791200"/>
            <a:ext cx="4943475" cy="45326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2"/>
                </a:solidFill>
                <a:cs typeface="+mn-ea"/>
                <a:sym typeface="+mn-lt"/>
              </a:rPr>
              <a:t>小组成员：毛锦昊 徐屹寒 张浩天</a:t>
            </a:r>
            <a:endParaRPr lang="en-US" sz="2000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压缩恢复质量对比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61EDE2-C1C6-1305-E0EF-11C326E6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086" y="152400"/>
            <a:ext cx="4679439" cy="2819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7D60A7B-566C-E5C2-22F7-CFD92B974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086" y="3505200"/>
            <a:ext cx="4679439" cy="2819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A17F876-8A63-330E-2E83-7D9042111BC8}"/>
              </a:ext>
            </a:extLst>
          </p:cNvPr>
          <p:cNvSpPr txBox="1"/>
          <p:nvPr/>
        </p:nvSpPr>
        <p:spPr>
          <a:xfrm>
            <a:off x="8686800" y="304758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工具箱版本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B8F8F43-7BD0-94C3-66FD-C1B3ADF2844D}"/>
              </a:ext>
            </a:extLst>
          </p:cNvPr>
          <p:cNvSpPr txBox="1"/>
          <p:nvPr/>
        </p:nvSpPr>
        <p:spPr>
          <a:xfrm>
            <a:off x="8686800" y="6336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自定义版本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AB6E47-9075-0D31-64F6-D8932D011976}"/>
              </a:ext>
            </a:extLst>
          </p:cNvPr>
          <p:cNvSpPr/>
          <p:nvPr/>
        </p:nvSpPr>
        <p:spPr>
          <a:xfrm>
            <a:off x="741314" y="2057400"/>
            <a:ext cx="2274315" cy="4180024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2DBB1A9-A684-BD4C-AE5B-BD909A7E2797}"/>
              </a:ext>
            </a:extLst>
          </p:cNvPr>
          <p:cNvSpPr/>
          <p:nvPr/>
        </p:nvSpPr>
        <p:spPr>
          <a:xfrm>
            <a:off x="3886200" y="2057400"/>
            <a:ext cx="2274315" cy="4180024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AA39E1-7D25-234E-12D3-634CF1DFEFFA}"/>
              </a:ext>
            </a:extLst>
          </p:cNvPr>
          <p:cNvSpPr/>
          <p:nvPr/>
        </p:nvSpPr>
        <p:spPr>
          <a:xfrm>
            <a:off x="741313" y="1955779"/>
            <a:ext cx="2274315" cy="799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C8D45-0C26-0181-BE5D-DB339826F249}"/>
              </a:ext>
            </a:extLst>
          </p:cNvPr>
          <p:cNvSpPr/>
          <p:nvPr/>
        </p:nvSpPr>
        <p:spPr>
          <a:xfrm>
            <a:off x="3886200" y="1955779"/>
            <a:ext cx="2274315" cy="799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31A3AF-F6E1-045C-2A2F-A48CA241B543}"/>
              </a:ext>
            </a:extLst>
          </p:cNvPr>
          <p:cNvSpPr txBox="1"/>
          <p:nvPr/>
        </p:nvSpPr>
        <p:spPr>
          <a:xfrm>
            <a:off x="1295400" y="150502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工具箱版本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5996767-3838-1784-B489-DD990EB4CFD7}"/>
              </a:ext>
            </a:extLst>
          </p:cNvPr>
          <p:cNvSpPr txBox="1"/>
          <p:nvPr/>
        </p:nvSpPr>
        <p:spPr>
          <a:xfrm>
            <a:off x="4343400" y="150502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自定义版本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731E422E-8BFC-54D6-7440-F952EDA075F5}"/>
              </a:ext>
            </a:extLst>
          </p:cNvPr>
          <p:cNvSpPr/>
          <p:nvPr/>
        </p:nvSpPr>
        <p:spPr>
          <a:xfrm>
            <a:off x="838200" y="2147968"/>
            <a:ext cx="2057400" cy="1890632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  <p:txBody>
          <a:bodyPr/>
          <a:lstStyle/>
          <a:p>
            <a:endParaRPr lang="en-US" altLang="zh-CN" sz="800" b="1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+mn-ea"/>
              </a:rPr>
              <a:t>在恢复边缘和细节方面表现更好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+mn-ea"/>
              </a:rPr>
              <a:t>产生的锯齿和模糊现象较少</a:t>
            </a:r>
            <a:endParaRPr lang="zh-CN" altLang="en-US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369173F-9222-E69C-2164-9277EE2B31D0}"/>
              </a:ext>
            </a:extLst>
          </p:cNvPr>
          <p:cNvSpPr txBox="1"/>
          <p:nvPr/>
        </p:nvSpPr>
        <p:spPr>
          <a:xfrm>
            <a:off x="3210857" y="2262758"/>
            <a:ext cx="555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视觉质量对比</a:t>
            </a:r>
          </a:p>
        </p:txBody>
      </p:sp>
      <p:sp>
        <p:nvSpPr>
          <p:cNvPr id="39" name="AutoShape 7">
            <a:extLst>
              <a:ext uri="{FF2B5EF4-FFF2-40B4-BE49-F238E27FC236}">
                <a16:creationId xmlns:a16="http://schemas.microsoft.com/office/drawing/2014/main" id="{82289719-6573-AF43-2F62-E84A8F072031}"/>
              </a:ext>
            </a:extLst>
          </p:cNvPr>
          <p:cNvSpPr/>
          <p:nvPr/>
        </p:nvSpPr>
        <p:spPr>
          <a:xfrm>
            <a:off x="3994657" y="2147968"/>
            <a:ext cx="2057400" cy="1890632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+mn-ea"/>
              </a:rPr>
              <a:t>更加直观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r>
              <a:rPr lang="zh-CN" altLang="en-US" b="1" dirty="0">
                <a:solidFill>
                  <a:schemeClr val="tx2"/>
                </a:solidFill>
                <a:latin typeface="+mn-ea"/>
              </a:rPr>
              <a:t>在处理边缘和纹理时效果稍逊 </a:t>
            </a:r>
            <a:endParaRPr lang="zh-CN" altLang="en-US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6B8B60B6-D6EA-1F9D-84B5-3E667910AA49}"/>
              </a:ext>
            </a:extLst>
          </p:cNvPr>
          <p:cNvSpPr/>
          <p:nvPr/>
        </p:nvSpPr>
        <p:spPr>
          <a:xfrm>
            <a:off x="849772" y="4192696"/>
            <a:ext cx="2057400" cy="1890632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  <p:txBody>
          <a:bodyPr/>
          <a:lstStyle/>
          <a:p>
            <a:endParaRPr lang="en-US" altLang="zh-CN" sz="800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   MSE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23.8227</a:t>
            </a:r>
          </a:p>
          <a:p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  PSNR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34.3609 dB</a:t>
            </a:r>
            <a:endParaRPr lang="zh-CN" altLang="en-US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A5ED9302-0346-39B8-D28B-FF429C37CF51}"/>
              </a:ext>
            </a:extLst>
          </p:cNvPr>
          <p:cNvSpPr/>
          <p:nvPr/>
        </p:nvSpPr>
        <p:spPr>
          <a:xfrm>
            <a:off x="3994657" y="4192696"/>
            <a:ext cx="2057400" cy="1890632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   MSE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62.8378</a:t>
            </a:r>
          </a:p>
          <a:p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    PSNR</a:t>
            </a: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   30.1486 dB</a:t>
            </a:r>
            <a:endParaRPr lang="zh-CN" altLang="en-US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AA7AC7C-971E-8DBF-66D0-BDEB2BEA61B1}"/>
              </a:ext>
            </a:extLst>
          </p:cNvPr>
          <p:cNvSpPr txBox="1"/>
          <p:nvPr/>
        </p:nvSpPr>
        <p:spPr>
          <a:xfrm>
            <a:off x="3207438" y="4599403"/>
            <a:ext cx="5553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量化指标</a:t>
            </a:r>
          </a:p>
        </p:txBody>
      </p:sp>
    </p:spTree>
    <p:extLst>
      <p:ext uri="{BB962C8B-B14F-4D97-AF65-F5344CB8AC3E}">
        <p14:creationId xmlns:p14="http://schemas.microsoft.com/office/powerpoint/2010/main" val="21444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眼部定位结果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145F41-D5C8-6406-B03D-A6B050A2D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6" y="3429000"/>
            <a:ext cx="4931875" cy="297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24C278-E6BC-A197-0F8F-40E0665F2D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429000"/>
            <a:ext cx="4931875" cy="29718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1BA7E8-C225-293F-18FE-67F447240613}"/>
              </a:ext>
            </a:extLst>
          </p:cNvPr>
          <p:cNvCxnSpPr>
            <a:cxnSpLocks/>
          </p:cNvCxnSpPr>
          <p:nvPr/>
        </p:nvCxnSpPr>
        <p:spPr>
          <a:xfrm>
            <a:off x="6096000" y="532028"/>
            <a:ext cx="0" cy="5793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AutoShape 7">
            <a:extLst>
              <a:ext uri="{FF2B5EF4-FFF2-40B4-BE49-F238E27FC236}">
                <a16:creationId xmlns:a16="http://schemas.microsoft.com/office/drawing/2014/main" id="{92A0F3DA-F9A9-C747-7213-B4C8557D5A7F}"/>
              </a:ext>
            </a:extLst>
          </p:cNvPr>
          <p:cNvSpPr/>
          <p:nvPr/>
        </p:nvSpPr>
        <p:spPr>
          <a:xfrm>
            <a:off x="554519" y="1143000"/>
            <a:ext cx="4931875" cy="2133600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D345814-4DAB-39D0-DBDC-03BB123E5086}"/>
              </a:ext>
            </a:extLst>
          </p:cNvPr>
          <p:cNvSpPr/>
          <p:nvPr/>
        </p:nvSpPr>
        <p:spPr>
          <a:xfrm>
            <a:off x="6705599" y="1143000"/>
            <a:ext cx="4931875" cy="2133600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BD8FDB-820B-78E9-4EA0-302F2A60E043}"/>
              </a:ext>
            </a:extLst>
          </p:cNvPr>
          <p:cNvSpPr txBox="1"/>
          <p:nvPr/>
        </p:nvSpPr>
        <p:spPr>
          <a:xfrm>
            <a:off x="2393423" y="117972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工具箱版本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BF1AAA-8381-7CBD-53E9-60032DEFBF08}"/>
              </a:ext>
            </a:extLst>
          </p:cNvPr>
          <p:cNvSpPr txBox="1"/>
          <p:nvPr/>
        </p:nvSpPr>
        <p:spPr>
          <a:xfrm>
            <a:off x="8628797" y="1179728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自定义版本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27A9C5-58BD-55F9-78C7-4A5EF8914765}"/>
              </a:ext>
            </a:extLst>
          </p:cNvPr>
          <p:cNvSpPr txBox="1"/>
          <p:nvPr/>
        </p:nvSpPr>
        <p:spPr>
          <a:xfrm>
            <a:off x="772556" y="1598474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使用</a:t>
            </a:r>
            <a:r>
              <a:rPr lang="en-US" altLang="zh-CN" b="1" dirty="0" err="1">
                <a:solidFill>
                  <a:schemeClr val="tx2"/>
                </a:solidFill>
                <a:latin typeface="+mn-ea"/>
              </a:rPr>
              <a:t>imfindcircles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基于霍夫变换检测圆形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算法成熟，参数调节相对简单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zh-CN" altLang="en-US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对图像质量和光照条件要求较高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E1A553-9A27-7B10-F63B-FFFD2FA0C381}"/>
              </a:ext>
            </a:extLst>
          </p:cNvPr>
          <p:cNvSpPr txBox="1"/>
          <p:nvPr/>
        </p:nvSpPr>
        <p:spPr>
          <a:xfrm>
            <a:off x="6923636" y="1518282"/>
            <a:ext cx="4495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使用 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Sobel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算子进行边缘检测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en-US" altLang="zh-CN" sz="1100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结合形态学操作和几何约束进行筛选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en-US" altLang="zh-CN" sz="1100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算法透明度高，可根据具体需求调整</a:t>
            </a:r>
            <a:endParaRPr lang="en-US" altLang="zh-CN" b="1" dirty="0">
              <a:solidFill>
                <a:schemeClr val="tx2"/>
              </a:solidFill>
              <a:latin typeface="+mn-ea"/>
            </a:endParaRPr>
          </a:p>
          <a:p>
            <a:endParaRPr lang="en-US" altLang="zh-CN" sz="1100" b="1" dirty="0">
              <a:solidFill>
                <a:schemeClr val="tx2"/>
              </a:solidFill>
              <a:latin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•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对复杂背景和光照变化适应性更强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76BEE4-6FD0-F87F-886D-A6E8D2F1CBD9}"/>
              </a:ext>
            </a:extLst>
          </p:cNvPr>
          <p:cNvSpPr txBox="1"/>
          <p:nvPr/>
        </p:nvSpPr>
        <p:spPr>
          <a:xfrm>
            <a:off x="5886756" y="1599486"/>
            <a:ext cx="3809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/>
                </a:solidFill>
                <a:latin typeface="+mn-ea"/>
              </a:rPr>
              <a:t>两种方法在眼部搜索区域检测到的眼睛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45C0DF-2474-A86B-E05E-3B96439AD68D}"/>
              </a:ext>
            </a:extLst>
          </p:cNvPr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人脸特征提取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1F739939-6D19-D761-3A3A-9D21D75C806F}"/>
              </a:ext>
            </a:extLst>
          </p:cNvPr>
          <p:cNvSpPr/>
          <p:nvPr/>
        </p:nvSpPr>
        <p:spPr>
          <a:xfrm>
            <a:off x="588740" y="1362792"/>
            <a:ext cx="4821460" cy="8223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C12C80FC-14E8-308F-2561-A0544AFEBBFF}"/>
              </a:ext>
            </a:extLst>
          </p:cNvPr>
          <p:cNvSpPr txBox="1"/>
          <p:nvPr/>
        </p:nvSpPr>
        <p:spPr>
          <a:xfrm>
            <a:off x="645095" y="1536163"/>
            <a:ext cx="4765105" cy="67477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人脸特征提取部分使用 </a:t>
            </a:r>
            <a:r>
              <a:rPr lang="en-US" altLang="zh-CN" sz="1600" b="1" dirty="0">
                <a:solidFill>
                  <a:schemeClr val="tx2"/>
                </a:solidFill>
                <a:latin typeface="+mn-ea"/>
              </a:rPr>
              <a:t>LBP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（局部二值模式）算法</a:t>
            </a:r>
            <a:endParaRPr 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35E1FB-AB18-730E-159A-FE1F562D4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443580"/>
            <a:ext cx="6070001" cy="3657600"/>
          </a:xfrm>
          <a:prstGeom prst="rect">
            <a:avLst/>
          </a:prstGeom>
        </p:spPr>
      </p:pic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46893DA4-DAEF-C397-C185-D3E195B78314}"/>
              </a:ext>
            </a:extLst>
          </p:cNvPr>
          <p:cNvSpPr/>
          <p:nvPr/>
        </p:nvSpPr>
        <p:spPr>
          <a:xfrm>
            <a:off x="645095" y="4191000"/>
            <a:ext cx="4765105" cy="1876452"/>
          </a:xfrm>
          <a:prstGeom prst="snip1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从结果可以看出，</a:t>
            </a:r>
            <a:r>
              <a:rPr lang="en-US" altLang="zh-CN" dirty="0"/>
              <a:t>LBP</a:t>
            </a:r>
            <a:r>
              <a:rPr lang="zh-CN" altLang="en-US" dirty="0"/>
              <a:t>特征向量维度达到</a:t>
            </a:r>
            <a:r>
              <a:rPr lang="en-US" altLang="zh-CN" dirty="0"/>
              <a:t>532475</a:t>
            </a:r>
            <a:r>
              <a:rPr lang="zh-CN" altLang="en-US" dirty="0"/>
              <a:t>，这个高维特征向量能够有效捕捉人脸的纹理信息。在完整的人脸识别系统中，这些特征将用于与数据库中的已知人脸特征进行比较，实现身份识别。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FC0535-1BD4-3C21-4212-3129CD69B3DD}"/>
              </a:ext>
            </a:extLst>
          </p:cNvPr>
          <p:cNvSpPr txBox="1"/>
          <p:nvPr/>
        </p:nvSpPr>
        <p:spPr>
          <a:xfrm>
            <a:off x="588740" y="2514600"/>
            <a:ext cx="4658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+mn-ea"/>
              </a:rPr>
              <a:t>LBP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（局部二值模式）特征提取结果显示了人脸纹理的局部特征分布。左侧是处理的人脸灰度图，右侧是第一个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Cell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的</a:t>
            </a:r>
            <a:r>
              <a:rPr lang="en-US" altLang="zh-CN" b="1" dirty="0">
                <a:solidFill>
                  <a:schemeClr val="tx2"/>
                </a:solidFill>
                <a:latin typeface="+mn-ea"/>
              </a:rPr>
              <a:t>LBP</a:t>
            </a:r>
            <a:r>
              <a:rPr lang="zh-CN" altLang="en-US" b="1" dirty="0">
                <a:solidFill>
                  <a:schemeClr val="tx2"/>
                </a:solidFill>
                <a:latin typeface="+mn-ea"/>
              </a:rPr>
              <a:t>直方图，展示了该区域的纹理模式分布情况。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0289FB-8CBF-72F3-E4C7-FA2CAFA5A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1243"/>
            <a:ext cx="3252225" cy="19596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4DCD58C-12BF-A87A-4592-BA336BF97F59}"/>
              </a:ext>
            </a:extLst>
          </p:cNvPr>
          <p:cNvSpPr txBox="1"/>
          <p:nvPr/>
        </p:nvSpPr>
        <p:spPr>
          <a:xfrm>
            <a:off x="10213128" y="446259"/>
            <a:ext cx="699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用于特征提取的人脸区域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B7A054-DE4A-3949-E574-4CBD7A67B229}"/>
              </a:ext>
            </a:extLst>
          </p:cNvPr>
          <p:cNvSpPr txBox="1"/>
          <p:nvPr/>
        </p:nvSpPr>
        <p:spPr>
          <a:xfrm>
            <a:off x="8077200" y="6164547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+mn-ea"/>
              </a:rPr>
              <a:t>LBP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特征提取示例</a:t>
            </a:r>
          </a:p>
        </p:txBody>
      </p:sp>
    </p:spTree>
    <p:extLst>
      <p:ext uri="{BB962C8B-B14F-4D97-AF65-F5344CB8AC3E}">
        <p14:creationId xmlns:p14="http://schemas.microsoft.com/office/powerpoint/2010/main" val="420875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OCR</a:t>
            </a: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字符识别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2DFD6C1-9529-ECAC-05B4-4679133BA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790801"/>
              </p:ext>
            </p:extLst>
          </p:nvPr>
        </p:nvGraphicFramePr>
        <p:xfrm>
          <a:off x="476023" y="1371600"/>
          <a:ext cx="4019777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1F2D1D12-1C9F-07B6-1447-10995F4A0D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400"/>
            <a:ext cx="6575833" cy="3962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7CA237F-89C9-38B3-B1E9-AF010E6427A8}"/>
              </a:ext>
            </a:extLst>
          </p:cNvPr>
          <p:cNvSpPr txBox="1"/>
          <p:nvPr/>
        </p:nvSpPr>
        <p:spPr>
          <a:xfrm>
            <a:off x="5878716" y="17988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成功识别“</a:t>
            </a:r>
            <a:r>
              <a:rPr lang="en-US" altLang="zh-CN" sz="1200" dirty="0"/>
              <a:t>COUNTER”</a:t>
            </a:r>
            <a:r>
              <a:rPr lang="zh-CN" altLang="en-US" sz="1200" dirty="0"/>
              <a:t>（置信度</a:t>
            </a:r>
            <a:r>
              <a:rPr lang="en-US" altLang="zh-CN" sz="1200" dirty="0"/>
              <a:t>0.88</a:t>
            </a:r>
            <a:r>
              <a:rPr lang="zh-CN" altLang="en-US" sz="1200" dirty="0"/>
              <a:t>）和“</a:t>
            </a:r>
            <a:r>
              <a:rPr lang="en-US" altLang="zh-CN" sz="1200" dirty="0"/>
              <a:t>STRIKE”</a:t>
            </a:r>
            <a:r>
              <a:rPr lang="zh-CN" altLang="en-US" sz="1200" dirty="0"/>
              <a:t>（置信度</a:t>
            </a:r>
            <a:r>
              <a:rPr lang="en-US" altLang="zh-CN" sz="1200" dirty="0"/>
              <a:t>0.96</a:t>
            </a:r>
            <a:r>
              <a:rPr lang="zh-CN" altLang="en-US" sz="1200" dirty="0"/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3AA2C9-D7E2-F480-B9EC-6473CEA24817}"/>
              </a:ext>
            </a:extLst>
          </p:cNvPr>
          <p:cNvSpPr txBox="1"/>
          <p:nvPr/>
        </p:nvSpPr>
        <p:spPr>
          <a:xfrm>
            <a:off x="5878716" y="3537694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识别“</a:t>
            </a:r>
            <a:r>
              <a:rPr lang="en-US" altLang="zh-CN" sz="1200" dirty="0"/>
              <a:t>COUNTER”</a:t>
            </a:r>
            <a:r>
              <a:rPr lang="zh-CN" altLang="en-US" sz="1200" dirty="0"/>
              <a:t>（置信度 </a:t>
            </a:r>
            <a:r>
              <a:rPr lang="en-US" altLang="zh-CN" sz="1200" dirty="0"/>
              <a:t>0.91</a:t>
            </a:r>
            <a:r>
              <a:rPr lang="zh-CN" altLang="en-US" sz="1200" dirty="0"/>
              <a:t>）和“</a:t>
            </a:r>
            <a:r>
              <a:rPr lang="en-US" altLang="zh-CN" sz="1200" dirty="0"/>
              <a:t>STRIKE”</a:t>
            </a:r>
            <a:r>
              <a:rPr lang="zh-CN" altLang="en-US" sz="1200" dirty="0"/>
              <a:t>（置信度 </a:t>
            </a:r>
            <a:r>
              <a:rPr lang="en-US" altLang="zh-CN" sz="1200" dirty="0"/>
              <a:t>0.94</a:t>
            </a:r>
            <a:r>
              <a:rPr lang="zh-CN" altLang="en-US" sz="1200" dirty="0"/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A68DC2-DDE0-DE8B-0B6B-E405D3C230D6}"/>
              </a:ext>
            </a:extLst>
          </p:cNvPr>
          <p:cNvSpPr txBox="1"/>
          <p:nvPr/>
        </p:nvSpPr>
        <p:spPr>
          <a:xfrm>
            <a:off x="9200923" y="1891152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未识别到有效文本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8BA177-06DD-407C-5ACE-16BCD25DB2D4}"/>
              </a:ext>
            </a:extLst>
          </p:cNvPr>
          <p:cNvSpPr txBox="1"/>
          <p:nvPr/>
        </p:nvSpPr>
        <p:spPr>
          <a:xfrm>
            <a:off x="9200923" y="3630026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未识别到有效文本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280A8CF-D5B8-F973-630A-39B4CF6931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6" y="4227728"/>
            <a:ext cx="5816040" cy="24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7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2310" y="2451050"/>
            <a:ext cx="2051957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04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5017" y="4396883"/>
            <a:ext cx="8411497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500" b="1" dirty="0">
                <a:solidFill>
                  <a:schemeClr val="dk1">
                    <a:alpha val="100000"/>
                  </a:schemeClr>
                </a:solidFill>
                <a:cs typeface="+mn-ea"/>
                <a:sym typeface="+mn-lt"/>
              </a:rPr>
              <a:t>总结与展望</a:t>
            </a:r>
            <a:endParaRPr lang="en-US" sz="4500" b="1" dirty="0">
              <a:solidFill>
                <a:schemeClr val="dk1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5017" y="2451050"/>
            <a:ext cx="1775465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PART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250" y="219609"/>
            <a:ext cx="333375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核心成果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A072479-22D5-533E-2BE5-C24B3EF1A34E}"/>
              </a:ext>
            </a:extLst>
          </p:cNvPr>
          <p:cNvSpPr/>
          <p:nvPr/>
        </p:nvSpPr>
        <p:spPr>
          <a:xfrm>
            <a:off x="381000" y="1600200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A7DA13E-FFAF-E93D-81D9-483DD9ED5AF7}"/>
              </a:ext>
            </a:extLst>
          </p:cNvPr>
          <p:cNvSpPr/>
          <p:nvPr/>
        </p:nvSpPr>
        <p:spPr>
          <a:xfrm flipV="1">
            <a:off x="382250" y="1508759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95F42BC2-3911-6A7E-16DB-AF32C9328CC8}"/>
              </a:ext>
            </a:extLst>
          </p:cNvPr>
          <p:cNvSpPr/>
          <p:nvPr/>
        </p:nvSpPr>
        <p:spPr>
          <a:xfrm>
            <a:off x="96800" y="2007970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822B3D-DD87-F621-A85B-5ECA5AE7CEDE}"/>
              </a:ext>
            </a:extLst>
          </p:cNvPr>
          <p:cNvSpPr txBox="1"/>
          <p:nvPr/>
        </p:nvSpPr>
        <p:spPr>
          <a:xfrm>
            <a:off x="893344" y="1895501"/>
            <a:ext cx="181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实现了图像的压缩与恢复，并通过定量和定性方法评估了恢复质量</a:t>
            </a: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A7AC033D-1C83-444A-AB0D-C45108F34B28}"/>
              </a:ext>
            </a:extLst>
          </p:cNvPr>
          <p:cNvCxnSpPr>
            <a:cxnSpLocks/>
          </p:cNvCxnSpPr>
          <p:nvPr/>
        </p:nvCxnSpPr>
        <p:spPr>
          <a:xfrm>
            <a:off x="6172200" y="532028"/>
            <a:ext cx="0" cy="5793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6ED0C1C1-2463-4EE4-E4A9-BD43A5BC555E}"/>
              </a:ext>
            </a:extLst>
          </p:cNvPr>
          <p:cNvSpPr/>
          <p:nvPr/>
        </p:nvSpPr>
        <p:spPr>
          <a:xfrm>
            <a:off x="3217443" y="1600200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77FDB2A-A895-83C2-0E0F-26D6A39BFC63}"/>
              </a:ext>
            </a:extLst>
          </p:cNvPr>
          <p:cNvSpPr/>
          <p:nvPr/>
        </p:nvSpPr>
        <p:spPr>
          <a:xfrm flipV="1">
            <a:off x="3218693" y="1508759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56D35B3-F2B0-F9F1-50A7-DF13B7671B71}"/>
              </a:ext>
            </a:extLst>
          </p:cNvPr>
          <p:cNvSpPr/>
          <p:nvPr/>
        </p:nvSpPr>
        <p:spPr>
          <a:xfrm>
            <a:off x="2933243" y="2007970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CBECBBA-41A9-673D-E660-665C1E557CD2}"/>
              </a:ext>
            </a:extLst>
          </p:cNvPr>
          <p:cNvSpPr txBox="1"/>
          <p:nvPr/>
        </p:nvSpPr>
        <p:spPr>
          <a:xfrm>
            <a:off x="3729787" y="1895501"/>
            <a:ext cx="181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应用数值微分和曲线拟合方法实现了面部特征（双眼）的精确定位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4EED5C5-2409-11E1-4152-D59015A6483E}"/>
              </a:ext>
            </a:extLst>
          </p:cNvPr>
          <p:cNvSpPr/>
          <p:nvPr/>
        </p:nvSpPr>
        <p:spPr>
          <a:xfrm>
            <a:off x="381000" y="3787054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D37805B-32D5-A8B7-EE2F-B4709E3A3FA4}"/>
              </a:ext>
            </a:extLst>
          </p:cNvPr>
          <p:cNvSpPr/>
          <p:nvPr/>
        </p:nvSpPr>
        <p:spPr>
          <a:xfrm flipV="1">
            <a:off x="382250" y="3695613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8463DDF2-C2A1-31B8-AFAB-12B4DBD59972}"/>
              </a:ext>
            </a:extLst>
          </p:cNvPr>
          <p:cNvSpPr/>
          <p:nvPr/>
        </p:nvSpPr>
        <p:spPr>
          <a:xfrm>
            <a:off x="96800" y="4194824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6E14744-0CED-B4FD-CE5D-58636FB1F5EA}"/>
              </a:ext>
            </a:extLst>
          </p:cNvPr>
          <p:cNvSpPr txBox="1"/>
          <p:nvPr/>
        </p:nvSpPr>
        <p:spPr>
          <a:xfrm>
            <a:off x="893344" y="4082355"/>
            <a:ext cx="181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通过两种方法（工具箱和自定义实现）对比了不同算法的效果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A825580-D6AD-6C44-C81A-1E11C1CB88CB}"/>
              </a:ext>
            </a:extLst>
          </p:cNvPr>
          <p:cNvSpPr/>
          <p:nvPr/>
        </p:nvSpPr>
        <p:spPr>
          <a:xfrm>
            <a:off x="3217443" y="3787054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E11967C-C0C9-217D-0D84-24113D0616BB}"/>
              </a:ext>
            </a:extLst>
          </p:cNvPr>
          <p:cNvSpPr/>
          <p:nvPr/>
        </p:nvSpPr>
        <p:spPr>
          <a:xfrm flipV="1">
            <a:off x="3218693" y="3695613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94A3E6E-B344-7A91-EF74-F0CBDC3C77FF}"/>
              </a:ext>
            </a:extLst>
          </p:cNvPr>
          <p:cNvSpPr/>
          <p:nvPr/>
        </p:nvSpPr>
        <p:spPr>
          <a:xfrm>
            <a:off x="2933243" y="4194824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C22A704-D680-1AFA-9CB4-93D66CABA301}"/>
              </a:ext>
            </a:extLst>
          </p:cNvPr>
          <p:cNvSpPr txBox="1"/>
          <p:nvPr/>
        </p:nvSpPr>
        <p:spPr>
          <a:xfrm>
            <a:off x="3729787" y="4082355"/>
            <a:ext cx="18117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实现了 </a:t>
            </a:r>
            <a:r>
              <a:rPr lang="en-US" altLang="zh-CN" sz="16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OCR</a:t>
            </a:r>
            <a:r>
              <a:rPr lang="zh-CN" altLang="en-US" sz="16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文字识别功能，展示了图像识别的应用场景</a:t>
            </a:r>
          </a:p>
        </p:txBody>
      </p:sp>
      <p:sp>
        <p:nvSpPr>
          <p:cNvPr id="86" name="TextBox 2">
            <a:extLst>
              <a:ext uri="{FF2B5EF4-FFF2-40B4-BE49-F238E27FC236}">
                <a16:creationId xmlns:a16="http://schemas.microsoft.com/office/drawing/2014/main" id="{FF0D9976-82BF-99A5-D333-DBA26CE51E21}"/>
              </a:ext>
            </a:extLst>
          </p:cNvPr>
          <p:cNvSpPr txBox="1"/>
          <p:nvPr/>
        </p:nvSpPr>
        <p:spPr>
          <a:xfrm>
            <a:off x="6477000" y="219609"/>
            <a:ext cx="333375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改进方向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81C2AD5-D4A9-9D2E-84CA-DC8A0E5AF12E}"/>
              </a:ext>
            </a:extLst>
          </p:cNvPr>
          <p:cNvSpPr/>
          <p:nvPr/>
        </p:nvSpPr>
        <p:spPr>
          <a:xfrm>
            <a:off x="6611108" y="1600200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96C25D9-A824-8E18-59B5-C3434EF3CDBB}"/>
              </a:ext>
            </a:extLst>
          </p:cNvPr>
          <p:cNvSpPr/>
          <p:nvPr/>
        </p:nvSpPr>
        <p:spPr>
          <a:xfrm flipV="1">
            <a:off x="6612358" y="1508759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84CE27D-2E84-EB80-8760-9F202D3853D4}"/>
              </a:ext>
            </a:extLst>
          </p:cNvPr>
          <p:cNvSpPr/>
          <p:nvPr/>
        </p:nvSpPr>
        <p:spPr>
          <a:xfrm>
            <a:off x="6326908" y="2007970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14CF192-476C-454F-8180-A392DC72274B}"/>
              </a:ext>
            </a:extLst>
          </p:cNvPr>
          <p:cNvSpPr txBox="1"/>
          <p:nvPr/>
        </p:nvSpPr>
        <p:spPr>
          <a:xfrm>
            <a:off x="7123452" y="2187137"/>
            <a:ext cx="181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高级插值算法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190F5AD-69AC-AC08-6DE3-3C8B626A56A0}"/>
              </a:ext>
            </a:extLst>
          </p:cNvPr>
          <p:cNvSpPr/>
          <p:nvPr/>
        </p:nvSpPr>
        <p:spPr>
          <a:xfrm>
            <a:off x="9447551" y="1600200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5D2884A-26BB-85EC-19B0-AB78BDCA2D33}"/>
              </a:ext>
            </a:extLst>
          </p:cNvPr>
          <p:cNvSpPr/>
          <p:nvPr/>
        </p:nvSpPr>
        <p:spPr>
          <a:xfrm flipV="1">
            <a:off x="9448801" y="1508759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E319340-10E5-68B1-A6A0-6942CB086A6C}"/>
              </a:ext>
            </a:extLst>
          </p:cNvPr>
          <p:cNvSpPr/>
          <p:nvPr/>
        </p:nvSpPr>
        <p:spPr>
          <a:xfrm>
            <a:off x="9163351" y="2007970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15D2C28-2995-6022-FFC9-3FABB0C403C4}"/>
              </a:ext>
            </a:extLst>
          </p:cNvPr>
          <p:cNvSpPr txBox="1"/>
          <p:nvPr/>
        </p:nvSpPr>
        <p:spPr>
          <a:xfrm>
            <a:off x="9921796" y="2187137"/>
            <a:ext cx="212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特征点检测优化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65D4B7D-F2BA-2911-392B-124AACCEF7FB}"/>
              </a:ext>
            </a:extLst>
          </p:cNvPr>
          <p:cNvSpPr/>
          <p:nvPr/>
        </p:nvSpPr>
        <p:spPr>
          <a:xfrm>
            <a:off x="6611108" y="3787054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0741DAD-D5DE-E021-7107-3137F21E86E6}"/>
              </a:ext>
            </a:extLst>
          </p:cNvPr>
          <p:cNvSpPr/>
          <p:nvPr/>
        </p:nvSpPr>
        <p:spPr>
          <a:xfrm flipV="1">
            <a:off x="6612358" y="3695613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ABDA96D1-0FE9-2EAA-0B6F-BCEC2380DB49}"/>
              </a:ext>
            </a:extLst>
          </p:cNvPr>
          <p:cNvSpPr/>
          <p:nvPr/>
        </p:nvSpPr>
        <p:spPr>
          <a:xfrm>
            <a:off x="6326908" y="4194824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5B591A4-0F33-368C-9061-F282B6B2701F}"/>
              </a:ext>
            </a:extLst>
          </p:cNvPr>
          <p:cNvSpPr txBox="1"/>
          <p:nvPr/>
        </p:nvSpPr>
        <p:spPr>
          <a:xfrm>
            <a:off x="7085353" y="4373991"/>
            <a:ext cx="181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深度学习方法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20FFD91-F2B6-4435-4635-6BB303917CC5}"/>
              </a:ext>
            </a:extLst>
          </p:cNvPr>
          <p:cNvSpPr/>
          <p:nvPr/>
        </p:nvSpPr>
        <p:spPr>
          <a:xfrm>
            <a:off x="9447551" y="3787054"/>
            <a:ext cx="2362199" cy="1676400"/>
          </a:xfrm>
          <a:prstGeom prst="rect">
            <a:avLst/>
          </a:prstGeom>
          <a:solidFill>
            <a:schemeClr val="bg1">
              <a:alpha val="90000"/>
            </a:schemeClr>
          </a:solidFill>
          <a:ln w="19050">
            <a:gradFill>
              <a:gsLst>
                <a:gs pos="55000">
                  <a:srgbClr val="316DB5">
                    <a:alpha val="0"/>
                  </a:srgbClr>
                </a:gs>
                <a:gs pos="0">
                  <a:srgbClr val="316DB5">
                    <a:alpha val="85000"/>
                  </a:srgbClr>
                </a:gs>
                <a:gs pos="100000">
                  <a:srgbClr val="316DB5">
                    <a:alpha val="75000"/>
                  </a:srgb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293042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907DA00-7FEA-F6DA-5685-EAAB943B1365}"/>
              </a:ext>
            </a:extLst>
          </p:cNvPr>
          <p:cNvSpPr/>
          <p:nvPr/>
        </p:nvSpPr>
        <p:spPr>
          <a:xfrm flipV="1">
            <a:off x="9448801" y="3695613"/>
            <a:ext cx="2360950" cy="457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ACBC2790-88B8-8F71-00D8-708568A0E19B}"/>
              </a:ext>
            </a:extLst>
          </p:cNvPr>
          <p:cNvSpPr/>
          <p:nvPr/>
        </p:nvSpPr>
        <p:spPr>
          <a:xfrm>
            <a:off x="9163351" y="4194824"/>
            <a:ext cx="758445" cy="7584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7D383CC-9552-628A-DA7B-2BA53DAFF75F}"/>
              </a:ext>
            </a:extLst>
          </p:cNvPr>
          <p:cNvSpPr txBox="1"/>
          <p:nvPr/>
        </p:nvSpPr>
        <p:spPr>
          <a:xfrm>
            <a:off x="9921796" y="4373991"/>
            <a:ext cx="1811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压缩算法改进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3416147"/>
            <a:ext cx="3694495" cy="112678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F34411F-348E-4A4B-9B70-ECCCD49EE26E}"/>
              </a:ext>
            </a:extLst>
          </p:cNvPr>
          <p:cNvSpPr txBox="1"/>
          <p:nvPr/>
        </p:nvSpPr>
        <p:spPr>
          <a:xfrm>
            <a:off x="1066800" y="1143000"/>
            <a:ext cx="4572000" cy="2661306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2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恳请老师批评指正！</a:t>
            </a:r>
            <a:endParaRPr lang="en-US" sz="72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9536" y="420468"/>
            <a:ext cx="1905746" cy="9772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800" b="1">
                <a:solidFill>
                  <a:schemeClr val="dk1">
                    <a:alpha val="100000"/>
                  </a:schemeClr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76840" y="583220"/>
            <a:ext cx="4070350" cy="76688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CATALOGUE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35142" y="1713947"/>
            <a:ext cx="1343025" cy="692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45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35142" y="2536838"/>
            <a:ext cx="2628916" cy="3716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rgbClr val="1F1F1F">
                    <a:alpha val="100000"/>
                  </a:srgbClr>
                </a:solidFill>
                <a:cs typeface="+mn-ea"/>
                <a:sym typeface="+mn-lt"/>
              </a:rPr>
              <a:t>核心算法原理</a:t>
            </a:r>
            <a:endParaRPr lang="en-US" sz="2200" dirty="0">
              <a:solidFill>
                <a:srgbClr val="1F1F1F">
                  <a:alpha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35142" y="3829993"/>
            <a:ext cx="1524000" cy="692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45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04.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35142" y="4632222"/>
            <a:ext cx="2395606" cy="3716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rgbClr val="1F1F1F">
                    <a:alpha val="100000"/>
                  </a:srgbClr>
                </a:solidFill>
                <a:cs typeface="+mn-ea"/>
                <a:sym typeface="+mn-lt"/>
              </a:rPr>
              <a:t>总结与展望</a:t>
            </a:r>
            <a:endParaRPr lang="en-US" sz="2200" dirty="0">
              <a:solidFill>
                <a:srgbClr val="1F1F1F">
                  <a:alpha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97310" y="1713947"/>
            <a:ext cx="1524000" cy="692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45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01.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7310" y="3829994"/>
            <a:ext cx="1352550" cy="692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45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03.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97310" y="4632222"/>
            <a:ext cx="2471806" cy="3716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rgbClr val="1F1F1F">
                    <a:alpha val="100000"/>
                  </a:srgbClr>
                </a:solidFill>
                <a:cs typeface="+mn-ea"/>
                <a:sym typeface="+mn-lt"/>
              </a:rPr>
              <a:t>实验结果分析</a:t>
            </a:r>
            <a:endParaRPr lang="en-US" sz="2200" dirty="0">
              <a:solidFill>
                <a:srgbClr val="1F1F1F">
                  <a:alpha val="10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97310" y="2536838"/>
            <a:ext cx="2628916" cy="37164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rgbClr val="1F1F1F">
                    <a:alpha val="100000"/>
                  </a:srgbClr>
                </a:solidFill>
                <a:cs typeface="+mn-ea"/>
                <a:sym typeface="+mn-lt"/>
              </a:rPr>
              <a:t>研究背景与任务目标</a:t>
            </a:r>
            <a:endParaRPr lang="en-US" sz="2200" dirty="0">
              <a:solidFill>
                <a:srgbClr val="1F1F1F">
                  <a:alpha val="10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2310" y="2451050"/>
            <a:ext cx="2051957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5017" y="4396883"/>
            <a:ext cx="8411497" cy="108951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500" b="1" dirty="0">
                <a:solidFill>
                  <a:schemeClr val="dk1">
                    <a:alpha val="100000"/>
                  </a:schemeClr>
                </a:solidFill>
                <a:cs typeface="+mn-ea"/>
                <a:sym typeface="+mn-lt"/>
              </a:rPr>
              <a:t>研究背景与任务目标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5017" y="2451050"/>
            <a:ext cx="1775465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PART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2648177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背景简介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545B31-A2BA-1DB6-F8E1-BC577CBD68C2}"/>
              </a:ext>
            </a:extLst>
          </p:cNvPr>
          <p:cNvSpPr txBox="1"/>
          <p:nvPr/>
        </p:nvSpPr>
        <p:spPr>
          <a:xfrm>
            <a:off x="5631180" y="32343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: 剪去单角 14">
            <a:extLst>
              <a:ext uri="{FF2B5EF4-FFF2-40B4-BE49-F238E27FC236}">
                <a16:creationId xmlns:a16="http://schemas.microsoft.com/office/drawing/2014/main" id="{1A85BB4E-99ED-7877-5676-D70EA1BEF087}"/>
              </a:ext>
            </a:extLst>
          </p:cNvPr>
          <p:cNvSpPr/>
          <p:nvPr/>
        </p:nvSpPr>
        <p:spPr>
          <a:xfrm>
            <a:off x="2438400" y="265328"/>
            <a:ext cx="6000782" cy="914400"/>
          </a:xfrm>
          <a:prstGeom prst="snip1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数值方法在图像处理中具有广泛应用，本项目旨在通过插值、微分和拟合技术实现图像压缩、特征定位与识别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85101D09-DC66-38D2-AC52-AFD5AFDFEF35}"/>
              </a:ext>
            </a:extLst>
          </p:cNvPr>
          <p:cNvSpPr txBox="1"/>
          <p:nvPr/>
        </p:nvSpPr>
        <p:spPr>
          <a:xfrm>
            <a:off x="458532" y="3810000"/>
            <a:ext cx="2648177" cy="7620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任务目标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F29AFF9D-121B-988B-4852-02A83F7E8383}"/>
              </a:ext>
            </a:extLst>
          </p:cNvPr>
          <p:cNvSpPr/>
          <p:nvPr/>
        </p:nvSpPr>
        <p:spPr>
          <a:xfrm>
            <a:off x="2429531" y="2091384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图像灰度转换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8336E435-7F83-ACF9-20CF-53E56C9DC8E1}"/>
              </a:ext>
            </a:extLst>
          </p:cNvPr>
          <p:cNvSpPr/>
          <p:nvPr/>
        </p:nvSpPr>
        <p:spPr>
          <a:xfrm>
            <a:off x="2440774" y="5410200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OCR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7B8C41B2-0A4B-FAA1-6FC8-E1FC4B8AB31A}"/>
              </a:ext>
            </a:extLst>
          </p:cNvPr>
          <p:cNvSpPr/>
          <p:nvPr/>
        </p:nvSpPr>
        <p:spPr>
          <a:xfrm>
            <a:off x="2429531" y="4303928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眼部定位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920B35ED-3E85-3B3E-F365-35B1F7EB55F6}"/>
              </a:ext>
            </a:extLst>
          </p:cNvPr>
          <p:cNvSpPr/>
          <p:nvPr/>
        </p:nvSpPr>
        <p:spPr>
          <a:xfrm>
            <a:off x="2429531" y="3197656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图像压缩与恢复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18290687-29B3-1975-0934-827610488814}"/>
              </a:ext>
            </a:extLst>
          </p:cNvPr>
          <p:cNvSpPr/>
          <p:nvPr/>
        </p:nvSpPr>
        <p:spPr>
          <a:xfrm>
            <a:off x="5002907" y="2410084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13335DE1-BD5E-B762-FCD4-FD61538FCAD8}"/>
              </a:ext>
            </a:extLst>
          </p:cNvPr>
          <p:cNvSpPr/>
          <p:nvPr/>
        </p:nvSpPr>
        <p:spPr>
          <a:xfrm>
            <a:off x="5748667" y="2091383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加权平均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99BE1CD8-9B1D-C924-D86C-D967E49DE185}"/>
              </a:ext>
            </a:extLst>
          </p:cNvPr>
          <p:cNvSpPr/>
          <p:nvPr/>
        </p:nvSpPr>
        <p:spPr>
          <a:xfrm>
            <a:off x="5748667" y="5410200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多预处理融合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33EC5757-0F55-7E98-F323-F249A88EDAD5}"/>
              </a:ext>
            </a:extLst>
          </p:cNvPr>
          <p:cNvSpPr/>
          <p:nvPr/>
        </p:nvSpPr>
        <p:spPr>
          <a:xfrm>
            <a:off x="5748667" y="4303928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Sobel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+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几何拟合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204455B8-F319-D938-57FD-7904A3F5157C}"/>
              </a:ext>
            </a:extLst>
          </p:cNvPr>
          <p:cNvSpPr/>
          <p:nvPr/>
        </p:nvSpPr>
        <p:spPr>
          <a:xfrm>
            <a:off x="5748667" y="3195657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插值算法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46174CE-6D65-E0E3-A014-B63512097994}"/>
              </a:ext>
            </a:extLst>
          </p:cNvPr>
          <p:cNvSpPr/>
          <p:nvPr/>
        </p:nvSpPr>
        <p:spPr>
          <a:xfrm>
            <a:off x="8322043" y="2410084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9C193BE5-E186-2910-BFBC-E6A3CDC21044}"/>
              </a:ext>
            </a:extLst>
          </p:cNvPr>
          <p:cNvSpPr/>
          <p:nvPr/>
        </p:nvSpPr>
        <p:spPr>
          <a:xfrm>
            <a:off x="9067803" y="5410200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置信度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&gt;0.5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B3A57E27-6632-8D4F-D9FB-80C73294E53B}"/>
              </a:ext>
            </a:extLst>
          </p:cNvPr>
          <p:cNvSpPr/>
          <p:nvPr/>
        </p:nvSpPr>
        <p:spPr>
          <a:xfrm>
            <a:off x="9067803" y="4303928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瞳孔中心定位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86E7B330-475A-9E81-D4FA-E8D549CD5F45}"/>
              </a:ext>
            </a:extLst>
          </p:cNvPr>
          <p:cNvSpPr/>
          <p:nvPr/>
        </p:nvSpPr>
        <p:spPr>
          <a:xfrm>
            <a:off x="9067803" y="3195657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1/64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尺寸压缩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PSNR &gt;30dB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0" name="AutoShape 6">
            <a:extLst>
              <a:ext uri="{FF2B5EF4-FFF2-40B4-BE49-F238E27FC236}">
                <a16:creationId xmlns:a16="http://schemas.microsoft.com/office/drawing/2014/main" id="{0F8F152E-08BC-8FAD-3E42-E7442DA662E3}"/>
              </a:ext>
            </a:extLst>
          </p:cNvPr>
          <p:cNvSpPr/>
          <p:nvPr/>
        </p:nvSpPr>
        <p:spPr>
          <a:xfrm>
            <a:off x="9067803" y="2091383"/>
            <a:ext cx="2438400" cy="9144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灰度转换</a:t>
            </a:r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E43CC59-410D-4ACE-BB6D-5BA290E2BFE3}"/>
              </a:ext>
            </a:extLst>
          </p:cNvPr>
          <p:cNvSpPr/>
          <p:nvPr/>
        </p:nvSpPr>
        <p:spPr>
          <a:xfrm>
            <a:off x="5002907" y="5728991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1970EC43-888D-3DB9-93AF-E92E06D53806}"/>
              </a:ext>
            </a:extLst>
          </p:cNvPr>
          <p:cNvSpPr/>
          <p:nvPr/>
        </p:nvSpPr>
        <p:spPr>
          <a:xfrm>
            <a:off x="5002907" y="4622628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16CB04E-5DCD-1726-502B-E6798B360395}"/>
              </a:ext>
            </a:extLst>
          </p:cNvPr>
          <p:cNvSpPr/>
          <p:nvPr/>
        </p:nvSpPr>
        <p:spPr>
          <a:xfrm>
            <a:off x="5002907" y="3516265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CC96DE37-E9F4-766A-48A2-AC06BDEE00AB}"/>
              </a:ext>
            </a:extLst>
          </p:cNvPr>
          <p:cNvSpPr/>
          <p:nvPr/>
        </p:nvSpPr>
        <p:spPr>
          <a:xfrm>
            <a:off x="8322043" y="5728991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89E29C-8BA3-242A-EB5A-874B8369DAEB}"/>
              </a:ext>
            </a:extLst>
          </p:cNvPr>
          <p:cNvSpPr/>
          <p:nvPr/>
        </p:nvSpPr>
        <p:spPr>
          <a:xfrm>
            <a:off x="8322043" y="4622627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E5EAE21-B8D9-D357-BFB4-2AA61B662DED}"/>
              </a:ext>
            </a:extLst>
          </p:cNvPr>
          <p:cNvSpPr/>
          <p:nvPr/>
        </p:nvSpPr>
        <p:spPr>
          <a:xfrm>
            <a:off x="8322043" y="3548744"/>
            <a:ext cx="610784" cy="27699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C44A128-F8CA-2B27-95F3-3AF10931895D}"/>
              </a:ext>
            </a:extLst>
          </p:cNvPr>
          <p:cNvSpPr txBox="1"/>
          <p:nvPr/>
        </p:nvSpPr>
        <p:spPr>
          <a:xfrm>
            <a:off x="3200400" y="154373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任务</a:t>
            </a:r>
            <a:endParaRPr lang="zh-CN" altLang="en-US" sz="2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FFDB7C-5D3F-364B-BB35-8A14BFD5AB11}"/>
              </a:ext>
            </a:extLst>
          </p:cNvPr>
          <p:cNvSpPr txBox="1"/>
          <p:nvPr/>
        </p:nvSpPr>
        <p:spPr>
          <a:xfrm>
            <a:off x="9829800" y="154373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目标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6B71192-F0A8-ECD5-DEBF-28D536B678E5}"/>
              </a:ext>
            </a:extLst>
          </p:cNvPr>
          <p:cNvSpPr txBox="1"/>
          <p:nvPr/>
        </p:nvSpPr>
        <p:spPr>
          <a:xfrm>
            <a:off x="6515100" y="154580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2310" y="2451050"/>
            <a:ext cx="2051957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5017" y="4396883"/>
            <a:ext cx="8411497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500" b="1" dirty="0">
                <a:solidFill>
                  <a:schemeClr val="dk1">
                    <a:alpha val="100000"/>
                  </a:schemeClr>
                </a:solidFill>
                <a:cs typeface="+mn-ea"/>
                <a:sym typeface="+mn-lt"/>
              </a:rPr>
              <a:t>核心算法原理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45017" y="2451050"/>
            <a:ext cx="1775465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PART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图像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灰度转换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588740" y="1156874"/>
            <a:ext cx="7147150" cy="822300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45095" y="1330245"/>
            <a:ext cx="7147150" cy="67477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将彩色图像转换为仅包含亮度信息的灰度图像，该过程通常使用加权平均公式</a:t>
            </a:r>
            <a:endParaRPr 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E2C591-FCAD-65C2-F461-CB018C38B55B}"/>
              </a:ext>
            </a:extLst>
          </p:cNvPr>
          <p:cNvSpPr txBox="1"/>
          <p:nvPr/>
        </p:nvSpPr>
        <p:spPr>
          <a:xfrm>
            <a:off x="588740" y="232645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sz="2000" b="1" dirty="0">
                <a:solidFill>
                  <a:schemeClr val="tx2"/>
                </a:solidFill>
                <a:latin typeface="+mn-ea"/>
              </a:rPr>
              <a:t>Gray = 0.2989 ⋅ R + 0.5870 ⋅ G + 0.1140 ⋅ B</a:t>
            </a:r>
            <a:endParaRPr lang="zh-CN" altLang="en-US" sz="2000" b="1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A5D65BC-88BB-F30C-8754-812E4AA2A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0" y="3048000"/>
            <a:ext cx="7591425" cy="2971800"/>
          </a:xfrm>
          <a:prstGeom prst="rect">
            <a:avLst/>
          </a:prstGeom>
        </p:spPr>
      </p:pic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DCDDB35C-532E-98FF-2F0C-125B47D141A0}"/>
              </a:ext>
            </a:extLst>
          </p:cNvPr>
          <p:cNvSpPr/>
          <p:nvPr/>
        </p:nvSpPr>
        <p:spPr>
          <a:xfrm>
            <a:off x="8930796" y="3886200"/>
            <a:ext cx="2817206" cy="1536583"/>
          </a:xfrm>
          <a:prstGeom prst="snip1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 </a:t>
            </a:r>
            <a:r>
              <a:rPr lang="en-US" altLang="zh-CN" dirty="0"/>
              <a:t>MATLAB </a:t>
            </a:r>
            <a:r>
              <a:rPr lang="zh-CN" altLang="en-US" dirty="0"/>
              <a:t>中，这个转换可以简单地通过内置函数 </a:t>
            </a:r>
            <a:r>
              <a:rPr lang="en-US" altLang="zh-CN" dirty="0"/>
              <a:t>rgb2gray </a:t>
            </a:r>
            <a:r>
              <a:rPr lang="zh-CN" altLang="en-US" dirty="0"/>
              <a:t>来实现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DE99F5B-1BD4-4446-CE8B-8ED25F5A4F8A}"/>
              </a:ext>
            </a:extLst>
          </p:cNvPr>
          <p:cNvSpPr txBox="1"/>
          <p:nvPr/>
        </p:nvSpPr>
        <p:spPr>
          <a:xfrm>
            <a:off x="476023" y="265328"/>
            <a:ext cx="3175294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cs typeface="+mn-ea"/>
                <a:sym typeface="+mn-lt"/>
              </a:rPr>
              <a:t>图像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压缩与恢复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BA542C-24BC-A8D6-186D-287EE6650C63}"/>
                  </a:ext>
                </a:extLst>
              </p:cNvPr>
              <p:cNvSpPr txBox="1"/>
              <p:nvPr/>
            </p:nvSpPr>
            <p:spPr>
              <a:xfrm>
                <a:off x="6529415" y="3928542"/>
                <a:ext cx="4861150" cy="1710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)+</m:t>
                            </m:r>
                            <m:f>
                              <m:f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000" b="1" dirty="0">
                  <a:solidFill>
                    <a:schemeClr val="tx2"/>
                  </a:solidFill>
                  <a:latin typeface="+mn-ea"/>
                </a:endParaRPr>
              </a:p>
              <a:p>
                <a:endParaRPr lang="zh-CN" altLang="zh-CN" sz="1600" b="1" dirty="0">
                  <a:solidFill>
                    <a:schemeClr val="tx2"/>
                  </a:solidFill>
                  <a:latin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BBA542C-24BC-A8D6-186D-287EE6650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5" y="3928542"/>
                <a:ext cx="4861150" cy="1710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B6CF340-C273-AD4B-1D58-7168E00C9998}"/>
              </a:ext>
            </a:extLst>
          </p:cNvPr>
          <p:cNvSpPr txBox="1"/>
          <p:nvPr/>
        </p:nvSpPr>
        <p:spPr>
          <a:xfrm>
            <a:off x="6543156" y="3453571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在 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x 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方向上进行两次线性插值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771AE-9971-123E-CA63-1BE05C22BECB}"/>
              </a:ext>
            </a:extLst>
          </p:cNvPr>
          <p:cNvSpPr txBox="1"/>
          <p:nvPr/>
        </p:nvSpPr>
        <p:spPr>
          <a:xfrm>
            <a:off x="6543156" y="5148605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在 </a:t>
            </a:r>
            <a:r>
              <a:rPr lang="en-US" altLang="zh-CN" sz="2000" b="1" dirty="0">
                <a:solidFill>
                  <a:schemeClr val="tx2"/>
                </a:solidFill>
                <a:latin typeface="+mn-ea"/>
              </a:rPr>
              <a:t>y </a:t>
            </a:r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方向上进行线性插值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A5F3B3-5FA7-2F70-944E-DEBAED69F04C}"/>
                  </a:ext>
                </a:extLst>
              </p:cNvPr>
              <p:cNvSpPr txBox="1"/>
              <p:nvPr/>
            </p:nvSpPr>
            <p:spPr>
              <a:xfrm>
                <a:off x="6649674" y="5713427"/>
                <a:ext cx="4190250" cy="856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0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20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b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zh-CN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zh-CN" sz="2000" b="1" dirty="0">
                  <a:solidFill>
                    <a:schemeClr val="tx2"/>
                  </a:solidFill>
                  <a:latin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A5F3B3-5FA7-2F70-944E-DEBAED69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74" y="5713427"/>
                <a:ext cx="4190250" cy="856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6">
            <a:extLst>
              <a:ext uri="{FF2B5EF4-FFF2-40B4-BE49-F238E27FC236}">
                <a16:creationId xmlns:a16="http://schemas.microsoft.com/office/drawing/2014/main" id="{6B134DEB-1FDF-4D96-200A-D977D50DC69E}"/>
              </a:ext>
            </a:extLst>
          </p:cNvPr>
          <p:cNvSpPr/>
          <p:nvPr/>
        </p:nvSpPr>
        <p:spPr>
          <a:xfrm>
            <a:off x="555500" y="2335967"/>
            <a:ext cx="4922207" cy="848144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zh-CN" alt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E3C0692F-F222-6362-4AAD-2F2D13ABA738}"/>
              </a:ext>
            </a:extLst>
          </p:cNvPr>
          <p:cNvSpPr txBox="1"/>
          <p:nvPr/>
        </p:nvSpPr>
        <p:spPr>
          <a:xfrm>
            <a:off x="611855" y="2509338"/>
            <a:ext cx="4949694" cy="67477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降采样压缩：工具箱用双三次插值，自定义用子采样</a:t>
            </a:r>
            <a:endParaRPr 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2F7F84-AF73-CB2C-2204-B1E2B09979B4}"/>
              </a:ext>
            </a:extLst>
          </p:cNvPr>
          <p:cNvSpPr txBox="1"/>
          <p:nvPr/>
        </p:nvSpPr>
        <p:spPr>
          <a:xfrm>
            <a:off x="2408966" y="1658859"/>
            <a:ext cx="1242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图像压缩</a:t>
            </a:r>
          </a:p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FBF05F-ACBB-F72A-237F-297DC4A0814C}"/>
              </a:ext>
            </a:extLst>
          </p:cNvPr>
          <p:cNvCxnSpPr>
            <a:cxnSpLocks/>
          </p:cNvCxnSpPr>
          <p:nvPr/>
        </p:nvCxnSpPr>
        <p:spPr>
          <a:xfrm>
            <a:off x="6019800" y="547468"/>
            <a:ext cx="0" cy="579394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JPEG图像压缩详解和代码实现">
            <a:extLst>
              <a:ext uri="{FF2B5EF4-FFF2-40B4-BE49-F238E27FC236}">
                <a16:creationId xmlns:a16="http://schemas.microsoft.com/office/drawing/2014/main" id="{EF94919D-5A8C-69A0-08BF-077D0431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6" y="3688062"/>
            <a:ext cx="57495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8E9B87-EDCD-FBE0-5C40-E7225243402E}"/>
              </a:ext>
            </a:extLst>
          </p:cNvPr>
          <p:cNvSpPr txBox="1"/>
          <p:nvPr/>
        </p:nvSpPr>
        <p:spPr>
          <a:xfrm>
            <a:off x="8569414" y="1654103"/>
            <a:ext cx="12423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+mn-ea"/>
              </a:rPr>
              <a:t>图像恢复</a:t>
            </a:r>
          </a:p>
          <a:p>
            <a:endParaRPr lang="zh-CN" altLang="en-US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D8C192C4-10C2-BEB9-A2AF-A2DA56614457}"/>
              </a:ext>
            </a:extLst>
          </p:cNvPr>
          <p:cNvSpPr/>
          <p:nvPr/>
        </p:nvSpPr>
        <p:spPr>
          <a:xfrm>
            <a:off x="6678405" y="2335967"/>
            <a:ext cx="4922207" cy="848144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zh-CN" alt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97D5F6FD-A960-1440-E2EE-AC8E28F69C0A}"/>
              </a:ext>
            </a:extLst>
          </p:cNvPr>
          <p:cNvSpPr txBox="1"/>
          <p:nvPr/>
        </p:nvSpPr>
        <p:spPr>
          <a:xfrm>
            <a:off x="6734760" y="2509338"/>
            <a:ext cx="4949694" cy="67477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降采样压缩：工具箱用双三次插值，自定义用子采样</a:t>
            </a:r>
            <a:endParaRPr 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639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FD5349E-DD6F-628D-F5EB-6B5EC0623487}"/>
              </a:ext>
            </a:extLst>
          </p:cNvPr>
          <p:cNvSpPr txBox="1"/>
          <p:nvPr/>
        </p:nvSpPr>
        <p:spPr>
          <a:xfrm>
            <a:off x="476023" y="265328"/>
            <a:ext cx="3175294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眼部定位</a:t>
            </a:r>
            <a:endParaRPr lang="en-US" sz="3000" b="1" dirty="0">
              <a:solidFill>
                <a:schemeClr val="dk2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AC67696-50FC-EBA9-8BBD-8C810A5DF9E5}"/>
              </a:ext>
            </a:extLst>
          </p:cNvPr>
          <p:cNvSpPr/>
          <p:nvPr/>
        </p:nvSpPr>
        <p:spPr>
          <a:xfrm>
            <a:off x="3362836" y="265328"/>
            <a:ext cx="5466328" cy="1163971"/>
          </a:xfrm>
          <a:prstGeom prst="roundRect">
            <a:avLst>
              <a:gd name="adj" fmla="val 7233"/>
            </a:avLst>
          </a:prstGeom>
          <a:solidFill>
            <a:schemeClr val="lt2">
              <a:alpha val="62000"/>
            </a:schemeClr>
          </a:solidFill>
        </p:spPr>
        <p:txBody>
          <a:bodyPr/>
          <a:lstStyle/>
          <a:p>
            <a:endParaRPr lang="zh-CN" alt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BC1A953C-6BAF-F27C-9C96-3FBEBE854F9B}"/>
              </a:ext>
            </a:extLst>
          </p:cNvPr>
          <p:cNvSpPr txBox="1"/>
          <p:nvPr/>
        </p:nvSpPr>
        <p:spPr>
          <a:xfrm>
            <a:off x="3419190" y="438700"/>
            <a:ext cx="6552973" cy="674773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工具箱：霍夫变换圆检测</a:t>
            </a:r>
            <a:endParaRPr lang="en-US" altLang="zh-CN" sz="1600" b="1" dirty="0">
              <a:solidFill>
                <a:schemeClr val="tx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自定义：</a:t>
            </a:r>
            <a:r>
              <a:rPr lang="en-US" altLang="zh-CN" sz="1600" b="1" dirty="0">
                <a:solidFill>
                  <a:schemeClr val="tx2"/>
                </a:solidFill>
                <a:latin typeface="+mn-ea"/>
              </a:rPr>
              <a:t>Sobel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边缘检测 → 形态学处理 → 几何约束配对</a:t>
            </a:r>
            <a:endParaRPr lang="en-US" sz="1600" b="1" dirty="0">
              <a:solidFill>
                <a:schemeClr val="tx2"/>
              </a:solidFill>
              <a:latin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3817D7-A351-48BF-F7F8-CCC162C08B62}"/>
              </a:ext>
            </a:extLst>
          </p:cNvPr>
          <p:cNvSpPr/>
          <p:nvPr/>
        </p:nvSpPr>
        <p:spPr>
          <a:xfrm>
            <a:off x="844419" y="1767291"/>
            <a:ext cx="12954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FBF5D06-5852-B06E-14FE-B8C6434FBBD5}"/>
              </a:ext>
            </a:extLst>
          </p:cNvPr>
          <p:cNvSpPr/>
          <p:nvPr/>
        </p:nvSpPr>
        <p:spPr>
          <a:xfrm>
            <a:off x="844419" y="5811703"/>
            <a:ext cx="12954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DC0FC80-FEAD-E4D8-ACE6-5FADE6F48042}"/>
              </a:ext>
            </a:extLst>
          </p:cNvPr>
          <p:cNvSpPr/>
          <p:nvPr/>
        </p:nvSpPr>
        <p:spPr>
          <a:xfrm>
            <a:off x="844419" y="4800600"/>
            <a:ext cx="12954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A2597E-DBE5-E370-517D-14EFF295AF4A}"/>
              </a:ext>
            </a:extLst>
          </p:cNvPr>
          <p:cNvSpPr/>
          <p:nvPr/>
        </p:nvSpPr>
        <p:spPr>
          <a:xfrm>
            <a:off x="870651" y="2778394"/>
            <a:ext cx="12954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851A919-A11E-F246-8678-24FBE9CD949F}"/>
              </a:ext>
            </a:extLst>
          </p:cNvPr>
          <p:cNvSpPr/>
          <p:nvPr/>
        </p:nvSpPr>
        <p:spPr>
          <a:xfrm>
            <a:off x="844419" y="3789497"/>
            <a:ext cx="1295400" cy="5334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CB49CAE-DB3B-31B7-D511-9785B70401E0}"/>
              </a:ext>
            </a:extLst>
          </p:cNvPr>
          <p:cNvSpPr/>
          <p:nvPr/>
        </p:nvSpPr>
        <p:spPr>
          <a:xfrm>
            <a:off x="1415919" y="2418587"/>
            <a:ext cx="152400" cy="30480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6900237-1551-E0C7-4F00-34705F7AC0EE}"/>
              </a:ext>
            </a:extLst>
          </p:cNvPr>
          <p:cNvSpPr/>
          <p:nvPr/>
        </p:nvSpPr>
        <p:spPr>
          <a:xfrm>
            <a:off x="1415294" y="5417955"/>
            <a:ext cx="152400" cy="30480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320B198-DDB8-7889-731F-297D1A00560A}"/>
              </a:ext>
            </a:extLst>
          </p:cNvPr>
          <p:cNvSpPr/>
          <p:nvPr/>
        </p:nvSpPr>
        <p:spPr>
          <a:xfrm>
            <a:off x="1415919" y="4411845"/>
            <a:ext cx="152400" cy="30480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9BEC29B-EF50-322C-C81B-A4F1B3377AE3}"/>
              </a:ext>
            </a:extLst>
          </p:cNvPr>
          <p:cNvSpPr/>
          <p:nvPr/>
        </p:nvSpPr>
        <p:spPr>
          <a:xfrm>
            <a:off x="1415919" y="3409145"/>
            <a:ext cx="152400" cy="304800"/>
          </a:xfrm>
          <a:prstGeom prst="down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45E472-B0B4-6D9C-CB7D-AFC88A8B98E5}"/>
              </a:ext>
            </a:extLst>
          </p:cNvPr>
          <p:cNvSpPr txBox="1"/>
          <p:nvPr/>
        </p:nvSpPr>
        <p:spPr>
          <a:xfrm>
            <a:off x="1175451" y="133978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流程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E45CAD-D37E-0702-CE7D-823EAD8582D1}"/>
              </a:ext>
            </a:extLst>
          </p:cNvPr>
          <p:cNvSpPr txBox="1"/>
          <p:nvPr/>
        </p:nvSpPr>
        <p:spPr>
          <a:xfrm>
            <a:off x="1099251" y="1864714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灰度图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95EDE8-4645-AF1B-3167-F6946D662BAF}"/>
              </a:ext>
            </a:extLst>
          </p:cNvPr>
          <p:cNvSpPr txBox="1"/>
          <p:nvPr/>
        </p:nvSpPr>
        <p:spPr>
          <a:xfrm>
            <a:off x="1019928" y="590912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圆心拟合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B7EC45-7A91-9606-A4ED-F7698BDF7CC9}"/>
              </a:ext>
            </a:extLst>
          </p:cNvPr>
          <p:cNvSpPr txBox="1"/>
          <p:nvPr/>
        </p:nvSpPr>
        <p:spPr>
          <a:xfrm>
            <a:off x="996194" y="488553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开闭运算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036A6C3-031F-D5A4-C7C4-FACA815AE119}"/>
              </a:ext>
            </a:extLst>
          </p:cNvPr>
          <p:cNvSpPr txBox="1"/>
          <p:nvPr/>
        </p:nvSpPr>
        <p:spPr>
          <a:xfrm>
            <a:off x="1094878" y="388692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二值化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761002-711A-6A1A-D726-30B59A975C7D}"/>
              </a:ext>
            </a:extLst>
          </p:cNvPr>
          <p:cNvSpPr txBox="1"/>
          <p:nvPr/>
        </p:nvSpPr>
        <p:spPr>
          <a:xfrm>
            <a:off x="921243" y="2889738"/>
            <a:ext cx="129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/>
                </a:solidFill>
                <a:latin typeface="+mn-ea"/>
              </a:rPr>
              <a:t>Sobel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微分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EF34EB-3DDC-ACD0-7B2B-20EA319DF1F4}"/>
              </a:ext>
            </a:extLst>
          </p:cNvPr>
          <p:cNvSpPr txBox="1"/>
          <p:nvPr/>
        </p:nvSpPr>
        <p:spPr>
          <a:xfrm>
            <a:off x="3362836" y="177747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dk1">
                    <a:alpha val="100000"/>
                  </a:schemeClr>
                </a:solidFill>
                <a:cs typeface="+mn-ea"/>
              </a:rPr>
              <a:t>Sobel</a:t>
            </a:r>
            <a:r>
              <a:rPr lang="zh-CN" altLang="en-US" sz="2800" b="1" dirty="0">
                <a:solidFill>
                  <a:schemeClr val="dk1">
                    <a:alpha val="100000"/>
                  </a:schemeClr>
                </a:solidFill>
                <a:cs typeface="+mn-ea"/>
              </a:rPr>
              <a:t>算子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1DFBE2-4474-9D70-19B1-03226E6F820C}"/>
                  </a:ext>
                </a:extLst>
              </p:cNvPr>
              <p:cNvSpPr txBox="1"/>
              <p:nvPr/>
            </p:nvSpPr>
            <p:spPr>
              <a:xfrm>
                <a:off x="3575715" y="3409145"/>
                <a:ext cx="191321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Gx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31DFBE2-4474-9D70-19B1-03226E6F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15" y="3409145"/>
                <a:ext cx="1913216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90AE25-8A24-D88E-15AD-9D601E107BB3}"/>
                  </a:ext>
                </a:extLst>
              </p:cNvPr>
              <p:cNvSpPr txBox="1"/>
              <p:nvPr/>
            </p:nvSpPr>
            <p:spPr>
              <a:xfrm>
                <a:off x="3575715" y="5417955"/>
                <a:ext cx="2338132" cy="730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F90AE25-8A24-D88E-15AD-9D601E10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15" y="5417955"/>
                <a:ext cx="2338132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CA28E56C-FA78-D8AD-CEEC-BEB510C31224}"/>
              </a:ext>
            </a:extLst>
          </p:cNvPr>
          <p:cNvSpPr txBox="1"/>
          <p:nvPr/>
        </p:nvSpPr>
        <p:spPr>
          <a:xfrm>
            <a:off x="3419190" y="2418587"/>
            <a:ext cx="3286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水平变化</a:t>
            </a:r>
            <a:r>
              <a:rPr lang="zh-CN" altLang="en-US" dirty="0"/>
              <a:t>​：将图像 </a:t>
            </a:r>
            <a:r>
              <a:rPr lang="en-US" altLang="zh-CN" i="1" dirty="0"/>
              <a:t>I</a:t>
            </a:r>
            <a:r>
              <a:rPr lang="zh-CN" altLang="en-US" dirty="0"/>
              <a:t> 与奇数大小的模板进行卷积，结果为 </a:t>
            </a:r>
            <a:r>
              <a:rPr lang="en-US" altLang="zh-CN" i="1" dirty="0"/>
              <a:t>Gx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162CF3-7E6A-633B-036C-C03792F043FC}"/>
              </a:ext>
            </a:extLst>
          </p:cNvPr>
          <p:cNvSpPr txBox="1"/>
          <p:nvPr/>
        </p:nvSpPr>
        <p:spPr>
          <a:xfrm>
            <a:off x="3419190" y="4539608"/>
            <a:ext cx="328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垂直变化</a:t>
            </a:r>
            <a:r>
              <a:rPr lang="zh-CN" altLang="en-US" dirty="0"/>
              <a:t>​：将图像 </a:t>
            </a:r>
            <a:r>
              <a:rPr lang="en-US" altLang="zh-CN" i="1" dirty="0"/>
              <a:t>I</a:t>
            </a:r>
            <a:r>
              <a:rPr lang="zh-CN" altLang="en-US" dirty="0"/>
              <a:t> 与奇数大小的模板进行卷积，结果为 </a:t>
            </a:r>
            <a:r>
              <a:rPr lang="en-US" altLang="zh-CN" i="1" dirty="0"/>
              <a:t>Gy</a:t>
            </a:r>
            <a:r>
              <a:rPr lang="zh-CN" altLang="en-US" dirty="0"/>
              <a:t>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4" name="矩形: 剪去单角 33">
            <a:extLst>
              <a:ext uri="{FF2B5EF4-FFF2-40B4-BE49-F238E27FC236}">
                <a16:creationId xmlns:a16="http://schemas.microsoft.com/office/drawing/2014/main" id="{40E6EE30-CE4F-E926-749C-C503D00103FD}"/>
              </a:ext>
            </a:extLst>
          </p:cNvPr>
          <p:cNvSpPr/>
          <p:nvPr/>
        </p:nvSpPr>
        <p:spPr>
          <a:xfrm>
            <a:off x="7710833" y="2507792"/>
            <a:ext cx="3472749" cy="1301692"/>
          </a:xfrm>
          <a:prstGeom prst="snip1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通过卷积运算应用这些算子，可以得到水平和垂直方向上的梯度图像，然后计算梯度幅值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6850F0-1473-437F-D826-2C235B7D7E85}"/>
                  </a:ext>
                </a:extLst>
              </p:cNvPr>
              <p:cNvSpPr txBox="1"/>
              <p:nvPr/>
            </p:nvSpPr>
            <p:spPr>
              <a:xfrm>
                <a:off x="8305800" y="4497646"/>
                <a:ext cx="1984384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6850F0-1473-437F-D826-2C235B7D7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497646"/>
                <a:ext cx="1984384" cy="563680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右大括号 35">
            <a:extLst>
              <a:ext uri="{FF2B5EF4-FFF2-40B4-BE49-F238E27FC236}">
                <a16:creationId xmlns:a16="http://schemas.microsoft.com/office/drawing/2014/main" id="{2502253A-673F-2D5B-E293-A062493BDFE9}"/>
              </a:ext>
            </a:extLst>
          </p:cNvPr>
          <p:cNvSpPr/>
          <p:nvPr/>
        </p:nvSpPr>
        <p:spPr>
          <a:xfrm>
            <a:off x="6934200" y="1905000"/>
            <a:ext cx="304800" cy="4243732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4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2310" y="2451050"/>
            <a:ext cx="2051957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03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5017" y="4396883"/>
            <a:ext cx="8411497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4500" b="1" dirty="0">
                <a:solidFill>
                  <a:schemeClr val="dk1">
                    <a:alpha val="100000"/>
                  </a:schemeClr>
                </a:solidFill>
                <a:cs typeface="+mn-ea"/>
                <a:sym typeface="+mn-lt"/>
              </a:rPr>
              <a:t>实验结果分析</a:t>
            </a:r>
            <a:endParaRPr lang="en-US" sz="4500" b="1" dirty="0">
              <a:solidFill>
                <a:schemeClr val="dk1">
                  <a:alpha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5017" y="2451050"/>
            <a:ext cx="1775465" cy="1842306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4050" b="1">
                <a:solidFill>
                  <a:schemeClr val="dk1">
                    <a:alpha val="100000"/>
                  </a:schemeClr>
                </a:solidFill>
                <a:highlight>
                  <a:srgbClr val="000000">
                    <a:alpha val="0"/>
                  </a:srgbClr>
                </a:highlight>
                <a:cs typeface="+mn-ea"/>
                <a:sym typeface="+mn-lt"/>
              </a:rPr>
              <a:t>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CCECF1"/>
      </a:lt1>
      <a:dk2>
        <a:srgbClr val="00544A"/>
      </a:dk2>
      <a:lt2>
        <a:srgbClr val="EEFDFF"/>
      </a:lt2>
      <a:accent1>
        <a:srgbClr val="00B49F"/>
      </a:accent1>
      <a:accent2>
        <a:srgbClr val="00B49F"/>
      </a:accent2>
      <a:accent3>
        <a:srgbClr val="00AB97"/>
      </a:accent3>
      <a:accent4>
        <a:srgbClr val="019D8B"/>
      </a:accent4>
      <a:accent5>
        <a:srgbClr val="2FBA87"/>
      </a:accent5>
      <a:accent6>
        <a:srgbClr val="1CAC77"/>
      </a:accent6>
      <a:hlink>
        <a:srgbClr val="0000FF"/>
      </a:hlink>
      <a:folHlink>
        <a:srgbClr val="800080"/>
      </a:folHlink>
    </a:clrScheme>
    <a:fontScheme name="s5zyrcdk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766</Words>
  <Application>Microsoft Office PowerPoint</Application>
  <PresentationFormat>宽屏</PresentationFormat>
  <Paragraphs>169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等线</vt:lpstr>
      <vt:lpstr>Arial</vt:lpstr>
      <vt:lpstr>Times New Roman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</dc:creator>
  <cp:lastModifiedBy>puppy 张</cp:lastModifiedBy>
  <cp:revision>35</cp:revision>
  <dcterms:created xsi:type="dcterms:W3CDTF">2006-08-16T00:00:00Z</dcterms:created>
  <dcterms:modified xsi:type="dcterms:W3CDTF">2025-06-06T13:00:31Z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12158632B7CA4AFF8EFA91E2B2C37C83_12</vt:lpwstr>
  </property>
  <property fmtid="{D5CDD505-2E9C-101B-9397-08002B2CF9AE}" pid="3" name="KSOProductBuildVer">
    <vt:lpwstr>2052-12.1.0.20784</vt:lpwstr>
  </property>
</Properties>
</file>