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22" r:id="rId2"/>
  </p:sldMasterIdLst>
  <p:notesMasterIdLst>
    <p:notesMasterId r:id="rId19"/>
  </p:notesMasterIdLst>
  <p:handoutMasterIdLst>
    <p:handoutMasterId r:id="rId20"/>
  </p:handoutMasterIdLst>
  <p:sldIdLst>
    <p:sldId id="263" r:id="rId3"/>
    <p:sldId id="266" r:id="rId4"/>
    <p:sldId id="268" r:id="rId5"/>
    <p:sldId id="278" r:id="rId6"/>
    <p:sldId id="269" r:id="rId7"/>
    <p:sldId id="281" r:id="rId8"/>
    <p:sldId id="285" r:id="rId9"/>
    <p:sldId id="286" r:id="rId10"/>
    <p:sldId id="274" r:id="rId11"/>
    <p:sldId id="287" r:id="rId12"/>
    <p:sldId id="288" r:id="rId13"/>
    <p:sldId id="290" r:id="rId14"/>
    <p:sldId id="289" r:id="rId15"/>
    <p:sldId id="272" r:id="rId16"/>
    <p:sldId id="267" r:id="rId17"/>
    <p:sldId id="291"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E94"/>
    <a:srgbClr val="9BC1BB"/>
    <a:srgbClr val="F6D7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94" autoAdjust="0"/>
    <p:restoredTop sz="94660"/>
  </p:normalViewPr>
  <p:slideViewPr>
    <p:cSldViewPr snapToGrid="0" showGuides="1">
      <p:cViewPr>
        <p:scale>
          <a:sx n="66" d="100"/>
          <a:sy n="66" d="100"/>
        </p:scale>
        <p:origin x="970"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2024/5/16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62595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FF7F6-619A-4D1B-B3CC-21E9932310DB}" type="datetimeFigureOut">
              <a:rPr lang="zh-CN" altLang="en-US" smtClean="0"/>
              <a:t>2024/5/16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687B2-73E3-44E8-A0A7-A03433521850}" type="slidenum">
              <a:rPr lang="zh-CN" altLang="en-US" smtClean="0"/>
              <a:t>‹#›</a:t>
            </a:fld>
            <a:endParaRPr lang="zh-CN" altLang="en-US"/>
          </a:p>
        </p:txBody>
      </p:sp>
    </p:spTree>
    <p:extLst>
      <p:ext uri="{BB962C8B-B14F-4D97-AF65-F5344CB8AC3E}">
        <p14:creationId xmlns:p14="http://schemas.microsoft.com/office/powerpoint/2010/main" val="162949308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61514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400586544"/>
      </p:ext>
    </p:extLst>
  </p:cSld>
  <p:clrMapOvr>
    <a:masterClrMapping/>
  </p:clrMapOvr>
  <p:transition spd="slow">
    <p:push dir="u"/>
  </p:transition>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286762378"/>
      </p:ext>
    </p:extLst>
  </p:cSld>
  <p:clrMapOvr>
    <a:masterClrMapping/>
  </p:clrMapOvr>
  <p:transition spd="slow">
    <p:push dir="u"/>
  </p:transition>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118003535"/>
      </p:ext>
    </p:extLst>
  </p:cSld>
  <p:clrMapOvr>
    <a:masterClrMapping/>
  </p:clrMapOvr>
  <p:transition spd="slow">
    <p:push dir="u"/>
  </p:transition>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32803335"/>
      </p:ext>
    </p:extLst>
  </p:cSld>
  <p:clrMapOvr>
    <a:masterClrMapping/>
  </p:clrMapOvr>
  <p:transition spd="slow">
    <p:push dir="u"/>
  </p:transition>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095856241"/>
      </p:ext>
    </p:extLst>
  </p:cSld>
  <p:clrMapOvr>
    <a:masterClrMapping/>
  </p:clrMapOvr>
  <p:transition spd="slow">
    <p:push dir="u"/>
  </p:transition>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007512133"/>
      </p:ext>
    </p:extLst>
  </p:cSld>
  <p:clrMapOvr>
    <a:masterClrMapping/>
  </p:clrMapOvr>
  <p:transition spd="slow">
    <p:push dir="u"/>
  </p:transition>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696779151"/>
      </p:ext>
    </p:extLst>
  </p:cSld>
  <p:clrMapOvr>
    <a:masterClrMapping/>
  </p:clrMapOvr>
  <p:transition spd="slow">
    <p:push dir="u"/>
  </p:transition>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319952399"/>
      </p:ext>
    </p:extLst>
  </p:cSld>
  <p:clrMapOvr>
    <a:masterClrMapping/>
  </p:clrMapOvr>
  <p:transition spd="slow">
    <p:push dir="u"/>
  </p:transition>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479172371"/>
      </p:ext>
    </p:extLst>
  </p:cSld>
  <p:clrMapOvr>
    <a:masterClrMapping/>
  </p:clrMapOvr>
  <p:transition spd="slow">
    <p:push dir="u"/>
  </p:transition>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909941745"/>
      </p:ext>
    </p:extLst>
  </p:cSld>
  <p:clrMapOvr>
    <a:masterClrMapping/>
  </p:clrMapOvr>
  <p:transition spd="slow">
    <p:push dir="u"/>
  </p:transition>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349129441"/>
      </p:ext>
    </p:extLst>
  </p:cSld>
  <p:clrMapOvr>
    <a:masterClrMapping/>
  </p:clrMapOvr>
  <p:transition spd="slow">
    <p:push dir="u"/>
  </p:transition>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75699658"/>
      </p:ext>
    </p:extLst>
  </p:cSld>
  <p:clrMapOvr>
    <a:masterClrMapping/>
  </p:clrMapOvr>
  <p:transition spd="slow">
    <p:push dir="u"/>
  </p:transition>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654024083"/>
      </p:ext>
    </p:extLst>
  </p:cSld>
  <p:clrMapOvr>
    <a:masterClrMapping/>
  </p:clrMapOvr>
  <p:transition spd="slow">
    <p:push dir="u"/>
  </p:transition>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416450423"/>
      </p:ext>
    </p:extLst>
  </p:cSld>
  <p:clrMapOvr>
    <a:masterClrMapping/>
  </p:clrMapOvr>
  <p:transition spd="slow">
    <p:push dir="u"/>
  </p:transition>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204025335"/>
      </p:ext>
    </p:extLst>
  </p:cSld>
  <p:clrMapOvr>
    <a:masterClrMapping/>
  </p:clrMapOvr>
  <p:transition spd="slow">
    <p:push dir="u"/>
  </p:transition>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315774088"/>
      </p:ext>
    </p:extLst>
  </p:cSld>
  <p:clrMapOvr>
    <a:masterClrMapping/>
  </p:clrMapOvr>
  <p:transition spd="slow">
    <p:push dir="u"/>
  </p:transition>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665424172"/>
      </p:ext>
    </p:extLst>
  </p:cSld>
  <p:clrMapOvr>
    <a:masterClrMapping/>
  </p:clrMapOvr>
  <p:transition spd="slow">
    <p:push dir="u"/>
  </p:transition>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178635485"/>
      </p:ext>
    </p:extLst>
  </p:cSld>
  <p:clrMapOvr>
    <a:masterClrMapping/>
  </p:clrMapOvr>
  <p:transition spd="slow">
    <p:push dir="u"/>
  </p:transition>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376900988"/>
      </p:ext>
    </p:extLst>
  </p:cSld>
  <p:clrMapOvr>
    <a:masterClrMapping/>
  </p:clrMapOvr>
  <p:transition spd="slow">
    <p:push dir="u"/>
  </p:transition>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872833136"/>
      </p:ext>
    </p:extLst>
  </p:cSld>
  <p:clrMapOvr>
    <a:masterClrMapping/>
  </p:clrMapOvr>
  <p:transition spd="slow">
    <p:push dir="u"/>
  </p:transition>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733586583"/>
      </p:ext>
    </p:extLst>
  </p:cSld>
  <p:clrMapOvr>
    <a:masterClrMapping/>
  </p:clrMapOvr>
  <p:transition spd="slow">
    <p:push dir="u"/>
  </p:transition>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844421642"/>
      </p:ext>
    </p:extLst>
  </p:cSld>
  <p:clrMapOvr>
    <a:masterClrMapping/>
  </p:clrMapOvr>
  <p:transition spd="slow">
    <p:push dir="u"/>
  </p:transition>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584372498"/>
      </p:ext>
    </p:extLst>
  </p:cSld>
  <p:clrMapOvr>
    <a:masterClrMapping/>
  </p:clrMapOvr>
  <p:transition spd="slow">
    <p:push dir="u"/>
  </p:transition>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447350457"/>
      </p:ext>
    </p:extLst>
  </p:cSld>
  <p:clrMapOvr>
    <a:masterClrMapping/>
  </p:clrMapOvr>
  <p:transition spd="slow">
    <p:push dir="u"/>
  </p:transition>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543888874"/>
      </p:ext>
    </p:extLst>
  </p:cSld>
  <p:clrMapOvr>
    <a:masterClrMapping/>
  </p:clrMapOvr>
  <p:transition spd="slow">
    <p:push dir="u"/>
  </p:transition>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569591787"/>
      </p:ext>
    </p:extLst>
  </p:cSld>
  <p:clrMapOvr>
    <a:masterClrMapping/>
  </p:clrMapOvr>
  <p:transition spd="slow">
    <p:push dir="u"/>
  </p:transition>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4114427885"/>
      </p:ext>
    </p:extLst>
  </p:cSld>
  <p:clrMapOvr>
    <a:masterClrMapping/>
  </p:clrMapOvr>
  <p:transition spd="slow">
    <p:push dir="u"/>
  </p:transition>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103191743"/>
      </p:ext>
    </p:extLst>
  </p:cSld>
  <p:clrMapOvr>
    <a:masterClrMapping/>
  </p:clrMapOvr>
  <p:transition spd="slow">
    <p:push dir="u"/>
  </p:transition>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920833271"/>
      </p:ext>
    </p:extLst>
  </p:cSld>
  <p:clrMapOvr>
    <a:masterClrMapping/>
  </p:clrMapOvr>
  <p:transition spd="slow">
    <p:push dir="u"/>
  </p:transition>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550501964"/>
      </p:ext>
    </p:extLst>
  </p:cSld>
  <p:clrMapOvr>
    <a:masterClrMapping/>
  </p:clrMapOvr>
  <p:transition spd="slow">
    <p:push dir="u"/>
  </p:transition>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519382388"/>
      </p:ext>
    </p:extLst>
  </p:cSld>
  <p:clrMapOvr>
    <a:masterClrMapping/>
  </p:clrMapOvr>
  <p:transition spd="slow">
    <p:push dir="u"/>
  </p:transition>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691240256"/>
      </p:ext>
    </p:extLst>
  </p:cSld>
  <p:clrMapOvr>
    <a:masterClrMapping/>
  </p:clrMapOvr>
  <p:transition spd="slow">
    <p:push dir="u"/>
  </p:transition>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404721563"/>
      </p:ext>
    </p:extLst>
  </p:cSld>
  <p:clrMapOvr>
    <a:masterClrMapping/>
  </p:clrMapOvr>
  <p:transition spd="slow">
    <p:push dir="u"/>
  </p:transition>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069193966"/>
      </p:ext>
    </p:extLst>
  </p:cSld>
  <p:clrMapOvr>
    <a:masterClrMapping/>
  </p:clrMapOvr>
  <p:transition spd="slow">
    <p:push dir="u"/>
  </p:transition>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4166482741"/>
      </p:ext>
    </p:extLst>
  </p:cSld>
  <p:clrMapOvr>
    <a:masterClrMapping/>
  </p:clrMapOvr>
  <p:transition spd="slow">
    <p:push dir="u"/>
  </p:transition>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88878901"/>
      </p:ext>
    </p:extLst>
  </p:cSld>
  <p:clrMapOvr>
    <a:masterClrMapping/>
  </p:clrMapOvr>
  <p:transition spd="slow">
    <p:push dir="u"/>
  </p:transition>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786274096"/>
      </p:ext>
    </p:extLst>
  </p:cSld>
  <p:clrMapOvr>
    <a:masterClrMapping/>
  </p:clrMapOvr>
  <p:transition spd="slow">
    <p:push dir="u"/>
  </p:transition>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9045389"/>
      </p:ext>
    </p:extLst>
  </p:cSld>
  <p:clrMapOvr>
    <a:masterClrMapping/>
  </p:clrMapOvr>
  <p:transition spd="slow">
    <p:push dir="u"/>
  </p:transition>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479687427"/>
      </p:ext>
    </p:extLst>
  </p:cSld>
  <p:clrMapOvr>
    <a:masterClrMapping/>
  </p:clrMapOvr>
  <p:transition spd="slow">
    <p:push dir="u"/>
  </p:transition>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929381151"/>
      </p:ext>
    </p:extLst>
  </p:cSld>
  <p:clrMapOvr>
    <a:masterClrMapping/>
  </p:clrMapOvr>
  <p:transition spd="slow">
    <p:push dir="u"/>
  </p:transition>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905565247"/>
      </p:ext>
    </p:extLst>
  </p:cSld>
  <p:clrMapOvr>
    <a:masterClrMapping/>
  </p:clrMapOvr>
  <p:transition spd="slow">
    <p:push dir="u"/>
  </p:transition>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454243306"/>
      </p:ext>
    </p:extLst>
  </p:cSld>
  <p:clrMapOvr>
    <a:masterClrMapping/>
  </p:clrMapOvr>
  <p:transition spd="slow">
    <p:push dir="u"/>
  </p:transition>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749061769"/>
      </p:ext>
    </p:extLst>
  </p:cSld>
  <p:clrMapOvr>
    <a:masterClrMapping/>
  </p:clrMapOvr>
  <p:transition spd="slow">
    <p:push dir="u"/>
  </p:transition>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002019731"/>
      </p:ext>
    </p:extLst>
  </p:cSld>
  <p:clrMapOvr>
    <a:masterClrMapping/>
  </p:clrMapOvr>
  <p:transition spd="slow">
    <p:push dir="u"/>
  </p:transition>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640685749"/>
      </p:ext>
    </p:extLst>
  </p:cSld>
  <p:clrMapOvr>
    <a:masterClrMapping/>
  </p:clrMapOvr>
  <p:transition spd="slow">
    <p:push dir="u"/>
  </p:transition>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092010226"/>
      </p:ext>
    </p:extLst>
  </p:cSld>
  <p:clrMapOvr>
    <a:masterClrMapping/>
  </p:clrMapOvr>
  <p:transition spd="slow">
    <p:push dir="u"/>
  </p:transition>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367759003"/>
      </p:ext>
    </p:extLst>
  </p:cSld>
  <p:clrMapOvr>
    <a:masterClrMapping/>
  </p:clrMapOvr>
  <p:transition spd="slow">
    <p:push dir="u"/>
  </p:transition>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272061676"/>
      </p:ext>
    </p:extLst>
  </p:cSld>
  <p:clrMapOvr>
    <a:masterClrMapping/>
  </p:clrMapOvr>
  <p:transition spd="slow">
    <p:push dir="u"/>
  </p:transition>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844050927"/>
      </p:ext>
    </p:extLst>
  </p:cSld>
  <p:clrMapOvr>
    <a:masterClrMapping/>
  </p:clrMapOvr>
  <p:transition spd="slow">
    <p:push dir="u"/>
  </p:transition>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377915790"/>
      </p:ext>
    </p:extLst>
  </p:cSld>
  <p:clrMapOvr>
    <a:masterClrMapping/>
  </p:clrMapOvr>
  <p:transition spd="slow">
    <p:push dir="u"/>
  </p:transition>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510563189"/>
      </p:ext>
    </p:extLst>
  </p:cSld>
  <p:clrMapOvr>
    <a:masterClrMapping/>
  </p:clrMapOvr>
  <p:transition spd="slow">
    <p:push dir="u"/>
  </p:transition>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520028540"/>
      </p:ext>
    </p:extLst>
  </p:cSld>
  <p:clrMapOvr>
    <a:masterClrMapping/>
  </p:clrMapOvr>
  <p:transition spd="slow">
    <p:push dir="u"/>
  </p:transition>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621526183"/>
      </p:ext>
    </p:extLst>
  </p:cSld>
  <p:clrMapOvr>
    <a:masterClrMapping/>
  </p:clrMapOvr>
  <p:transition spd="slow">
    <p:push dir="u"/>
  </p:transition>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956004332"/>
      </p:ext>
    </p:extLst>
  </p:cSld>
  <p:clrMapOvr>
    <a:masterClrMapping/>
  </p:clrMapOvr>
  <p:transition spd="slow">
    <p:push dir="u"/>
  </p:transition>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599576463"/>
      </p:ext>
    </p:extLst>
  </p:cSld>
  <p:clrMapOvr>
    <a:masterClrMapping/>
  </p:clrMapOvr>
  <p:transition spd="slow">
    <p:push dir="u"/>
  </p:transition>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4200952282"/>
      </p:ext>
    </p:extLst>
  </p:cSld>
  <p:clrMapOvr>
    <a:masterClrMapping/>
  </p:clrMapOvr>
  <p:transition spd="slow">
    <p:push dir="u"/>
  </p:transition>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717107834"/>
      </p:ext>
    </p:extLst>
  </p:cSld>
  <p:clrMapOvr>
    <a:masterClrMapping/>
  </p:clrMapOvr>
  <p:transition spd="slow">
    <p:push dir="u"/>
  </p:transition>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049658507"/>
      </p:ext>
    </p:extLst>
  </p:cSld>
  <p:clrMapOvr>
    <a:masterClrMapping/>
  </p:clrMapOvr>
  <p:transition spd="slow">
    <p:push dir="u"/>
  </p:transition>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1478649933"/>
      </p:ext>
    </p:extLst>
  </p:cSld>
  <p:clrMapOvr>
    <a:masterClrMapping/>
  </p:clrMapOvr>
  <p:transition spd="slow">
    <p:push dir="u"/>
  </p:transition>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125100050"/>
      </p:ext>
    </p:extLst>
  </p:cSld>
  <p:clrMapOvr>
    <a:masterClrMapping/>
  </p:clrMapOvr>
  <p:transition spd="slow">
    <p:push dir="u"/>
  </p:transition>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2024/5/16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6381856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2024/5/16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75191110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4896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4259512712"/>
      </p:ext>
    </p:extLst>
  </p:cSld>
  <p:clrMapOvr>
    <a:masterClrMapping/>
  </p:clrMapOvr>
  <p:transition spd="slow">
    <p:push dir="u"/>
  </p:transition>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556354544"/>
      </p:ext>
    </p:extLst>
  </p:cSld>
  <p:clrMapOvr>
    <a:masterClrMapping/>
  </p:clrMapOvr>
  <p:transition spd="slow">
    <p:push dir="u"/>
  </p:transition>
  <p:hf sldNum="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6.xml"/><Relationship Id="rId2" Type="http://schemas.openxmlformats.org/officeDocument/2006/relationships/slideLayout" Target="../slideLayouts/slideLayout75.xml"/><Relationship Id="rId1" Type="http://schemas.openxmlformats.org/officeDocument/2006/relationships/slideLayout" Target="../slideLayouts/slideLayout7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DA1E9-F24F-4A24-8873-BA4C461E6229}" type="datetimeFigureOut">
              <a:rPr lang="zh-CN" altLang="en-US" smtClean="0"/>
              <a:t>2024/5/16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80471-A2F1-400B-A2A8-0DDFCBC6CA8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 id="2147483698" r:id="rId44"/>
    <p:sldLayoutId id="2147483699" r:id="rId45"/>
    <p:sldLayoutId id="2147483700" r:id="rId46"/>
    <p:sldLayoutId id="2147483701" r:id="rId47"/>
    <p:sldLayoutId id="2147483702" r:id="rId48"/>
    <p:sldLayoutId id="2147483703" r:id="rId49"/>
    <p:sldLayoutId id="2147483704" r:id="rId50"/>
    <p:sldLayoutId id="2147483705" r:id="rId51"/>
    <p:sldLayoutId id="2147483706" r:id="rId52"/>
    <p:sldLayoutId id="2147483707" r:id="rId53"/>
    <p:sldLayoutId id="2147483708" r:id="rId54"/>
    <p:sldLayoutId id="2147483709" r:id="rId55"/>
    <p:sldLayoutId id="2147483710" r:id="rId56"/>
    <p:sldLayoutId id="2147483711" r:id="rId57"/>
    <p:sldLayoutId id="2147483712" r:id="rId58"/>
    <p:sldLayoutId id="2147483713" r:id="rId59"/>
    <p:sldLayoutId id="2147483714" r:id="rId60"/>
    <p:sldLayoutId id="2147483715" r:id="rId61"/>
    <p:sldLayoutId id="2147483716" r:id="rId62"/>
    <p:sldLayoutId id="2147483717" r:id="rId63"/>
    <p:sldLayoutId id="2147483718" r:id="rId64"/>
    <p:sldLayoutId id="2147483719" r:id="rId65"/>
    <p:sldLayoutId id="2147483720" r:id="rId66"/>
    <p:sldLayoutId id="2147483721" r:id="rId67"/>
    <p:sldLayoutId id="2147483654" r:id="rId68"/>
    <p:sldLayoutId id="2147483655" r:id="rId69"/>
    <p:sldLayoutId id="2147483656" r:id="rId70"/>
    <p:sldLayoutId id="2147483657" r:id="rId71"/>
    <p:sldLayoutId id="2147483658" r:id="rId72"/>
    <p:sldLayoutId id="2147483659" r:id="rId73"/>
  </p:sldLayoutIdLst>
  <p:transition spd="slow">
    <p:push dir="u"/>
  </p:transition>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614011"/>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9.jpg"/><Relationship Id="rId11" Type="http://schemas.openxmlformats.org/officeDocument/2006/relationships/image" Target="../media/image13.png"/><Relationship Id="rId5" Type="http://schemas.openxmlformats.org/officeDocument/2006/relationships/image" Target="../media/image8.jp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xml"/><Relationship Id="rId7"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8000"/>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flipH="1">
            <a:off x="0" y="0"/>
            <a:ext cx="12192000" cy="6858000"/>
            <a:chOff x="0" y="0"/>
            <a:chExt cx="12192000" cy="6858000"/>
          </a:xfrm>
        </p:grpSpPr>
        <p:sp>
          <p:nvSpPr>
            <p:cNvPr id="3" name="矩形 2"/>
            <p:cNvSpPr/>
            <p:nvPr/>
          </p:nvSpPr>
          <p:spPr>
            <a:xfrm>
              <a:off x="441960" y="380999"/>
              <a:ext cx="11308080" cy="611123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0" y="0"/>
              <a:ext cx="2392680" cy="1896438"/>
              <a:chOff x="0" y="0"/>
              <a:chExt cx="2679174" cy="1896438"/>
            </a:xfrm>
          </p:grpSpPr>
          <p:sp>
            <p:nvSpPr>
              <p:cNvPr id="21" name="任意多边形: 形状 20"/>
              <p:cNvSpPr/>
              <p:nvPr/>
            </p:nvSpPr>
            <p:spPr>
              <a:xfrm>
                <a:off x="0" y="1"/>
                <a:ext cx="2679174" cy="1184045"/>
              </a:xfrm>
              <a:custGeom>
                <a:avLst/>
                <a:gdLst>
                  <a:gd name="connsiteX0" fmla="*/ 0 w 2679174"/>
                  <a:gd name="connsiteY0" fmla="*/ 0 h 1184045"/>
                  <a:gd name="connsiteX1" fmla="*/ 2679174 w 2679174"/>
                  <a:gd name="connsiteY1" fmla="*/ 0 h 1184045"/>
                  <a:gd name="connsiteX2" fmla="*/ 2212498 w 2679174"/>
                  <a:gd name="connsiteY2" fmla="*/ 434745 h 1184045"/>
                  <a:gd name="connsiteX3" fmla="*/ 1408165 w 2679174"/>
                  <a:gd name="connsiteY3" fmla="*/ 1184045 h 1184045"/>
                  <a:gd name="connsiteX4" fmla="*/ 0 w 2679174"/>
                  <a:gd name="connsiteY4" fmla="*/ 1184045 h 118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174" h="1184045">
                    <a:moveTo>
                      <a:pt x="0" y="0"/>
                    </a:moveTo>
                    <a:lnTo>
                      <a:pt x="2679174" y="0"/>
                    </a:lnTo>
                    <a:lnTo>
                      <a:pt x="2212498" y="434745"/>
                    </a:lnTo>
                    <a:lnTo>
                      <a:pt x="1408165" y="1184045"/>
                    </a:lnTo>
                    <a:lnTo>
                      <a:pt x="0" y="1184045"/>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9" name="任意多边形: 形状 18"/>
              <p:cNvSpPr/>
              <p:nvPr/>
            </p:nvSpPr>
            <p:spPr>
              <a:xfrm>
                <a:off x="0" y="0"/>
                <a:ext cx="2039340" cy="1896438"/>
              </a:xfrm>
              <a:custGeom>
                <a:avLst/>
                <a:gdLst>
                  <a:gd name="connsiteX0" fmla="*/ 0 w 2039340"/>
                  <a:gd name="connsiteY0" fmla="*/ 0 h 1896438"/>
                  <a:gd name="connsiteX1" fmla="*/ 2039340 w 2039340"/>
                  <a:gd name="connsiteY1" fmla="*/ 0 h 1896438"/>
                  <a:gd name="connsiteX2" fmla="*/ 0 w 2039340"/>
                  <a:gd name="connsiteY2" fmla="*/ 1896438 h 1896438"/>
                </a:gdLst>
                <a:ahLst/>
                <a:cxnLst>
                  <a:cxn ang="0">
                    <a:pos x="connsiteX0" y="connsiteY0"/>
                  </a:cxn>
                  <a:cxn ang="0">
                    <a:pos x="connsiteX1" y="connsiteY1"/>
                  </a:cxn>
                  <a:cxn ang="0">
                    <a:pos x="connsiteX2" y="connsiteY2"/>
                  </a:cxn>
                </a:cxnLst>
                <a:rect l="l" t="t" r="r" b="b"/>
                <a:pathLst>
                  <a:path w="2039340" h="1896438">
                    <a:moveTo>
                      <a:pt x="0" y="0"/>
                    </a:moveTo>
                    <a:lnTo>
                      <a:pt x="2039340" y="0"/>
                    </a:lnTo>
                    <a:lnTo>
                      <a:pt x="0" y="1896438"/>
                    </a:lnTo>
                    <a:close/>
                  </a:path>
                </a:pathLst>
              </a:custGeom>
              <a:solidFill>
                <a:srgbClr val="629E94"/>
              </a:solidFill>
              <a:ln w="42333" cap="flat">
                <a:noFill/>
                <a:prstDash val="solid"/>
                <a:miter/>
              </a:ln>
            </p:spPr>
            <p:txBody>
              <a:bodyPr rtlCol="0" anchor="ctr"/>
              <a:lstStyle/>
              <a:p>
                <a:endParaRPr lang="zh-CN" altLang="en-US" dirty="0">
                  <a:cs typeface="+mn-ea"/>
                  <a:sym typeface="+mn-lt"/>
                </a:endParaRPr>
              </a:p>
            </p:txBody>
          </p:sp>
        </p:grpSp>
        <p:grpSp>
          <p:nvGrpSpPr>
            <p:cNvPr id="22" name="组合 21"/>
            <p:cNvGrpSpPr/>
            <p:nvPr/>
          </p:nvGrpSpPr>
          <p:grpSpPr>
            <a:xfrm rot="10800000">
              <a:off x="9799320" y="4961562"/>
              <a:ext cx="2392680" cy="1896438"/>
              <a:chOff x="0" y="0"/>
              <a:chExt cx="2679174" cy="1896438"/>
            </a:xfrm>
          </p:grpSpPr>
          <p:sp>
            <p:nvSpPr>
              <p:cNvPr id="23" name="任意多边形: 形状 22"/>
              <p:cNvSpPr/>
              <p:nvPr/>
            </p:nvSpPr>
            <p:spPr>
              <a:xfrm>
                <a:off x="0" y="1"/>
                <a:ext cx="2679174" cy="1184045"/>
              </a:xfrm>
              <a:custGeom>
                <a:avLst/>
                <a:gdLst>
                  <a:gd name="connsiteX0" fmla="*/ 0 w 2679174"/>
                  <a:gd name="connsiteY0" fmla="*/ 0 h 1184045"/>
                  <a:gd name="connsiteX1" fmla="*/ 2679174 w 2679174"/>
                  <a:gd name="connsiteY1" fmla="*/ 0 h 1184045"/>
                  <a:gd name="connsiteX2" fmla="*/ 2212498 w 2679174"/>
                  <a:gd name="connsiteY2" fmla="*/ 434745 h 1184045"/>
                  <a:gd name="connsiteX3" fmla="*/ 1408165 w 2679174"/>
                  <a:gd name="connsiteY3" fmla="*/ 1184045 h 1184045"/>
                  <a:gd name="connsiteX4" fmla="*/ 0 w 2679174"/>
                  <a:gd name="connsiteY4" fmla="*/ 1184045 h 118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174" h="1184045">
                    <a:moveTo>
                      <a:pt x="0" y="0"/>
                    </a:moveTo>
                    <a:lnTo>
                      <a:pt x="2679174" y="0"/>
                    </a:lnTo>
                    <a:lnTo>
                      <a:pt x="2212498" y="434745"/>
                    </a:lnTo>
                    <a:lnTo>
                      <a:pt x="1408165" y="1184045"/>
                    </a:lnTo>
                    <a:lnTo>
                      <a:pt x="0" y="1184045"/>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24" name="任意多边形: 形状 23"/>
              <p:cNvSpPr/>
              <p:nvPr/>
            </p:nvSpPr>
            <p:spPr>
              <a:xfrm>
                <a:off x="0" y="0"/>
                <a:ext cx="2039340" cy="1896438"/>
              </a:xfrm>
              <a:custGeom>
                <a:avLst/>
                <a:gdLst>
                  <a:gd name="connsiteX0" fmla="*/ 0 w 2039340"/>
                  <a:gd name="connsiteY0" fmla="*/ 0 h 1896438"/>
                  <a:gd name="connsiteX1" fmla="*/ 2039340 w 2039340"/>
                  <a:gd name="connsiteY1" fmla="*/ 0 h 1896438"/>
                  <a:gd name="connsiteX2" fmla="*/ 0 w 2039340"/>
                  <a:gd name="connsiteY2" fmla="*/ 1896438 h 1896438"/>
                </a:gdLst>
                <a:ahLst/>
                <a:cxnLst>
                  <a:cxn ang="0">
                    <a:pos x="connsiteX0" y="connsiteY0"/>
                  </a:cxn>
                  <a:cxn ang="0">
                    <a:pos x="connsiteX1" y="connsiteY1"/>
                  </a:cxn>
                  <a:cxn ang="0">
                    <a:pos x="connsiteX2" y="connsiteY2"/>
                  </a:cxn>
                </a:cxnLst>
                <a:rect l="l" t="t" r="r" b="b"/>
                <a:pathLst>
                  <a:path w="2039340" h="1896438">
                    <a:moveTo>
                      <a:pt x="0" y="0"/>
                    </a:moveTo>
                    <a:lnTo>
                      <a:pt x="2039340" y="0"/>
                    </a:lnTo>
                    <a:lnTo>
                      <a:pt x="0" y="1896438"/>
                    </a:lnTo>
                    <a:close/>
                  </a:path>
                </a:pathLst>
              </a:custGeom>
              <a:solidFill>
                <a:srgbClr val="629E94"/>
              </a:solidFill>
              <a:ln w="42333" cap="flat">
                <a:noFill/>
                <a:prstDash val="solid"/>
                <a:miter/>
              </a:ln>
            </p:spPr>
            <p:txBody>
              <a:bodyPr rtlCol="0" anchor="ctr"/>
              <a:lstStyle/>
              <a:p>
                <a:endParaRPr lang="zh-CN" altLang="en-US" dirty="0">
                  <a:cs typeface="+mn-ea"/>
                  <a:sym typeface="+mn-lt"/>
                </a:endParaRPr>
              </a:p>
            </p:txBody>
          </p:sp>
        </p:grpSp>
      </p:grpSp>
      <p:grpSp>
        <p:nvGrpSpPr>
          <p:cNvPr id="8" name="组合 7"/>
          <p:cNvGrpSpPr/>
          <p:nvPr/>
        </p:nvGrpSpPr>
        <p:grpSpPr>
          <a:xfrm>
            <a:off x="1836965" y="2402077"/>
            <a:ext cx="8520282" cy="1631216"/>
            <a:chOff x="1852205" y="2264917"/>
            <a:chExt cx="8520282" cy="1631216"/>
          </a:xfrm>
          <a:effectLst>
            <a:outerShdw blurRad="190500" dist="38100" dir="2700000" algn="tl" rotWithShape="0">
              <a:schemeClr val="bg1">
                <a:alpha val="70000"/>
              </a:schemeClr>
            </a:outerShdw>
          </a:effectLst>
        </p:grpSpPr>
        <p:cxnSp>
          <p:nvCxnSpPr>
            <p:cNvPr id="206" name="直接连接符 205"/>
            <p:cNvCxnSpPr/>
            <p:nvPr/>
          </p:nvCxnSpPr>
          <p:spPr>
            <a:xfrm>
              <a:off x="2200543" y="3895038"/>
              <a:ext cx="7720697"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0" name="文本框 209"/>
            <p:cNvSpPr txBox="1"/>
            <p:nvPr/>
          </p:nvSpPr>
          <p:spPr>
            <a:xfrm>
              <a:off x="1852205" y="2264917"/>
              <a:ext cx="8520282" cy="1631216"/>
            </a:xfrm>
            <a:prstGeom prst="rect">
              <a:avLst/>
            </a:prstGeom>
            <a:noFill/>
            <a:effectLst>
              <a:outerShdw blurRad="50800" dist="38100" dir="2700000" algn="tl" rotWithShape="0">
                <a:schemeClr val="tx1">
                  <a:alpha val="66000"/>
                </a:schemeClr>
              </a:outerShdw>
            </a:effectLst>
          </p:spPr>
          <p:txBody>
            <a:bodyPr wrap="none" rtlCol="0">
              <a:spAutoFit/>
            </a:bodyPr>
            <a:lstStyle/>
            <a:p>
              <a:pPr algn="ctr"/>
              <a:r>
                <a:rPr lang="zh-CN" altLang="en-US" sz="5000" b="1" dirty="0">
                  <a:solidFill>
                    <a:schemeClr val="accent2"/>
                  </a:solidFill>
                  <a:cs typeface="+mn-ea"/>
                  <a:sym typeface="+mn-lt"/>
                </a:rPr>
                <a:t>起伏道路条件下</a:t>
              </a:r>
              <a:endParaRPr lang="en-US" altLang="zh-CN" sz="5000" b="1" dirty="0">
                <a:solidFill>
                  <a:schemeClr val="accent2"/>
                </a:solidFill>
                <a:cs typeface="+mn-ea"/>
                <a:sym typeface="+mn-lt"/>
              </a:endParaRPr>
            </a:p>
            <a:p>
              <a:pPr algn="ctr"/>
              <a:r>
                <a:rPr lang="zh-CN" altLang="en-US" sz="5000" b="1" dirty="0">
                  <a:solidFill>
                    <a:schemeClr val="accent2"/>
                  </a:solidFill>
                  <a:cs typeface="+mn-ea"/>
                  <a:sym typeface="+mn-lt"/>
                </a:rPr>
                <a:t>无人车纵向速度控制方法研究</a:t>
              </a:r>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2828330" y="564390"/>
              <a:ext cx="6565724" cy="608820"/>
              <a:chOff x="2828330" y="526290"/>
              <a:chExt cx="6565724" cy="608820"/>
            </a:xfrm>
          </p:grpSpPr>
          <p:sp>
            <p:nvSpPr>
              <p:cNvPr id="87" name="文本框 86"/>
              <p:cNvSpPr txBox="1"/>
              <p:nvPr/>
            </p:nvSpPr>
            <p:spPr>
              <a:xfrm>
                <a:off x="2828330" y="526290"/>
                <a:ext cx="6565724" cy="492443"/>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t>上层传感器</a:t>
                </a:r>
                <a:endParaRPr lang="zh-CN" altLang="en-US" dirty="0">
                  <a:latin typeface="+mn-lt"/>
                  <a:ea typeface="+mn-ea"/>
                  <a:cs typeface="+mn-ea"/>
                  <a:sym typeface="+mn-lt"/>
                </a:endParaRP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pic>
        <p:nvPicPr>
          <p:cNvPr id="56" name="图片 55">
            <a:extLst>
              <a:ext uri="{FF2B5EF4-FFF2-40B4-BE49-F238E27FC236}">
                <a16:creationId xmlns:a16="http://schemas.microsoft.com/office/drawing/2014/main" id="{AED85BD5-AA9F-48B8-BF14-4F3F7C85AC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563" y="366835"/>
            <a:ext cx="1379306" cy="1379996"/>
          </a:xfrm>
          <a:prstGeom prst="rect">
            <a:avLst/>
          </a:prstGeom>
        </p:spPr>
      </p:pic>
      <p:sp>
        <p:nvSpPr>
          <p:cNvPr id="45" name="文本框 44">
            <a:extLst>
              <a:ext uri="{FF2B5EF4-FFF2-40B4-BE49-F238E27FC236}">
                <a16:creationId xmlns:a16="http://schemas.microsoft.com/office/drawing/2014/main" id="{F5911CF3-36D5-4955-9C40-FDB11D7D73DF}"/>
              </a:ext>
            </a:extLst>
          </p:cNvPr>
          <p:cNvSpPr txBox="1"/>
          <p:nvPr/>
        </p:nvSpPr>
        <p:spPr>
          <a:xfrm>
            <a:off x="1994981" y="1478012"/>
            <a:ext cx="5744437" cy="1895071"/>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nSpc>
                <a:spcPct val="150000"/>
              </a:lnSpc>
            </a:pPr>
            <a:r>
              <a:rPr lang="zh-CN" altLang="en-US" dirty="0"/>
              <a:t>采用直径为车辆宽度的圆存储雷达点云</a:t>
            </a:r>
            <a:endParaRPr lang="en-US" altLang="zh-CN" dirty="0"/>
          </a:p>
          <a:p>
            <a:pPr>
              <a:lnSpc>
                <a:spcPct val="150000"/>
              </a:lnSpc>
            </a:pPr>
            <a:r>
              <a:rPr lang="zh-CN" altLang="en-US" dirty="0"/>
              <a:t>一方面能够简单地通过欧式距离计算将坐标位置 满足条件的点存储到相应的点云圆中</a:t>
            </a:r>
            <a:endParaRPr lang="en-US" altLang="zh-CN" dirty="0"/>
          </a:p>
          <a:p>
            <a:pPr>
              <a:lnSpc>
                <a:spcPct val="150000"/>
              </a:lnSpc>
            </a:pPr>
            <a:r>
              <a:rPr lang="zh-CN" altLang="en-US" dirty="0"/>
              <a:t>另一方面以车辆宽度为直径保证了所存储的点云坐标均处于车辆可行驶的路面范围内</a:t>
            </a:r>
            <a:endParaRPr lang="zh-CN" altLang="en-US" dirty="0">
              <a:sym typeface="+mn-lt"/>
            </a:endParaRPr>
          </a:p>
        </p:txBody>
      </p:sp>
      <p:pic>
        <p:nvPicPr>
          <p:cNvPr id="14" name="图片 13">
            <a:extLst>
              <a:ext uri="{FF2B5EF4-FFF2-40B4-BE49-F238E27FC236}">
                <a16:creationId xmlns:a16="http://schemas.microsoft.com/office/drawing/2014/main" id="{B5249C43-FF7A-4E1F-AFC5-7E885EAC89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40789" y="4234853"/>
            <a:ext cx="3324510" cy="1832438"/>
          </a:xfrm>
          <a:prstGeom prst="rect">
            <a:avLst/>
          </a:prstGeom>
        </p:spPr>
      </p:pic>
      <p:pic>
        <p:nvPicPr>
          <p:cNvPr id="18" name="图片 17">
            <a:extLst>
              <a:ext uri="{FF2B5EF4-FFF2-40B4-BE49-F238E27FC236}">
                <a16:creationId xmlns:a16="http://schemas.microsoft.com/office/drawing/2014/main" id="{3CB14B1F-6A08-48D4-9D09-1B744AD3F6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38629" y="1252442"/>
            <a:ext cx="3556837" cy="2777720"/>
          </a:xfrm>
          <a:prstGeom prst="rect">
            <a:avLst/>
          </a:prstGeom>
        </p:spPr>
      </p:pic>
      <p:grpSp>
        <p:nvGrpSpPr>
          <p:cNvPr id="19" name="组合 18">
            <a:extLst>
              <a:ext uri="{FF2B5EF4-FFF2-40B4-BE49-F238E27FC236}">
                <a16:creationId xmlns:a16="http://schemas.microsoft.com/office/drawing/2014/main" id="{A3BF0299-DE97-4F17-BF90-31A21304C388}"/>
              </a:ext>
            </a:extLst>
          </p:cNvPr>
          <p:cNvGrpSpPr/>
          <p:nvPr/>
        </p:nvGrpSpPr>
        <p:grpSpPr>
          <a:xfrm>
            <a:off x="1312608" y="1903787"/>
            <a:ext cx="652200" cy="652200"/>
            <a:chOff x="1272096" y="1880628"/>
            <a:chExt cx="937545" cy="937545"/>
          </a:xfrm>
        </p:grpSpPr>
        <p:sp>
          <p:nvSpPr>
            <p:cNvPr id="57" name="圆形4">
              <a:extLst>
                <a:ext uri="{FF2B5EF4-FFF2-40B4-BE49-F238E27FC236}">
                  <a16:creationId xmlns:a16="http://schemas.microsoft.com/office/drawing/2014/main" id="{EE617281-98F9-441D-959D-BCD66F94BF82}"/>
                </a:ext>
              </a:extLst>
            </p:cNvPr>
            <p:cNvSpPr/>
            <p:nvPr>
              <p:custDataLst>
                <p:tags r:id="rId2"/>
              </p:custDataLst>
            </p:nvPr>
          </p:nvSpPr>
          <p:spPr>
            <a:xfrm>
              <a:off x="1272096" y="1880628"/>
              <a:ext cx="937545" cy="9375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dirty="0">
                <a:solidFill>
                  <a:schemeClr val="tx1">
                    <a:lumMod val="85000"/>
                    <a:lumOff val="15000"/>
                  </a:schemeClr>
                </a:solidFill>
                <a:cs typeface="+mn-ea"/>
                <a:sym typeface="+mn-lt"/>
              </a:endParaRPr>
            </a:p>
          </p:txBody>
        </p:sp>
        <p:grpSp>
          <p:nvGrpSpPr>
            <p:cNvPr id="58" name="组合 57">
              <a:extLst>
                <a:ext uri="{FF2B5EF4-FFF2-40B4-BE49-F238E27FC236}">
                  <a16:creationId xmlns:a16="http://schemas.microsoft.com/office/drawing/2014/main" id="{7C1C7592-0CC6-446E-8602-BEC3AC23366C}"/>
                </a:ext>
              </a:extLst>
            </p:cNvPr>
            <p:cNvGrpSpPr/>
            <p:nvPr/>
          </p:nvGrpSpPr>
          <p:grpSpPr>
            <a:xfrm>
              <a:off x="1541428" y="2149366"/>
              <a:ext cx="398880" cy="400067"/>
              <a:chOff x="7009908" y="2089724"/>
              <a:chExt cx="398880" cy="400067"/>
            </a:xfrm>
            <a:solidFill>
              <a:schemeClr val="bg1"/>
            </a:solidFill>
          </p:grpSpPr>
          <p:sp>
            <p:nvSpPr>
              <p:cNvPr id="59" name="图形143">
                <a:extLst>
                  <a:ext uri="{FF2B5EF4-FFF2-40B4-BE49-F238E27FC236}">
                    <a16:creationId xmlns:a16="http://schemas.microsoft.com/office/drawing/2014/main" id="{38A96D88-36D9-4BE7-8956-3DB2252DAB70}"/>
                  </a:ext>
                </a:extLst>
              </p:cNvPr>
              <p:cNvSpPr/>
              <p:nvPr/>
            </p:nvSpPr>
            <p:spPr>
              <a:xfrm>
                <a:off x="7277015" y="2188257"/>
                <a:ext cx="117527" cy="925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6912" y="21600"/>
                      <a:pt x="6912" y="21600"/>
                      <a:pt x="6912" y="21600"/>
                    </a:cubicBezTo>
                    <a:cubicBezTo>
                      <a:pt x="21600" y="5538"/>
                      <a:pt x="21600" y="5538"/>
                      <a:pt x="21600" y="5538"/>
                    </a:cubicBezTo>
                    <a:cubicBezTo>
                      <a:pt x="20736" y="3877"/>
                      <a:pt x="19872" y="1662"/>
                      <a:pt x="19440" y="0"/>
                    </a:cubicBezTo>
                    <a:cubicBezTo>
                      <a:pt x="0" y="21046"/>
                      <a:pt x="0" y="21046"/>
                      <a:pt x="0" y="21046"/>
                    </a:cubicBezTo>
                    <a:lnTo>
                      <a:pt x="0" y="216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0" name="图形144">
                <a:extLst>
                  <a:ext uri="{FF2B5EF4-FFF2-40B4-BE49-F238E27FC236}">
                    <a16:creationId xmlns:a16="http://schemas.microsoft.com/office/drawing/2014/main" id="{329E791F-8BBD-454F-BEDF-08A6B1FD8AF8}"/>
                  </a:ext>
                </a:extLst>
              </p:cNvPr>
              <p:cNvSpPr/>
              <p:nvPr/>
            </p:nvSpPr>
            <p:spPr>
              <a:xfrm>
                <a:off x="7220032" y="2089724"/>
                <a:ext cx="30865" cy="332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3086"/>
                      <a:pt x="21600" y="3086"/>
                      <a:pt x="21600" y="3086"/>
                    </a:cubicBezTo>
                    <a:cubicBezTo>
                      <a:pt x="14954" y="1543"/>
                      <a:pt x="6646" y="1543"/>
                      <a:pt x="0" y="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1" name="图形145">
                <a:extLst>
                  <a:ext uri="{FF2B5EF4-FFF2-40B4-BE49-F238E27FC236}">
                    <a16:creationId xmlns:a16="http://schemas.microsoft.com/office/drawing/2014/main" id="{1DB0C544-AC95-4EA5-AF12-C1888731AD69}"/>
                  </a:ext>
                </a:extLst>
              </p:cNvPr>
              <p:cNvSpPr/>
              <p:nvPr/>
            </p:nvSpPr>
            <p:spPr>
              <a:xfrm>
                <a:off x="7344682" y="2233368"/>
                <a:ext cx="61732" cy="47486"/>
              </a:xfrm>
              <a:custGeom>
                <a:avLst/>
                <a:gdLst/>
                <a:ahLst/>
                <a:cxnLst>
                  <a:cxn ang="0">
                    <a:pos x="wd2" y="hd2"/>
                  </a:cxn>
                  <a:cxn ang="5400000">
                    <a:pos x="wd2" y="hd2"/>
                  </a:cxn>
                  <a:cxn ang="10800000">
                    <a:pos x="wd2" y="hd2"/>
                  </a:cxn>
                  <a:cxn ang="16200000">
                    <a:pos x="wd2" y="hd2"/>
                  </a:cxn>
                </a:cxnLst>
                <a:rect l="0" t="0" r="r" b="b"/>
                <a:pathLst>
                  <a:path w="21600" h="21600" extrusionOk="0">
                    <a:moveTo>
                      <a:pt x="14123" y="21600"/>
                    </a:moveTo>
                    <a:cubicBezTo>
                      <a:pt x="21600" y="12960"/>
                      <a:pt x="21600" y="12960"/>
                      <a:pt x="21600" y="12960"/>
                    </a:cubicBezTo>
                    <a:cubicBezTo>
                      <a:pt x="21600" y="8640"/>
                      <a:pt x="20769" y="4320"/>
                      <a:pt x="19938" y="0"/>
                    </a:cubicBezTo>
                    <a:cubicBezTo>
                      <a:pt x="0" y="21600"/>
                      <a:pt x="0" y="21600"/>
                      <a:pt x="0" y="21600"/>
                    </a:cubicBezTo>
                    <a:lnTo>
                      <a:pt x="14123" y="216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2" name="图形146">
                <a:extLst>
                  <a:ext uri="{FF2B5EF4-FFF2-40B4-BE49-F238E27FC236}">
                    <a16:creationId xmlns:a16="http://schemas.microsoft.com/office/drawing/2014/main" id="{E8D18F71-253A-42FF-BE38-4E1E132D91B8}"/>
                  </a:ext>
                </a:extLst>
              </p:cNvPr>
              <p:cNvSpPr/>
              <p:nvPr/>
            </p:nvSpPr>
            <p:spPr>
              <a:xfrm>
                <a:off x="7220032" y="2122964"/>
                <a:ext cx="119901" cy="119902"/>
              </a:xfrm>
              <a:custGeom>
                <a:avLst/>
                <a:gdLst/>
                <a:ahLst/>
                <a:cxnLst>
                  <a:cxn ang="0">
                    <a:pos x="wd2" y="hd2"/>
                  </a:cxn>
                  <a:cxn ang="5400000">
                    <a:pos x="wd2" y="hd2"/>
                  </a:cxn>
                  <a:cxn ang="10800000">
                    <a:pos x="wd2" y="hd2"/>
                  </a:cxn>
                  <a:cxn ang="16200000">
                    <a:pos x="wd2" y="hd2"/>
                  </a:cxn>
                </a:cxnLst>
                <a:rect l="0" t="0" r="r" b="b"/>
                <a:pathLst>
                  <a:path w="21600" h="21600" extrusionOk="0">
                    <a:moveTo>
                      <a:pt x="17788" y="0"/>
                    </a:moveTo>
                    <a:cubicBezTo>
                      <a:pt x="0" y="15671"/>
                      <a:pt x="0" y="15671"/>
                      <a:pt x="0" y="15671"/>
                    </a:cubicBezTo>
                    <a:cubicBezTo>
                      <a:pt x="0" y="21600"/>
                      <a:pt x="0" y="21600"/>
                      <a:pt x="0" y="21600"/>
                    </a:cubicBezTo>
                    <a:cubicBezTo>
                      <a:pt x="21600" y="2965"/>
                      <a:pt x="21600" y="2965"/>
                      <a:pt x="21600" y="2965"/>
                    </a:cubicBezTo>
                    <a:cubicBezTo>
                      <a:pt x="20329" y="1694"/>
                      <a:pt x="19059" y="847"/>
                      <a:pt x="17788" y="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3" name="图形147">
                <a:extLst>
                  <a:ext uri="{FF2B5EF4-FFF2-40B4-BE49-F238E27FC236}">
                    <a16:creationId xmlns:a16="http://schemas.microsoft.com/office/drawing/2014/main" id="{35A17AE5-DC01-4F59-A124-830836624FC2}"/>
                  </a:ext>
                </a:extLst>
              </p:cNvPr>
              <p:cNvSpPr/>
              <p:nvPr/>
            </p:nvSpPr>
            <p:spPr>
              <a:xfrm>
                <a:off x="7220032" y="2101596"/>
                <a:ext cx="79539" cy="79539"/>
              </a:xfrm>
              <a:custGeom>
                <a:avLst/>
                <a:gdLst/>
                <a:ahLst/>
                <a:cxnLst>
                  <a:cxn ang="0">
                    <a:pos x="wd2" y="hd2"/>
                  </a:cxn>
                  <a:cxn ang="5400000">
                    <a:pos x="wd2" y="hd2"/>
                  </a:cxn>
                  <a:cxn ang="10800000">
                    <a:pos x="wd2" y="hd2"/>
                  </a:cxn>
                  <a:cxn ang="16200000">
                    <a:pos x="wd2" y="hd2"/>
                  </a:cxn>
                </a:cxnLst>
                <a:rect l="0" t="0" r="r" b="b"/>
                <a:pathLst>
                  <a:path w="21600" h="21600" extrusionOk="0">
                    <a:moveTo>
                      <a:pt x="14612" y="0"/>
                    </a:moveTo>
                    <a:cubicBezTo>
                      <a:pt x="0" y="12706"/>
                      <a:pt x="0" y="12706"/>
                      <a:pt x="0" y="12706"/>
                    </a:cubicBezTo>
                    <a:cubicBezTo>
                      <a:pt x="0" y="21600"/>
                      <a:pt x="0" y="21600"/>
                      <a:pt x="0" y="21600"/>
                    </a:cubicBezTo>
                    <a:cubicBezTo>
                      <a:pt x="21600" y="3176"/>
                      <a:pt x="21600" y="3176"/>
                      <a:pt x="21600" y="3176"/>
                    </a:cubicBezTo>
                    <a:cubicBezTo>
                      <a:pt x="19694" y="1906"/>
                      <a:pt x="17153" y="635"/>
                      <a:pt x="14612" y="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4" name="图形148">
                <a:extLst>
                  <a:ext uri="{FF2B5EF4-FFF2-40B4-BE49-F238E27FC236}">
                    <a16:creationId xmlns:a16="http://schemas.microsoft.com/office/drawing/2014/main" id="{6D37371C-369B-4944-847E-ED2B316EBA42}"/>
                  </a:ext>
                </a:extLst>
              </p:cNvPr>
              <p:cNvSpPr/>
              <p:nvPr/>
            </p:nvSpPr>
            <p:spPr>
              <a:xfrm>
                <a:off x="7220032" y="2152643"/>
                <a:ext cx="150767" cy="128212"/>
              </a:xfrm>
              <a:custGeom>
                <a:avLst/>
                <a:gdLst/>
                <a:ahLst/>
                <a:cxnLst>
                  <a:cxn ang="0">
                    <a:pos x="wd2" y="hd2"/>
                  </a:cxn>
                  <a:cxn ang="5400000">
                    <a:pos x="wd2" y="hd2"/>
                  </a:cxn>
                  <a:cxn ang="10800000">
                    <a:pos x="wd2" y="hd2"/>
                  </a:cxn>
                  <a:cxn ang="16200000">
                    <a:pos x="wd2" y="hd2"/>
                  </a:cxn>
                </a:cxnLst>
                <a:rect l="0" t="0" r="r" b="b"/>
                <a:pathLst>
                  <a:path w="21600" h="21600" extrusionOk="0">
                    <a:moveTo>
                      <a:pt x="21600" y="3200"/>
                    </a:moveTo>
                    <a:cubicBezTo>
                      <a:pt x="20925" y="2000"/>
                      <a:pt x="19912" y="800"/>
                      <a:pt x="19237" y="0"/>
                    </a:cubicBezTo>
                    <a:cubicBezTo>
                      <a:pt x="0" y="19600"/>
                      <a:pt x="0" y="19600"/>
                      <a:pt x="0" y="19600"/>
                    </a:cubicBezTo>
                    <a:cubicBezTo>
                      <a:pt x="0" y="21600"/>
                      <a:pt x="0" y="21600"/>
                      <a:pt x="0" y="21600"/>
                    </a:cubicBezTo>
                    <a:cubicBezTo>
                      <a:pt x="3713" y="21600"/>
                      <a:pt x="3713" y="21600"/>
                      <a:pt x="3713" y="21600"/>
                    </a:cubicBezTo>
                    <a:lnTo>
                      <a:pt x="21600" y="32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5" name="图形149">
                <a:extLst>
                  <a:ext uri="{FF2B5EF4-FFF2-40B4-BE49-F238E27FC236}">
                    <a16:creationId xmlns:a16="http://schemas.microsoft.com/office/drawing/2014/main" id="{E87F5600-2B1C-42C7-ADEE-5E228319D7C2}"/>
                  </a:ext>
                </a:extLst>
              </p:cNvPr>
              <p:cNvSpPr/>
              <p:nvPr/>
            </p:nvSpPr>
            <p:spPr>
              <a:xfrm>
                <a:off x="7009908" y="2089724"/>
                <a:ext cx="191129" cy="322903"/>
              </a:xfrm>
              <a:custGeom>
                <a:avLst/>
                <a:gdLst/>
                <a:ahLst/>
                <a:cxnLst>
                  <a:cxn ang="0">
                    <a:pos x="wd2" y="hd2"/>
                  </a:cxn>
                  <a:cxn ang="5400000">
                    <a:pos x="wd2" y="hd2"/>
                  </a:cxn>
                  <a:cxn ang="10800000">
                    <a:pos x="wd2" y="hd2"/>
                  </a:cxn>
                  <a:cxn ang="16200000">
                    <a:pos x="wd2" y="hd2"/>
                  </a:cxn>
                </a:cxnLst>
                <a:rect l="0" t="0" r="r" b="b"/>
                <a:pathLst>
                  <a:path w="21600" h="21600" extrusionOk="0">
                    <a:moveTo>
                      <a:pt x="21600" y="13086"/>
                    </a:moveTo>
                    <a:cubicBezTo>
                      <a:pt x="21600" y="0"/>
                      <a:pt x="21600" y="0"/>
                      <a:pt x="21600" y="0"/>
                    </a:cubicBezTo>
                    <a:cubicBezTo>
                      <a:pt x="9600" y="473"/>
                      <a:pt x="0" y="6149"/>
                      <a:pt x="0" y="13401"/>
                    </a:cubicBezTo>
                    <a:cubicBezTo>
                      <a:pt x="0" y="16555"/>
                      <a:pt x="1867" y="19393"/>
                      <a:pt x="4800" y="21600"/>
                    </a:cubicBezTo>
                    <a:lnTo>
                      <a:pt x="21600" y="13086"/>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6" name="图形150">
                <a:extLst>
                  <a:ext uri="{FF2B5EF4-FFF2-40B4-BE49-F238E27FC236}">
                    <a16:creationId xmlns:a16="http://schemas.microsoft.com/office/drawing/2014/main" id="{4AAF9AF2-5B50-4F0A-89A9-50A85531DD4F}"/>
                  </a:ext>
                </a:extLst>
              </p:cNvPr>
              <p:cNvSpPr/>
              <p:nvPr/>
            </p:nvSpPr>
            <p:spPr>
              <a:xfrm>
                <a:off x="7064517" y="2299848"/>
                <a:ext cx="344271" cy="189943"/>
              </a:xfrm>
              <a:custGeom>
                <a:avLst/>
                <a:gdLst/>
                <a:ahLst/>
                <a:cxnLst>
                  <a:cxn ang="0">
                    <a:pos x="wd2" y="hd2"/>
                  </a:cxn>
                  <a:cxn ang="5400000">
                    <a:pos x="wd2" y="hd2"/>
                  </a:cxn>
                  <a:cxn ang="10800000">
                    <a:pos x="wd2" y="hd2"/>
                  </a:cxn>
                  <a:cxn ang="16200000">
                    <a:pos x="wd2" y="hd2"/>
                  </a:cxn>
                </a:cxnLst>
                <a:rect l="0" t="0" r="r" b="b"/>
                <a:pathLst>
                  <a:path w="21600" h="21600" extrusionOk="0">
                    <a:moveTo>
                      <a:pt x="9321" y="0"/>
                    </a:moveTo>
                    <a:cubicBezTo>
                      <a:pt x="0" y="14400"/>
                      <a:pt x="0" y="14400"/>
                      <a:pt x="0" y="14400"/>
                    </a:cubicBezTo>
                    <a:cubicBezTo>
                      <a:pt x="2367" y="18667"/>
                      <a:pt x="5474" y="21600"/>
                      <a:pt x="9173" y="21600"/>
                    </a:cubicBezTo>
                    <a:cubicBezTo>
                      <a:pt x="15830" y="21600"/>
                      <a:pt x="21304" y="12000"/>
                      <a:pt x="21600" y="0"/>
                    </a:cubicBezTo>
                    <a:lnTo>
                      <a:pt x="9321" y="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grpSp>
        <p:nvGrpSpPr>
          <p:cNvPr id="25" name="组合 24">
            <a:extLst>
              <a:ext uri="{FF2B5EF4-FFF2-40B4-BE49-F238E27FC236}">
                <a16:creationId xmlns:a16="http://schemas.microsoft.com/office/drawing/2014/main" id="{F8A3DCFD-EC53-42F3-BA82-94287AF1C61A}"/>
              </a:ext>
            </a:extLst>
          </p:cNvPr>
          <p:cNvGrpSpPr/>
          <p:nvPr/>
        </p:nvGrpSpPr>
        <p:grpSpPr>
          <a:xfrm>
            <a:off x="1306826" y="3823491"/>
            <a:ext cx="652200" cy="652200"/>
            <a:chOff x="1306826" y="3592319"/>
            <a:chExt cx="652200" cy="652200"/>
          </a:xfrm>
        </p:grpSpPr>
        <p:sp>
          <p:nvSpPr>
            <p:cNvPr id="68" name="圆形4">
              <a:extLst>
                <a:ext uri="{FF2B5EF4-FFF2-40B4-BE49-F238E27FC236}">
                  <a16:creationId xmlns:a16="http://schemas.microsoft.com/office/drawing/2014/main" id="{823C52D5-F4B7-4FDA-9C67-BFEF11AEF59D}"/>
                </a:ext>
              </a:extLst>
            </p:cNvPr>
            <p:cNvSpPr/>
            <p:nvPr>
              <p:custDataLst>
                <p:tags r:id="rId1"/>
              </p:custDataLst>
            </p:nvPr>
          </p:nvSpPr>
          <p:spPr>
            <a:xfrm>
              <a:off x="1306826" y="3592319"/>
              <a:ext cx="652200" cy="652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dirty="0">
                <a:solidFill>
                  <a:schemeClr val="tx1">
                    <a:lumMod val="85000"/>
                    <a:lumOff val="15000"/>
                  </a:schemeClr>
                </a:solidFill>
                <a:cs typeface="+mn-ea"/>
                <a:sym typeface="+mn-lt"/>
              </a:endParaRPr>
            </a:p>
          </p:txBody>
        </p:sp>
        <p:pic>
          <p:nvPicPr>
            <p:cNvPr id="23" name="图形 22">
              <a:extLst>
                <a:ext uri="{FF2B5EF4-FFF2-40B4-BE49-F238E27FC236}">
                  <a16:creationId xmlns:a16="http://schemas.microsoft.com/office/drawing/2014/main" id="{5DBF83BF-686E-4F7A-95DA-0F822EE464A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69179" y="3735336"/>
              <a:ext cx="340194" cy="340194"/>
            </a:xfrm>
            <a:prstGeom prst="rect">
              <a:avLst/>
            </a:prstGeom>
          </p:spPr>
        </p:pic>
      </p:gr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55165917-D233-4311-A73C-F8D01009BD39}"/>
                  </a:ext>
                </a:extLst>
              </p:cNvPr>
              <p:cNvSpPr txBox="1"/>
              <p:nvPr/>
            </p:nvSpPr>
            <p:spPr>
              <a:xfrm>
                <a:off x="8579329" y="6129059"/>
                <a:ext cx="2101371" cy="553998"/>
              </a:xfrm>
              <a:prstGeom prst="rect">
                <a:avLst/>
              </a:prstGeom>
              <a:noFill/>
            </p:spPr>
            <p:txBody>
              <a:bodyPr wrap="square" lIns="0" tIns="0" rIns="0" bIns="0"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𝑟</m:t>
                        </m:r>
                      </m:sub>
                    </m:sSub>
                  </m:oMath>
                </a14:m>
                <a:r>
                  <a:rPr lang="en-US" altLang="zh-CN" b="0" dirty="0"/>
                  <a:t>=</a:t>
                </a:r>
                <a14:m>
                  <m:oMath xmlns:m="http://schemas.openxmlformats.org/officeDocument/2006/math">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tan</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m:t>
                    </m:r>
                  </m:oMath>
                </a14:m>
                <a:endParaRPr lang="en-US" altLang="zh-CN" b="0" dirty="0"/>
              </a:p>
              <a:p>
                <a:endParaRPr lang="en-US" altLang="zh-CN" b="0" dirty="0"/>
              </a:p>
            </p:txBody>
          </p:sp>
        </mc:Choice>
        <mc:Fallback xmlns="">
          <p:sp>
            <p:nvSpPr>
              <p:cNvPr id="24" name="文本框 23">
                <a:extLst>
                  <a:ext uri="{FF2B5EF4-FFF2-40B4-BE49-F238E27FC236}">
                    <a16:creationId xmlns:a16="http://schemas.microsoft.com/office/drawing/2014/main" id="{55165917-D233-4311-A73C-F8D01009BD39}"/>
                  </a:ext>
                </a:extLst>
              </p:cNvPr>
              <p:cNvSpPr txBox="1">
                <a:spLocks noRot="1" noChangeAspect="1" noMove="1" noResize="1" noEditPoints="1" noAdjustHandles="1" noChangeArrowheads="1" noChangeShapeType="1" noTextEdit="1"/>
              </p:cNvSpPr>
              <p:nvPr/>
            </p:nvSpPr>
            <p:spPr>
              <a:xfrm>
                <a:off x="8579329" y="6129059"/>
                <a:ext cx="2101371" cy="553998"/>
              </a:xfrm>
              <a:prstGeom prst="rect">
                <a:avLst/>
              </a:prstGeom>
              <a:blipFill>
                <a:blip r:embed="rId9"/>
                <a:stretch>
                  <a:fillRect l="-3768" t="-14286" r="-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3CE3BD60-4908-4797-8E28-68069E4D87F9}"/>
                  </a:ext>
                </a:extLst>
              </p:cNvPr>
              <p:cNvSpPr txBox="1"/>
              <p:nvPr/>
            </p:nvSpPr>
            <p:spPr>
              <a:xfrm>
                <a:off x="1994192" y="3794262"/>
                <a:ext cx="5744437" cy="2633734"/>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nSpc>
                    <a:spcPct val="150000"/>
                  </a:lnSpc>
                </a:pPr>
                <a:r>
                  <a:rPr lang="zh-CN" altLang="en-US" dirty="0"/>
                  <a:t>滤除异常的离群点后统计两个点云圆中点的平均高度</a:t>
                </a:r>
                <a:r>
                  <a:rPr lang="en-US" altLang="zh-CN" dirty="0"/>
                  <a:t>h</a:t>
                </a:r>
                <a:r>
                  <a:rPr lang="zh-CN" altLang="en-US" dirty="0"/>
                  <a:t>，然后 采用三角函数关系计算两个点云圆所在区域的路面坡度。</a:t>
                </a:r>
                <a:endParaRPr lang="en-US" altLang="zh-CN" dirty="0"/>
              </a:p>
              <a:p>
                <a:pPr>
                  <a:lnSpc>
                    <a:spcPct val="150000"/>
                  </a:lnSpc>
                </a:pPr>
                <a:r>
                  <a:rPr lang="zh-CN" altLang="en-US" dirty="0"/>
                  <a:t>由于激光雷达安装于车辆平台，获取的点云坐标为车体坐标系下的参数，因此，以上得到的道路坡度角为相对于车身姿态的角度。</a:t>
                </a:r>
                <a:endParaRPr lang="en-US" altLang="zh-CN" dirty="0"/>
              </a:p>
              <a:p>
                <a:pPr>
                  <a:lnSpc>
                    <a:spcPct val="150000"/>
                  </a:lnSpc>
                </a:pPr>
                <a:r>
                  <a:rPr lang="zh-CN" altLang="en-US" dirty="0"/>
                  <a:t>测量同一时刻的车辆俯仰角</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0</m:t>
                        </m:r>
                      </m:sub>
                    </m:sSub>
                  </m:oMath>
                </a14:m>
                <a:endParaRPr lang="en-US" altLang="zh-CN" b="0" dirty="0"/>
              </a:p>
              <a:p>
                <a:pPr>
                  <a:lnSpc>
                    <a:spcPct val="150000"/>
                  </a:lnSpc>
                </a:pPr>
                <a:r>
                  <a:rPr lang="zh-CN" altLang="en-US" dirty="0"/>
                  <a:t>绝对坡度角</a:t>
                </a:r>
                <a14:m>
                  <m:oMath xmlns:m="http://schemas.openxmlformats.org/officeDocument/2006/math">
                    <m:r>
                      <a:rPr lang="en-US" altLang="zh-CN" i="1" smtClean="0">
                        <a:latin typeface="Cambria Math" panose="02040503050406030204" pitchFamily="18" charset="0"/>
                      </a:rPr>
                      <m:t>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0</m:t>
                        </m:r>
                      </m:sub>
                    </m:sSub>
                  </m:oMath>
                </a14:m>
                <a:endParaRPr lang="en-US" altLang="zh-CN" b="0" dirty="0"/>
              </a:p>
            </p:txBody>
          </p:sp>
        </mc:Choice>
        <mc:Fallback xmlns="">
          <p:sp>
            <p:nvSpPr>
              <p:cNvPr id="79" name="文本框 78">
                <a:extLst>
                  <a:ext uri="{FF2B5EF4-FFF2-40B4-BE49-F238E27FC236}">
                    <a16:creationId xmlns:a16="http://schemas.microsoft.com/office/drawing/2014/main" id="{3CE3BD60-4908-4797-8E28-68069E4D87F9}"/>
                  </a:ext>
                </a:extLst>
              </p:cNvPr>
              <p:cNvSpPr txBox="1">
                <a:spLocks noRot="1" noChangeAspect="1" noMove="1" noResize="1" noEditPoints="1" noAdjustHandles="1" noChangeArrowheads="1" noChangeShapeType="1" noTextEdit="1"/>
              </p:cNvSpPr>
              <p:nvPr/>
            </p:nvSpPr>
            <p:spPr>
              <a:xfrm>
                <a:off x="1994192" y="3794262"/>
                <a:ext cx="5744437" cy="2633734"/>
              </a:xfrm>
              <a:prstGeom prst="rect">
                <a:avLst/>
              </a:prstGeom>
              <a:blipFill>
                <a:blip r:embed="rId10"/>
                <a:stretch>
                  <a:fillRect l="-531" b="-20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圆角 25">
                <a:extLst>
                  <a:ext uri="{FF2B5EF4-FFF2-40B4-BE49-F238E27FC236}">
                    <a16:creationId xmlns:a16="http://schemas.microsoft.com/office/drawing/2014/main" id="{1AC3C1F7-EB19-4D25-A062-7FA103A06D52}"/>
                  </a:ext>
                </a:extLst>
              </p:cNvPr>
              <p:cNvSpPr/>
              <p:nvPr/>
            </p:nvSpPr>
            <p:spPr>
              <a:xfrm>
                <a:off x="3872230" y="3345695"/>
                <a:ext cx="3556837" cy="4759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𝑡𝑎𝑟𝑔𝑒𝑡</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𝑎𝑣𝑒𝑟𝑎𝑔𝑒</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𝑔𝑠𝑖𝑛</m:t>
                    </m:r>
                    <m:r>
                      <m:rPr>
                        <m:sty m:val="p"/>
                      </m:rPr>
                      <a:rPr lang="en-US" altLang="zh-CN" b="0" i="1" smtClean="0">
                        <a:solidFill>
                          <a:schemeClr val="tx1"/>
                        </a:solidFill>
                        <a:latin typeface="Cambria Math" panose="02040503050406030204" pitchFamily="18" charset="0"/>
                      </a:rPr>
                      <m:t>θ</m:t>
                    </m:r>
                  </m:oMath>
                </a14:m>
                <a:r>
                  <a:rPr lang="en-US" altLang="zh-CN" dirty="0"/>
                  <a:t>a</a:t>
                </a:r>
                <a:endParaRPr lang="zh-CN" altLang="en-US" dirty="0"/>
              </a:p>
            </p:txBody>
          </p:sp>
        </mc:Choice>
        <mc:Fallback xmlns="">
          <p:sp>
            <p:nvSpPr>
              <p:cNvPr id="26" name="矩形: 圆角 25">
                <a:extLst>
                  <a:ext uri="{FF2B5EF4-FFF2-40B4-BE49-F238E27FC236}">
                    <a16:creationId xmlns:a16="http://schemas.microsoft.com/office/drawing/2014/main" id="{1AC3C1F7-EB19-4D25-A062-7FA103A06D52}"/>
                  </a:ext>
                </a:extLst>
              </p:cNvPr>
              <p:cNvSpPr>
                <a:spLocks noRot="1" noChangeAspect="1" noMove="1" noResize="1" noEditPoints="1" noAdjustHandles="1" noChangeArrowheads="1" noChangeShapeType="1" noTextEdit="1"/>
              </p:cNvSpPr>
              <p:nvPr/>
            </p:nvSpPr>
            <p:spPr>
              <a:xfrm>
                <a:off x="3872230" y="3345695"/>
                <a:ext cx="3556837" cy="475955"/>
              </a:xfrm>
              <a:prstGeom prst="roundRect">
                <a:avLst/>
              </a:prstGeom>
              <a:blipFill>
                <a:blip r:embed="rId11"/>
                <a:stretch>
                  <a:fillRect b="-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17467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80">
                                          <p:stCondLst>
                                            <p:cond delay="0"/>
                                          </p:stCondLst>
                                        </p:cTn>
                                        <p:tgtEl>
                                          <p:spTgt spid="26"/>
                                        </p:tgtEl>
                                      </p:cBhvr>
                                    </p:animEffect>
                                    <p:anim calcmode="lin" valueType="num">
                                      <p:cBhvr>
                                        <p:cTn id="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3" dur="26">
                                          <p:stCondLst>
                                            <p:cond delay="650"/>
                                          </p:stCondLst>
                                        </p:cTn>
                                        <p:tgtEl>
                                          <p:spTgt spid="26"/>
                                        </p:tgtEl>
                                      </p:cBhvr>
                                      <p:to x="100000" y="60000"/>
                                    </p:animScale>
                                    <p:animScale>
                                      <p:cBhvr>
                                        <p:cTn id="14" dur="166" decel="50000">
                                          <p:stCondLst>
                                            <p:cond delay="676"/>
                                          </p:stCondLst>
                                        </p:cTn>
                                        <p:tgtEl>
                                          <p:spTgt spid="26"/>
                                        </p:tgtEl>
                                      </p:cBhvr>
                                      <p:to x="100000" y="100000"/>
                                    </p:animScale>
                                    <p:animScale>
                                      <p:cBhvr>
                                        <p:cTn id="15" dur="26">
                                          <p:stCondLst>
                                            <p:cond delay="1312"/>
                                          </p:stCondLst>
                                        </p:cTn>
                                        <p:tgtEl>
                                          <p:spTgt spid="26"/>
                                        </p:tgtEl>
                                      </p:cBhvr>
                                      <p:to x="100000" y="80000"/>
                                    </p:animScale>
                                    <p:animScale>
                                      <p:cBhvr>
                                        <p:cTn id="16" dur="166" decel="50000">
                                          <p:stCondLst>
                                            <p:cond delay="1338"/>
                                          </p:stCondLst>
                                        </p:cTn>
                                        <p:tgtEl>
                                          <p:spTgt spid="26"/>
                                        </p:tgtEl>
                                      </p:cBhvr>
                                      <p:to x="100000" y="100000"/>
                                    </p:animScale>
                                    <p:animScale>
                                      <p:cBhvr>
                                        <p:cTn id="17" dur="26">
                                          <p:stCondLst>
                                            <p:cond delay="1642"/>
                                          </p:stCondLst>
                                        </p:cTn>
                                        <p:tgtEl>
                                          <p:spTgt spid="26"/>
                                        </p:tgtEl>
                                      </p:cBhvr>
                                      <p:to x="100000" y="90000"/>
                                    </p:animScale>
                                    <p:animScale>
                                      <p:cBhvr>
                                        <p:cTn id="18" dur="166" decel="50000">
                                          <p:stCondLst>
                                            <p:cond delay="1668"/>
                                          </p:stCondLst>
                                        </p:cTn>
                                        <p:tgtEl>
                                          <p:spTgt spid="26"/>
                                        </p:tgtEl>
                                      </p:cBhvr>
                                      <p:to x="100000" y="100000"/>
                                    </p:animScale>
                                    <p:animScale>
                                      <p:cBhvr>
                                        <p:cTn id="19" dur="26">
                                          <p:stCondLst>
                                            <p:cond delay="1808"/>
                                          </p:stCondLst>
                                        </p:cTn>
                                        <p:tgtEl>
                                          <p:spTgt spid="26"/>
                                        </p:tgtEl>
                                      </p:cBhvr>
                                      <p:to x="100000" y="95000"/>
                                    </p:animScale>
                                    <p:animScale>
                                      <p:cBhvr>
                                        <p:cTn id="20" dur="166" decel="50000">
                                          <p:stCondLst>
                                            <p:cond delay="1834"/>
                                          </p:stCondLst>
                                        </p:cTn>
                                        <p:tgtEl>
                                          <p:spTgt spid="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2828330" y="564390"/>
              <a:ext cx="6565724" cy="608820"/>
              <a:chOff x="2828330" y="526290"/>
              <a:chExt cx="6565724" cy="608820"/>
            </a:xfrm>
          </p:grpSpPr>
          <p:sp>
            <p:nvSpPr>
              <p:cNvPr id="87" name="文本框 86"/>
              <p:cNvSpPr txBox="1"/>
              <p:nvPr/>
            </p:nvSpPr>
            <p:spPr>
              <a:xfrm>
                <a:off x="2828330" y="526290"/>
                <a:ext cx="6565724" cy="492443"/>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t>下层控制器</a:t>
                </a:r>
                <a:endParaRPr lang="zh-CN" altLang="en-US" dirty="0">
                  <a:latin typeface="+mn-lt"/>
                  <a:ea typeface="+mn-ea"/>
                  <a:cs typeface="+mn-ea"/>
                  <a:sym typeface="+mn-lt"/>
                </a:endParaRP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pic>
        <p:nvPicPr>
          <p:cNvPr id="56" name="图片 55">
            <a:extLst>
              <a:ext uri="{FF2B5EF4-FFF2-40B4-BE49-F238E27FC236}">
                <a16:creationId xmlns:a16="http://schemas.microsoft.com/office/drawing/2014/main" id="{AED85BD5-AA9F-48B8-BF14-4F3F7C85AC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563" y="366835"/>
            <a:ext cx="1379306" cy="1379996"/>
          </a:xfrm>
          <a:prstGeom prst="rect">
            <a:avLst/>
          </a:prstGeom>
        </p:spPr>
      </p:pic>
      <p:sp>
        <p:nvSpPr>
          <p:cNvPr id="45" name="文本框 44">
            <a:extLst>
              <a:ext uri="{FF2B5EF4-FFF2-40B4-BE49-F238E27FC236}">
                <a16:creationId xmlns:a16="http://schemas.microsoft.com/office/drawing/2014/main" id="{F5911CF3-36D5-4955-9C40-FDB11D7D73DF}"/>
              </a:ext>
            </a:extLst>
          </p:cNvPr>
          <p:cNvSpPr txBox="1"/>
          <p:nvPr/>
        </p:nvSpPr>
        <p:spPr>
          <a:xfrm>
            <a:off x="1994982" y="2273701"/>
            <a:ext cx="1379306" cy="499111"/>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nSpc>
                <a:spcPct val="150000"/>
              </a:lnSpc>
            </a:pPr>
            <a:r>
              <a:rPr lang="zh-CN" altLang="en-US" sz="2000" dirty="0">
                <a:sym typeface="+mn-lt"/>
              </a:rPr>
              <a:t>油门控制</a:t>
            </a:r>
          </a:p>
        </p:txBody>
      </p:sp>
      <p:grpSp>
        <p:nvGrpSpPr>
          <p:cNvPr id="19" name="组合 18">
            <a:extLst>
              <a:ext uri="{FF2B5EF4-FFF2-40B4-BE49-F238E27FC236}">
                <a16:creationId xmlns:a16="http://schemas.microsoft.com/office/drawing/2014/main" id="{A3BF0299-DE97-4F17-BF90-31A21304C388}"/>
              </a:ext>
            </a:extLst>
          </p:cNvPr>
          <p:cNvGrpSpPr/>
          <p:nvPr/>
        </p:nvGrpSpPr>
        <p:grpSpPr>
          <a:xfrm>
            <a:off x="1312608" y="2272087"/>
            <a:ext cx="652200" cy="652200"/>
            <a:chOff x="1272096" y="1880628"/>
            <a:chExt cx="937545" cy="937545"/>
          </a:xfrm>
        </p:grpSpPr>
        <p:sp>
          <p:nvSpPr>
            <p:cNvPr id="57" name="圆形4">
              <a:extLst>
                <a:ext uri="{FF2B5EF4-FFF2-40B4-BE49-F238E27FC236}">
                  <a16:creationId xmlns:a16="http://schemas.microsoft.com/office/drawing/2014/main" id="{EE617281-98F9-441D-959D-BCD66F94BF82}"/>
                </a:ext>
              </a:extLst>
            </p:cNvPr>
            <p:cNvSpPr/>
            <p:nvPr>
              <p:custDataLst>
                <p:tags r:id="rId2"/>
              </p:custDataLst>
            </p:nvPr>
          </p:nvSpPr>
          <p:spPr>
            <a:xfrm>
              <a:off x="1272096" y="1880628"/>
              <a:ext cx="937545" cy="9375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dirty="0">
                <a:solidFill>
                  <a:schemeClr val="tx1">
                    <a:lumMod val="85000"/>
                    <a:lumOff val="15000"/>
                  </a:schemeClr>
                </a:solidFill>
                <a:cs typeface="+mn-ea"/>
                <a:sym typeface="+mn-lt"/>
              </a:endParaRPr>
            </a:p>
          </p:txBody>
        </p:sp>
        <p:grpSp>
          <p:nvGrpSpPr>
            <p:cNvPr id="58" name="组合 57">
              <a:extLst>
                <a:ext uri="{FF2B5EF4-FFF2-40B4-BE49-F238E27FC236}">
                  <a16:creationId xmlns:a16="http://schemas.microsoft.com/office/drawing/2014/main" id="{7C1C7592-0CC6-446E-8602-BEC3AC23366C}"/>
                </a:ext>
              </a:extLst>
            </p:cNvPr>
            <p:cNvGrpSpPr/>
            <p:nvPr/>
          </p:nvGrpSpPr>
          <p:grpSpPr>
            <a:xfrm>
              <a:off x="1541428" y="2149366"/>
              <a:ext cx="398880" cy="400067"/>
              <a:chOff x="7009908" y="2089724"/>
              <a:chExt cx="398880" cy="400067"/>
            </a:xfrm>
            <a:solidFill>
              <a:schemeClr val="bg1"/>
            </a:solidFill>
          </p:grpSpPr>
          <p:sp>
            <p:nvSpPr>
              <p:cNvPr id="59" name="图形143">
                <a:extLst>
                  <a:ext uri="{FF2B5EF4-FFF2-40B4-BE49-F238E27FC236}">
                    <a16:creationId xmlns:a16="http://schemas.microsoft.com/office/drawing/2014/main" id="{38A96D88-36D9-4BE7-8956-3DB2252DAB70}"/>
                  </a:ext>
                </a:extLst>
              </p:cNvPr>
              <p:cNvSpPr/>
              <p:nvPr/>
            </p:nvSpPr>
            <p:spPr>
              <a:xfrm>
                <a:off x="7277015" y="2188257"/>
                <a:ext cx="117527" cy="925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6912" y="21600"/>
                      <a:pt x="6912" y="21600"/>
                      <a:pt x="6912" y="21600"/>
                    </a:cubicBezTo>
                    <a:cubicBezTo>
                      <a:pt x="21600" y="5538"/>
                      <a:pt x="21600" y="5538"/>
                      <a:pt x="21600" y="5538"/>
                    </a:cubicBezTo>
                    <a:cubicBezTo>
                      <a:pt x="20736" y="3877"/>
                      <a:pt x="19872" y="1662"/>
                      <a:pt x="19440" y="0"/>
                    </a:cubicBezTo>
                    <a:cubicBezTo>
                      <a:pt x="0" y="21046"/>
                      <a:pt x="0" y="21046"/>
                      <a:pt x="0" y="21046"/>
                    </a:cubicBezTo>
                    <a:lnTo>
                      <a:pt x="0" y="216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0" name="图形144">
                <a:extLst>
                  <a:ext uri="{FF2B5EF4-FFF2-40B4-BE49-F238E27FC236}">
                    <a16:creationId xmlns:a16="http://schemas.microsoft.com/office/drawing/2014/main" id="{329E791F-8BBD-454F-BEDF-08A6B1FD8AF8}"/>
                  </a:ext>
                </a:extLst>
              </p:cNvPr>
              <p:cNvSpPr/>
              <p:nvPr/>
            </p:nvSpPr>
            <p:spPr>
              <a:xfrm>
                <a:off x="7220032" y="2089724"/>
                <a:ext cx="30865" cy="332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3086"/>
                      <a:pt x="21600" y="3086"/>
                      <a:pt x="21600" y="3086"/>
                    </a:cubicBezTo>
                    <a:cubicBezTo>
                      <a:pt x="14954" y="1543"/>
                      <a:pt x="6646" y="1543"/>
                      <a:pt x="0" y="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1" name="图形145">
                <a:extLst>
                  <a:ext uri="{FF2B5EF4-FFF2-40B4-BE49-F238E27FC236}">
                    <a16:creationId xmlns:a16="http://schemas.microsoft.com/office/drawing/2014/main" id="{1DB0C544-AC95-4EA5-AF12-C1888731AD69}"/>
                  </a:ext>
                </a:extLst>
              </p:cNvPr>
              <p:cNvSpPr/>
              <p:nvPr/>
            </p:nvSpPr>
            <p:spPr>
              <a:xfrm>
                <a:off x="7344682" y="2233368"/>
                <a:ext cx="61732" cy="47486"/>
              </a:xfrm>
              <a:custGeom>
                <a:avLst/>
                <a:gdLst/>
                <a:ahLst/>
                <a:cxnLst>
                  <a:cxn ang="0">
                    <a:pos x="wd2" y="hd2"/>
                  </a:cxn>
                  <a:cxn ang="5400000">
                    <a:pos x="wd2" y="hd2"/>
                  </a:cxn>
                  <a:cxn ang="10800000">
                    <a:pos x="wd2" y="hd2"/>
                  </a:cxn>
                  <a:cxn ang="16200000">
                    <a:pos x="wd2" y="hd2"/>
                  </a:cxn>
                </a:cxnLst>
                <a:rect l="0" t="0" r="r" b="b"/>
                <a:pathLst>
                  <a:path w="21600" h="21600" extrusionOk="0">
                    <a:moveTo>
                      <a:pt x="14123" y="21600"/>
                    </a:moveTo>
                    <a:cubicBezTo>
                      <a:pt x="21600" y="12960"/>
                      <a:pt x="21600" y="12960"/>
                      <a:pt x="21600" y="12960"/>
                    </a:cubicBezTo>
                    <a:cubicBezTo>
                      <a:pt x="21600" y="8640"/>
                      <a:pt x="20769" y="4320"/>
                      <a:pt x="19938" y="0"/>
                    </a:cubicBezTo>
                    <a:cubicBezTo>
                      <a:pt x="0" y="21600"/>
                      <a:pt x="0" y="21600"/>
                      <a:pt x="0" y="21600"/>
                    </a:cubicBezTo>
                    <a:lnTo>
                      <a:pt x="14123" y="216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2" name="图形146">
                <a:extLst>
                  <a:ext uri="{FF2B5EF4-FFF2-40B4-BE49-F238E27FC236}">
                    <a16:creationId xmlns:a16="http://schemas.microsoft.com/office/drawing/2014/main" id="{E8D18F71-253A-42FF-BE38-4E1E132D91B8}"/>
                  </a:ext>
                </a:extLst>
              </p:cNvPr>
              <p:cNvSpPr/>
              <p:nvPr/>
            </p:nvSpPr>
            <p:spPr>
              <a:xfrm>
                <a:off x="7220032" y="2122964"/>
                <a:ext cx="119901" cy="119902"/>
              </a:xfrm>
              <a:custGeom>
                <a:avLst/>
                <a:gdLst/>
                <a:ahLst/>
                <a:cxnLst>
                  <a:cxn ang="0">
                    <a:pos x="wd2" y="hd2"/>
                  </a:cxn>
                  <a:cxn ang="5400000">
                    <a:pos x="wd2" y="hd2"/>
                  </a:cxn>
                  <a:cxn ang="10800000">
                    <a:pos x="wd2" y="hd2"/>
                  </a:cxn>
                  <a:cxn ang="16200000">
                    <a:pos x="wd2" y="hd2"/>
                  </a:cxn>
                </a:cxnLst>
                <a:rect l="0" t="0" r="r" b="b"/>
                <a:pathLst>
                  <a:path w="21600" h="21600" extrusionOk="0">
                    <a:moveTo>
                      <a:pt x="17788" y="0"/>
                    </a:moveTo>
                    <a:cubicBezTo>
                      <a:pt x="0" y="15671"/>
                      <a:pt x="0" y="15671"/>
                      <a:pt x="0" y="15671"/>
                    </a:cubicBezTo>
                    <a:cubicBezTo>
                      <a:pt x="0" y="21600"/>
                      <a:pt x="0" y="21600"/>
                      <a:pt x="0" y="21600"/>
                    </a:cubicBezTo>
                    <a:cubicBezTo>
                      <a:pt x="21600" y="2965"/>
                      <a:pt x="21600" y="2965"/>
                      <a:pt x="21600" y="2965"/>
                    </a:cubicBezTo>
                    <a:cubicBezTo>
                      <a:pt x="20329" y="1694"/>
                      <a:pt x="19059" y="847"/>
                      <a:pt x="17788" y="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3" name="图形147">
                <a:extLst>
                  <a:ext uri="{FF2B5EF4-FFF2-40B4-BE49-F238E27FC236}">
                    <a16:creationId xmlns:a16="http://schemas.microsoft.com/office/drawing/2014/main" id="{35A17AE5-DC01-4F59-A124-830836624FC2}"/>
                  </a:ext>
                </a:extLst>
              </p:cNvPr>
              <p:cNvSpPr/>
              <p:nvPr/>
            </p:nvSpPr>
            <p:spPr>
              <a:xfrm>
                <a:off x="7220032" y="2101596"/>
                <a:ext cx="79539" cy="79539"/>
              </a:xfrm>
              <a:custGeom>
                <a:avLst/>
                <a:gdLst/>
                <a:ahLst/>
                <a:cxnLst>
                  <a:cxn ang="0">
                    <a:pos x="wd2" y="hd2"/>
                  </a:cxn>
                  <a:cxn ang="5400000">
                    <a:pos x="wd2" y="hd2"/>
                  </a:cxn>
                  <a:cxn ang="10800000">
                    <a:pos x="wd2" y="hd2"/>
                  </a:cxn>
                  <a:cxn ang="16200000">
                    <a:pos x="wd2" y="hd2"/>
                  </a:cxn>
                </a:cxnLst>
                <a:rect l="0" t="0" r="r" b="b"/>
                <a:pathLst>
                  <a:path w="21600" h="21600" extrusionOk="0">
                    <a:moveTo>
                      <a:pt x="14612" y="0"/>
                    </a:moveTo>
                    <a:cubicBezTo>
                      <a:pt x="0" y="12706"/>
                      <a:pt x="0" y="12706"/>
                      <a:pt x="0" y="12706"/>
                    </a:cubicBezTo>
                    <a:cubicBezTo>
                      <a:pt x="0" y="21600"/>
                      <a:pt x="0" y="21600"/>
                      <a:pt x="0" y="21600"/>
                    </a:cubicBezTo>
                    <a:cubicBezTo>
                      <a:pt x="21600" y="3176"/>
                      <a:pt x="21600" y="3176"/>
                      <a:pt x="21600" y="3176"/>
                    </a:cubicBezTo>
                    <a:cubicBezTo>
                      <a:pt x="19694" y="1906"/>
                      <a:pt x="17153" y="635"/>
                      <a:pt x="14612" y="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4" name="图形148">
                <a:extLst>
                  <a:ext uri="{FF2B5EF4-FFF2-40B4-BE49-F238E27FC236}">
                    <a16:creationId xmlns:a16="http://schemas.microsoft.com/office/drawing/2014/main" id="{6D37371C-369B-4944-847E-ED2B316EBA42}"/>
                  </a:ext>
                </a:extLst>
              </p:cNvPr>
              <p:cNvSpPr/>
              <p:nvPr/>
            </p:nvSpPr>
            <p:spPr>
              <a:xfrm>
                <a:off x="7220032" y="2152643"/>
                <a:ext cx="150767" cy="128212"/>
              </a:xfrm>
              <a:custGeom>
                <a:avLst/>
                <a:gdLst/>
                <a:ahLst/>
                <a:cxnLst>
                  <a:cxn ang="0">
                    <a:pos x="wd2" y="hd2"/>
                  </a:cxn>
                  <a:cxn ang="5400000">
                    <a:pos x="wd2" y="hd2"/>
                  </a:cxn>
                  <a:cxn ang="10800000">
                    <a:pos x="wd2" y="hd2"/>
                  </a:cxn>
                  <a:cxn ang="16200000">
                    <a:pos x="wd2" y="hd2"/>
                  </a:cxn>
                </a:cxnLst>
                <a:rect l="0" t="0" r="r" b="b"/>
                <a:pathLst>
                  <a:path w="21600" h="21600" extrusionOk="0">
                    <a:moveTo>
                      <a:pt x="21600" y="3200"/>
                    </a:moveTo>
                    <a:cubicBezTo>
                      <a:pt x="20925" y="2000"/>
                      <a:pt x="19912" y="800"/>
                      <a:pt x="19237" y="0"/>
                    </a:cubicBezTo>
                    <a:cubicBezTo>
                      <a:pt x="0" y="19600"/>
                      <a:pt x="0" y="19600"/>
                      <a:pt x="0" y="19600"/>
                    </a:cubicBezTo>
                    <a:cubicBezTo>
                      <a:pt x="0" y="21600"/>
                      <a:pt x="0" y="21600"/>
                      <a:pt x="0" y="21600"/>
                    </a:cubicBezTo>
                    <a:cubicBezTo>
                      <a:pt x="3713" y="21600"/>
                      <a:pt x="3713" y="21600"/>
                      <a:pt x="3713" y="21600"/>
                    </a:cubicBezTo>
                    <a:lnTo>
                      <a:pt x="21600" y="32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5" name="图形149">
                <a:extLst>
                  <a:ext uri="{FF2B5EF4-FFF2-40B4-BE49-F238E27FC236}">
                    <a16:creationId xmlns:a16="http://schemas.microsoft.com/office/drawing/2014/main" id="{E87F5600-2B1C-42C7-ADEE-5E228319D7C2}"/>
                  </a:ext>
                </a:extLst>
              </p:cNvPr>
              <p:cNvSpPr/>
              <p:nvPr/>
            </p:nvSpPr>
            <p:spPr>
              <a:xfrm>
                <a:off x="7009908" y="2089724"/>
                <a:ext cx="191129" cy="322903"/>
              </a:xfrm>
              <a:custGeom>
                <a:avLst/>
                <a:gdLst/>
                <a:ahLst/>
                <a:cxnLst>
                  <a:cxn ang="0">
                    <a:pos x="wd2" y="hd2"/>
                  </a:cxn>
                  <a:cxn ang="5400000">
                    <a:pos x="wd2" y="hd2"/>
                  </a:cxn>
                  <a:cxn ang="10800000">
                    <a:pos x="wd2" y="hd2"/>
                  </a:cxn>
                  <a:cxn ang="16200000">
                    <a:pos x="wd2" y="hd2"/>
                  </a:cxn>
                </a:cxnLst>
                <a:rect l="0" t="0" r="r" b="b"/>
                <a:pathLst>
                  <a:path w="21600" h="21600" extrusionOk="0">
                    <a:moveTo>
                      <a:pt x="21600" y="13086"/>
                    </a:moveTo>
                    <a:cubicBezTo>
                      <a:pt x="21600" y="0"/>
                      <a:pt x="21600" y="0"/>
                      <a:pt x="21600" y="0"/>
                    </a:cubicBezTo>
                    <a:cubicBezTo>
                      <a:pt x="9600" y="473"/>
                      <a:pt x="0" y="6149"/>
                      <a:pt x="0" y="13401"/>
                    </a:cubicBezTo>
                    <a:cubicBezTo>
                      <a:pt x="0" y="16555"/>
                      <a:pt x="1867" y="19393"/>
                      <a:pt x="4800" y="21600"/>
                    </a:cubicBezTo>
                    <a:lnTo>
                      <a:pt x="21600" y="13086"/>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6" name="图形150">
                <a:extLst>
                  <a:ext uri="{FF2B5EF4-FFF2-40B4-BE49-F238E27FC236}">
                    <a16:creationId xmlns:a16="http://schemas.microsoft.com/office/drawing/2014/main" id="{4AAF9AF2-5B50-4F0A-89A9-50A85531DD4F}"/>
                  </a:ext>
                </a:extLst>
              </p:cNvPr>
              <p:cNvSpPr/>
              <p:nvPr/>
            </p:nvSpPr>
            <p:spPr>
              <a:xfrm>
                <a:off x="7064517" y="2299848"/>
                <a:ext cx="344271" cy="189943"/>
              </a:xfrm>
              <a:custGeom>
                <a:avLst/>
                <a:gdLst/>
                <a:ahLst/>
                <a:cxnLst>
                  <a:cxn ang="0">
                    <a:pos x="wd2" y="hd2"/>
                  </a:cxn>
                  <a:cxn ang="5400000">
                    <a:pos x="wd2" y="hd2"/>
                  </a:cxn>
                  <a:cxn ang="10800000">
                    <a:pos x="wd2" y="hd2"/>
                  </a:cxn>
                  <a:cxn ang="16200000">
                    <a:pos x="wd2" y="hd2"/>
                  </a:cxn>
                </a:cxnLst>
                <a:rect l="0" t="0" r="r" b="b"/>
                <a:pathLst>
                  <a:path w="21600" h="21600" extrusionOk="0">
                    <a:moveTo>
                      <a:pt x="9321" y="0"/>
                    </a:moveTo>
                    <a:cubicBezTo>
                      <a:pt x="0" y="14400"/>
                      <a:pt x="0" y="14400"/>
                      <a:pt x="0" y="14400"/>
                    </a:cubicBezTo>
                    <a:cubicBezTo>
                      <a:pt x="2367" y="18667"/>
                      <a:pt x="5474" y="21600"/>
                      <a:pt x="9173" y="21600"/>
                    </a:cubicBezTo>
                    <a:cubicBezTo>
                      <a:pt x="15830" y="21600"/>
                      <a:pt x="21304" y="12000"/>
                      <a:pt x="21600" y="0"/>
                    </a:cubicBezTo>
                    <a:lnTo>
                      <a:pt x="9321" y="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grpSp>
        <p:nvGrpSpPr>
          <p:cNvPr id="25" name="组合 24">
            <a:extLst>
              <a:ext uri="{FF2B5EF4-FFF2-40B4-BE49-F238E27FC236}">
                <a16:creationId xmlns:a16="http://schemas.microsoft.com/office/drawing/2014/main" id="{F8A3DCFD-EC53-42F3-BA82-94287AF1C61A}"/>
              </a:ext>
            </a:extLst>
          </p:cNvPr>
          <p:cNvGrpSpPr/>
          <p:nvPr/>
        </p:nvGrpSpPr>
        <p:grpSpPr>
          <a:xfrm>
            <a:off x="1306826" y="4310535"/>
            <a:ext cx="652200" cy="652200"/>
            <a:chOff x="1306826" y="3592319"/>
            <a:chExt cx="652200" cy="652200"/>
          </a:xfrm>
        </p:grpSpPr>
        <p:sp>
          <p:nvSpPr>
            <p:cNvPr id="68" name="圆形4">
              <a:extLst>
                <a:ext uri="{FF2B5EF4-FFF2-40B4-BE49-F238E27FC236}">
                  <a16:creationId xmlns:a16="http://schemas.microsoft.com/office/drawing/2014/main" id="{823C52D5-F4B7-4FDA-9C67-BFEF11AEF59D}"/>
                </a:ext>
              </a:extLst>
            </p:cNvPr>
            <p:cNvSpPr/>
            <p:nvPr>
              <p:custDataLst>
                <p:tags r:id="rId1"/>
              </p:custDataLst>
            </p:nvPr>
          </p:nvSpPr>
          <p:spPr>
            <a:xfrm>
              <a:off x="1306826" y="3592319"/>
              <a:ext cx="652200" cy="652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dirty="0">
                <a:solidFill>
                  <a:schemeClr val="tx1">
                    <a:lumMod val="85000"/>
                    <a:lumOff val="15000"/>
                  </a:schemeClr>
                </a:solidFill>
                <a:cs typeface="+mn-ea"/>
                <a:sym typeface="+mn-lt"/>
              </a:endParaRPr>
            </a:p>
          </p:txBody>
        </p:sp>
        <p:pic>
          <p:nvPicPr>
            <p:cNvPr id="23" name="图形 22">
              <a:extLst>
                <a:ext uri="{FF2B5EF4-FFF2-40B4-BE49-F238E27FC236}">
                  <a16:creationId xmlns:a16="http://schemas.microsoft.com/office/drawing/2014/main" id="{5DBF83BF-686E-4F7A-95DA-0F822EE464A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69179" y="3735336"/>
              <a:ext cx="340194" cy="340194"/>
            </a:xfrm>
            <a:prstGeom prst="rect">
              <a:avLst/>
            </a:prstGeom>
          </p:spPr>
        </p:pic>
      </p:grpSp>
      <mc:AlternateContent xmlns:mc="http://schemas.openxmlformats.org/markup-compatibility/2006" xmlns:a14="http://schemas.microsoft.com/office/drawing/2010/main">
        <mc:Choice Requires="a14">
          <p:sp>
            <p:nvSpPr>
              <p:cNvPr id="2" name="矩形: 圆角 1">
                <a:extLst>
                  <a:ext uri="{FF2B5EF4-FFF2-40B4-BE49-F238E27FC236}">
                    <a16:creationId xmlns:a16="http://schemas.microsoft.com/office/drawing/2014/main" id="{ADAAE19A-F158-44D9-8F24-5359E394DBA0}"/>
                  </a:ext>
                </a:extLst>
              </p:cNvPr>
              <p:cNvSpPr/>
              <p:nvPr/>
            </p:nvSpPr>
            <p:spPr>
              <a:xfrm>
                <a:off x="3213962" y="1572239"/>
                <a:ext cx="4229100" cy="196749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发动机输出扭矩</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f>
                        <m:f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d>
                            <m:d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𝑡𝑎𝑟𝑔𝑒𝑡</m:t>
                                  </m:r>
                                </m:sub>
                              </m:s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𝑠𝑙𝑖𝑑𝑒</m:t>
                                  </m:r>
                                </m:sub>
                              </m:sSub>
                            </m:e>
                          </m:d>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num>
                        <m:den>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sub>
                          </m:sSub>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sub>
                          </m:sSub>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m:rPr>
                                  <m:sty m:val="p"/>
                                </m:r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η</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sub>
                          </m:sSub>
                        </m:den>
                      </m:f>
                    </m:oMath>
                  </m:oMathPara>
                </a14:m>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a:p>
                <a:pPr>
                  <a:lnSpc>
                    <a:spcPct val="150000"/>
                  </a:lnSpc>
                  <a:defRPr/>
                </a:pPr>
                <a14:m>
                  <m:oMath xmlns:m="http://schemas.openxmlformats.org/officeDocument/2006/math">
                    <m:r>
                      <a:rPr kumimoji="0" lang="en-US" altLang="zh-CN" sz="1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𝑚</m:t>
                    </m:r>
                  </m:oMath>
                </a14:m>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为车辆的质量，</a:t>
                </a:r>
                <a14:m>
                  <m:oMath xmlns:m="http://schemas.openxmlformats.org/officeDocument/2006/math">
                    <m:r>
                      <a:rPr kumimoji="0" lang="en-US" altLang="zh-CN" sz="1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oMath>
                </a14:m>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为车轮半径， </a:t>
                </a:r>
                <a14:m>
                  <m:oMath xmlns:m="http://schemas.openxmlformats.org/officeDocument/2006/math">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sub>
                    </m:s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sub>
                    </m:sSub>
                  </m:oMath>
                </a14:m>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分别为变速器和主减速器的传动比，</a:t>
                </a: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 </a:t>
                </a:r>
                <a14:m>
                  <m:oMath xmlns:m="http://schemas.openxmlformats.org/officeDocument/2006/math">
                    <m:sSub>
                      <m:sSubPr>
                        <m:ctrlPr>
                          <a:rPr kumimoji="0" lang="en-US" altLang="zh-CN" sz="1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m:rPr>
                            <m:sty m:val="p"/>
                          </m:rPr>
                          <a:rPr kumimoji="0" lang="en-US" altLang="zh-CN" sz="1400" b="0" i="1" u="none" strike="noStrike" kern="1200" cap="none" spc="0" normalizeH="0" baseline="0" noProof="0">
                            <a:ln>
                              <a:noFill/>
                            </a:ln>
                            <a:solidFill>
                              <a:srgbClr val="000000"/>
                            </a:solidFill>
                            <a:effectLst/>
                            <a:uLnTx/>
                            <a:uFillTx/>
                            <a:latin typeface="Cambria Math" panose="02040503050406030204" pitchFamily="18" charset="0"/>
                            <a:cs typeface="+mn-cs"/>
                          </a:rPr>
                          <m:t>η</m:t>
                        </m:r>
                      </m:e>
                      <m:sub>
                        <m:r>
                          <a:rPr kumimoji="0" lang="en-US" altLang="zh-CN" sz="1400" b="0" i="1" u="none" strike="noStrike" kern="1200" cap="none" spc="0" normalizeH="0" baseline="0" noProof="0">
                            <a:ln>
                              <a:noFill/>
                            </a:ln>
                            <a:solidFill>
                              <a:srgbClr val="000000"/>
                            </a:solidFill>
                            <a:effectLst/>
                            <a:uLnTx/>
                            <a:uFillTx/>
                            <a:latin typeface="Cambria Math" panose="02040503050406030204" pitchFamily="18" charset="0"/>
                            <a:cs typeface="+mn-cs"/>
                          </a:rPr>
                          <m:t>𝑇</m:t>
                        </m:r>
                      </m:sub>
                    </m:sSub>
                  </m:oMath>
                </a14:m>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为传动效率。</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mc:Choice>
        <mc:Fallback xmlns="">
          <p:sp>
            <p:nvSpPr>
              <p:cNvPr id="2" name="矩形: 圆角 1">
                <a:extLst>
                  <a:ext uri="{FF2B5EF4-FFF2-40B4-BE49-F238E27FC236}">
                    <a16:creationId xmlns:a16="http://schemas.microsoft.com/office/drawing/2014/main" id="{ADAAE19A-F158-44D9-8F24-5359E394DBA0}"/>
                  </a:ext>
                </a:extLst>
              </p:cNvPr>
              <p:cNvSpPr>
                <a:spLocks noRot="1" noChangeAspect="1" noMove="1" noResize="1" noEditPoints="1" noAdjustHandles="1" noChangeArrowheads="1" noChangeShapeType="1" noTextEdit="1"/>
              </p:cNvSpPr>
              <p:nvPr/>
            </p:nvSpPr>
            <p:spPr>
              <a:xfrm>
                <a:off x="3213962" y="1572239"/>
                <a:ext cx="4229100" cy="1967495"/>
              </a:xfrm>
              <a:prstGeom prst="roundRect">
                <a:avLst/>
              </a:prstGeom>
              <a:blipFill>
                <a:blip r:embed="rId7"/>
                <a:stretch>
                  <a:fillRect/>
                </a:stretch>
              </a:blipFill>
              <a:ln>
                <a:solidFill>
                  <a:schemeClr val="accent6"/>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圆角 39">
                <a:extLst>
                  <a:ext uri="{FF2B5EF4-FFF2-40B4-BE49-F238E27FC236}">
                    <a16:creationId xmlns:a16="http://schemas.microsoft.com/office/drawing/2014/main" id="{C4E90B2E-4300-4493-BBA6-1675C7723E97}"/>
                  </a:ext>
                </a:extLst>
              </p:cNvPr>
              <p:cNvSpPr/>
              <p:nvPr/>
            </p:nvSpPr>
            <p:spPr>
              <a:xfrm>
                <a:off x="7601337" y="1581818"/>
                <a:ext cx="4229100" cy="19674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节气门开度</a:t>
                </a:r>
                <a:endParaRPr lang="en-US" altLang="zh-CN" sz="1400" dirty="0"/>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𝛼</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sub>
                      </m:s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Sup>
                        <m:sSubSup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Sup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𝑀𝐴𝑃</m:t>
                          </m:r>
                        </m:sub>
                        <m:sup>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p>
                      </m:sSubSup>
                      <m:d>
                        <m:d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𝑛</m:t>
                          </m:r>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e>
                      </m:d>
                    </m:oMath>
                  </m:oMathPara>
                </a14:m>
                <a:endParaRPr kumimoji="0" lang="en-US" altLang="zh-CN" sz="1400" b="0" i="0" u="none" strike="noStrike" kern="1200" cap="none" spc="0" normalizeH="0" baseline="0" noProof="0" dirty="0">
                  <a:ln>
                    <a:noFill/>
                  </a:ln>
                  <a:solidFill>
                    <a:srgbClr val="000000"/>
                  </a:solidFill>
                  <a:effectLst/>
                  <a:uLnTx/>
                  <a:uFillTx/>
                  <a:latin typeface="Arial"/>
                  <a:cs typeface="+mn-cs"/>
                </a:endParaRPr>
              </a:p>
              <a:p>
                <a:pPr>
                  <a:lnSpc>
                    <a:spcPct val="150000"/>
                  </a:lnSpc>
                  <a:defRPr/>
                </a:pPr>
                <a14:m>
                  <m:oMathPara xmlns:m="http://schemas.openxmlformats.org/officeDocument/2006/math">
                    <m:oMathParaPr>
                      <m:jc m:val="centerGroup"/>
                    </m:oMathParaPr>
                    <m:oMath xmlns:m="http://schemas.openxmlformats.org/officeDocument/2006/math">
                      <m:r>
                        <a:rPr lang="zh-CN" altLang="en-US" sz="1400" i="1" smtClean="0">
                          <a:solidFill>
                            <a:srgbClr val="000000"/>
                          </a:solidFill>
                          <a:latin typeface="Cambria Math" panose="02040503050406030204" pitchFamily="18" charset="0"/>
                        </a:rPr>
                        <m:t>可通过查询发动机扭矩输出</m:t>
                      </m:r>
                      <m:r>
                        <a:rPr lang="zh-CN" altLang="en-US" sz="1400" i="1" smtClean="0">
                          <a:solidFill>
                            <a:srgbClr val="000000"/>
                          </a:solidFill>
                          <a:latin typeface="Cambria Math" panose="02040503050406030204" pitchFamily="18" charset="0"/>
                        </a:rPr>
                        <m:t> </m:t>
                      </m:r>
                      <m:r>
                        <a:rPr lang="en-US" altLang="zh-CN" sz="1400" i="1">
                          <a:solidFill>
                            <a:srgbClr val="000000"/>
                          </a:solidFill>
                          <a:latin typeface="Cambria Math" panose="02040503050406030204" pitchFamily="18" charset="0"/>
                        </a:rPr>
                        <m:t>𝑀𝐴𝑃</m:t>
                      </m:r>
                      <m:r>
                        <a:rPr lang="en-US" altLang="zh-CN" sz="1400" i="1">
                          <a:solidFill>
                            <a:srgbClr val="000000"/>
                          </a:solidFill>
                          <a:latin typeface="Cambria Math" panose="02040503050406030204" pitchFamily="18" charset="0"/>
                        </a:rPr>
                        <m:t> </m:t>
                      </m:r>
                      <m:r>
                        <a:rPr lang="zh-CN" altLang="en-US" sz="1400" i="1">
                          <a:solidFill>
                            <a:srgbClr val="000000"/>
                          </a:solidFill>
                          <a:latin typeface="Cambria Math" panose="02040503050406030204" pitchFamily="18" charset="0"/>
                        </a:rPr>
                        <m:t>图计算节气门开度</m:t>
                      </m:r>
                    </m:oMath>
                  </m:oMathPara>
                </a14:m>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mc:Choice>
        <mc:Fallback xmlns="">
          <p:sp>
            <p:nvSpPr>
              <p:cNvPr id="40" name="矩形: 圆角 39">
                <a:extLst>
                  <a:ext uri="{FF2B5EF4-FFF2-40B4-BE49-F238E27FC236}">
                    <a16:creationId xmlns:a16="http://schemas.microsoft.com/office/drawing/2014/main" id="{C4E90B2E-4300-4493-BBA6-1675C7723E97}"/>
                  </a:ext>
                </a:extLst>
              </p:cNvPr>
              <p:cNvSpPr>
                <a:spLocks noRot="1" noChangeAspect="1" noMove="1" noResize="1" noEditPoints="1" noAdjustHandles="1" noChangeArrowheads="1" noChangeShapeType="1" noTextEdit="1"/>
              </p:cNvSpPr>
              <p:nvPr/>
            </p:nvSpPr>
            <p:spPr>
              <a:xfrm>
                <a:off x="7601337" y="1581818"/>
                <a:ext cx="4229100" cy="1967495"/>
              </a:xfrm>
              <a:prstGeom prst="roundRect">
                <a:avLst/>
              </a:prstGeom>
              <a:blipFill>
                <a:blip r:embed="rId8"/>
                <a:stretch>
                  <a:fillRect/>
                </a:stretch>
              </a:blipFill>
              <a:ln>
                <a:solidFill>
                  <a:schemeClr val="accent1"/>
                </a:solidFill>
              </a:ln>
            </p:spPr>
            <p:txBody>
              <a:bodyPr/>
              <a:lstStyle/>
              <a:p>
                <a:r>
                  <a:rPr lang="zh-CN" altLang="en-US">
                    <a:noFill/>
                  </a:rPr>
                  <a:t> </a:t>
                </a:r>
              </a:p>
            </p:txBody>
          </p:sp>
        </mc:Fallback>
      </mc:AlternateContent>
      <p:sp>
        <p:nvSpPr>
          <p:cNvPr id="41" name="文本框 40">
            <a:extLst>
              <a:ext uri="{FF2B5EF4-FFF2-40B4-BE49-F238E27FC236}">
                <a16:creationId xmlns:a16="http://schemas.microsoft.com/office/drawing/2014/main" id="{AD55CAC2-51ED-40FF-8AB2-8659DA24F670}"/>
              </a:ext>
            </a:extLst>
          </p:cNvPr>
          <p:cNvSpPr txBox="1"/>
          <p:nvPr/>
        </p:nvSpPr>
        <p:spPr>
          <a:xfrm>
            <a:off x="1994982" y="4387080"/>
            <a:ext cx="1292684" cy="499111"/>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nSpc>
                <a:spcPct val="150000"/>
              </a:lnSpc>
            </a:pPr>
            <a:r>
              <a:rPr lang="zh-CN" altLang="en-US" sz="2000" dirty="0">
                <a:sym typeface="+mn-lt"/>
              </a:rPr>
              <a:t>制动控制</a:t>
            </a:r>
          </a:p>
        </p:txBody>
      </p:sp>
      <mc:AlternateContent xmlns:mc="http://schemas.openxmlformats.org/markup-compatibility/2006" xmlns:a14="http://schemas.microsoft.com/office/drawing/2010/main">
        <mc:Choice Requires="a14">
          <p:sp>
            <p:nvSpPr>
              <p:cNvPr id="42" name="矩形: 圆角 41">
                <a:extLst>
                  <a:ext uri="{FF2B5EF4-FFF2-40B4-BE49-F238E27FC236}">
                    <a16:creationId xmlns:a16="http://schemas.microsoft.com/office/drawing/2014/main" id="{6BBC6804-2930-4D63-B8F9-BCD40B12EC5F}"/>
                  </a:ext>
                </a:extLst>
              </p:cNvPr>
              <p:cNvSpPr/>
              <p:nvPr/>
            </p:nvSpPr>
            <p:spPr>
              <a:xfrm>
                <a:off x="3213962" y="3808123"/>
                <a:ext cx="4229100" cy="19674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rgbClr val="000000"/>
                    </a:solidFill>
                    <a:latin typeface="Arial"/>
                    <a:ea typeface="微软雅黑"/>
                  </a:rPr>
                  <a:t>制动力</a:t>
                </a:r>
                <a:endParaRPr lang="en-US" altLang="zh-CN" sz="1400" dirty="0"/>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𝐹</m:t>
                      </m:r>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𝑡𝑎𝑟𝑔𝑒𝑡</m:t>
                          </m:r>
                        </m:sub>
                      </m:s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𝑠𝑙𝑖𝑑𝑒</m:t>
                          </m:r>
                        </m:sub>
                      </m:s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m:oMathPara>
                </a14:m>
                <a:endParaRPr kumimoji="0" lang="en-US" altLang="zh-CN" sz="1400" b="0" i="0" u="none" strike="noStrike" kern="1200" cap="none" spc="0" normalizeH="0" baseline="0" noProof="0" dirty="0">
                  <a:ln>
                    <a:noFill/>
                  </a:ln>
                  <a:solidFill>
                    <a:srgbClr val="000000"/>
                  </a:solidFill>
                  <a:effectLst/>
                  <a:uLnTx/>
                  <a:uFillTx/>
                  <a:latin typeface="Arial"/>
                  <a:cs typeface="+mn-cs"/>
                </a:endParaRPr>
              </a:p>
            </p:txBody>
          </p:sp>
        </mc:Choice>
        <mc:Fallback xmlns="">
          <p:sp>
            <p:nvSpPr>
              <p:cNvPr id="42" name="矩形: 圆角 41">
                <a:extLst>
                  <a:ext uri="{FF2B5EF4-FFF2-40B4-BE49-F238E27FC236}">
                    <a16:creationId xmlns:a16="http://schemas.microsoft.com/office/drawing/2014/main" id="{6BBC6804-2930-4D63-B8F9-BCD40B12EC5F}"/>
                  </a:ext>
                </a:extLst>
              </p:cNvPr>
              <p:cNvSpPr>
                <a:spLocks noRot="1" noChangeAspect="1" noMove="1" noResize="1" noEditPoints="1" noAdjustHandles="1" noChangeArrowheads="1" noChangeShapeType="1" noTextEdit="1"/>
              </p:cNvSpPr>
              <p:nvPr/>
            </p:nvSpPr>
            <p:spPr>
              <a:xfrm>
                <a:off x="3213962" y="3808123"/>
                <a:ext cx="4229100" cy="1967495"/>
              </a:xfrm>
              <a:prstGeom prst="roundRect">
                <a:avLst/>
              </a:prstGeom>
              <a:blipFill>
                <a:blip r:embed="rId9"/>
                <a:stretch>
                  <a:fillRect/>
                </a:stretch>
              </a:blipFill>
              <a:ln>
                <a:solidFill>
                  <a:schemeClr val="accent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 圆角 42">
                <a:extLst>
                  <a:ext uri="{FF2B5EF4-FFF2-40B4-BE49-F238E27FC236}">
                    <a16:creationId xmlns:a16="http://schemas.microsoft.com/office/drawing/2014/main" id="{58F922A8-73C2-4840-8B3C-BDB9B14734A1}"/>
                  </a:ext>
                </a:extLst>
              </p:cNvPr>
              <p:cNvSpPr/>
              <p:nvPr/>
            </p:nvSpPr>
            <p:spPr>
              <a:xfrm>
                <a:off x="7601337" y="3808123"/>
                <a:ext cx="4229100" cy="196749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400" dirty="0">
                    <a:solidFill>
                      <a:srgbClr val="000000"/>
                    </a:solidFill>
                    <a:latin typeface="Arial"/>
                    <a:ea typeface="微软雅黑"/>
                  </a:rPr>
                  <a:t>基于加速度闭环的</a:t>
                </a:r>
                <a:r>
                  <a:rPr lang="en-US" altLang="zh-CN" sz="1400" dirty="0">
                    <a:solidFill>
                      <a:srgbClr val="000000"/>
                    </a:solidFill>
                    <a:latin typeface="Arial"/>
                    <a:ea typeface="微软雅黑"/>
                  </a:rPr>
                  <a:t>PI</a:t>
                </a:r>
                <a:r>
                  <a:rPr lang="zh-CN" altLang="en-US" sz="1400" dirty="0">
                    <a:solidFill>
                      <a:srgbClr val="000000"/>
                    </a:solidFill>
                    <a:latin typeface="Arial"/>
                    <a:ea typeface="微软雅黑"/>
                  </a:rPr>
                  <a:t>反馈控制</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eqArr>
                            <m:eqArr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eqArrPr>
                            <m:e>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𝑒𝑟𝑟</m:t>
                                  </m:r>
                                </m:sub>
                              </m:sSub>
                              <m:d>
                                <m:d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𝑡</m:t>
                                  </m:r>
                                </m:e>
                              </m:d>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𝑎𝑣𝑒𝑟𝑎𝑔𝑒</m:t>
                                  </m:r>
                                </m:sub>
                              </m:sSub>
                              <m:d>
                                <m:d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𝑡</m:t>
                                  </m:r>
                                </m:e>
                              </m:d>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𝑛𝑜𝑤</m:t>
                                  </m:r>
                                </m:sub>
                              </m:s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𝑡</m:t>
                              </m:r>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e>
                              <m:r>
                                <m:rPr>
                                  <m:sty m:val="p"/>
                                </m:rPr>
                                <a:rPr kumimoji="0" lang="en-US" altLang="zh-CN" sz="1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Δ</m:t>
                              </m:r>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𝑐𝑚𝑑</m:t>
                              </m:r>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𝐾</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sub>
                              </m:sSub>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𝑒𝑟𝑟</m:t>
                                  </m:r>
                                </m:sub>
                              </m:sSub>
                              <m:d>
                                <m:d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𝑡</m:t>
                                  </m:r>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d>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𝐾</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m:t>
                                  </m:r>
                                </m:sub>
                              </m:sSub>
                              <m:nary>
                                <m:naryPr>
                                  <m:chr m:val="∑"/>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m:rPr>
                                      <m:brk m:alnAt="23"/>
                                    </m:r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𝑡</m:t>
                                  </m:r>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sub>
                                <m:sup>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𝑡</m:t>
                                  </m:r>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up>
                                <m:e>
                                  <m:sSub>
                                    <m:sSubPr>
                                      <m:ctrlP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e>
                                    <m: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𝑒𝑟𝑟</m:t>
                                      </m:r>
                                    </m:sub>
                                  </m:sSub>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𝑡</m:t>
                                  </m:r>
                                  <m:r>
                                    <a:rPr kumimoji="0" lang="en-US" altLang="zh-CN"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nary>
                            </m:e>
                          </m:eqArr>
                        </m:e>
                      </m:d>
                    </m:oMath>
                  </m:oMathPara>
                </a14:m>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mc:Choice>
        <mc:Fallback xmlns="">
          <p:sp>
            <p:nvSpPr>
              <p:cNvPr id="43" name="矩形: 圆角 42">
                <a:extLst>
                  <a:ext uri="{FF2B5EF4-FFF2-40B4-BE49-F238E27FC236}">
                    <a16:creationId xmlns:a16="http://schemas.microsoft.com/office/drawing/2014/main" id="{58F922A8-73C2-4840-8B3C-BDB9B14734A1}"/>
                  </a:ext>
                </a:extLst>
              </p:cNvPr>
              <p:cNvSpPr>
                <a:spLocks noRot="1" noChangeAspect="1" noMove="1" noResize="1" noEditPoints="1" noAdjustHandles="1" noChangeArrowheads="1" noChangeShapeType="1" noTextEdit="1"/>
              </p:cNvSpPr>
              <p:nvPr/>
            </p:nvSpPr>
            <p:spPr>
              <a:xfrm>
                <a:off x="7601337" y="3808123"/>
                <a:ext cx="4229100" cy="1967495"/>
              </a:xfrm>
              <a:prstGeom prst="roundRect">
                <a:avLst/>
              </a:prstGeom>
              <a:blipFill>
                <a:blip r:embed="rId10"/>
                <a:stretch>
                  <a:fillRect/>
                </a:stretch>
              </a:blipFill>
              <a:ln>
                <a:solidFill>
                  <a:schemeClr val="accent6"/>
                </a:solidFill>
              </a:ln>
            </p:spPr>
            <p:txBody>
              <a:bodyPr/>
              <a:lstStyle/>
              <a:p>
                <a:r>
                  <a:rPr lang="zh-CN" altLang="en-US">
                    <a:noFill/>
                  </a:rPr>
                  <a:t> </a:t>
                </a:r>
              </a:p>
            </p:txBody>
          </p:sp>
        </mc:Fallback>
      </mc:AlternateContent>
    </p:spTree>
    <p:extLst>
      <p:ext uri="{BB962C8B-B14F-4D97-AF65-F5344CB8AC3E}">
        <p14:creationId xmlns:p14="http://schemas.microsoft.com/office/powerpoint/2010/main" val="238670244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2828330" y="564390"/>
              <a:ext cx="6565724" cy="608820"/>
              <a:chOff x="2828330" y="526290"/>
              <a:chExt cx="6565724" cy="608820"/>
            </a:xfrm>
          </p:grpSpPr>
          <p:sp>
            <p:nvSpPr>
              <p:cNvPr id="87" name="文本框 86"/>
              <p:cNvSpPr txBox="1"/>
              <p:nvPr/>
            </p:nvSpPr>
            <p:spPr>
              <a:xfrm>
                <a:off x="2828330" y="526290"/>
                <a:ext cx="6565724" cy="492443"/>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t>下层控制器</a:t>
                </a:r>
                <a:endParaRPr lang="zh-CN" altLang="en-US" dirty="0">
                  <a:latin typeface="+mn-lt"/>
                  <a:ea typeface="+mn-ea"/>
                  <a:cs typeface="+mn-ea"/>
                  <a:sym typeface="+mn-lt"/>
                </a:endParaRP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pic>
        <p:nvPicPr>
          <p:cNvPr id="56" name="图片 55">
            <a:extLst>
              <a:ext uri="{FF2B5EF4-FFF2-40B4-BE49-F238E27FC236}">
                <a16:creationId xmlns:a16="http://schemas.microsoft.com/office/drawing/2014/main" id="{AED85BD5-AA9F-48B8-BF14-4F3F7C85AC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563" y="366835"/>
            <a:ext cx="1379306" cy="1379996"/>
          </a:xfrm>
          <a:prstGeom prst="rect">
            <a:avLst/>
          </a:prstGeom>
        </p:spPr>
      </p:pic>
      <p:sp>
        <p:nvSpPr>
          <p:cNvPr id="45" name="文本框 44">
            <a:extLst>
              <a:ext uri="{FF2B5EF4-FFF2-40B4-BE49-F238E27FC236}">
                <a16:creationId xmlns:a16="http://schemas.microsoft.com/office/drawing/2014/main" id="{F5911CF3-36D5-4955-9C40-FDB11D7D73DF}"/>
              </a:ext>
            </a:extLst>
          </p:cNvPr>
          <p:cNvSpPr txBox="1"/>
          <p:nvPr/>
        </p:nvSpPr>
        <p:spPr>
          <a:xfrm>
            <a:off x="1558016" y="1512100"/>
            <a:ext cx="10008953" cy="2345770"/>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nSpc>
                <a:spcPct val="150000"/>
              </a:lnSpc>
            </a:pPr>
            <a:r>
              <a:rPr lang="zh-CN" altLang="en-US" sz="2000" dirty="0"/>
              <a:t>采用实验法对不同制动强度下产生的制动力进行标定，具体标定方法描述如下。</a:t>
            </a:r>
            <a:endParaRPr lang="en-US" altLang="zh-CN" sz="2000" dirty="0"/>
          </a:p>
          <a:p>
            <a:pPr>
              <a:lnSpc>
                <a:spcPct val="150000"/>
              </a:lnSpc>
            </a:pPr>
            <a:endParaRPr lang="en-US" altLang="zh-CN" sz="2000" dirty="0"/>
          </a:p>
          <a:p>
            <a:pPr>
              <a:lnSpc>
                <a:spcPct val="150000"/>
              </a:lnSpc>
            </a:pPr>
            <a:r>
              <a:rPr lang="zh-CN" altLang="en-US" sz="2000" dirty="0">
                <a:sym typeface="+mn-lt"/>
              </a:rPr>
              <a:t>对制动强度进行了归一化处理，设定最小制动强度为</a:t>
            </a:r>
            <a:r>
              <a:rPr lang="en-US" altLang="zh-CN" sz="2000" dirty="0">
                <a:sym typeface="+mn-lt"/>
              </a:rPr>
              <a:t>0</a:t>
            </a:r>
            <a:r>
              <a:rPr lang="zh-CN" altLang="en-US" sz="2000" dirty="0">
                <a:sym typeface="+mn-lt"/>
              </a:rPr>
              <a:t>，最大制动强度为</a:t>
            </a:r>
            <a:r>
              <a:rPr lang="en-US" altLang="zh-CN" sz="2000" dirty="0">
                <a:sym typeface="+mn-lt"/>
              </a:rPr>
              <a:t>1</a:t>
            </a:r>
            <a:r>
              <a:rPr lang="zh-CN" altLang="en-US" sz="2000" dirty="0">
                <a:sym typeface="+mn-lt"/>
              </a:rPr>
              <a:t>。首先将车辆加速至</a:t>
            </a:r>
            <a:r>
              <a:rPr lang="en-US" altLang="zh-CN" sz="2000" dirty="0">
                <a:sym typeface="+mn-lt"/>
              </a:rPr>
              <a:t>20km/h</a:t>
            </a:r>
            <a:r>
              <a:rPr lang="zh-CN" altLang="en-US" sz="2000" dirty="0">
                <a:sym typeface="+mn-lt"/>
              </a:rPr>
              <a:t>，然后在</a:t>
            </a:r>
            <a:r>
              <a:rPr lang="en-US" altLang="zh-CN" sz="2000" dirty="0">
                <a:sym typeface="+mn-lt"/>
              </a:rPr>
              <a:t>0</a:t>
            </a:r>
            <a:r>
              <a:rPr lang="zh-CN" altLang="en-US" sz="2000" dirty="0">
                <a:sym typeface="+mn-lt"/>
              </a:rPr>
              <a:t>到</a:t>
            </a:r>
            <a:r>
              <a:rPr lang="en-US" altLang="zh-CN" sz="2000" dirty="0">
                <a:sym typeface="+mn-lt"/>
              </a:rPr>
              <a:t>1</a:t>
            </a:r>
            <a:r>
              <a:rPr lang="zh-CN" altLang="en-US" sz="2000" dirty="0">
                <a:sym typeface="+mn-lt"/>
              </a:rPr>
              <a:t>之间分别设定制动强度为</a:t>
            </a:r>
            <a:r>
              <a:rPr lang="en-US" altLang="zh-CN" sz="2000" dirty="0">
                <a:sym typeface="+mn-lt"/>
              </a:rPr>
              <a:t>0.1</a:t>
            </a:r>
            <a:r>
              <a:rPr lang="zh-CN" altLang="en-US" sz="2000" dirty="0">
                <a:sym typeface="+mn-lt"/>
              </a:rPr>
              <a:t>，</a:t>
            </a:r>
            <a:r>
              <a:rPr lang="en-US" altLang="zh-CN" sz="2000" dirty="0">
                <a:sym typeface="+mn-lt"/>
              </a:rPr>
              <a:t>0.2</a:t>
            </a:r>
            <a:r>
              <a:rPr lang="zh-CN" altLang="en-US" sz="2000" dirty="0">
                <a:sym typeface="+mn-lt"/>
              </a:rPr>
              <a:t>，</a:t>
            </a:r>
            <a:r>
              <a:rPr lang="en-US" altLang="zh-CN" sz="2000" dirty="0">
                <a:sym typeface="+mn-lt"/>
              </a:rPr>
              <a:t>0.3</a:t>
            </a:r>
            <a:r>
              <a:rPr lang="zh-CN" altLang="en-US" sz="2000" dirty="0">
                <a:sym typeface="+mn-lt"/>
              </a:rPr>
              <a:t>，</a:t>
            </a:r>
            <a:r>
              <a:rPr lang="en-US" altLang="zh-CN" sz="2000" dirty="0">
                <a:sym typeface="+mn-lt"/>
              </a:rPr>
              <a:t>0.4</a:t>
            </a:r>
            <a:r>
              <a:rPr lang="zh-CN" altLang="en-US" sz="2000" dirty="0">
                <a:sym typeface="+mn-lt"/>
              </a:rPr>
              <a:t>，</a:t>
            </a:r>
            <a:r>
              <a:rPr lang="en-US" altLang="zh-CN" sz="2000" dirty="0">
                <a:sym typeface="+mn-lt"/>
              </a:rPr>
              <a:t>0.5</a:t>
            </a:r>
            <a:r>
              <a:rPr lang="zh-CN" altLang="en-US" sz="2000" dirty="0">
                <a:sym typeface="+mn-lt"/>
              </a:rPr>
              <a:t>，</a:t>
            </a:r>
            <a:r>
              <a:rPr lang="en-US" altLang="zh-CN" sz="2000" dirty="0">
                <a:sym typeface="+mn-lt"/>
              </a:rPr>
              <a:t>0.6</a:t>
            </a:r>
            <a:r>
              <a:rPr lang="zh-CN" altLang="en-US" sz="2000" dirty="0">
                <a:sym typeface="+mn-lt"/>
              </a:rPr>
              <a:t>，</a:t>
            </a:r>
            <a:r>
              <a:rPr lang="en-US" altLang="zh-CN" sz="2000" dirty="0">
                <a:sym typeface="+mn-lt"/>
              </a:rPr>
              <a:t>0.7</a:t>
            </a:r>
            <a:r>
              <a:rPr lang="zh-CN" altLang="en-US" sz="2000" dirty="0">
                <a:sym typeface="+mn-lt"/>
              </a:rPr>
              <a:t>，</a:t>
            </a:r>
            <a:r>
              <a:rPr lang="en-US" altLang="zh-CN" sz="2000" dirty="0">
                <a:sym typeface="+mn-lt"/>
              </a:rPr>
              <a:t>0.8</a:t>
            </a:r>
            <a:r>
              <a:rPr lang="zh-CN" altLang="en-US" sz="2000" dirty="0">
                <a:sym typeface="+mn-lt"/>
              </a:rPr>
              <a:t>，</a:t>
            </a:r>
            <a:r>
              <a:rPr lang="en-US" altLang="zh-CN" sz="2000" dirty="0">
                <a:sym typeface="+mn-lt"/>
              </a:rPr>
              <a:t>0.9</a:t>
            </a:r>
            <a:r>
              <a:rPr lang="zh-CN" altLang="en-US" sz="2000" dirty="0">
                <a:sym typeface="+mn-lt"/>
              </a:rPr>
              <a:t>，</a:t>
            </a:r>
            <a:r>
              <a:rPr lang="en-US" altLang="zh-CN" sz="2000" dirty="0">
                <a:sym typeface="+mn-lt"/>
              </a:rPr>
              <a:t>1.0</a:t>
            </a:r>
            <a:r>
              <a:rPr lang="zh-CN" altLang="en-US" sz="2000" dirty="0">
                <a:sym typeface="+mn-lt"/>
              </a:rPr>
              <a:t>。实验得到的车辆制动力与制动控制量之间的插值表如表所示。</a:t>
            </a:r>
          </a:p>
        </p:txBody>
      </p:sp>
      <p:pic>
        <p:nvPicPr>
          <p:cNvPr id="2" name="图片 1">
            <a:extLst>
              <a:ext uri="{FF2B5EF4-FFF2-40B4-BE49-F238E27FC236}">
                <a16:creationId xmlns:a16="http://schemas.microsoft.com/office/drawing/2014/main" id="{3C542F85-495C-2101-E53B-43860AC172B0}"/>
              </a:ext>
            </a:extLst>
          </p:cNvPr>
          <p:cNvPicPr>
            <a:picLocks noChangeAspect="1"/>
          </p:cNvPicPr>
          <p:nvPr/>
        </p:nvPicPr>
        <p:blipFill>
          <a:blip r:embed="rId3"/>
          <a:stretch>
            <a:fillRect/>
          </a:stretch>
        </p:blipFill>
        <p:spPr>
          <a:xfrm>
            <a:off x="1948611" y="4196759"/>
            <a:ext cx="8717282" cy="1488031"/>
          </a:xfrm>
          <a:prstGeom prst="rect">
            <a:avLst/>
          </a:prstGeom>
        </p:spPr>
      </p:pic>
    </p:spTree>
    <p:extLst>
      <p:ext uri="{BB962C8B-B14F-4D97-AF65-F5344CB8AC3E}">
        <p14:creationId xmlns:p14="http://schemas.microsoft.com/office/powerpoint/2010/main" val="24019737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H="1">
            <a:off x="552450" y="495300"/>
            <a:ext cx="11121390" cy="58826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9366859" y="-2"/>
            <a:ext cx="2825142" cy="2152651"/>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4953000"/>
            <a:ext cx="2500125" cy="190500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7" name="组合 86"/>
          <p:cNvGrpSpPr/>
          <p:nvPr/>
        </p:nvGrpSpPr>
        <p:grpSpPr>
          <a:xfrm>
            <a:off x="4176663" y="1987733"/>
            <a:ext cx="3849272" cy="2545842"/>
            <a:chOff x="4084460" y="1617121"/>
            <a:chExt cx="3849272" cy="2545842"/>
          </a:xfrm>
        </p:grpSpPr>
        <p:grpSp>
          <p:nvGrpSpPr>
            <p:cNvPr id="88" name="组合 87"/>
            <p:cNvGrpSpPr/>
            <p:nvPr/>
          </p:nvGrpSpPr>
          <p:grpSpPr>
            <a:xfrm>
              <a:off x="5326381" y="1617121"/>
              <a:ext cx="1409700" cy="1409700"/>
              <a:chOff x="6988265" y="1564640"/>
              <a:chExt cx="720000" cy="720000"/>
            </a:xfrm>
          </p:grpSpPr>
          <p:sp>
            <p:nvSpPr>
              <p:cNvPr id="94" name="椭圆 93"/>
              <p:cNvSpPr/>
              <p:nvPr/>
            </p:nvSpPr>
            <p:spPr>
              <a:xfrm>
                <a:off x="6988265" y="1564640"/>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cs typeface="+mn-ea"/>
                  <a:sym typeface="+mn-lt"/>
                </a:endParaRPr>
              </a:p>
            </p:txBody>
          </p:sp>
          <p:sp>
            <p:nvSpPr>
              <p:cNvPr id="95" name="文本框 94"/>
              <p:cNvSpPr txBox="1"/>
              <p:nvPr/>
            </p:nvSpPr>
            <p:spPr>
              <a:xfrm>
                <a:off x="7047218" y="1740325"/>
                <a:ext cx="594310" cy="423892"/>
              </a:xfrm>
              <a:prstGeom prst="rect">
                <a:avLst/>
              </a:prstGeom>
              <a:noFill/>
            </p:spPr>
            <p:txBody>
              <a:bodyPr wrap="square" rtlCol="0">
                <a:spAutoFit/>
              </a:bodyPr>
              <a:lstStyle>
                <a:defPPr>
                  <a:defRPr lang="zh-CN"/>
                </a:defPPr>
                <a:lvl1pPr>
                  <a:defRPr sz="2400">
                    <a:latin typeface="Noto Sans S Chinese Bold" panose="020B0800000000000000" pitchFamily="34" charset="-122"/>
                    <a:ea typeface="Noto Sans S Chinese Bold" panose="020B0800000000000000" pitchFamily="34" charset="-122"/>
                  </a:defRPr>
                </a:lvl1pPr>
              </a:lstStyle>
              <a:p>
                <a:pPr algn="ctr"/>
                <a:r>
                  <a:rPr lang="en-US" altLang="zh-CN" sz="4800" dirty="0">
                    <a:solidFill>
                      <a:schemeClr val="bg1"/>
                    </a:solidFill>
                    <a:latin typeface="+mn-lt"/>
                    <a:ea typeface="+mn-ea"/>
                    <a:cs typeface="+mn-ea"/>
                    <a:sym typeface="+mn-lt"/>
                  </a:rPr>
                  <a:t>04</a:t>
                </a:r>
              </a:p>
            </p:txBody>
          </p:sp>
        </p:grpSp>
        <p:sp>
          <p:nvSpPr>
            <p:cNvPr id="91" name="文本框 90"/>
            <p:cNvSpPr txBox="1"/>
            <p:nvPr/>
          </p:nvSpPr>
          <p:spPr>
            <a:xfrm>
              <a:off x="4084460" y="3331966"/>
              <a:ext cx="3849272" cy="830997"/>
            </a:xfrm>
            <a:prstGeom prst="rect">
              <a:avLst/>
            </a:prstGeom>
            <a:noFill/>
          </p:spPr>
          <p:txBody>
            <a:bodyPr wrap="square" rtlCol="0">
              <a:spAutoFit/>
            </a:bodyPr>
            <a:lstStyle>
              <a:defPPr>
                <a:defRPr lang="zh-CN"/>
              </a:defPPr>
              <a:lvl1pPr algn="ctr">
                <a:defRPr sz="4000" b="1">
                  <a:solidFill>
                    <a:schemeClr val="accent1"/>
                  </a:solidFill>
                  <a:latin typeface="Arial"/>
                  <a:ea typeface="微软雅黑"/>
                </a:defRPr>
              </a:lvl1pPr>
            </a:lstStyle>
            <a:p>
              <a:r>
                <a:rPr lang="zh-CN" altLang="en-US" sz="4800" dirty="0">
                  <a:latin typeface="+mn-lt"/>
                  <a:ea typeface="+mn-ea"/>
                  <a:cs typeface="+mn-ea"/>
                  <a:sym typeface="+mn-lt"/>
                </a:rPr>
                <a:t>实验结果</a:t>
              </a:r>
            </a:p>
          </p:txBody>
        </p:sp>
      </p:grpSp>
      <p:pic>
        <p:nvPicPr>
          <p:cNvPr id="18" name="图片 17">
            <a:extLst>
              <a:ext uri="{FF2B5EF4-FFF2-40B4-BE49-F238E27FC236}">
                <a16:creationId xmlns:a16="http://schemas.microsoft.com/office/drawing/2014/main" id="{E110B132-57C2-43A9-A334-7A72AE855C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010" y="532833"/>
            <a:ext cx="1379306" cy="1379996"/>
          </a:xfrm>
          <a:prstGeom prst="rect">
            <a:avLst/>
          </a:prstGeom>
        </p:spPr>
      </p:pic>
      <p:pic>
        <p:nvPicPr>
          <p:cNvPr id="3" name="图片 2">
            <a:extLst>
              <a:ext uri="{FF2B5EF4-FFF2-40B4-BE49-F238E27FC236}">
                <a16:creationId xmlns:a16="http://schemas.microsoft.com/office/drawing/2014/main" id="{A329D54A-6A46-F2AF-88F7-9702A3911450}"/>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9537" l="10000" r="97500">
                        <a14:foregroundMark x1="76615" y1="86481" x2="79010" y2="81759"/>
                        <a14:foregroundMark x1="75000" y1="82593" x2="77188" y2="90093"/>
                        <a14:foregroundMark x1="77188" y1="90093" x2="81615" y2="91389"/>
                        <a14:foregroundMark x1="81615" y1="91389" x2="82344" y2="88426"/>
                        <a14:foregroundMark x1="87031" y1="98241" x2="79896" y2="97500"/>
                        <a14:foregroundMark x1="93229" y1="98889" x2="93646" y2="99537"/>
                        <a14:foregroundMark x1="97500" y1="99352" x2="96458" y2="99537"/>
                        <a14:backgroundMark x1="11771" y1="68056" x2="17500" y2="47593"/>
                        <a14:backgroundMark x1="17500" y1="47593" x2="42396" y2="12222"/>
                        <a14:backgroundMark x1="42396" y1="12222" x2="44271" y2="12222"/>
                        <a14:backgroundMark x1="72344" y1="71296" x2="74896" y2="70833"/>
                        <a14:backgroundMark x1="91042" y1="99537" x2="91042" y2="99537"/>
                        <a14:backgroundMark x1="90885" y1="99352" x2="90885" y2="99352"/>
                        <a14:backgroundMark x1="70365" y1="82407" x2="70365" y2="82407"/>
                        <a14:backgroundMark x1="70573" y1="81759" x2="70573" y2="81759"/>
                      </a14:backgroundRemoval>
                    </a14:imgEffect>
                  </a14:imgLayer>
                </a14:imgProps>
              </a:ext>
              <a:ext uri="{28A0092B-C50C-407E-A947-70E740481C1C}">
                <a14:useLocalDpi xmlns:a14="http://schemas.microsoft.com/office/drawing/2010/main" val="0"/>
              </a:ext>
            </a:extLst>
          </a:blip>
          <a:stretch>
            <a:fillRect/>
          </a:stretch>
        </p:blipFill>
        <p:spPr>
          <a:xfrm>
            <a:off x="7543800" y="4043214"/>
            <a:ext cx="4150618" cy="2334723"/>
          </a:xfrm>
          <a:prstGeom prst="rect">
            <a:avLst/>
          </a:prstGeom>
        </p:spPr>
      </p:pic>
    </p:spTree>
    <p:extLst>
      <p:ext uri="{BB962C8B-B14F-4D97-AF65-F5344CB8AC3E}">
        <p14:creationId xmlns:p14="http://schemas.microsoft.com/office/powerpoint/2010/main" val="138309178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4172126" y="588904"/>
              <a:ext cx="3849272" cy="584306"/>
              <a:chOff x="4172126" y="550804"/>
              <a:chExt cx="3849272" cy="584306"/>
            </a:xfrm>
          </p:grpSpPr>
          <p:sp>
            <p:nvSpPr>
              <p:cNvPr id="87" name="文本框 86"/>
              <p:cNvSpPr txBox="1"/>
              <p:nvPr/>
            </p:nvSpPr>
            <p:spPr>
              <a:xfrm>
                <a:off x="4172126" y="550804"/>
                <a:ext cx="3849272" cy="491490"/>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latin typeface="+mn-lt"/>
                    <a:ea typeface="+mn-ea"/>
                    <a:cs typeface="+mn-ea"/>
                    <a:sym typeface="+mn-lt"/>
                  </a:rPr>
                  <a:t>实验结果</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pic>
        <p:nvPicPr>
          <p:cNvPr id="93" name="图片 92"/>
          <p:cNvPicPr>
            <a:picLocks noChangeAspect="1"/>
          </p:cNvPicPr>
          <p:nvPr/>
        </p:nvPicPr>
        <p:blipFill>
          <a:blip r:embed="rId3">
            <a:extLst>
              <a:ext uri="{28A0092B-C50C-407E-A947-70E740481C1C}">
                <a14:useLocalDpi xmlns:a14="http://schemas.microsoft.com/office/drawing/2010/main" val="0"/>
              </a:ext>
            </a:extLst>
          </a:blip>
          <a:srcRect/>
          <a:stretch/>
        </p:blipFill>
        <p:spPr>
          <a:xfrm>
            <a:off x="6802804" y="2317476"/>
            <a:ext cx="4194048" cy="3619801"/>
          </a:xfrm>
          <a:prstGeom prst="rect">
            <a:avLst/>
          </a:prstGeom>
        </p:spPr>
      </p:pic>
      <p:sp>
        <p:nvSpPr>
          <p:cNvPr id="128" name="矩形: 圆角 127"/>
          <p:cNvSpPr/>
          <p:nvPr/>
        </p:nvSpPr>
        <p:spPr>
          <a:xfrm>
            <a:off x="2254183" y="1547264"/>
            <a:ext cx="2064548" cy="430635"/>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cs typeface="+mn-ea"/>
                <a:sym typeface="+mn-lt"/>
              </a:rPr>
              <a:t>速度保持实验</a:t>
            </a:r>
          </a:p>
        </p:txBody>
      </p:sp>
      <p:sp>
        <p:nvSpPr>
          <p:cNvPr id="52" name="矩形: 圆角 51">
            <a:extLst>
              <a:ext uri="{FF2B5EF4-FFF2-40B4-BE49-F238E27FC236}">
                <a16:creationId xmlns:a16="http://schemas.microsoft.com/office/drawing/2014/main" id="{F7A0FF46-0673-4FF2-A312-313DC450661C}"/>
              </a:ext>
            </a:extLst>
          </p:cNvPr>
          <p:cNvSpPr/>
          <p:nvPr/>
        </p:nvSpPr>
        <p:spPr>
          <a:xfrm>
            <a:off x="7867554" y="1547265"/>
            <a:ext cx="2064548" cy="430635"/>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cs typeface="+mn-ea"/>
                <a:sym typeface="+mn-lt"/>
              </a:rPr>
              <a:t>角度测量实验</a:t>
            </a:r>
          </a:p>
        </p:txBody>
      </p:sp>
      <p:pic>
        <p:nvPicPr>
          <p:cNvPr id="17" name="图片 16">
            <a:extLst>
              <a:ext uri="{FF2B5EF4-FFF2-40B4-BE49-F238E27FC236}">
                <a16:creationId xmlns:a16="http://schemas.microsoft.com/office/drawing/2014/main" id="{7D42DEBA-03E9-4885-9890-4E730127593E}"/>
              </a:ext>
            </a:extLst>
          </p:cNvPr>
          <p:cNvPicPr>
            <a:picLocks noChangeAspect="1"/>
          </p:cNvPicPr>
          <p:nvPr/>
        </p:nvPicPr>
        <p:blipFill rotWithShape="1">
          <a:blip r:embed="rId4">
            <a:extLst>
              <a:ext uri="{28A0092B-C50C-407E-A947-70E740481C1C}">
                <a14:useLocalDpi xmlns:a14="http://schemas.microsoft.com/office/drawing/2010/main" val="0"/>
              </a:ext>
            </a:extLst>
          </a:blip>
          <a:srcRect l="588" t="31162" r="-586" b="35443"/>
          <a:stretch/>
        </p:blipFill>
        <p:spPr>
          <a:xfrm>
            <a:off x="1179605" y="2288082"/>
            <a:ext cx="4319515" cy="2709368"/>
          </a:xfrm>
          <a:prstGeom prst="rect">
            <a:avLst/>
          </a:prstGeom>
        </p:spPr>
      </p:pic>
      <p:pic>
        <p:nvPicPr>
          <p:cNvPr id="55" name="图片 54">
            <a:extLst>
              <a:ext uri="{FF2B5EF4-FFF2-40B4-BE49-F238E27FC236}">
                <a16:creationId xmlns:a16="http://schemas.microsoft.com/office/drawing/2014/main" id="{DC10091A-3F02-4C4F-817F-DE921B51B5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563" y="366835"/>
            <a:ext cx="1379306" cy="1379996"/>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0" y="0"/>
            <a:ext cx="12192000" cy="6858000"/>
            <a:chOff x="0" y="0"/>
            <a:chExt cx="12192000" cy="6858000"/>
          </a:xfrm>
        </p:grpSpPr>
        <p:sp>
          <p:nvSpPr>
            <p:cNvPr id="3" name="矩形 2"/>
            <p:cNvSpPr/>
            <p:nvPr/>
          </p:nvSpPr>
          <p:spPr>
            <a:xfrm>
              <a:off x="441960" y="380999"/>
              <a:ext cx="11308080" cy="611123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0" y="0"/>
              <a:ext cx="2392680" cy="1896438"/>
              <a:chOff x="0" y="0"/>
              <a:chExt cx="2679174" cy="1896438"/>
            </a:xfrm>
          </p:grpSpPr>
          <p:sp>
            <p:nvSpPr>
              <p:cNvPr id="21" name="任意多边形: 形状 20"/>
              <p:cNvSpPr/>
              <p:nvPr/>
            </p:nvSpPr>
            <p:spPr>
              <a:xfrm>
                <a:off x="0" y="1"/>
                <a:ext cx="2679174" cy="1184045"/>
              </a:xfrm>
              <a:custGeom>
                <a:avLst/>
                <a:gdLst>
                  <a:gd name="connsiteX0" fmla="*/ 0 w 2679174"/>
                  <a:gd name="connsiteY0" fmla="*/ 0 h 1184045"/>
                  <a:gd name="connsiteX1" fmla="*/ 2679174 w 2679174"/>
                  <a:gd name="connsiteY1" fmla="*/ 0 h 1184045"/>
                  <a:gd name="connsiteX2" fmla="*/ 2212498 w 2679174"/>
                  <a:gd name="connsiteY2" fmla="*/ 434745 h 1184045"/>
                  <a:gd name="connsiteX3" fmla="*/ 1408165 w 2679174"/>
                  <a:gd name="connsiteY3" fmla="*/ 1184045 h 1184045"/>
                  <a:gd name="connsiteX4" fmla="*/ 0 w 2679174"/>
                  <a:gd name="connsiteY4" fmla="*/ 1184045 h 118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174" h="1184045">
                    <a:moveTo>
                      <a:pt x="0" y="0"/>
                    </a:moveTo>
                    <a:lnTo>
                      <a:pt x="2679174" y="0"/>
                    </a:lnTo>
                    <a:lnTo>
                      <a:pt x="2212498" y="434745"/>
                    </a:lnTo>
                    <a:lnTo>
                      <a:pt x="1408165" y="1184045"/>
                    </a:lnTo>
                    <a:lnTo>
                      <a:pt x="0" y="1184045"/>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9" name="任意多边形: 形状 18"/>
              <p:cNvSpPr/>
              <p:nvPr/>
            </p:nvSpPr>
            <p:spPr>
              <a:xfrm>
                <a:off x="0" y="0"/>
                <a:ext cx="2039340" cy="1896438"/>
              </a:xfrm>
              <a:custGeom>
                <a:avLst/>
                <a:gdLst>
                  <a:gd name="connsiteX0" fmla="*/ 0 w 2039340"/>
                  <a:gd name="connsiteY0" fmla="*/ 0 h 1896438"/>
                  <a:gd name="connsiteX1" fmla="*/ 2039340 w 2039340"/>
                  <a:gd name="connsiteY1" fmla="*/ 0 h 1896438"/>
                  <a:gd name="connsiteX2" fmla="*/ 0 w 2039340"/>
                  <a:gd name="connsiteY2" fmla="*/ 1896438 h 1896438"/>
                </a:gdLst>
                <a:ahLst/>
                <a:cxnLst>
                  <a:cxn ang="0">
                    <a:pos x="connsiteX0" y="connsiteY0"/>
                  </a:cxn>
                  <a:cxn ang="0">
                    <a:pos x="connsiteX1" y="connsiteY1"/>
                  </a:cxn>
                  <a:cxn ang="0">
                    <a:pos x="connsiteX2" y="connsiteY2"/>
                  </a:cxn>
                </a:cxnLst>
                <a:rect l="l" t="t" r="r" b="b"/>
                <a:pathLst>
                  <a:path w="2039340" h="1896438">
                    <a:moveTo>
                      <a:pt x="0" y="0"/>
                    </a:moveTo>
                    <a:lnTo>
                      <a:pt x="2039340" y="0"/>
                    </a:lnTo>
                    <a:lnTo>
                      <a:pt x="0" y="1896438"/>
                    </a:lnTo>
                    <a:close/>
                  </a:path>
                </a:pathLst>
              </a:custGeom>
              <a:solidFill>
                <a:srgbClr val="629E94"/>
              </a:solidFill>
              <a:ln w="42333" cap="flat">
                <a:noFill/>
                <a:prstDash val="solid"/>
                <a:miter/>
              </a:ln>
            </p:spPr>
            <p:txBody>
              <a:bodyPr rtlCol="0" anchor="ctr"/>
              <a:lstStyle/>
              <a:p>
                <a:endParaRPr lang="zh-CN" altLang="en-US" dirty="0">
                  <a:cs typeface="+mn-ea"/>
                  <a:sym typeface="+mn-lt"/>
                </a:endParaRPr>
              </a:p>
            </p:txBody>
          </p:sp>
        </p:grpSp>
        <p:grpSp>
          <p:nvGrpSpPr>
            <p:cNvPr id="22" name="组合 21"/>
            <p:cNvGrpSpPr/>
            <p:nvPr/>
          </p:nvGrpSpPr>
          <p:grpSpPr>
            <a:xfrm rot="10800000">
              <a:off x="9799320" y="4961562"/>
              <a:ext cx="2392680" cy="1896438"/>
              <a:chOff x="0" y="0"/>
              <a:chExt cx="2679174" cy="1896438"/>
            </a:xfrm>
          </p:grpSpPr>
          <p:sp>
            <p:nvSpPr>
              <p:cNvPr id="23" name="任意多边形: 形状 22"/>
              <p:cNvSpPr/>
              <p:nvPr/>
            </p:nvSpPr>
            <p:spPr>
              <a:xfrm>
                <a:off x="0" y="1"/>
                <a:ext cx="2679174" cy="1184045"/>
              </a:xfrm>
              <a:custGeom>
                <a:avLst/>
                <a:gdLst>
                  <a:gd name="connsiteX0" fmla="*/ 0 w 2679174"/>
                  <a:gd name="connsiteY0" fmla="*/ 0 h 1184045"/>
                  <a:gd name="connsiteX1" fmla="*/ 2679174 w 2679174"/>
                  <a:gd name="connsiteY1" fmla="*/ 0 h 1184045"/>
                  <a:gd name="connsiteX2" fmla="*/ 2212498 w 2679174"/>
                  <a:gd name="connsiteY2" fmla="*/ 434745 h 1184045"/>
                  <a:gd name="connsiteX3" fmla="*/ 1408165 w 2679174"/>
                  <a:gd name="connsiteY3" fmla="*/ 1184045 h 1184045"/>
                  <a:gd name="connsiteX4" fmla="*/ 0 w 2679174"/>
                  <a:gd name="connsiteY4" fmla="*/ 1184045 h 118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174" h="1184045">
                    <a:moveTo>
                      <a:pt x="0" y="0"/>
                    </a:moveTo>
                    <a:lnTo>
                      <a:pt x="2679174" y="0"/>
                    </a:lnTo>
                    <a:lnTo>
                      <a:pt x="2212498" y="434745"/>
                    </a:lnTo>
                    <a:lnTo>
                      <a:pt x="1408165" y="1184045"/>
                    </a:lnTo>
                    <a:lnTo>
                      <a:pt x="0" y="1184045"/>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24" name="任意多边形: 形状 23"/>
              <p:cNvSpPr/>
              <p:nvPr/>
            </p:nvSpPr>
            <p:spPr>
              <a:xfrm>
                <a:off x="0" y="0"/>
                <a:ext cx="2039340" cy="1896438"/>
              </a:xfrm>
              <a:custGeom>
                <a:avLst/>
                <a:gdLst>
                  <a:gd name="connsiteX0" fmla="*/ 0 w 2039340"/>
                  <a:gd name="connsiteY0" fmla="*/ 0 h 1896438"/>
                  <a:gd name="connsiteX1" fmla="*/ 2039340 w 2039340"/>
                  <a:gd name="connsiteY1" fmla="*/ 0 h 1896438"/>
                  <a:gd name="connsiteX2" fmla="*/ 0 w 2039340"/>
                  <a:gd name="connsiteY2" fmla="*/ 1896438 h 1896438"/>
                </a:gdLst>
                <a:ahLst/>
                <a:cxnLst>
                  <a:cxn ang="0">
                    <a:pos x="connsiteX0" y="connsiteY0"/>
                  </a:cxn>
                  <a:cxn ang="0">
                    <a:pos x="connsiteX1" y="connsiteY1"/>
                  </a:cxn>
                  <a:cxn ang="0">
                    <a:pos x="connsiteX2" y="connsiteY2"/>
                  </a:cxn>
                </a:cxnLst>
                <a:rect l="l" t="t" r="r" b="b"/>
                <a:pathLst>
                  <a:path w="2039340" h="1896438">
                    <a:moveTo>
                      <a:pt x="0" y="0"/>
                    </a:moveTo>
                    <a:lnTo>
                      <a:pt x="2039340" y="0"/>
                    </a:lnTo>
                    <a:lnTo>
                      <a:pt x="0" y="1896438"/>
                    </a:lnTo>
                    <a:close/>
                  </a:path>
                </a:pathLst>
              </a:custGeom>
              <a:solidFill>
                <a:srgbClr val="629E94"/>
              </a:solidFill>
              <a:ln w="42333" cap="flat">
                <a:noFill/>
                <a:prstDash val="solid"/>
                <a:miter/>
              </a:ln>
            </p:spPr>
            <p:txBody>
              <a:bodyPr rtlCol="0" anchor="ctr"/>
              <a:lstStyle/>
              <a:p>
                <a:endParaRPr lang="zh-CN" altLang="en-US" dirty="0">
                  <a:cs typeface="+mn-ea"/>
                  <a:sym typeface="+mn-lt"/>
                </a:endParaRPr>
              </a:p>
            </p:txBody>
          </p:sp>
        </p:grpSp>
      </p:grpSp>
      <p:grpSp>
        <p:nvGrpSpPr>
          <p:cNvPr id="8" name="组合 7"/>
          <p:cNvGrpSpPr/>
          <p:nvPr/>
        </p:nvGrpSpPr>
        <p:grpSpPr>
          <a:xfrm>
            <a:off x="-149225" y="2804032"/>
            <a:ext cx="12490450" cy="1745941"/>
            <a:chOff x="-133985" y="2666872"/>
            <a:chExt cx="12490450" cy="1745941"/>
          </a:xfrm>
        </p:grpSpPr>
        <p:cxnSp>
          <p:nvCxnSpPr>
            <p:cNvPr id="206" name="直接连接符 205"/>
            <p:cNvCxnSpPr/>
            <p:nvPr/>
          </p:nvCxnSpPr>
          <p:spPr>
            <a:xfrm>
              <a:off x="2200543" y="3895038"/>
              <a:ext cx="7720697"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7" name="矩形 206"/>
            <p:cNvSpPr/>
            <p:nvPr/>
          </p:nvSpPr>
          <p:spPr>
            <a:xfrm>
              <a:off x="1856494" y="4037261"/>
              <a:ext cx="8514240" cy="375552"/>
            </a:xfrm>
            <a:prstGeom prst="rect">
              <a:avLst/>
            </a:prstGeom>
          </p:spPr>
          <p:txBody>
            <a:bodyPr wrap="square">
              <a:spAutoFit/>
            </a:bodyPr>
            <a:lstStyle/>
            <a:p>
              <a:pPr algn="ctr">
                <a:lnSpc>
                  <a:spcPct val="150000"/>
                </a:lnSpc>
              </a:pPr>
              <a:endParaRPr lang="en-US" altLang="zh-CN" sz="1400" dirty="0">
                <a:solidFill>
                  <a:schemeClr val="bg1">
                    <a:lumMod val="50000"/>
                  </a:schemeClr>
                </a:solidFill>
                <a:cs typeface="+mn-ea"/>
                <a:sym typeface="+mn-lt"/>
              </a:endParaRPr>
            </a:p>
          </p:txBody>
        </p:sp>
        <p:grpSp>
          <p:nvGrpSpPr>
            <p:cNvPr id="209" name="组合 208"/>
            <p:cNvGrpSpPr/>
            <p:nvPr/>
          </p:nvGrpSpPr>
          <p:grpSpPr>
            <a:xfrm>
              <a:off x="-133985" y="2666872"/>
              <a:ext cx="12490450" cy="1541852"/>
              <a:chOff x="-141743" y="2306727"/>
              <a:chExt cx="12490450" cy="1541852"/>
            </a:xfrm>
          </p:grpSpPr>
          <p:sp>
            <p:nvSpPr>
              <p:cNvPr id="210" name="文本框 209"/>
              <p:cNvSpPr txBox="1"/>
              <p:nvPr/>
            </p:nvSpPr>
            <p:spPr>
              <a:xfrm>
                <a:off x="4474640" y="2306727"/>
                <a:ext cx="3262433" cy="1015663"/>
              </a:xfrm>
              <a:prstGeom prst="rect">
                <a:avLst/>
              </a:prstGeom>
              <a:noFill/>
            </p:spPr>
            <p:txBody>
              <a:bodyPr wrap="none" rtlCol="0">
                <a:spAutoFit/>
              </a:bodyPr>
              <a:lstStyle/>
              <a:p>
                <a:pPr algn="ctr"/>
                <a:r>
                  <a:rPr lang="zh-CN" altLang="en-US" sz="6000" b="1" dirty="0">
                    <a:solidFill>
                      <a:schemeClr val="accent1"/>
                    </a:solidFill>
                    <a:cs typeface="+mn-ea"/>
                    <a:sym typeface="+mn-lt"/>
                  </a:rPr>
                  <a:t>谢谢大家</a:t>
                </a:r>
              </a:p>
            </p:txBody>
          </p:sp>
          <p:sp>
            <p:nvSpPr>
              <p:cNvPr id="211" name="文本框 210"/>
              <p:cNvSpPr txBox="1"/>
              <p:nvPr/>
            </p:nvSpPr>
            <p:spPr>
              <a:xfrm>
                <a:off x="-141743" y="3586969"/>
                <a:ext cx="12490450" cy="261610"/>
              </a:xfrm>
              <a:prstGeom prst="rect">
                <a:avLst/>
              </a:prstGeom>
              <a:noFill/>
            </p:spPr>
            <p:txBody>
              <a:bodyPr wrap="square" rtlCol="0">
                <a:spAutoFit/>
              </a:bodyPr>
              <a:lstStyle/>
              <a:p>
                <a:pPr algn="ctr"/>
                <a:r>
                  <a:rPr lang="zh-CN" altLang="en-US" sz="1100" dirty="0">
                    <a:solidFill>
                      <a:schemeClr val="bg2">
                        <a:lumMod val="50000"/>
                      </a:schemeClr>
                    </a:solidFill>
                  </a:rPr>
                  <a:t>参考文献：李建市，徐友春，齐尧，谢德胜，李华．起伏道路条件下无人车纵向速度控 制方法研究</a:t>
                </a:r>
                <a:r>
                  <a:rPr lang="en-US" altLang="zh-CN" sz="1100" dirty="0">
                    <a:solidFill>
                      <a:schemeClr val="bg2">
                        <a:lumMod val="50000"/>
                      </a:schemeClr>
                    </a:solidFill>
                  </a:rPr>
                  <a:t>[J/OL]</a:t>
                </a:r>
                <a:r>
                  <a:rPr lang="zh-CN" altLang="en-US" sz="1100" dirty="0">
                    <a:solidFill>
                      <a:schemeClr val="bg2">
                        <a:lumMod val="50000"/>
                      </a:schemeClr>
                    </a:solidFill>
                  </a:rPr>
                  <a:t>．交通运输系统工程与信息</a:t>
                </a:r>
                <a:r>
                  <a:rPr lang="en-US" altLang="zh-CN" sz="1100" dirty="0">
                    <a:solidFill>
                      <a:schemeClr val="bg2">
                        <a:lumMod val="50000"/>
                      </a:schemeClr>
                    </a:solidFill>
                  </a:rPr>
                  <a:t>. </a:t>
                </a:r>
                <a:endParaRPr lang="zh-CN" altLang="en-US" sz="1100" b="1" dirty="0">
                  <a:solidFill>
                    <a:schemeClr val="bg2">
                      <a:lumMod val="50000"/>
                    </a:schemeClr>
                  </a:solidFill>
                  <a:cs typeface="+mn-ea"/>
                  <a:sym typeface="+mn-lt"/>
                </a:endParaRPr>
              </a:p>
            </p:txBody>
          </p:sp>
        </p:grpSp>
      </p:grpSp>
      <p:pic>
        <p:nvPicPr>
          <p:cNvPr id="84" name="图片 83">
            <a:extLst>
              <a:ext uri="{FF2B5EF4-FFF2-40B4-BE49-F238E27FC236}">
                <a16:creationId xmlns:a16="http://schemas.microsoft.com/office/drawing/2014/main" id="{69084B2E-1ACB-4456-B4A5-76A192034D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687" y="494048"/>
            <a:ext cx="1379306" cy="1379996"/>
          </a:xfrm>
          <a:prstGeom prst="rect">
            <a:avLst/>
          </a:prstGeom>
        </p:spPr>
      </p:pic>
      <p:pic>
        <p:nvPicPr>
          <p:cNvPr id="6" name="图片 5">
            <a:extLst>
              <a:ext uri="{FF2B5EF4-FFF2-40B4-BE49-F238E27FC236}">
                <a16:creationId xmlns:a16="http://schemas.microsoft.com/office/drawing/2014/main" id="{8D837578-1ADC-3209-956A-573426D34BCE}"/>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2100" b="99100" l="562" r="97129">
                        <a14:foregroundMark x1="9769" y1="59350" x2="38077" y2="50000"/>
                        <a14:foregroundMark x1="43196" y1="37100" x2="44819" y2="21800"/>
                        <a14:foregroundMark x1="44819" y1="21800" x2="50718" y2="6900"/>
                        <a14:foregroundMark x1="50718" y1="6900" x2="52497" y2="4900"/>
                        <a14:foregroundMark x1="55961" y1="7350" x2="79994" y2="37900"/>
                        <a14:foregroundMark x1="79994" y1="37900" x2="83708" y2="28900"/>
                        <a14:foregroundMark x1="83708" y1="28900" x2="83708" y2="28900"/>
                        <a14:foregroundMark x1="78995" y1="42450" x2="79806" y2="52100"/>
                        <a14:foregroundMark x1="79806" y1="52100" x2="78714" y2="59100"/>
                        <a14:foregroundMark x1="78714" y1="59100" x2="78714" y2="59100"/>
                        <a14:foregroundMark x1="30150" y1="73100" x2="43945" y2="96550"/>
                        <a14:foregroundMark x1="43945" y1="96550" x2="49875" y2="99100"/>
                        <a14:foregroundMark x1="49875" y1="99100" x2="49875" y2="98900"/>
                        <a14:foregroundMark x1="10456" y1="63800" x2="624" y2="68650"/>
                        <a14:foregroundMark x1="24750" y1="68450" x2="32241" y2="73100"/>
                        <a14:foregroundMark x1="30993" y1="49800" x2="40574" y2="25100"/>
                        <a14:foregroundMark x1="41261" y1="21100" x2="51810" y2="8650"/>
                        <a14:foregroundMark x1="39451" y1="20200" x2="52372" y2="5100"/>
                        <a14:foregroundMark x1="55836" y1="3800" x2="63015" y2="2100"/>
                        <a14:foregroundMark x1="63015" y1="2100" x2="67853" y2="11800"/>
                        <a14:foregroundMark x1="67853" y1="11800" x2="68321" y2="14650"/>
                        <a14:foregroundMark x1="72472" y1="8450" x2="72472" y2="8450"/>
                        <a14:foregroundMark x1="24750" y1="62200" x2="7772" y2="90000"/>
                        <a14:foregroundMark x1="7772" y1="90000" x2="7553" y2="92000"/>
                        <a14:foregroundMark x1="26155" y1="91800" x2="31835" y2="79100"/>
                        <a14:foregroundMark x1="50843" y1="90000" x2="60268" y2="79350"/>
                        <a14:foregroundMark x1="65543" y1="95800" x2="72597" y2="54000"/>
                        <a14:foregroundMark x1="72878" y1="86650" x2="73439" y2="66650"/>
                        <a14:foregroundMark x1="76092" y1="98000" x2="67353" y2="75550"/>
                        <a14:foregroundMark x1="86080" y1="65800" x2="88421" y2="45100"/>
                        <a14:foregroundMark x1="84956" y1="75350" x2="86080" y2="67350"/>
                        <a14:foregroundMark x1="80181" y1="13350" x2="83115" y2="18550"/>
                        <a14:foregroundMark x1="85331" y1="18050" x2="91230" y2="29850"/>
                        <a14:foregroundMark x1="94694" y1="40500" x2="94694" y2="40500"/>
                        <a14:foregroundMark x1="94913" y1="42700" x2="94913" y2="42700"/>
                        <a14:foregroundMark x1="95974" y1="46250" x2="95974" y2="46250"/>
                        <a14:foregroundMark x1="96192" y1="50450" x2="96192" y2="50450"/>
                        <a14:foregroundMark x1="96380" y1="53150" x2="96380" y2="53150"/>
                        <a14:foregroundMark x1="96286" y1="56550" x2="96286" y2="56550"/>
                        <a14:foregroundMark x1="77528" y1="76300" x2="77528" y2="76300"/>
                        <a14:foregroundMark x1="75749" y1="86900" x2="75749" y2="86900"/>
                        <a14:foregroundMark x1="77965" y1="85250" x2="77965" y2="85250"/>
                        <a14:foregroundMark x1="81024" y1="79650" x2="81024" y2="79650"/>
                        <a14:foregroundMark x1="80587" y1="87600" x2="80587" y2="87600"/>
                        <a14:foregroundMark x1="83645" y1="83200" x2="83645" y2="83200"/>
                        <a14:foregroundMark x1="85112" y1="80000" x2="85112" y2="80000"/>
                        <a14:foregroundMark x1="86486" y1="76450" x2="86486" y2="76450"/>
                        <a14:foregroundMark x1="87859" y1="74100" x2="87859" y2="74100"/>
                        <a14:foregroundMark x1="89326" y1="67700" x2="89326" y2="67700"/>
                        <a14:foregroundMark x1="90293" y1="59050" x2="90293" y2="59050"/>
                        <a14:foregroundMark x1="90918" y1="53500" x2="90918" y2="53500"/>
                        <a14:foregroundMark x1="90918" y1="46250" x2="90918" y2="46250"/>
                        <a14:foregroundMark x1="89638" y1="36800" x2="89638" y2="36800"/>
                        <a14:foregroundMark x1="87422" y1="27500" x2="87422" y2="27500"/>
                        <a14:foregroundMark x1="90481" y1="42200" x2="90481" y2="42200"/>
                        <a14:foregroundMark x1="91760" y1="35450" x2="91760" y2="35450"/>
                        <a14:foregroundMark x1="94382" y1="42050" x2="94382" y2="42050"/>
                        <a14:foregroundMark x1="93851" y1="42550" x2="93851" y2="42550"/>
                        <a14:foregroundMark x1="87422" y1="29550" x2="89451" y2="36800"/>
                        <a14:foregroundMark x1="88390" y1="27350" x2="94101" y2="40600"/>
                        <a14:foregroundMark x1="94101" y1="40600" x2="95443" y2="46250"/>
                        <a14:foregroundMark x1="94288" y1="42700" x2="96598" y2="59250"/>
                        <a14:foregroundMark x1="95974" y1="56700" x2="95724" y2="65900"/>
                        <a14:foregroundMark x1="95724" y1="65900" x2="92478" y2="73500"/>
                        <a14:foregroundMark x1="92478" y1="73500" x2="88483" y2="77200"/>
                        <a14:foregroundMark x1="88483" y1="77200" x2="86486" y2="76300"/>
                        <a14:foregroundMark x1="96380" y1="61100" x2="96692" y2="61100"/>
                        <a14:foregroundMark x1="97129" y1="53350" x2="97129" y2="53350"/>
                        <a14:backgroundMark x1="1998" y1="13550" x2="13109" y2="22900"/>
                        <a14:backgroundMark x1="89451" y1="32550" x2="89451" y2="32550"/>
                        <a14:backgroundMark x1="88795" y1="30550" x2="88795" y2="30550"/>
                        <a14:backgroundMark x1="1373" y1="86600" x2="3246" y2="81850"/>
                        <a14:backgroundMark x1="2216" y1="57050" x2="3246" y2="56550"/>
                        <a14:backgroundMark x1="17697" y1="96050" x2="20100" y2="86900"/>
                        <a14:backgroundMark x1="88702" y1="78300" x2="88702" y2="78300"/>
                        <a14:backgroundMark x1="87859" y1="78650" x2="88608" y2="78150"/>
                        <a14:backgroundMark x1="89232" y1="75100" x2="88390" y2="75800"/>
                      </a14:backgroundRemoval>
                    </a14:imgEffect>
                  </a14:imgLayer>
                </a14:imgProps>
              </a:ext>
              <a:ext uri="{28A0092B-C50C-407E-A947-70E740481C1C}">
                <a14:useLocalDpi xmlns:a14="http://schemas.microsoft.com/office/drawing/2010/main" val="0"/>
              </a:ext>
            </a:extLst>
          </a:blip>
          <a:stretch>
            <a:fillRect/>
          </a:stretch>
        </p:blipFill>
        <p:spPr>
          <a:xfrm>
            <a:off x="9799320" y="5307388"/>
            <a:ext cx="1950720" cy="1217678"/>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47451D-DEDF-6FA5-FD69-E7C7BB9CA6C0}"/>
              </a:ext>
            </a:extLst>
          </p:cNvPr>
          <p:cNvSpPr>
            <a:spLocks noGrp="1"/>
          </p:cNvSpPr>
          <p:nvPr>
            <p:ph idx="1"/>
          </p:nvPr>
        </p:nvSpPr>
        <p:spPr>
          <a:xfrm>
            <a:off x="838200" y="729206"/>
            <a:ext cx="10515600" cy="5347504"/>
          </a:xfrm>
        </p:spPr>
        <p:txBody>
          <a:bodyPr>
            <a:normAutofit/>
          </a:bodyPr>
          <a:lstStyle/>
          <a:p>
            <a:r>
              <a:rPr lang="en-US" altLang="zh-CN" sz="2400" dirty="0"/>
              <a:t>PI</a:t>
            </a:r>
            <a:r>
              <a:rPr lang="zh-CN" altLang="en-US" sz="2400" dirty="0"/>
              <a:t>控制算法适用于以下情况：当系统的稳态误差较大时，可以通过增加积分控制来消除稳态误差，使系统的输出更加稳定。当系统的动态响应要求不高，只需要较好的稳态性能时，可以使用</a:t>
            </a:r>
            <a:r>
              <a:rPr lang="en-US" altLang="zh-CN" sz="2400" dirty="0"/>
              <a:t>PI</a:t>
            </a:r>
            <a:r>
              <a:rPr lang="zh-CN" altLang="en-US" sz="2400" dirty="0"/>
              <a:t>控制算法。比例控制可以使系统的响应更加灵敏，而积分控制可以消除稳态误差。</a:t>
            </a:r>
            <a:endParaRPr lang="en-US" altLang="zh-CN" sz="2400" dirty="0"/>
          </a:p>
          <a:p>
            <a:r>
              <a:rPr lang="en-US" altLang="zh-CN" sz="2400" dirty="0"/>
              <a:t>PID</a:t>
            </a:r>
            <a:r>
              <a:rPr lang="zh-CN" altLang="en-US" sz="2400" dirty="0"/>
              <a:t>控制算法适用于以下情况：当系统的动态响应要求较高时，需要快速而准确地跟踪参考信号时，可以使用</a:t>
            </a:r>
            <a:r>
              <a:rPr lang="en-US" altLang="zh-CN" sz="2400" dirty="0"/>
              <a:t>PID</a:t>
            </a:r>
            <a:r>
              <a:rPr lang="zh-CN" altLang="en-US" sz="2400" dirty="0"/>
              <a:t>控制算法。比例控制可以使系统的响应更加灵敏，积分控制可以消除稳态误差，而微分控制可以提高系统的稳定性和抗干扰能力。当系统存在较大的干扰或噪声时，可以通过微分控制来抑制干扰或噪声的影响，提高系统的稳定性和抗干扰能力。需要注意的是，</a:t>
            </a:r>
            <a:endParaRPr lang="en-US" altLang="zh-CN" sz="2400" dirty="0"/>
          </a:p>
          <a:p>
            <a:r>
              <a:rPr lang="en-US" altLang="zh-CN" sz="2400" dirty="0"/>
              <a:t>PID</a:t>
            </a:r>
            <a:r>
              <a:rPr lang="zh-CN" altLang="en-US" sz="2400" dirty="0"/>
              <a:t>控制算法相比于</a:t>
            </a:r>
            <a:r>
              <a:rPr lang="en-US" altLang="zh-CN" sz="2400" dirty="0"/>
              <a:t>PI</a:t>
            </a:r>
            <a:r>
              <a:rPr lang="zh-CN" altLang="en-US" sz="2400" dirty="0"/>
              <a:t>控制算法更加复杂，参数调整也更加困难。在实际应用中，可以根据系统的特性和控制要求进行选择，也可以根据实际情况进行参数调整，以达到最佳的控制效果。</a:t>
            </a:r>
          </a:p>
        </p:txBody>
      </p:sp>
    </p:spTree>
    <p:extLst>
      <p:ext uri="{BB962C8B-B14F-4D97-AF65-F5344CB8AC3E}">
        <p14:creationId xmlns:p14="http://schemas.microsoft.com/office/powerpoint/2010/main" val="64938105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0" y="0"/>
            <a:ext cx="12192000" cy="6858000"/>
            <a:chOff x="0" y="0"/>
            <a:chExt cx="12192000" cy="6858000"/>
          </a:xfrm>
        </p:grpSpPr>
        <p:sp>
          <p:nvSpPr>
            <p:cNvPr id="3" name="矩形 2"/>
            <p:cNvSpPr/>
            <p:nvPr/>
          </p:nvSpPr>
          <p:spPr>
            <a:xfrm>
              <a:off x="441960" y="380999"/>
              <a:ext cx="11308080" cy="611123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0" y="0"/>
              <a:ext cx="2392680" cy="1896438"/>
              <a:chOff x="0" y="0"/>
              <a:chExt cx="2679174" cy="1896438"/>
            </a:xfrm>
          </p:grpSpPr>
          <p:sp>
            <p:nvSpPr>
              <p:cNvPr id="21" name="任意多边形: 形状 20"/>
              <p:cNvSpPr/>
              <p:nvPr/>
            </p:nvSpPr>
            <p:spPr>
              <a:xfrm>
                <a:off x="0" y="1"/>
                <a:ext cx="2679174" cy="1184045"/>
              </a:xfrm>
              <a:custGeom>
                <a:avLst/>
                <a:gdLst>
                  <a:gd name="connsiteX0" fmla="*/ 0 w 2679174"/>
                  <a:gd name="connsiteY0" fmla="*/ 0 h 1184045"/>
                  <a:gd name="connsiteX1" fmla="*/ 2679174 w 2679174"/>
                  <a:gd name="connsiteY1" fmla="*/ 0 h 1184045"/>
                  <a:gd name="connsiteX2" fmla="*/ 2212498 w 2679174"/>
                  <a:gd name="connsiteY2" fmla="*/ 434745 h 1184045"/>
                  <a:gd name="connsiteX3" fmla="*/ 1408165 w 2679174"/>
                  <a:gd name="connsiteY3" fmla="*/ 1184045 h 1184045"/>
                  <a:gd name="connsiteX4" fmla="*/ 0 w 2679174"/>
                  <a:gd name="connsiteY4" fmla="*/ 1184045 h 118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174" h="1184045">
                    <a:moveTo>
                      <a:pt x="0" y="0"/>
                    </a:moveTo>
                    <a:lnTo>
                      <a:pt x="2679174" y="0"/>
                    </a:lnTo>
                    <a:lnTo>
                      <a:pt x="2212498" y="434745"/>
                    </a:lnTo>
                    <a:lnTo>
                      <a:pt x="1408165" y="1184045"/>
                    </a:lnTo>
                    <a:lnTo>
                      <a:pt x="0" y="1184045"/>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9" name="任意多边形: 形状 18"/>
              <p:cNvSpPr/>
              <p:nvPr/>
            </p:nvSpPr>
            <p:spPr>
              <a:xfrm>
                <a:off x="0" y="0"/>
                <a:ext cx="2039340" cy="1896438"/>
              </a:xfrm>
              <a:custGeom>
                <a:avLst/>
                <a:gdLst>
                  <a:gd name="connsiteX0" fmla="*/ 0 w 2039340"/>
                  <a:gd name="connsiteY0" fmla="*/ 0 h 1896438"/>
                  <a:gd name="connsiteX1" fmla="*/ 2039340 w 2039340"/>
                  <a:gd name="connsiteY1" fmla="*/ 0 h 1896438"/>
                  <a:gd name="connsiteX2" fmla="*/ 0 w 2039340"/>
                  <a:gd name="connsiteY2" fmla="*/ 1896438 h 1896438"/>
                </a:gdLst>
                <a:ahLst/>
                <a:cxnLst>
                  <a:cxn ang="0">
                    <a:pos x="connsiteX0" y="connsiteY0"/>
                  </a:cxn>
                  <a:cxn ang="0">
                    <a:pos x="connsiteX1" y="connsiteY1"/>
                  </a:cxn>
                  <a:cxn ang="0">
                    <a:pos x="connsiteX2" y="connsiteY2"/>
                  </a:cxn>
                </a:cxnLst>
                <a:rect l="l" t="t" r="r" b="b"/>
                <a:pathLst>
                  <a:path w="2039340" h="1896438">
                    <a:moveTo>
                      <a:pt x="0" y="0"/>
                    </a:moveTo>
                    <a:lnTo>
                      <a:pt x="2039340" y="0"/>
                    </a:lnTo>
                    <a:lnTo>
                      <a:pt x="0" y="1896438"/>
                    </a:lnTo>
                    <a:close/>
                  </a:path>
                </a:pathLst>
              </a:custGeom>
              <a:solidFill>
                <a:srgbClr val="629E94"/>
              </a:solidFill>
              <a:ln w="42333" cap="flat">
                <a:noFill/>
                <a:prstDash val="solid"/>
                <a:miter/>
              </a:ln>
            </p:spPr>
            <p:txBody>
              <a:bodyPr rtlCol="0" anchor="ctr"/>
              <a:lstStyle/>
              <a:p>
                <a:endParaRPr lang="zh-CN" altLang="en-US" dirty="0">
                  <a:cs typeface="+mn-ea"/>
                  <a:sym typeface="+mn-lt"/>
                </a:endParaRPr>
              </a:p>
            </p:txBody>
          </p:sp>
        </p:grpSp>
        <p:grpSp>
          <p:nvGrpSpPr>
            <p:cNvPr id="22" name="组合 21"/>
            <p:cNvGrpSpPr/>
            <p:nvPr/>
          </p:nvGrpSpPr>
          <p:grpSpPr>
            <a:xfrm rot="10800000">
              <a:off x="9799320" y="4961562"/>
              <a:ext cx="2392680" cy="1896438"/>
              <a:chOff x="0" y="0"/>
              <a:chExt cx="2679174" cy="1896438"/>
            </a:xfrm>
          </p:grpSpPr>
          <p:sp>
            <p:nvSpPr>
              <p:cNvPr id="23" name="任意多边形: 形状 22"/>
              <p:cNvSpPr/>
              <p:nvPr/>
            </p:nvSpPr>
            <p:spPr>
              <a:xfrm>
                <a:off x="0" y="1"/>
                <a:ext cx="2679174" cy="1184045"/>
              </a:xfrm>
              <a:custGeom>
                <a:avLst/>
                <a:gdLst>
                  <a:gd name="connsiteX0" fmla="*/ 0 w 2679174"/>
                  <a:gd name="connsiteY0" fmla="*/ 0 h 1184045"/>
                  <a:gd name="connsiteX1" fmla="*/ 2679174 w 2679174"/>
                  <a:gd name="connsiteY1" fmla="*/ 0 h 1184045"/>
                  <a:gd name="connsiteX2" fmla="*/ 2212498 w 2679174"/>
                  <a:gd name="connsiteY2" fmla="*/ 434745 h 1184045"/>
                  <a:gd name="connsiteX3" fmla="*/ 1408165 w 2679174"/>
                  <a:gd name="connsiteY3" fmla="*/ 1184045 h 1184045"/>
                  <a:gd name="connsiteX4" fmla="*/ 0 w 2679174"/>
                  <a:gd name="connsiteY4" fmla="*/ 1184045 h 118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174" h="1184045">
                    <a:moveTo>
                      <a:pt x="0" y="0"/>
                    </a:moveTo>
                    <a:lnTo>
                      <a:pt x="2679174" y="0"/>
                    </a:lnTo>
                    <a:lnTo>
                      <a:pt x="2212498" y="434745"/>
                    </a:lnTo>
                    <a:lnTo>
                      <a:pt x="1408165" y="1184045"/>
                    </a:lnTo>
                    <a:lnTo>
                      <a:pt x="0" y="1184045"/>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24" name="任意多边形: 形状 23"/>
              <p:cNvSpPr/>
              <p:nvPr/>
            </p:nvSpPr>
            <p:spPr>
              <a:xfrm>
                <a:off x="0" y="0"/>
                <a:ext cx="2039340" cy="1896438"/>
              </a:xfrm>
              <a:custGeom>
                <a:avLst/>
                <a:gdLst>
                  <a:gd name="connsiteX0" fmla="*/ 0 w 2039340"/>
                  <a:gd name="connsiteY0" fmla="*/ 0 h 1896438"/>
                  <a:gd name="connsiteX1" fmla="*/ 2039340 w 2039340"/>
                  <a:gd name="connsiteY1" fmla="*/ 0 h 1896438"/>
                  <a:gd name="connsiteX2" fmla="*/ 0 w 2039340"/>
                  <a:gd name="connsiteY2" fmla="*/ 1896438 h 1896438"/>
                </a:gdLst>
                <a:ahLst/>
                <a:cxnLst>
                  <a:cxn ang="0">
                    <a:pos x="connsiteX0" y="connsiteY0"/>
                  </a:cxn>
                  <a:cxn ang="0">
                    <a:pos x="connsiteX1" y="connsiteY1"/>
                  </a:cxn>
                  <a:cxn ang="0">
                    <a:pos x="connsiteX2" y="connsiteY2"/>
                  </a:cxn>
                </a:cxnLst>
                <a:rect l="l" t="t" r="r" b="b"/>
                <a:pathLst>
                  <a:path w="2039340" h="1896438">
                    <a:moveTo>
                      <a:pt x="0" y="0"/>
                    </a:moveTo>
                    <a:lnTo>
                      <a:pt x="2039340" y="0"/>
                    </a:lnTo>
                    <a:lnTo>
                      <a:pt x="0" y="1896438"/>
                    </a:lnTo>
                    <a:close/>
                  </a:path>
                </a:pathLst>
              </a:custGeom>
              <a:solidFill>
                <a:srgbClr val="629E94"/>
              </a:solidFill>
              <a:ln w="42333" cap="flat">
                <a:noFill/>
                <a:prstDash val="solid"/>
                <a:miter/>
              </a:ln>
            </p:spPr>
            <p:txBody>
              <a:bodyPr rtlCol="0" anchor="ctr"/>
              <a:lstStyle/>
              <a:p>
                <a:endParaRPr lang="zh-CN" altLang="en-US" dirty="0">
                  <a:cs typeface="+mn-ea"/>
                  <a:sym typeface="+mn-lt"/>
                </a:endParaRPr>
              </a:p>
            </p:txBody>
          </p:sp>
        </p:grpSp>
      </p:grpSp>
      <p:grpSp>
        <p:nvGrpSpPr>
          <p:cNvPr id="192" name="组合 191"/>
          <p:cNvGrpSpPr/>
          <p:nvPr/>
        </p:nvGrpSpPr>
        <p:grpSpPr>
          <a:xfrm>
            <a:off x="6096000" y="1792714"/>
            <a:ext cx="4082950" cy="4090855"/>
            <a:chOff x="6257139" y="1402880"/>
            <a:chExt cx="4082950" cy="4090855"/>
          </a:xfrm>
        </p:grpSpPr>
        <p:sp>
          <p:nvSpPr>
            <p:cNvPr id="193" name="文本框 192"/>
            <p:cNvSpPr txBox="1"/>
            <p:nvPr/>
          </p:nvSpPr>
          <p:spPr>
            <a:xfrm>
              <a:off x="7668009" y="1452787"/>
              <a:ext cx="1620957" cy="523220"/>
            </a:xfrm>
            <a:prstGeom prst="rect">
              <a:avLst/>
            </a:prstGeom>
            <a:noFill/>
          </p:spPr>
          <p:txBody>
            <a:bodyPr wrap="none" rtlCol="0">
              <a:spAutoFit/>
            </a:bodyPr>
            <a:lstStyle/>
            <a:p>
              <a:r>
                <a:rPr lang="zh-CN" altLang="en-US" sz="2800" b="1" dirty="0">
                  <a:solidFill>
                    <a:schemeClr val="tx1">
                      <a:lumMod val="75000"/>
                      <a:lumOff val="25000"/>
                    </a:schemeClr>
                  </a:solidFill>
                  <a:cs typeface="+mn-ea"/>
                  <a:sym typeface="+mn-lt"/>
                </a:rPr>
                <a:t>问题描述</a:t>
              </a:r>
            </a:p>
          </p:txBody>
        </p:sp>
        <p:sp>
          <p:nvSpPr>
            <p:cNvPr id="194" name="文本框 193"/>
            <p:cNvSpPr txBox="1"/>
            <p:nvPr/>
          </p:nvSpPr>
          <p:spPr>
            <a:xfrm>
              <a:off x="7668009" y="2602090"/>
              <a:ext cx="1620957" cy="523220"/>
            </a:xfrm>
            <a:prstGeom prst="rect">
              <a:avLst/>
            </a:prstGeom>
            <a:noFill/>
          </p:spPr>
          <p:txBody>
            <a:bodyPr wrap="none" rtlCol="0">
              <a:spAutoFit/>
            </a:bodyPr>
            <a:lstStyle/>
            <a:p>
              <a:r>
                <a:rPr lang="zh-CN" altLang="en-US" sz="2800" b="1" dirty="0">
                  <a:solidFill>
                    <a:schemeClr val="tx1">
                      <a:lumMod val="75000"/>
                      <a:lumOff val="25000"/>
                    </a:schemeClr>
                  </a:solidFill>
                  <a:cs typeface="+mn-ea"/>
                  <a:sym typeface="+mn-lt"/>
                </a:rPr>
                <a:t>模型构建</a:t>
              </a:r>
            </a:p>
          </p:txBody>
        </p:sp>
        <p:sp>
          <p:nvSpPr>
            <p:cNvPr id="195" name="文本框 194"/>
            <p:cNvSpPr txBox="1"/>
            <p:nvPr/>
          </p:nvSpPr>
          <p:spPr>
            <a:xfrm>
              <a:off x="7668009" y="3751393"/>
              <a:ext cx="2672080" cy="521970"/>
            </a:xfrm>
            <a:prstGeom prst="rect">
              <a:avLst/>
            </a:prstGeom>
            <a:noFill/>
          </p:spPr>
          <p:txBody>
            <a:bodyPr wrap="none" rtlCol="0">
              <a:spAutoFit/>
            </a:bodyPr>
            <a:lstStyle/>
            <a:p>
              <a:r>
                <a:rPr lang="zh-CN" altLang="en-US" sz="2800" b="1" dirty="0">
                  <a:solidFill>
                    <a:schemeClr val="tx1">
                      <a:lumMod val="75000"/>
                      <a:lumOff val="25000"/>
                    </a:schemeClr>
                  </a:solidFill>
                  <a:cs typeface="+mn-ea"/>
                  <a:sym typeface="+mn-lt"/>
                </a:rPr>
                <a:t>研究过程与方法</a:t>
              </a:r>
            </a:p>
          </p:txBody>
        </p:sp>
        <p:sp>
          <p:nvSpPr>
            <p:cNvPr id="196" name="文本框 195"/>
            <p:cNvSpPr txBox="1"/>
            <p:nvPr/>
          </p:nvSpPr>
          <p:spPr>
            <a:xfrm>
              <a:off x="7668009" y="4892696"/>
              <a:ext cx="2672080" cy="521970"/>
            </a:xfrm>
            <a:prstGeom prst="rect">
              <a:avLst/>
            </a:prstGeom>
            <a:noFill/>
          </p:spPr>
          <p:txBody>
            <a:bodyPr wrap="none" rtlCol="0">
              <a:spAutoFit/>
            </a:bodyPr>
            <a:lstStyle/>
            <a:p>
              <a:r>
                <a:rPr lang="zh-CN" altLang="en-US" sz="2800" b="1" dirty="0">
                  <a:solidFill>
                    <a:schemeClr val="tx1">
                      <a:lumMod val="75000"/>
                      <a:lumOff val="25000"/>
                    </a:schemeClr>
                  </a:solidFill>
                  <a:cs typeface="+mn-ea"/>
                  <a:sym typeface="+mn-lt"/>
                </a:rPr>
                <a:t>研究成果及展示</a:t>
              </a:r>
            </a:p>
          </p:txBody>
        </p:sp>
        <p:grpSp>
          <p:nvGrpSpPr>
            <p:cNvPr id="197" name="组合 196"/>
            <p:cNvGrpSpPr/>
            <p:nvPr/>
          </p:nvGrpSpPr>
          <p:grpSpPr>
            <a:xfrm>
              <a:off x="6257139" y="1415787"/>
              <a:ext cx="540085" cy="629743"/>
              <a:chOff x="6549239" y="1415787"/>
              <a:chExt cx="540085" cy="629743"/>
            </a:xfrm>
          </p:grpSpPr>
          <p:sp>
            <p:nvSpPr>
              <p:cNvPr id="216" name="等腰三角形 215"/>
              <p:cNvSpPr/>
              <p:nvPr/>
            </p:nvSpPr>
            <p:spPr>
              <a:xfrm rot="16200000" flipH="1" flipV="1">
                <a:off x="6581259" y="1528236"/>
                <a:ext cx="620514" cy="39561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sp>
            <p:nvSpPr>
              <p:cNvPr id="217" name="等腰三角形 216"/>
              <p:cNvSpPr/>
              <p:nvPr/>
            </p:nvSpPr>
            <p:spPr>
              <a:xfrm rot="16200000" flipH="1" flipV="1">
                <a:off x="6436790" y="1537465"/>
                <a:ext cx="620514" cy="39561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grpSp>
          <p:nvGrpSpPr>
            <p:cNvPr id="198" name="组合 197"/>
            <p:cNvGrpSpPr/>
            <p:nvPr/>
          </p:nvGrpSpPr>
          <p:grpSpPr>
            <a:xfrm>
              <a:off x="6257139" y="4863695"/>
              <a:ext cx="540085" cy="629743"/>
              <a:chOff x="6549239" y="4863695"/>
              <a:chExt cx="540085" cy="629743"/>
            </a:xfrm>
          </p:grpSpPr>
          <p:sp>
            <p:nvSpPr>
              <p:cNvPr id="214" name="等腰三角形 213"/>
              <p:cNvSpPr/>
              <p:nvPr/>
            </p:nvSpPr>
            <p:spPr>
              <a:xfrm rot="16200000" flipH="1" flipV="1">
                <a:off x="6581259" y="4976144"/>
                <a:ext cx="620514" cy="39561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sp>
            <p:nvSpPr>
              <p:cNvPr id="215" name="等腰三角形 214"/>
              <p:cNvSpPr/>
              <p:nvPr/>
            </p:nvSpPr>
            <p:spPr>
              <a:xfrm rot="16200000" flipH="1" flipV="1">
                <a:off x="6436790" y="4985373"/>
                <a:ext cx="620514" cy="39561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grpSp>
          <p:nvGrpSpPr>
            <p:cNvPr id="199" name="组合 198"/>
            <p:cNvGrpSpPr/>
            <p:nvPr/>
          </p:nvGrpSpPr>
          <p:grpSpPr>
            <a:xfrm>
              <a:off x="6257139" y="2565090"/>
              <a:ext cx="540085" cy="629743"/>
              <a:chOff x="6549239" y="2565090"/>
              <a:chExt cx="540085" cy="629743"/>
            </a:xfrm>
          </p:grpSpPr>
          <p:sp>
            <p:nvSpPr>
              <p:cNvPr id="212" name="等腰三角形 211"/>
              <p:cNvSpPr/>
              <p:nvPr/>
            </p:nvSpPr>
            <p:spPr>
              <a:xfrm rot="16200000" flipH="1" flipV="1">
                <a:off x="6581259" y="2677539"/>
                <a:ext cx="620514" cy="39561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sp>
            <p:nvSpPr>
              <p:cNvPr id="213" name="等腰三角形 212"/>
              <p:cNvSpPr/>
              <p:nvPr/>
            </p:nvSpPr>
            <p:spPr>
              <a:xfrm rot="16200000" flipH="1" flipV="1">
                <a:off x="6436790" y="2686768"/>
                <a:ext cx="620514" cy="39561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grpSp>
          <p:nvGrpSpPr>
            <p:cNvPr id="200" name="组合 199"/>
            <p:cNvGrpSpPr/>
            <p:nvPr/>
          </p:nvGrpSpPr>
          <p:grpSpPr>
            <a:xfrm>
              <a:off x="6257139" y="3714393"/>
              <a:ext cx="540085" cy="629743"/>
              <a:chOff x="6549239" y="3714393"/>
              <a:chExt cx="540085" cy="629743"/>
            </a:xfrm>
          </p:grpSpPr>
          <p:sp>
            <p:nvSpPr>
              <p:cNvPr id="205" name="等腰三角形 204"/>
              <p:cNvSpPr/>
              <p:nvPr/>
            </p:nvSpPr>
            <p:spPr>
              <a:xfrm rot="16200000" flipH="1" flipV="1">
                <a:off x="6581259" y="3826842"/>
                <a:ext cx="620514" cy="39561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sp>
            <p:nvSpPr>
              <p:cNvPr id="208" name="等腰三角形 207"/>
              <p:cNvSpPr/>
              <p:nvPr/>
            </p:nvSpPr>
            <p:spPr>
              <a:xfrm rot="16200000" flipH="1" flipV="1">
                <a:off x="6436790" y="3836071"/>
                <a:ext cx="620514" cy="39561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201" name="文本框 200"/>
            <p:cNvSpPr txBox="1"/>
            <p:nvPr/>
          </p:nvSpPr>
          <p:spPr>
            <a:xfrm>
              <a:off x="6854809" y="1402880"/>
              <a:ext cx="697627" cy="646331"/>
            </a:xfrm>
            <a:prstGeom prst="rect">
              <a:avLst/>
            </a:prstGeom>
            <a:noFill/>
          </p:spPr>
          <p:txBody>
            <a:bodyPr wrap="none" rtlCol="0" anchor="ctr">
              <a:spAutoFit/>
            </a:bodyPr>
            <a:lstStyle/>
            <a:p>
              <a:r>
                <a:rPr lang="en-US" altLang="zh-CN" sz="3600" b="1" i="1" dirty="0">
                  <a:solidFill>
                    <a:schemeClr val="accent1"/>
                  </a:solidFill>
                  <a:cs typeface="+mn-ea"/>
                  <a:sym typeface="+mn-lt"/>
                </a:rPr>
                <a:t>01</a:t>
              </a:r>
              <a:endParaRPr lang="zh-CN" altLang="en-US" sz="3600" b="1" i="1" dirty="0">
                <a:solidFill>
                  <a:schemeClr val="accent1"/>
                </a:solidFill>
                <a:cs typeface="+mn-ea"/>
                <a:sym typeface="+mn-lt"/>
              </a:endParaRPr>
            </a:p>
          </p:txBody>
        </p:sp>
        <p:sp>
          <p:nvSpPr>
            <p:cNvPr id="202" name="文本框 201"/>
            <p:cNvSpPr txBox="1"/>
            <p:nvPr/>
          </p:nvSpPr>
          <p:spPr>
            <a:xfrm>
              <a:off x="6854809" y="2551055"/>
              <a:ext cx="697627" cy="646331"/>
            </a:xfrm>
            <a:prstGeom prst="rect">
              <a:avLst/>
            </a:prstGeom>
            <a:noFill/>
          </p:spPr>
          <p:txBody>
            <a:bodyPr wrap="none" rtlCol="0" anchor="ctr">
              <a:spAutoFit/>
            </a:bodyPr>
            <a:lstStyle/>
            <a:p>
              <a:r>
                <a:rPr lang="en-US" altLang="zh-CN" sz="3600" b="1" i="1" dirty="0">
                  <a:solidFill>
                    <a:schemeClr val="accent2"/>
                  </a:solidFill>
                  <a:cs typeface="+mn-ea"/>
                  <a:sym typeface="+mn-lt"/>
                </a:rPr>
                <a:t>02</a:t>
              </a:r>
              <a:endParaRPr lang="zh-CN" altLang="en-US" sz="3600" b="1" i="1" dirty="0">
                <a:solidFill>
                  <a:schemeClr val="accent2"/>
                </a:solidFill>
                <a:cs typeface="+mn-ea"/>
                <a:sym typeface="+mn-lt"/>
              </a:endParaRPr>
            </a:p>
          </p:txBody>
        </p:sp>
        <p:sp>
          <p:nvSpPr>
            <p:cNvPr id="203" name="文本框 202"/>
            <p:cNvSpPr txBox="1"/>
            <p:nvPr/>
          </p:nvSpPr>
          <p:spPr>
            <a:xfrm>
              <a:off x="6854809" y="3699230"/>
              <a:ext cx="697627" cy="646331"/>
            </a:xfrm>
            <a:prstGeom prst="rect">
              <a:avLst/>
            </a:prstGeom>
            <a:noFill/>
          </p:spPr>
          <p:txBody>
            <a:bodyPr wrap="none" rtlCol="0" anchor="ctr">
              <a:spAutoFit/>
            </a:bodyPr>
            <a:lstStyle/>
            <a:p>
              <a:r>
                <a:rPr lang="en-US" altLang="zh-CN" sz="3600" b="1" i="1" dirty="0">
                  <a:solidFill>
                    <a:schemeClr val="accent1"/>
                  </a:solidFill>
                  <a:cs typeface="+mn-ea"/>
                  <a:sym typeface="+mn-lt"/>
                </a:rPr>
                <a:t>03</a:t>
              </a:r>
              <a:endParaRPr lang="zh-CN" altLang="en-US" sz="3600" b="1" i="1" dirty="0">
                <a:solidFill>
                  <a:schemeClr val="accent1"/>
                </a:solidFill>
                <a:cs typeface="+mn-ea"/>
                <a:sym typeface="+mn-lt"/>
              </a:endParaRPr>
            </a:p>
          </p:txBody>
        </p:sp>
        <p:sp>
          <p:nvSpPr>
            <p:cNvPr id="204" name="文本框 203"/>
            <p:cNvSpPr txBox="1"/>
            <p:nvPr/>
          </p:nvSpPr>
          <p:spPr>
            <a:xfrm>
              <a:off x="6854809" y="4847404"/>
              <a:ext cx="697627" cy="646331"/>
            </a:xfrm>
            <a:prstGeom prst="rect">
              <a:avLst/>
            </a:prstGeom>
            <a:noFill/>
          </p:spPr>
          <p:txBody>
            <a:bodyPr wrap="none" rtlCol="0" anchor="ctr">
              <a:spAutoFit/>
            </a:bodyPr>
            <a:lstStyle/>
            <a:p>
              <a:r>
                <a:rPr lang="en-US" altLang="zh-CN" sz="3600" b="1" i="1" dirty="0">
                  <a:solidFill>
                    <a:schemeClr val="accent2"/>
                  </a:solidFill>
                  <a:cs typeface="+mn-ea"/>
                  <a:sym typeface="+mn-lt"/>
                </a:rPr>
                <a:t>04</a:t>
              </a:r>
              <a:endParaRPr lang="zh-CN" altLang="en-US" sz="3600" b="1" i="1" dirty="0">
                <a:solidFill>
                  <a:schemeClr val="accent2"/>
                </a:solidFill>
                <a:cs typeface="+mn-ea"/>
                <a:sym typeface="+mn-lt"/>
              </a:endParaRPr>
            </a:p>
          </p:txBody>
        </p:sp>
      </p:grpSp>
      <p:grpSp>
        <p:nvGrpSpPr>
          <p:cNvPr id="228" name="组合 227"/>
          <p:cNvGrpSpPr/>
          <p:nvPr/>
        </p:nvGrpSpPr>
        <p:grpSpPr>
          <a:xfrm>
            <a:off x="1415752" y="2800504"/>
            <a:ext cx="3632598" cy="1498240"/>
            <a:chOff x="1613082" y="2571701"/>
            <a:chExt cx="3632598" cy="1498240"/>
          </a:xfrm>
        </p:grpSpPr>
        <p:sp>
          <p:nvSpPr>
            <p:cNvPr id="229" name="文本框2"/>
            <p:cNvSpPr/>
            <p:nvPr>
              <p:custDataLst>
                <p:tags r:id="rId1"/>
              </p:custDataLst>
            </p:nvPr>
          </p:nvSpPr>
          <p:spPr>
            <a:xfrm>
              <a:off x="3979906" y="3284794"/>
              <a:ext cx="1210588" cy="707886"/>
            </a:xfrm>
            <a:prstGeom prst="rect">
              <a:avLst/>
            </a:prstGeom>
          </p:spPr>
          <p:txBody>
            <a:bodyPr wrap="none">
              <a:spAutoFit/>
            </a:bodyPr>
            <a:lstStyle/>
            <a:p>
              <a:pPr algn="r"/>
              <a:r>
                <a:rPr lang="zh-CN" altLang="en-US" sz="4000" b="1" dirty="0">
                  <a:solidFill>
                    <a:schemeClr val="tx1">
                      <a:lumMod val="75000"/>
                      <a:lumOff val="25000"/>
                    </a:schemeClr>
                  </a:solidFill>
                  <a:cs typeface="+mn-ea"/>
                  <a:sym typeface="+mn-lt"/>
                </a:rPr>
                <a:t>目录</a:t>
              </a:r>
            </a:p>
          </p:txBody>
        </p:sp>
        <p:sp>
          <p:nvSpPr>
            <p:cNvPr id="231" name="矩形: 圆角"/>
            <p:cNvSpPr/>
            <p:nvPr>
              <p:custDataLst>
                <p:tags r:id="rId2"/>
              </p:custDataLst>
            </p:nvPr>
          </p:nvSpPr>
          <p:spPr>
            <a:xfrm flipV="1">
              <a:off x="4245473" y="3949121"/>
              <a:ext cx="678652" cy="12082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accent2"/>
                </a:solidFill>
                <a:cs typeface="+mn-ea"/>
                <a:sym typeface="+mn-lt"/>
              </a:endParaRPr>
            </a:p>
          </p:txBody>
        </p:sp>
        <p:sp>
          <p:nvSpPr>
            <p:cNvPr id="234" name="文本框3"/>
            <p:cNvSpPr/>
            <p:nvPr>
              <p:custDataLst>
                <p:tags r:id="rId3"/>
              </p:custDataLst>
            </p:nvPr>
          </p:nvSpPr>
          <p:spPr>
            <a:xfrm>
              <a:off x="1613082" y="2571701"/>
              <a:ext cx="3632598" cy="830997"/>
            </a:xfrm>
            <a:prstGeom prst="rect">
              <a:avLst/>
            </a:prstGeom>
          </p:spPr>
          <p:txBody>
            <a:bodyPr wrap="none">
              <a:spAutoFit/>
            </a:bodyPr>
            <a:lstStyle/>
            <a:p>
              <a:pPr algn="r"/>
              <a:r>
                <a:rPr lang="en-US" altLang="zh-CN" sz="4800" b="1" dirty="0">
                  <a:solidFill>
                    <a:schemeClr val="accent1"/>
                  </a:solidFill>
                  <a:cs typeface="+mn-ea"/>
                  <a:sym typeface="+mn-lt"/>
                </a:rPr>
                <a:t>CONTENTS</a:t>
              </a:r>
            </a:p>
          </p:txBody>
        </p:sp>
      </p:grpSp>
      <p:pic>
        <p:nvPicPr>
          <p:cNvPr id="99" name="图片 98">
            <a:extLst>
              <a:ext uri="{FF2B5EF4-FFF2-40B4-BE49-F238E27FC236}">
                <a16:creationId xmlns:a16="http://schemas.microsoft.com/office/drawing/2014/main" id="{2E506441-9FAE-4697-BF00-C75B0B66FA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1960" y="405833"/>
            <a:ext cx="1379306" cy="1379996"/>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H="1">
            <a:off x="552450" y="495300"/>
            <a:ext cx="11121390" cy="58826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9366859" y="-2"/>
            <a:ext cx="2825142" cy="2152651"/>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4953000"/>
            <a:ext cx="2500125" cy="190500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7" name="组合 86"/>
          <p:cNvGrpSpPr/>
          <p:nvPr/>
        </p:nvGrpSpPr>
        <p:grpSpPr>
          <a:xfrm>
            <a:off x="4176663" y="1574983"/>
            <a:ext cx="3849272" cy="2545842"/>
            <a:chOff x="4084460" y="1617121"/>
            <a:chExt cx="3849272" cy="2545842"/>
          </a:xfrm>
        </p:grpSpPr>
        <p:grpSp>
          <p:nvGrpSpPr>
            <p:cNvPr id="88" name="组合 87"/>
            <p:cNvGrpSpPr/>
            <p:nvPr/>
          </p:nvGrpSpPr>
          <p:grpSpPr>
            <a:xfrm>
              <a:off x="5326381" y="1617121"/>
              <a:ext cx="1409700" cy="1409700"/>
              <a:chOff x="6988265" y="1564640"/>
              <a:chExt cx="720000" cy="720000"/>
            </a:xfrm>
          </p:grpSpPr>
          <p:sp>
            <p:nvSpPr>
              <p:cNvPr id="94" name="椭圆 93"/>
              <p:cNvSpPr/>
              <p:nvPr/>
            </p:nvSpPr>
            <p:spPr>
              <a:xfrm>
                <a:off x="6988265" y="1564640"/>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cs typeface="+mn-ea"/>
                  <a:sym typeface="+mn-lt"/>
                </a:endParaRPr>
              </a:p>
            </p:txBody>
          </p:sp>
          <p:sp>
            <p:nvSpPr>
              <p:cNvPr id="95" name="文本框 94"/>
              <p:cNvSpPr txBox="1"/>
              <p:nvPr/>
            </p:nvSpPr>
            <p:spPr>
              <a:xfrm>
                <a:off x="7047218" y="1740325"/>
                <a:ext cx="594310" cy="423892"/>
              </a:xfrm>
              <a:prstGeom prst="rect">
                <a:avLst/>
              </a:prstGeom>
              <a:noFill/>
            </p:spPr>
            <p:txBody>
              <a:bodyPr wrap="square" rtlCol="0">
                <a:spAutoFit/>
              </a:bodyPr>
              <a:lstStyle>
                <a:defPPr>
                  <a:defRPr lang="zh-CN"/>
                </a:defPPr>
                <a:lvl1pPr>
                  <a:defRPr sz="2400">
                    <a:latin typeface="Noto Sans S Chinese Bold" panose="020B0800000000000000" pitchFamily="34" charset="-122"/>
                    <a:ea typeface="Noto Sans S Chinese Bold" panose="020B0800000000000000" pitchFamily="34" charset="-122"/>
                  </a:defRPr>
                </a:lvl1pPr>
              </a:lstStyle>
              <a:p>
                <a:pPr algn="ctr"/>
                <a:r>
                  <a:rPr lang="en-US" altLang="zh-CN" sz="4800" dirty="0">
                    <a:solidFill>
                      <a:schemeClr val="bg1"/>
                    </a:solidFill>
                    <a:latin typeface="+mn-lt"/>
                    <a:ea typeface="+mn-ea"/>
                    <a:cs typeface="+mn-ea"/>
                    <a:sym typeface="+mn-lt"/>
                  </a:rPr>
                  <a:t>01</a:t>
                </a:r>
              </a:p>
            </p:txBody>
          </p:sp>
        </p:grpSp>
        <p:sp>
          <p:nvSpPr>
            <p:cNvPr id="91" name="文本框 90"/>
            <p:cNvSpPr txBox="1"/>
            <p:nvPr/>
          </p:nvSpPr>
          <p:spPr>
            <a:xfrm>
              <a:off x="4084460" y="3331966"/>
              <a:ext cx="3849272" cy="830997"/>
            </a:xfrm>
            <a:prstGeom prst="rect">
              <a:avLst/>
            </a:prstGeom>
            <a:noFill/>
          </p:spPr>
          <p:txBody>
            <a:bodyPr wrap="square" rtlCol="0">
              <a:spAutoFit/>
            </a:bodyPr>
            <a:lstStyle>
              <a:defPPr>
                <a:defRPr lang="zh-CN"/>
              </a:defPPr>
              <a:lvl1pPr>
                <a:defRPr sz="2400">
                  <a:latin typeface="Noto Sans S Chinese Bold" panose="020B0800000000000000" pitchFamily="34" charset="-122"/>
                  <a:ea typeface="Noto Sans S Chinese Bold" panose="020B0800000000000000" pitchFamily="34" charset="-122"/>
                </a:defRPr>
              </a:lvl1pPr>
            </a:lstStyle>
            <a:p>
              <a:pPr algn="ctr"/>
              <a:r>
                <a:rPr lang="zh-CN" altLang="en-US" sz="4800" b="1" dirty="0">
                  <a:solidFill>
                    <a:schemeClr val="accent1"/>
                  </a:solidFill>
                  <a:latin typeface="+mn-lt"/>
                  <a:ea typeface="+mn-ea"/>
                  <a:cs typeface="+mn-ea"/>
                  <a:sym typeface="+mn-lt"/>
                </a:rPr>
                <a:t>问题描述</a:t>
              </a:r>
            </a:p>
          </p:txBody>
        </p:sp>
      </p:grpSp>
      <p:pic>
        <p:nvPicPr>
          <p:cNvPr id="19" name="图片 18">
            <a:extLst>
              <a:ext uri="{FF2B5EF4-FFF2-40B4-BE49-F238E27FC236}">
                <a16:creationId xmlns:a16="http://schemas.microsoft.com/office/drawing/2014/main" id="{BB1F8CD3-E9EF-4DFB-A628-D242E05B23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010" y="532833"/>
            <a:ext cx="1379306" cy="1379996"/>
          </a:xfrm>
          <a:prstGeom prst="rect">
            <a:avLst/>
          </a:prstGeom>
        </p:spPr>
      </p:pic>
      <p:sp>
        <p:nvSpPr>
          <p:cNvPr id="20" name="矩形 19">
            <a:extLst>
              <a:ext uri="{FF2B5EF4-FFF2-40B4-BE49-F238E27FC236}">
                <a16:creationId xmlns:a16="http://schemas.microsoft.com/office/drawing/2014/main" id="{02728752-51AA-4134-94FD-E12DAE06F432}"/>
              </a:ext>
            </a:extLst>
          </p:cNvPr>
          <p:cNvSpPr/>
          <p:nvPr/>
        </p:nvSpPr>
        <p:spPr>
          <a:xfrm>
            <a:off x="2112774" y="4239288"/>
            <a:ext cx="8148826" cy="700192"/>
          </a:xfrm>
          <a:prstGeom prst="rect">
            <a:avLst/>
          </a:prstGeom>
        </p:spPr>
        <p:txBody>
          <a:bodyPr wrap="square">
            <a:spAutoFit/>
          </a:bodyPr>
          <a:lstStyle/>
          <a:p>
            <a:pPr algn="ctr">
              <a:lnSpc>
                <a:spcPct val="150000"/>
              </a:lnSpc>
            </a:pPr>
            <a:r>
              <a:rPr lang="zh-CN" altLang="en-US" sz="1400" dirty="0"/>
              <a:t>当无人车在起伏较大的道路上行驶时，坡道阻力成为车辆纵向动力学模型中行驶阻力的重要因素，如果控制模型中忽略路面坡度参数，则必然导致车辆行驶速度产生较大的波动，影响轨迹跟踪的准确性。</a:t>
            </a:r>
            <a:endParaRPr lang="en-US" altLang="zh-CN" sz="1400" dirty="0">
              <a:solidFill>
                <a:schemeClr val="tx1">
                  <a:lumMod val="50000"/>
                  <a:lumOff val="50000"/>
                </a:schemeClr>
              </a:solidFill>
              <a:cs typeface="+mn-ea"/>
              <a:sym typeface="+mn-lt"/>
            </a:endParaRPr>
          </a:p>
        </p:txBody>
      </p:sp>
      <p:pic>
        <p:nvPicPr>
          <p:cNvPr id="2" name="图片 1">
            <a:extLst>
              <a:ext uri="{FF2B5EF4-FFF2-40B4-BE49-F238E27FC236}">
                <a16:creationId xmlns:a16="http://schemas.microsoft.com/office/drawing/2014/main" id="{7E0FA382-3968-ED44-5733-3EEFF6E4C201}"/>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9537" l="10000" r="97500">
                        <a14:foregroundMark x1="76615" y1="86481" x2="79010" y2="81759"/>
                        <a14:foregroundMark x1="75000" y1="82593" x2="77188" y2="90093"/>
                        <a14:foregroundMark x1="77188" y1="90093" x2="81615" y2="91389"/>
                        <a14:foregroundMark x1="81615" y1="91389" x2="82344" y2="88426"/>
                        <a14:foregroundMark x1="87031" y1="98241" x2="79896" y2="97500"/>
                        <a14:foregroundMark x1="93229" y1="98889" x2="93646" y2="99537"/>
                        <a14:foregroundMark x1="97500" y1="99352" x2="96458" y2="99537"/>
                        <a14:backgroundMark x1="11771" y1="68056" x2="17500" y2="47593"/>
                        <a14:backgroundMark x1="17500" y1="47593" x2="42396" y2="12222"/>
                        <a14:backgroundMark x1="42396" y1="12222" x2="44271" y2="12222"/>
                        <a14:backgroundMark x1="72344" y1="71296" x2="74896" y2="70833"/>
                        <a14:backgroundMark x1="91042" y1="99537" x2="91042" y2="99537"/>
                        <a14:backgroundMark x1="90885" y1="99352" x2="90885" y2="99352"/>
                        <a14:backgroundMark x1="70365" y1="82407" x2="70365" y2="82407"/>
                        <a14:backgroundMark x1="70573" y1="81759" x2="70573" y2="81759"/>
                      </a14:backgroundRemoval>
                    </a14:imgEffect>
                  </a14:imgLayer>
                </a14:imgProps>
              </a:ext>
              <a:ext uri="{28A0092B-C50C-407E-A947-70E740481C1C}">
                <a14:useLocalDpi xmlns:a14="http://schemas.microsoft.com/office/drawing/2010/main" val="0"/>
              </a:ext>
            </a:extLst>
          </a:blip>
          <a:stretch>
            <a:fillRect/>
          </a:stretch>
        </p:blipFill>
        <p:spPr>
          <a:xfrm>
            <a:off x="7543800" y="4043214"/>
            <a:ext cx="4150618" cy="2334723"/>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4172126" y="588904"/>
              <a:ext cx="3849272" cy="584306"/>
              <a:chOff x="4172126" y="550804"/>
              <a:chExt cx="3849272" cy="584306"/>
            </a:xfrm>
          </p:grpSpPr>
          <p:sp>
            <p:nvSpPr>
              <p:cNvPr id="87" name="文本框 86"/>
              <p:cNvSpPr txBox="1"/>
              <p:nvPr/>
            </p:nvSpPr>
            <p:spPr>
              <a:xfrm>
                <a:off x="4172126" y="550804"/>
                <a:ext cx="3849272" cy="491490"/>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latin typeface="+mn-lt"/>
                    <a:ea typeface="+mn-ea"/>
                    <a:cs typeface="+mn-ea"/>
                    <a:sym typeface="+mn-lt"/>
                  </a:rPr>
                  <a:t>问题描述</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986303" y="1822449"/>
            <a:ext cx="10326861" cy="4642576"/>
            <a:chOff x="1047015" y="1534895"/>
            <a:chExt cx="10326861" cy="4642576"/>
          </a:xfrm>
        </p:grpSpPr>
        <p:grpSp>
          <p:nvGrpSpPr>
            <p:cNvPr id="16" name="组合 15"/>
            <p:cNvGrpSpPr/>
            <p:nvPr/>
          </p:nvGrpSpPr>
          <p:grpSpPr>
            <a:xfrm>
              <a:off x="1047015" y="1622490"/>
              <a:ext cx="2094723" cy="746492"/>
              <a:chOff x="1047015" y="1622490"/>
              <a:chExt cx="2094723" cy="746492"/>
            </a:xfrm>
          </p:grpSpPr>
          <p:sp>
            <p:nvSpPr>
              <p:cNvPr id="44" name="不规则图形"/>
              <p:cNvSpPr/>
              <p:nvPr/>
            </p:nvSpPr>
            <p:spPr>
              <a:xfrm>
                <a:off x="1047015" y="1661352"/>
                <a:ext cx="707630" cy="707630"/>
              </a:xfrm>
              <a:prstGeom prst="ellipse">
                <a:avLst/>
              </a:prstGeom>
              <a:solidFill>
                <a:schemeClr val="accent1"/>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sp>
            <p:nvSpPr>
              <p:cNvPr id="47" name="文本框 46"/>
              <p:cNvSpPr txBox="1"/>
              <p:nvPr/>
            </p:nvSpPr>
            <p:spPr>
              <a:xfrm>
                <a:off x="1931150" y="1622490"/>
                <a:ext cx="1210588" cy="400110"/>
              </a:xfrm>
              <a:prstGeom prst="rect">
                <a:avLst/>
              </a:prstGeom>
              <a:noFill/>
            </p:spPr>
            <p:txBody>
              <a:bodyPr wrap="none" rtlCol="0">
                <a:spAutoFit/>
              </a:bodyPr>
              <a:lstStyle/>
              <a:p>
                <a:r>
                  <a:rPr lang="zh-CN" altLang="en-US" sz="2000" b="1" dirty="0">
                    <a:solidFill>
                      <a:schemeClr val="tx1">
                        <a:lumMod val="75000"/>
                        <a:lumOff val="25000"/>
                      </a:schemeClr>
                    </a:solidFill>
                    <a:cs typeface="+mn-ea"/>
                    <a:sym typeface="+mn-lt"/>
                  </a:rPr>
                  <a:t>环境感知</a:t>
                </a:r>
              </a:p>
            </p:txBody>
          </p:sp>
        </p:grpSp>
        <p:grpSp>
          <p:nvGrpSpPr>
            <p:cNvPr id="17" name="组合 16"/>
            <p:cNvGrpSpPr/>
            <p:nvPr/>
          </p:nvGrpSpPr>
          <p:grpSpPr>
            <a:xfrm>
              <a:off x="1047015" y="3210727"/>
              <a:ext cx="4672746" cy="1070730"/>
              <a:chOff x="1047015" y="1622490"/>
              <a:chExt cx="4672746" cy="1070730"/>
            </a:xfrm>
          </p:grpSpPr>
          <p:sp>
            <p:nvSpPr>
              <p:cNvPr id="40" name="不规则图形"/>
              <p:cNvSpPr/>
              <p:nvPr/>
            </p:nvSpPr>
            <p:spPr>
              <a:xfrm>
                <a:off x="1047015" y="1661352"/>
                <a:ext cx="707630" cy="707630"/>
              </a:xfrm>
              <a:prstGeom prst="ellipse">
                <a:avLst/>
              </a:prstGeom>
              <a:solidFill>
                <a:schemeClr val="accent2"/>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grpSp>
            <p:nvGrpSpPr>
              <p:cNvPr id="41" name="组合 40"/>
              <p:cNvGrpSpPr/>
              <p:nvPr/>
            </p:nvGrpSpPr>
            <p:grpSpPr>
              <a:xfrm>
                <a:off x="1916636" y="1622490"/>
                <a:ext cx="3803125" cy="1070730"/>
                <a:chOff x="10217676" y="1753144"/>
                <a:chExt cx="3803125" cy="1070730"/>
              </a:xfrm>
            </p:grpSpPr>
            <p:sp>
              <p:nvSpPr>
                <p:cNvPr id="42" name="文本框 41"/>
                <p:cNvSpPr txBox="1"/>
                <p:nvPr/>
              </p:nvSpPr>
              <p:spPr>
                <a:xfrm>
                  <a:off x="10217676" y="2144521"/>
                  <a:ext cx="3803125" cy="679353"/>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r>
                    <a:rPr lang="zh-CN" altLang="en-US" dirty="0">
                      <a:sym typeface="+mn-lt"/>
                    </a:rPr>
                    <a:t>决策规划模块根据环境感知模块提供的道路交通信息规划一条目标轨迹</a:t>
                  </a:r>
                </a:p>
              </p:txBody>
            </p:sp>
            <p:sp>
              <p:nvSpPr>
                <p:cNvPr id="43" name="文本框 42"/>
                <p:cNvSpPr txBox="1"/>
                <p:nvPr/>
              </p:nvSpPr>
              <p:spPr>
                <a:xfrm>
                  <a:off x="10232190" y="1753144"/>
                  <a:ext cx="1210588" cy="400110"/>
                </a:xfrm>
                <a:prstGeom prst="rect">
                  <a:avLst/>
                </a:prstGeom>
                <a:noFill/>
              </p:spPr>
              <p:txBody>
                <a:bodyPr wrap="none" rtlCol="0">
                  <a:spAutoFit/>
                </a:bodyPr>
                <a:lstStyle>
                  <a:defPPr>
                    <a:defRPr lang="en-US"/>
                  </a:defPPr>
                  <a:lvl1pPr>
                    <a:defRPr sz="2000" b="1">
                      <a:solidFill>
                        <a:schemeClr val="tx1">
                          <a:lumMod val="75000"/>
                          <a:lumOff val="25000"/>
                        </a:schemeClr>
                      </a:solidFill>
                      <a:latin typeface="思源黑体 CN Medium" panose="020B0600000000000000" pitchFamily="34" charset="-122"/>
                      <a:ea typeface="思源黑体 CN Medium" panose="020B0600000000000000" pitchFamily="34" charset="-122"/>
                      <a:cs typeface="+mn-ea"/>
                    </a:defRPr>
                  </a:lvl1pPr>
                </a:lstStyle>
                <a:p>
                  <a:r>
                    <a:rPr lang="zh-CN" altLang="en-US" dirty="0">
                      <a:latin typeface="+mn-lt"/>
                      <a:ea typeface="+mn-ea"/>
                      <a:sym typeface="+mn-lt"/>
                    </a:rPr>
                    <a:t>决策规划</a:t>
                  </a:r>
                </a:p>
              </p:txBody>
            </p:sp>
          </p:grpSp>
        </p:grpSp>
        <p:grpSp>
          <p:nvGrpSpPr>
            <p:cNvPr id="18" name="组合 17"/>
            <p:cNvGrpSpPr/>
            <p:nvPr/>
          </p:nvGrpSpPr>
          <p:grpSpPr>
            <a:xfrm>
              <a:off x="1047015" y="4798964"/>
              <a:ext cx="4672746" cy="1378507"/>
              <a:chOff x="1047015" y="1622490"/>
              <a:chExt cx="4672746" cy="1378507"/>
            </a:xfrm>
          </p:grpSpPr>
          <p:sp>
            <p:nvSpPr>
              <p:cNvPr id="36" name="不规则图形"/>
              <p:cNvSpPr/>
              <p:nvPr/>
            </p:nvSpPr>
            <p:spPr>
              <a:xfrm>
                <a:off x="1047015" y="1661352"/>
                <a:ext cx="707630" cy="707630"/>
              </a:xfrm>
              <a:prstGeom prst="ellipse">
                <a:avLst/>
              </a:prstGeom>
              <a:solidFill>
                <a:schemeClr val="accent1"/>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grpSp>
            <p:nvGrpSpPr>
              <p:cNvPr id="37" name="组合 36"/>
              <p:cNvGrpSpPr/>
              <p:nvPr/>
            </p:nvGrpSpPr>
            <p:grpSpPr>
              <a:xfrm>
                <a:off x="1916636" y="1622490"/>
                <a:ext cx="3803125" cy="1378507"/>
                <a:chOff x="10217676" y="1753144"/>
                <a:chExt cx="3803125" cy="1378507"/>
              </a:xfrm>
            </p:grpSpPr>
            <p:sp>
              <p:nvSpPr>
                <p:cNvPr id="38" name="文本框 37"/>
                <p:cNvSpPr txBox="1"/>
                <p:nvPr/>
              </p:nvSpPr>
              <p:spPr>
                <a:xfrm>
                  <a:off x="10217676" y="2144521"/>
                  <a:ext cx="3803125" cy="987130"/>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r>
                    <a:rPr lang="zh-CN" altLang="en-US" dirty="0">
                      <a:sym typeface="+mn-lt"/>
                    </a:rPr>
                    <a:t>运动控制模块则通过控制车辆的线控执行机构实现轨迹跟踪的功能。决策规划模块通常以点迹的形式给出目标轨迹。</a:t>
                  </a:r>
                </a:p>
              </p:txBody>
            </p:sp>
            <p:sp>
              <p:nvSpPr>
                <p:cNvPr id="39" name="文本框 38"/>
                <p:cNvSpPr txBox="1"/>
                <p:nvPr/>
              </p:nvSpPr>
              <p:spPr>
                <a:xfrm>
                  <a:off x="10232190" y="1753144"/>
                  <a:ext cx="1210588" cy="400110"/>
                </a:xfrm>
                <a:prstGeom prst="rect">
                  <a:avLst/>
                </a:prstGeom>
                <a:noFill/>
              </p:spPr>
              <p:txBody>
                <a:bodyPr wrap="none" rtlCol="0">
                  <a:spAutoFit/>
                </a:bodyPr>
                <a:lstStyle>
                  <a:defPPr>
                    <a:defRPr lang="en-US"/>
                  </a:defPPr>
                  <a:lvl1pPr>
                    <a:defRPr sz="2000" b="1">
                      <a:solidFill>
                        <a:schemeClr val="tx1">
                          <a:lumMod val="75000"/>
                          <a:lumOff val="25000"/>
                        </a:schemeClr>
                      </a:solidFill>
                      <a:latin typeface="思源黑体 CN Medium" panose="020B0600000000000000" pitchFamily="34" charset="-122"/>
                      <a:ea typeface="思源黑体 CN Medium" panose="020B0600000000000000" pitchFamily="34" charset="-122"/>
                      <a:cs typeface="+mn-ea"/>
                    </a:defRPr>
                  </a:lvl1pPr>
                </a:lstStyle>
                <a:p>
                  <a:r>
                    <a:rPr lang="zh-CN" altLang="en-US" dirty="0">
                      <a:latin typeface="+mn-lt"/>
                      <a:ea typeface="+mn-ea"/>
                      <a:sym typeface="+mn-lt"/>
                    </a:rPr>
                    <a:t>运动控制</a:t>
                  </a:r>
                </a:p>
              </p:txBody>
            </p:sp>
          </p:grpSp>
        </p:grpSp>
        <p:grpSp>
          <p:nvGrpSpPr>
            <p:cNvPr id="19" name="图形 1"/>
            <p:cNvGrpSpPr/>
            <p:nvPr/>
          </p:nvGrpSpPr>
          <p:grpSpPr>
            <a:xfrm>
              <a:off x="1212916" y="5019008"/>
              <a:ext cx="368234" cy="360132"/>
              <a:chOff x="2932021" y="4753534"/>
              <a:chExt cx="587107" cy="574190"/>
            </a:xfrm>
            <a:solidFill>
              <a:schemeClr val="bg1"/>
            </a:solidFill>
          </p:grpSpPr>
          <p:sp>
            <p:nvSpPr>
              <p:cNvPr id="34" name="任意多边形: 形状 33"/>
              <p:cNvSpPr/>
              <p:nvPr/>
            </p:nvSpPr>
            <p:spPr>
              <a:xfrm>
                <a:off x="3218693" y="4856854"/>
                <a:ext cx="182081" cy="72832"/>
              </a:xfrm>
              <a:custGeom>
                <a:avLst/>
                <a:gdLst>
                  <a:gd name="connsiteX0" fmla="*/ 175730 w 182081"/>
                  <a:gd name="connsiteY0" fmla="*/ 35569 h 72832"/>
                  <a:gd name="connsiteX1" fmla="*/ 91041 w 182081"/>
                  <a:gd name="connsiteY1" fmla="*/ 0 h 72832"/>
                  <a:gd name="connsiteX2" fmla="*/ 6352 w 182081"/>
                  <a:gd name="connsiteY2" fmla="*/ 35569 h 72832"/>
                  <a:gd name="connsiteX3" fmla="*/ 6352 w 182081"/>
                  <a:gd name="connsiteY3" fmla="*/ 66058 h 72832"/>
                  <a:gd name="connsiteX4" fmla="*/ 36840 w 182081"/>
                  <a:gd name="connsiteY4" fmla="*/ 66058 h 72832"/>
                  <a:gd name="connsiteX5" fmla="*/ 91041 w 182081"/>
                  <a:gd name="connsiteY5" fmla="*/ 44038 h 72832"/>
                  <a:gd name="connsiteX6" fmla="*/ 145242 w 182081"/>
                  <a:gd name="connsiteY6" fmla="*/ 66058 h 72832"/>
                  <a:gd name="connsiteX7" fmla="*/ 160486 w 182081"/>
                  <a:gd name="connsiteY7" fmla="*/ 72833 h 72832"/>
                  <a:gd name="connsiteX8" fmla="*/ 175730 w 182081"/>
                  <a:gd name="connsiteY8" fmla="*/ 66058 h 72832"/>
                  <a:gd name="connsiteX9" fmla="*/ 175730 w 182081"/>
                  <a:gd name="connsiteY9" fmla="*/ 35569 h 7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081" h="72832">
                    <a:moveTo>
                      <a:pt x="175730" y="35569"/>
                    </a:moveTo>
                    <a:cubicBezTo>
                      <a:pt x="153710" y="13551"/>
                      <a:pt x="123222" y="0"/>
                      <a:pt x="91041" y="0"/>
                    </a:cubicBezTo>
                    <a:cubicBezTo>
                      <a:pt x="58859" y="0"/>
                      <a:pt x="30065" y="11857"/>
                      <a:pt x="6352" y="35569"/>
                    </a:cubicBezTo>
                    <a:cubicBezTo>
                      <a:pt x="-2117" y="44038"/>
                      <a:pt x="-2117" y="57589"/>
                      <a:pt x="6352" y="66058"/>
                    </a:cubicBezTo>
                    <a:cubicBezTo>
                      <a:pt x="14821" y="74527"/>
                      <a:pt x="28371" y="74527"/>
                      <a:pt x="36840" y="66058"/>
                    </a:cubicBezTo>
                    <a:cubicBezTo>
                      <a:pt x="52084" y="50813"/>
                      <a:pt x="70715" y="44038"/>
                      <a:pt x="91041" y="44038"/>
                    </a:cubicBezTo>
                    <a:cubicBezTo>
                      <a:pt x="111366" y="44038"/>
                      <a:pt x="129998" y="52507"/>
                      <a:pt x="145242" y="66058"/>
                    </a:cubicBezTo>
                    <a:cubicBezTo>
                      <a:pt x="148629" y="69445"/>
                      <a:pt x="155404" y="72833"/>
                      <a:pt x="160486" y="72833"/>
                    </a:cubicBezTo>
                    <a:cubicBezTo>
                      <a:pt x="165567" y="72833"/>
                      <a:pt x="170648" y="71139"/>
                      <a:pt x="175730" y="66058"/>
                    </a:cubicBezTo>
                    <a:cubicBezTo>
                      <a:pt x="184198" y="55895"/>
                      <a:pt x="184198" y="42344"/>
                      <a:pt x="175730" y="35569"/>
                    </a:cubicBezTo>
                    <a:close/>
                  </a:path>
                </a:pathLst>
              </a:custGeom>
              <a:grpFill/>
              <a:ln w="16914" cap="flat">
                <a:noFill/>
                <a:prstDash val="solid"/>
                <a:miter/>
              </a:ln>
            </p:spPr>
            <p:txBody>
              <a:bodyPr rtlCol="0" anchor="ctr"/>
              <a:lstStyle/>
              <a:p>
                <a:endParaRPr lang="zh-CN" altLang="en-US">
                  <a:cs typeface="+mn-ea"/>
                  <a:sym typeface="+mn-lt"/>
                </a:endParaRPr>
              </a:p>
            </p:txBody>
          </p:sp>
          <p:sp>
            <p:nvSpPr>
              <p:cNvPr id="35" name="任意多边形: 形状 34"/>
              <p:cNvSpPr/>
              <p:nvPr/>
            </p:nvSpPr>
            <p:spPr>
              <a:xfrm>
                <a:off x="2932021" y="4753534"/>
                <a:ext cx="587107" cy="574190"/>
              </a:xfrm>
              <a:custGeom>
                <a:avLst/>
                <a:gdLst>
                  <a:gd name="connsiteX0" fmla="*/ 525071 w 587107"/>
                  <a:gd name="connsiteY0" fmla="*/ 62670 h 574190"/>
                  <a:gd name="connsiteX1" fmla="*/ 376019 w 587107"/>
                  <a:gd name="connsiteY1" fmla="*/ 0 h 574190"/>
                  <a:gd name="connsiteX2" fmla="*/ 226966 w 587107"/>
                  <a:gd name="connsiteY2" fmla="*/ 62670 h 574190"/>
                  <a:gd name="connsiteX3" fmla="*/ 199866 w 587107"/>
                  <a:gd name="connsiteY3" fmla="*/ 328593 h 574190"/>
                  <a:gd name="connsiteX4" fmla="*/ 160909 w 587107"/>
                  <a:gd name="connsiteY4" fmla="*/ 367550 h 574190"/>
                  <a:gd name="connsiteX5" fmla="*/ 154134 w 587107"/>
                  <a:gd name="connsiteY5" fmla="*/ 360775 h 574190"/>
                  <a:gd name="connsiteX6" fmla="*/ 142277 w 587107"/>
                  <a:gd name="connsiteY6" fmla="*/ 360775 h 574190"/>
                  <a:gd name="connsiteX7" fmla="*/ 5081 w 587107"/>
                  <a:gd name="connsiteY7" fmla="*/ 497971 h 574190"/>
                  <a:gd name="connsiteX8" fmla="*/ 5081 w 587107"/>
                  <a:gd name="connsiteY8" fmla="*/ 521684 h 574190"/>
                  <a:gd name="connsiteX9" fmla="*/ 52507 w 587107"/>
                  <a:gd name="connsiteY9" fmla="*/ 569109 h 574190"/>
                  <a:gd name="connsiteX10" fmla="*/ 76220 w 587107"/>
                  <a:gd name="connsiteY10" fmla="*/ 569109 h 574190"/>
                  <a:gd name="connsiteX11" fmla="*/ 213416 w 587107"/>
                  <a:gd name="connsiteY11" fmla="*/ 431914 h 574190"/>
                  <a:gd name="connsiteX12" fmla="*/ 213416 w 587107"/>
                  <a:gd name="connsiteY12" fmla="*/ 420057 h 574190"/>
                  <a:gd name="connsiteX13" fmla="*/ 206641 w 587107"/>
                  <a:gd name="connsiteY13" fmla="*/ 413282 h 574190"/>
                  <a:gd name="connsiteX14" fmla="*/ 243904 w 587107"/>
                  <a:gd name="connsiteY14" fmla="*/ 376019 h 574190"/>
                  <a:gd name="connsiteX15" fmla="*/ 374325 w 587107"/>
                  <a:gd name="connsiteY15" fmla="*/ 421751 h 574190"/>
                  <a:gd name="connsiteX16" fmla="*/ 523378 w 587107"/>
                  <a:gd name="connsiteY16" fmla="*/ 359081 h 574190"/>
                  <a:gd name="connsiteX17" fmla="*/ 525071 w 587107"/>
                  <a:gd name="connsiteY17" fmla="*/ 62670 h 574190"/>
                  <a:gd name="connsiteX18" fmla="*/ 477646 w 587107"/>
                  <a:gd name="connsiteY18" fmla="*/ 315042 h 574190"/>
                  <a:gd name="connsiteX19" fmla="*/ 376019 w 587107"/>
                  <a:gd name="connsiteY19" fmla="*/ 357387 h 574190"/>
                  <a:gd name="connsiteX20" fmla="*/ 274392 w 587107"/>
                  <a:gd name="connsiteY20" fmla="*/ 315042 h 574190"/>
                  <a:gd name="connsiteX21" fmla="*/ 232048 w 587107"/>
                  <a:gd name="connsiteY21" fmla="*/ 213416 h 574190"/>
                  <a:gd name="connsiteX22" fmla="*/ 274392 w 587107"/>
                  <a:gd name="connsiteY22" fmla="*/ 111789 h 574190"/>
                  <a:gd name="connsiteX23" fmla="*/ 376019 w 587107"/>
                  <a:gd name="connsiteY23" fmla="*/ 69445 h 574190"/>
                  <a:gd name="connsiteX24" fmla="*/ 477646 w 587107"/>
                  <a:gd name="connsiteY24" fmla="*/ 111789 h 574190"/>
                  <a:gd name="connsiteX25" fmla="*/ 519990 w 587107"/>
                  <a:gd name="connsiteY25" fmla="*/ 213416 h 574190"/>
                  <a:gd name="connsiteX26" fmla="*/ 477646 w 587107"/>
                  <a:gd name="connsiteY26" fmla="*/ 315042 h 574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7107" h="574190">
                    <a:moveTo>
                      <a:pt x="525071" y="62670"/>
                    </a:moveTo>
                    <a:cubicBezTo>
                      <a:pt x="484421" y="22019"/>
                      <a:pt x="430220" y="0"/>
                      <a:pt x="376019" y="0"/>
                    </a:cubicBezTo>
                    <a:cubicBezTo>
                      <a:pt x="321818" y="0"/>
                      <a:pt x="267617" y="20325"/>
                      <a:pt x="226966" y="62670"/>
                    </a:cubicBezTo>
                    <a:cubicBezTo>
                      <a:pt x="154134" y="135502"/>
                      <a:pt x="145665" y="247291"/>
                      <a:pt x="199866" y="328593"/>
                    </a:cubicBezTo>
                    <a:lnTo>
                      <a:pt x="160909" y="367550"/>
                    </a:lnTo>
                    <a:lnTo>
                      <a:pt x="154134" y="360775"/>
                    </a:lnTo>
                    <a:cubicBezTo>
                      <a:pt x="150746" y="357387"/>
                      <a:pt x="145665" y="357387"/>
                      <a:pt x="142277" y="360775"/>
                    </a:cubicBezTo>
                    <a:lnTo>
                      <a:pt x="5081" y="497971"/>
                    </a:lnTo>
                    <a:cubicBezTo>
                      <a:pt x="-1694" y="504746"/>
                      <a:pt x="-1694" y="514909"/>
                      <a:pt x="5081" y="521684"/>
                    </a:cubicBezTo>
                    <a:lnTo>
                      <a:pt x="52507" y="569109"/>
                    </a:lnTo>
                    <a:cubicBezTo>
                      <a:pt x="59282" y="575885"/>
                      <a:pt x="69445" y="575885"/>
                      <a:pt x="76220" y="569109"/>
                    </a:cubicBezTo>
                    <a:lnTo>
                      <a:pt x="213416" y="431914"/>
                    </a:lnTo>
                    <a:cubicBezTo>
                      <a:pt x="216804" y="428526"/>
                      <a:pt x="216804" y="423445"/>
                      <a:pt x="213416" y="420057"/>
                    </a:cubicBezTo>
                    <a:lnTo>
                      <a:pt x="206641" y="413282"/>
                    </a:lnTo>
                    <a:lnTo>
                      <a:pt x="243904" y="376019"/>
                    </a:lnTo>
                    <a:cubicBezTo>
                      <a:pt x="282861" y="406507"/>
                      <a:pt x="328593" y="421751"/>
                      <a:pt x="374325" y="421751"/>
                    </a:cubicBezTo>
                    <a:cubicBezTo>
                      <a:pt x="428526" y="421751"/>
                      <a:pt x="482727" y="401425"/>
                      <a:pt x="523378" y="359081"/>
                    </a:cubicBezTo>
                    <a:cubicBezTo>
                      <a:pt x="608067" y="279474"/>
                      <a:pt x="608067" y="145665"/>
                      <a:pt x="525071" y="62670"/>
                    </a:cubicBezTo>
                    <a:close/>
                    <a:moveTo>
                      <a:pt x="477646" y="315042"/>
                    </a:moveTo>
                    <a:cubicBezTo>
                      <a:pt x="450545" y="342143"/>
                      <a:pt x="414976" y="357387"/>
                      <a:pt x="376019" y="357387"/>
                    </a:cubicBezTo>
                    <a:cubicBezTo>
                      <a:pt x="337062" y="357387"/>
                      <a:pt x="301493" y="342143"/>
                      <a:pt x="274392" y="315042"/>
                    </a:cubicBezTo>
                    <a:cubicBezTo>
                      <a:pt x="247292" y="287942"/>
                      <a:pt x="232048" y="252373"/>
                      <a:pt x="232048" y="213416"/>
                    </a:cubicBezTo>
                    <a:cubicBezTo>
                      <a:pt x="232048" y="174459"/>
                      <a:pt x="247292" y="138890"/>
                      <a:pt x="274392" y="111789"/>
                    </a:cubicBezTo>
                    <a:cubicBezTo>
                      <a:pt x="301493" y="84689"/>
                      <a:pt x="337062" y="69445"/>
                      <a:pt x="376019" y="69445"/>
                    </a:cubicBezTo>
                    <a:cubicBezTo>
                      <a:pt x="414976" y="69445"/>
                      <a:pt x="450545" y="84689"/>
                      <a:pt x="477646" y="111789"/>
                    </a:cubicBezTo>
                    <a:cubicBezTo>
                      <a:pt x="504746" y="138890"/>
                      <a:pt x="519990" y="174459"/>
                      <a:pt x="519990" y="213416"/>
                    </a:cubicBezTo>
                    <a:cubicBezTo>
                      <a:pt x="519990" y="250679"/>
                      <a:pt x="504746" y="287942"/>
                      <a:pt x="477646" y="315042"/>
                    </a:cubicBezTo>
                    <a:close/>
                  </a:path>
                </a:pathLst>
              </a:custGeom>
              <a:grpFill/>
              <a:ln w="16914" cap="flat">
                <a:noFill/>
                <a:prstDash val="solid"/>
                <a:miter/>
              </a:ln>
            </p:spPr>
            <p:txBody>
              <a:bodyPr rtlCol="0" anchor="ctr"/>
              <a:lstStyle/>
              <a:p>
                <a:endParaRPr lang="zh-CN" altLang="en-US">
                  <a:cs typeface="+mn-ea"/>
                  <a:sym typeface="+mn-lt"/>
                </a:endParaRPr>
              </a:p>
            </p:txBody>
          </p:sp>
        </p:grpSp>
        <p:grpSp>
          <p:nvGrpSpPr>
            <p:cNvPr id="20" name="图形 3"/>
            <p:cNvGrpSpPr/>
            <p:nvPr/>
          </p:nvGrpSpPr>
          <p:grpSpPr>
            <a:xfrm>
              <a:off x="1202209" y="3423885"/>
              <a:ext cx="396622" cy="356437"/>
              <a:chOff x="8514308" y="4797073"/>
              <a:chExt cx="632369" cy="568299"/>
            </a:xfrm>
            <a:solidFill>
              <a:schemeClr val="bg1"/>
            </a:solidFill>
          </p:grpSpPr>
          <p:sp>
            <p:nvSpPr>
              <p:cNvPr id="32" name="任意多边形: 形状 31"/>
              <p:cNvSpPr/>
              <p:nvPr/>
            </p:nvSpPr>
            <p:spPr>
              <a:xfrm>
                <a:off x="8751081" y="4921647"/>
                <a:ext cx="395596" cy="443725"/>
              </a:xfrm>
              <a:custGeom>
                <a:avLst/>
                <a:gdLst>
                  <a:gd name="connsiteX0" fmla="*/ 394653 w 395596"/>
                  <a:gd name="connsiteY0" fmla="*/ 418717 h 443725"/>
                  <a:gd name="connsiteX1" fmla="*/ 365775 w 395596"/>
                  <a:gd name="connsiteY1" fmla="*/ 332086 h 443725"/>
                  <a:gd name="connsiteX2" fmla="*/ 367380 w 395596"/>
                  <a:gd name="connsiteY2" fmla="*/ 317648 h 443725"/>
                  <a:gd name="connsiteX3" fmla="*/ 388236 w 395596"/>
                  <a:gd name="connsiteY3" fmla="*/ 173262 h 443725"/>
                  <a:gd name="connsiteX4" fmla="*/ 239037 w 395596"/>
                  <a:gd name="connsiteY4" fmla="*/ 0 h 443725"/>
                  <a:gd name="connsiteX5" fmla="*/ 255080 w 395596"/>
                  <a:gd name="connsiteY5" fmla="*/ 152407 h 443725"/>
                  <a:gd name="connsiteX6" fmla="*/ 41711 w 395596"/>
                  <a:gd name="connsiteY6" fmla="*/ 362567 h 443725"/>
                  <a:gd name="connsiteX7" fmla="*/ 0 w 395596"/>
                  <a:gd name="connsiteY7" fmla="*/ 367380 h 443725"/>
                  <a:gd name="connsiteX8" fmla="*/ 125134 w 395596"/>
                  <a:gd name="connsiteY8" fmla="*/ 436364 h 443725"/>
                  <a:gd name="connsiteX9" fmla="*/ 269519 w 395596"/>
                  <a:gd name="connsiteY9" fmla="*/ 415509 h 443725"/>
                  <a:gd name="connsiteX10" fmla="*/ 283958 w 395596"/>
                  <a:gd name="connsiteY10" fmla="*/ 413904 h 443725"/>
                  <a:gd name="connsiteX11" fmla="*/ 370589 w 395596"/>
                  <a:gd name="connsiteY11" fmla="*/ 442781 h 443725"/>
                  <a:gd name="connsiteX12" fmla="*/ 394653 w 395596"/>
                  <a:gd name="connsiteY12" fmla="*/ 418717 h 44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5596" h="443725">
                    <a:moveTo>
                      <a:pt x="394653" y="418717"/>
                    </a:moveTo>
                    <a:lnTo>
                      <a:pt x="365775" y="332086"/>
                    </a:lnTo>
                    <a:cubicBezTo>
                      <a:pt x="364172" y="327273"/>
                      <a:pt x="364172" y="322460"/>
                      <a:pt x="367380" y="317648"/>
                    </a:cubicBezTo>
                    <a:cubicBezTo>
                      <a:pt x="389840" y="275936"/>
                      <a:pt x="397861" y="226203"/>
                      <a:pt x="388236" y="173262"/>
                    </a:cubicBezTo>
                    <a:cubicBezTo>
                      <a:pt x="373797" y="93048"/>
                      <a:pt x="314439" y="25669"/>
                      <a:pt x="239037" y="0"/>
                    </a:cubicBezTo>
                    <a:cubicBezTo>
                      <a:pt x="258289" y="48128"/>
                      <a:pt x="264706" y="101070"/>
                      <a:pt x="255080" y="152407"/>
                    </a:cubicBezTo>
                    <a:cubicBezTo>
                      <a:pt x="235829" y="259893"/>
                      <a:pt x="149198" y="343316"/>
                      <a:pt x="41711" y="362567"/>
                    </a:cubicBezTo>
                    <a:cubicBezTo>
                      <a:pt x="27273" y="365776"/>
                      <a:pt x="14438" y="365776"/>
                      <a:pt x="0" y="367380"/>
                    </a:cubicBezTo>
                    <a:cubicBezTo>
                      <a:pt x="32086" y="402674"/>
                      <a:pt x="75401" y="426738"/>
                      <a:pt x="125134" y="436364"/>
                    </a:cubicBezTo>
                    <a:cubicBezTo>
                      <a:pt x="178075" y="445990"/>
                      <a:pt x="226203" y="436364"/>
                      <a:pt x="269519" y="415509"/>
                    </a:cubicBezTo>
                    <a:cubicBezTo>
                      <a:pt x="274332" y="413904"/>
                      <a:pt x="279144" y="412300"/>
                      <a:pt x="283958" y="413904"/>
                    </a:cubicBezTo>
                    <a:lnTo>
                      <a:pt x="370589" y="442781"/>
                    </a:lnTo>
                    <a:cubicBezTo>
                      <a:pt x="385027" y="447594"/>
                      <a:pt x="399465" y="433155"/>
                      <a:pt x="394653" y="418717"/>
                    </a:cubicBezTo>
                    <a:close/>
                  </a:path>
                </a:pathLst>
              </a:custGeom>
              <a:grpFill/>
              <a:ln w="16030" cap="flat">
                <a:noFill/>
                <a:prstDash val="solid"/>
                <a:miter/>
              </a:ln>
            </p:spPr>
            <p:txBody>
              <a:bodyPr rtlCol="0" anchor="ctr"/>
              <a:lstStyle/>
              <a:p>
                <a:endParaRPr lang="zh-CN" altLang="en-US">
                  <a:cs typeface="+mn-ea"/>
                  <a:sym typeface="+mn-lt"/>
                </a:endParaRPr>
              </a:p>
            </p:txBody>
          </p:sp>
          <p:sp>
            <p:nvSpPr>
              <p:cNvPr id="33" name="任意多边形: 形状 32"/>
              <p:cNvSpPr/>
              <p:nvPr/>
            </p:nvSpPr>
            <p:spPr>
              <a:xfrm>
                <a:off x="8514308" y="4797073"/>
                <a:ext cx="454860" cy="456510"/>
              </a:xfrm>
              <a:custGeom>
                <a:avLst/>
                <a:gdLst>
                  <a:gd name="connsiteX0" fmla="*/ 187040 w 454860"/>
                  <a:gd name="connsiteY0" fmla="*/ 4253 h 456510"/>
                  <a:gd name="connsiteX1" fmla="*/ 7361 w 454860"/>
                  <a:gd name="connsiteY1" fmla="*/ 185537 h 456510"/>
                  <a:gd name="connsiteX2" fmla="*/ 28217 w 454860"/>
                  <a:gd name="connsiteY2" fmla="*/ 329922 h 456510"/>
                  <a:gd name="connsiteX3" fmla="*/ 29821 w 454860"/>
                  <a:gd name="connsiteY3" fmla="*/ 344360 h 456510"/>
                  <a:gd name="connsiteX4" fmla="*/ 944 w 454860"/>
                  <a:gd name="connsiteY4" fmla="*/ 430991 h 456510"/>
                  <a:gd name="connsiteX5" fmla="*/ 25008 w 454860"/>
                  <a:gd name="connsiteY5" fmla="*/ 455056 h 456510"/>
                  <a:gd name="connsiteX6" fmla="*/ 111640 w 454860"/>
                  <a:gd name="connsiteY6" fmla="*/ 426179 h 456510"/>
                  <a:gd name="connsiteX7" fmla="*/ 126078 w 454860"/>
                  <a:gd name="connsiteY7" fmla="*/ 427783 h 456510"/>
                  <a:gd name="connsiteX8" fmla="*/ 270463 w 454860"/>
                  <a:gd name="connsiteY8" fmla="*/ 448639 h 456510"/>
                  <a:gd name="connsiteX9" fmla="*/ 450142 w 454860"/>
                  <a:gd name="connsiteY9" fmla="*/ 270564 h 456510"/>
                  <a:gd name="connsiteX10" fmla="*/ 187040 w 454860"/>
                  <a:gd name="connsiteY10" fmla="*/ 4253 h 456510"/>
                  <a:gd name="connsiteX11" fmla="*/ 244795 w 454860"/>
                  <a:gd name="connsiteY11" fmla="*/ 296232 h 456510"/>
                  <a:gd name="connsiteX12" fmla="*/ 132495 w 454860"/>
                  <a:gd name="connsiteY12" fmla="*/ 296232 h 456510"/>
                  <a:gd name="connsiteX13" fmla="*/ 111640 w 454860"/>
                  <a:gd name="connsiteY13" fmla="*/ 275377 h 456510"/>
                  <a:gd name="connsiteX14" fmla="*/ 132495 w 454860"/>
                  <a:gd name="connsiteY14" fmla="*/ 254521 h 456510"/>
                  <a:gd name="connsiteX15" fmla="*/ 244795 w 454860"/>
                  <a:gd name="connsiteY15" fmla="*/ 254521 h 456510"/>
                  <a:gd name="connsiteX16" fmla="*/ 265650 w 454860"/>
                  <a:gd name="connsiteY16" fmla="*/ 275377 h 456510"/>
                  <a:gd name="connsiteX17" fmla="*/ 244795 w 454860"/>
                  <a:gd name="connsiteY17" fmla="*/ 296232 h 456510"/>
                  <a:gd name="connsiteX18" fmla="*/ 325009 w 454860"/>
                  <a:gd name="connsiteY18" fmla="*/ 216018 h 456510"/>
                  <a:gd name="connsiteX19" fmla="*/ 132495 w 454860"/>
                  <a:gd name="connsiteY19" fmla="*/ 216018 h 456510"/>
                  <a:gd name="connsiteX20" fmla="*/ 111640 w 454860"/>
                  <a:gd name="connsiteY20" fmla="*/ 195163 h 456510"/>
                  <a:gd name="connsiteX21" fmla="*/ 132495 w 454860"/>
                  <a:gd name="connsiteY21" fmla="*/ 174307 h 456510"/>
                  <a:gd name="connsiteX22" fmla="*/ 325009 w 454860"/>
                  <a:gd name="connsiteY22" fmla="*/ 174307 h 456510"/>
                  <a:gd name="connsiteX23" fmla="*/ 345864 w 454860"/>
                  <a:gd name="connsiteY23" fmla="*/ 195163 h 456510"/>
                  <a:gd name="connsiteX24" fmla="*/ 325009 w 454860"/>
                  <a:gd name="connsiteY24" fmla="*/ 216018 h 45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4860" h="456510">
                    <a:moveTo>
                      <a:pt x="187040" y="4253"/>
                    </a:moveTo>
                    <a:cubicBezTo>
                      <a:pt x="97201" y="20296"/>
                      <a:pt x="25008" y="94093"/>
                      <a:pt x="7361" y="185537"/>
                    </a:cubicBezTo>
                    <a:cubicBezTo>
                      <a:pt x="-2264" y="238478"/>
                      <a:pt x="7361" y="288211"/>
                      <a:pt x="28217" y="329922"/>
                    </a:cubicBezTo>
                    <a:cubicBezTo>
                      <a:pt x="29821" y="334735"/>
                      <a:pt x="31426" y="339548"/>
                      <a:pt x="29821" y="344360"/>
                    </a:cubicBezTo>
                    <a:lnTo>
                      <a:pt x="944" y="430991"/>
                    </a:lnTo>
                    <a:cubicBezTo>
                      <a:pt x="-3869" y="445430"/>
                      <a:pt x="10570" y="461473"/>
                      <a:pt x="25008" y="455056"/>
                    </a:cubicBezTo>
                    <a:lnTo>
                      <a:pt x="111640" y="426179"/>
                    </a:lnTo>
                    <a:cubicBezTo>
                      <a:pt x="116452" y="424574"/>
                      <a:pt x="121265" y="424574"/>
                      <a:pt x="126078" y="427783"/>
                    </a:cubicBezTo>
                    <a:cubicBezTo>
                      <a:pt x="167789" y="448639"/>
                      <a:pt x="217522" y="458264"/>
                      <a:pt x="270463" y="448639"/>
                    </a:cubicBezTo>
                    <a:cubicBezTo>
                      <a:pt x="360303" y="432596"/>
                      <a:pt x="434099" y="360403"/>
                      <a:pt x="450142" y="270564"/>
                    </a:cubicBezTo>
                    <a:cubicBezTo>
                      <a:pt x="482228" y="111740"/>
                      <a:pt x="345864" y="-26228"/>
                      <a:pt x="187040" y="4253"/>
                    </a:cubicBezTo>
                    <a:close/>
                    <a:moveTo>
                      <a:pt x="244795" y="296232"/>
                    </a:moveTo>
                    <a:lnTo>
                      <a:pt x="132495" y="296232"/>
                    </a:lnTo>
                    <a:cubicBezTo>
                      <a:pt x="121265" y="296232"/>
                      <a:pt x="111640" y="286606"/>
                      <a:pt x="111640" y="275377"/>
                    </a:cubicBezTo>
                    <a:cubicBezTo>
                      <a:pt x="111640" y="264147"/>
                      <a:pt x="121265" y="254521"/>
                      <a:pt x="132495" y="254521"/>
                    </a:cubicBezTo>
                    <a:lnTo>
                      <a:pt x="244795" y="254521"/>
                    </a:lnTo>
                    <a:cubicBezTo>
                      <a:pt x="256025" y="254521"/>
                      <a:pt x="265650" y="264147"/>
                      <a:pt x="265650" y="275377"/>
                    </a:cubicBezTo>
                    <a:cubicBezTo>
                      <a:pt x="264046" y="286606"/>
                      <a:pt x="256025" y="296232"/>
                      <a:pt x="244795" y="296232"/>
                    </a:cubicBezTo>
                    <a:close/>
                    <a:moveTo>
                      <a:pt x="325009" y="216018"/>
                    </a:moveTo>
                    <a:lnTo>
                      <a:pt x="132495" y="216018"/>
                    </a:lnTo>
                    <a:cubicBezTo>
                      <a:pt x="121265" y="216018"/>
                      <a:pt x="111640" y="206392"/>
                      <a:pt x="111640" y="195163"/>
                    </a:cubicBezTo>
                    <a:cubicBezTo>
                      <a:pt x="111640" y="183933"/>
                      <a:pt x="121265" y="174307"/>
                      <a:pt x="132495" y="174307"/>
                    </a:cubicBezTo>
                    <a:lnTo>
                      <a:pt x="325009" y="174307"/>
                    </a:lnTo>
                    <a:cubicBezTo>
                      <a:pt x="336239" y="174307"/>
                      <a:pt x="345864" y="183933"/>
                      <a:pt x="345864" y="195163"/>
                    </a:cubicBezTo>
                    <a:cubicBezTo>
                      <a:pt x="344260" y="206392"/>
                      <a:pt x="336239" y="216018"/>
                      <a:pt x="325009" y="216018"/>
                    </a:cubicBezTo>
                    <a:close/>
                  </a:path>
                </a:pathLst>
              </a:custGeom>
              <a:grpFill/>
              <a:ln w="16030" cap="flat">
                <a:noFill/>
                <a:prstDash val="solid"/>
                <a:miter/>
              </a:ln>
            </p:spPr>
            <p:txBody>
              <a:bodyPr rtlCol="0" anchor="ctr"/>
              <a:lstStyle/>
              <a:p>
                <a:endParaRPr lang="zh-CN" altLang="en-US">
                  <a:cs typeface="+mn-ea"/>
                  <a:sym typeface="+mn-lt"/>
                </a:endParaRPr>
              </a:p>
            </p:txBody>
          </p:sp>
        </p:grpSp>
        <p:grpSp>
          <p:nvGrpSpPr>
            <p:cNvPr id="21" name="图形 3"/>
            <p:cNvGrpSpPr/>
            <p:nvPr/>
          </p:nvGrpSpPr>
          <p:grpSpPr>
            <a:xfrm>
              <a:off x="1220440" y="1832513"/>
              <a:ext cx="360710" cy="331842"/>
              <a:chOff x="3056655" y="1514560"/>
              <a:chExt cx="639553" cy="588369"/>
            </a:xfrm>
            <a:solidFill>
              <a:schemeClr val="bg1"/>
            </a:solidFill>
          </p:grpSpPr>
          <p:sp>
            <p:nvSpPr>
              <p:cNvPr id="30" name="任意多边形: 形状 29"/>
              <p:cNvSpPr/>
              <p:nvPr/>
            </p:nvSpPr>
            <p:spPr>
              <a:xfrm>
                <a:off x="3128083" y="1635683"/>
                <a:ext cx="495722" cy="467246"/>
              </a:xfrm>
              <a:custGeom>
                <a:avLst/>
                <a:gdLst>
                  <a:gd name="connsiteX0" fmla="*/ 494118 w 495722"/>
                  <a:gd name="connsiteY0" fmla="*/ 208957 h 467246"/>
                  <a:gd name="connsiteX1" fmla="*/ 259893 w 495722"/>
                  <a:gd name="connsiteY1" fmla="*/ 3610 h 467246"/>
                  <a:gd name="connsiteX2" fmla="*/ 239038 w 495722"/>
                  <a:gd name="connsiteY2" fmla="*/ 3610 h 467246"/>
                  <a:gd name="connsiteX3" fmla="*/ 3209 w 495722"/>
                  <a:gd name="connsiteY3" fmla="*/ 208957 h 467246"/>
                  <a:gd name="connsiteX4" fmla="*/ 0 w 495722"/>
                  <a:gd name="connsiteY4" fmla="*/ 215375 h 467246"/>
                  <a:gd name="connsiteX5" fmla="*/ 0 w 495722"/>
                  <a:gd name="connsiteY5" fmla="*/ 459225 h 467246"/>
                  <a:gd name="connsiteX6" fmla="*/ 8021 w 495722"/>
                  <a:gd name="connsiteY6" fmla="*/ 467246 h 467246"/>
                  <a:gd name="connsiteX7" fmla="*/ 173262 w 495722"/>
                  <a:gd name="connsiteY7" fmla="*/ 467246 h 467246"/>
                  <a:gd name="connsiteX8" fmla="*/ 181284 w 495722"/>
                  <a:gd name="connsiteY8" fmla="*/ 459225 h 467246"/>
                  <a:gd name="connsiteX9" fmla="*/ 181284 w 495722"/>
                  <a:gd name="connsiteY9" fmla="*/ 303610 h 467246"/>
                  <a:gd name="connsiteX10" fmla="*/ 213369 w 495722"/>
                  <a:gd name="connsiteY10" fmla="*/ 271524 h 467246"/>
                  <a:gd name="connsiteX11" fmla="*/ 282353 w 495722"/>
                  <a:gd name="connsiteY11" fmla="*/ 271524 h 467246"/>
                  <a:gd name="connsiteX12" fmla="*/ 314439 w 495722"/>
                  <a:gd name="connsiteY12" fmla="*/ 303610 h 467246"/>
                  <a:gd name="connsiteX13" fmla="*/ 314439 w 495722"/>
                  <a:gd name="connsiteY13" fmla="*/ 459225 h 467246"/>
                  <a:gd name="connsiteX14" fmla="*/ 322460 w 495722"/>
                  <a:gd name="connsiteY14" fmla="*/ 467246 h 467246"/>
                  <a:gd name="connsiteX15" fmla="*/ 487701 w 495722"/>
                  <a:gd name="connsiteY15" fmla="*/ 467246 h 467246"/>
                  <a:gd name="connsiteX16" fmla="*/ 495722 w 495722"/>
                  <a:gd name="connsiteY16" fmla="*/ 459225 h 467246"/>
                  <a:gd name="connsiteX17" fmla="*/ 495722 w 495722"/>
                  <a:gd name="connsiteY17" fmla="*/ 215375 h 467246"/>
                  <a:gd name="connsiteX18" fmla="*/ 494118 w 495722"/>
                  <a:gd name="connsiteY18" fmla="*/ 208957 h 46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5722" h="467246">
                    <a:moveTo>
                      <a:pt x="494118" y="208957"/>
                    </a:moveTo>
                    <a:lnTo>
                      <a:pt x="259893" y="3610"/>
                    </a:lnTo>
                    <a:cubicBezTo>
                      <a:pt x="253476" y="-1203"/>
                      <a:pt x="245455" y="-1203"/>
                      <a:pt x="239038" y="3610"/>
                    </a:cubicBezTo>
                    <a:lnTo>
                      <a:pt x="3209" y="208957"/>
                    </a:lnTo>
                    <a:cubicBezTo>
                      <a:pt x="1604" y="210562"/>
                      <a:pt x="0" y="212166"/>
                      <a:pt x="0" y="215375"/>
                    </a:cubicBezTo>
                    <a:lnTo>
                      <a:pt x="0" y="459225"/>
                    </a:lnTo>
                    <a:cubicBezTo>
                      <a:pt x="0" y="464038"/>
                      <a:pt x="3209" y="467246"/>
                      <a:pt x="8021" y="467246"/>
                    </a:cubicBezTo>
                    <a:lnTo>
                      <a:pt x="173262" y="467246"/>
                    </a:lnTo>
                    <a:cubicBezTo>
                      <a:pt x="178075" y="467246"/>
                      <a:pt x="181284" y="464038"/>
                      <a:pt x="181284" y="459225"/>
                    </a:cubicBezTo>
                    <a:lnTo>
                      <a:pt x="181284" y="303610"/>
                    </a:lnTo>
                    <a:cubicBezTo>
                      <a:pt x="181284" y="285963"/>
                      <a:pt x="195722" y="271524"/>
                      <a:pt x="213369" y="271524"/>
                    </a:cubicBezTo>
                    <a:lnTo>
                      <a:pt x="282353" y="271524"/>
                    </a:lnTo>
                    <a:cubicBezTo>
                      <a:pt x="300000" y="271524"/>
                      <a:pt x="314439" y="285963"/>
                      <a:pt x="314439" y="303610"/>
                    </a:cubicBezTo>
                    <a:lnTo>
                      <a:pt x="314439" y="459225"/>
                    </a:lnTo>
                    <a:cubicBezTo>
                      <a:pt x="314439" y="464038"/>
                      <a:pt x="317647" y="467246"/>
                      <a:pt x="322460" y="467246"/>
                    </a:cubicBezTo>
                    <a:lnTo>
                      <a:pt x="487701" y="467246"/>
                    </a:lnTo>
                    <a:cubicBezTo>
                      <a:pt x="492514" y="467246"/>
                      <a:pt x="495722" y="464038"/>
                      <a:pt x="495722" y="459225"/>
                    </a:cubicBezTo>
                    <a:lnTo>
                      <a:pt x="495722" y="215375"/>
                    </a:lnTo>
                    <a:cubicBezTo>
                      <a:pt x="495722" y="213770"/>
                      <a:pt x="495722" y="210562"/>
                      <a:pt x="494118" y="208957"/>
                    </a:cubicBezTo>
                    <a:close/>
                  </a:path>
                </a:pathLst>
              </a:custGeom>
              <a:grpFill/>
              <a:ln w="16030" cap="flat">
                <a:noFill/>
                <a:prstDash val="solid"/>
                <a:miter/>
              </a:ln>
            </p:spPr>
            <p:txBody>
              <a:bodyPr rtlCol="0" anchor="ctr"/>
              <a:lstStyle/>
              <a:p>
                <a:endParaRPr lang="zh-CN" altLang="en-US">
                  <a:cs typeface="+mn-ea"/>
                  <a:sym typeface="+mn-lt"/>
                </a:endParaRPr>
              </a:p>
            </p:txBody>
          </p:sp>
          <p:sp>
            <p:nvSpPr>
              <p:cNvPr id="31" name="任意多边形: 形状 30"/>
              <p:cNvSpPr/>
              <p:nvPr/>
            </p:nvSpPr>
            <p:spPr>
              <a:xfrm>
                <a:off x="3056655" y="1514560"/>
                <a:ext cx="639553" cy="304053"/>
              </a:xfrm>
              <a:custGeom>
                <a:avLst/>
                <a:gdLst>
                  <a:gd name="connsiteX0" fmla="*/ 629717 w 639553"/>
                  <a:gd name="connsiteY0" fmla="*/ 249866 h 304053"/>
                  <a:gd name="connsiteX1" fmla="*/ 361802 w 639553"/>
                  <a:gd name="connsiteY1" fmla="*/ 15642 h 304053"/>
                  <a:gd name="connsiteX2" fmla="*/ 276776 w 639553"/>
                  <a:gd name="connsiteY2" fmla="*/ 15642 h 304053"/>
                  <a:gd name="connsiteX3" fmla="*/ 10465 w 639553"/>
                  <a:gd name="connsiteY3" fmla="*/ 249866 h 304053"/>
                  <a:gd name="connsiteX4" fmla="*/ 8861 w 639553"/>
                  <a:gd name="connsiteY4" fmla="*/ 294786 h 304053"/>
                  <a:gd name="connsiteX5" fmla="*/ 8861 w 639553"/>
                  <a:gd name="connsiteY5" fmla="*/ 294786 h 304053"/>
                  <a:gd name="connsiteX6" fmla="*/ 50572 w 639553"/>
                  <a:gd name="connsiteY6" fmla="*/ 296391 h 304053"/>
                  <a:gd name="connsiteX7" fmla="*/ 299236 w 639553"/>
                  <a:gd name="connsiteY7" fmla="*/ 78209 h 304053"/>
                  <a:gd name="connsiteX8" fmla="*/ 340947 w 639553"/>
                  <a:gd name="connsiteY8" fmla="*/ 78209 h 304053"/>
                  <a:gd name="connsiteX9" fmla="*/ 589610 w 639553"/>
                  <a:gd name="connsiteY9" fmla="*/ 296391 h 304053"/>
                  <a:gd name="connsiteX10" fmla="*/ 631321 w 639553"/>
                  <a:gd name="connsiteY10" fmla="*/ 294786 h 304053"/>
                  <a:gd name="connsiteX11" fmla="*/ 629717 w 639553"/>
                  <a:gd name="connsiteY11" fmla="*/ 249866 h 30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9553" h="304053">
                    <a:moveTo>
                      <a:pt x="629717" y="249866"/>
                    </a:moveTo>
                    <a:lnTo>
                      <a:pt x="361802" y="15642"/>
                    </a:lnTo>
                    <a:cubicBezTo>
                      <a:pt x="337738" y="-5214"/>
                      <a:pt x="300840" y="-5214"/>
                      <a:pt x="276776" y="15642"/>
                    </a:cubicBezTo>
                    <a:lnTo>
                      <a:pt x="10465" y="249866"/>
                    </a:lnTo>
                    <a:cubicBezTo>
                      <a:pt x="-2369" y="261096"/>
                      <a:pt x="-3973" y="281952"/>
                      <a:pt x="8861" y="294786"/>
                    </a:cubicBezTo>
                    <a:lnTo>
                      <a:pt x="8861" y="294786"/>
                    </a:lnTo>
                    <a:cubicBezTo>
                      <a:pt x="20091" y="306016"/>
                      <a:pt x="39342" y="306016"/>
                      <a:pt x="50572" y="296391"/>
                    </a:cubicBezTo>
                    <a:lnTo>
                      <a:pt x="299236" y="78209"/>
                    </a:lnTo>
                    <a:cubicBezTo>
                      <a:pt x="312070" y="66979"/>
                      <a:pt x="329717" y="66979"/>
                      <a:pt x="340947" y="78209"/>
                    </a:cubicBezTo>
                    <a:lnTo>
                      <a:pt x="589610" y="296391"/>
                    </a:lnTo>
                    <a:cubicBezTo>
                      <a:pt x="600840" y="307621"/>
                      <a:pt x="620091" y="306016"/>
                      <a:pt x="631321" y="294786"/>
                    </a:cubicBezTo>
                    <a:cubicBezTo>
                      <a:pt x="642551" y="281952"/>
                      <a:pt x="642551" y="262701"/>
                      <a:pt x="629717" y="249866"/>
                    </a:cubicBezTo>
                    <a:close/>
                  </a:path>
                </a:pathLst>
              </a:custGeom>
              <a:grpFill/>
              <a:ln w="16030" cap="flat">
                <a:noFill/>
                <a:prstDash val="solid"/>
                <a:miter/>
              </a:ln>
            </p:spPr>
            <p:txBody>
              <a:bodyPr rtlCol="0" anchor="ctr"/>
              <a:lstStyle/>
              <a:p>
                <a:endParaRPr lang="zh-CN" altLang="en-US">
                  <a:cs typeface="+mn-ea"/>
                  <a:sym typeface="+mn-lt"/>
                </a:endParaRPr>
              </a:p>
            </p:txBody>
          </p:sp>
        </p:grpSp>
        <p:sp>
          <p:nvSpPr>
            <p:cNvPr id="22" name="矩形 21"/>
            <p:cNvSpPr/>
            <p:nvPr/>
          </p:nvSpPr>
          <p:spPr>
            <a:xfrm>
              <a:off x="6372225" y="4359851"/>
              <a:ext cx="5001651" cy="15303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800" dirty="0">
                <a:solidFill>
                  <a:schemeClr val="bg1"/>
                </a:solidFill>
                <a:cs typeface="+mn-ea"/>
                <a:sym typeface="+mn-lt"/>
              </a:endParaRPr>
            </a:p>
          </p:txBody>
        </p:sp>
        <mc:AlternateContent xmlns:mc="http://schemas.openxmlformats.org/markup-compatibility/2006" xmlns:a14="http://schemas.microsoft.com/office/drawing/2010/main">
          <mc:Choice Requires="a14">
            <p:sp>
              <p:nvSpPr>
                <p:cNvPr id="28" name="文本框 27"/>
                <p:cNvSpPr txBox="1"/>
                <p:nvPr/>
              </p:nvSpPr>
              <p:spPr>
                <a:xfrm>
                  <a:off x="6318776" y="4327208"/>
                  <a:ext cx="5055100" cy="1602683"/>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r>
                    <a:rPr lang="zh-CN" altLang="en-US" dirty="0"/>
                    <a:t>构成目标轨迹的每一个目标轨迹点的属性包括</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rPr>
                            <m:t>𝜅</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oMath>
                  </a14:m>
                  <a:r>
                    <a:rPr lang="zh-CN" altLang="en-US" dirty="0"/>
                    <a:t>，即平面坐标</a:t>
                  </a:r>
                  <a14:m>
                    <m:oMath xmlns:m="http://schemas.openxmlformats.org/officeDocument/2006/math">
                      <m:r>
                        <a:rPr lang="en-US" altLang="zh-CN" i="1" dirty="0" smtClean="0">
                          <a:latin typeface="Cambria Math" panose="02040503050406030204" pitchFamily="18" charset="0"/>
                        </a:rPr>
                        <m:t>𝑥</m:t>
                      </m:r>
                    </m:oMath>
                  </a14:m>
                  <a:r>
                    <a:rPr lang="zh-CN" altLang="en-US" dirty="0"/>
                    <a:t>和</a:t>
                  </a:r>
                  <a14:m>
                    <m:oMath xmlns:m="http://schemas.openxmlformats.org/officeDocument/2006/math">
                      <m:r>
                        <a:rPr lang="en-US" altLang="zh-CN" i="1" dirty="0" smtClean="0">
                          <a:latin typeface="Cambria Math" panose="02040503050406030204" pitchFamily="18" charset="0"/>
                        </a:rPr>
                        <m:t>𝑦</m:t>
                      </m:r>
                    </m:oMath>
                  </a14:m>
                  <a:r>
                    <a:rPr lang="zh-CN" altLang="en-US" dirty="0"/>
                    <a:t>，相对于当前时刻预计车辆到达该目标点的时间</a:t>
                  </a:r>
                  <a14:m>
                    <m:oMath xmlns:m="http://schemas.openxmlformats.org/officeDocument/2006/math">
                      <m:r>
                        <a:rPr lang="en-US" altLang="zh-CN" i="1" dirty="0" smtClean="0">
                          <a:latin typeface="Cambria Math" panose="02040503050406030204" pitchFamily="18" charset="0"/>
                        </a:rPr>
                        <m:t>𝑡</m:t>
                      </m:r>
                    </m:oMath>
                  </a14:m>
                  <a:r>
                    <a:rPr lang="zh-CN" altLang="en-US" dirty="0"/>
                    <a:t>，车辆在到达该目标点处时应保持的方向角，转弯的瞬时曲率</a:t>
                  </a:r>
                  <a14:m>
                    <m:oMath xmlns:m="http://schemas.openxmlformats.org/officeDocument/2006/math">
                      <m:r>
                        <a:rPr lang="en-US" altLang="zh-CN" i="1">
                          <a:latin typeface="Cambria Math" panose="02040503050406030204" pitchFamily="18" charset="0"/>
                        </a:rPr>
                        <m:t>𝜅</m:t>
                      </m:r>
                      <m:r>
                        <a:rPr lang="en-US" altLang="zh-CN" i="1">
                          <a:latin typeface="Cambria Math" panose="02040503050406030204" pitchFamily="18" charset="0"/>
                        </a:rPr>
                        <m:t> </m:t>
                      </m:r>
                    </m:oMath>
                  </a14:m>
                  <a:r>
                    <a:rPr lang="zh-CN" altLang="en-US" dirty="0"/>
                    <a:t>，速度</a:t>
                  </a:r>
                  <a14:m>
                    <m:oMath xmlns:m="http://schemas.openxmlformats.org/officeDocument/2006/math">
                      <m:r>
                        <a:rPr lang="en-US" altLang="zh-CN" i="1" dirty="0" smtClean="0">
                          <a:latin typeface="Cambria Math" panose="02040503050406030204" pitchFamily="18" charset="0"/>
                        </a:rPr>
                        <m:t>𝑣</m:t>
                      </m:r>
                    </m:oMath>
                  </a14:m>
                  <a:r>
                    <a:rPr lang="zh-CN" altLang="en-US" dirty="0"/>
                    <a:t>和加速度</a:t>
                  </a:r>
                  <a14:m>
                    <m:oMath xmlns:m="http://schemas.openxmlformats.org/officeDocument/2006/math">
                      <m:r>
                        <a:rPr lang="en-US" altLang="zh-CN" i="1" dirty="0" smtClean="0">
                          <a:latin typeface="Cambria Math" panose="02040503050406030204" pitchFamily="18" charset="0"/>
                        </a:rPr>
                        <m:t>𝑎</m:t>
                      </m:r>
                    </m:oMath>
                  </a14:m>
                  <a:r>
                    <a:rPr lang="zh-CN" altLang="en-US" dirty="0"/>
                    <a:t>。</a:t>
                  </a:r>
                  <a:endParaRPr lang="zh-CN" altLang="en-US" dirty="0">
                    <a:solidFill>
                      <a:schemeClr val="tx1">
                        <a:lumMod val="85000"/>
                        <a:lumOff val="15000"/>
                      </a:schemeClr>
                    </a:solidFill>
                    <a:sym typeface="+mn-lt"/>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318776" y="4327208"/>
                  <a:ext cx="5055100" cy="1602683"/>
                </a:xfrm>
                <a:prstGeom prst="rect">
                  <a:avLst/>
                </a:prstGeom>
                <a:blipFill>
                  <a:blip r:embed="rId2"/>
                  <a:stretch>
                    <a:fillRect l="-724" b="-4183"/>
                  </a:stretch>
                </a:blipFill>
              </p:spPr>
              <p:txBody>
                <a:bodyPr/>
                <a:lstStyle/>
                <a:p>
                  <a:r>
                    <a:rPr lang="zh-CN" altLang="en-US">
                      <a:noFill/>
                    </a:rPr>
                    <a:t> </a:t>
                  </a:r>
                </a:p>
              </p:txBody>
            </p:sp>
          </mc:Fallback>
        </mc:AlternateContent>
        <p:pic>
          <p:nvPicPr>
            <p:cNvPr id="25" name="图片 24"/>
            <p:cNvPicPr>
              <a:picLocks noChangeAspect="1"/>
            </p:cNvPicPr>
            <p:nvPr/>
          </p:nvPicPr>
          <p:blipFill rotWithShape="1">
            <a:blip r:embed="rId3">
              <a:extLst>
                <a:ext uri="{28A0092B-C50C-407E-A947-70E740481C1C}">
                  <a14:useLocalDpi xmlns:a14="http://schemas.microsoft.com/office/drawing/2010/main" val="0"/>
                </a:ext>
              </a:extLst>
            </a:blip>
            <a:srcRect t="5511" b="7852"/>
            <a:stretch/>
          </p:blipFill>
          <p:spPr>
            <a:xfrm>
              <a:off x="6662510" y="1534895"/>
              <a:ext cx="4323761" cy="2747009"/>
            </a:xfrm>
            <a:prstGeom prst="rect">
              <a:avLst/>
            </a:prstGeom>
          </p:spPr>
        </p:pic>
      </p:grpSp>
      <p:pic>
        <p:nvPicPr>
          <p:cNvPr id="49" name="图片 48">
            <a:extLst>
              <a:ext uri="{FF2B5EF4-FFF2-40B4-BE49-F238E27FC236}">
                <a16:creationId xmlns:a16="http://schemas.microsoft.com/office/drawing/2014/main" id="{C0D2DF79-C64F-4E84-AF7E-EEA360BE89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60" y="349541"/>
            <a:ext cx="1379306" cy="1379996"/>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H="1">
            <a:off x="552450" y="495300"/>
            <a:ext cx="11121390" cy="58826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9366859" y="-2"/>
            <a:ext cx="2825142" cy="2152651"/>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4953000"/>
            <a:ext cx="2500125" cy="190500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7" name="组合 86"/>
          <p:cNvGrpSpPr/>
          <p:nvPr/>
        </p:nvGrpSpPr>
        <p:grpSpPr>
          <a:xfrm>
            <a:off x="4176663" y="1987733"/>
            <a:ext cx="3849272" cy="2545842"/>
            <a:chOff x="4084460" y="1617121"/>
            <a:chExt cx="3849272" cy="2545842"/>
          </a:xfrm>
        </p:grpSpPr>
        <p:grpSp>
          <p:nvGrpSpPr>
            <p:cNvPr id="88" name="组合 87"/>
            <p:cNvGrpSpPr/>
            <p:nvPr/>
          </p:nvGrpSpPr>
          <p:grpSpPr>
            <a:xfrm>
              <a:off x="5326381" y="1617121"/>
              <a:ext cx="1409700" cy="1409700"/>
              <a:chOff x="6988265" y="1564640"/>
              <a:chExt cx="720000" cy="720000"/>
            </a:xfrm>
          </p:grpSpPr>
          <p:sp>
            <p:nvSpPr>
              <p:cNvPr id="94" name="椭圆 93"/>
              <p:cNvSpPr/>
              <p:nvPr/>
            </p:nvSpPr>
            <p:spPr>
              <a:xfrm>
                <a:off x="6988265" y="1564640"/>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cs typeface="+mn-ea"/>
                  <a:sym typeface="+mn-lt"/>
                </a:endParaRPr>
              </a:p>
            </p:txBody>
          </p:sp>
          <p:sp>
            <p:nvSpPr>
              <p:cNvPr id="95" name="文本框 94"/>
              <p:cNvSpPr txBox="1"/>
              <p:nvPr/>
            </p:nvSpPr>
            <p:spPr>
              <a:xfrm>
                <a:off x="7047218" y="1740325"/>
                <a:ext cx="594310" cy="423892"/>
              </a:xfrm>
              <a:prstGeom prst="rect">
                <a:avLst/>
              </a:prstGeom>
              <a:noFill/>
            </p:spPr>
            <p:txBody>
              <a:bodyPr wrap="square" rtlCol="0">
                <a:spAutoFit/>
              </a:bodyPr>
              <a:lstStyle>
                <a:defPPr>
                  <a:defRPr lang="zh-CN"/>
                </a:defPPr>
                <a:lvl1pPr>
                  <a:defRPr sz="2400">
                    <a:latin typeface="Noto Sans S Chinese Bold" panose="020B0800000000000000" pitchFamily="34" charset="-122"/>
                    <a:ea typeface="Noto Sans S Chinese Bold" panose="020B0800000000000000" pitchFamily="34" charset="-122"/>
                  </a:defRPr>
                </a:lvl1pPr>
              </a:lstStyle>
              <a:p>
                <a:pPr algn="ctr"/>
                <a:r>
                  <a:rPr lang="en-US" altLang="zh-CN" sz="4800" dirty="0">
                    <a:solidFill>
                      <a:schemeClr val="bg1"/>
                    </a:solidFill>
                    <a:latin typeface="+mn-lt"/>
                    <a:ea typeface="+mn-ea"/>
                    <a:cs typeface="+mn-ea"/>
                    <a:sym typeface="+mn-lt"/>
                  </a:rPr>
                  <a:t>02</a:t>
                </a:r>
              </a:p>
            </p:txBody>
          </p:sp>
        </p:grpSp>
        <p:sp>
          <p:nvSpPr>
            <p:cNvPr id="91" name="文本框 90"/>
            <p:cNvSpPr txBox="1"/>
            <p:nvPr/>
          </p:nvSpPr>
          <p:spPr>
            <a:xfrm>
              <a:off x="4084460" y="3331966"/>
              <a:ext cx="3849272" cy="830997"/>
            </a:xfrm>
            <a:prstGeom prst="rect">
              <a:avLst/>
            </a:prstGeom>
            <a:noFill/>
          </p:spPr>
          <p:txBody>
            <a:bodyPr wrap="square" rtlCol="0">
              <a:spAutoFit/>
            </a:bodyPr>
            <a:lstStyle>
              <a:defPPr>
                <a:defRPr lang="zh-CN"/>
              </a:defPPr>
              <a:lvl1pPr algn="ctr">
                <a:defRPr sz="4000" b="1">
                  <a:solidFill>
                    <a:schemeClr val="accent1"/>
                  </a:solidFill>
                  <a:latin typeface="Arial"/>
                  <a:ea typeface="微软雅黑"/>
                </a:defRPr>
              </a:lvl1pPr>
            </a:lstStyle>
            <a:p>
              <a:r>
                <a:rPr lang="zh-CN" altLang="en-US" sz="4800" dirty="0">
                  <a:latin typeface="+mn-lt"/>
                  <a:ea typeface="+mn-ea"/>
                  <a:cs typeface="+mn-ea"/>
                  <a:sym typeface="+mn-lt"/>
                </a:rPr>
                <a:t>模型构建</a:t>
              </a:r>
            </a:p>
          </p:txBody>
        </p:sp>
      </p:grpSp>
      <p:pic>
        <p:nvPicPr>
          <p:cNvPr id="18" name="图片 17">
            <a:extLst>
              <a:ext uri="{FF2B5EF4-FFF2-40B4-BE49-F238E27FC236}">
                <a16:creationId xmlns:a16="http://schemas.microsoft.com/office/drawing/2014/main" id="{E110B132-57C2-43A9-A334-7A72AE855C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010" y="532833"/>
            <a:ext cx="1379306" cy="1379996"/>
          </a:xfrm>
          <a:prstGeom prst="rect">
            <a:avLst/>
          </a:prstGeom>
        </p:spPr>
      </p:pic>
      <p:pic>
        <p:nvPicPr>
          <p:cNvPr id="13" name="图片 12">
            <a:extLst>
              <a:ext uri="{FF2B5EF4-FFF2-40B4-BE49-F238E27FC236}">
                <a16:creationId xmlns:a16="http://schemas.microsoft.com/office/drawing/2014/main" id="{1C1B3BD1-A587-54B3-63F1-A149CF21A45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9537" l="10000" r="97500">
                        <a14:foregroundMark x1="76615" y1="86481" x2="79010" y2="81759"/>
                        <a14:foregroundMark x1="75000" y1="82593" x2="77188" y2="90093"/>
                        <a14:foregroundMark x1="77188" y1="90093" x2="81615" y2="91389"/>
                        <a14:foregroundMark x1="81615" y1="91389" x2="82344" y2="88426"/>
                        <a14:foregroundMark x1="87031" y1="98241" x2="79896" y2="97500"/>
                        <a14:foregroundMark x1="93229" y1="98889" x2="93646" y2="99537"/>
                        <a14:foregroundMark x1="97500" y1="99352" x2="96458" y2="99537"/>
                        <a14:backgroundMark x1="11771" y1="68056" x2="17500" y2="47593"/>
                        <a14:backgroundMark x1="17500" y1="47593" x2="42396" y2="12222"/>
                        <a14:backgroundMark x1="42396" y1="12222" x2="44271" y2="12222"/>
                        <a14:backgroundMark x1="72344" y1="71296" x2="74896" y2="70833"/>
                        <a14:backgroundMark x1="91042" y1="99537" x2="91042" y2="99537"/>
                        <a14:backgroundMark x1="90885" y1="99352" x2="90885" y2="99352"/>
                        <a14:backgroundMark x1="70365" y1="82407" x2="70365" y2="82407"/>
                        <a14:backgroundMark x1="70573" y1="81759" x2="70573" y2="81759"/>
                      </a14:backgroundRemoval>
                    </a14:imgEffect>
                  </a14:imgLayer>
                </a14:imgProps>
              </a:ext>
              <a:ext uri="{28A0092B-C50C-407E-A947-70E740481C1C}">
                <a14:useLocalDpi xmlns:a14="http://schemas.microsoft.com/office/drawing/2010/main" val="0"/>
              </a:ext>
            </a:extLst>
          </a:blip>
          <a:stretch>
            <a:fillRect/>
          </a:stretch>
        </p:blipFill>
        <p:spPr>
          <a:xfrm>
            <a:off x="7543800" y="4043214"/>
            <a:ext cx="4150618" cy="2334723"/>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2828330" y="564390"/>
              <a:ext cx="6565724" cy="608820"/>
              <a:chOff x="2828330" y="526290"/>
              <a:chExt cx="6565724" cy="608820"/>
            </a:xfrm>
          </p:grpSpPr>
          <p:sp>
            <p:nvSpPr>
              <p:cNvPr id="87" name="文本框 86"/>
              <p:cNvSpPr txBox="1"/>
              <p:nvPr/>
            </p:nvSpPr>
            <p:spPr>
              <a:xfrm>
                <a:off x="2828330" y="526290"/>
                <a:ext cx="6565724" cy="492443"/>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latin typeface="+mn-lt"/>
                    <a:ea typeface="+mn-ea"/>
                    <a:cs typeface="+mn-ea"/>
                    <a:sym typeface="+mn-lt"/>
                  </a:rPr>
                  <a:t>无人车纵向速度控制系统迟滞响应模型 </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6" name="组合 15"/>
          <p:cNvGrpSpPr/>
          <p:nvPr/>
        </p:nvGrpSpPr>
        <p:grpSpPr>
          <a:xfrm>
            <a:off x="5803892" y="3258907"/>
            <a:ext cx="4535146" cy="1221768"/>
            <a:chOff x="5866362" y="3154056"/>
            <a:chExt cx="4535146" cy="1221768"/>
          </a:xfrm>
        </p:grpSpPr>
        <p:grpSp>
          <p:nvGrpSpPr>
            <p:cNvPr id="33" name="图形 1"/>
            <p:cNvGrpSpPr/>
            <p:nvPr/>
          </p:nvGrpSpPr>
          <p:grpSpPr>
            <a:xfrm>
              <a:off x="6662659" y="3154056"/>
              <a:ext cx="406953" cy="373040"/>
              <a:chOff x="2920164" y="5915466"/>
              <a:chExt cx="609760" cy="558947"/>
            </a:xfrm>
            <a:solidFill>
              <a:schemeClr val="bg1"/>
            </a:solidFill>
          </p:grpSpPr>
          <p:sp>
            <p:nvSpPr>
              <p:cNvPr id="43" name="任意多边形: 形状 42"/>
              <p:cNvSpPr/>
              <p:nvPr/>
            </p:nvSpPr>
            <p:spPr>
              <a:xfrm>
                <a:off x="3038729" y="6135657"/>
                <a:ext cx="101626" cy="118564"/>
              </a:xfrm>
              <a:custGeom>
                <a:avLst/>
                <a:gdLst>
                  <a:gd name="connsiteX0" fmla="*/ 84689 w 101626"/>
                  <a:gd name="connsiteY0" fmla="*/ 0 h 118564"/>
                  <a:gd name="connsiteX1" fmla="*/ 16938 w 101626"/>
                  <a:gd name="connsiteY1" fmla="*/ 0 h 118564"/>
                  <a:gd name="connsiteX2" fmla="*/ 0 w 101626"/>
                  <a:gd name="connsiteY2" fmla="*/ 16938 h 118564"/>
                  <a:gd name="connsiteX3" fmla="*/ 0 w 101626"/>
                  <a:gd name="connsiteY3" fmla="*/ 101627 h 118564"/>
                  <a:gd name="connsiteX4" fmla="*/ 16938 w 101626"/>
                  <a:gd name="connsiteY4" fmla="*/ 118565 h 118564"/>
                  <a:gd name="connsiteX5" fmla="*/ 84689 w 101626"/>
                  <a:gd name="connsiteY5" fmla="*/ 118565 h 118564"/>
                  <a:gd name="connsiteX6" fmla="*/ 101627 w 101626"/>
                  <a:gd name="connsiteY6" fmla="*/ 101627 h 118564"/>
                  <a:gd name="connsiteX7" fmla="*/ 101627 w 101626"/>
                  <a:gd name="connsiteY7" fmla="*/ 16938 h 118564"/>
                  <a:gd name="connsiteX8" fmla="*/ 84689 w 101626"/>
                  <a:gd name="connsiteY8" fmla="*/ 0 h 11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626" h="118564">
                    <a:moveTo>
                      <a:pt x="84689" y="0"/>
                    </a:moveTo>
                    <a:lnTo>
                      <a:pt x="16938" y="0"/>
                    </a:lnTo>
                    <a:cubicBezTo>
                      <a:pt x="6775" y="0"/>
                      <a:pt x="0" y="6776"/>
                      <a:pt x="0" y="16938"/>
                    </a:cubicBezTo>
                    <a:lnTo>
                      <a:pt x="0" y="101627"/>
                    </a:lnTo>
                    <a:cubicBezTo>
                      <a:pt x="0" y="111790"/>
                      <a:pt x="6775" y="118565"/>
                      <a:pt x="16938" y="118565"/>
                    </a:cubicBezTo>
                    <a:lnTo>
                      <a:pt x="84689" y="118565"/>
                    </a:lnTo>
                    <a:cubicBezTo>
                      <a:pt x="94852" y="118565"/>
                      <a:pt x="101627" y="111790"/>
                      <a:pt x="101627" y="101627"/>
                    </a:cubicBezTo>
                    <a:lnTo>
                      <a:pt x="101627" y="16938"/>
                    </a:lnTo>
                    <a:cubicBezTo>
                      <a:pt x="101627" y="6776"/>
                      <a:pt x="94852" y="0"/>
                      <a:pt x="84689" y="0"/>
                    </a:cubicBezTo>
                    <a:close/>
                  </a:path>
                </a:pathLst>
              </a:custGeom>
              <a:grpFill/>
              <a:ln w="16914" cap="flat">
                <a:noFill/>
                <a:prstDash val="solid"/>
                <a:miter/>
              </a:ln>
            </p:spPr>
            <p:txBody>
              <a:bodyPr rtlCol="0" anchor="ctr"/>
              <a:lstStyle/>
              <a:p>
                <a:endParaRPr lang="zh-CN" altLang="en-US">
                  <a:cs typeface="+mn-ea"/>
                  <a:sym typeface="+mn-lt"/>
                </a:endParaRPr>
              </a:p>
            </p:txBody>
          </p:sp>
          <p:sp>
            <p:nvSpPr>
              <p:cNvPr id="44" name="任意多边形: 形状 43"/>
              <p:cNvSpPr/>
              <p:nvPr/>
            </p:nvSpPr>
            <p:spPr>
              <a:xfrm>
                <a:off x="2920164" y="5915466"/>
                <a:ext cx="609760" cy="558947"/>
              </a:xfrm>
              <a:custGeom>
                <a:avLst/>
                <a:gdLst>
                  <a:gd name="connsiteX0" fmla="*/ 542009 w 609760"/>
                  <a:gd name="connsiteY0" fmla="*/ 0 h 558947"/>
                  <a:gd name="connsiteX1" fmla="*/ 67751 w 609760"/>
                  <a:gd name="connsiteY1" fmla="*/ 0 h 558947"/>
                  <a:gd name="connsiteX2" fmla="*/ 0 w 609760"/>
                  <a:gd name="connsiteY2" fmla="*/ 67751 h 558947"/>
                  <a:gd name="connsiteX3" fmla="*/ 0 w 609760"/>
                  <a:gd name="connsiteY3" fmla="*/ 491196 h 558947"/>
                  <a:gd name="connsiteX4" fmla="*/ 67751 w 609760"/>
                  <a:gd name="connsiteY4" fmla="*/ 558947 h 558947"/>
                  <a:gd name="connsiteX5" fmla="*/ 542009 w 609760"/>
                  <a:gd name="connsiteY5" fmla="*/ 558947 h 558947"/>
                  <a:gd name="connsiteX6" fmla="*/ 609760 w 609760"/>
                  <a:gd name="connsiteY6" fmla="*/ 491196 h 558947"/>
                  <a:gd name="connsiteX7" fmla="*/ 609760 w 609760"/>
                  <a:gd name="connsiteY7" fmla="*/ 67751 h 558947"/>
                  <a:gd name="connsiteX8" fmla="*/ 542009 w 609760"/>
                  <a:gd name="connsiteY8" fmla="*/ 0 h 558947"/>
                  <a:gd name="connsiteX9" fmla="*/ 203253 w 609760"/>
                  <a:gd name="connsiteY9" fmla="*/ 59282 h 558947"/>
                  <a:gd name="connsiteX10" fmla="*/ 271005 w 609760"/>
                  <a:gd name="connsiteY10" fmla="*/ 59282 h 558947"/>
                  <a:gd name="connsiteX11" fmla="*/ 296411 w 609760"/>
                  <a:gd name="connsiteY11" fmla="*/ 84689 h 558947"/>
                  <a:gd name="connsiteX12" fmla="*/ 271005 w 609760"/>
                  <a:gd name="connsiteY12" fmla="*/ 110096 h 558947"/>
                  <a:gd name="connsiteX13" fmla="*/ 203253 w 609760"/>
                  <a:gd name="connsiteY13" fmla="*/ 110096 h 558947"/>
                  <a:gd name="connsiteX14" fmla="*/ 177847 w 609760"/>
                  <a:gd name="connsiteY14" fmla="*/ 84689 h 558947"/>
                  <a:gd name="connsiteX15" fmla="*/ 203253 w 609760"/>
                  <a:gd name="connsiteY15" fmla="*/ 59282 h 558947"/>
                  <a:gd name="connsiteX16" fmla="*/ 101627 w 609760"/>
                  <a:gd name="connsiteY16" fmla="*/ 50813 h 558947"/>
                  <a:gd name="connsiteX17" fmla="*/ 135502 w 609760"/>
                  <a:gd name="connsiteY17" fmla="*/ 84689 h 558947"/>
                  <a:gd name="connsiteX18" fmla="*/ 101627 w 609760"/>
                  <a:gd name="connsiteY18" fmla="*/ 118565 h 558947"/>
                  <a:gd name="connsiteX19" fmla="*/ 67751 w 609760"/>
                  <a:gd name="connsiteY19" fmla="*/ 84689 h 558947"/>
                  <a:gd name="connsiteX20" fmla="*/ 101627 w 609760"/>
                  <a:gd name="connsiteY20" fmla="*/ 50813 h 558947"/>
                  <a:gd name="connsiteX21" fmla="*/ 542009 w 609760"/>
                  <a:gd name="connsiteY21" fmla="*/ 474258 h 558947"/>
                  <a:gd name="connsiteX22" fmla="*/ 525071 w 609760"/>
                  <a:gd name="connsiteY22" fmla="*/ 491196 h 558947"/>
                  <a:gd name="connsiteX23" fmla="*/ 84689 w 609760"/>
                  <a:gd name="connsiteY23" fmla="*/ 491196 h 558947"/>
                  <a:gd name="connsiteX24" fmla="*/ 67751 w 609760"/>
                  <a:gd name="connsiteY24" fmla="*/ 474258 h 558947"/>
                  <a:gd name="connsiteX25" fmla="*/ 67751 w 609760"/>
                  <a:gd name="connsiteY25" fmla="*/ 186316 h 558947"/>
                  <a:gd name="connsiteX26" fmla="*/ 84689 w 609760"/>
                  <a:gd name="connsiteY26" fmla="*/ 169378 h 558947"/>
                  <a:gd name="connsiteX27" fmla="*/ 525071 w 609760"/>
                  <a:gd name="connsiteY27" fmla="*/ 169378 h 558947"/>
                  <a:gd name="connsiteX28" fmla="*/ 542009 w 609760"/>
                  <a:gd name="connsiteY28" fmla="*/ 186316 h 558947"/>
                  <a:gd name="connsiteX29" fmla="*/ 542009 w 609760"/>
                  <a:gd name="connsiteY29" fmla="*/ 474258 h 558947"/>
                  <a:gd name="connsiteX30" fmla="*/ 465789 w 609760"/>
                  <a:gd name="connsiteY30" fmla="*/ 223579 h 558947"/>
                  <a:gd name="connsiteX31" fmla="*/ 296411 w 609760"/>
                  <a:gd name="connsiteY31" fmla="*/ 223579 h 558947"/>
                  <a:gd name="connsiteX32" fmla="*/ 274392 w 609760"/>
                  <a:gd name="connsiteY32" fmla="*/ 245598 h 558947"/>
                  <a:gd name="connsiteX33" fmla="*/ 296411 w 609760"/>
                  <a:gd name="connsiteY33" fmla="*/ 267617 h 558947"/>
                  <a:gd name="connsiteX34" fmla="*/ 465789 w 609760"/>
                  <a:gd name="connsiteY34" fmla="*/ 267617 h 558947"/>
                  <a:gd name="connsiteX35" fmla="*/ 487808 w 609760"/>
                  <a:gd name="connsiteY35" fmla="*/ 245598 h 558947"/>
                  <a:gd name="connsiteX36" fmla="*/ 465789 w 609760"/>
                  <a:gd name="connsiteY36" fmla="*/ 223579 h 558947"/>
                  <a:gd name="connsiteX37" fmla="*/ 465789 w 609760"/>
                  <a:gd name="connsiteY37" fmla="*/ 308268 h 558947"/>
                  <a:gd name="connsiteX38" fmla="*/ 296411 w 609760"/>
                  <a:gd name="connsiteY38" fmla="*/ 308268 h 558947"/>
                  <a:gd name="connsiteX39" fmla="*/ 274392 w 609760"/>
                  <a:gd name="connsiteY39" fmla="*/ 330287 h 558947"/>
                  <a:gd name="connsiteX40" fmla="*/ 296411 w 609760"/>
                  <a:gd name="connsiteY40" fmla="*/ 352306 h 558947"/>
                  <a:gd name="connsiteX41" fmla="*/ 465789 w 609760"/>
                  <a:gd name="connsiteY41" fmla="*/ 352306 h 558947"/>
                  <a:gd name="connsiteX42" fmla="*/ 487808 w 609760"/>
                  <a:gd name="connsiteY42" fmla="*/ 330287 h 558947"/>
                  <a:gd name="connsiteX43" fmla="*/ 465789 w 609760"/>
                  <a:gd name="connsiteY43" fmla="*/ 308268 h 558947"/>
                  <a:gd name="connsiteX44" fmla="*/ 465789 w 609760"/>
                  <a:gd name="connsiteY44" fmla="*/ 392957 h 558947"/>
                  <a:gd name="connsiteX45" fmla="*/ 143971 w 609760"/>
                  <a:gd name="connsiteY45" fmla="*/ 392957 h 558947"/>
                  <a:gd name="connsiteX46" fmla="*/ 121952 w 609760"/>
                  <a:gd name="connsiteY46" fmla="*/ 414976 h 558947"/>
                  <a:gd name="connsiteX47" fmla="*/ 143971 w 609760"/>
                  <a:gd name="connsiteY47" fmla="*/ 436995 h 558947"/>
                  <a:gd name="connsiteX48" fmla="*/ 465789 w 609760"/>
                  <a:gd name="connsiteY48" fmla="*/ 436995 h 558947"/>
                  <a:gd name="connsiteX49" fmla="*/ 487808 w 609760"/>
                  <a:gd name="connsiteY49" fmla="*/ 414976 h 558947"/>
                  <a:gd name="connsiteX50" fmla="*/ 465789 w 609760"/>
                  <a:gd name="connsiteY50" fmla="*/ 392957 h 55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760" h="558947">
                    <a:moveTo>
                      <a:pt x="542009" y="0"/>
                    </a:moveTo>
                    <a:lnTo>
                      <a:pt x="67751" y="0"/>
                    </a:lnTo>
                    <a:cubicBezTo>
                      <a:pt x="30488" y="0"/>
                      <a:pt x="0" y="30488"/>
                      <a:pt x="0" y="67751"/>
                    </a:cubicBezTo>
                    <a:lnTo>
                      <a:pt x="0" y="491196"/>
                    </a:lnTo>
                    <a:cubicBezTo>
                      <a:pt x="0" y="528459"/>
                      <a:pt x="30488" y="558947"/>
                      <a:pt x="67751" y="558947"/>
                    </a:cubicBezTo>
                    <a:lnTo>
                      <a:pt x="542009" y="558947"/>
                    </a:lnTo>
                    <a:cubicBezTo>
                      <a:pt x="579272" y="558947"/>
                      <a:pt x="609760" y="528459"/>
                      <a:pt x="609760" y="491196"/>
                    </a:cubicBezTo>
                    <a:lnTo>
                      <a:pt x="609760" y="67751"/>
                    </a:lnTo>
                    <a:cubicBezTo>
                      <a:pt x="609760" y="28794"/>
                      <a:pt x="579272" y="0"/>
                      <a:pt x="542009" y="0"/>
                    </a:cubicBezTo>
                    <a:close/>
                    <a:moveTo>
                      <a:pt x="203253" y="59282"/>
                    </a:moveTo>
                    <a:lnTo>
                      <a:pt x="271005" y="59282"/>
                    </a:lnTo>
                    <a:cubicBezTo>
                      <a:pt x="284555" y="59282"/>
                      <a:pt x="296411" y="71139"/>
                      <a:pt x="296411" y="84689"/>
                    </a:cubicBezTo>
                    <a:cubicBezTo>
                      <a:pt x="296411" y="98239"/>
                      <a:pt x="284555" y="110096"/>
                      <a:pt x="271005" y="110096"/>
                    </a:cubicBezTo>
                    <a:lnTo>
                      <a:pt x="203253" y="110096"/>
                    </a:lnTo>
                    <a:cubicBezTo>
                      <a:pt x="189703" y="110096"/>
                      <a:pt x="177847" y="98239"/>
                      <a:pt x="177847" y="84689"/>
                    </a:cubicBezTo>
                    <a:cubicBezTo>
                      <a:pt x="177847" y="69445"/>
                      <a:pt x="189703" y="59282"/>
                      <a:pt x="203253" y="59282"/>
                    </a:cubicBezTo>
                    <a:close/>
                    <a:moveTo>
                      <a:pt x="101627" y="50813"/>
                    </a:moveTo>
                    <a:cubicBezTo>
                      <a:pt x="120258" y="50813"/>
                      <a:pt x="135502" y="66058"/>
                      <a:pt x="135502" y="84689"/>
                    </a:cubicBezTo>
                    <a:cubicBezTo>
                      <a:pt x="135502" y="103321"/>
                      <a:pt x="120258" y="118565"/>
                      <a:pt x="101627" y="118565"/>
                    </a:cubicBezTo>
                    <a:cubicBezTo>
                      <a:pt x="82995" y="118565"/>
                      <a:pt x="67751" y="103321"/>
                      <a:pt x="67751" y="84689"/>
                    </a:cubicBezTo>
                    <a:cubicBezTo>
                      <a:pt x="67751" y="64364"/>
                      <a:pt x="82995" y="50813"/>
                      <a:pt x="101627" y="50813"/>
                    </a:cubicBezTo>
                    <a:close/>
                    <a:moveTo>
                      <a:pt x="542009" y="474258"/>
                    </a:moveTo>
                    <a:cubicBezTo>
                      <a:pt x="542009" y="484421"/>
                      <a:pt x="535234" y="491196"/>
                      <a:pt x="525071" y="491196"/>
                    </a:cubicBezTo>
                    <a:lnTo>
                      <a:pt x="84689" y="491196"/>
                    </a:lnTo>
                    <a:cubicBezTo>
                      <a:pt x="74526" y="491196"/>
                      <a:pt x="67751" y="484421"/>
                      <a:pt x="67751" y="474258"/>
                    </a:cubicBezTo>
                    <a:lnTo>
                      <a:pt x="67751" y="186316"/>
                    </a:lnTo>
                    <a:cubicBezTo>
                      <a:pt x="67751" y="176153"/>
                      <a:pt x="74526" y="169378"/>
                      <a:pt x="84689" y="169378"/>
                    </a:cubicBezTo>
                    <a:lnTo>
                      <a:pt x="525071" y="169378"/>
                    </a:lnTo>
                    <a:cubicBezTo>
                      <a:pt x="535234" y="169378"/>
                      <a:pt x="542009" y="176153"/>
                      <a:pt x="542009" y="186316"/>
                    </a:cubicBezTo>
                    <a:lnTo>
                      <a:pt x="542009" y="474258"/>
                    </a:lnTo>
                    <a:close/>
                    <a:moveTo>
                      <a:pt x="465789" y="223579"/>
                    </a:moveTo>
                    <a:lnTo>
                      <a:pt x="296411" y="223579"/>
                    </a:lnTo>
                    <a:cubicBezTo>
                      <a:pt x="284555" y="223579"/>
                      <a:pt x="274392" y="233742"/>
                      <a:pt x="274392" y="245598"/>
                    </a:cubicBezTo>
                    <a:cubicBezTo>
                      <a:pt x="274392" y="257455"/>
                      <a:pt x="284555" y="267617"/>
                      <a:pt x="296411" y="267617"/>
                    </a:cubicBezTo>
                    <a:lnTo>
                      <a:pt x="465789" y="267617"/>
                    </a:lnTo>
                    <a:cubicBezTo>
                      <a:pt x="477646" y="267617"/>
                      <a:pt x="487808" y="257455"/>
                      <a:pt x="487808" y="245598"/>
                    </a:cubicBezTo>
                    <a:cubicBezTo>
                      <a:pt x="487808" y="233742"/>
                      <a:pt x="477646" y="223579"/>
                      <a:pt x="465789" y="223579"/>
                    </a:cubicBezTo>
                    <a:close/>
                    <a:moveTo>
                      <a:pt x="465789" y="308268"/>
                    </a:moveTo>
                    <a:lnTo>
                      <a:pt x="296411" y="308268"/>
                    </a:lnTo>
                    <a:cubicBezTo>
                      <a:pt x="284555" y="308268"/>
                      <a:pt x="274392" y="318431"/>
                      <a:pt x="274392" y="330287"/>
                    </a:cubicBezTo>
                    <a:cubicBezTo>
                      <a:pt x="274392" y="342144"/>
                      <a:pt x="284555" y="352306"/>
                      <a:pt x="296411" y="352306"/>
                    </a:cubicBezTo>
                    <a:lnTo>
                      <a:pt x="465789" y="352306"/>
                    </a:lnTo>
                    <a:cubicBezTo>
                      <a:pt x="477646" y="352306"/>
                      <a:pt x="487808" y="342144"/>
                      <a:pt x="487808" y="330287"/>
                    </a:cubicBezTo>
                    <a:cubicBezTo>
                      <a:pt x="487808" y="318431"/>
                      <a:pt x="477646" y="308268"/>
                      <a:pt x="465789" y="308268"/>
                    </a:cubicBezTo>
                    <a:close/>
                    <a:moveTo>
                      <a:pt x="465789" y="392957"/>
                    </a:moveTo>
                    <a:lnTo>
                      <a:pt x="143971" y="392957"/>
                    </a:lnTo>
                    <a:cubicBezTo>
                      <a:pt x="132115" y="392957"/>
                      <a:pt x="121952" y="403120"/>
                      <a:pt x="121952" y="414976"/>
                    </a:cubicBezTo>
                    <a:cubicBezTo>
                      <a:pt x="121952" y="426832"/>
                      <a:pt x="132115" y="436995"/>
                      <a:pt x="143971" y="436995"/>
                    </a:cubicBezTo>
                    <a:lnTo>
                      <a:pt x="465789" y="436995"/>
                    </a:lnTo>
                    <a:cubicBezTo>
                      <a:pt x="477646" y="436995"/>
                      <a:pt x="487808" y="426832"/>
                      <a:pt x="487808" y="414976"/>
                    </a:cubicBezTo>
                    <a:cubicBezTo>
                      <a:pt x="487808" y="403120"/>
                      <a:pt x="477646" y="392957"/>
                      <a:pt x="465789" y="392957"/>
                    </a:cubicBezTo>
                    <a:close/>
                  </a:path>
                </a:pathLst>
              </a:custGeom>
              <a:grpFill/>
              <a:ln w="16914" cap="flat">
                <a:noFill/>
                <a:prstDash val="solid"/>
                <a:miter/>
              </a:ln>
            </p:spPr>
            <p:txBody>
              <a:bodyPr rtlCol="0" anchor="ctr"/>
              <a:lstStyle/>
              <a:p>
                <a:endParaRPr lang="zh-CN" altLang="en-US" dirty="0">
                  <a:cs typeface="+mn-ea"/>
                  <a:sym typeface="+mn-lt"/>
                </a:endParaRPr>
              </a:p>
            </p:txBody>
          </p:sp>
        </p:grpSp>
        <p:grpSp>
          <p:nvGrpSpPr>
            <p:cNvPr id="34" name="图形 1"/>
            <p:cNvGrpSpPr/>
            <p:nvPr/>
          </p:nvGrpSpPr>
          <p:grpSpPr>
            <a:xfrm>
              <a:off x="5866362" y="3970724"/>
              <a:ext cx="391834" cy="383213"/>
              <a:chOff x="2932021" y="4753534"/>
              <a:chExt cx="587107" cy="574190"/>
            </a:xfrm>
            <a:solidFill>
              <a:schemeClr val="bg1"/>
            </a:solidFill>
          </p:grpSpPr>
          <p:sp>
            <p:nvSpPr>
              <p:cNvPr id="41" name="任意多边形: 形状 40"/>
              <p:cNvSpPr/>
              <p:nvPr/>
            </p:nvSpPr>
            <p:spPr>
              <a:xfrm>
                <a:off x="3218693" y="4856854"/>
                <a:ext cx="182081" cy="72832"/>
              </a:xfrm>
              <a:custGeom>
                <a:avLst/>
                <a:gdLst>
                  <a:gd name="connsiteX0" fmla="*/ 175730 w 182081"/>
                  <a:gd name="connsiteY0" fmla="*/ 35569 h 72832"/>
                  <a:gd name="connsiteX1" fmla="*/ 91041 w 182081"/>
                  <a:gd name="connsiteY1" fmla="*/ 0 h 72832"/>
                  <a:gd name="connsiteX2" fmla="*/ 6352 w 182081"/>
                  <a:gd name="connsiteY2" fmla="*/ 35569 h 72832"/>
                  <a:gd name="connsiteX3" fmla="*/ 6352 w 182081"/>
                  <a:gd name="connsiteY3" fmla="*/ 66058 h 72832"/>
                  <a:gd name="connsiteX4" fmla="*/ 36840 w 182081"/>
                  <a:gd name="connsiteY4" fmla="*/ 66058 h 72832"/>
                  <a:gd name="connsiteX5" fmla="*/ 91041 w 182081"/>
                  <a:gd name="connsiteY5" fmla="*/ 44038 h 72832"/>
                  <a:gd name="connsiteX6" fmla="*/ 145242 w 182081"/>
                  <a:gd name="connsiteY6" fmla="*/ 66058 h 72832"/>
                  <a:gd name="connsiteX7" fmla="*/ 160486 w 182081"/>
                  <a:gd name="connsiteY7" fmla="*/ 72833 h 72832"/>
                  <a:gd name="connsiteX8" fmla="*/ 175730 w 182081"/>
                  <a:gd name="connsiteY8" fmla="*/ 66058 h 72832"/>
                  <a:gd name="connsiteX9" fmla="*/ 175730 w 182081"/>
                  <a:gd name="connsiteY9" fmla="*/ 35569 h 7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081" h="72832">
                    <a:moveTo>
                      <a:pt x="175730" y="35569"/>
                    </a:moveTo>
                    <a:cubicBezTo>
                      <a:pt x="153710" y="13551"/>
                      <a:pt x="123222" y="0"/>
                      <a:pt x="91041" y="0"/>
                    </a:cubicBezTo>
                    <a:cubicBezTo>
                      <a:pt x="58859" y="0"/>
                      <a:pt x="30065" y="11857"/>
                      <a:pt x="6352" y="35569"/>
                    </a:cubicBezTo>
                    <a:cubicBezTo>
                      <a:pt x="-2117" y="44038"/>
                      <a:pt x="-2117" y="57589"/>
                      <a:pt x="6352" y="66058"/>
                    </a:cubicBezTo>
                    <a:cubicBezTo>
                      <a:pt x="14821" y="74527"/>
                      <a:pt x="28371" y="74527"/>
                      <a:pt x="36840" y="66058"/>
                    </a:cubicBezTo>
                    <a:cubicBezTo>
                      <a:pt x="52084" y="50813"/>
                      <a:pt x="70715" y="44038"/>
                      <a:pt x="91041" y="44038"/>
                    </a:cubicBezTo>
                    <a:cubicBezTo>
                      <a:pt x="111366" y="44038"/>
                      <a:pt x="129998" y="52507"/>
                      <a:pt x="145242" y="66058"/>
                    </a:cubicBezTo>
                    <a:cubicBezTo>
                      <a:pt x="148629" y="69445"/>
                      <a:pt x="155404" y="72833"/>
                      <a:pt x="160486" y="72833"/>
                    </a:cubicBezTo>
                    <a:cubicBezTo>
                      <a:pt x="165567" y="72833"/>
                      <a:pt x="170648" y="71139"/>
                      <a:pt x="175730" y="66058"/>
                    </a:cubicBezTo>
                    <a:cubicBezTo>
                      <a:pt x="184198" y="55895"/>
                      <a:pt x="184198" y="42344"/>
                      <a:pt x="175730" y="35569"/>
                    </a:cubicBezTo>
                    <a:close/>
                  </a:path>
                </a:pathLst>
              </a:custGeom>
              <a:grpFill/>
              <a:ln w="16914" cap="flat">
                <a:noFill/>
                <a:prstDash val="solid"/>
                <a:miter/>
              </a:ln>
            </p:spPr>
            <p:txBody>
              <a:bodyPr rtlCol="0" anchor="ctr"/>
              <a:lstStyle/>
              <a:p>
                <a:endParaRPr lang="zh-CN" altLang="en-US">
                  <a:cs typeface="+mn-ea"/>
                  <a:sym typeface="+mn-lt"/>
                </a:endParaRPr>
              </a:p>
            </p:txBody>
          </p:sp>
          <p:sp>
            <p:nvSpPr>
              <p:cNvPr id="42" name="任意多边形: 形状 41"/>
              <p:cNvSpPr/>
              <p:nvPr/>
            </p:nvSpPr>
            <p:spPr>
              <a:xfrm>
                <a:off x="2932021" y="4753534"/>
                <a:ext cx="587107" cy="574190"/>
              </a:xfrm>
              <a:custGeom>
                <a:avLst/>
                <a:gdLst>
                  <a:gd name="connsiteX0" fmla="*/ 525071 w 587107"/>
                  <a:gd name="connsiteY0" fmla="*/ 62670 h 574190"/>
                  <a:gd name="connsiteX1" fmla="*/ 376019 w 587107"/>
                  <a:gd name="connsiteY1" fmla="*/ 0 h 574190"/>
                  <a:gd name="connsiteX2" fmla="*/ 226966 w 587107"/>
                  <a:gd name="connsiteY2" fmla="*/ 62670 h 574190"/>
                  <a:gd name="connsiteX3" fmla="*/ 199866 w 587107"/>
                  <a:gd name="connsiteY3" fmla="*/ 328593 h 574190"/>
                  <a:gd name="connsiteX4" fmla="*/ 160909 w 587107"/>
                  <a:gd name="connsiteY4" fmla="*/ 367550 h 574190"/>
                  <a:gd name="connsiteX5" fmla="*/ 154134 w 587107"/>
                  <a:gd name="connsiteY5" fmla="*/ 360775 h 574190"/>
                  <a:gd name="connsiteX6" fmla="*/ 142277 w 587107"/>
                  <a:gd name="connsiteY6" fmla="*/ 360775 h 574190"/>
                  <a:gd name="connsiteX7" fmla="*/ 5081 w 587107"/>
                  <a:gd name="connsiteY7" fmla="*/ 497971 h 574190"/>
                  <a:gd name="connsiteX8" fmla="*/ 5081 w 587107"/>
                  <a:gd name="connsiteY8" fmla="*/ 521684 h 574190"/>
                  <a:gd name="connsiteX9" fmla="*/ 52507 w 587107"/>
                  <a:gd name="connsiteY9" fmla="*/ 569109 h 574190"/>
                  <a:gd name="connsiteX10" fmla="*/ 76220 w 587107"/>
                  <a:gd name="connsiteY10" fmla="*/ 569109 h 574190"/>
                  <a:gd name="connsiteX11" fmla="*/ 213416 w 587107"/>
                  <a:gd name="connsiteY11" fmla="*/ 431914 h 574190"/>
                  <a:gd name="connsiteX12" fmla="*/ 213416 w 587107"/>
                  <a:gd name="connsiteY12" fmla="*/ 420057 h 574190"/>
                  <a:gd name="connsiteX13" fmla="*/ 206641 w 587107"/>
                  <a:gd name="connsiteY13" fmla="*/ 413282 h 574190"/>
                  <a:gd name="connsiteX14" fmla="*/ 243904 w 587107"/>
                  <a:gd name="connsiteY14" fmla="*/ 376019 h 574190"/>
                  <a:gd name="connsiteX15" fmla="*/ 374325 w 587107"/>
                  <a:gd name="connsiteY15" fmla="*/ 421751 h 574190"/>
                  <a:gd name="connsiteX16" fmla="*/ 523378 w 587107"/>
                  <a:gd name="connsiteY16" fmla="*/ 359081 h 574190"/>
                  <a:gd name="connsiteX17" fmla="*/ 525071 w 587107"/>
                  <a:gd name="connsiteY17" fmla="*/ 62670 h 574190"/>
                  <a:gd name="connsiteX18" fmla="*/ 477646 w 587107"/>
                  <a:gd name="connsiteY18" fmla="*/ 315042 h 574190"/>
                  <a:gd name="connsiteX19" fmla="*/ 376019 w 587107"/>
                  <a:gd name="connsiteY19" fmla="*/ 357387 h 574190"/>
                  <a:gd name="connsiteX20" fmla="*/ 274392 w 587107"/>
                  <a:gd name="connsiteY20" fmla="*/ 315042 h 574190"/>
                  <a:gd name="connsiteX21" fmla="*/ 232048 w 587107"/>
                  <a:gd name="connsiteY21" fmla="*/ 213416 h 574190"/>
                  <a:gd name="connsiteX22" fmla="*/ 274392 w 587107"/>
                  <a:gd name="connsiteY22" fmla="*/ 111789 h 574190"/>
                  <a:gd name="connsiteX23" fmla="*/ 376019 w 587107"/>
                  <a:gd name="connsiteY23" fmla="*/ 69445 h 574190"/>
                  <a:gd name="connsiteX24" fmla="*/ 477646 w 587107"/>
                  <a:gd name="connsiteY24" fmla="*/ 111789 h 574190"/>
                  <a:gd name="connsiteX25" fmla="*/ 519990 w 587107"/>
                  <a:gd name="connsiteY25" fmla="*/ 213416 h 574190"/>
                  <a:gd name="connsiteX26" fmla="*/ 477646 w 587107"/>
                  <a:gd name="connsiteY26" fmla="*/ 315042 h 574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7107" h="574190">
                    <a:moveTo>
                      <a:pt x="525071" y="62670"/>
                    </a:moveTo>
                    <a:cubicBezTo>
                      <a:pt x="484421" y="22019"/>
                      <a:pt x="430220" y="0"/>
                      <a:pt x="376019" y="0"/>
                    </a:cubicBezTo>
                    <a:cubicBezTo>
                      <a:pt x="321818" y="0"/>
                      <a:pt x="267617" y="20325"/>
                      <a:pt x="226966" y="62670"/>
                    </a:cubicBezTo>
                    <a:cubicBezTo>
                      <a:pt x="154134" y="135502"/>
                      <a:pt x="145665" y="247291"/>
                      <a:pt x="199866" y="328593"/>
                    </a:cubicBezTo>
                    <a:lnTo>
                      <a:pt x="160909" y="367550"/>
                    </a:lnTo>
                    <a:lnTo>
                      <a:pt x="154134" y="360775"/>
                    </a:lnTo>
                    <a:cubicBezTo>
                      <a:pt x="150746" y="357387"/>
                      <a:pt x="145665" y="357387"/>
                      <a:pt x="142277" y="360775"/>
                    </a:cubicBezTo>
                    <a:lnTo>
                      <a:pt x="5081" y="497971"/>
                    </a:lnTo>
                    <a:cubicBezTo>
                      <a:pt x="-1694" y="504746"/>
                      <a:pt x="-1694" y="514909"/>
                      <a:pt x="5081" y="521684"/>
                    </a:cubicBezTo>
                    <a:lnTo>
                      <a:pt x="52507" y="569109"/>
                    </a:lnTo>
                    <a:cubicBezTo>
                      <a:pt x="59282" y="575885"/>
                      <a:pt x="69445" y="575885"/>
                      <a:pt x="76220" y="569109"/>
                    </a:cubicBezTo>
                    <a:lnTo>
                      <a:pt x="213416" y="431914"/>
                    </a:lnTo>
                    <a:cubicBezTo>
                      <a:pt x="216804" y="428526"/>
                      <a:pt x="216804" y="423445"/>
                      <a:pt x="213416" y="420057"/>
                    </a:cubicBezTo>
                    <a:lnTo>
                      <a:pt x="206641" y="413282"/>
                    </a:lnTo>
                    <a:lnTo>
                      <a:pt x="243904" y="376019"/>
                    </a:lnTo>
                    <a:cubicBezTo>
                      <a:pt x="282861" y="406507"/>
                      <a:pt x="328593" y="421751"/>
                      <a:pt x="374325" y="421751"/>
                    </a:cubicBezTo>
                    <a:cubicBezTo>
                      <a:pt x="428526" y="421751"/>
                      <a:pt x="482727" y="401425"/>
                      <a:pt x="523378" y="359081"/>
                    </a:cubicBezTo>
                    <a:cubicBezTo>
                      <a:pt x="608067" y="279474"/>
                      <a:pt x="608067" y="145665"/>
                      <a:pt x="525071" y="62670"/>
                    </a:cubicBezTo>
                    <a:close/>
                    <a:moveTo>
                      <a:pt x="477646" y="315042"/>
                    </a:moveTo>
                    <a:cubicBezTo>
                      <a:pt x="450545" y="342143"/>
                      <a:pt x="414976" y="357387"/>
                      <a:pt x="376019" y="357387"/>
                    </a:cubicBezTo>
                    <a:cubicBezTo>
                      <a:pt x="337062" y="357387"/>
                      <a:pt x="301493" y="342143"/>
                      <a:pt x="274392" y="315042"/>
                    </a:cubicBezTo>
                    <a:cubicBezTo>
                      <a:pt x="247292" y="287942"/>
                      <a:pt x="232048" y="252373"/>
                      <a:pt x="232048" y="213416"/>
                    </a:cubicBezTo>
                    <a:cubicBezTo>
                      <a:pt x="232048" y="174459"/>
                      <a:pt x="247292" y="138890"/>
                      <a:pt x="274392" y="111789"/>
                    </a:cubicBezTo>
                    <a:cubicBezTo>
                      <a:pt x="301493" y="84689"/>
                      <a:pt x="337062" y="69445"/>
                      <a:pt x="376019" y="69445"/>
                    </a:cubicBezTo>
                    <a:cubicBezTo>
                      <a:pt x="414976" y="69445"/>
                      <a:pt x="450545" y="84689"/>
                      <a:pt x="477646" y="111789"/>
                    </a:cubicBezTo>
                    <a:cubicBezTo>
                      <a:pt x="504746" y="138890"/>
                      <a:pt x="519990" y="174459"/>
                      <a:pt x="519990" y="213416"/>
                    </a:cubicBezTo>
                    <a:cubicBezTo>
                      <a:pt x="519990" y="250679"/>
                      <a:pt x="504746" y="287942"/>
                      <a:pt x="477646" y="315042"/>
                    </a:cubicBezTo>
                    <a:close/>
                  </a:path>
                </a:pathLst>
              </a:custGeom>
              <a:grpFill/>
              <a:ln w="16914" cap="flat">
                <a:noFill/>
                <a:prstDash val="solid"/>
                <a:miter/>
              </a:ln>
            </p:spPr>
            <p:txBody>
              <a:bodyPr rtlCol="0" anchor="ctr"/>
              <a:lstStyle/>
              <a:p>
                <a:endParaRPr lang="zh-CN" altLang="en-US">
                  <a:cs typeface="+mn-ea"/>
                  <a:sym typeface="+mn-lt"/>
                </a:endParaRPr>
              </a:p>
            </p:txBody>
          </p:sp>
        </p:grpSp>
        <p:grpSp>
          <p:nvGrpSpPr>
            <p:cNvPr id="35" name="图形 3"/>
            <p:cNvGrpSpPr/>
            <p:nvPr/>
          </p:nvGrpSpPr>
          <p:grpSpPr>
            <a:xfrm>
              <a:off x="9979466" y="3154056"/>
              <a:ext cx="422042" cy="379282"/>
              <a:chOff x="8514308" y="4797073"/>
              <a:chExt cx="632369" cy="568299"/>
            </a:xfrm>
            <a:solidFill>
              <a:schemeClr val="bg1"/>
            </a:solidFill>
          </p:grpSpPr>
          <p:sp>
            <p:nvSpPr>
              <p:cNvPr id="39" name="任意多边形: 形状 38"/>
              <p:cNvSpPr/>
              <p:nvPr/>
            </p:nvSpPr>
            <p:spPr>
              <a:xfrm>
                <a:off x="8751081" y="4921647"/>
                <a:ext cx="395596" cy="443725"/>
              </a:xfrm>
              <a:custGeom>
                <a:avLst/>
                <a:gdLst>
                  <a:gd name="connsiteX0" fmla="*/ 394653 w 395596"/>
                  <a:gd name="connsiteY0" fmla="*/ 418717 h 443725"/>
                  <a:gd name="connsiteX1" fmla="*/ 365775 w 395596"/>
                  <a:gd name="connsiteY1" fmla="*/ 332086 h 443725"/>
                  <a:gd name="connsiteX2" fmla="*/ 367380 w 395596"/>
                  <a:gd name="connsiteY2" fmla="*/ 317648 h 443725"/>
                  <a:gd name="connsiteX3" fmla="*/ 388236 w 395596"/>
                  <a:gd name="connsiteY3" fmla="*/ 173262 h 443725"/>
                  <a:gd name="connsiteX4" fmla="*/ 239037 w 395596"/>
                  <a:gd name="connsiteY4" fmla="*/ 0 h 443725"/>
                  <a:gd name="connsiteX5" fmla="*/ 255080 w 395596"/>
                  <a:gd name="connsiteY5" fmla="*/ 152407 h 443725"/>
                  <a:gd name="connsiteX6" fmla="*/ 41711 w 395596"/>
                  <a:gd name="connsiteY6" fmla="*/ 362567 h 443725"/>
                  <a:gd name="connsiteX7" fmla="*/ 0 w 395596"/>
                  <a:gd name="connsiteY7" fmla="*/ 367380 h 443725"/>
                  <a:gd name="connsiteX8" fmla="*/ 125134 w 395596"/>
                  <a:gd name="connsiteY8" fmla="*/ 436364 h 443725"/>
                  <a:gd name="connsiteX9" fmla="*/ 269519 w 395596"/>
                  <a:gd name="connsiteY9" fmla="*/ 415509 h 443725"/>
                  <a:gd name="connsiteX10" fmla="*/ 283958 w 395596"/>
                  <a:gd name="connsiteY10" fmla="*/ 413904 h 443725"/>
                  <a:gd name="connsiteX11" fmla="*/ 370589 w 395596"/>
                  <a:gd name="connsiteY11" fmla="*/ 442781 h 443725"/>
                  <a:gd name="connsiteX12" fmla="*/ 394653 w 395596"/>
                  <a:gd name="connsiteY12" fmla="*/ 418717 h 44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5596" h="443725">
                    <a:moveTo>
                      <a:pt x="394653" y="418717"/>
                    </a:moveTo>
                    <a:lnTo>
                      <a:pt x="365775" y="332086"/>
                    </a:lnTo>
                    <a:cubicBezTo>
                      <a:pt x="364172" y="327273"/>
                      <a:pt x="364172" y="322460"/>
                      <a:pt x="367380" y="317648"/>
                    </a:cubicBezTo>
                    <a:cubicBezTo>
                      <a:pt x="389840" y="275936"/>
                      <a:pt x="397861" y="226203"/>
                      <a:pt x="388236" y="173262"/>
                    </a:cubicBezTo>
                    <a:cubicBezTo>
                      <a:pt x="373797" y="93048"/>
                      <a:pt x="314439" y="25669"/>
                      <a:pt x="239037" y="0"/>
                    </a:cubicBezTo>
                    <a:cubicBezTo>
                      <a:pt x="258289" y="48128"/>
                      <a:pt x="264706" y="101070"/>
                      <a:pt x="255080" y="152407"/>
                    </a:cubicBezTo>
                    <a:cubicBezTo>
                      <a:pt x="235829" y="259893"/>
                      <a:pt x="149198" y="343316"/>
                      <a:pt x="41711" y="362567"/>
                    </a:cubicBezTo>
                    <a:cubicBezTo>
                      <a:pt x="27273" y="365776"/>
                      <a:pt x="14438" y="365776"/>
                      <a:pt x="0" y="367380"/>
                    </a:cubicBezTo>
                    <a:cubicBezTo>
                      <a:pt x="32086" y="402674"/>
                      <a:pt x="75401" y="426738"/>
                      <a:pt x="125134" y="436364"/>
                    </a:cubicBezTo>
                    <a:cubicBezTo>
                      <a:pt x="178075" y="445990"/>
                      <a:pt x="226203" y="436364"/>
                      <a:pt x="269519" y="415509"/>
                    </a:cubicBezTo>
                    <a:cubicBezTo>
                      <a:pt x="274332" y="413904"/>
                      <a:pt x="279144" y="412300"/>
                      <a:pt x="283958" y="413904"/>
                    </a:cubicBezTo>
                    <a:lnTo>
                      <a:pt x="370589" y="442781"/>
                    </a:lnTo>
                    <a:cubicBezTo>
                      <a:pt x="385027" y="447594"/>
                      <a:pt x="399465" y="433155"/>
                      <a:pt x="394653" y="418717"/>
                    </a:cubicBezTo>
                    <a:close/>
                  </a:path>
                </a:pathLst>
              </a:custGeom>
              <a:grpFill/>
              <a:ln w="16030" cap="flat">
                <a:noFill/>
                <a:prstDash val="solid"/>
                <a:miter/>
              </a:ln>
            </p:spPr>
            <p:txBody>
              <a:bodyPr rtlCol="0" anchor="ctr"/>
              <a:lstStyle/>
              <a:p>
                <a:endParaRPr lang="zh-CN" altLang="en-US">
                  <a:cs typeface="+mn-ea"/>
                  <a:sym typeface="+mn-lt"/>
                </a:endParaRPr>
              </a:p>
            </p:txBody>
          </p:sp>
          <p:sp>
            <p:nvSpPr>
              <p:cNvPr id="40" name="任意多边形: 形状 39"/>
              <p:cNvSpPr/>
              <p:nvPr/>
            </p:nvSpPr>
            <p:spPr>
              <a:xfrm>
                <a:off x="8514308" y="4797073"/>
                <a:ext cx="454860" cy="456510"/>
              </a:xfrm>
              <a:custGeom>
                <a:avLst/>
                <a:gdLst>
                  <a:gd name="connsiteX0" fmla="*/ 187040 w 454860"/>
                  <a:gd name="connsiteY0" fmla="*/ 4253 h 456510"/>
                  <a:gd name="connsiteX1" fmla="*/ 7361 w 454860"/>
                  <a:gd name="connsiteY1" fmla="*/ 185537 h 456510"/>
                  <a:gd name="connsiteX2" fmla="*/ 28217 w 454860"/>
                  <a:gd name="connsiteY2" fmla="*/ 329922 h 456510"/>
                  <a:gd name="connsiteX3" fmla="*/ 29821 w 454860"/>
                  <a:gd name="connsiteY3" fmla="*/ 344360 h 456510"/>
                  <a:gd name="connsiteX4" fmla="*/ 944 w 454860"/>
                  <a:gd name="connsiteY4" fmla="*/ 430991 h 456510"/>
                  <a:gd name="connsiteX5" fmla="*/ 25008 w 454860"/>
                  <a:gd name="connsiteY5" fmla="*/ 455056 h 456510"/>
                  <a:gd name="connsiteX6" fmla="*/ 111640 w 454860"/>
                  <a:gd name="connsiteY6" fmla="*/ 426179 h 456510"/>
                  <a:gd name="connsiteX7" fmla="*/ 126078 w 454860"/>
                  <a:gd name="connsiteY7" fmla="*/ 427783 h 456510"/>
                  <a:gd name="connsiteX8" fmla="*/ 270463 w 454860"/>
                  <a:gd name="connsiteY8" fmla="*/ 448639 h 456510"/>
                  <a:gd name="connsiteX9" fmla="*/ 450142 w 454860"/>
                  <a:gd name="connsiteY9" fmla="*/ 270564 h 456510"/>
                  <a:gd name="connsiteX10" fmla="*/ 187040 w 454860"/>
                  <a:gd name="connsiteY10" fmla="*/ 4253 h 456510"/>
                  <a:gd name="connsiteX11" fmla="*/ 244795 w 454860"/>
                  <a:gd name="connsiteY11" fmla="*/ 296232 h 456510"/>
                  <a:gd name="connsiteX12" fmla="*/ 132495 w 454860"/>
                  <a:gd name="connsiteY12" fmla="*/ 296232 h 456510"/>
                  <a:gd name="connsiteX13" fmla="*/ 111640 w 454860"/>
                  <a:gd name="connsiteY13" fmla="*/ 275377 h 456510"/>
                  <a:gd name="connsiteX14" fmla="*/ 132495 w 454860"/>
                  <a:gd name="connsiteY14" fmla="*/ 254521 h 456510"/>
                  <a:gd name="connsiteX15" fmla="*/ 244795 w 454860"/>
                  <a:gd name="connsiteY15" fmla="*/ 254521 h 456510"/>
                  <a:gd name="connsiteX16" fmla="*/ 265650 w 454860"/>
                  <a:gd name="connsiteY16" fmla="*/ 275377 h 456510"/>
                  <a:gd name="connsiteX17" fmla="*/ 244795 w 454860"/>
                  <a:gd name="connsiteY17" fmla="*/ 296232 h 456510"/>
                  <a:gd name="connsiteX18" fmla="*/ 325009 w 454860"/>
                  <a:gd name="connsiteY18" fmla="*/ 216018 h 456510"/>
                  <a:gd name="connsiteX19" fmla="*/ 132495 w 454860"/>
                  <a:gd name="connsiteY19" fmla="*/ 216018 h 456510"/>
                  <a:gd name="connsiteX20" fmla="*/ 111640 w 454860"/>
                  <a:gd name="connsiteY20" fmla="*/ 195163 h 456510"/>
                  <a:gd name="connsiteX21" fmla="*/ 132495 w 454860"/>
                  <a:gd name="connsiteY21" fmla="*/ 174307 h 456510"/>
                  <a:gd name="connsiteX22" fmla="*/ 325009 w 454860"/>
                  <a:gd name="connsiteY22" fmla="*/ 174307 h 456510"/>
                  <a:gd name="connsiteX23" fmla="*/ 345864 w 454860"/>
                  <a:gd name="connsiteY23" fmla="*/ 195163 h 456510"/>
                  <a:gd name="connsiteX24" fmla="*/ 325009 w 454860"/>
                  <a:gd name="connsiteY24" fmla="*/ 216018 h 45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4860" h="456510">
                    <a:moveTo>
                      <a:pt x="187040" y="4253"/>
                    </a:moveTo>
                    <a:cubicBezTo>
                      <a:pt x="97201" y="20296"/>
                      <a:pt x="25008" y="94093"/>
                      <a:pt x="7361" y="185537"/>
                    </a:cubicBezTo>
                    <a:cubicBezTo>
                      <a:pt x="-2264" y="238478"/>
                      <a:pt x="7361" y="288211"/>
                      <a:pt x="28217" y="329922"/>
                    </a:cubicBezTo>
                    <a:cubicBezTo>
                      <a:pt x="29821" y="334735"/>
                      <a:pt x="31426" y="339548"/>
                      <a:pt x="29821" y="344360"/>
                    </a:cubicBezTo>
                    <a:lnTo>
                      <a:pt x="944" y="430991"/>
                    </a:lnTo>
                    <a:cubicBezTo>
                      <a:pt x="-3869" y="445430"/>
                      <a:pt x="10570" y="461473"/>
                      <a:pt x="25008" y="455056"/>
                    </a:cubicBezTo>
                    <a:lnTo>
                      <a:pt x="111640" y="426179"/>
                    </a:lnTo>
                    <a:cubicBezTo>
                      <a:pt x="116452" y="424574"/>
                      <a:pt x="121265" y="424574"/>
                      <a:pt x="126078" y="427783"/>
                    </a:cubicBezTo>
                    <a:cubicBezTo>
                      <a:pt x="167789" y="448639"/>
                      <a:pt x="217522" y="458264"/>
                      <a:pt x="270463" y="448639"/>
                    </a:cubicBezTo>
                    <a:cubicBezTo>
                      <a:pt x="360303" y="432596"/>
                      <a:pt x="434099" y="360403"/>
                      <a:pt x="450142" y="270564"/>
                    </a:cubicBezTo>
                    <a:cubicBezTo>
                      <a:pt x="482228" y="111740"/>
                      <a:pt x="345864" y="-26228"/>
                      <a:pt x="187040" y="4253"/>
                    </a:cubicBezTo>
                    <a:close/>
                    <a:moveTo>
                      <a:pt x="244795" y="296232"/>
                    </a:moveTo>
                    <a:lnTo>
                      <a:pt x="132495" y="296232"/>
                    </a:lnTo>
                    <a:cubicBezTo>
                      <a:pt x="121265" y="296232"/>
                      <a:pt x="111640" y="286606"/>
                      <a:pt x="111640" y="275377"/>
                    </a:cubicBezTo>
                    <a:cubicBezTo>
                      <a:pt x="111640" y="264147"/>
                      <a:pt x="121265" y="254521"/>
                      <a:pt x="132495" y="254521"/>
                    </a:cubicBezTo>
                    <a:lnTo>
                      <a:pt x="244795" y="254521"/>
                    </a:lnTo>
                    <a:cubicBezTo>
                      <a:pt x="256025" y="254521"/>
                      <a:pt x="265650" y="264147"/>
                      <a:pt x="265650" y="275377"/>
                    </a:cubicBezTo>
                    <a:cubicBezTo>
                      <a:pt x="264046" y="286606"/>
                      <a:pt x="256025" y="296232"/>
                      <a:pt x="244795" y="296232"/>
                    </a:cubicBezTo>
                    <a:close/>
                    <a:moveTo>
                      <a:pt x="325009" y="216018"/>
                    </a:moveTo>
                    <a:lnTo>
                      <a:pt x="132495" y="216018"/>
                    </a:lnTo>
                    <a:cubicBezTo>
                      <a:pt x="121265" y="216018"/>
                      <a:pt x="111640" y="206392"/>
                      <a:pt x="111640" y="195163"/>
                    </a:cubicBezTo>
                    <a:cubicBezTo>
                      <a:pt x="111640" y="183933"/>
                      <a:pt x="121265" y="174307"/>
                      <a:pt x="132495" y="174307"/>
                    </a:cubicBezTo>
                    <a:lnTo>
                      <a:pt x="325009" y="174307"/>
                    </a:lnTo>
                    <a:cubicBezTo>
                      <a:pt x="336239" y="174307"/>
                      <a:pt x="345864" y="183933"/>
                      <a:pt x="345864" y="195163"/>
                    </a:cubicBezTo>
                    <a:cubicBezTo>
                      <a:pt x="344260" y="206392"/>
                      <a:pt x="336239" y="216018"/>
                      <a:pt x="325009" y="216018"/>
                    </a:cubicBezTo>
                    <a:close/>
                  </a:path>
                </a:pathLst>
              </a:custGeom>
              <a:grpFill/>
              <a:ln w="16030" cap="flat">
                <a:noFill/>
                <a:prstDash val="solid"/>
                <a:miter/>
              </a:ln>
            </p:spPr>
            <p:txBody>
              <a:bodyPr rtlCol="0" anchor="ctr"/>
              <a:lstStyle/>
              <a:p>
                <a:endParaRPr lang="zh-CN" altLang="en-US">
                  <a:cs typeface="+mn-ea"/>
                  <a:sym typeface="+mn-lt"/>
                </a:endParaRPr>
              </a:p>
            </p:txBody>
          </p:sp>
        </p:grpSp>
        <p:grpSp>
          <p:nvGrpSpPr>
            <p:cNvPr id="36" name="图形 3"/>
            <p:cNvGrpSpPr/>
            <p:nvPr/>
          </p:nvGrpSpPr>
          <p:grpSpPr>
            <a:xfrm>
              <a:off x="9152681" y="3983147"/>
              <a:ext cx="426837" cy="392677"/>
              <a:chOff x="3056655" y="1514560"/>
              <a:chExt cx="639553" cy="588369"/>
            </a:xfrm>
            <a:solidFill>
              <a:schemeClr val="bg1"/>
            </a:solidFill>
          </p:grpSpPr>
          <p:sp>
            <p:nvSpPr>
              <p:cNvPr id="37" name="任意多边形: 形状 36"/>
              <p:cNvSpPr/>
              <p:nvPr/>
            </p:nvSpPr>
            <p:spPr>
              <a:xfrm>
                <a:off x="3128083" y="1635683"/>
                <a:ext cx="495722" cy="467246"/>
              </a:xfrm>
              <a:custGeom>
                <a:avLst/>
                <a:gdLst>
                  <a:gd name="connsiteX0" fmla="*/ 494118 w 495722"/>
                  <a:gd name="connsiteY0" fmla="*/ 208957 h 467246"/>
                  <a:gd name="connsiteX1" fmla="*/ 259893 w 495722"/>
                  <a:gd name="connsiteY1" fmla="*/ 3610 h 467246"/>
                  <a:gd name="connsiteX2" fmla="*/ 239038 w 495722"/>
                  <a:gd name="connsiteY2" fmla="*/ 3610 h 467246"/>
                  <a:gd name="connsiteX3" fmla="*/ 3209 w 495722"/>
                  <a:gd name="connsiteY3" fmla="*/ 208957 h 467246"/>
                  <a:gd name="connsiteX4" fmla="*/ 0 w 495722"/>
                  <a:gd name="connsiteY4" fmla="*/ 215375 h 467246"/>
                  <a:gd name="connsiteX5" fmla="*/ 0 w 495722"/>
                  <a:gd name="connsiteY5" fmla="*/ 459225 h 467246"/>
                  <a:gd name="connsiteX6" fmla="*/ 8021 w 495722"/>
                  <a:gd name="connsiteY6" fmla="*/ 467246 h 467246"/>
                  <a:gd name="connsiteX7" fmla="*/ 173262 w 495722"/>
                  <a:gd name="connsiteY7" fmla="*/ 467246 h 467246"/>
                  <a:gd name="connsiteX8" fmla="*/ 181284 w 495722"/>
                  <a:gd name="connsiteY8" fmla="*/ 459225 h 467246"/>
                  <a:gd name="connsiteX9" fmla="*/ 181284 w 495722"/>
                  <a:gd name="connsiteY9" fmla="*/ 303610 h 467246"/>
                  <a:gd name="connsiteX10" fmla="*/ 213369 w 495722"/>
                  <a:gd name="connsiteY10" fmla="*/ 271524 h 467246"/>
                  <a:gd name="connsiteX11" fmla="*/ 282353 w 495722"/>
                  <a:gd name="connsiteY11" fmla="*/ 271524 h 467246"/>
                  <a:gd name="connsiteX12" fmla="*/ 314439 w 495722"/>
                  <a:gd name="connsiteY12" fmla="*/ 303610 h 467246"/>
                  <a:gd name="connsiteX13" fmla="*/ 314439 w 495722"/>
                  <a:gd name="connsiteY13" fmla="*/ 459225 h 467246"/>
                  <a:gd name="connsiteX14" fmla="*/ 322460 w 495722"/>
                  <a:gd name="connsiteY14" fmla="*/ 467246 h 467246"/>
                  <a:gd name="connsiteX15" fmla="*/ 487701 w 495722"/>
                  <a:gd name="connsiteY15" fmla="*/ 467246 h 467246"/>
                  <a:gd name="connsiteX16" fmla="*/ 495722 w 495722"/>
                  <a:gd name="connsiteY16" fmla="*/ 459225 h 467246"/>
                  <a:gd name="connsiteX17" fmla="*/ 495722 w 495722"/>
                  <a:gd name="connsiteY17" fmla="*/ 215375 h 467246"/>
                  <a:gd name="connsiteX18" fmla="*/ 494118 w 495722"/>
                  <a:gd name="connsiteY18" fmla="*/ 208957 h 46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5722" h="467246">
                    <a:moveTo>
                      <a:pt x="494118" y="208957"/>
                    </a:moveTo>
                    <a:lnTo>
                      <a:pt x="259893" y="3610"/>
                    </a:lnTo>
                    <a:cubicBezTo>
                      <a:pt x="253476" y="-1203"/>
                      <a:pt x="245455" y="-1203"/>
                      <a:pt x="239038" y="3610"/>
                    </a:cubicBezTo>
                    <a:lnTo>
                      <a:pt x="3209" y="208957"/>
                    </a:lnTo>
                    <a:cubicBezTo>
                      <a:pt x="1604" y="210562"/>
                      <a:pt x="0" y="212166"/>
                      <a:pt x="0" y="215375"/>
                    </a:cubicBezTo>
                    <a:lnTo>
                      <a:pt x="0" y="459225"/>
                    </a:lnTo>
                    <a:cubicBezTo>
                      <a:pt x="0" y="464038"/>
                      <a:pt x="3209" y="467246"/>
                      <a:pt x="8021" y="467246"/>
                    </a:cubicBezTo>
                    <a:lnTo>
                      <a:pt x="173262" y="467246"/>
                    </a:lnTo>
                    <a:cubicBezTo>
                      <a:pt x="178075" y="467246"/>
                      <a:pt x="181284" y="464038"/>
                      <a:pt x="181284" y="459225"/>
                    </a:cubicBezTo>
                    <a:lnTo>
                      <a:pt x="181284" y="303610"/>
                    </a:lnTo>
                    <a:cubicBezTo>
                      <a:pt x="181284" y="285963"/>
                      <a:pt x="195722" y="271524"/>
                      <a:pt x="213369" y="271524"/>
                    </a:cubicBezTo>
                    <a:lnTo>
                      <a:pt x="282353" y="271524"/>
                    </a:lnTo>
                    <a:cubicBezTo>
                      <a:pt x="300000" y="271524"/>
                      <a:pt x="314439" y="285963"/>
                      <a:pt x="314439" y="303610"/>
                    </a:cubicBezTo>
                    <a:lnTo>
                      <a:pt x="314439" y="459225"/>
                    </a:lnTo>
                    <a:cubicBezTo>
                      <a:pt x="314439" y="464038"/>
                      <a:pt x="317647" y="467246"/>
                      <a:pt x="322460" y="467246"/>
                    </a:cubicBezTo>
                    <a:lnTo>
                      <a:pt x="487701" y="467246"/>
                    </a:lnTo>
                    <a:cubicBezTo>
                      <a:pt x="492514" y="467246"/>
                      <a:pt x="495722" y="464038"/>
                      <a:pt x="495722" y="459225"/>
                    </a:cubicBezTo>
                    <a:lnTo>
                      <a:pt x="495722" y="215375"/>
                    </a:lnTo>
                    <a:cubicBezTo>
                      <a:pt x="495722" y="213770"/>
                      <a:pt x="495722" y="210562"/>
                      <a:pt x="494118" y="208957"/>
                    </a:cubicBezTo>
                    <a:close/>
                  </a:path>
                </a:pathLst>
              </a:custGeom>
              <a:grpFill/>
              <a:ln w="16030" cap="flat">
                <a:noFill/>
                <a:prstDash val="solid"/>
                <a:miter/>
              </a:ln>
            </p:spPr>
            <p:txBody>
              <a:bodyPr rtlCol="0" anchor="ctr"/>
              <a:lstStyle/>
              <a:p>
                <a:endParaRPr lang="zh-CN" altLang="en-US">
                  <a:cs typeface="+mn-ea"/>
                  <a:sym typeface="+mn-lt"/>
                </a:endParaRPr>
              </a:p>
            </p:txBody>
          </p:sp>
          <p:sp>
            <p:nvSpPr>
              <p:cNvPr id="38" name="任意多边形: 形状 37"/>
              <p:cNvSpPr/>
              <p:nvPr/>
            </p:nvSpPr>
            <p:spPr>
              <a:xfrm>
                <a:off x="3056655" y="1514560"/>
                <a:ext cx="639553" cy="304053"/>
              </a:xfrm>
              <a:custGeom>
                <a:avLst/>
                <a:gdLst>
                  <a:gd name="connsiteX0" fmla="*/ 629717 w 639553"/>
                  <a:gd name="connsiteY0" fmla="*/ 249866 h 304053"/>
                  <a:gd name="connsiteX1" fmla="*/ 361802 w 639553"/>
                  <a:gd name="connsiteY1" fmla="*/ 15642 h 304053"/>
                  <a:gd name="connsiteX2" fmla="*/ 276776 w 639553"/>
                  <a:gd name="connsiteY2" fmla="*/ 15642 h 304053"/>
                  <a:gd name="connsiteX3" fmla="*/ 10465 w 639553"/>
                  <a:gd name="connsiteY3" fmla="*/ 249866 h 304053"/>
                  <a:gd name="connsiteX4" fmla="*/ 8861 w 639553"/>
                  <a:gd name="connsiteY4" fmla="*/ 294786 h 304053"/>
                  <a:gd name="connsiteX5" fmla="*/ 8861 w 639553"/>
                  <a:gd name="connsiteY5" fmla="*/ 294786 h 304053"/>
                  <a:gd name="connsiteX6" fmla="*/ 50572 w 639553"/>
                  <a:gd name="connsiteY6" fmla="*/ 296391 h 304053"/>
                  <a:gd name="connsiteX7" fmla="*/ 299236 w 639553"/>
                  <a:gd name="connsiteY7" fmla="*/ 78209 h 304053"/>
                  <a:gd name="connsiteX8" fmla="*/ 340947 w 639553"/>
                  <a:gd name="connsiteY8" fmla="*/ 78209 h 304053"/>
                  <a:gd name="connsiteX9" fmla="*/ 589610 w 639553"/>
                  <a:gd name="connsiteY9" fmla="*/ 296391 h 304053"/>
                  <a:gd name="connsiteX10" fmla="*/ 631321 w 639553"/>
                  <a:gd name="connsiteY10" fmla="*/ 294786 h 304053"/>
                  <a:gd name="connsiteX11" fmla="*/ 629717 w 639553"/>
                  <a:gd name="connsiteY11" fmla="*/ 249866 h 30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9553" h="304053">
                    <a:moveTo>
                      <a:pt x="629717" y="249866"/>
                    </a:moveTo>
                    <a:lnTo>
                      <a:pt x="361802" y="15642"/>
                    </a:lnTo>
                    <a:cubicBezTo>
                      <a:pt x="337738" y="-5214"/>
                      <a:pt x="300840" y="-5214"/>
                      <a:pt x="276776" y="15642"/>
                    </a:cubicBezTo>
                    <a:lnTo>
                      <a:pt x="10465" y="249866"/>
                    </a:lnTo>
                    <a:cubicBezTo>
                      <a:pt x="-2369" y="261096"/>
                      <a:pt x="-3973" y="281952"/>
                      <a:pt x="8861" y="294786"/>
                    </a:cubicBezTo>
                    <a:lnTo>
                      <a:pt x="8861" y="294786"/>
                    </a:lnTo>
                    <a:cubicBezTo>
                      <a:pt x="20091" y="306016"/>
                      <a:pt x="39342" y="306016"/>
                      <a:pt x="50572" y="296391"/>
                    </a:cubicBezTo>
                    <a:lnTo>
                      <a:pt x="299236" y="78209"/>
                    </a:lnTo>
                    <a:cubicBezTo>
                      <a:pt x="312070" y="66979"/>
                      <a:pt x="329717" y="66979"/>
                      <a:pt x="340947" y="78209"/>
                    </a:cubicBezTo>
                    <a:lnTo>
                      <a:pt x="589610" y="296391"/>
                    </a:lnTo>
                    <a:cubicBezTo>
                      <a:pt x="600840" y="307621"/>
                      <a:pt x="620091" y="306016"/>
                      <a:pt x="631321" y="294786"/>
                    </a:cubicBezTo>
                    <a:cubicBezTo>
                      <a:pt x="642551" y="281952"/>
                      <a:pt x="642551" y="262701"/>
                      <a:pt x="629717" y="249866"/>
                    </a:cubicBezTo>
                    <a:close/>
                  </a:path>
                </a:pathLst>
              </a:custGeom>
              <a:grpFill/>
              <a:ln w="16030" cap="flat">
                <a:noFill/>
                <a:prstDash val="solid"/>
                <a:miter/>
              </a:ln>
            </p:spPr>
            <p:txBody>
              <a:bodyPr rtlCol="0" anchor="ctr"/>
              <a:lstStyle/>
              <a:p>
                <a:endParaRPr lang="zh-CN" altLang="en-US">
                  <a:cs typeface="+mn-ea"/>
                  <a:sym typeface="+mn-lt"/>
                </a:endParaRPr>
              </a:p>
            </p:txBody>
          </p:sp>
        </p:grpSp>
      </p:grpSp>
      <p:grpSp>
        <p:nvGrpSpPr>
          <p:cNvPr id="18" name="组合 17"/>
          <p:cNvGrpSpPr/>
          <p:nvPr/>
        </p:nvGrpSpPr>
        <p:grpSpPr>
          <a:xfrm>
            <a:off x="1594079" y="4266179"/>
            <a:ext cx="4183682" cy="1684737"/>
            <a:chOff x="706599" y="1439338"/>
            <a:chExt cx="4448011" cy="1643421"/>
          </a:xfrm>
        </p:grpSpPr>
        <p:grpSp>
          <p:nvGrpSpPr>
            <p:cNvPr id="24" name="组合 23"/>
            <p:cNvGrpSpPr/>
            <p:nvPr/>
          </p:nvGrpSpPr>
          <p:grpSpPr>
            <a:xfrm>
              <a:off x="938355" y="1439338"/>
              <a:ext cx="4216255" cy="1643421"/>
              <a:chOff x="10301496" y="1753144"/>
              <a:chExt cx="4216255" cy="1643421"/>
            </a:xfrm>
          </p:grpSpPr>
          <p:sp>
            <p:nvSpPr>
              <p:cNvPr id="26" name="文本框 25"/>
              <p:cNvSpPr txBox="1"/>
              <p:nvPr/>
            </p:nvSpPr>
            <p:spPr>
              <a:xfrm>
                <a:off x="10301496" y="2101659"/>
                <a:ext cx="4216255" cy="1294906"/>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r>
                  <a:rPr lang="zh-CN" altLang="en-US" dirty="0">
                    <a:sym typeface="+mn-lt"/>
                  </a:rPr>
                  <a:t>将控制模块生成控制命令到执行器开始动作这段时间定义为系统响应迟滞时间第一阶段，执行系统开始动作到其达到控制目标定义为系统响应迟滞第二阶段</a:t>
                </a:r>
              </a:p>
            </p:txBody>
          </p:sp>
          <p:sp>
            <p:nvSpPr>
              <p:cNvPr id="27" name="文本框 26"/>
              <p:cNvSpPr txBox="1"/>
              <p:nvPr/>
            </p:nvSpPr>
            <p:spPr>
              <a:xfrm>
                <a:off x="10316009" y="1753144"/>
                <a:ext cx="2039252" cy="407950"/>
              </a:xfrm>
              <a:prstGeom prst="rect">
                <a:avLst/>
              </a:prstGeom>
              <a:noFill/>
            </p:spPr>
            <p:txBody>
              <a:bodyPr wrap="square" rtlCol="0">
                <a:spAutoFit/>
              </a:bodyPr>
              <a:lstStyle/>
              <a:p>
                <a:r>
                  <a:rPr lang="zh-CN" altLang="en-US" sz="2000" b="1" dirty="0">
                    <a:solidFill>
                      <a:schemeClr val="tx1">
                        <a:lumMod val="75000"/>
                        <a:lumOff val="25000"/>
                      </a:schemeClr>
                    </a:solidFill>
                    <a:cs typeface="+mn-ea"/>
                    <a:sym typeface="+mn-lt"/>
                  </a:rPr>
                  <a:t>响应迟滞</a:t>
                </a:r>
              </a:p>
            </p:txBody>
          </p:sp>
        </p:grpSp>
        <p:sp>
          <p:nvSpPr>
            <p:cNvPr id="25" name="矩形: 圆角 24"/>
            <p:cNvSpPr/>
            <p:nvPr/>
          </p:nvSpPr>
          <p:spPr>
            <a:xfrm rot="2700000">
              <a:off x="713217" y="1562766"/>
              <a:ext cx="113727" cy="12696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9" name="组合 18"/>
          <p:cNvGrpSpPr/>
          <p:nvPr/>
        </p:nvGrpSpPr>
        <p:grpSpPr>
          <a:xfrm>
            <a:off x="6385120" y="4246747"/>
            <a:ext cx="4267729" cy="1643421"/>
            <a:chOff x="713541" y="1439338"/>
            <a:chExt cx="4441069" cy="1643421"/>
          </a:xfrm>
        </p:grpSpPr>
        <p:grpSp>
          <p:nvGrpSpPr>
            <p:cNvPr id="20" name="组合 19"/>
            <p:cNvGrpSpPr/>
            <p:nvPr/>
          </p:nvGrpSpPr>
          <p:grpSpPr>
            <a:xfrm>
              <a:off x="938355" y="1439338"/>
              <a:ext cx="4216255" cy="1643421"/>
              <a:chOff x="10301496" y="1753144"/>
              <a:chExt cx="4216255" cy="1643421"/>
            </a:xfrm>
          </p:grpSpPr>
          <p:sp>
            <p:nvSpPr>
              <p:cNvPr id="22" name="文本框 21"/>
              <p:cNvSpPr txBox="1"/>
              <p:nvPr/>
            </p:nvSpPr>
            <p:spPr>
              <a:xfrm>
                <a:off x="10301496" y="2101659"/>
                <a:ext cx="4216255" cy="1294906"/>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r>
                  <a:rPr lang="zh-CN" altLang="en-US" dirty="0"/>
                  <a:t>如果不能提前对目标轨迹规划的时变的车辆速度和车辆在起伏道路上行驶时不断变化的路面坡度做出预先响应，则必然导致无人车无法准确跟踪目标速度。</a:t>
                </a:r>
                <a:endParaRPr lang="zh-CN" altLang="en-US" dirty="0">
                  <a:sym typeface="+mn-lt"/>
                </a:endParaRPr>
              </a:p>
            </p:txBody>
          </p:sp>
          <p:sp>
            <p:nvSpPr>
              <p:cNvPr id="23" name="文本框 22"/>
              <p:cNvSpPr txBox="1"/>
              <p:nvPr/>
            </p:nvSpPr>
            <p:spPr>
              <a:xfrm>
                <a:off x="10316009" y="1753144"/>
                <a:ext cx="2039252" cy="398780"/>
              </a:xfrm>
              <a:prstGeom prst="rect">
                <a:avLst/>
              </a:prstGeom>
              <a:noFill/>
            </p:spPr>
            <p:txBody>
              <a:bodyPr wrap="square" rtlCol="0">
                <a:spAutoFit/>
              </a:bodyPr>
              <a:lstStyle/>
              <a:p>
                <a:r>
                  <a:rPr lang="zh-CN" altLang="en-US" sz="2000" b="1" dirty="0">
                    <a:solidFill>
                      <a:schemeClr val="tx1">
                        <a:lumMod val="75000"/>
                        <a:lumOff val="25000"/>
                      </a:schemeClr>
                    </a:solidFill>
                    <a:cs typeface="+mn-ea"/>
                    <a:sym typeface="+mn-lt"/>
                  </a:rPr>
                  <a:t>预先响应</a:t>
                </a:r>
              </a:p>
            </p:txBody>
          </p:sp>
        </p:grpSp>
        <p:sp>
          <p:nvSpPr>
            <p:cNvPr id="21" name="矩形: 圆角 20"/>
            <p:cNvSpPr/>
            <p:nvPr/>
          </p:nvSpPr>
          <p:spPr>
            <a:xfrm rot="2700000">
              <a:off x="713541" y="1563094"/>
              <a:ext cx="117006" cy="11700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 name="图片 1">
            <a:extLst>
              <a:ext uri="{FF2B5EF4-FFF2-40B4-BE49-F238E27FC236}">
                <a16:creationId xmlns:a16="http://schemas.microsoft.com/office/drawing/2014/main" id="{A089F100-18D5-4722-BAA6-9AEE3858FEDE}"/>
              </a:ext>
            </a:extLst>
          </p:cNvPr>
          <p:cNvPicPr>
            <a:picLocks noChangeAspect="1"/>
          </p:cNvPicPr>
          <p:nvPr/>
        </p:nvPicPr>
        <p:blipFill>
          <a:blip r:embed="rId2"/>
          <a:stretch>
            <a:fillRect/>
          </a:stretch>
        </p:blipFill>
        <p:spPr>
          <a:xfrm>
            <a:off x="2085355" y="1255943"/>
            <a:ext cx="8402678" cy="2424200"/>
          </a:xfrm>
          <a:prstGeom prst="rect">
            <a:avLst/>
          </a:prstGeom>
        </p:spPr>
      </p:pic>
      <p:pic>
        <p:nvPicPr>
          <p:cNvPr id="56" name="图片 55">
            <a:extLst>
              <a:ext uri="{FF2B5EF4-FFF2-40B4-BE49-F238E27FC236}">
                <a16:creationId xmlns:a16="http://schemas.microsoft.com/office/drawing/2014/main" id="{AED85BD5-AA9F-48B8-BF14-4F3F7C85AC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563" y="366835"/>
            <a:ext cx="1379306" cy="1379996"/>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2828330" y="564390"/>
              <a:ext cx="6565724" cy="608820"/>
              <a:chOff x="2828330" y="526290"/>
              <a:chExt cx="6565724" cy="608820"/>
            </a:xfrm>
          </p:grpSpPr>
          <p:sp>
            <p:nvSpPr>
              <p:cNvPr id="87" name="文本框 86"/>
              <p:cNvSpPr txBox="1"/>
              <p:nvPr/>
            </p:nvSpPr>
            <p:spPr>
              <a:xfrm>
                <a:off x="2828330" y="526290"/>
                <a:ext cx="6565724" cy="492443"/>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t>基于三维激光雷达的坡度预瞄检测模型 </a:t>
                </a:r>
                <a:endParaRPr lang="zh-CN" altLang="en-US" dirty="0">
                  <a:latin typeface="+mn-lt"/>
                  <a:ea typeface="+mn-ea"/>
                  <a:cs typeface="+mn-ea"/>
                  <a:sym typeface="+mn-lt"/>
                </a:endParaRP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6" name="组合 15"/>
          <p:cNvGrpSpPr/>
          <p:nvPr/>
        </p:nvGrpSpPr>
        <p:grpSpPr>
          <a:xfrm>
            <a:off x="5803892" y="3258907"/>
            <a:ext cx="4535146" cy="1221768"/>
            <a:chOff x="5866362" y="3154056"/>
            <a:chExt cx="4535146" cy="1221768"/>
          </a:xfrm>
        </p:grpSpPr>
        <p:grpSp>
          <p:nvGrpSpPr>
            <p:cNvPr id="33" name="图形 1"/>
            <p:cNvGrpSpPr/>
            <p:nvPr/>
          </p:nvGrpSpPr>
          <p:grpSpPr>
            <a:xfrm>
              <a:off x="6662659" y="3154056"/>
              <a:ext cx="406953" cy="373040"/>
              <a:chOff x="2920164" y="5915466"/>
              <a:chExt cx="609760" cy="558947"/>
            </a:xfrm>
            <a:solidFill>
              <a:schemeClr val="bg1"/>
            </a:solidFill>
          </p:grpSpPr>
          <p:sp>
            <p:nvSpPr>
              <p:cNvPr id="43" name="任意多边形: 形状 42"/>
              <p:cNvSpPr/>
              <p:nvPr/>
            </p:nvSpPr>
            <p:spPr>
              <a:xfrm>
                <a:off x="3038729" y="6135657"/>
                <a:ext cx="101626" cy="118564"/>
              </a:xfrm>
              <a:custGeom>
                <a:avLst/>
                <a:gdLst>
                  <a:gd name="connsiteX0" fmla="*/ 84689 w 101626"/>
                  <a:gd name="connsiteY0" fmla="*/ 0 h 118564"/>
                  <a:gd name="connsiteX1" fmla="*/ 16938 w 101626"/>
                  <a:gd name="connsiteY1" fmla="*/ 0 h 118564"/>
                  <a:gd name="connsiteX2" fmla="*/ 0 w 101626"/>
                  <a:gd name="connsiteY2" fmla="*/ 16938 h 118564"/>
                  <a:gd name="connsiteX3" fmla="*/ 0 w 101626"/>
                  <a:gd name="connsiteY3" fmla="*/ 101627 h 118564"/>
                  <a:gd name="connsiteX4" fmla="*/ 16938 w 101626"/>
                  <a:gd name="connsiteY4" fmla="*/ 118565 h 118564"/>
                  <a:gd name="connsiteX5" fmla="*/ 84689 w 101626"/>
                  <a:gd name="connsiteY5" fmla="*/ 118565 h 118564"/>
                  <a:gd name="connsiteX6" fmla="*/ 101627 w 101626"/>
                  <a:gd name="connsiteY6" fmla="*/ 101627 h 118564"/>
                  <a:gd name="connsiteX7" fmla="*/ 101627 w 101626"/>
                  <a:gd name="connsiteY7" fmla="*/ 16938 h 118564"/>
                  <a:gd name="connsiteX8" fmla="*/ 84689 w 101626"/>
                  <a:gd name="connsiteY8" fmla="*/ 0 h 11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626" h="118564">
                    <a:moveTo>
                      <a:pt x="84689" y="0"/>
                    </a:moveTo>
                    <a:lnTo>
                      <a:pt x="16938" y="0"/>
                    </a:lnTo>
                    <a:cubicBezTo>
                      <a:pt x="6775" y="0"/>
                      <a:pt x="0" y="6776"/>
                      <a:pt x="0" y="16938"/>
                    </a:cubicBezTo>
                    <a:lnTo>
                      <a:pt x="0" y="101627"/>
                    </a:lnTo>
                    <a:cubicBezTo>
                      <a:pt x="0" y="111790"/>
                      <a:pt x="6775" y="118565"/>
                      <a:pt x="16938" y="118565"/>
                    </a:cubicBezTo>
                    <a:lnTo>
                      <a:pt x="84689" y="118565"/>
                    </a:lnTo>
                    <a:cubicBezTo>
                      <a:pt x="94852" y="118565"/>
                      <a:pt x="101627" y="111790"/>
                      <a:pt x="101627" y="101627"/>
                    </a:cubicBezTo>
                    <a:lnTo>
                      <a:pt x="101627" y="16938"/>
                    </a:lnTo>
                    <a:cubicBezTo>
                      <a:pt x="101627" y="6776"/>
                      <a:pt x="94852" y="0"/>
                      <a:pt x="84689" y="0"/>
                    </a:cubicBezTo>
                    <a:close/>
                  </a:path>
                </a:pathLst>
              </a:custGeom>
              <a:grpFill/>
              <a:ln w="16914" cap="flat">
                <a:noFill/>
                <a:prstDash val="solid"/>
                <a:miter/>
              </a:ln>
            </p:spPr>
            <p:txBody>
              <a:bodyPr rtlCol="0" anchor="ctr"/>
              <a:lstStyle/>
              <a:p>
                <a:endParaRPr lang="zh-CN" altLang="en-US">
                  <a:cs typeface="+mn-ea"/>
                  <a:sym typeface="+mn-lt"/>
                </a:endParaRPr>
              </a:p>
            </p:txBody>
          </p:sp>
          <p:sp>
            <p:nvSpPr>
              <p:cNvPr id="44" name="任意多边形: 形状 43"/>
              <p:cNvSpPr/>
              <p:nvPr/>
            </p:nvSpPr>
            <p:spPr>
              <a:xfrm>
                <a:off x="2920164" y="5915466"/>
                <a:ext cx="609760" cy="558947"/>
              </a:xfrm>
              <a:custGeom>
                <a:avLst/>
                <a:gdLst>
                  <a:gd name="connsiteX0" fmla="*/ 542009 w 609760"/>
                  <a:gd name="connsiteY0" fmla="*/ 0 h 558947"/>
                  <a:gd name="connsiteX1" fmla="*/ 67751 w 609760"/>
                  <a:gd name="connsiteY1" fmla="*/ 0 h 558947"/>
                  <a:gd name="connsiteX2" fmla="*/ 0 w 609760"/>
                  <a:gd name="connsiteY2" fmla="*/ 67751 h 558947"/>
                  <a:gd name="connsiteX3" fmla="*/ 0 w 609760"/>
                  <a:gd name="connsiteY3" fmla="*/ 491196 h 558947"/>
                  <a:gd name="connsiteX4" fmla="*/ 67751 w 609760"/>
                  <a:gd name="connsiteY4" fmla="*/ 558947 h 558947"/>
                  <a:gd name="connsiteX5" fmla="*/ 542009 w 609760"/>
                  <a:gd name="connsiteY5" fmla="*/ 558947 h 558947"/>
                  <a:gd name="connsiteX6" fmla="*/ 609760 w 609760"/>
                  <a:gd name="connsiteY6" fmla="*/ 491196 h 558947"/>
                  <a:gd name="connsiteX7" fmla="*/ 609760 w 609760"/>
                  <a:gd name="connsiteY7" fmla="*/ 67751 h 558947"/>
                  <a:gd name="connsiteX8" fmla="*/ 542009 w 609760"/>
                  <a:gd name="connsiteY8" fmla="*/ 0 h 558947"/>
                  <a:gd name="connsiteX9" fmla="*/ 203253 w 609760"/>
                  <a:gd name="connsiteY9" fmla="*/ 59282 h 558947"/>
                  <a:gd name="connsiteX10" fmla="*/ 271005 w 609760"/>
                  <a:gd name="connsiteY10" fmla="*/ 59282 h 558947"/>
                  <a:gd name="connsiteX11" fmla="*/ 296411 w 609760"/>
                  <a:gd name="connsiteY11" fmla="*/ 84689 h 558947"/>
                  <a:gd name="connsiteX12" fmla="*/ 271005 w 609760"/>
                  <a:gd name="connsiteY12" fmla="*/ 110096 h 558947"/>
                  <a:gd name="connsiteX13" fmla="*/ 203253 w 609760"/>
                  <a:gd name="connsiteY13" fmla="*/ 110096 h 558947"/>
                  <a:gd name="connsiteX14" fmla="*/ 177847 w 609760"/>
                  <a:gd name="connsiteY14" fmla="*/ 84689 h 558947"/>
                  <a:gd name="connsiteX15" fmla="*/ 203253 w 609760"/>
                  <a:gd name="connsiteY15" fmla="*/ 59282 h 558947"/>
                  <a:gd name="connsiteX16" fmla="*/ 101627 w 609760"/>
                  <a:gd name="connsiteY16" fmla="*/ 50813 h 558947"/>
                  <a:gd name="connsiteX17" fmla="*/ 135502 w 609760"/>
                  <a:gd name="connsiteY17" fmla="*/ 84689 h 558947"/>
                  <a:gd name="connsiteX18" fmla="*/ 101627 w 609760"/>
                  <a:gd name="connsiteY18" fmla="*/ 118565 h 558947"/>
                  <a:gd name="connsiteX19" fmla="*/ 67751 w 609760"/>
                  <a:gd name="connsiteY19" fmla="*/ 84689 h 558947"/>
                  <a:gd name="connsiteX20" fmla="*/ 101627 w 609760"/>
                  <a:gd name="connsiteY20" fmla="*/ 50813 h 558947"/>
                  <a:gd name="connsiteX21" fmla="*/ 542009 w 609760"/>
                  <a:gd name="connsiteY21" fmla="*/ 474258 h 558947"/>
                  <a:gd name="connsiteX22" fmla="*/ 525071 w 609760"/>
                  <a:gd name="connsiteY22" fmla="*/ 491196 h 558947"/>
                  <a:gd name="connsiteX23" fmla="*/ 84689 w 609760"/>
                  <a:gd name="connsiteY23" fmla="*/ 491196 h 558947"/>
                  <a:gd name="connsiteX24" fmla="*/ 67751 w 609760"/>
                  <a:gd name="connsiteY24" fmla="*/ 474258 h 558947"/>
                  <a:gd name="connsiteX25" fmla="*/ 67751 w 609760"/>
                  <a:gd name="connsiteY25" fmla="*/ 186316 h 558947"/>
                  <a:gd name="connsiteX26" fmla="*/ 84689 w 609760"/>
                  <a:gd name="connsiteY26" fmla="*/ 169378 h 558947"/>
                  <a:gd name="connsiteX27" fmla="*/ 525071 w 609760"/>
                  <a:gd name="connsiteY27" fmla="*/ 169378 h 558947"/>
                  <a:gd name="connsiteX28" fmla="*/ 542009 w 609760"/>
                  <a:gd name="connsiteY28" fmla="*/ 186316 h 558947"/>
                  <a:gd name="connsiteX29" fmla="*/ 542009 w 609760"/>
                  <a:gd name="connsiteY29" fmla="*/ 474258 h 558947"/>
                  <a:gd name="connsiteX30" fmla="*/ 465789 w 609760"/>
                  <a:gd name="connsiteY30" fmla="*/ 223579 h 558947"/>
                  <a:gd name="connsiteX31" fmla="*/ 296411 w 609760"/>
                  <a:gd name="connsiteY31" fmla="*/ 223579 h 558947"/>
                  <a:gd name="connsiteX32" fmla="*/ 274392 w 609760"/>
                  <a:gd name="connsiteY32" fmla="*/ 245598 h 558947"/>
                  <a:gd name="connsiteX33" fmla="*/ 296411 w 609760"/>
                  <a:gd name="connsiteY33" fmla="*/ 267617 h 558947"/>
                  <a:gd name="connsiteX34" fmla="*/ 465789 w 609760"/>
                  <a:gd name="connsiteY34" fmla="*/ 267617 h 558947"/>
                  <a:gd name="connsiteX35" fmla="*/ 487808 w 609760"/>
                  <a:gd name="connsiteY35" fmla="*/ 245598 h 558947"/>
                  <a:gd name="connsiteX36" fmla="*/ 465789 w 609760"/>
                  <a:gd name="connsiteY36" fmla="*/ 223579 h 558947"/>
                  <a:gd name="connsiteX37" fmla="*/ 465789 w 609760"/>
                  <a:gd name="connsiteY37" fmla="*/ 308268 h 558947"/>
                  <a:gd name="connsiteX38" fmla="*/ 296411 w 609760"/>
                  <a:gd name="connsiteY38" fmla="*/ 308268 h 558947"/>
                  <a:gd name="connsiteX39" fmla="*/ 274392 w 609760"/>
                  <a:gd name="connsiteY39" fmla="*/ 330287 h 558947"/>
                  <a:gd name="connsiteX40" fmla="*/ 296411 w 609760"/>
                  <a:gd name="connsiteY40" fmla="*/ 352306 h 558947"/>
                  <a:gd name="connsiteX41" fmla="*/ 465789 w 609760"/>
                  <a:gd name="connsiteY41" fmla="*/ 352306 h 558947"/>
                  <a:gd name="connsiteX42" fmla="*/ 487808 w 609760"/>
                  <a:gd name="connsiteY42" fmla="*/ 330287 h 558947"/>
                  <a:gd name="connsiteX43" fmla="*/ 465789 w 609760"/>
                  <a:gd name="connsiteY43" fmla="*/ 308268 h 558947"/>
                  <a:gd name="connsiteX44" fmla="*/ 465789 w 609760"/>
                  <a:gd name="connsiteY44" fmla="*/ 392957 h 558947"/>
                  <a:gd name="connsiteX45" fmla="*/ 143971 w 609760"/>
                  <a:gd name="connsiteY45" fmla="*/ 392957 h 558947"/>
                  <a:gd name="connsiteX46" fmla="*/ 121952 w 609760"/>
                  <a:gd name="connsiteY46" fmla="*/ 414976 h 558947"/>
                  <a:gd name="connsiteX47" fmla="*/ 143971 w 609760"/>
                  <a:gd name="connsiteY47" fmla="*/ 436995 h 558947"/>
                  <a:gd name="connsiteX48" fmla="*/ 465789 w 609760"/>
                  <a:gd name="connsiteY48" fmla="*/ 436995 h 558947"/>
                  <a:gd name="connsiteX49" fmla="*/ 487808 w 609760"/>
                  <a:gd name="connsiteY49" fmla="*/ 414976 h 558947"/>
                  <a:gd name="connsiteX50" fmla="*/ 465789 w 609760"/>
                  <a:gd name="connsiteY50" fmla="*/ 392957 h 55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760" h="558947">
                    <a:moveTo>
                      <a:pt x="542009" y="0"/>
                    </a:moveTo>
                    <a:lnTo>
                      <a:pt x="67751" y="0"/>
                    </a:lnTo>
                    <a:cubicBezTo>
                      <a:pt x="30488" y="0"/>
                      <a:pt x="0" y="30488"/>
                      <a:pt x="0" y="67751"/>
                    </a:cubicBezTo>
                    <a:lnTo>
                      <a:pt x="0" y="491196"/>
                    </a:lnTo>
                    <a:cubicBezTo>
                      <a:pt x="0" y="528459"/>
                      <a:pt x="30488" y="558947"/>
                      <a:pt x="67751" y="558947"/>
                    </a:cubicBezTo>
                    <a:lnTo>
                      <a:pt x="542009" y="558947"/>
                    </a:lnTo>
                    <a:cubicBezTo>
                      <a:pt x="579272" y="558947"/>
                      <a:pt x="609760" y="528459"/>
                      <a:pt x="609760" y="491196"/>
                    </a:cubicBezTo>
                    <a:lnTo>
                      <a:pt x="609760" y="67751"/>
                    </a:lnTo>
                    <a:cubicBezTo>
                      <a:pt x="609760" y="28794"/>
                      <a:pt x="579272" y="0"/>
                      <a:pt x="542009" y="0"/>
                    </a:cubicBezTo>
                    <a:close/>
                    <a:moveTo>
                      <a:pt x="203253" y="59282"/>
                    </a:moveTo>
                    <a:lnTo>
                      <a:pt x="271005" y="59282"/>
                    </a:lnTo>
                    <a:cubicBezTo>
                      <a:pt x="284555" y="59282"/>
                      <a:pt x="296411" y="71139"/>
                      <a:pt x="296411" y="84689"/>
                    </a:cubicBezTo>
                    <a:cubicBezTo>
                      <a:pt x="296411" y="98239"/>
                      <a:pt x="284555" y="110096"/>
                      <a:pt x="271005" y="110096"/>
                    </a:cubicBezTo>
                    <a:lnTo>
                      <a:pt x="203253" y="110096"/>
                    </a:lnTo>
                    <a:cubicBezTo>
                      <a:pt x="189703" y="110096"/>
                      <a:pt x="177847" y="98239"/>
                      <a:pt x="177847" y="84689"/>
                    </a:cubicBezTo>
                    <a:cubicBezTo>
                      <a:pt x="177847" y="69445"/>
                      <a:pt x="189703" y="59282"/>
                      <a:pt x="203253" y="59282"/>
                    </a:cubicBezTo>
                    <a:close/>
                    <a:moveTo>
                      <a:pt x="101627" y="50813"/>
                    </a:moveTo>
                    <a:cubicBezTo>
                      <a:pt x="120258" y="50813"/>
                      <a:pt x="135502" y="66058"/>
                      <a:pt x="135502" y="84689"/>
                    </a:cubicBezTo>
                    <a:cubicBezTo>
                      <a:pt x="135502" y="103321"/>
                      <a:pt x="120258" y="118565"/>
                      <a:pt x="101627" y="118565"/>
                    </a:cubicBezTo>
                    <a:cubicBezTo>
                      <a:pt x="82995" y="118565"/>
                      <a:pt x="67751" y="103321"/>
                      <a:pt x="67751" y="84689"/>
                    </a:cubicBezTo>
                    <a:cubicBezTo>
                      <a:pt x="67751" y="64364"/>
                      <a:pt x="82995" y="50813"/>
                      <a:pt x="101627" y="50813"/>
                    </a:cubicBezTo>
                    <a:close/>
                    <a:moveTo>
                      <a:pt x="542009" y="474258"/>
                    </a:moveTo>
                    <a:cubicBezTo>
                      <a:pt x="542009" y="484421"/>
                      <a:pt x="535234" y="491196"/>
                      <a:pt x="525071" y="491196"/>
                    </a:cubicBezTo>
                    <a:lnTo>
                      <a:pt x="84689" y="491196"/>
                    </a:lnTo>
                    <a:cubicBezTo>
                      <a:pt x="74526" y="491196"/>
                      <a:pt x="67751" y="484421"/>
                      <a:pt x="67751" y="474258"/>
                    </a:cubicBezTo>
                    <a:lnTo>
                      <a:pt x="67751" y="186316"/>
                    </a:lnTo>
                    <a:cubicBezTo>
                      <a:pt x="67751" y="176153"/>
                      <a:pt x="74526" y="169378"/>
                      <a:pt x="84689" y="169378"/>
                    </a:cubicBezTo>
                    <a:lnTo>
                      <a:pt x="525071" y="169378"/>
                    </a:lnTo>
                    <a:cubicBezTo>
                      <a:pt x="535234" y="169378"/>
                      <a:pt x="542009" y="176153"/>
                      <a:pt x="542009" y="186316"/>
                    </a:cubicBezTo>
                    <a:lnTo>
                      <a:pt x="542009" y="474258"/>
                    </a:lnTo>
                    <a:close/>
                    <a:moveTo>
                      <a:pt x="465789" y="223579"/>
                    </a:moveTo>
                    <a:lnTo>
                      <a:pt x="296411" y="223579"/>
                    </a:lnTo>
                    <a:cubicBezTo>
                      <a:pt x="284555" y="223579"/>
                      <a:pt x="274392" y="233742"/>
                      <a:pt x="274392" y="245598"/>
                    </a:cubicBezTo>
                    <a:cubicBezTo>
                      <a:pt x="274392" y="257455"/>
                      <a:pt x="284555" y="267617"/>
                      <a:pt x="296411" y="267617"/>
                    </a:cubicBezTo>
                    <a:lnTo>
                      <a:pt x="465789" y="267617"/>
                    </a:lnTo>
                    <a:cubicBezTo>
                      <a:pt x="477646" y="267617"/>
                      <a:pt x="487808" y="257455"/>
                      <a:pt x="487808" y="245598"/>
                    </a:cubicBezTo>
                    <a:cubicBezTo>
                      <a:pt x="487808" y="233742"/>
                      <a:pt x="477646" y="223579"/>
                      <a:pt x="465789" y="223579"/>
                    </a:cubicBezTo>
                    <a:close/>
                    <a:moveTo>
                      <a:pt x="465789" y="308268"/>
                    </a:moveTo>
                    <a:lnTo>
                      <a:pt x="296411" y="308268"/>
                    </a:lnTo>
                    <a:cubicBezTo>
                      <a:pt x="284555" y="308268"/>
                      <a:pt x="274392" y="318431"/>
                      <a:pt x="274392" y="330287"/>
                    </a:cubicBezTo>
                    <a:cubicBezTo>
                      <a:pt x="274392" y="342144"/>
                      <a:pt x="284555" y="352306"/>
                      <a:pt x="296411" y="352306"/>
                    </a:cubicBezTo>
                    <a:lnTo>
                      <a:pt x="465789" y="352306"/>
                    </a:lnTo>
                    <a:cubicBezTo>
                      <a:pt x="477646" y="352306"/>
                      <a:pt x="487808" y="342144"/>
                      <a:pt x="487808" y="330287"/>
                    </a:cubicBezTo>
                    <a:cubicBezTo>
                      <a:pt x="487808" y="318431"/>
                      <a:pt x="477646" y="308268"/>
                      <a:pt x="465789" y="308268"/>
                    </a:cubicBezTo>
                    <a:close/>
                    <a:moveTo>
                      <a:pt x="465789" y="392957"/>
                    </a:moveTo>
                    <a:lnTo>
                      <a:pt x="143971" y="392957"/>
                    </a:lnTo>
                    <a:cubicBezTo>
                      <a:pt x="132115" y="392957"/>
                      <a:pt x="121952" y="403120"/>
                      <a:pt x="121952" y="414976"/>
                    </a:cubicBezTo>
                    <a:cubicBezTo>
                      <a:pt x="121952" y="426832"/>
                      <a:pt x="132115" y="436995"/>
                      <a:pt x="143971" y="436995"/>
                    </a:cubicBezTo>
                    <a:lnTo>
                      <a:pt x="465789" y="436995"/>
                    </a:lnTo>
                    <a:cubicBezTo>
                      <a:pt x="477646" y="436995"/>
                      <a:pt x="487808" y="426832"/>
                      <a:pt x="487808" y="414976"/>
                    </a:cubicBezTo>
                    <a:cubicBezTo>
                      <a:pt x="487808" y="403120"/>
                      <a:pt x="477646" y="392957"/>
                      <a:pt x="465789" y="392957"/>
                    </a:cubicBezTo>
                    <a:close/>
                  </a:path>
                </a:pathLst>
              </a:custGeom>
              <a:grpFill/>
              <a:ln w="16914" cap="flat">
                <a:noFill/>
                <a:prstDash val="solid"/>
                <a:miter/>
              </a:ln>
            </p:spPr>
            <p:txBody>
              <a:bodyPr rtlCol="0" anchor="ctr"/>
              <a:lstStyle/>
              <a:p>
                <a:endParaRPr lang="zh-CN" altLang="en-US" dirty="0">
                  <a:cs typeface="+mn-ea"/>
                  <a:sym typeface="+mn-lt"/>
                </a:endParaRPr>
              </a:p>
            </p:txBody>
          </p:sp>
        </p:grpSp>
        <p:grpSp>
          <p:nvGrpSpPr>
            <p:cNvPr id="34" name="图形 1"/>
            <p:cNvGrpSpPr/>
            <p:nvPr/>
          </p:nvGrpSpPr>
          <p:grpSpPr>
            <a:xfrm>
              <a:off x="5866362" y="3970724"/>
              <a:ext cx="391834" cy="383213"/>
              <a:chOff x="2932021" y="4753534"/>
              <a:chExt cx="587107" cy="574190"/>
            </a:xfrm>
            <a:solidFill>
              <a:schemeClr val="bg1"/>
            </a:solidFill>
          </p:grpSpPr>
          <p:sp>
            <p:nvSpPr>
              <p:cNvPr id="41" name="任意多边形: 形状 40"/>
              <p:cNvSpPr/>
              <p:nvPr/>
            </p:nvSpPr>
            <p:spPr>
              <a:xfrm>
                <a:off x="3218693" y="4856854"/>
                <a:ext cx="182081" cy="72832"/>
              </a:xfrm>
              <a:custGeom>
                <a:avLst/>
                <a:gdLst>
                  <a:gd name="connsiteX0" fmla="*/ 175730 w 182081"/>
                  <a:gd name="connsiteY0" fmla="*/ 35569 h 72832"/>
                  <a:gd name="connsiteX1" fmla="*/ 91041 w 182081"/>
                  <a:gd name="connsiteY1" fmla="*/ 0 h 72832"/>
                  <a:gd name="connsiteX2" fmla="*/ 6352 w 182081"/>
                  <a:gd name="connsiteY2" fmla="*/ 35569 h 72832"/>
                  <a:gd name="connsiteX3" fmla="*/ 6352 w 182081"/>
                  <a:gd name="connsiteY3" fmla="*/ 66058 h 72832"/>
                  <a:gd name="connsiteX4" fmla="*/ 36840 w 182081"/>
                  <a:gd name="connsiteY4" fmla="*/ 66058 h 72832"/>
                  <a:gd name="connsiteX5" fmla="*/ 91041 w 182081"/>
                  <a:gd name="connsiteY5" fmla="*/ 44038 h 72832"/>
                  <a:gd name="connsiteX6" fmla="*/ 145242 w 182081"/>
                  <a:gd name="connsiteY6" fmla="*/ 66058 h 72832"/>
                  <a:gd name="connsiteX7" fmla="*/ 160486 w 182081"/>
                  <a:gd name="connsiteY7" fmla="*/ 72833 h 72832"/>
                  <a:gd name="connsiteX8" fmla="*/ 175730 w 182081"/>
                  <a:gd name="connsiteY8" fmla="*/ 66058 h 72832"/>
                  <a:gd name="connsiteX9" fmla="*/ 175730 w 182081"/>
                  <a:gd name="connsiteY9" fmla="*/ 35569 h 7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081" h="72832">
                    <a:moveTo>
                      <a:pt x="175730" y="35569"/>
                    </a:moveTo>
                    <a:cubicBezTo>
                      <a:pt x="153710" y="13551"/>
                      <a:pt x="123222" y="0"/>
                      <a:pt x="91041" y="0"/>
                    </a:cubicBezTo>
                    <a:cubicBezTo>
                      <a:pt x="58859" y="0"/>
                      <a:pt x="30065" y="11857"/>
                      <a:pt x="6352" y="35569"/>
                    </a:cubicBezTo>
                    <a:cubicBezTo>
                      <a:pt x="-2117" y="44038"/>
                      <a:pt x="-2117" y="57589"/>
                      <a:pt x="6352" y="66058"/>
                    </a:cubicBezTo>
                    <a:cubicBezTo>
                      <a:pt x="14821" y="74527"/>
                      <a:pt x="28371" y="74527"/>
                      <a:pt x="36840" y="66058"/>
                    </a:cubicBezTo>
                    <a:cubicBezTo>
                      <a:pt x="52084" y="50813"/>
                      <a:pt x="70715" y="44038"/>
                      <a:pt x="91041" y="44038"/>
                    </a:cubicBezTo>
                    <a:cubicBezTo>
                      <a:pt x="111366" y="44038"/>
                      <a:pt x="129998" y="52507"/>
                      <a:pt x="145242" y="66058"/>
                    </a:cubicBezTo>
                    <a:cubicBezTo>
                      <a:pt x="148629" y="69445"/>
                      <a:pt x="155404" y="72833"/>
                      <a:pt x="160486" y="72833"/>
                    </a:cubicBezTo>
                    <a:cubicBezTo>
                      <a:pt x="165567" y="72833"/>
                      <a:pt x="170648" y="71139"/>
                      <a:pt x="175730" y="66058"/>
                    </a:cubicBezTo>
                    <a:cubicBezTo>
                      <a:pt x="184198" y="55895"/>
                      <a:pt x="184198" y="42344"/>
                      <a:pt x="175730" y="35569"/>
                    </a:cubicBezTo>
                    <a:close/>
                  </a:path>
                </a:pathLst>
              </a:custGeom>
              <a:grpFill/>
              <a:ln w="16914" cap="flat">
                <a:noFill/>
                <a:prstDash val="solid"/>
                <a:miter/>
              </a:ln>
            </p:spPr>
            <p:txBody>
              <a:bodyPr rtlCol="0" anchor="ctr"/>
              <a:lstStyle/>
              <a:p>
                <a:endParaRPr lang="zh-CN" altLang="en-US">
                  <a:cs typeface="+mn-ea"/>
                  <a:sym typeface="+mn-lt"/>
                </a:endParaRPr>
              </a:p>
            </p:txBody>
          </p:sp>
          <p:sp>
            <p:nvSpPr>
              <p:cNvPr id="42" name="任意多边形: 形状 41"/>
              <p:cNvSpPr/>
              <p:nvPr/>
            </p:nvSpPr>
            <p:spPr>
              <a:xfrm>
                <a:off x="2932021" y="4753534"/>
                <a:ext cx="587107" cy="574190"/>
              </a:xfrm>
              <a:custGeom>
                <a:avLst/>
                <a:gdLst>
                  <a:gd name="connsiteX0" fmla="*/ 525071 w 587107"/>
                  <a:gd name="connsiteY0" fmla="*/ 62670 h 574190"/>
                  <a:gd name="connsiteX1" fmla="*/ 376019 w 587107"/>
                  <a:gd name="connsiteY1" fmla="*/ 0 h 574190"/>
                  <a:gd name="connsiteX2" fmla="*/ 226966 w 587107"/>
                  <a:gd name="connsiteY2" fmla="*/ 62670 h 574190"/>
                  <a:gd name="connsiteX3" fmla="*/ 199866 w 587107"/>
                  <a:gd name="connsiteY3" fmla="*/ 328593 h 574190"/>
                  <a:gd name="connsiteX4" fmla="*/ 160909 w 587107"/>
                  <a:gd name="connsiteY4" fmla="*/ 367550 h 574190"/>
                  <a:gd name="connsiteX5" fmla="*/ 154134 w 587107"/>
                  <a:gd name="connsiteY5" fmla="*/ 360775 h 574190"/>
                  <a:gd name="connsiteX6" fmla="*/ 142277 w 587107"/>
                  <a:gd name="connsiteY6" fmla="*/ 360775 h 574190"/>
                  <a:gd name="connsiteX7" fmla="*/ 5081 w 587107"/>
                  <a:gd name="connsiteY7" fmla="*/ 497971 h 574190"/>
                  <a:gd name="connsiteX8" fmla="*/ 5081 w 587107"/>
                  <a:gd name="connsiteY8" fmla="*/ 521684 h 574190"/>
                  <a:gd name="connsiteX9" fmla="*/ 52507 w 587107"/>
                  <a:gd name="connsiteY9" fmla="*/ 569109 h 574190"/>
                  <a:gd name="connsiteX10" fmla="*/ 76220 w 587107"/>
                  <a:gd name="connsiteY10" fmla="*/ 569109 h 574190"/>
                  <a:gd name="connsiteX11" fmla="*/ 213416 w 587107"/>
                  <a:gd name="connsiteY11" fmla="*/ 431914 h 574190"/>
                  <a:gd name="connsiteX12" fmla="*/ 213416 w 587107"/>
                  <a:gd name="connsiteY12" fmla="*/ 420057 h 574190"/>
                  <a:gd name="connsiteX13" fmla="*/ 206641 w 587107"/>
                  <a:gd name="connsiteY13" fmla="*/ 413282 h 574190"/>
                  <a:gd name="connsiteX14" fmla="*/ 243904 w 587107"/>
                  <a:gd name="connsiteY14" fmla="*/ 376019 h 574190"/>
                  <a:gd name="connsiteX15" fmla="*/ 374325 w 587107"/>
                  <a:gd name="connsiteY15" fmla="*/ 421751 h 574190"/>
                  <a:gd name="connsiteX16" fmla="*/ 523378 w 587107"/>
                  <a:gd name="connsiteY16" fmla="*/ 359081 h 574190"/>
                  <a:gd name="connsiteX17" fmla="*/ 525071 w 587107"/>
                  <a:gd name="connsiteY17" fmla="*/ 62670 h 574190"/>
                  <a:gd name="connsiteX18" fmla="*/ 477646 w 587107"/>
                  <a:gd name="connsiteY18" fmla="*/ 315042 h 574190"/>
                  <a:gd name="connsiteX19" fmla="*/ 376019 w 587107"/>
                  <a:gd name="connsiteY19" fmla="*/ 357387 h 574190"/>
                  <a:gd name="connsiteX20" fmla="*/ 274392 w 587107"/>
                  <a:gd name="connsiteY20" fmla="*/ 315042 h 574190"/>
                  <a:gd name="connsiteX21" fmla="*/ 232048 w 587107"/>
                  <a:gd name="connsiteY21" fmla="*/ 213416 h 574190"/>
                  <a:gd name="connsiteX22" fmla="*/ 274392 w 587107"/>
                  <a:gd name="connsiteY22" fmla="*/ 111789 h 574190"/>
                  <a:gd name="connsiteX23" fmla="*/ 376019 w 587107"/>
                  <a:gd name="connsiteY23" fmla="*/ 69445 h 574190"/>
                  <a:gd name="connsiteX24" fmla="*/ 477646 w 587107"/>
                  <a:gd name="connsiteY24" fmla="*/ 111789 h 574190"/>
                  <a:gd name="connsiteX25" fmla="*/ 519990 w 587107"/>
                  <a:gd name="connsiteY25" fmla="*/ 213416 h 574190"/>
                  <a:gd name="connsiteX26" fmla="*/ 477646 w 587107"/>
                  <a:gd name="connsiteY26" fmla="*/ 315042 h 574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7107" h="574190">
                    <a:moveTo>
                      <a:pt x="525071" y="62670"/>
                    </a:moveTo>
                    <a:cubicBezTo>
                      <a:pt x="484421" y="22019"/>
                      <a:pt x="430220" y="0"/>
                      <a:pt x="376019" y="0"/>
                    </a:cubicBezTo>
                    <a:cubicBezTo>
                      <a:pt x="321818" y="0"/>
                      <a:pt x="267617" y="20325"/>
                      <a:pt x="226966" y="62670"/>
                    </a:cubicBezTo>
                    <a:cubicBezTo>
                      <a:pt x="154134" y="135502"/>
                      <a:pt x="145665" y="247291"/>
                      <a:pt x="199866" y="328593"/>
                    </a:cubicBezTo>
                    <a:lnTo>
                      <a:pt x="160909" y="367550"/>
                    </a:lnTo>
                    <a:lnTo>
                      <a:pt x="154134" y="360775"/>
                    </a:lnTo>
                    <a:cubicBezTo>
                      <a:pt x="150746" y="357387"/>
                      <a:pt x="145665" y="357387"/>
                      <a:pt x="142277" y="360775"/>
                    </a:cubicBezTo>
                    <a:lnTo>
                      <a:pt x="5081" y="497971"/>
                    </a:lnTo>
                    <a:cubicBezTo>
                      <a:pt x="-1694" y="504746"/>
                      <a:pt x="-1694" y="514909"/>
                      <a:pt x="5081" y="521684"/>
                    </a:cubicBezTo>
                    <a:lnTo>
                      <a:pt x="52507" y="569109"/>
                    </a:lnTo>
                    <a:cubicBezTo>
                      <a:pt x="59282" y="575885"/>
                      <a:pt x="69445" y="575885"/>
                      <a:pt x="76220" y="569109"/>
                    </a:cubicBezTo>
                    <a:lnTo>
                      <a:pt x="213416" y="431914"/>
                    </a:lnTo>
                    <a:cubicBezTo>
                      <a:pt x="216804" y="428526"/>
                      <a:pt x="216804" y="423445"/>
                      <a:pt x="213416" y="420057"/>
                    </a:cubicBezTo>
                    <a:lnTo>
                      <a:pt x="206641" y="413282"/>
                    </a:lnTo>
                    <a:lnTo>
                      <a:pt x="243904" y="376019"/>
                    </a:lnTo>
                    <a:cubicBezTo>
                      <a:pt x="282861" y="406507"/>
                      <a:pt x="328593" y="421751"/>
                      <a:pt x="374325" y="421751"/>
                    </a:cubicBezTo>
                    <a:cubicBezTo>
                      <a:pt x="428526" y="421751"/>
                      <a:pt x="482727" y="401425"/>
                      <a:pt x="523378" y="359081"/>
                    </a:cubicBezTo>
                    <a:cubicBezTo>
                      <a:pt x="608067" y="279474"/>
                      <a:pt x="608067" y="145665"/>
                      <a:pt x="525071" y="62670"/>
                    </a:cubicBezTo>
                    <a:close/>
                    <a:moveTo>
                      <a:pt x="477646" y="315042"/>
                    </a:moveTo>
                    <a:cubicBezTo>
                      <a:pt x="450545" y="342143"/>
                      <a:pt x="414976" y="357387"/>
                      <a:pt x="376019" y="357387"/>
                    </a:cubicBezTo>
                    <a:cubicBezTo>
                      <a:pt x="337062" y="357387"/>
                      <a:pt x="301493" y="342143"/>
                      <a:pt x="274392" y="315042"/>
                    </a:cubicBezTo>
                    <a:cubicBezTo>
                      <a:pt x="247292" y="287942"/>
                      <a:pt x="232048" y="252373"/>
                      <a:pt x="232048" y="213416"/>
                    </a:cubicBezTo>
                    <a:cubicBezTo>
                      <a:pt x="232048" y="174459"/>
                      <a:pt x="247292" y="138890"/>
                      <a:pt x="274392" y="111789"/>
                    </a:cubicBezTo>
                    <a:cubicBezTo>
                      <a:pt x="301493" y="84689"/>
                      <a:pt x="337062" y="69445"/>
                      <a:pt x="376019" y="69445"/>
                    </a:cubicBezTo>
                    <a:cubicBezTo>
                      <a:pt x="414976" y="69445"/>
                      <a:pt x="450545" y="84689"/>
                      <a:pt x="477646" y="111789"/>
                    </a:cubicBezTo>
                    <a:cubicBezTo>
                      <a:pt x="504746" y="138890"/>
                      <a:pt x="519990" y="174459"/>
                      <a:pt x="519990" y="213416"/>
                    </a:cubicBezTo>
                    <a:cubicBezTo>
                      <a:pt x="519990" y="250679"/>
                      <a:pt x="504746" y="287942"/>
                      <a:pt x="477646" y="315042"/>
                    </a:cubicBezTo>
                    <a:close/>
                  </a:path>
                </a:pathLst>
              </a:custGeom>
              <a:grpFill/>
              <a:ln w="16914" cap="flat">
                <a:noFill/>
                <a:prstDash val="solid"/>
                <a:miter/>
              </a:ln>
            </p:spPr>
            <p:txBody>
              <a:bodyPr rtlCol="0" anchor="ctr"/>
              <a:lstStyle/>
              <a:p>
                <a:endParaRPr lang="zh-CN" altLang="en-US">
                  <a:cs typeface="+mn-ea"/>
                  <a:sym typeface="+mn-lt"/>
                </a:endParaRPr>
              </a:p>
            </p:txBody>
          </p:sp>
        </p:grpSp>
        <p:grpSp>
          <p:nvGrpSpPr>
            <p:cNvPr id="35" name="图形 3"/>
            <p:cNvGrpSpPr/>
            <p:nvPr/>
          </p:nvGrpSpPr>
          <p:grpSpPr>
            <a:xfrm>
              <a:off x="9979466" y="3154056"/>
              <a:ext cx="422042" cy="379282"/>
              <a:chOff x="8514308" y="4797073"/>
              <a:chExt cx="632369" cy="568299"/>
            </a:xfrm>
            <a:solidFill>
              <a:schemeClr val="bg1"/>
            </a:solidFill>
          </p:grpSpPr>
          <p:sp>
            <p:nvSpPr>
              <p:cNvPr id="39" name="任意多边形: 形状 38"/>
              <p:cNvSpPr/>
              <p:nvPr/>
            </p:nvSpPr>
            <p:spPr>
              <a:xfrm>
                <a:off x="8751081" y="4921647"/>
                <a:ext cx="395596" cy="443725"/>
              </a:xfrm>
              <a:custGeom>
                <a:avLst/>
                <a:gdLst>
                  <a:gd name="connsiteX0" fmla="*/ 394653 w 395596"/>
                  <a:gd name="connsiteY0" fmla="*/ 418717 h 443725"/>
                  <a:gd name="connsiteX1" fmla="*/ 365775 w 395596"/>
                  <a:gd name="connsiteY1" fmla="*/ 332086 h 443725"/>
                  <a:gd name="connsiteX2" fmla="*/ 367380 w 395596"/>
                  <a:gd name="connsiteY2" fmla="*/ 317648 h 443725"/>
                  <a:gd name="connsiteX3" fmla="*/ 388236 w 395596"/>
                  <a:gd name="connsiteY3" fmla="*/ 173262 h 443725"/>
                  <a:gd name="connsiteX4" fmla="*/ 239037 w 395596"/>
                  <a:gd name="connsiteY4" fmla="*/ 0 h 443725"/>
                  <a:gd name="connsiteX5" fmla="*/ 255080 w 395596"/>
                  <a:gd name="connsiteY5" fmla="*/ 152407 h 443725"/>
                  <a:gd name="connsiteX6" fmla="*/ 41711 w 395596"/>
                  <a:gd name="connsiteY6" fmla="*/ 362567 h 443725"/>
                  <a:gd name="connsiteX7" fmla="*/ 0 w 395596"/>
                  <a:gd name="connsiteY7" fmla="*/ 367380 h 443725"/>
                  <a:gd name="connsiteX8" fmla="*/ 125134 w 395596"/>
                  <a:gd name="connsiteY8" fmla="*/ 436364 h 443725"/>
                  <a:gd name="connsiteX9" fmla="*/ 269519 w 395596"/>
                  <a:gd name="connsiteY9" fmla="*/ 415509 h 443725"/>
                  <a:gd name="connsiteX10" fmla="*/ 283958 w 395596"/>
                  <a:gd name="connsiteY10" fmla="*/ 413904 h 443725"/>
                  <a:gd name="connsiteX11" fmla="*/ 370589 w 395596"/>
                  <a:gd name="connsiteY11" fmla="*/ 442781 h 443725"/>
                  <a:gd name="connsiteX12" fmla="*/ 394653 w 395596"/>
                  <a:gd name="connsiteY12" fmla="*/ 418717 h 44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5596" h="443725">
                    <a:moveTo>
                      <a:pt x="394653" y="418717"/>
                    </a:moveTo>
                    <a:lnTo>
                      <a:pt x="365775" y="332086"/>
                    </a:lnTo>
                    <a:cubicBezTo>
                      <a:pt x="364172" y="327273"/>
                      <a:pt x="364172" y="322460"/>
                      <a:pt x="367380" y="317648"/>
                    </a:cubicBezTo>
                    <a:cubicBezTo>
                      <a:pt x="389840" y="275936"/>
                      <a:pt x="397861" y="226203"/>
                      <a:pt x="388236" y="173262"/>
                    </a:cubicBezTo>
                    <a:cubicBezTo>
                      <a:pt x="373797" y="93048"/>
                      <a:pt x="314439" y="25669"/>
                      <a:pt x="239037" y="0"/>
                    </a:cubicBezTo>
                    <a:cubicBezTo>
                      <a:pt x="258289" y="48128"/>
                      <a:pt x="264706" y="101070"/>
                      <a:pt x="255080" y="152407"/>
                    </a:cubicBezTo>
                    <a:cubicBezTo>
                      <a:pt x="235829" y="259893"/>
                      <a:pt x="149198" y="343316"/>
                      <a:pt x="41711" y="362567"/>
                    </a:cubicBezTo>
                    <a:cubicBezTo>
                      <a:pt x="27273" y="365776"/>
                      <a:pt x="14438" y="365776"/>
                      <a:pt x="0" y="367380"/>
                    </a:cubicBezTo>
                    <a:cubicBezTo>
                      <a:pt x="32086" y="402674"/>
                      <a:pt x="75401" y="426738"/>
                      <a:pt x="125134" y="436364"/>
                    </a:cubicBezTo>
                    <a:cubicBezTo>
                      <a:pt x="178075" y="445990"/>
                      <a:pt x="226203" y="436364"/>
                      <a:pt x="269519" y="415509"/>
                    </a:cubicBezTo>
                    <a:cubicBezTo>
                      <a:pt x="274332" y="413904"/>
                      <a:pt x="279144" y="412300"/>
                      <a:pt x="283958" y="413904"/>
                    </a:cubicBezTo>
                    <a:lnTo>
                      <a:pt x="370589" y="442781"/>
                    </a:lnTo>
                    <a:cubicBezTo>
                      <a:pt x="385027" y="447594"/>
                      <a:pt x="399465" y="433155"/>
                      <a:pt x="394653" y="418717"/>
                    </a:cubicBezTo>
                    <a:close/>
                  </a:path>
                </a:pathLst>
              </a:custGeom>
              <a:grpFill/>
              <a:ln w="16030" cap="flat">
                <a:noFill/>
                <a:prstDash val="solid"/>
                <a:miter/>
              </a:ln>
            </p:spPr>
            <p:txBody>
              <a:bodyPr rtlCol="0" anchor="ctr"/>
              <a:lstStyle/>
              <a:p>
                <a:endParaRPr lang="zh-CN" altLang="en-US">
                  <a:cs typeface="+mn-ea"/>
                  <a:sym typeface="+mn-lt"/>
                </a:endParaRPr>
              </a:p>
            </p:txBody>
          </p:sp>
          <p:sp>
            <p:nvSpPr>
              <p:cNvPr id="40" name="任意多边形: 形状 39"/>
              <p:cNvSpPr/>
              <p:nvPr/>
            </p:nvSpPr>
            <p:spPr>
              <a:xfrm>
                <a:off x="8514308" y="4797073"/>
                <a:ext cx="454860" cy="456510"/>
              </a:xfrm>
              <a:custGeom>
                <a:avLst/>
                <a:gdLst>
                  <a:gd name="connsiteX0" fmla="*/ 187040 w 454860"/>
                  <a:gd name="connsiteY0" fmla="*/ 4253 h 456510"/>
                  <a:gd name="connsiteX1" fmla="*/ 7361 w 454860"/>
                  <a:gd name="connsiteY1" fmla="*/ 185537 h 456510"/>
                  <a:gd name="connsiteX2" fmla="*/ 28217 w 454860"/>
                  <a:gd name="connsiteY2" fmla="*/ 329922 h 456510"/>
                  <a:gd name="connsiteX3" fmla="*/ 29821 w 454860"/>
                  <a:gd name="connsiteY3" fmla="*/ 344360 h 456510"/>
                  <a:gd name="connsiteX4" fmla="*/ 944 w 454860"/>
                  <a:gd name="connsiteY4" fmla="*/ 430991 h 456510"/>
                  <a:gd name="connsiteX5" fmla="*/ 25008 w 454860"/>
                  <a:gd name="connsiteY5" fmla="*/ 455056 h 456510"/>
                  <a:gd name="connsiteX6" fmla="*/ 111640 w 454860"/>
                  <a:gd name="connsiteY6" fmla="*/ 426179 h 456510"/>
                  <a:gd name="connsiteX7" fmla="*/ 126078 w 454860"/>
                  <a:gd name="connsiteY7" fmla="*/ 427783 h 456510"/>
                  <a:gd name="connsiteX8" fmla="*/ 270463 w 454860"/>
                  <a:gd name="connsiteY8" fmla="*/ 448639 h 456510"/>
                  <a:gd name="connsiteX9" fmla="*/ 450142 w 454860"/>
                  <a:gd name="connsiteY9" fmla="*/ 270564 h 456510"/>
                  <a:gd name="connsiteX10" fmla="*/ 187040 w 454860"/>
                  <a:gd name="connsiteY10" fmla="*/ 4253 h 456510"/>
                  <a:gd name="connsiteX11" fmla="*/ 244795 w 454860"/>
                  <a:gd name="connsiteY11" fmla="*/ 296232 h 456510"/>
                  <a:gd name="connsiteX12" fmla="*/ 132495 w 454860"/>
                  <a:gd name="connsiteY12" fmla="*/ 296232 h 456510"/>
                  <a:gd name="connsiteX13" fmla="*/ 111640 w 454860"/>
                  <a:gd name="connsiteY13" fmla="*/ 275377 h 456510"/>
                  <a:gd name="connsiteX14" fmla="*/ 132495 w 454860"/>
                  <a:gd name="connsiteY14" fmla="*/ 254521 h 456510"/>
                  <a:gd name="connsiteX15" fmla="*/ 244795 w 454860"/>
                  <a:gd name="connsiteY15" fmla="*/ 254521 h 456510"/>
                  <a:gd name="connsiteX16" fmla="*/ 265650 w 454860"/>
                  <a:gd name="connsiteY16" fmla="*/ 275377 h 456510"/>
                  <a:gd name="connsiteX17" fmla="*/ 244795 w 454860"/>
                  <a:gd name="connsiteY17" fmla="*/ 296232 h 456510"/>
                  <a:gd name="connsiteX18" fmla="*/ 325009 w 454860"/>
                  <a:gd name="connsiteY18" fmla="*/ 216018 h 456510"/>
                  <a:gd name="connsiteX19" fmla="*/ 132495 w 454860"/>
                  <a:gd name="connsiteY19" fmla="*/ 216018 h 456510"/>
                  <a:gd name="connsiteX20" fmla="*/ 111640 w 454860"/>
                  <a:gd name="connsiteY20" fmla="*/ 195163 h 456510"/>
                  <a:gd name="connsiteX21" fmla="*/ 132495 w 454860"/>
                  <a:gd name="connsiteY21" fmla="*/ 174307 h 456510"/>
                  <a:gd name="connsiteX22" fmla="*/ 325009 w 454860"/>
                  <a:gd name="connsiteY22" fmla="*/ 174307 h 456510"/>
                  <a:gd name="connsiteX23" fmla="*/ 345864 w 454860"/>
                  <a:gd name="connsiteY23" fmla="*/ 195163 h 456510"/>
                  <a:gd name="connsiteX24" fmla="*/ 325009 w 454860"/>
                  <a:gd name="connsiteY24" fmla="*/ 216018 h 45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4860" h="456510">
                    <a:moveTo>
                      <a:pt x="187040" y="4253"/>
                    </a:moveTo>
                    <a:cubicBezTo>
                      <a:pt x="97201" y="20296"/>
                      <a:pt x="25008" y="94093"/>
                      <a:pt x="7361" y="185537"/>
                    </a:cubicBezTo>
                    <a:cubicBezTo>
                      <a:pt x="-2264" y="238478"/>
                      <a:pt x="7361" y="288211"/>
                      <a:pt x="28217" y="329922"/>
                    </a:cubicBezTo>
                    <a:cubicBezTo>
                      <a:pt x="29821" y="334735"/>
                      <a:pt x="31426" y="339548"/>
                      <a:pt x="29821" y="344360"/>
                    </a:cubicBezTo>
                    <a:lnTo>
                      <a:pt x="944" y="430991"/>
                    </a:lnTo>
                    <a:cubicBezTo>
                      <a:pt x="-3869" y="445430"/>
                      <a:pt x="10570" y="461473"/>
                      <a:pt x="25008" y="455056"/>
                    </a:cubicBezTo>
                    <a:lnTo>
                      <a:pt x="111640" y="426179"/>
                    </a:lnTo>
                    <a:cubicBezTo>
                      <a:pt x="116452" y="424574"/>
                      <a:pt x="121265" y="424574"/>
                      <a:pt x="126078" y="427783"/>
                    </a:cubicBezTo>
                    <a:cubicBezTo>
                      <a:pt x="167789" y="448639"/>
                      <a:pt x="217522" y="458264"/>
                      <a:pt x="270463" y="448639"/>
                    </a:cubicBezTo>
                    <a:cubicBezTo>
                      <a:pt x="360303" y="432596"/>
                      <a:pt x="434099" y="360403"/>
                      <a:pt x="450142" y="270564"/>
                    </a:cubicBezTo>
                    <a:cubicBezTo>
                      <a:pt x="482228" y="111740"/>
                      <a:pt x="345864" y="-26228"/>
                      <a:pt x="187040" y="4253"/>
                    </a:cubicBezTo>
                    <a:close/>
                    <a:moveTo>
                      <a:pt x="244795" y="296232"/>
                    </a:moveTo>
                    <a:lnTo>
                      <a:pt x="132495" y="296232"/>
                    </a:lnTo>
                    <a:cubicBezTo>
                      <a:pt x="121265" y="296232"/>
                      <a:pt x="111640" y="286606"/>
                      <a:pt x="111640" y="275377"/>
                    </a:cubicBezTo>
                    <a:cubicBezTo>
                      <a:pt x="111640" y="264147"/>
                      <a:pt x="121265" y="254521"/>
                      <a:pt x="132495" y="254521"/>
                    </a:cubicBezTo>
                    <a:lnTo>
                      <a:pt x="244795" y="254521"/>
                    </a:lnTo>
                    <a:cubicBezTo>
                      <a:pt x="256025" y="254521"/>
                      <a:pt x="265650" y="264147"/>
                      <a:pt x="265650" y="275377"/>
                    </a:cubicBezTo>
                    <a:cubicBezTo>
                      <a:pt x="264046" y="286606"/>
                      <a:pt x="256025" y="296232"/>
                      <a:pt x="244795" y="296232"/>
                    </a:cubicBezTo>
                    <a:close/>
                    <a:moveTo>
                      <a:pt x="325009" y="216018"/>
                    </a:moveTo>
                    <a:lnTo>
                      <a:pt x="132495" y="216018"/>
                    </a:lnTo>
                    <a:cubicBezTo>
                      <a:pt x="121265" y="216018"/>
                      <a:pt x="111640" y="206392"/>
                      <a:pt x="111640" y="195163"/>
                    </a:cubicBezTo>
                    <a:cubicBezTo>
                      <a:pt x="111640" y="183933"/>
                      <a:pt x="121265" y="174307"/>
                      <a:pt x="132495" y="174307"/>
                    </a:cubicBezTo>
                    <a:lnTo>
                      <a:pt x="325009" y="174307"/>
                    </a:lnTo>
                    <a:cubicBezTo>
                      <a:pt x="336239" y="174307"/>
                      <a:pt x="345864" y="183933"/>
                      <a:pt x="345864" y="195163"/>
                    </a:cubicBezTo>
                    <a:cubicBezTo>
                      <a:pt x="344260" y="206392"/>
                      <a:pt x="336239" y="216018"/>
                      <a:pt x="325009" y="216018"/>
                    </a:cubicBezTo>
                    <a:close/>
                  </a:path>
                </a:pathLst>
              </a:custGeom>
              <a:grpFill/>
              <a:ln w="16030" cap="flat">
                <a:noFill/>
                <a:prstDash val="solid"/>
                <a:miter/>
              </a:ln>
            </p:spPr>
            <p:txBody>
              <a:bodyPr rtlCol="0" anchor="ctr"/>
              <a:lstStyle/>
              <a:p>
                <a:endParaRPr lang="zh-CN" altLang="en-US">
                  <a:cs typeface="+mn-ea"/>
                  <a:sym typeface="+mn-lt"/>
                </a:endParaRPr>
              </a:p>
            </p:txBody>
          </p:sp>
        </p:grpSp>
        <p:grpSp>
          <p:nvGrpSpPr>
            <p:cNvPr id="36" name="图形 3"/>
            <p:cNvGrpSpPr/>
            <p:nvPr/>
          </p:nvGrpSpPr>
          <p:grpSpPr>
            <a:xfrm>
              <a:off x="9152681" y="3983147"/>
              <a:ext cx="426837" cy="392677"/>
              <a:chOff x="3056655" y="1514560"/>
              <a:chExt cx="639553" cy="588369"/>
            </a:xfrm>
            <a:solidFill>
              <a:schemeClr val="bg1"/>
            </a:solidFill>
          </p:grpSpPr>
          <p:sp>
            <p:nvSpPr>
              <p:cNvPr id="37" name="任意多边形: 形状 36"/>
              <p:cNvSpPr/>
              <p:nvPr/>
            </p:nvSpPr>
            <p:spPr>
              <a:xfrm>
                <a:off x="3128083" y="1635683"/>
                <a:ext cx="495722" cy="467246"/>
              </a:xfrm>
              <a:custGeom>
                <a:avLst/>
                <a:gdLst>
                  <a:gd name="connsiteX0" fmla="*/ 494118 w 495722"/>
                  <a:gd name="connsiteY0" fmla="*/ 208957 h 467246"/>
                  <a:gd name="connsiteX1" fmla="*/ 259893 w 495722"/>
                  <a:gd name="connsiteY1" fmla="*/ 3610 h 467246"/>
                  <a:gd name="connsiteX2" fmla="*/ 239038 w 495722"/>
                  <a:gd name="connsiteY2" fmla="*/ 3610 h 467246"/>
                  <a:gd name="connsiteX3" fmla="*/ 3209 w 495722"/>
                  <a:gd name="connsiteY3" fmla="*/ 208957 h 467246"/>
                  <a:gd name="connsiteX4" fmla="*/ 0 w 495722"/>
                  <a:gd name="connsiteY4" fmla="*/ 215375 h 467246"/>
                  <a:gd name="connsiteX5" fmla="*/ 0 w 495722"/>
                  <a:gd name="connsiteY5" fmla="*/ 459225 h 467246"/>
                  <a:gd name="connsiteX6" fmla="*/ 8021 w 495722"/>
                  <a:gd name="connsiteY6" fmla="*/ 467246 h 467246"/>
                  <a:gd name="connsiteX7" fmla="*/ 173262 w 495722"/>
                  <a:gd name="connsiteY7" fmla="*/ 467246 h 467246"/>
                  <a:gd name="connsiteX8" fmla="*/ 181284 w 495722"/>
                  <a:gd name="connsiteY8" fmla="*/ 459225 h 467246"/>
                  <a:gd name="connsiteX9" fmla="*/ 181284 w 495722"/>
                  <a:gd name="connsiteY9" fmla="*/ 303610 h 467246"/>
                  <a:gd name="connsiteX10" fmla="*/ 213369 w 495722"/>
                  <a:gd name="connsiteY10" fmla="*/ 271524 h 467246"/>
                  <a:gd name="connsiteX11" fmla="*/ 282353 w 495722"/>
                  <a:gd name="connsiteY11" fmla="*/ 271524 h 467246"/>
                  <a:gd name="connsiteX12" fmla="*/ 314439 w 495722"/>
                  <a:gd name="connsiteY12" fmla="*/ 303610 h 467246"/>
                  <a:gd name="connsiteX13" fmla="*/ 314439 w 495722"/>
                  <a:gd name="connsiteY13" fmla="*/ 459225 h 467246"/>
                  <a:gd name="connsiteX14" fmla="*/ 322460 w 495722"/>
                  <a:gd name="connsiteY14" fmla="*/ 467246 h 467246"/>
                  <a:gd name="connsiteX15" fmla="*/ 487701 w 495722"/>
                  <a:gd name="connsiteY15" fmla="*/ 467246 h 467246"/>
                  <a:gd name="connsiteX16" fmla="*/ 495722 w 495722"/>
                  <a:gd name="connsiteY16" fmla="*/ 459225 h 467246"/>
                  <a:gd name="connsiteX17" fmla="*/ 495722 w 495722"/>
                  <a:gd name="connsiteY17" fmla="*/ 215375 h 467246"/>
                  <a:gd name="connsiteX18" fmla="*/ 494118 w 495722"/>
                  <a:gd name="connsiteY18" fmla="*/ 208957 h 46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5722" h="467246">
                    <a:moveTo>
                      <a:pt x="494118" y="208957"/>
                    </a:moveTo>
                    <a:lnTo>
                      <a:pt x="259893" y="3610"/>
                    </a:lnTo>
                    <a:cubicBezTo>
                      <a:pt x="253476" y="-1203"/>
                      <a:pt x="245455" y="-1203"/>
                      <a:pt x="239038" y="3610"/>
                    </a:cubicBezTo>
                    <a:lnTo>
                      <a:pt x="3209" y="208957"/>
                    </a:lnTo>
                    <a:cubicBezTo>
                      <a:pt x="1604" y="210562"/>
                      <a:pt x="0" y="212166"/>
                      <a:pt x="0" y="215375"/>
                    </a:cubicBezTo>
                    <a:lnTo>
                      <a:pt x="0" y="459225"/>
                    </a:lnTo>
                    <a:cubicBezTo>
                      <a:pt x="0" y="464038"/>
                      <a:pt x="3209" y="467246"/>
                      <a:pt x="8021" y="467246"/>
                    </a:cubicBezTo>
                    <a:lnTo>
                      <a:pt x="173262" y="467246"/>
                    </a:lnTo>
                    <a:cubicBezTo>
                      <a:pt x="178075" y="467246"/>
                      <a:pt x="181284" y="464038"/>
                      <a:pt x="181284" y="459225"/>
                    </a:cubicBezTo>
                    <a:lnTo>
                      <a:pt x="181284" y="303610"/>
                    </a:lnTo>
                    <a:cubicBezTo>
                      <a:pt x="181284" y="285963"/>
                      <a:pt x="195722" y="271524"/>
                      <a:pt x="213369" y="271524"/>
                    </a:cubicBezTo>
                    <a:lnTo>
                      <a:pt x="282353" y="271524"/>
                    </a:lnTo>
                    <a:cubicBezTo>
                      <a:pt x="300000" y="271524"/>
                      <a:pt x="314439" y="285963"/>
                      <a:pt x="314439" y="303610"/>
                    </a:cubicBezTo>
                    <a:lnTo>
                      <a:pt x="314439" y="459225"/>
                    </a:lnTo>
                    <a:cubicBezTo>
                      <a:pt x="314439" y="464038"/>
                      <a:pt x="317647" y="467246"/>
                      <a:pt x="322460" y="467246"/>
                    </a:cubicBezTo>
                    <a:lnTo>
                      <a:pt x="487701" y="467246"/>
                    </a:lnTo>
                    <a:cubicBezTo>
                      <a:pt x="492514" y="467246"/>
                      <a:pt x="495722" y="464038"/>
                      <a:pt x="495722" y="459225"/>
                    </a:cubicBezTo>
                    <a:lnTo>
                      <a:pt x="495722" y="215375"/>
                    </a:lnTo>
                    <a:cubicBezTo>
                      <a:pt x="495722" y="213770"/>
                      <a:pt x="495722" y="210562"/>
                      <a:pt x="494118" y="208957"/>
                    </a:cubicBezTo>
                    <a:close/>
                  </a:path>
                </a:pathLst>
              </a:custGeom>
              <a:grpFill/>
              <a:ln w="16030" cap="flat">
                <a:noFill/>
                <a:prstDash val="solid"/>
                <a:miter/>
              </a:ln>
            </p:spPr>
            <p:txBody>
              <a:bodyPr rtlCol="0" anchor="ctr"/>
              <a:lstStyle/>
              <a:p>
                <a:endParaRPr lang="zh-CN" altLang="en-US">
                  <a:cs typeface="+mn-ea"/>
                  <a:sym typeface="+mn-lt"/>
                </a:endParaRPr>
              </a:p>
            </p:txBody>
          </p:sp>
          <p:sp>
            <p:nvSpPr>
              <p:cNvPr id="38" name="任意多边形: 形状 37"/>
              <p:cNvSpPr/>
              <p:nvPr/>
            </p:nvSpPr>
            <p:spPr>
              <a:xfrm>
                <a:off x="3056655" y="1514560"/>
                <a:ext cx="639553" cy="304053"/>
              </a:xfrm>
              <a:custGeom>
                <a:avLst/>
                <a:gdLst>
                  <a:gd name="connsiteX0" fmla="*/ 629717 w 639553"/>
                  <a:gd name="connsiteY0" fmla="*/ 249866 h 304053"/>
                  <a:gd name="connsiteX1" fmla="*/ 361802 w 639553"/>
                  <a:gd name="connsiteY1" fmla="*/ 15642 h 304053"/>
                  <a:gd name="connsiteX2" fmla="*/ 276776 w 639553"/>
                  <a:gd name="connsiteY2" fmla="*/ 15642 h 304053"/>
                  <a:gd name="connsiteX3" fmla="*/ 10465 w 639553"/>
                  <a:gd name="connsiteY3" fmla="*/ 249866 h 304053"/>
                  <a:gd name="connsiteX4" fmla="*/ 8861 w 639553"/>
                  <a:gd name="connsiteY4" fmla="*/ 294786 h 304053"/>
                  <a:gd name="connsiteX5" fmla="*/ 8861 w 639553"/>
                  <a:gd name="connsiteY5" fmla="*/ 294786 h 304053"/>
                  <a:gd name="connsiteX6" fmla="*/ 50572 w 639553"/>
                  <a:gd name="connsiteY6" fmla="*/ 296391 h 304053"/>
                  <a:gd name="connsiteX7" fmla="*/ 299236 w 639553"/>
                  <a:gd name="connsiteY7" fmla="*/ 78209 h 304053"/>
                  <a:gd name="connsiteX8" fmla="*/ 340947 w 639553"/>
                  <a:gd name="connsiteY8" fmla="*/ 78209 h 304053"/>
                  <a:gd name="connsiteX9" fmla="*/ 589610 w 639553"/>
                  <a:gd name="connsiteY9" fmla="*/ 296391 h 304053"/>
                  <a:gd name="connsiteX10" fmla="*/ 631321 w 639553"/>
                  <a:gd name="connsiteY10" fmla="*/ 294786 h 304053"/>
                  <a:gd name="connsiteX11" fmla="*/ 629717 w 639553"/>
                  <a:gd name="connsiteY11" fmla="*/ 249866 h 30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9553" h="304053">
                    <a:moveTo>
                      <a:pt x="629717" y="249866"/>
                    </a:moveTo>
                    <a:lnTo>
                      <a:pt x="361802" y="15642"/>
                    </a:lnTo>
                    <a:cubicBezTo>
                      <a:pt x="337738" y="-5214"/>
                      <a:pt x="300840" y="-5214"/>
                      <a:pt x="276776" y="15642"/>
                    </a:cubicBezTo>
                    <a:lnTo>
                      <a:pt x="10465" y="249866"/>
                    </a:lnTo>
                    <a:cubicBezTo>
                      <a:pt x="-2369" y="261096"/>
                      <a:pt x="-3973" y="281952"/>
                      <a:pt x="8861" y="294786"/>
                    </a:cubicBezTo>
                    <a:lnTo>
                      <a:pt x="8861" y="294786"/>
                    </a:lnTo>
                    <a:cubicBezTo>
                      <a:pt x="20091" y="306016"/>
                      <a:pt x="39342" y="306016"/>
                      <a:pt x="50572" y="296391"/>
                    </a:cubicBezTo>
                    <a:lnTo>
                      <a:pt x="299236" y="78209"/>
                    </a:lnTo>
                    <a:cubicBezTo>
                      <a:pt x="312070" y="66979"/>
                      <a:pt x="329717" y="66979"/>
                      <a:pt x="340947" y="78209"/>
                    </a:cubicBezTo>
                    <a:lnTo>
                      <a:pt x="589610" y="296391"/>
                    </a:lnTo>
                    <a:cubicBezTo>
                      <a:pt x="600840" y="307621"/>
                      <a:pt x="620091" y="306016"/>
                      <a:pt x="631321" y="294786"/>
                    </a:cubicBezTo>
                    <a:cubicBezTo>
                      <a:pt x="642551" y="281952"/>
                      <a:pt x="642551" y="262701"/>
                      <a:pt x="629717" y="249866"/>
                    </a:cubicBezTo>
                    <a:close/>
                  </a:path>
                </a:pathLst>
              </a:custGeom>
              <a:grpFill/>
              <a:ln w="16030" cap="flat">
                <a:noFill/>
                <a:prstDash val="solid"/>
                <a:miter/>
              </a:ln>
            </p:spPr>
            <p:txBody>
              <a:bodyPr rtlCol="0" anchor="ctr"/>
              <a:lstStyle/>
              <a:p>
                <a:endParaRPr lang="zh-CN" altLang="en-US">
                  <a:cs typeface="+mn-ea"/>
                  <a:sym typeface="+mn-lt"/>
                </a:endParaRPr>
              </a:p>
            </p:txBody>
          </p:sp>
        </p:grpSp>
      </p:grpSp>
      <p:pic>
        <p:nvPicPr>
          <p:cNvPr id="56" name="图片 55">
            <a:extLst>
              <a:ext uri="{FF2B5EF4-FFF2-40B4-BE49-F238E27FC236}">
                <a16:creationId xmlns:a16="http://schemas.microsoft.com/office/drawing/2014/main" id="{AED85BD5-AA9F-48B8-BF14-4F3F7C85AC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563" y="366835"/>
            <a:ext cx="1379306" cy="1379996"/>
          </a:xfrm>
          <a:prstGeom prst="rect">
            <a:avLst/>
          </a:prstGeom>
        </p:spPr>
      </p:pic>
      <p:pic>
        <p:nvPicPr>
          <p:cNvPr id="13" name="图片 12">
            <a:extLst>
              <a:ext uri="{FF2B5EF4-FFF2-40B4-BE49-F238E27FC236}">
                <a16:creationId xmlns:a16="http://schemas.microsoft.com/office/drawing/2014/main" id="{A4E07CF2-E677-4E17-B784-38AB2113EB89}"/>
              </a:ext>
            </a:extLst>
          </p:cNvPr>
          <p:cNvPicPr>
            <a:picLocks noChangeAspect="1"/>
          </p:cNvPicPr>
          <p:nvPr/>
        </p:nvPicPr>
        <p:blipFill>
          <a:blip r:embed="rId3"/>
          <a:stretch>
            <a:fillRect/>
          </a:stretch>
        </p:blipFill>
        <p:spPr>
          <a:xfrm>
            <a:off x="1308338" y="1755203"/>
            <a:ext cx="4525109" cy="1808377"/>
          </a:xfrm>
          <a:prstGeom prst="rect">
            <a:avLst/>
          </a:prstGeom>
        </p:spPr>
      </p:pic>
      <p:pic>
        <p:nvPicPr>
          <p:cNvPr id="15" name="图片 14">
            <a:extLst>
              <a:ext uri="{FF2B5EF4-FFF2-40B4-BE49-F238E27FC236}">
                <a16:creationId xmlns:a16="http://schemas.microsoft.com/office/drawing/2014/main" id="{6A3986C1-FFDE-4EAA-AFFB-DCEB7CE32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5323" y="1755204"/>
            <a:ext cx="3817461" cy="4132162"/>
          </a:xfrm>
          <a:prstGeom prst="rect">
            <a:avLst/>
          </a:prstGeom>
        </p:spPr>
      </p:pic>
      <p:sp>
        <p:nvSpPr>
          <p:cNvPr id="45" name="文本框 44">
            <a:extLst>
              <a:ext uri="{FF2B5EF4-FFF2-40B4-BE49-F238E27FC236}">
                <a16:creationId xmlns:a16="http://schemas.microsoft.com/office/drawing/2014/main" id="{F5911CF3-36D5-4955-9C40-FDB11D7D73DF}"/>
              </a:ext>
            </a:extLst>
          </p:cNvPr>
          <p:cNvSpPr txBox="1"/>
          <p:nvPr/>
        </p:nvSpPr>
        <p:spPr>
          <a:xfrm>
            <a:off x="1262705" y="4126825"/>
            <a:ext cx="5744437" cy="1602683"/>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r>
              <a:rPr lang="zh-CN" altLang="en-US" dirty="0">
                <a:sym typeface="+mn-lt"/>
              </a:rPr>
              <a:t>传统方法下</a:t>
            </a:r>
            <a:r>
              <a:rPr lang="zh-CN" altLang="en-US" dirty="0"/>
              <a:t>只有在车身姿态实际发生变化后惯导才能测量到车身俯仰角的变化。采用激光雷达预瞄检测路面坡度的意义在于能够提前获取车身姿态即将发生的变化，使得控制系统能够针对即将发生变化的路面坡度提前发出控制命令来缓解因系统响应迟滞造成的速度跟踪误差问题。 </a:t>
            </a:r>
            <a:endParaRPr lang="zh-CN" altLang="en-US" dirty="0">
              <a:sym typeface="+mn-lt"/>
            </a:endParaRPr>
          </a:p>
        </p:txBody>
      </p:sp>
    </p:spTree>
    <p:extLst>
      <p:ext uri="{BB962C8B-B14F-4D97-AF65-F5344CB8AC3E}">
        <p14:creationId xmlns:p14="http://schemas.microsoft.com/office/powerpoint/2010/main" val="76384129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H="1">
            <a:off x="552450" y="495300"/>
            <a:ext cx="11121390" cy="58826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9366859" y="-2"/>
            <a:ext cx="2825142" cy="2152651"/>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4953000"/>
            <a:ext cx="2500125" cy="190500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7" name="组合 86"/>
          <p:cNvGrpSpPr/>
          <p:nvPr/>
        </p:nvGrpSpPr>
        <p:grpSpPr>
          <a:xfrm>
            <a:off x="4176663" y="1987733"/>
            <a:ext cx="3849272" cy="2545842"/>
            <a:chOff x="4084460" y="1617121"/>
            <a:chExt cx="3849272" cy="2545842"/>
          </a:xfrm>
        </p:grpSpPr>
        <p:grpSp>
          <p:nvGrpSpPr>
            <p:cNvPr id="88" name="组合 87"/>
            <p:cNvGrpSpPr/>
            <p:nvPr/>
          </p:nvGrpSpPr>
          <p:grpSpPr>
            <a:xfrm>
              <a:off x="5326381" y="1617121"/>
              <a:ext cx="1409700" cy="1409700"/>
              <a:chOff x="6988265" y="1564640"/>
              <a:chExt cx="720000" cy="720000"/>
            </a:xfrm>
          </p:grpSpPr>
          <p:sp>
            <p:nvSpPr>
              <p:cNvPr id="94" name="椭圆 93"/>
              <p:cNvSpPr/>
              <p:nvPr/>
            </p:nvSpPr>
            <p:spPr>
              <a:xfrm>
                <a:off x="6988265" y="1564640"/>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cs typeface="+mn-ea"/>
                  <a:sym typeface="+mn-lt"/>
                </a:endParaRPr>
              </a:p>
            </p:txBody>
          </p:sp>
          <p:sp>
            <p:nvSpPr>
              <p:cNvPr id="95" name="文本框 94"/>
              <p:cNvSpPr txBox="1"/>
              <p:nvPr/>
            </p:nvSpPr>
            <p:spPr>
              <a:xfrm>
                <a:off x="7047218" y="1740325"/>
                <a:ext cx="594310" cy="423892"/>
              </a:xfrm>
              <a:prstGeom prst="rect">
                <a:avLst/>
              </a:prstGeom>
              <a:noFill/>
            </p:spPr>
            <p:txBody>
              <a:bodyPr wrap="square" rtlCol="0">
                <a:spAutoFit/>
              </a:bodyPr>
              <a:lstStyle>
                <a:defPPr>
                  <a:defRPr lang="zh-CN"/>
                </a:defPPr>
                <a:lvl1pPr>
                  <a:defRPr sz="2400">
                    <a:latin typeface="Noto Sans S Chinese Bold" panose="020B0800000000000000" pitchFamily="34" charset="-122"/>
                    <a:ea typeface="Noto Sans S Chinese Bold" panose="020B0800000000000000" pitchFamily="34" charset="-122"/>
                  </a:defRPr>
                </a:lvl1pPr>
              </a:lstStyle>
              <a:p>
                <a:pPr algn="ctr"/>
                <a:r>
                  <a:rPr lang="en-US" altLang="zh-CN" sz="4800" dirty="0">
                    <a:solidFill>
                      <a:schemeClr val="bg1"/>
                    </a:solidFill>
                    <a:latin typeface="+mn-lt"/>
                    <a:ea typeface="+mn-ea"/>
                    <a:cs typeface="+mn-ea"/>
                    <a:sym typeface="+mn-lt"/>
                  </a:rPr>
                  <a:t>03</a:t>
                </a:r>
              </a:p>
            </p:txBody>
          </p:sp>
        </p:grpSp>
        <p:sp>
          <p:nvSpPr>
            <p:cNvPr id="91" name="文本框 90"/>
            <p:cNvSpPr txBox="1"/>
            <p:nvPr/>
          </p:nvSpPr>
          <p:spPr>
            <a:xfrm>
              <a:off x="4084460" y="3331966"/>
              <a:ext cx="3849272" cy="830997"/>
            </a:xfrm>
            <a:prstGeom prst="rect">
              <a:avLst/>
            </a:prstGeom>
            <a:noFill/>
          </p:spPr>
          <p:txBody>
            <a:bodyPr wrap="square" rtlCol="0">
              <a:spAutoFit/>
            </a:bodyPr>
            <a:lstStyle>
              <a:defPPr>
                <a:defRPr lang="zh-CN"/>
              </a:defPPr>
              <a:lvl1pPr algn="ctr">
                <a:defRPr sz="4000" b="1">
                  <a:solidFill>
                    <a:schemeClr val="accent1"/>
                  </a:solidFill>
                  <a:latin typeface="Arial"/>
                  <a:ea typeface="微软雅黑"/>
                </a:defRPr>
              </a:lvl1pPr>
            </a:lstStyle>
            <a:p>
              <a:r>
                <a:rPr lang="zh-CN" altLang="en-US" sz="4800" dirty="0">
                  <a:latin typeface="+mn-lt"/>
                  <a:ea typeface="+mn-ea"/>
                  <a:cs typeface="+mn-ea"/>
                  <a:sym typeface="+mn-lt"/>
                </a:rPr>
                <a:t>算法设计</a:t>
              </a:r>
            </a:p>
          </p:txBody>
        </p:sp>
      </p:grpSp>
      <p:pic>
        <p:nvPicPr>
          <p:cNvPr id="18" name="图片 17">
            <a:extLst>
              <a:ext uri="{FF2B5EF4-FFF2-40B4-BE49-F238E27FC236}">
                <a16:creationId xmlns:a16="http://schemas.microsoft.com/office/drawing/2014/main" id="{E110B132-57C2-43A9-A334-7A72AE855C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010" y="532833"/>
            <a:ext cx="1379306" cy="1379996"/>
          </a:xfrm>
          <a:prstGeom prst="rect">
            <a:avLst/>
          </a:prstGeom>
        </p:spPr>
      </p:pic>
      <p:pic>
        <p:nvPicPr>
          <p:cNvPr id="3" name="图片 2">
            <a:extLst>
              <a:ext uri="{FF2B5EF4-FFF2-40B4-BE49-F238E27FC236}">
                <a16:creationId xmlns:a16="http://schemas.microsoft.com/office/drawing/2014/main" id="{CCA354C6-87C1-9309-A3B3-70BE14D1BBD9}"/>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9537" l="10000" r="97500">
                        <a14:foregroundMark x1="76615" y1="86481" x2="79010" y2="81759"/>
                        <a14:foregroundMark x1="75000" y1="82593" x2="77188" y2="90093"/>
                        <a14:foregroundMark x1="77188" y1="90093" x2="81615" y2="91389"/>
                        <a14:foregroundMark x1="81615" y1="91389" x2="82344" y2="88426"/>
                        <a14:foregroundMark x1="87031" y1="98241" x2="79896" y2="97500"/>
                        <a14:foregroundMark x1="93229" y1="98889" x2="93646" y2="99537"/>
                        <a14:foregroundMark x1="97500" y1="99352" x2="96458" y2="99537"/>
                        <a14:backgroundMark x1="11771" y1="68056" x2="17500" y2="47593"/>
                        <a14:backgroundMark x1="17500" y1="47593" x2="42396" y2="12222"/>
                        <a14:backgroundMark x1="42396" y1="12222" x2="44271" y2="12222"/>
                        <a14:backgroundMark x1="72344" y1="71296" x2="74896" y2="70833"/>
                        <a14:backgroundMark x1="91042" y1="99537" x2="91042" y2="99537"/>
                        <a14:backgroundMark x1="90885" y1="99352" x2="90885" y2="99352"/>
                        <a14:backgroundMark x1="70365" y1="82407" x2="70365" y2="82407"/>
                        <a14:backgroundMark x1="70573" y1="81759" x2="70573" y2="81759"/>
                      </a14:backgroundRemoval>
                    </a14:imgEffect>
                  </a14:imgLayer>
                </a14:imgProps>
              </a:ext>
              <a:ext uri="{28A0092B-C50C-407E-A947-70E740481C1C}">
                <a14:useLocalDpi xmlns:a14="http://schemas.microsoft.com/office/drawing/2010/main" val="0"/>
              </a:ext>
            </a:extLst>
          </a:blip>
          <a:stretch>
            <a:fillRect/>
          </a:stretch>
        </p:blipFill>
        <p:spPr>
          <a:xfrm>
            <a:off x="7543800" y="4043214"/>
            <a:ext cx="4150618" cy="2334723"/>
          </a:xfrm>
          <a:prstGeom prst="rect">
            <a:avLst/>
          </a:prstGeom>
        </p:spPr>
      </p:pic>
    </p:spTree>
    <p:extLst>
      <p:ext uri="{BB962C8B-B14F-4D97-AF65-F5344CB8AC3E}">
        <p14:creationId xmlns:p14="http://schemas.microsoft.com/office/powerpoint/2010/main" val="339568745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4172126" y="588904"/>
              <a:ext cx="3849272" cy="584306"/>
              <a:chOff x="4172126" y="550804"/>
              <a:chExt cx="3849272" cy="584306"/>
            </a:xfrm>
          </p:grpSpPr>
          <p:sp>
            <p:nvSpPr>
              <p:cNvPr id="87" name="文本框 86"/>
              <p:cNvSpPr txBox="1"/>
              <p:nvPr/>
            </p:nvSpPr>
            <p:spPr>
              <a:xfrm>
                <a:off x="4172126" y="550804"/>
                <a:ext cx="3849272" cy="491490"/>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latin typeface="+mn-lt"/>
                    <a:ea typeface="+mn-ea"/>
                    <a:cs typeface="+mn-ea"/>
                    <a:sym typeface="+mn-lt"/>
                  </a:rPr>
                  <a:t>算法总体设计</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6" name="组合 15"/>
          <p:cNvGrpSpPr/>
          <p:nvPr/>
        </p:nvGrpSpPr>
        <p:grpSpPr>
          <a:xfrm>
            <a:off x="590040" y="1789624"/>
            <a:ext cx="2648460" cy="4117720"/>
            <a:chOff x="913890" y="1884874"/>
            <a:chExt cx="2648460" cy="4117720"/>
          </a:xfrm>
        </p:grpSpPr>
        <p:sp>
          <p:nvSpPr>
            <p:cNvPr id="51" name="矩形 26"/>
            <p:cNvSpPr/>
            <p:nvPr>
              <p:custDataLst>
                <p:tags r:id="rId5"/>
              </p:custDataLst>
            </p:nvPr>
          </p:nvSpPr>
          <p:spPr>
            <a:xfrm>
              <a:off x="913890" y="1884874"/>
              <a:ext cx="2648460" cy="4117720"/>
            </a:xfrm>
            <a:prstGeom prst="roundRect">
              <a:avLst>
                <a:gd name="adj" fmla="val 4016"/>
              </a:avLst>
            </a:prstGeom>
            <a:solidFill>
              <a:schemeClr val="bg1"/>
            </a:solidFill>
            <a:ln w="31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cs typeface="+mn-ea"/>
                <a:sym typeface="+mn-lt"/>
              </a:endParaRPr>
            </a:p>
          </p:txBody>
        </p:sp>
        <p:sp>
          <p:nvSpPr>
            <p:cNvPr id="52" name="矩形 26"/>
            <p:cNvSpPr/>
            <p:nvPr>
              <p:custDataLst>
                <p:tags r:id="rId6"/>
              </p:custDataLst>
            </p:nvPr>
          </p:nvSpPr>
          <p:spPr>
            <a:xfrm>
              <a:off x="913890" y="4879883"/>
              <a:ext cx="2648460" cy="574721"/>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bg1"/>
                  </a:solidFill>
                  <a:cs typeface="+mn-ea"/>
                </a:rPr>
                <a:t>上层传感器</a:t>
              </a:r>
              <a:endParaRPr lang="zh-CN" altLang="en-US" sz="2400" b="1" dirty="0">
                <a:solidFill>
                  <a:schemeClr val="bg1"/>
                </a:solidFill>
                <a:cs typeface="+mn-ea"/>
                <a:sym typeface="+mn-lt"/>
              </a:endParaRPr>
            </a:p>
          </p:txBody>
        </p:sp>
        <p:sp>
          <p:nvSpPr>
            <p:cNvPr id="53" name="文本框 52"/>
            <p:cNvSpPr txBox="1"/>
            <p:nvPr/>
          </p:nvSpPr>
          <p:spPr>
            <a:xfrm>
              <a:off x="1031027" y="3009813"/>
              <a:ext cx="2414185" cy="1337802"/>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ctr">
                <a:lnSpc>
                  <a:spcPct val="140000"/>
                </a:lnSpc>
              </a:pPr>
              <a:r>
                <a:rPr lang="zh-CN" altLang="en-US" sz="2000" dirty="0"/>
                <a:t>基于对轨迹预瞄的策略得到目标加速度</a:t>
              </a:r>
              <a:endParaRPr lang="zh-CN" altLang="en-US" sz="1800" dirty="0">
                <a:solidFill>
                  <a:schemeClr val="tx1">
                    <a:lumMod val="85000"/>
                    <a:lumOff val="15000"/>
                  </a:schemeClr>
                </a:solidFill>
                <a:sym typeface="+mn-lt"/>
              </a:endParaRPr>
            </a:p>
          </p:txBody>
        </p:sp>
        <p:grpSp>
          <p:nvGrpSpPr>
            <p:cNvPr id="54" name="组合 53"/>
            <p:cNvGrpSpPr/>
            <p:nvPr/>
          </p:nvGrpSpPr>
          <p:grpSpPr>
            <a:xfrm>
              <a:off x="1966498" y="2180612"/>
              <a:ext cx="567151" cy="653238"/>
              <a:chOff x="-1005602" y="4308674"/>
              <a:chExt cx="441640" cy="508676"/>
            </a:xfrm>
            <a:solidFill>
              <a:schemeClr val="accent1"/>
            </a:solidFill>
          </p:grpSpPr>
          <p:sp>
            <p:nvSpPr>
              <p:cNvPr id="55" name="图形61"/>
              <p:cNvSpPr/>
              <p:nvPr/>
            </p:nvSpPr>
            <p:spPr>
              <a:xfrm>
                <a:off x="-901630" y="4308674"/>
                <a:ext cx="78258" cy="98548"/>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56" name="图形62"/>
              <p:cNvSpPr/>
              <p:nvPr/>
            </p:nvSpPr>
            <p:spPr>
              <a:xfrm>
                <a:off x="-1005602" y="4415916"/>
                <a:ext cx="282226" cy="401434"/>
              </a:xfrm>
              <a:custGeom>
                <a:avLst/>
                <a:gdLst/>
                <a:ahLst/>
                <a:cxnLst>
                  <a:cxn ang="0">
                    <a:pos x="wd2" y="hd2"/>
                  </a:cxn>
                  <a:cxn ang="5400000">
                    <a:pos x="wd2" y="hd2"/>
                  </a:cxn>
                  <a:cxn ang="10800000">
                    <a:pos x="wd2" y="hd2"/>
                  </a:cxn>
                  <a:cxn ang="16200000">
                    <a:pos x="wd2" y="hd2"/>
                  </a:cxn>
                </a:cxnLst>
                <a:rect l="0" t="0" r="r" b="b"/>
                <a:pathLst>
                  <a:path w="21462" h="21600" extrusionOk="0">
                    <a:moveTo>
                      <a:pt x="21324" y="5278"/>
                    </a:moveTo>
                    <a:cubicBezTo>
                      <a:pt x="21324" y="4398"/>
                      <a:pt x="21462" y="3030"/>
                      <a:pt x="21462" y="3323"/>
                    </a:cubicBezTo>
                    <a:cubicBezTo>
                      <a:pt x="21462" y="3323"/>
                      <a:pt x="21462" y="3323"/>
                      <a:pt x="21462" y="3323"/>
                    </a:cubicBezTo>
                    <a:cubicBezTo>
                      <a:pt x="21324" y="3225"/>
                      <a:pt x="21324" y="3225"/>
                      <a:pt x="21324" y="3225"/>
                    </a:cubicBezTo>
                    <a:cubicBezTo>
                      <a:pt x="21047" y="3030"/>
                      <a:pt x="21047" y="3030"/>
                      <a:pt x="21047" y="3030"/>
                    </a:cubicBezTo>
                    <a:cubicBezTo>
                      <a:pt x="20354" y="2639"/>
                      <a:pt x="20354" y="2639"/>
                      <a:pt x="20354" y="2639"/>
                    </a:cubicBezTo>
                    <a:cubicBezTo>
                      <a:pt x="18831" y="1955"/>
                      <a:pt x="18831" y="1955"/>
                      <a:pt x="18831" y="1955"/>
                    </a:cubicBezTo>
                    <a:cubicBezTo>
                      <a:pt x="15924" y="391"/>
                      <a:pt x="15924" y="391"/>
                      <a:pt x="15924" y="391"/>
                    </a:cubicBezTo>
                    <a:cubicBezTo>
                      <a:pt x="15647" y="195"/>
                      <a:pt x="15231" y="195"/>
                      <a:pt x="14954" y="98"/>
                    </a:cubicBezTo>
                    <a:cubicBezTo>
                      <a:pt x="14954" y="98"/>
                      <a:pt x="14954" y="98"/>
                      <a:pt x="14954" y="98"/>
                    </a:cubicBezTo>
                    <a:cubicBezTo>
                      <a:pt x="14400" y="98"/>
                      <a:pt x="13847" y="98"/>
                      <a:pt x="13431" y="0"/>
                    </a:cubicBezTo>
                    <a:cubicBezTo>
                      <a:pt x="13431" y="98"/>
                      <a:pt x="13431" y="98"/>
                      <a:pt x="13431" y="98"/>
                    </a:cubicBezTo>
                    <a:cubicBezTo>
                      <a:pt x="14677" y="880"/>
                      <a:pt x="14677" y="880"/>
                      <a:pt x="14677" y="880"/>
                    </a:cubicBezTo>
                    <a:cubicBezTo>
                      <a:pt x="13154" y="1368"/>
                      <a:pt x="13154" y="1368"/>
                      <a:pt x="13154" y="1368"/>
                    </a:cubicBezTo>
                    <a:cubicBezTo>
                      <a:pt x="13847" y="2248"/>
                      <a:pt x="13847" y="2248"/>
                      <a:pt x="13847" y="2248"/>
                    </a:cubicBezTo>
                    <a:cubicBezTo>
                      <a:pt x="11908" y="5376"/>
                      <a:pt x="11908" y="5376"/>
                      <a:pt x="11908" y="5376"/>
                    </a:cubicBezTo>
                    <a:cubicBezTo>
                      <a:pt x="11631" y="1075"/>
                      <a:pt x="11631" y="1075"/>
                      <a:pt x="11631" y="1075"/>
                    </a:cubicBezTo>
                    <a:cubicBezTo>
                      <a:pt x="11908" y="880"/>
                      <a:pt x="11908" y="880"/>
                      <a:pt x="11908" y="880"/>
                    </a:cubicBezTo>
                    <a:cubicBezTo>
                      <a:pt x="11493" y="0"/>
                      <a:pt x="11493" y="0"/>
                      <a:pt x="11493" y="0"/>
                    </a:cubicBezTo>
                    <a:cubicBezTo>
                      <a:pt x="10247" y="0"/>
                      <a:pt x="10247" y="0"/>
                      <a:pt x="10247" y="0"/>
                    </a:cubicBezTo>
                    <a:cubicBezTo>
                      <a:pt x="9831" y="880"/>
                      <a:pt x="9831" y="880"/>
                      <a:pt x="9831" y="880"/>
                    </a:cubicBezTo>
                    <a:cubicBezTo>
                      <a:pt x="10108" y="1075"/>
                      <a:pt x="10108" y="1075"/>
                      <a:pt x="10108" y="1075"/>
                    </a:cubicBezTo>
                    <a:cubicBezTo>
                      <a:pt x="9831" y="5376"/>
                      <a:pt x="9831" y="5376"/>
                      <a:pt x="9831" y="5376"/>
                    </a:cubicBezTo>
                    <a:cubicBezTo>
                      <a:pt x="7893" y="2248"/>
                      <a:pt x="7893" y="2248"/>
                      <a:pt x="7893" y="2248"/>
                    </a:cubicBezTo>
                    <a:cubicBezTo>
                      <a:pt x="8585" y="1368"/>
                      <a:pt x="8585" y="1368"/>
                      <a:pt x="8585" y="1368"/>
                    </a:cubicBezTo>
                    <a:cubicBezTo>
                      <a:pt x="7062" y="880"/>
                      <a:pt x="7062" y="880"/>
                      <a:pt x="7062" y="880"/>
                    </a:cubicBezTo>
                    <a:cubicBezTo>
                      <a:pt x="8308" y="98"/>
                      <a:pt x="8308" y="98"/>
                      <a:pt x="8308" y="98"/>
                    </a:cubicBezTo>
                    <a:cubicBezTo>
                      <a:pt x="8308" y="0"/>
                      <a:pt x="8308" y="0"/>
                      <a:pt x="8308" y="0"/>
                    </a:cubicBezTo>
                    <a:cubicBezTo>
                      <a:pt x="7893" y="98"/>
                      <a:pt x="7339" y="98"/>
                      <a:pt x="6785" y="98"/>
                    </a:cubicBezTo>
                    <a:cubicBezTo>
                      <a:pt x="6785" y="98"/>
                      <a:pt x="6785" y="98"/>
                      <a:pt x="6647" y="195"/>
                    </a:cubicBezTo>
                    <a:cubicBezTo>
                      <a:pt x="6231" y="195"/>
                      <a:pt x="5816" y="293"/>
                      <a:pt x="5400" y="586"/>
                    </a:cubicBezTo>
                    <a:cubicBezTo>
                      <a:pt x="277" y="4496"/>
                      <a:pt x="277" y="4496"/>
                      <a:pt x="277" y="4496"/>
                    </a:cubicBezTo>
                    <a:cubicBezTo>
                      <a:pt x="277" y="4496"/>
                      <a:pt x="277" y="4496"/>
                      <a:pt x="277" y="4496"/>
                    </a:cubicBezTo>
                    <a:cubicBezTo>
                      <a:pt x="277" y="4496"/>
                      <a:pt x="277" y="4496"/>
                      <a:pt x="277" y="4496"/>
                    </a:cubicBezTo>
                    <a:cubicBezTo>
                      <a:pt x="-138" y="7526"/>
                      <a:pt x="139" y="5376"/>
                      <a:pt x="0" y="6060"/>
                    </a:cubicBezTo>
                    <a:cubicBezTo>
                      <a:pt x="0" y="6060"/>
                      <a:pt x="0" y="6060"/>
                      <a:pt x="0" y="6060"/>
                    </a:cubicBezTo>
                    <a:cubicBezTo>
                      <a:pt x="0" y="6060"/>
                      <a:pt x="0" y="6060"/>
                      <a:pt x="0" y="6060"/>
                    </a:cubicBezTo>
                    <a:cubicBezTo>
                      <a:pt x="139" y="6060"/>
                      <a:pt x="139" y="6060"/>
                      <a:pt x="139" y="6060"/>
                    </a:cubicBezTo>
                    <a:cubicBezTo>
                      <a:pt x="139" y="6157"/>
                      <a:pt x="139" y="6157"/>
                      <a:pt x="139" y="6157"/>
                    </a:cubicBezTo>
                    <a:cubicBezTo>
                      <a:pt x="277" y="6255"/>
                      <a:pt x="277" y="6255"/>
                      <a:pt x="277" y="6255"/>
                    </a:cubicBezTo>
                    <a:cubicBezTo>
                      <a:pt x="416" y="6548"/>
                      <a:pt x="416" y="6548"/>
                      <a:pt x="416" y="6548"/>
                    </a:cubicBezTo>
                    <a:cubicBezTo>
                      <a:pt x="831" y="7135"/>
                      <a:pt x="831" y="7135"/>
                      <a:pt x="831" y="7135"/>
                    </a:cubicBezTo>
                    <a:cubicBezTo>
                      <a:pt x="1662" y="8308"/>
                      <a:pt x="1662" y="8308"/>
                      <a:pt x="1662" y="8308"/>
                    </a:cubicBezTo>
                    <a:cubicBezTo>
                      <a:pt x="3462" y="10653"/>
                      <a:pt x="3462" y="10653"/>
                      <a:pt x="3462" y="10653"/>
                    </a:cubicBezTo>
                    <a:cubicBezTo>
                      <a:pt x="4154" y="10458"/>
                      <a:pt x="4985" y="10165"/>
                      <a:pt x="5677" y="9871"/>
                    </a:cubicBezTo>
                    <a:cubicBezTo>
                      <a:pt x="5677" y="10360"/>
                      <a:pt x="5677" y="10849"/>
                      <a:pt x="5677" y="11338"/>
                    </a:cubicBezTo>
                    <a:cubicBezTo>
                      <a:pt x="5677" y="11338"/>
                      <a:pt x="5677" y="11435"/>
                      <a:pt x="5677" y="11435"/>
                    </a:cubicBezTo>
                    <a:cubicBezTo>
                      <a:pt x="5816" y="11435"/>
                      <a:pt x="5954" y="11435"/>
                      <a:pt x="6093" y="11435"/>
                    </a:cubicBezTo>
                    <a:cubicBezTo>
                      <a:pt x="6508" y="21600"/>
                      <a:pt x="6508" y="21600"/>
                      <a:pt x="6508" y="21600"/>
                    </a:cubicBezTo>
                    <a:cubicBezTo>
                      <a:pt x="10662" y="21600"/>
                      <a:pt x="10662" y="21600"/>
                      <a:pt x="10662" y="21600"/>
                    </a:cubicBezTo>
                    <a:cubicBezTo>
                      <a:pt x="10662" y="20329"/>
                      <a:pt x="10662" y="18668"/>
                      <a:pt x="10662" y="17006"/>
                    </a:cubicBezTo>
                    <a:cubicBezTo>
                      <a:pt x="10108" y="16029"/>
                      <a:pt x="9831" y="14954"/>
                      <a:pt x="9831" y="13879"/>
                    </a:cubicBezTo>
                    <a:cubicBezTo>
                      <a:pt x="9831" y="9285"/>
                      <a:pt x="14954" y="5571"/>
                      <a:pt x="21324" y="5278"/>
                    </a:cubicBezTo>
                    <a:close/>
                    <a:moveTo>
                      <a:pt x="15785" y="4203"/>
                    </a:moveTo>
                    <a:cubicBezTo>
                      <a:pt x="15785" y="3910"/>
                      <a:pt x="15785" y="3714"/>
                      <a:pt x="15785" y="3421"/>
                    </a:cubicBezTo>
                    <a:cubicBezTo>
                      <a:pt x="16616" y="3910"/>
                      <a:pt x="16616" y="3910"/>
                      <a:pt x="16616" y="3910"/>
                    </a:cubicBezTo>
                    <a:cubicBezTo>
                      <a:pt x="17031" y="4203"/>
                      <a:pt x="17031" y="4203"/>
                      <a:pt x="17031" y="4203"/>
                    </a:cubicBezTo>
                    <a:cubicBezTo>
                      <a:pt x="13293" y="5669"/>
                      <a:pt x="13293" y="5669"/>
                      <a:pt x="13293" y="5669"/>
                    </a:cubicBezTo>
                    <a:cubicBezTo>
                      <a:pt x="13016" y="5278"/>
                      <a:pt x="13016" y="5278"/>
                      <a:pt x="13016" y="5278"/>
                    </a:cubicBezTo>
                    <a:lnTo>
                      <a:pt x="15785" y="4203"/>
                    </a:lnTo>
                    <a:close/>
                    <a:moveTo>
                      <a:pt x="5816" y="7624"/>
                    </a:moveTo>
                    <a:cubicBezTo>
                      <a:pt x="5262" y="7037"/>
                      <a:pt x="5262" y="7037"/>
                      <a:pt x="5262" y="7037"/>
                    </a:cubicBezTo>
                    <a:cubicBezTo>
                      <a:pt x="4293" y="5864"/>
                      <a:pt x="4293" y="5864"/>
                      <a:pt x="4293" y="5864"/>
                    </a:cubicBezTo>
                    <a:cubicBezTo>
                      <a:pt x="4016" y="5473"/>
                      <a:pt x="4016" y="5473"/>
                      <a:pt x="4016" y="5473"/>
                    </a:cubicBezTo>
                    <a:cubicBezTo>
                      <a:pt x="5954" y="3910"/>
                      <a:pt x="5954" y="3910"/>
                      <a:pt x="5954" y="3910"/>
                    </a:cubicBezTo>
                    <a:cubicBezTo>
                      <a:pt x="5816" y="5180"/>
                      <a:pt x="5816" y="6353"/>
                      <a:pt x="5816" y="7624"/>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57" name="图形63"/>
              <p:cNvSpPr/>
              <p:nvPr/>
            </p:nvSpPr>
            <p:spPr>
              <a:xfrm>
                <a:off x="-856704" y="4749236"/>
                <a:ext cx="56521" cy="681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97" y="21600"/>
                      <a:pt x="697" y="21600"/>
                      <a:pt x="697" y="21600"/>
                    </a:cubicBezTo>
                    <a:cubicBezTo>
                      <a:pt x="21600" y="21600"/>
                      <a:pt x="21600" y="21600"/>
                      <a:pt x="21600" y="21600"/>
                    </a:cubicBezTo>
                    <a:cubicBezTo>
                      <a:pt x="21600" y="21016"/>
                      <a:pt x="21600" y="20432"/>
                      <a:pt x="21600" y="19265"/>
                    </a:cubicBezTo>
                    <a:cubicBezTo>
                      <a:pt x="12542" y="14595"/>
                      <a:pt x="4877" y="8173"/>
                      <a:pt x="0" y="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58" name="图形64"/>
              <p:cNvSpPr/>
              <p:nvPr/>
            </p:nvSpPr>
            <p:spPr>
              <a:xfrm>
                <a:off x="-729173" y="4523158"/>
                <a:ext cx="49273" cy="39129"/>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lnTo>
                      <a:pt x="2541" y="0"/>
                    </a:lnTo>
                    <a:lnTo>
                      <a:pt x="0" y="21600"/>
                    </a:lnTo>
                    <a:lnTo>
                      <a:pt x="21600" y="21600"/>
                    </a:lnTo>
                    <a:lnTo>
                      <a:pt x="18424" y="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59" name="图形65"/>
              <p:cNvSpPr/>
              <p:nvPr/>
            </p:nvSpPr>
            <p:spPr>
              <a:xfrm>
                <a:off x="-794388" y="4531853"/>
                <a:ext cx="56520" cy="55071"/>
              </a:xfrm>
              <a:custGeom>
                <a:avLst/>
                <a:gdLst/>
                <a:ahLst/>
                <a:cxnLst>
                  <a:cxn ang="0">
                    <a:pos x="wd2" y="hd2"/>
                  </a:cxn>
                  <a:cxn ang="5400000">
                    <a:pos x="wd2" y="hd2"/>
                  </a:cxn>
                  <a:cxn ang="10800000">
                    <a:pos x="wd2" y="hd2"/>
                  </a:cxn>
                  <a:cxn ang="16200000">
                    <a:pos x="wd2" y="hd2"/>
                  </a:cxn>
                </a:cxnLst>
                <a:rect l="0" t="0" r="r" b="b"/>
                <a:pathLst>
                  <a:path w="21600" h="21600" extrusionOk="0">
                    <a:moveTo>
                      <a:pt x="11631" y="0"/>
                    </a:moveTo>
                    <a:lnTo>
                      <a:pt x="8862" y="1705"/>
                    </a:lnTo>
                    <a:lnTo>
                      <a:pt x="2769" y="5116"/>
                    </a:lnTo>
                    <a:lnTo>
                      <a:pt x="0" y="7389"/>
                    </a:lnTo>
                    <a:lnTo>
                      <a:pt x="5538" y="21600"/>
                    </a:lnTo>
                    <a:lnTo>
                      <a:pt x="9415" y="18758"/>
                    </a:lnTo>
                    <a:lnTo>
                      <a:pt x="16615" y="14211"/>
                    </a:lnTo>
                    <a:lnTo>
                      <a:pt x="21600" y="11368"/>
                    </a:lnTo>
                    <a:lnTo>
                      <a:pt x="11631" y="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0" name="图形66"/>
              <p:cNvSpPr/>
              <p:nvPr/>
            </p:nvSpPr>
            <p:spPr>
              <a:xfrm>
                <a:off x="-843661" y="4575330"/>
                <a:ext cx="55070" cy="56521"/>
              </a:xfrm>
              <a:custGeom>
                <a:avLst/>
                <a:gdLst/>
                <a:ahLst/>
                <a:cxnLst>
                  <a:cxn ang="0">
                    <a:pos x="wd2" y="hd2"/>
                  </a:cxn>
                  <a:cxn ang="5400000">
                    <a:pos x="wd2" y="hd2"/>
                  </a:cxn>
                  <a:cxn ang="10800000">
                    <a:pos x="wd2" y="hd2"/>
                  </a:cxn>
                  <a:cxn ang="16200000">
                    <a:pos x="wd2" y="hd2"/>
                  </a:cxn>
                </a:cxnLst>
                <a:rect l="0" t="0" r="r" b="b"/>
                <a:pathLst>
                  <a:path w="21600" h="21600" extrusionOk="0">
                    <a:moveTo>
                      <a:pt x="7389" y="0"/>
                    </a:moveTo>
                    <a:lnTo>
                      <a:pt x="5116" y="2769"/>
                    </a:lnTo>
                    <a:lnTo>
                      <a:pt x="1705" y="9969"/>
                    </a:lnTo>
                    <a:lnTo>
                      <a:pt x="0" y="12738"/>
                    </a:lnTo>
                    <a:lnTo>
                      <a:pt x="11368" y="21600"/>
                    </a:lnTo>
                    <a:lnTo>
                      <a:pt x="14211" y="17169"/>
                    </a:lnTo>
                    <a:lnTo>
                      <a:pt x="18758" y="10523"/>
                    </a:lnTo>
                    <a:lnTo>
                      <a:pt x="21600" y="5538"/>
                    </a:lnTo>
                    <a:lnTo>
                      <a:pt x="7389" y="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1" name="图形67"/>
              <p:cNvSpPr/>
              <p:nvPr/>
            </p:nvSpPr>
            <p:spPr>
              <a:xfrm>
                <a:off x="-858154" y="4640545"/>
                <a:ext cx="37680" cy="47825"/>
              </a:xfrm>
              <a:custGeom>
                <a:avLst/>
                <a:gdLst/>
                <a:ahLst/>
                <a:cxnLst>
                  <a:cxn ang="0">
                    <a:pos x="wd2" y="hd2"/>
                  </a:cxn>
                  <a:cxn ang="5400000">
                    <a:pos x="wd2" y="hd2"/>
                  </a:cxn>
                  <a:cxn ang="10800000">
                    <a:pos x="wd2" y="hd2"/>
                  </a:cxn>
                  <a:cxn ang="16200000">
                    <a:pos x="wd2" y="hd2"/>
                  </a:cxn>
                </a:cxnLst>
                <a:rect l="0" t="0" r="r" b="b"/>
                <a:pathLst>
                  <a:path w="21600" h="21600" extrusionOk="0">
                    <a:moveTo>
                      <a:pt x="0" y="2618"/>
                    </a:moveTo>
                    <a:lnTo>
                      <a:pt x="0" y="18982"/>
                    </a:lnTo>
                    <a:lnTo>
                      <a:pt x="21600" y="21600"/>
                    </a:lnTo>
                    <a:lnTo>
                      <a:pt x="21600" y="0"/>
                    </a:lnTo>
                    <a:lnTo>
                      <a:pt x="0" y="2618"/>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2" name="图形68"/>
              <p:cNvSpPr/>
              <p:nvPr/>
            </p:nvSpPr>
            <p:spPr>
              <a:xfrm>
                <a:off x="-849458" y="4698513"/>
                <a:ext cx="53622" cy="56521"/>
              </a:xfrm>
              <a:custGeom>
                <a:avLst/>
                <a:gdLst/>
                <a:ahLst/>
                <a:cxnLst>
                  <a:cxn ang="0">
                    <a:pos x="wd2" y="hd2"/>
                  </a:cxn>
                  <a:cxn ang="5400000">
                    <a:pos x="wd2" y="hd2"/>
                  </a:cxn>
                  <a:cxn ang="10800000">
                    <a:pos x="wd2" y="hd2"/>
                  </a:cxn>
                  <a:cxn ang="16200000">
                    <a:pos x="wd2" y="hd2"/>
                  </a:cxn>
                </a:cxnLst>
                <a:rect l="0" t="0" r="r" b="b"/>
                <a:pathLst>
                  <a:path w="21600" h="21600" extrusionOk="0">
                    <a:moveTo>
                      <a:pt x="0" y="9415"/>
                    </a:moveTo>
                    <a:lnTo>
                      <a:pt x="1751" y="12185"/>
                    </a:lnTo>
                    <a:lnTo>
                      <a:pt x="5254" y="18831"/>
                    </a:lnTo>
                    <a:lnTo>
                      <a:pt x="7005" y="21600"/>
                    </a:lnTo>
                    <a:lnTo>
                      <a:pt x="21600" y="16062"/>
                    </a:lnTo>
                    <a:lnTo>
                      <a:pt x="19265" y="11077"/>
                    </a:lnTo>
                    <a:lnTo>
                      <a:pt x="14595" y="4985"/>
                    </a:lnTo>
                    <a:lnTo>
                      <a:pt x="11676" y="0"/>
                    </a:lnTo>
                    <a:lnTo>
                      <a:pt x="0" y="9415"/>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3" name="图形69"/>
              <p:cNvSpPr/>
              <p:nvPr/>
            </p:nvSpPr>
            <p:spPr>
              <a:xfrm>
                <a:off x="-805982" y="4749236"/>
                <a:ext cx="56520" cy="55071"/>
              </a:xfrm>
              <a:custGeom>
                <a:avLst/>
                <a:gdLst/>
                <a:ahLst/>
                <a:cxnLst>
                  <a:cxn ang="0">
                    <a:pos x="wd2" y="hd2"/>
                  </a:cxn>
                  <a:cxn ang="5400000">
                    <a:pos x="wd2" y="hd2"/>
                  </a:cxn>
                  <a:cxn ang="10800000">
                    <a:pos x="wd2" y="hd2"/>
                  </a:cxn>
                  <a:cxn ang="16200000">
                    <a:pos x="wd2" y="hd2"/>
                  </a:cxn>
                </a:cxnLst>
                <a:rect l="0" t="0" r="r" b="b"/>
                <a:pathLst>
                  <a:path w="21600" h="21600" extrusionOk="0">
                    <a:moveTo>
                      <a:pt x="0" y="14779"/>
                    </a:moveTo>
                    <a:lnTo>
                      <a:pt x="2769" y="15916"/>
                    </a:lnTo>
                    <a:lnTo>
                      <a:pt x="9969" y="20463"/>
                    </a:lnTo>
                    <a:lnTo>
                      <a:pt x="12738" y="21600"/>
                    </a:lnTo>
                    <a:lnTo>
                      <a:pt x="21600" y="9663"/>
                    </a:lnTo>
                    <a:lnTo>
                      <a:pt x="16615" y="6821"/>
                    </a:lnTo>
                    <a:lnTo>
                      <a:pt x="10523" y="3411"/>
                    </a:lnTo>
                    <a:lnTo>
                      <a:pt x="5538" y="0"/>
                    </a:lnTo>
                    <a:lnTo>
                      <a:pt x="0" y="14779"/>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4" name="图形70"/>
              <p:cNvSpPr/>
              <p:nvPr/>
            </p:nvSpPr>
            <p:spPr>
              <a:xfrm>
                <a:off x="-739318" y="4779670"/>
                <a:ext cx="46376" cy="37680"/>
              </a:xfrm>
              <a:custGeom>
                <a:avLst/>
                <a:gdLst/>
                <a:ahLst/>
                <a:cxnLst>
                  <a:cxn ang="0">
                    <a:pos x="wd2" y="hd2"/>
                  </a:cxn>
                  <a:cxn ang="5400000">
                    <a:pos x="wd2" y="hd2"/>
                  </a:cxn>
                  <a:cxn ang="10800000">
                    <a:pos x="wd2" y="hd2"/>
                  </a:cxn>
                  <a:cxn ang="16200000">
                    <a:pos x="wd2" y="hd2"/>
                  </a:cxn>
                </a:cxnLst>
                <a:rect l="0" t="0" r="r" b="b"/>
                <a:pathLst>
                  <a:path w="21600" h="21600" extrusionOk="0">
                    <a:moveTo>
                      <a:pt x="2025" y="21600"/>
                    </a:moveTo>
                    <a:lnTo>
                      <a:pt x="18900" y="21600"/>
                    </a:lnTo>
                    <a:lnTo>
                      <a:pt x="21600" y="0"/>
                    </a:lnTo>
                    <a:lnTo>
                      <a:pt x="0" y="0"/>
                    </a:lnTo>
                    <a:lnTo>
                      <a:pt x="2025" y="216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5" name="图形71"/>
              <p:cNvSpPr/>
              <p:nvPr/>
            </p:nvSpPr>
            <p:spPr>
              <a:xfrm>
                <a:off x="-681349" y="4755033"/>
                <a:ext cx="53622" cy="55071"/>
              </a:xfrm>
              <a:custGeom>
                <a:avLst/>
                <a:gdLst/>
                <a:ahLst/>
                <a:cxnLst>
                  <a:cxn ang="0">
                    <a:pos x="wd2" y="hd2"/>
                  </a:cxn>
                  <a:cxn ang="5400000">
                    <a:pos x="wd2" y="hd2"/>
                  </a:cxn>
                  <a:cxn ang="10800000">
                    <a:pos x="wd2" y="hd2"/>
                  </a:cxn>
                  <a:cxn ang="16200000">
                    <a:pos x="wd2" y="hd2"/>
                  </a:cxn>
                </a:cxnLst>
                <a:rect l="0" t="0" r="r" b="b"/>
                <a:pathLst>
                  <a:path w="21600" h="21600" extrusionOk="0">
                    <a:moveTo>
                      <a:pt x="9341" y="21600"/>
                    </a:moveTo>
                    <a:lnTo>
                      <a:pt x="12259" y="19895"/>
                    </a:lnTo>
                    <a:lnTo>
                      <a:pt x="19849" y="15916"/>
                    </a:lnTo>
                    <a:lnTo>
                      <a:pt x="21600" y="14211"/>
                    </a:lnTo>
                    <a:lnTo>
                      <a:pt x="16930" y="0"/>
                    </a:lnTo>
                    <a:lnTo>
                      <a:pt x="11676" y="2842"/>
                    </a:lnTo>
                    <a:lnTo>
                      <a:pt x="4086" y="6821"/>
                    </a:lnTo>
                    <a:lnTo>
                      <a:pt x="0" y="9663"/>
                    </a:lnTo>
                    <a:lnTo>
                      <a:pt x="9341" y="216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6" name="图形72"/>
              <p:cNvSpPr/>
              <p:nvPr/>
            </p:nvSpPr>
            <p:spPr>
              <a:xfrm>
                <a:off x="-630626" y="4710108"/>
                <a:ext cx="53622" cy="55071"/>
              </a:xfrm>
              <a:custGeom>
                <a:avLst/>
                <a:gdLst/>
                <a:ahLst/>
                <a:cxnLst>
                  <a:cxn ang="0">
                    <a:pos x="wd2" y="hd2"/>
                  </a:cxn>
                  <a:cxn ang="5400000">
                    <a:pos x="wd2" y="hd2"/>
                  </a:cxn>
                  <a:cxn ang="10800000">
                    <a:pos x="wd2" y="hd2"/>
                  </a:cxn>
                  <a:cxn ang="16200000">
                    <a:pos x="wd2" y="hd2"/>
                  </a:cxn>
                </a:cxnLst>
                <a:rect l="0" t="0" r="r" b="b"/>
                <a:pathLst>
                  <a:path w="21600" h="21600" extrusionOk="0">
                    <a:moveTo>
                      <a:pt x="14595" y="21600"/>
                    </a:moveTo>
                    <a:lnTo>
                      <a:pt x="15762" y="18758"/>
                    </a:lnTo>
                    <a:lnTo>
                      <a:pt x="19849" y="11937"/>
                    </a:lnTo>
                    <a:lnTo>
                      <a:pt x="21600" y="9095"/>
                    </a:lnTo>
                    <a:lnTo>
                      <a:pt x="9341" y="0"/>
                    </a:lnTo>
                    <a:lnTo>
                      <a:pt x="6422" y="3979"/>
                    </a:lnTo>
                    <a:lnTo>
                      <a:pt x="2919" y="11368"/>
                    </a:lnTo>
                    <a:lnTo>
                      <a:pt x="0" y="15347"/>
                    </a:lnTo>
                    <a:lnTo>
                      <a:pt x="14595" y="216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7" name="图形73"/>
              <p:cNvSpPr/>
              <p:nvPr/>
            </p:nvSpPr>
            <p:spPr>
              <a:xfrm>
                <a:off x="-601642" y="4652139"/>
                <a:ext cx="37680" cy="49273"/>
              </a:xfrm>
              <a:custGeom>
                <a:avLst/>
                <a:gdLst/>
                <a:ahLst/>
                <a:cxnLst>
                  <a:cxn ang="0">
                    <a:pos x="wd2" y="hd2"/>
                  </a:cxn>
                  <a:cxn ang="5400000">
                    <a:pos x="wd2" y="hd2"/>
                  </a:cxn>
                  <a:cxn ang="10800000">
                    <a:pos x="wd2" y="hd2"/>
                  </a:cxn>
                  <a:cxn ang="16200000">
                    <a:pos x="wd2" y="hd2"/>
                  </a:cxn>
                </a:cxnLst>
                <a:rect l="0" t="0" r="r" b="b"/>
                <a:pathLst>
                  <a:path w="21600" h="21600" extrusionOk="0">
                    <a:moveTo>
                      <a:pt x="21600" y="19059"/>
                    </a:moveTo>
                    <a:lnTo>
                      <a:pt x="21600" y="3176"/>
                    </a:lnTo>
                    <a:lnTo>
                      <a:pt x="0" y="0"/>
                    </a:lnTo>
                    <a:lnTo>
                      <a:pt x="0" y="21600"/>
                    </a:lnTo>
                    <a:lnTo>
                      <a:pt x="21600" y="19059"/>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8" name="图形74"/>
              <p:cNvSpPr/>
              <p:nvPr/>
            </p:nvSpPr>
            <p:spPr>
              <a:xfrm>
                <a:off x="-624830" y="4586924"/>
                <a:ext cx="53622" cy="56521"/>
              </a:xfrm>
              <a:custGeom>
                <a:avLst/>
                <a:gdLst/>
                <a:ahLst/>
                <a:cxnLst>
                  <a:cxn ang="0">
                    <a:pos x="wd2" y="hd2"/>
                  </a:cxn>
                  <a:cxn ang="5400000">
                    <a:pos x="wd2" y="hd2"/>
                  </a:cxn>
                  <a:cxn ang="10800000">
                    <a:pos x="wd2" y="hd2"/>
                  </a:cxn>
                  <a:cxn ang="16200000">
                    <a:pos x="wd2" y="hd2"/>
                  </a:cxn>
                </a:cxnLst>
                <a:rect l="0" t="0" r="r" b="b"/>
                <a:pathLst>
                  <a:path w="21600" h="21600" extrusionOk="0">
                    <a:moveTo>
                      <a:pt x="21600" y="11631"/>
                    </a:moveTo>
                    <a:lnTo>
                      <a:pt x="20432" y="8862"/>
                    </a:lnTo>
                    <a:lnTo>
                      <a:pt x="15762" y="2769"/>
                    </a:lnTo>
                    <a:lnTo>
                      <a:pt x="14595" y="0"/>
                    </a:lnTo>
                    <a:lnTo>
                      <a:pt x="0" y="5538"/>
                    </a:lnTo>
                    <a:lnTo>
                      <a:pt x="2919" y="9415"/>
                    </a:lnTo>
                    <a:lnTo>
                      <a:pt x="6422" y="16615"/>
                    </a:lnTo>
                    <a:lnTo>
                      <a:pt x="9341" y="21600"/>
                    </a:lnTo>
                    <a:lnTo>
                      <a:pt x="21600" y="11631"/>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69" name="图形75"/>
              <p:cNvSpPr/>
              <p:nvPr/>
            </p:nvSpPr>
            <p:spPr>
              <a:xfrm>
                <a:off x="-672654" y="4537650"/>
                <a:ext cx="56521" cy="53622"/>
              </a:xfrm>
              <a:custGeom>
                <a:avLst/>
                <a:gdLst/>
                <a:ahLst/>
                <a:cxnLst>
                  <a:cxn ang="0">
                    <a:pos x="wd2" y="hd2"/>
                  </a:cxn>
                  <a:cxn ang="5400000">
                    <a:pos x="wd2" y="hd2"/>
                  </a:cxn>
                  <a:cxn ang="10800000">
                    <a:pos x="wd2" y="hd2"/>
                  </a:cxn>
                  <a:cxn ang="16200000">
                    <a:pos x="wd2" y="hd2"/>
                  </a:cxn>
                </a:cxnLst>
                <a:rect l="0" t="0" r="r" b="b"/>
                <a:pathLst>
                  <a:path w="21600" h="21600" extrusionOk="0">
                    <a:moveTo>
                      <a:pt x="21600" y="7005"/>
                    </a:moveTo>
                    <a:lnTo>
                      <a:pt x="18831" y="5838"/>
                    </a:lnTo>
                    <a:lnTo>
                      <a:pt x="12738" y="1168"/>
                    </a:lnTo>
                    <a:lnTo>
                      <a:pt x="9415" y="0"/>
                    </a:lnTo>
                    <a:lnTo>
                      <a:pt x="0" y="12259"/>
                    </a:lnTo>
                    <a:lnTo>
                      <a:pt x="4985" y="14595"/>
                    </a:lnTo>
                    <a:lnTo>
                      <a:pt x="11631" y="18681"/>
                    </a:lnTo>
                    <a:lnTo>
                      <a:pt x="16062" y="21600"/>
                    </a:lnTo>
                    <a:lnTo>
                      <a:pt x="21600" y="7005"/>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70" name="图形76"/>
              <p:cNvSpPr/>
              <p:nvPr/>
            </p:nvSpPr>
            <p:spPr>
              <a:xfrm>
                <a:off x="-832067" y="4547795"/>
                <a:ext cx="243469" cy="24636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6" y="21600"/>
                      <a:pt x="0" y="16800"/>
                      <a:pt x="0" y="10720"/>
                    </a:cubicBezTo>
                    <a:cubicBezTo>
                      <a:pt x="0" y="4800"/>
                      <a:pt x="4836" y="0"/>
                      <a:pt x="10800" y="0"/>
                    </a:cubicBezTo>
                    <a:cubicBezTo>
                      <a:pt x="16764" y="0"/>
                      <a:pt x="21600" y="4800"/>
                      <a:pt x="21600" y="10720"/>
                    </a:cubicBezTo>
                    <a:cubicBezTo>
                      <a:pt x="21600" y="16800"/>
                      <a:pt x="16764" y="21600"/>
                      <a:pt x="10800" y="21600"/>
                    </a:cubicBezTo>
                    <a:close/>
                    <a:moveTo>
                      <a:pt x="10800" y="3200"/>
                    </a:moveTo>
                    <a:cubicBezTo>
                      <a:pt x="6609" y="3200"/>
                      <a:pt x="3224" y="6560"/>
                      <a:pt x="3224" y="10720"/>
                    </a:cubicBezTo>
                    <a:cubicBezTo>
                      <a:pt x="3224" y="14880"/>
                      <a:pt x="6609" y="18400"/>
                      <a:pt x="10800" y="18400"/>
                    </a:cubicBezTo>
                    <a:cubicBezTo>
                      <a:pt x="14991" y="18400"/>
                      <a:pt x="18376" y="14880"/>
                      <a:pt x="18376" y="10720"/>
                    </a:cubicBezTo>
                    <a:cubicBezTo>
                      <a:pt x="18376" y="6560"/>
                      <a:pt x="14991" y="3200"/>
                      <a:pt x="10800" y="320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71" name="图形77"/>
              <p:cNvSpPr/>
              <p:nvPr/>
            </p:nvSpPr>
            <p:spPr>
              <a:xfrm>
                <a:off x="-762505" y="4618806"/>
                <a:ext cx="104344" cy="104345"/>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sp>
        <p:nvSpPr>
          <p:cNvPr id="17" name="矩形 26"/>
          <p:cNvSpPr/>
          <p:nvPr>
            <p:custDataLst>
              <p:tags r:id="rId1"/>
            </p:custDataLst>
          </p:nvPr>
        </p:nvSpPr>
        <p:spPr>
          <a:xfrm>
            <a:off x="3371340" y="1789624"/>
            <a:ext cx="2648460" cy="4117720"/>
          </a:xfrm>
          <a:prstGeom prst="roundRect">
            <a:avLst>
              <a:gd name="adj" fmla="val 4016"/>
            </a:avLst>
          </a:prstGeom>
          <a:solidFill>
            <a:schemeClr val="bg1"/>
          </a:solidFill>
          <a:ln w="317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cs typeface="+mn-ea"/>
              <a:sym typeface="+mn-lt"/>
            </a:endParaRPr>
          </a:p>
        </p:txBody>
      </p:sp>
      <p:sp>
        <p:nvSpPr>
          <p:cNvPr id="18" name="矩形 26"/>
          <p:cNvSpPr/>
          <p:nvPr>
            <p:custDataLst>
              <p:tags r:id="rId2"/>
            </p:custDataLst>
          </p:nvPr>
        </p:nvSpPr>
        <p:spPr>
          <a:xfrm>
            <a:off x="3371340" y="4784633"/>
            <a:ext cx="2648460" cy="57472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bg1"/>
                </a:solidFill>
                <a:cs typeface="+mn-ea"/>
                <a:sym typeface="+mn-lt"/>
              </a:rPr>
              <a:t>下层控制器</a:t>
            </a:r>
          </a:p>
        </p:txBody>
      </p:sp>
      <p:sp>
        <p:nvSpPr>
          <p:cNvPr id="19" name="文本框 18"/>
          <p:cNvSpPr txBox="1"/>
          <p:nvPr/>
        </p:nvSpPr>
        <p:spPr>
          <a:xfrm>
            <a:off x="3488477" y="2914563"/>
            <a:ext cx="2414185" cy="825482"/>
          </a:xfrm>
          <a:prstGeom prst="rect">
            <a:avLst/>
          </a:prstGeom>
          <a:noFill/>
        </p:spPr>
        <p:txBody>
          <a:bodyPr wrap="square" rtlCol="0">
            <a:spAutoFit/>
          </a:bodyPr>
          <a:lstStyle>
            <a:defPPr>
              <a:defRPr lang="en-US"/>
            </a:defPPr>
            <a:lvl1pPr algn="ctr">
              <a:lnSpc>
                <a:spcPct val="140000"/>
              </a:lnSpc>
              <a:defRPr>
                <a:solidFill>
                  <a:schemeClr val="tx1">
                    <a:lumMod val="85000"/>
                    <a:lumOff val="15000"/>
                  </a:schemeClr>
                </a:solidFill>
                <a:latin typeface="思源黑体 CN Regular" panose="020B0500000000000000" pitchFamily="34" charset="-122"/>
                <a:ea typeface="思源黑体 CN Regular" panose="020B0500000000000000" pitchFamily="34" charset="-122"/>
                <a:cs typeface="+mn-ea"/>
              </a:defRPr>
            </a:lvl1pPr>
          </a:lstStyle>
          <a:p>
            <a:r>
              <a:rPr lang="zh-CN" altLang="en-US" dirty="0"/>
              <a:t>通过对驱动</a:t>
            </a:r>
            <a:r>
              <a:rPr lang="en-US" altLang="zh-CN" dirty="0"/>
              <a:t>/</a:t>
            </a:r>
            <a:r>
              <a:rPr lang="zh-CN" altLang="en-US" dirty="0"/>
              <a:t>制动的控制实现目标加速度。</a:t>
            </a:r>
            <a:endParaRPr lang="zh-CN" altLang="en-US" dirty="0">
              <a:latin typeface="+mn-lt"/>
              <a:ea typeface="+mn-ea"/>
              <a:sym typeface="+mn-lt"/>
            </a:endParaRPr>
          </a:p>
        </p:txBody>
      </p:sp>
      <p:sp>
        <p:nvSpPr>
          <p:cNvPr id="20" name="矩形 26"/>
          <p:cNvSpPr/>
          <p:nvPr>
            <p:custDataLst>
              <p:tags r:id="rId3"/>
            </p:custDataLst>
          </p:nvPr>
        </p:nvSpPr>
        <p:spPr>
          <a:xfrm>
            <a:off x="6152640" y="1789624"/>
            <a:ext cx="5753610" cy="4117720"/>
          </a:xfrm>
          <a:prstGeom prst="roundRect">
            <a:avLst>
              <a:gd name="adj" fmla="val 4016"/>
            </a:avLst>
          </a:prstGeom>
          <a:solidFill>
            <a:schemeClr val="bg1"/>
          </a:solidFill>
          <a:ln w="31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cs typeface="+mn-ea"/>
              <a:sym typeface="+mn-lt"/>
            </a:endParaRPr>
          </a:p>
        </p:txBody>
      </p:sp>
      <p:sp>
        <p:nvSpPr>
          <p:cNvPr id="21" name="矩形 26"/>
          <p:cNvSpPr/>
          <p:nvPr>
            <p:custDataLst>
              <p:tags r:id="rId4"/>
            </p:custDataLst>
          </p:nvPr>
        </p:nvSpPr>
        <p:spPr>
          <a:xfrm>
            <a:off x="6152640" y="4784633"/>
            <a:ext cx="5753610" cy="574721"/>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bg1"/>
                </a:solidFill>
                <a:cs typeface="+mn-ea"/>
                <a:sym typeface="+mn-lt"/>
              </a:rPr>
              <a:t>闭环控制</a:t>
            </a:r>
          </a:p>
        </p:txBody>
      </p:sp>
      <p:sp>
        <p:nvSpPr>
          <p:cNvPr id="22" name="文本框 21"/>
          <p:cNvSpPr txBox="1"/>
          <p:nvPr/>
        </p:nvSpPr>
        <p:spPr>
          <a:xfrm>
            <a:off x="6163981" y="2897862"/>
            <a:ext cx="5783994" cy="1601079"/>
          </a:xfrm>
          <a:prstGeom prst="rect">
            <a:avLst/>
          </a:prstGeom>
          <a:noFill/>
        </p:spPr>
        <p:txBody>
          <a:bodyPr wrap="square" rtlCol="0">
            <a:spAutoFit/>
          </a:bodyPr>
          <a:lstStyle>
            <a:defPPr>
              <a:defRPr lang="en-US"/>
            </a:defPPr>
            <a:lvl1pPr algn="ctr">
              <a:lnSpc>
                <a:spcPct val="140000"/>
              </a:lnSpc>
              <a:defRPr>
                <a:solidFill>
                  <a:schemeClr val="tx1">
                    <a:lumMod val="85000"/>
                    <a:lumOff val="15000"/>
                  </a:schemeClr>
                </a:solidFill>
                <a:latin typeface="思源黑体 CN Regular" panose="020B0500000000000000" pitchFamily="34" charset="-122"/>
                <a:ea typeface="思源黑体 CN Regular" panose="020B0500000000000000" pitchFamily="34" charset="-122"/>
                <a:cs typeface="+mn-ea"/>
              </a:defRPr>
            </a:lvl1pPr>
          </a:lstStyle>
          <a:p>
            <a:pPr marL="285750" indent="-285750" algn="l">
              <a:buFont typeface="Arial" panose="020B0604020202020204" pitchFamily="34" charset="0"/>
              <a:buChar char="•"/>
            </a:pPr>
            <a:r>
              <a:rPr lang="zh-CN" altLang="en-US" dirty="0"/>
              <a:t>当期望加速度大于滑行加速度时，进入驱动控制逻辑，根据车辆的逆纵向动力学模型计算节气门开度；</a:t>
            </a:r>
            <a:endParaRPr lang="en-US" altLang="zh-CN" dirty="0"/>
          </a:p>
          <a:p>
            <a:pPr marL="285750" indent="-285750" algn="l">
              <a:buFont typeface="Arial" panose="020B0604020202020204" pitchFamily="34" charset="0"/>
              <a:buChar char="•"/>
            </a:pPr>
            <a:r>
              <a:rPr lang="zh-CN" altLang="en-US" dirty="0"/>
              <a:t>当期望加速度小于滑行加速度时，则进入制动控制逻辑，通过查询制动力标定表得到相应的制动控制量。</a:t>
            </a:r>
            <a:endParaRPr lang="zh-CN" altLang="en-US" dirty="0">
              <a:latin typeface="+mn-lt"/>
              <a:ea typeface="+mn-ea"/>
              <a:sym typeface="+mn-lt"/>
            </a:endParaRPr>
          </a:p>
        </p:txBody>
      </p:sp>
      <p:grpSp>
        <p:nvGrpSpPr>
          <p:cNvPr id="26" name="图形10"/>
          <p:cNvGrpSpPr/>
          <p:nvPr/>
        </p:nvGrpSpPr>
        <p:grpSpPr>
          <a:xfrm>
            <a:off x="4401999" y="2170322"/>
            <a:ext cx="587140" cy="487037"/>
            <a:chOff x="1977961" y="1040692"/>
            <a:chExt cx="447809" cy="371461"/>
          </a:xfrm>
          <a:solidFill>
            <a:schemeClr val="accent2"/>
          </a:solidFill>
        </p:grpSpPr>
        <p:sp>
          <p:nvSpPr>
            <p:cNvPr id="41" name="图形10-1"/>
            <p:cNvSpPr/>
            <p:nvPr/>
          </p:nvSpPr>
          <p:spPr>
            <a:xfrm>
              <a:off x="2144621" y="1371113"/>
              <a:ext cx="117386" cy="24637"/>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2" name="图形10-2"/>
            <p:cNvSpPr/>
            <p:nvPr/>
          </p:nvSpPr>
          <p:spPr>
            <a:xfrm>
              <a:off x="1977961" y="1040692"/>
              <a:ext cx="447809" cy="323176"/>
            </a:xfrm>
            <a:custGeom>
              <a:avLst/>
              <a:gdLst/>
              <a:ahLst/>
              <a:cxnLst>
                <a:cxn ang="0">
                  <a:pos x="wd2" y="hd2"/>
                </a:cxn>
                <a:cxn ang="5400000">
                  <a:pos x="wd2" y="hd2"/>
                </a:cxn>
                <a:cxn ang="10800000">
                  <a:pos x="wd2" y="hd2"/>
                </a:cxn>
                <a:cxn ang="16200000">
                  <a:pos x="wd2" y="hd2"/>
                </a:cxn>
              </a:cxnLst>
              <a:rect l="0" t="0" r="r" b="b"/>
              <a:pathLst>
                <a:path w="21600" h="21600" extrusionOk="0">
                  <a:moveTo>
                    <a:pt x="21073" y="0"/>
                  </a:moveTo>
                  <a:cubicBezTo>
                    <a:pt x="615" y="0"/>
                    <a:pt x="615" y="0"/>
                    <a:pt x="615" y="0"/>
                  </a:cubicBezTo>
                  <a:cubicBezTo>
                    <a:pt x="263" y="0"/>
                    <a:pt x="0" y="243"/>
                    <a:pt x="0" y="728"/>
                  </a:cubicBezTo>
                  <a:cubicBezTo>
                    <a:pt x="0" y="20872"/>
                    <a:pt x="0" y="20872"/>
                    <a:pt x="0" y="20872"/>
                  </a:cubicBezTo>
                  <a:cubicBezTo>
                    <a:pt x="0" y="21236"/>
                    <a:pt x="263" y="21600"/>
                    <a:pt x="615" y="21600"/>
                  </a:cubicBezTo>
                  <a:cubicBezTo>
                    <a:pt x="21073" y="21600"/>
                    <a:pt x="21073" y="21600"/>
                    <a:pt x="21073" y="21600"/>
                  </a:cubicBezTo>
                  <a:cubicBezTo>
                    <a:pt x="21337" y="21600"/>
                    <a:pt x="21600" y="21236"/>
                    <a:pt x="21600" y="20872"/>
                  </a:cubicBezTo>
                  <a:cubicBezTo>
                    <a:pt x="21600" y="728"/>
                    <a:pt x="21600" y="728"/>
                    <a:pt x="21600" y="728"/>
                  </a:cubicBezTo>
                  <a:cubicBezTo>
                    <a:pt x="21600" y="243"/>
                    <a:pt x="21337" y="0"/>
                    <a:pt x="21073" y="0"/>
                  </a:cubicBezTo>
                  <a:close/>
                  <a:moveTo>
                    <a:pt x="20283" y="16867"/>
                  </a:moveTo>
                  <a:cubicBezTo>
                    <a:pt x="1405" y="16867"/>
                    <a:pt x="1405" y="16867"/>
                    <a:pt x="1405" y="16867"/>
                  </a:cubicBezTo>
                  <a:cubicBezTo>
                    <a:pt x="1405" y="1699"/>
                    <a:pt x="1405" y="1699"/>
                    <a:pt x="1405" y="1699"/>
                  </a:cubicBezTo>
                  <a:cubicBezTo>
                    <a:pt x="20283" y="1699"/>
                    <a:pt x="20283" y="1699"/>
                    <a:pt x="20283" y="1699"/>
                  </a:cubicBezTo>
                  <a:lnTo>
                    <a:pt x="20283" y="16867"/>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3" name="图形10-3"/>
            <p:cNvSpPr/>
            <p:nvPr/>
          </p:nvSpPr>
          <p:spPr>
            <a:xfrm>
              <a:off x="2106941" y="1401085"/>
              <a:ext cx="191297" cy="11068"/>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cubicBezTo>
                    <a:pt x="823" y="0"/>
                    <a:pt x="823" y="0"/>
                    <a:pt x="823" y="0"/>
                  </a:cubicBezTo>
                  <a:cubicBezTo>
                    <a:pt x="411" y="0"/>
                    <a:pt x="0" y="7200"/>
                    <a:pt x="0" y="14400"/>
                  </a:cubicBezTo>
                  <a:cubicBezTo>
                    <a:pt x="0" y="21600"/>
                    <a:pt x="0" y="21600"/>
                    <a:pt x="0" y="21600"/>
                  </a:cubicBezTo>
                  <a:cubicBezTo>
                    <a:pt x="21600" y="21600"/>
                    <a:pt x="21600" y="21600"/>
                    <a:pt x="21600" y="21600"/>
                  </a:cubicBezTo>
                  <a:cubicBezTo>
                    <a:pt x="21600" y="14400"/>
                    <a:pt x="21600" y="14400"/>
                    <a:pt x="21600" y="14400"/>
                  </a:cubicBezTo>
                  <a:cubicBezTo>
                    <a:pt x="21600" y="7200"/>
                    <a:pt x="21189" y="0"/>
                    <a:pt x="20571" y="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4" name="图形10-4"/>
            <p:cNvSpPr/>
            <p:nvPr/>
          </p:nvSpPr>
          <p:spPr>
            <a:xfrm>
              <a:off x="2018539" y="1226192"/>
              <a:ext cx="50723" cy="50724"/>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5" name="图形10-5"/>
            <p:cNvSpPr/>
            <p:nvPr/>
          </p:nvSpPr>
          <p:spPr>
            <a:xfrm>
              <a:off x="2083754" y="1182715"/>
              <a:ext cx="53621" cy="50725"/>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6" name="图形10-6"/>
            <p:cNvSpPr/>
            <p:nvPr/>
          </p:nvSpPr>
          <p:spPr>
            <a:xfrm>
              <a:off x="2159113" y="1203004"/>
              <a:ext cx="50723" cy="50724"/>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7" name="图形10-7"/>
            <p:cNvSpPr/>
            <p:nvPr/>
          </p:nvSpPr>
          <p:spPr>
            <a:xfrm>
              <a:off x="2214183" y="1134890"/>
              <a:ext cx="53621" cy="52173"/>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8" name="图形10-8"/>
            <p:cNvSpPr/>
            <p:nvPr/>
          </p:nvSpPr>
          <p:spPr>
            <a:xfrm>
              <a:off x="2270703" y="1176918"/>
              <a:ext cx="50723" cy="50725"/>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9" name="图形10-9"/>
            <p:cNvSpPr/>
            <p:nvPr/>
          </p:nvSpPr>
          <p:spPr>
            <a:xfrm>
              <a:off x="2331570" y="1094312"/>
              <a:ext cx="50723" cy="50724"/>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50" name="图形10-10"/>
            <p:cNvSpPr/>
            <p:nvPr/>
          </p:nvSpPr>
          <p:spPr>
            <a:xfrm>
              <a:off x="2034777" y="1109532"/>
              <a:ext cx="331369" cy="151441"/>
            </a:xfrm>
            <a:custGeom>
              <a:avLst/>
              <a:gdLst/>
              <a:ahLst/>
              <a:cxnLst>
                <a:cxn ang="0">
                  <a:pos x="wd2" y="hd2"/>
                </a:cxn>
                <a:cxn ang="5400000">
                  <a:pos x="wd2" y="hd2"/>
                </a:cxn>
                <a:cxn ang="10800000">
                  <a:pos x="wd2" y="hd2"/>
                </a:cxn>
                <a:cxn ang="16200000">
                  <a:pos x="wd2" y="hd2"/>
                </a:cxn>
              </a:cxnLst>
              <a:rect l="0" t="0" r="r" b="b"/>
              <a:pathLst>
                <a:path w="21381" h="21497" extrusionOk="0">
                  <a:moveTo>
                    <a:pt x="591" y="21497"/>
                  </a:moveTo>
                  <a:cubicBezTo>
                    <a:pt x="474" y="21497"/>
                    <a:pt x="239" y="21240"/>
                    <a:pt x="122" y="20983"/>
                  </a:cubicBezTo>
                  <a:cubicBezTo>
                    <a:pt x="-113" y="20211"/>
                    <a:pt x="4" y="19440"/>
                    <a:pt x="357" y="18926"/>
                  </a:cubicBezTo>
                  <a:cubicBezTo>
                    <a:pt x="4817" y="12497"/>
                    <a:pt x="4817" y="12497"/>
                    <a:pt x="4817" y="12497"/>
                  </a:cubicBezTo>
                  <a:cubicBezTo>
                    <a:pt x="9396" y="15326"/>
                    <a:pt x="9396" y="15326"/>
                    <a:pt x="9396" y="15326"/>
                  </a:cubicBezTo>
                  <a:cubicBezTo>
                    <a:pt x="13270" y="5554"/>
                    <a:pt x="13270" y="5554"/>
                    <a:pt x="13270" y="5554"/>
                  </a:cubicBezTo>
                  <a:cubicBezTo>
                    <a:pt x="16791" y="11468"/>
                    <a:pt x="16791" y="11468"/>
                    <a:pt x="16791" y="11468"/>
                  </a:cubicBezTo>
                  <a:cubicBezTo>
                    <a:pt x="20313" y="668"/>
                    <a:pt x="20313" y="668"/>
                    <a:pt x="20313" y="668"/>
                  </a:cubicBezTo>
                  <a:cubicBezTo>
                    <a:pt x="20430" y="-103"/>
                    <a:pt x="20900" y="-103"/>
                    <a:pt x="21135" y="154"/>
                  </a:cubicBezTo>
                  <a:cubicBezTo>
                    <a:pt x="21370" y="668"/>
                    <a:pt x="21487" y="1440"/>
                    <a:pt x="21252" y="2211"/>
                  </a:cubicBezTo>
                  <a:cubicBezTo>
                    <a:pt x="17144" y="15326"/>
                    <a:pt x="17144" y="15326"/>
                    <a:pt x="17144" y="15326"/>
                  </a:cubicBezTo>
                  <a:cubicBezTo>
                    <a:pt x="13387" y="9411"/>
                    <a:pt x="13387" y="9411"/>
                    <a:pt x="13387" y="9411"/>
                  </a:cubicBezTo>
                  <a:cubicBezTo>
                    <a:pt x="9865" y="18411"/>
                    <a:pt x="9865" y="18411"/>
                    <a:pt x="9865" y="18411"/>
                  </a:cubicBezTo>
                  <a:cubicBezTo>
                    <a:pt x="4935" y="15583"/>
                    <a:pt x="4935" y="15583"/>
                    <a:pt x="4935" y="15583"/>
                  </a:cubicBezTo>
                  <a:cubicBezTo>
                    <a:pt x="944" y="21240"/>
                    <a:pt x="944" y="21240"/>
                    <a:pt x="944" y="21240"/>
                  </a:cubicBezTo>
                  <a:cubicBezTo>
                    <a:pt x="826" y="21497"/>
                    <a:pt x="709" y="21497"/>
                    <a:pt x="591" y="21497"/>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nvGrpSpPr>
          <p:cNvPr id="27" name="组合 26"/>
          <p:cNvGrpSpPr/>
          <p:nvPr/>
        </p:nvGrpSpPr>
        <p:grpSpPr>
          <a:xfrm>
            <a:off x="8914042" y="2098396"/>
            <a:ext cx="519772" cy="513774"/>
            <a:chOff x="24419" y="4365194"/>
            <a:chExt cx="376796" cy="372448"/>
          </a:xfrm>
          <a:solidFill>
            <a:schemeClr val="accent1"/>
          </a:solidFill>
        </p:grpSpPr>
        <p:sp>
          <p:nvSpPr>
            <p:cNvPr id="34" name="图形11"/>
            <p:cNvSpPr/>
            <p:nvPr/>
          </p:nvSpPr>
          <p:spPr>
            <a:xfrm>
              <a:off x="127312" y="4584025"/>
              <a:ext cx="255063" cy="153617"/>
            </a:xfrm>
            <a:custGeom>
              <a:avLst/>
              <a:gdLst/>
              <a:ahLst/>
              <a:cxnLst>
                <a:cxn ang="0">
                  <a:pos x="wd2" y="hd2"/>
                </a:cxn>
                <a:cxn ang="5400000">
                  <a:pos x="wd2" y="hd2"/>
                </a:cxn>
                <a:cxn ang="10800000">
                  <a:pos x="wd2" y="hd2"/>
                </a:cxn>
                <a:cxn ang="16200000">
                  <a:pos x="wd2" y="hd2"/>
                </a:cxn>
              </a:cxnLst>
              <a:rect l="0" t="0" r="r" b="b"/>
              <a:pathLst>
                <a:path w="21600" h="21600" extrusionOk="0">
                  <a:moveTo>
                    <a:pt x="15319" y="0"/>
                  </a:moveTo>
                  <a:cubicBezTo>
                    <a:pt x="10877" y="0"/>
                    <a:pt x="10877" y="0"/>
                    <a:pt x="10877" y="0"/>
                  </a:cubicBezTo>
                  <a:cubicBezTo>
                    <a:pt x="12102" y="1543"/>
                    <a:pt x="13174" y="3600"/>
                    <a:pt x="13634" y="5914"/>
                  </a:cubicBezTo>
                  <a:cubicBezTo>
                    <a:pt x="15319" y="5914"/>
                    <a:pt x="15319" y="5914"/>
                    <a:pt x="15319" y="5914"/>
                  </a:cubicBezTo>
                  <a:cubicBezTo>
                    <a:pt x="16851" y="5914"/>
                    <a:pt x="18230" y="8229"/>
                    <a:pt x="18230" y="10800"/>
                  </a:cubicBezTo>
                  <a:cubicBezTo>
                    <a:pt x="18230" y="13629"/>
                    <a:pt x="16851" y="15943"/>
                    <a:pt x="15319" y="15943"/>
                  </a:cubicBezTo>
                  <a:cubicBezTo>
                    <a:pt x="6434" y="15943"/>
                    <a:pt x="6434" y="15943"/>
                    <a:pt x="6434" y="15943"/>
                  </a:cubicBezTo>
                  <a:cubicBezTo>
                    <a:pt x="4902" y="15943"/>
                    <a:pt x="3523" y="13629"/>
                    <a:pt x="3523" y="10800"/>
                  </a:cubicBezTo>
                  <a:cubicBezTo>
                    <a:pt x="3523" y="9771"/>
                    <a:pt x="3677" y="8743"/>
                    <a:pt x="3983" y="7971"/>
                  </a:cubicBezTo>
                  <a:cubicBezTo>
                    <a:pt x="306" y="7971"/>
                    <a:pt x="306" y="7971"/>
                    <a:pt x="306" y="7971"/>
                  </a:cubicBezTo>
                  <a:cubicBezTo>
                    <a:pt x="153" y="9000"/>
                    <a:pt x="0" y="9771"/>
                    <a:pt x="0" y="10800"/>
                  </a:cubicBezTo>
                  <a:cubicBezTo>
                    <a:pt x="0" y="16714"/>
                    <a:pt x="2911" y="21600"/>
                    <a:pt x="6434" y="21600"/>
                  </a:cubicBezTo>
                  <a:cubicBezTo>
                    <a:pt x="15319" y="21600"/>
                    <a:pt x="15319" y="21600"/>
                    <a:pt x="15319" y="21600"/>
                  </a:cubicBezTo>
                  <a:cubicBezTo>
                    <a:pt x="18843" y="21600"/>
                    <a:pt x="21600" y="16714"/>
                    <a:pt x="21600" y="10800"/>
                  </a:cubicBezTo>
                  <a:cubicBezTo>
                    <a:pt x="21600" y="4886"/>
                    <a:pt x="18843" y="0"/>
                    <a:pt x="15319" y="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5" name="图形12"/>
            <p:cNvSpPr/>
            <p:nvPr/>
          </p:nvSpPr>
          <p:spPr>
            <a:xfrm>
              <a:off x="24419" y="4584025"/>
              <a:ext cx="256512" cy="153617"/>
            </a:xfrm>
            <a:custGeom>
              <a:avLst/>
              <a:gdLst/>
              <a:ahLst/>
              <a:cxnLst>
                <a:cxn ang="0">
                  <a:pos x="wd2" y="hd2"/>
                </a:cxn>
                <a:cxn ang="5400000">
                  <a:pos x="wd2" y="hd2"/>
                </a:cxn>
                <a:cxn ang="10800000">
                  <a:pos x="wd2" y="hd2"/>
                </a:cxn>
                <a:cxn ang="16200000">
                  <a:pos x="wd2" y="hd2"/>
                </a:cxn>
              </a:cxnLst>
              <a:rect l="0" t="0" r="r" b="b"/>
              <a:pathLst>
                <a:path w="21600" h="21600" extrusionOk="0">
                  <a:moveTo>
                    <a:pt x="8119" y="15943"/>
                  </a:moveTo>
                  <a:cubicBezTo>
                    <a:pt x="6434" y="15943"/>
                    <a:pt x="6434" y="15943"/>
                    <a:pt x="6434" y="15943"/>
                  </a:cubicBezTo>
                  <a:cubicBezTo>
                    <a:pt x="4749" y="15943"/>
                    <a:pt x="3370" y="13629"/>
                    <a:pt x="3370" y="10800"/>
                  </a:cubicBezTo>
                  <a:cubicBezTo>
                    <a:pt x="3370" y="8229"/>
                    <a:pt x="4749" y="5914"/>
                    <a:pt x="6434" y="5914"/>
                  </a:cubicBezTo>
                  <a:cubicBezTo>
                    <a:pt x="7353" y="5914"/>
                    <a:pt x="7353" y="5914"/>
                    <a:pt x="7353" y="5914"/>
                  </a:cubicBezTo>
                  <a:cubicBezTo>
                    <a:pt x="15166" y="5914"/>
                    <a:pt x="15166" y="5914"/>
                    <a:pt x="15166" y="5914"/>
                  </a:cubicBezTo>
                  <a:cubicBezTo>
                    <a:pt x="16851" y="5914"/>
                    <a:pt x="18230" y="8229"/>
                    <a:pt x="18230" y="10800"/>
                  </a:cubicBezTo>
                  <a:cubicBezTo>
                    <a:pt x="18230" y="11314"/>
                    <a:pt x="18077" y="11571"/>
                    <a:pt x="18077" y="11829"/>
                  </a:cubicBezTo>
                  <a:cubicBezTo>
                    <a:pt x="18077" y="12600"/>
                    <a:pt x="17770" y="13371"/>
                    <a:pt x="17464" y="13886"/>
                  </a:cubicBezTo>
                  <a:cubicBezTo>
                    <a:pt x="21294" y="13886"/>
                    <a:pt x="21294" y="13886"/>
                    <a:pt x="21294" y="13886"/>
                  </a:cubicBezTo>
                  <a:cubicBezTo>
                    <a:pt x="21447" y="13371"/>
                    <a:pt x="21447" y="12600"/>
                    <a:pt x="21600" y="11829"/>
                  </a:cubicBezTo>
                  <a:cubicBezTo>
                    <a:pt x="21600" y="11829"/>
                    <a:pt x="21600" y="11829"/>
                    <a:pt x="21600" y="11829"/>
                  </a:cubicBezTo>
                  <a:cubicBezTo>
                    <a:pt x="21600" y="11571"/>
                    <a:pt x="21600" y="11314"/>
                    <a:pt x="21600" y="10800"/>
                  </a:cubicBezTo>
                  <a:cubicBezTo>
                    <a:pt x="21600" y="4886"/>
                    <a:pt x="18689" y="0"/>
                    <a:pt x="15166" y="0"/>
                  </a:cubicBezTo>
                  <a:cubicBezTo>
                    <a:pt x="7353" y="0"/>
                    <a:pt x="7353" y="0"/>
                    <a:pt x="7353" y="0"/>
                  </a:cubicBezTo>
                  <a:cubicBezTo>
                    <a:pt x="6434" y="0"/>
                    <a:pt x="6434" y="0"/>
                    <a:pt x="6434" y="0"/>
                  </a:cubicBezTo>
                  <a:cubicBezTo>
                    <a:pt x="2911" y="0"/>
                    <a:pt x="0" y="4886"/>
                    <a:pt x="0" y="10800"/>
                  </a:cubicBezTo>
                  <a:cubicBezTo>
                    <a:pt x="0" y="16714"/>
                    <a:pt x="2911" y="21600"/>
                    <a:pt x="6434" y="21600"/>
                  </a:cubicBezTo>
                  <a:cubicBezTo>
                    <a:pt x="11030" y="21600"/>
                    <a:pt x="11030" y="21600"/>
                    <a:pt x="11030" y="21600"/>
                  </a:cubicBezTo>
                  <a:cubicBezTo>
                    <a:pt x="9804" y="20314"/>
                    <a:pt x="8732" y="18257"/>
                    <a:pt x="8119" y="15943"/>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6" name="图形13"/>
            <p:cNvSpPr/>
            <p:nvPr/>
          </p:nvSpPr>
          <p:spPr>
            <a:xfrm>
              <a:off x="109922" y="4365194"/>
              <a:ext cx="188398" cy="186950"/>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cubicBezTo>
                    <a:pt x="4823" y="0"/>
                    <a:pt x="0" y="4823"/>
                    <a:pt x="0" y="10695"/>
                  </a:cubicBezTo>
                  <a:cubicBezTo>
                    <a:pt x="0" y="16777"/>
                    <a:pt x="4823" y="21600"/>
                    <a:pt x="10905" y="21600"/>
                  </a:cubicBezTo>
                  <a:cubicBezTo>
                    <a:pt x="16777" y="21600"/>
                    <a:pt x="21600" y="16777"/>
                    <a:pt x="21600" y="10695"/>
                  </a:cubicBezTo>
                  <a:cubicBezTo>
                    <a:pt x="21600" y="4823"/>
                    <a:pt x="16777" y="0"/>
                    <a:pt x="10905" y="0"/>
                  </a:cubicBezTo>
                  <a:close/>
                  <a:moveTo>
                    <a:pt x="17196" y="12373"/>
                  </a:moveTo>
                  <a:cubicBezTo>
                    <a:pt x="12583" y="12373"/>
                    <a:pt x="12583" y="12373"/>
                    <a:pt x="12583" y="12373"/>
                  </a:cubicBezTo>
                  <a:cubicBezTo>
                    <a:pt x="12583" y="16986"/>
                    <a:pt x="12583" y="16986"/>
                    <a:pt x="12583" y="16986"/>
                  </a:cubicBezTo>
                  <a:cubicBezTo>
                    <a:pt x="9017" y="16986"/>
                    <a:pt x="9017" y="16986"/>
                    <a:pt x="9017" y="16986"/>
                  </a:cubicBezTo>
                  <a:cubicBezTo>
                    <a:pt x="9017" y="12373"/>
                    <a:pt x="9017" y="12373"/>
                    <a:pt x="9017" y="12373"/>
                  </a:cubicBezTo>
                  <a:cubicBezTo>
                    <a:pt x="4614" y="12373"/>
                    <a:pt x="4614" y="12373"/>
                    <a:pt x="4614" y="12373"/>
                  </a:cubicBezTo>
                  <a:cubicBezTo>
                    <a:pt x="4614" y="9017"/>
                    <a:pt x="4614" y="9017"/>
                    <a:pt x="4614" y="9017"/>
                  </a:cubicBezTo>
                  <a:cubicBezTo>
                    <a:pt x="9017" y="9017"/>
                    <a:pt x="9017" y="9017"/>
                    <a:pt x="9017" y="9017"/>
                  </a:cubicBezTo>
                  <a:cubicBezTo>
                    <a:pt x="9017" y="4404"/>
                    <a:pt x="9017" y="4404"/>
                    <a:pt x="9017" y="4404"/>
                  </a:cubicBezTo>
                  <a:cubicBezTo>
                    <a:pt x="12583" y="4404"/>
                    <a:pt x="12583" y="4404"/>
                    <a:pt x="12583" y="4404"/>
                  </a:cubicBezTo>
                  <a:cubicBezTo>
                    <a:pt x="12583" y="9017"/>
                    <a:pt x="12583" y="9017"/>
                    <a:pt x="12583" y="9017"/>
                  </a:cubicBezTo>
                  <a:cubicBezTo>
                    <a:pt x="17196" y="9017"/>
                    <a:pt x="17196" y="9017"/>
                    <a:pt x="17196" y="9017"/>
                  </a:cubicBezTo>
                  <a:lnTo>
                    <a:pt x="17196" y="12373"/>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7" name="图形14"/>
            <p:cNvSpPr/>
            <p:nvPr/>
          </p:nvSpPr>
          <p:spPr>
            <a:xfrm>
              <a:off x="341796" y="4462291"/>
              <a:ext cx="24637" cy="95648"/>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8" name="图形15"/>
            <p:cNvSpPr/>
            <p:nvPr/>
          </p:nvSpPr>
          <p:spPr>
            <a:xfrm>
              <a:off x="307015" y="4497072"/>
              <a:ext cx="94200" cy="26087"/>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9" name="图形16"/>
            <p:cNvSpPr/>
            <p:nvPr/>
          </p:nvSpPr>
          <p:spPr>
            <a:xfrm>
              <a:off x="46157" y="4489826"/>
              <a:ext cx="15942" cy="56521"/>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0" name="图形17"/>
            <p:cNvSpPr/>
            <p:nvPr/>
          </p:nvSpPr>
          <p:spPr>
            <a:xfrm>
              <a:off x="24419" y="4510115"/>
              <a:ext cx="59418" cy="15942"/>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pic>
        <p:nvPicPr>
          <p:cNvPr id="72" name="图片 71">
            <a:extLst>
              <a:ext uri="{FF2B5EF4-FFF2-40B4-BE49-F238E27FC236}">
                <a16:creationId xmlns:a16="http://schemas.microsoft.com/office/drawing/2014/main" id="{0FF23085-3B85-457E-B288-F4226887908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1563" y="366835"/>
            <a:ext cx="1379306" cy="1379996"/>
          </a:xfrm>
          <a:prstGeom prst="rect">
            <a:avLst/>
          </a:prstGeom>
        </p:spPr>
      </p:pic>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e56d9366-b650-4214-a632-8794cabc6850"/>
  <p:tag name="COMMONDATA" val="eyJjb3VudCI6MywiaGRpZCI6ImIzZDQ2MTJiMDZjOTU2Njk3ZDg2MTRjNjhmNmJiNjhmIiwidXNlckNvdW50IjozfQ=="/>
</p:tagLst>
</file>

<file path=ppt/tags/tag10.xml><?xml version="1.0" encoding="utf-8"?>
<p:tagLst xmlns:a="http://schemas.openxmlformats.org/drawingml/2006/main" xmlns:r="http://schemas.openxmlformats.org/officeDocument/2006/relationships" xmlns:p="http://schemas.openxmlformats.org/presentationml/2006/main">
  <p:tag name="PA" val="v5.2.11"/>
</p:tagLst>
</file>

<file path=ppt/tags/tag11.xml><?xml version="1.0" encoding="utf-8"?>
<p:tagLst xmlns:a="http://schemas.openxmlformats.org/drawingml/2006/main" xmlns:r="http://schemas.openxmlformats.org/officeDocument/2006/relationships" xmlns:p="http://schemas.openxmlformats.org/presentationml/2006/main">
  <p:tag name="PA" val="v5.2.11"/>
</p:tagLst>
</file>

<file path=ppt/tags/tag12.xml><?xml version="1.0" encoding="utf-8"?>
<p:tagLst xmlns:a="http://schemas.openxmlformats.org/drawingml/2006/main" xmlns:r="http://schemas.openxmlformats.org/officeDocument/2006/relationships" xmlns:p="http://schemas.openxmlformats.org/presentationml/2006/main">
  <p:tag name="PA" val="v5.2.11"/>
</p:tagLst>
</file>

<file path=ppt/tags/tag13.xml><?xml version="1.0" encoding="utf-8"?>
<p:tagLst xmlns:a="http://schemas.openxmlformats.org/drawingml/2006/main" xmlns:r="http://schemas.openxmlformats.org/officeDocument/2006/relationships" xmlns:p="http://schemas.openxmlformats.org/presentationml/2006/main">
  <p:tag name="PA" val="v5.2.11"/>
</p:tagLst>
</file>

<file path=ppt/tags/tag14.xml><?xml version="1.0" encoding="utf-8"?>
<p:tagLst xmlns:a="http://schemas.openxmlformats.org/drawingml/2006/main" xmlns:r="http://schemas.openxmlformats.org/officeDocument/2006/relationships" xmlns:p="http://schemas.openxmlformats.org/presentationml/2006/main">
  <p:tag name="PA" val="v5.2.11"/>
</p:tagLst>
</file>

<file path=ppt/tags/tag2.xml><?xml version="1.0" encoding="utf-8"?>
<p:tagLst xmlns:a="http://schemas.openxmlformats.org/drawingml/2006/main" xmlns:r="http://schemas.openxmlformats.org/officeDocument/2006/relationships" xmlns:p="http://schemas.openxmlformats.org/presentationml/2006/main">
  <p:tag name="PA" val="v5.2.11"/>
</p:tagLst>
</file>

<file path=ppt/tags/tag3.xml><?xml version="1.0" encoding="utf-8"?>
<p:tagLst xmlns:a="http://schemas.openxmlformats.org/drawingml/2006/main" xmlns:r="http://schemas.openxmlformats.org/officeDocument/2006/relationships" xmlns:p="http://schemas.openxmlformats.org/presentationml/2006/main">
  <p:tag name="PA" val="v5.2.11"/>
</p:tagLst>
</file>

<file path=ppt/tags/tag4.xml><?xml version="1.0" encoding="utf-8"?>
<p:tagLst xmlns:a="http://schemas.openxmlformats.org/drawingml/2006/main" xmlns:r="http://schemas.openxmlformats.org/officeDocument/2006/relationships" xmlns:p="http://schemas.openxmlformats.org/presentationml/2006/main">
  <p:tag name="PA" val="v5.2.11"/>
</p:tagLst>
</file>

<file path=ppt/tags/tag5.xml><?xml version="1.0" encoding="utf-8"?>
<p:tagLst xmlns:a="http://schemas.openxmlformats.org/drawingml/2006/main" xmlns:r="http://schemas.openxmlformats.org/officeDocument/2006/relationships" xmlns:p="http://schemas.openxmlformats.org/presentationml/2006/main">
  <p:tag name="PA" val="v5.2.11"/>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ags/tag7.xml><?xml version="1.0" encoding="utf-8"?>
<p:tagLst xmlns:a="http://schemas.openxmlformats.org/drawingml/2006/main" xmlns:r="http://schemas.openxmlformats.org/officeDocument/2006/relationships" xmlns:p="http://schemas.openxmlformats.org/presentationml/2006/main">
  <p:tag name="PA" val="v5.2.11"/>
</p:tagLst>
</file>

<file path=ppt/tags/tag8.xml><?xml version="1.0" encoding="utf-8"?>
<p:tagLst xmlns:a="http://schemas.openxmlformats.org/drawingml/2006/main" xmlns:r="http://schemas.openxmlformats.org/officeDocument/2006/relationships" xmlns:p="http://schemas.openxmlformats.org/presentationml/2006/main">
  <p:tag name="PA" val="v5.2.11"/>
</p:tagLst>
</file>

<file path=ppt/tags/tag9.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第一PPT，www.1ppt.com">
  <a:themeElements>
    <a:clrScheme name="自定义 2">
      <a:dk1>
        <a:srgbClr val="000000"/>
      </a:dk1>
      <a:lt1>
        <a:srgbClr val="FFFFFF"/>
      </a:lt1>
      <a:dk2>
        <a:srgbClr val="000000"/>
      </a:dk2>
      <a:lt2>
        <a:srgbClr val="FFFFFF"/>
      </a:lt2>
      <a:accent1>
        <a:srgbClr val="629E94"/>
      </a:accent1>
      <a:accent2>
        <a:srgbClr val="F6D794"/>
      </a:accent2>
      <a:accent3>
        <a:srgbClr val="629E94"/>
      </a:accent3>
      <a:accent4>
        <a:srgbClr val="F6D794"/>
      </a:accent4>
      <a:accent5>
        <a:srgbClr val="629E94"/>
      </a:accent5>
      <a:accent6>
        <a:srgbClr val="F6D794"/>
      </a:accent6>
      <a:hlink>
        <a:srgbClr val="000000"/>
      </a:hlink>
      <a:folHlink>
        <a:srgbClr val="000000"/>
      </a:folHlink>
    </a:clrScheme>
    <a:fontScheme name="kv4vaek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v4vaek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1040</Words>
  <Application>Microsoft Office PowerPoint</Application>
  <PresentationFormat>宽屏</PresentationFormat>
  <Paragraphs>79</Paragraphs>
  <Slides>16</Slides>
  <Notes>2</Notes>
  <HiddenSlides>1</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16</vt:i4>
      </vt:variant>
    </vt:vector>
  </HeadingPairs>
  <TitlesOfParts>
    <vt:vector size="24" baseType="lpstr">
      <vt:lpstr>等线</vt:lpstr>
      <vt:lpstr>思源黑体 CN Regular</vt:lpstr>
      <vt:lpstr>微软雅黑</vt:lpstr>
      <vt:lpstr>Arial</vt:lpstr>
      <vt:lpstr>Calibri</vt:lpstr>
      <vt:lpstr>Cambria Math</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トリ ア</cp:lastModifiedBy>
  <cp:revision>108</cp:revision>
  <dcterms:created xsi:type="dcterms:W3CDTF">2022-03-02T03:14:00Z</dcterms:created>
  <dcterms:modified xsi:type="dcterms:W3CDTF">2024-05-16T10:42:59Z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5DB76C30E4D044269100AAEF65AC7AA7_12</vt:lpwstr>
  </property>
  <property fmtid="{D5CDD505-2E9C-101B-9397-08002B2CF9AE}" pid="3" name="KSOProductBuildVer">
    <vt:lpwstr>2052-12.1.0.15120</vt:lpwstr>
  </property>
</Properties>
</file>