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49ABF-3C81-44B5-A704-701B5BC1B2D2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97AB-ADA0-4A5D-8449-09E6F3866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9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B2BF-01AB-43DE-92C1-9375858C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FF2F0-2EB7-404D-B236-EFD811A1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C2AE-1B29-4698-9C68-E759CAC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B71F-49ED-4322-87D3-6CE5A4C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CBB21-B387-4659-8689-656BCF9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4B88D-3C22-48A7-9D3F-F14175D1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9E52D-4579-42E6-B927-0CBFB0F3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60C7F-F520-4BE2-8283-02AF77A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92566-CC19-4A97-8C7D-0E2BDC9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7C028-4D1C-4157-BBDF-9E393DC2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B1418-8A1B-418E-88F9-DB45CB86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18DF1-3A22-4E28-9196-6939B4DD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9FB8-E0BC-40FD-A637-B36C0AF9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C494-F3FC-437C-B7F1-3C9AE949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AC4BB-7279-4ECD-A216-96E0630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622C3-732C-46E0-8EAD-68CE4E7C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20F7E-EC71-4345-92E1-2FA59AA4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869DB-246A-4D95-8956-9E7A42B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0F61-CB0C-48ED-B7C6-13B6A71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9742A-D62E-4CC0-93CD-7D00E9D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C2D1-5B44-4BE8-BBCC-FC09000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CF77-DDB9-4753-9318-BAEE726D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D11BE-D0B4-48F8-ABD5-23CF9B4E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2DB5B-62E7-40AE-A9B7-7CB6D19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9E538-E055-42FD-A614-9EB5855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710B9-F482-45B9-9FE9-0E996C44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35EA2-FF9D-452D-A6D1-61517A61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89EA1-800A-4F8D-AE5C-02B4A2CF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1DF75-E78D-4540-963D-D27DE86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92E98-E414-4584-82B8-2D5FB2F9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10E22-CD0D-4E11-932A-1C5DD5E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084D-76ED-4071-B8A0-5EC24605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19186-535F-44E9-955B-BBEACA4E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9827F-A45C-4195-8EC5-0F2E838C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89096-DC88-4063-94E3-909F0A2BC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34DE8-E520-4363-92BB-D65D78DE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56EB9-9A8A-47D0-8BFF-CBFFC9BB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0243B-FD62-4BDC-B78C-F70285ED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95E78-4485-4C3A-ADBC-2FC071F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AB0F-4BDE-433C-8972-ACE1B3C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0EB3F-AF11-41C6-AA89-0EAE39AB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CC9E2-1FB3-4857-A599-874F236E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5410A-9E48-407D-AE2A-4CB9AEEE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7E3A3-A124-4029-8863-323CE48D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26CA2-A6C5-44FF-8731-291DE72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163AD-D5B5-4BF1-B72A-6FA41D81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733D-9616-4FA8-8B4B-21DB66F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C1C87-1792-46C5-980B-70D39427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758E2-4518-4A03-BD4A-9380D792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189E-56A7-43DE-97E8-4306452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B4787-1DB7-4E0A-B093-AC8BF136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F28A9-4AFC-43D1-A583-02ABB45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B09C-9376-4941-9614-F481461D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B1EE-6625-43DB-BE92-C4EB2897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218AA-6397-44DB-A68C-699E3684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E231F-86CE-4A5B-9ED1-2DFEC0DD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6F8C2-11B4-4864-B8E8-8E9695B5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530BA-D6B6-42A9-9405-CFF74067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13C9-393A-46A8-9C74-4838BB9B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FEAE9-7598-4772-B85D-58FC8617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80F23-1D30-4625-A767-121FECEDE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0753-5765-4AA0-8B13-C1A675AFDDCD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386A8-3778-40C1-AF79-612BC5C6C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8F95A-2639-4C9E-974F-AA2D2689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ppeliarobotics.com/helpFiles/en/apiFunctions.ht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E59A95-980D-478B-B732-362A933480FC}"/>
              </a:ext>
            </a:extLst>
          </p:cNvPr>
          <p:cNvSpPr txBox="1"/>
          <p:nvPr/>
        </p:nvSpPr>
        <p:spPr>
          <a:xfrm>
            <a:off x="570338" y="327601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6F7B4-F614-4ACC-AC99-9BE693396C2B}"/>
              </a:ext>
            </a:extLst>
          </p:cNvPr>
          <p:cNvSpPr/>
          <p:nvPr/>
        </p:nvSpPr>
        <p:spPr>
          <a:xfrm>
            <a:off x="570336" y="814937"/>
            <a:ext cx="7305755" cy="13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实验中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使用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的代码语言为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，内嵌在仿真环境中，如右图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Code1-3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所示，双击图标即可进行代码编辑</a:t>
            </a:r>
            <a:r>
              <a:rPr lang="zh-CN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整体框架的初始化部分和仿真控制时间建议不用更改，框架已经详细的注释，请认真阅读代码，仿真中单位为米。其中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为所主要需要填写的代码文件，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Code2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不用更改，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Code3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除在指定位置处填写组号外不用更改。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F3EBE3-EF33-4D46-86CE-94C209896C14}"/>
              </a:ext>
            </a:extLst>
          </p:cNvPr>
          <p:cNvGrpSpPr/>
          <p:nvPr/>
        </p:nvGrpSpPr>
        <p:grpSpPr>
          <a:xfrm>
            <a:off x="8297923" y="441796"/>
            <a:ext cx="3426683" cy="5797586"/>
            <a:chOff x="8394463" y="244425"/>
            <a:chExt cx="3426683" cy="579758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0F48FD7-597E-426C-8615-FAE88657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4463" y="244425"/>
              <a:ext cx="2707342" cy="5797586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0645FF-D06C-4851-9E9B-ECCE20EDB922}"/>
                </a:ext>
              </a:extLst>
            </p:cNvPr>
            <p:cNvSpPr txBox="1"/>
            <p:nvPr/>
          </p:nvSpPr>
          <p:spPr>
            <a:xfrm>
              <a:off x="9323821" y="1061329"/>
              <a:ext cx="1678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Code1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：将代码写在此处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1146C88-8B9E-45B5-BE48-4096FB8048E7}"/>
                </a:ext>
              </a:extLst>
            </p:cNvPr>
            <p:cNvSpPr txBox="1"/>
            <p:nvPr/>
          </p:nvSpPr>
          <p:spPr>
            <a:xfrm>
              <a:off x="10546438" y="3247551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Code2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：不用更改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648BBE-409D-4D7E-8272-5920D2676164}"/>
                </a:ext>
              </a:extLst>
            </p:cNvPr>
            <p:cNvSpPr txBox="1"/>
            <p:nvPr/>
          </p:nvSpPr>
          <p:spPr>
            <a:xfrm>
              <a:off x="9394212" y="4239860"/>
              <a:ext cx="12747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Code3</a:t>
              </a:r>
              <a:r>
                <a:rPr lang="zh-CN" altLang="en-US" sz="105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：填写组号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7A5199-D249-4984-9356-0FD45B0814E5}"/>
                </a:ext>
              </a:extLst>
            </p:cNvPr>
            <p:cNvSpPr/>
            <p:nvPr/>
          </p:nvSpPr>
          <p:spPr>
            <a:xfrm>
              <a:off x="9103948" y="1091673"/>
              <a:ext cx="200922" cy="2009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4B90365C-8FDF-4EFB-9DC7-070177519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468" y="2247171"/>
            <a:ext cx="3400624" cy="405582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211B127-D213-49A5-AFFE-DBB5AE992BDF}"/>
              </a:ext>
            </a:extLst>
          </p:cNvPr>
          <p:cNvSpPr/>
          <p:nvPr/>
        </p:nvSpPr>
        <p:spPr>
          <a:xfrm>
            <a:off x="311386" y="2236696"/>
            <a:ext cx="4028760" cy="4260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Code1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代码如右图所示，其中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kern="100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必须存在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，分别为初始化函数和每个仿真周期反复调用的执行函数，其余函数可自行编写。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建议在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中完成各关节角的计算，在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sysCall_actuation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将规划好的关节角通过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函数传输给机械臂。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move(q, state)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q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，机械臂各关节角度，数据类型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6*1 </a:t>
            </a:r>
            <a:r>
              <a:rPr lang="en-US" altLang="zh-CN" sz="1400" kern="100" dirty="0" err="1">
                <a:latin typeface="仿宋" panose="02010609060101010101" pitchFamily="49" charset="-122"/>
                <a:ea typeface="仿宋" panose="02010609060101010101" pitchFamily="49" charset="-122"/>
              </a:rPr>
              <a:t>ndarray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，单位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rad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state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，吸盘开关，数据类型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。返回值：运行成功与否，数据类型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仿真接口函数可参考</a:t>
            </a:r>
            <a:r>
              <a:rPr lang="pt-BR" altLang="zh-CN" sz="1400" dirty="0">
                <a:hlinkClick r:id="rId5"/>
              </a:rPr>
              <a:t>regular API reference (coppeliarobotics.com)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269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107929-1D42-40FB-82E2-9508A6C71B22}"/>
              </a:ext>
            </a:extLst>
          </p:cNvPr>
          <p:cNvSpPr txBox="1"/>
          <p:nvPr/>
        </p:nvSpPr>
        <p:spPr>
          <a:xfrm>
            <a:off x="490558" y="573078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机械臂仿真代码框架解读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749E28-3265-4E5A-9ED6-82B1E5EDE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393" y="605264"/>
            <a:ext cx="2707342" cy="57975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23C778D-FD12-41BC-9A78-8CF1808C71A7}"/>
              </a:ext>
            </a:extLst>
          </p:cNvPr>
          <p:cNvSpPr/>
          <p:nvPr/>
        </p:nvSpPr>
        <p:spPr>
          <a:xfrm>
            <a:off x="490557" y="1063418"/>
            <a:ext cx="7739043" cy="3596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Robot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SuctionCup_end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点展示的为机械臂末端的坐标点（仿真中为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Dummy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），通过选中坐标点可以在左上角查看位姿信息（其中角度为欧拉角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X-Y’-Z’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）。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：调用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API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得到的姿态信息为四元数，请注意转换。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Platform1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为搬运起点的平台，其中四个物块的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SuckPoint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为吸盘的吸附中心点；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Platform2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为搬运终点的平台，其中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PlacePoint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为物块放置中心点；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Pond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为染色池，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Start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End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分别为起点和终点位置。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：以上均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只对位置进行了规定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，但由于误差的存在，</a:t>
            </a:r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建议在规划时留一定的余量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吸盘的吸附条件：吸盘与吸附中心点的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Z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轴夹角应小于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5°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，吸附位置应在吸附中心点为圆心、半径为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0.02m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的圆内，吸盘离物体的距离不能超过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0.005m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在运行过程中、暂停时可以读取机械臂位置、速度、加速度和吸盘开关的状态，如下图所示。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：停止会直接关闭。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897CC0-BC42-493B-8B4D-0D844FD0A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2" y="4910829"/>
            <a:ext cx="7647337" cy="10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9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F289D6-957F-430C-14B7-A66732ED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53" y="1472638"/>
            <a:ext cx="6352189" cy="15999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F05672-13B7-4983-B0EB-8404D0247D32}"/>
              </a:ext>
            </a:extLst>
          </p:cNvPr>
          <p:cNvSpPr txBox="1"/>
          <p:nvPr/>
        </p:nvSpPr>
        <p:spPr>
          <a:xfrm>
            <a:off x="490559" y="357127"/>
            <a:ext cx="210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逆运动学求解器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39C8AA-F939-48AA-8A54-B17766A0BF56}"/>
              </a:ext>
            </a:extLst>
          </p:cNvPr>
          <p:cNvSpPr txBox="1"/>
          <p:nvPr/>
        </p:nvSpPr>
        <p:spPr>
          <a:xfrm>
            <a:off x="490558" y="813447"/>
            <a:ext cx="103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为了方便同学们自己验证逆运动学解法，我们提供了逆运动学求解器</a:t>
            </a:r>
            <a:r>
              <a:rPr lang="en-US" altLang="zh-CN" sz="1400" dirty="0" err="1">
                <a:latin typeface="仿宋" panose="02010609060101010101" pitchFamily="49" charset="-122"/>
                <a:ea typeface="仿宋" panose="02010609060101010101" pitchFamily="49" charset="-122"/>
              </a:rPr>
              <a:t>IKSolver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其使用方法参考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IK_example.py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，求解器可以得到机械臂的可行解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29C715-BD8D-4EC4-8A8B-5E53DE3A28E0}"/>
              </a:ext>
            </a:extLst>
          </p:cNvPr>
          <p:cNvSpPr/>
          <p:nvPr/>
        </p:nvSpPr>
        <p:spPr>
          <a:xfrm>
            <a:off x="566283" y="1517632"/>
            <a:ext cx="3471358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C6EFEF-BBD6-45E1-AFCC-FA7FCB64A6D4}"/>
              </a:ext>
            </a:extLst>
          </p:cNvPr>
          <p:cNvSpPr/>
          <p:nvPr/>
        </p:nvSpPr>
        <p:spPr>
          <a:xfrm>
            <a:off x="646966" y="1593251"/>
            <a:ext cx="30948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文件夹放入项目文件夹并导入</a:t>
            </a:r>
            <a:endParaRPr lang="en-US" altLang="zh-CN" sz="1200" b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55EB3-D5F9-4490-A3A7-D9E208DB4079}"/>
              </a:ext>
            </a:extLst>
          </p:cNvPr>
          <p:cNvSpPr/>
          <p:nvPr/>
        </p:nvSpPr>
        <p:spPr>
          <a:xfrm>
            <a:off x="4867350" y="1452811"/>
            <a:ext cx="2997450" cy="2883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C5FD2-D35E-422F-AEA5-760D7EE0BA5D}"/>
              </a:ext>
            </a:extLst>
          </p:cNvPr>
          <p:cNvCxnSpPr>
            <a:cxnSpLocks/>
          </p:cNvCxnSpPr>
          <p:nvPr/>
        </p:nvCxnSpPr>
        <p:spPr>
          <a:xfrm flipV="1">
            <a:off x="4037641" y="1748074"/>
            <a:ext cx="829709" cy="19087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AD3C77B-F85F-4DC9-879C-34FB88FC84E4}"/>
              </a:ext>
            </a:extLst>
          </p:cNvPr>
          <p:cNvCxnSpPr>
            <a:cxnSpLocks/>
          </p:cNvCxnSpPr>
          <p:nvPr/>
        </p:nvCxnSpPr>
        <p:spPr>
          <a:xfrm flipV="1">
            <a:off x="4037641" y="1445888"/>
            <a:ext cx="829709" cy="717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BD7C15A9-11C3-467A-995C-F683C421F9F8}"/>
              </a:ext>
            </a:extLst>
          </p:cNvPr>
          <p:cNvSpPr/>
          <p:nvPr/>
        </p:nvSpPr>
        <p:spPr>
          <a:xfrm>
            <a:off x="566282" y="2203042"/>
            <a:ext cx="3471360" cy="14554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/>
              <p:nvPr/>
            </p:nvSpPr>
            <p:spPr>
              <a:xfrm>
                <a:off x="571421" y="2253291"/>
                <a:ext cx="347135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调用</a:t>
                </a:r>
                <a:r>
                  <a:rPr lang="en-US" altLang="zh-CN" sz="1200" b="0" dirty="0" err="1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IKSolver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中的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solve</a:t>
                </a:r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方法，求得对应关节角度</a:t>
                </a:r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solidFill>
                      <a:srgbClr val="C00000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求得的角度值未排除机械臂无法达到的解，注意关节角度限制的限制！！！</a:t>
                </a:r>
                <a:endParaRPr lang="en-US" altLang="zh-CN" sz="1200" b="0" dirty="0">
                  <a:solidFill>
                    <a:srgbClr val="C00000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输入参数为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[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𝑟𝑥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𝑟𝑦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𝑟𝑧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]</m:t>
                    </m:r>
                  </m:oMath>
                </a14:m>
                <a:endParaRPr lang="en-US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 代表笛卡尔坐标系，单位，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m</a:t>
                </a:r>
              </a:p>
              <a:p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𝑋𝑌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𝑍</m:t>
                    </m:r>
                    <m:r>
                      <a:rPr lang="en-US" altLang="zh-CN" sz="1200" b="0" i="1" dirty="0" smtClean="0">
                        <a:effectLst/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′</m:t>
                    </m:r>
                  </m:oMath>
                </a14:m>
                <a:r>
                  <a:rPr lang="zh-CN" altLang="en-US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欧拉角，单位，</a:t>
                </a:r>
                <a:r>
                  <a:rPr lang="en-US" altLang="zh-CN" sz="1200" b="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rad</a:t>
                </a:r>
              </a:p>
              <a:p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返回值为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6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200" i="1" dirty="0" err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𝑛𝑑𝑎𝑟𝑟𝑎𝑦</m:t>
                    </m:r>
                  </m:oMath>
                </a14:m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(0≤ 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≤ 8)</m:t>
                    </m:r>
                  </m:oMath>
                </a14:m>
                <a:endParaRPr lang="en-US" altLang="zh-CN" sz="1200" b="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4C6DC8F-7EF1-4EFC-AE69-9F93B7EC9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1" y="2253291"/>
                <a:ext cx="3471357" cy="1384995"/>
              </a:xfrm>
              <a:prstGeom prst="rect">
                <a:avLst/>
              </a:prstGeom>
              <a:blipFill>
                <a:blip r:embed="rId3"/>
                <a:stretch>
                  <a:fillRect l="-176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5A64B4DF-5E48-4376-81C8-E5AABDFB0F7D}"/>
              </a:ext>
            </a:extLst>
          </p:cNvPr>
          <p:cNvSpPr/>
          <p:nvPr/>
        </p:nvSpPr>
        <p:spPr>
          <a:xfrm>
            <a:off x="5008130" y="2289643"/>
            <a:ext cx="5327688" cy="7499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6B607C0-B42D-424E-A160-F6459B112731}"/>
              </a:ext>
            </a:extLst>
          </p:cNvPr>
          <p:cNvCxnSpPr>
            <a:cxnSpLocks/>
          </p:cNvCxnSpPr>
          <p:nvPr/>
        </p:nvCxnSpPr>
        <p:spPr>
          <a:xfrm flipV="1">
            <a:off x="4022178" y="3036328"/>
            <a:ext cx="985952" cy="61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06E346-74B0-45E5-881A-8A2763B37823}"/>
              </a:ext>
            </a:extLst>
          </p:cNvPr>
          <p:cNvCxnSpPr>
            <a:cxnSpLocks/>
          </p:cNvCxnSpPr>
          <p:nvPr/>
        </p:nvCxnSpPr>
        <p:spPr>
          <a:xfrm>
            <a:off x="4042778" y="2202718"/>
            <a:ext cx="965352" cy="869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0438C47B-0CD9-43DC-87CC-A10936649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628" y="3545180"/>
            <a:ext cx="3229426" cy="141942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F023508-5696-4E44-9A53-7424D8AFF306}"/>
              </a:ext>
            </a:extLst>
          </p:cNvPr>
          <p:cNvSpPr/>
          <p:nvPr/>
        </p:nvSpPr>
        <p:spPr>
          <a:xfrm>
            <a:off x="490558" y="4002273"/>
            <a:ext cx="3612139" cy="4282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2B2D27-D0BE-4B57-8419-EEA5B2E016BB}"/>
              </a:ext>
            </a:extLst>
          </p:cNvPr>
          <p:cNvSpPr/>
          <p:nvPr/>
        </p:nvSpPr>
        <p:spPr>
          <a:xfrm>
            <a:off x="521527" y="3985559"/>
            <a:ext cx="3471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返回结果为</a:t>
            </a:r>
            <a:r>
              <a:rPr lang="en-US" altLang="zh-CN" sz="1200" dirty="0"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组解，最终角度选取需要</a:t>
            </a:r>
            <a:r>
              <a:rPr lang="zh-CN" altLang="en-US" sz="12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考虑机械臂的关节范围</a:t>
            </a:r>
            <a:endParaRPr lang="en-US" altLang="zh-CN" sz="1200" b="0" dirty="0">
              <a:solidFill>
                <a:srgbClr val="C00000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7FE07D-02DE-4F59-9789-E88FBC07136F}"/>
              </a:ext>
            </a:extLst>
          </p:cNvPr>
          <p:cNvSpPr/>
          <p:nvPr/>
        </p:nvSpPr>
        <p:spPr>
          <a:xfrm>
            <a:off x="5992109" y="3423245"/>
            <a:ext cx="3419758" cy="1606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E857C9-8DDB-4BEA-998C-97EF1230DE5A}"/>
              </a:ext>
            </a:extLst>
          </p:cNvPr>
          <p:cNvCxnSpPr>
            <a:cxnSpLocks/>
          </p:cNvCxnSpPr>
          <p:nvPr/>
        </p:nvCxnSpPr>
        <p:spPr>
          <a:xfrm>
            <a:off x="4102697" y="4423589"/>
            <a:ext cx="1889412" cy="5859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73F11C6-D8F6-4013-8EB0-CC2703DD852F}"/>
              </a:ext>
            </a:extLst>
          </p:cNvPr>
          <p:cNvCxnSpPr>
            <a:cxnSpLocks/>
          </p:cNvCxnSpPr>
          <p:nvPr/>
        </p:nvCxnSpPr>
        <p:spPr>
          <a:xfrm flipV="1">
            <a:off x="4102697" y="3423245"/>
            <a:ext cx="1889412" cy="5790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DA11561-C982-6740-2597-D5C1D775F5CC}"/>
              </a:ext>
            </a:extLst>
          </p:cNvPr>
          <p:cNvSpPr/>
          <p:nvPr/>
        </p:nvSpPr>
        <p:spPr>
          <a:xfrm>
            <a:off x="700321" y="5156199"/>
            <a:ext cx="10461149" cy="1011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在仿真中使用该求解器，需在仿真环境中导入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IK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，详细步骤见仿真环境中</a:t>
            </a:r>
            <a:r>
              <a:rPr lang="en-US" altLang="zh-CN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Robot(Code1)</a:t>
            </a: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处注释</a:t>
            </a:r>
            <a:endParaRPr lang="en-US" altLang="zh-CN" sz="1400" kern="1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kern="100" dirty="0">
                <a:latin typeface="仿宋" panose="02010609060101010101" pitchFamily="49" charset="-122"/>
                <a:ea typeface="仿宋" panose="02010609060101010101" pitchFamily="49" charset="-122"/>
              </a:rPr>
              <a:t>若要使用其他代码文件也可按照此方式导入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PS</a:t>
            </a:r>
            <a:r>
              <a:rPr lang="zh-CN" altLang="en-US" sz="14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：若在仿真中采用自己设计的逆运动学求解器，最终成绩有加分！</a:t>
            </a:r>
            <a:endParaRPr lang="en-US" altLang="zh-CN" sz="1400" b="1" kern="1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473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668</Words>
  <Application>Microsoft Office PowerPoint</Application>
  <PresentationFormat>宽屏</PresentationFormat>
  <Paragraphs>28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仿宋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309</dc:creator>
  <cp:lastModifiedBy>金泽 石</cp:lastModifiedBy>
  <cp:revision>100</cp:revision>
  <dcterms:created xsi:type="dcterms:W3CDTF">2022-06-20T10:24:39Z</dcterms:created>
  <dcterms:modified xsi:type="dcterms:W3CDTF">2024-09-23T05:12:58Z</dcterms:modified>
</cp:coreProperties>
</file>