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9" r:id="rId2"/>
    <p:sldId id="257" r:id="rId3"/>
    <p:sldId id="261" r:id="rId4"/>
    <p:sldId id="258" r:id="rId5"/>
    <p:sldId id="259" r:id="rId6"/>
    <p:sldId id="262" r:id="rId7"/>
    <p:sldId id="270" r:id="rId8"/>
    <p:sldId id="263" r:id="rId9"/>
    <p:sldId id="265" r:id="rId10"/>
    <p:sldId id="266" r:id="rId11"/>
    <p:sldId id="267" r:id="rId12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850"/>
    <p:restoredTop sz="94660"/>
  </p:normalViewPr>
  <p:slideViewPr>
    <p:cSldViewPr>
      <p:cViewPr varScale="1">
        <p:scale>
          <a:sx n="81" d="100"/>
          <a:sy n="81" d="100"/>
        </p:scale>
        <p:origin x="1171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E8AD7D3E-C7EC-C533-A887-6B11807A37E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1A0F2A14-D3A0-871A-74E5-7EE3E26ADA0F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9401384-AA10-17EC-4BF6-ACFA57E5593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A5441D-2808-47A6-A51B-0D59497044B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70354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2EFC293-ABCE-5635-4161-BF253044249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6D4EA60-7824-FCC1-06AA-57FA354EB8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E452C64-CB57-50A4-89D5-B52B4AA2326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CA60E0-EEED-4E7E-8EAF-122AD71D0D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3775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C83BA79A-B5D8-E08B-BF34-9E6ED26D738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BED3DD24-C267-9B2D-50C9-DB35989FD4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D44A66A-18D3-AA38-6741-14075F0C65C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9D845-8316-45A3-93BE-40314F73C3C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536303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62D1594-7CEE-7CD6-2DAC-54E86E8352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5EFAA5-CFB5-37E8-5DB5-EE983A0AA44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36484D6A-87FA-AB76-0A84-67DAD353A21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4659B1-9B0E-4413-B1F0-217042F05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19268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A806E86-3CFD-0580-267F-4754DF92F85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99705E8F-BB77-EE7D-711F-5A655F8A4F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DE508D50-29C1-46A2-3910-39801041D24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41C5D9-728A-4238-8984-8A8CF090CE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14788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080C6-63DE-4774-5D72-519D58400A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CE2DF0C-0024-B675-605E-CA22F8FBDB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87AFAA-DECF-717C-6301-457617319F8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F4F09D-173E-4438-9680-41F6DB1A0F1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0312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FD44BB33-55F2-927E-BCC5-1FB7B659010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C8359620-AA23-0C0E-9EAA-D3F8BF4FF43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A76D7D6A-005C-65F0-712E-14C13666FC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49689E-6161-4F90-953D-D02D71976C4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06228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307C337-7274-4DA7-CF4E-059325F018E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4A24F396-F906-F33E-E39A-819033A9F4A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23D9B9AB-33CF-062D-2A07-AC07DADC5DC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698CE2-4827-465A-B51F-23FBBC123B2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98605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324A2790-414A-B141-BECB-001F97970EB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8E4B7382-BDE2-06C5-932E-C92BB2E465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8DD3644-4645-91AD-03E1-C97D86BA80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DD7BBC-9E35-4CAC-A46D-D1000F4AF3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38709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33E8616-2E90-ABD1-9298-19FD1C54F2E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378C47B-71D1-48A4-C222-85823B8468E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F270E1-5221-F206-6ED5-AA766722A3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E2877F-C69E-4AC9-8D84-AB105B0FAAF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637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4E0C853-89B6-DEB9-A6EE-D52C40F392A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2616DDC-C81F-CB49-715B-C129107BFF2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DE46D0-0E7E-6A38-FF47-D3A78B016D7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C65E71-9567-4CEA-8F2B-59DB1CE4CDD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28481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7819DEC5-3C1F-141F-14F8-877EC375466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5782C71-1572-D367-51BE-DD25C54CEB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0745EBBA-72C0-2EED-78C4-A93A15EE08BD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6EF7F612-5B08-1601-1DC9-04CACC23870E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992CE26-6F1B-7A5D-B601-891A89A887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C9B23A25-1476-4A1A-90D1-C0149AB81C5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://zjuhw.rqnoj.cn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7" Type="http://schemas.openxmlformats.org/officeDocument/2006/relationships/image" Target="../media/image3.jpeg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6" Type="http://schemas.openxmlformats.org/officeDocument/2006/relationships/hyperlink" Target="mailto:weiss@fiu.edu" TargetMode="External"/><Relationship Id="rId5" Type="http://schemas.openxmlformats.org/officeDocument/2006/relationships/image" Target="../media/image2.pn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pintia.cn/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audio" Target="../media/audio4.wav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w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audio" Target="../media/audio5.wav"/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5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Rectangle 2">
            <a:extLst>
              <a:ext uri="{FF2B5EF4-FFF2-40B4-BE49-F238E27FC236}">
                <a16:creationId xmlns:a16="http://schemas.microsoft.com/office/drawing/2014/main" id="{1FAC84B2-48DA-3AAC-DF51-3076FC63881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85800" y="533400"/>
            <a:ext cx="7772400" cy="1905000"/>
          </a:xfrm>
        </p:spPr>
        <p:txBody>
          <a:bodyPr/>
          <a:lstStyle/>
          <a:p>
            <a:pPr eaLnBrk="1" hangingPunct="1"/>
            <a: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  <a:t>数据结构基础</a:t>
            </a:r>
            <a:br>
              <a:rPr lang="zh-CN" altLang="en-US" b="1">
                <a:solidFill>
                  <a:schemeClr val="tx1"/>
                </a:solidFill>
                <a:ea typeface="楷体_GB2312" pitchFamily="49" charset="-122"/>
              </a:rPr>
            </a:br>
            <a:r>
              <a:rPr lang="en-US" altLang="zh-CN" sz="3600" b="1">
                <a:solidFill>
                  <a:schemeClr val="tx1"/>
                </a:solidFill>
                <a:latin typeface="Arial" panose="020B0604020202020204" pitchFamily="34" charset="0"/>
                <a:ea typeface="楷体_GB2312" pitchFamily="49" charset="-122"/>
              </a:rPr>
              <a:t>Fundamentals of Data Structures </a:t>
            </a:r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B3931C15-EB55-0984-9194-49989320B21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990600" y="2362200"/>
            <a:ext cx="6400800" cy="2286000"/>
          </a:xfrm>
        </p:spPr>
        <p:txBody>
          <a:bodyPr/>
          <a:lstStyle/>
          <a:p>
            <a:pPr eaLnBrk="1" hangingPunct="1"/>
            <a:r>
              <a:rPr lang="zh-CN" altLang="en-US" sz="4000" b="1">
                <a:ea typeface="楷体_GB2312" pitchFamily="49" charset="-122"/>
              </a:rPr>
              <a:t>主讲教师： 朱建科 </a:t>
            </a:r>
          </a:p>
          <a:p>
            <a:pPr eaLnBrk="1" hangingPunct="1"/>
            <a:r>
              <a:rPr lang="zh-CN" altLang="en-US" b="1">
                <a:latin typeface="Arial" panose="020B0604020202020204" pitchFamily="34" charset="0"/>
                <a:ea typeface="楷体_GB2312" pitchFamily="49" charset="-122"/>
              </a:rPr>
              <a:t>       </a:t>
            </a:r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Instructor:  Jianke ZHU</a:t>
            </a:r>
          </a:p>
          <a:p>
            <a:pPr eaLnBrk="1" hangingPunct="1"/>
            <a:r>
              <a:rPr lang="en-US" altLang="zh-CN" b="1">
                <a:latin typeface="Arial" panose="020B0604020202020204" pitchFamily="34" charset="0"/>
                <a:ea typeface="楷体_GB2312" pitchFamily="49" charset="-122"/>
              </a:rPr>
              <a:t>          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</a:rPr>
              <a:t>E-mail:  </a:t>
            </a:r>
            <a:r>
              <a:rPr lang="en-US" altLang="zh-CN" sz="2000" b="1" u="sng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jkzhu@zju.edu.cn</a:t>
            </a:r>
          </a:p>
        </p:txBody>
      </p:sp>
      <p:sp>
        <p:nvSpPr>
          <p:cNvPr id="2054" name="Text Box 6">
            <a:extLst>
              <a:ext uri="{FF2B5EF4-FFF2-40B4-BE49-F238E27FC236}">
                <a16:creationId xmlns:a16="http://schemas.microsoft.com/office/drawing/2014/main" id="{7AE533E5-B2E9-21EB-6608-A29D1B1C95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4551363"/>
            <a:ext cx="7315200" cy="8302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en-US" altLang="zh-CN" sz="2400" b="1"/>
              <a:t>Courseware  and homework sets can be downloaded from  </a:t>
            </a:r>
            <a:r>
              <a:rPr lang="en-US" altLang="zh-CN" sz="2400" b="1" u="sng">
                <a:solidFill>
                  <a:schemeClr val="hlink"/>
                </a:solidFill>
                <a:latin typeface="Arial" panose="020B0604020202020204" pitchFamily="34" charset="0"/>
                <a:ea typeface="楷体_GB2312" pitchFamily="49" charset="-122"/>
              </a:rPr>
              <a:t>https://pintia.cn/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0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1" grpId="0" autoUpdateAnimBg="0"/>
      <p:bldP spid="2054" grpId="0" autoUpdateAnimBg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9D2AC44-8072-C4F8-AC19-CA2916A3EF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85750"/>
            <a:ext cx="7772400" cy="1143000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br>
              <a:rPr lang="zh-CN" altLang="en-US" dirty="0"/>
            </a:br>
            <a:r>
              <a:rPr lang="en-US" altLang="zh-CN" dirty="0"/>
              <a:t> </a:t>
            </a:r>
            <a:r>
              <a:rPr lang="en-US" altLang="zh-CN" sz="4900" b="1" dirty="0">
                <a:solidFill>
                  <a:schemeClr val="tx1"/>
                </a:solidFill>
              </a:rPr>
              <a:t>Process </a:t>
            </a:r>
            <a:endParaRPr lang="zh-CN" altLang="en-US" sz="4900" dirty="0">
              <a:solidFill>
                <a:schemeClr val="tx1"/>
              </a:solidFill>
            </a:endParaRPr>
          </a:p>
        </p:txBody>
      </p:sp>
      <p:sp>
        <p:nvSpPr>
          <p:cNvPr id="22530" name="内容占位符 2">
            <a:extLst>
              <a:ext uri="{FF2B5EF4-FFF2-40B4-BE49-F238E27FC236}">
                <a16:creationId xmlns:a16="http://schemas.microsoft.com/office/drawing/2014/main" id="{C0DB2515-AF05-ACA1-C058-C8783AA504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85800" y="1981200"/>
            <a:ext cx="7815263" cy="4114800"/>
          </a:xfrm>
        </p:spPr>
        <p:txBody>
          <a:bodyPr/>
          <a:lstStyle/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Submit initial version for peer review (1 week)</a:t>
            </a: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Participate in peer review (2 days)</a:t>
            </a:r>
            <a:endParaRPr lang="zh-CN" altLang="en-US" b="1"/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Revise paper and submit to TA (2 days)</a:t>
            </a:r>
            <a:endParaRPr lang="zh-CN" altLang="en-US" b="1">
              <a:hlinkClick r:id="rId2"/>
            </a:endParaRPr>
          </a:p>
          <a:p>
            <a:pPr marL="514350" indent="-514350" eaLnBrk="1" hangingPunct="1">
              <a:buFont typeface="Times New Roman" panose="02020603050405020304" pitchFamily="18" charset="0"/>
              <a:buAutoNum type="arabicPeriod"/>
            </a:pPr>
            <a:r>
              <a:rPr lang="en-US" altLang="zh-CN" b="1"/>
              <a:t>Receive final grading from TA</a:t>
            </a:r>
            <a:endParaRPr lang="zh-CN" altLang="en-US"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矩形 2">
            <a:extLst>
              <a:ext uri="{FF2B5EF4-FFF2-40B4-BE49-F238E27FC236}">
                <a16:creationId xmlns:a16="http://schemas.microsoft.com/office/drawing/2014/main" id="{25102328-C398-765C-EC1B-F0D245D76C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836613"/>
            <a:ext cx="7847013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0000FF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诚信守则</a:t>
            </a:r>
            <a:endParaRPr kumimoji="0" lang="en-US" altLang="zh-CN" sz="3600" b="1">
              <a:solidFill>
                <a:srgbClr val="0000FF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0" lang="zh-CN" altLang="en-US" sz="3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（</a:t>
            </a:r>
            <a:r>
              <a:rPr kumimoji="0" lang="en-US" altLang="zh-CN" sz="3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Code of Academic Honesty</a:t>
            </a:r>
            <a:r>
              <a:rPr kumimoji="0" lang="zh-CN" altLang="en-US" sz="3600" b="1">
                <a:solidFill>
                  <a:srgbClr val="0000FF"/>
                </a:solidFill>
                <a:latin typeface="Arial" panose="020B0604020202020204" pitchFamily="34" charset="0"/>
                <a:ea typeface="楷体_GB2312" pitchFamily="49" charset="-122"/>
              </a:rPr>
              <a:t>）</a:t>
            </a:r>
          </a:p>
        </p:txBody>
      </p:sp>
      <p:sp>
        <p:nvSpPr>
          <p:cNvPr id="23554" name="矩形 3">
            <a:extLst>
              <a:ext uri="{FF2B5EF4-FFF2-40B4-BE49-F238E27FC236}">
                <a16:creationId xmlns:a16="http://schemas.microsoft.com/office/drawing/2014/main" id="{E541E139-7163-2716-3315-E5B983C75F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6013" y="2420938"/>
            <a:ext cx="6911975" cy="2678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One must get a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full mark </a:t>
            </a: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to be eligible to take the final exam.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2400" b="1">
              <a:solidFill>
                <a:srgbClr val="333333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As long as there is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one</a:t>
            </a: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action of academic dishonesty in this semester, one will </a:t>
            </a:r>
            <a:r>
              <a:rPr lang="en-US" altLang="zh-CN" sz="2400" b="1">
                <a:solidFill>
                  <a:srgbClr val="FF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not</a:t>
            </a:r>
            <a:r>
              <a:rPr lang="en-US" altLang="zh-CN" sz="2400" b="1">
                <a:solidFill>
                  <a:srgbClr val="333333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 be eligible to take the final exam and one’s course score will be zero.</a:t>
            </a:r>
            <a:endParaRPr lang="zh-CN" altLang="en-US" sz="2400" b="1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>
            <a:extLst>
              <a:ext uri="{FF2B5EF4-FFF2-40B4-BE49-F238E27FC236}">
                <a16:creationId xmlns:a16="http://schemas.microsoft.com/office/drawing/2014/main" id="{0C2E29D9-F4CE-1B89-47D2-89DB0D767F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" y="546100"/>
            <a:ext cx="3962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  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教材</a:t>
            </a:r>
            <a:r>
              <a:rPr lang="zh-CN" altLang="en-US" sz="2800" b="1">
                <a:ea typeface="楷体_GB2312" pitchFamily="49" charset="-122"/>
                <a:sym typeface="Symbol" panose="05050102010706020507" pitchFamily="18" charset="2"/>
              </a:rPr>
              <a:t>  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(Text Book)</a:t>
            </a:r>
          </a:p>
        </p:txBody>
      </p:sp>
      <p:grpSp>
        <p:nvGrpSpPr>
          <p:cNvPr id="2" name="Group 9">
            <a:extLst>
              <a:ext uri="{FF2B5EF4-FFF2-40B4-BE49-F238E27FC236}">
                <a16:creationId xmlns:a16="http://schemas.microsoft.com/office/drawing/2014/main" id="{CE8E0034-9233-9857-402A-A16E766CC858}"/>
              </a:ext>
            </a:extLst>
          </p:cNvPr>
          <p:cNvGrpSpPr>
            <a:grpSpLocks/>
          </p:cNvGrpSpPr>
          <p:nvPr/>
        </p:nvGrpSpPr>
        <p:grpSpPr bwMode="auto">
          <a:xfrm>
            <a:off x="990600" y="2057400"/>
            <a:ext cx="1752600" cy="2438400"/>
            <a:chOff x="4080" y="384"/>
            <a:chExt cx="1104" cy="1536"/>
          </a:xfrm>
        </p:grpSpPr>
        <p:sp>
          <p:nvSpPr>
            <p:cNvPr id="14342" name="AutoShape 8" descr="深色木质">
              <a:extLst>
                <a:ext uri="{FF2B5EF4-FFF2-40B4-BE49-F238E27FC236}">
                  <a16:creationId xmlns:a16="http://schemas.microsoft.com/office/drawing/2014/main" id="{15F41A05-5EFE-7145-E924-0C27BFFF4A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80" y="384"/>
              <a:ext cx="1104" cy="1536"/>
            </a:xfrm>
            <a:prstGeom prst="bevel">
              <a:avLst>
                <a:gd name="adj" fmla="val 4167"/>
              </a:avLst>
            </a:prstGeom>
            <a:blipFill dpi="0" rotWithShape="0">
              <a:blip r:embed="rId4"/>
              <a:srcRect/>
              <a:tile tx="0" ty="0" sx="100000" sy="100000" flip="none" algn="tl"/>
            </a:blipFill>
            <a:ln w="9525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zh-CN" altLang="en-US" sz="2400"/>
            </a:p>
          </p:txBody>
        </p:sp>
        <p:pic>
          <p:nvPicPr>
            <p:cNvPr id="14343" name="Picture 5" descr="Weiss">
              <a:extLst>
                <a:ext uri="{FF2B5EF4-FFF2-40B4-BE49-F238E27FC236}">
                  <a16:creationId xmlns:a16="http://schemas.microsoft.com/office/drawing/2014/main" id="{87C816C9-A555-7375-51FE-4EFB9400B6C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432"/>
              <a:ext cx="1004" cy="1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3" name="Group 12">
            <a:extLst>
              <a:ext uri="{FF2B5EF4-FFF2-40B4-BE49-F238E27FC236}">
                <a16:creationId xmlns:a16="http://schemas.microsoft.com/office/drawing/2014/main" id="{F084E985-0A80-C17C-1BFD-6BCA1F36E4F3}"/>
              </a:ext>
            </a:extLst>
          </p:cNvPr>
          <p:cNvGrpSpPr>
            <a:grpSpLocks/>
          </p:cNvGrpSpPr>
          <p:nvPr/>
        </p:nvGrpSpPr>
        <p:grpSpPr bwMode="auto">
          <a:xfrm>
            <a:off x="2743200" y="788988"/>
            <a:ext cx="5791200" cy="5303837"/>
            <a:chOff x="576" y="720"/>
            <a:chExt cx="3648" cy="3341"/>
          </a:xfrm>
        </p:grpSpPr>
        <p:sp>
          <p:nvSpPr>
            <p:cNvPr id="14340" name="Rectangle 7">
              <a:extLst>
                <a:ext uri="{FF2B5EF4-FFF2-40B4-BE49-F238E27FC236}">
                  <a16:creationId xmlns:a16="http://schemas.microsoft.com/office/drawing/2014/main" id="{B3FB3BF1-B938-D988-E638-7158330A03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" y="1968"/>
              <a:ext cx="3648" cy="209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Data Structures and 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Algorithm Analysis in C</a:t>
              </a:r>
            </a:p>
            <a:p>
              <a:pPr algn="ctr" eaLnBrk="1" hangingPunct="1">
                <a:buFontTx/>
                <a:buNone/>
              </a:pPr>
              <a:r>
                <a:rPr lang="en-US" altLang="zh-CN" sz="2800" b="1">
                  <a:latin typeface="Arial" panose="020B0604020202020204" pitchFamily="34" charset="0"/>
                  <a:ea typeface="楷体_GB2312" pitchFamily="49" charset="-122"/>
                  <a:sym typeface="Symbol" panose="05050102010706020507" pitchFamily="18" charset="2"/>
                </a:rPr>
                <a:t> 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(2</a:t>
              </a:r>
              <a:r>
                <a:rPr lang="en-US" altLang="zh-CN" sz="2000" b="1" baseline="30000">
                  <a:ea typeface="楷体_GB2312" pitchFamily="49" charset="-122"/>
                  <a:sym typeface="Symbol" panose="05050102010706020507" pitchFamily="18" charset="2"/>
                </a:rPr>
                <a:t>nd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 Edition) </a:t>
              </a:r>
              <a:endParaRPr lang="en-US" altLang="zh-CN" sz="2000" b="1">
                <a:latin typeface="Arial" panose="020B0604020202020204" pitchFamily="34" charset="0"/>
                <a:ea typeface="楷体_GB2312" pitchFamily="49" charset="-122"/>
                <a:sym typeface="Symbol" panose="05050102010706020507" pitchFamily="18" charset="2"/>
              </a:endParaRP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 i="1">
                  <a:ea typeface="楷体_GB2312" pitchFamily="49" charset="-122"/>
                  <a:sym typeface="Symbol" panose="05050102010706020507" pitchFamily="18" charset="2"/>
                </a:rPr>
                <a:t>Mark Allen Weiss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sz="2400" b="1">
                  <a:ea typeface="楷体_GB2312" pitchFamily="49" charset="-122"/>
                  <a:sym typeface="Symbol" panose="05050102010706020507" pitchFamily="18" charset="2"/>
                </a:rPr>
                <a:t>陈  越   改编</a:t>
              </a:r>
            </a:p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Email: 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  <a:hlinkClick r:id="rId6"/>
                </a:rPr>
                <a:t>weiss@fiu.edu</a:t>
              </a:r>
              <a:r>
                <a:rPr lang="en-US" altLang="zh-CN" sz="2000" b="1">
                  <a:ea typeface="楷体_GB2312" pitchFamily="49" charset="-122"/>
                  <a:sym typeface="Symbol" panose="05050102010706020507" pitchFamily="18" charset="2"/>
                </a:rPr>
                <a:t>  </a:t>
              </a:r>
            </a:p>
          </p:txBody>
        </p:sp>
        <p:pic>
          <p:nvPicPr>
            <p:cNvPr id="14341" name="Picture 11" descr="book">
              <a:extLst>
                <a:ext uri="{FF2B5EF4-FFF2-40B4-BE49-F238E27FC236}">
                  <a16:creationId xmlns:a16="http://schemas.microsoft.com/office/drawing/2014/main" id="{FE3492D8-A5E1-94BD-2E1A-90626798CAE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0" y="720"/>
              <a:ext cx="993" cy="1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4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>
            <a:extLst>
              <a:ext uri="{FF2B5EF4-FFF2-40B4-BE49-F238E27FC236}">
                <a16:creationId xmlns:a16="http://schemas.microsoft.com/office/drawing/2014/main" id="{DC2AE6C9-DF4D-F930-EF48-8B92E243E3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765175"/>
            <a:ext cx="8229600" cy="575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660400" indent="-660400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spcAft>
                <a:spcPct val="30000"/>
              </a:spcAft>
              <a:buFontTx/>
              <a:buNone/>
            </a:pP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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zh-CN" altLang="en-US" b="1">
                <a:ea typeface="楷体_GB2312" pitchFamily="49" charset="-122"/>
                <a:sym typeface="Symbol" panose="05050102010706020507" pitchFamily="18" charset="2"/>
              </a:rPr>
              <a:t>参考书目</a:t>
            </a:r>
            <a:r>
              <a:rPr lang="zh-CN" altLang="en-US" sz="2800" b="1">
                <a:ea typeface="楷体_GB2312" pitchFamily="49" charset="-122"/>
                <a:sym typeface="Symbol" panose="05050102010706020507" pitchFamily="18" charset="2"/>
              </a:rPr>
              <a:t> </a:t>
            </a:r>
            <a:r>
              <a:rPr lang="en-US" altLang="zh-CN" sz="2800" b="1">
                <a:ea typeface="楷体_GB2312" pitchFamily="49" charset="-122"/>
                <a:sym typeface="Symbol" panose="05050102010706020507" pitchFamily="18" charset="2"/>
              </a:rPr>
              <a:t>(Reference)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   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数据结构（第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2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版） 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陈越、何钦铭、徐镜春、魏宝刚、杨枨 编著</a:t>
            </a:r>
            <a:r>
              <a:rPr lang="zh-CN" altLang="en-US" sz="1800" b="1">
                <a:ea typeface="楷体_GB2312" pitchFamily="49" charset="-122"/>
                <a:sym typeface="Wingdings" panose="05000000000000000000" pitchFamily="2" charset="2"/>
              </a:rPr>
              <a:t>    高等教育出版社</a:t>
            </a:r>
            <a:endParaRPr lang="en-US" altLang="zh-CN" sz="1800" b="1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   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数据结构学习与实验指导 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陈越、何钦铭、徐镜春、魏宝刚、杨枨 编著  高等教育出版社</a:t>
            </a:r>
            <a:endParaRPr lang="en-US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   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数据结构与算法分析（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C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语言版）  </a:t>
            </a:r>
          </a:p>
          <a:p>
            <a:pPr eaLnBrk="1" hangingPunct="1">
              <a:spcAft>
                <a:spcPts val="600"/>
              </a:spcAft>
              <a:buFontTx/>
              <a:buNone/>
            </a:pP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      魏宝刚、陈越、王申康 编著    浙江大学出版社</a:t>
            </a:r>
            <a:endParaRPr lang="zh-CN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zh-CN" altLang="en-US" sz="2000" b="1">
                <a:ea typeface="楷体_GB2312" pitchFamily="49" charset="-122"/>
                <a:sym typeface="Symbol" panose="05050102010706020507" pitchFamily="18" charset="2"/>
              </a:rPr>
              <a:t>   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 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Data  Structures,  Algorithms,  and Applications  in  C++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        </a:t>
            </a:r>
            <a:r>
              <a:rPr lang="zh-CN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数据结构算法与应用——</a:t>
            </a:r>
            <a:r>
              <a:rPr lang="en-US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C++</a:t>
            </a:r>
            <a:r>
              <a:rPr lang="zh-CN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语言描述 （英文版）</a:t>
            </a:r>
          </a:p>
          <a:p>
            <a:pPr eaLnBrk="1" hangingPunct="1">
              <a:lnSpc>
                <a:spcPct val="80000"/>
              </a:lnSpc>
              <a:spcAft>
                <a:spcPts val="600"/>
              </a:spcAft>
              <a:buFontTx/>
              <a:buNone/>
            </a:pPr>
            <a:r>
              <a:rPr lang="zh-CN" altLang="zh-CN" sz="2000" b="1">
                <a:latin typeface="Arial" panose="020B0604020202020204" pitchFamily="34" charset="0"/>
                <a:ea typeface="楷体_GB2312" pitchFamily="49" charset="-122"/>
                <a:sym typeface="Wingdings" panose="05000000000000000000" pitchFamily="2" charset="2"/>
              </a:rPr>
              <a:t>          </a:t>
            </a:r>
            <a:r>
              <a:rPr lang="en-US" altLang="zh-CN" sz="2000" b="1" i="1">
                <a:ea typeface="楷体_GB2312" pitchFamily="49" charset="-122"/>
                <a:sym typeface="Wingdings" panose="05000000000000000000" pitchFamily="2" charset="2"/>
              </a:rPr>
              <a:t>Sartaj Sahni      </a:t>
            </a:r>
            <a:r>
              <a:rPr lang="en-US" altLang="zh-CN" sz="2000" b="1">
                <a:ea typeface="楷体_GB2312" pitchFamily="49" charset="-122"/>
                <a:sym typeface="Wingdings" panose="05000000000000000000" pitchFamily="2" charset="2"/>
              </a:rPr>
              <a:t>McGraw-Hill  &amp;  </a:t>
            </a:r>
            <a:r>
              <a:rPr lang="zh-CN" altLang="zh-CN" sz="2000" b="1">
                <a:ea typeface="楷体_GB2312" pitchFamily="49" charset="-122"/>
                <a:sym typeface="Wingdings" panose="05000000000000000000" pitchFamily="2" charset="2"/>
              </a:rPr>
              <a:t>机械工业出版社</a:t>
            </a:r>
            <a:endParaRPr lang="zh-CN" altLang="en-US" sz="2000" b="1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      数据结构课程设计 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1800" b="1">
                <a:sym typeface="Wingdings" panose="05000000000000000000" pitchFamily="2" charset="2"/>
              </a:rPr>
              <a:t>            </a:t>
            </a:r>
            <a:r>
              <a:rPr lang="zh-CN" altLang="en-US" sz="1800" b="1">
                <a:latin typeface="楷体_GB2312" pitchFamily="49" charset="-122"/>
                <a:ea typeface="楷体_GB2312" pitchFamily="49" charset="-122"/>
                <a:sym typeface="Wingdings" panose="05000000000000000000" pitchFamily="2" charset="2"/>
              </a:rPr>
              <a:t>何钦铭、冯雁、陈越 著    浙江大学出版社</a:t>
            </a:r>
            <a:endParaRPr lang="en-US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en-US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      中国大学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MOOC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：数据结构</a:t>
            </a:r>
            <a:r>
              <a:rPr lang="zh-CN" altLang="en-US" sz="1800" b="1">
                <a:ea typeface="楷体_GB2312" pitchFamily="49" charset="-122"/>
                <a:sym typeface="Wingdings" panose="05000000000000000000" pitchFamily="2" charset="2"/>
              </a:rPr>
              <a:t>（陈越、何钦铭）</a:t>
            </a:r>
            <a:endParaRPr lang="en-US" altLang="zh-CN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 b="1">
              <a:latin typeface="楷体_GB2312" pitchFamily="49" charset="-122"/>
              <a:ea typeface="楷体_GB2312" pitchFamily="49" charset="-122"/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81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4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85" name="Group 11">
            <a:extLst>
              <a:ext uri="{FF2B5EF4-FFF2-40B4-BE49-F238E27FC236}">
                <a16:creationId xmlns:a16="http://schemas.microsoft.com/office/drawing/2014/main" id="{B79A6D20-F3A1-5BED-1D77-7121DEC03AF4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33400"/>
            <a:ext cx="8305800" cy="4124325"/>
            <a:chOff x="192" y="432"/>
            <a:chExt cx="5232" cy="2598"/>
          </a:xfrm>
        </p:grpSpPr>
        <p:sp>
          <p:nvSpPr>
            <p:cNvPr id="16390" name="Text Box 2">
              <a:extLst>
                <a:ext uri="{FF2B5EF4-FFF2-40B4-BE49-F238E27FC236}">
                  <a16:creationId xmlns:a16="http://schemas.microsoft.com/office/drawing/2014/main" id="{CBEEFF3D-62C0-24CC-8BFC-EA6D0B403B4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480"/>
              <a:ext cx="5232" cy="231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>
                  <a:ea typeface="楷体_GB2312" pitchFamily="49" charset="-122"/>
                  <a:sym typeface="Webdings" panose="05030102010509060703" pitchFamily="18" charset="2"/>
                </a:rPr>
                <a:t>             </a:t>
              </a:r>
              <a:r>
                <a:rPr lang="zh-CN" altLang="en-US" b="1">
                  <a:ea typeface="楷体_GB2312" pitchFamily="49" charset="-122"/>
                  <a:sym typeface="Webdings" panose="05030102010509060703" pitchFamily="18" charset="2"/>
                </a:rPr>
                <a:t>课程评分方法 </a:t>
              </a:r>
              <a:r>
                <a:rPr lang="en-US" altLang="zh-CN" sz="2800" b="1">
                  <a:ea typeface="楷体_GB2312" pitchFamily="49" charset="-122"/>
                  <a:sym typeface="Webdings" panose="05030102010509060703" pitchFamily="18" charset="2"/>
                </a:rPr>
                <a:t>(Grading Policies)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endParaRPr lang="en-US" altLang="zh-CN" sz="1800" b="1">
                <a:ea typeface="楷体_GB2312" pitchFamily="49" charset="-122"/>
                <a:sym typeface="Webdings" panose="05030102010509060703" pitchFamily="18" charset="2"/>
              </a:endParaRP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ebdings" panose="05030102010509060703" pitchFamily="18" charset="2"/>
                </a:rPr>
                <a:t>  </a:t>
              </a: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 Lecture Grade (35) = Homework Exercises (10)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                                               + Quizzes (10)</a:t>
              </a:r>
            </a:p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                                               + Mid-Term Exam (15</a:t>
              </a:r>
              <a:r>
                <a:rPr lang="en-US" altLang="zh-CN" sz="2800" b="1">
                  <a:solidFill>
                    <a:srgbClr val="FF0000"/>
                  </a:solidFill>
                  <a:ea typeface="楷体_GB2312" pitchFamily="49" charset="-122"/>
                  <a:sym typeface="Wingdings" panose="05000000000000000000" pitchFamily="2" charset="2"/>
                </a:rPr>
                <a:t>*</a:t>
              </a: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)</a:t>
              </a:r>
            </a:p>
            <a:p>
              <a:pPr eaLnBrk="1" hangingPunct="1">
                <a:spcBef>
                  <a:spcPts val="240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   Laboratory Grade (25/30</a:t>
              </a:r>
              <a:r>
                <a:rPr lang="en-US" altLang="zh-CN" sz="2800" b="1">
                  <a:solidFill>
                    <a:srgbClr val="FF0000"/>
                  </a:solidFill>
                  <a:sym typeface="Wingdings" panose="05000000000000000000" pitchFamily="2" charset="2"/>
                </a:rPr>
                <a:t>*</a:t>
              </a: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) = </a:t>
              </a:r>
            </a:p>
          </p:txBody>
        </p:sp>
        <p:graphicFrame>
          <p:nvGraphicFramePr>
            <p:cNvPr id="16391" name="Object 3">
              <a:extLst>
                <a:ext uri="{FF2B5EF4-FFF2-40B4-BE49-F238E27FC236}">
                  <a16:creationId xmlns:a16="http://schemas.microsoft.com/office/drawing/2014/main" id="{59E9B1D7-D181-E3D3-68BE-17BFA7A02E64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489" y="2523"/>
            <a:ext cx="1935" cy="50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0" imgH="0" progId="Equation.3">
                    <p:embed/>
                  </p:oleObj>
                </mc:Choice>
                <mc:Fallback>
                  <p:oleObj name="Equation" r:id="rId2" imgW="0" imgH="0" progId="Equation.3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489" y="2523"/>
                          <a:ext cx="1935" cy="50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6392" name="Object 6">
              <a:extLst>
                <a:ext uri="{FF2B5EF4-FFF2-40B4-BE49-F238E27FC236}">
                  <a16:creationId xmlns:a16="http://schemas.microsoft.com/office/drawing/2014/main" id="{F2C4E07B-DA82-9A02-7C64-A15EC9E20C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32" y="432"/>
            <a:ext cx="459" cy="6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4" imgW="0" imgH="0" progId="MS_ClipArt_Gallery.2">
                    <p:embed/>
                  </p:oleObj>
                </mc:Choice>
                <mc:Fallback>
                  <p:oleObj name="剪辑" r:id="rId4" imgW="0" imgH="0" progId="MS_ClipArt_Gallery.2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2" y="432"/>
                          <a:ext cx="459" cy="65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6386" name="文本框 3">
            <a:extLst>
              <a:ext uri="{FF2B5EF4-FFF2-40B4-BE49-F238E27FC236}">
                <a16:creationId xmlns:a16="http://schemas.microsoft.com/office/drawing/2014/main" id="{C139F443-048E-7DA8-FBFA-03B9A18A07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57324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n-US" altLang="zh-CN" sz="3600" b="1">
                <a:ea typeface="楷体_GB2312" pitchFamily="49" charset="-122"/>
                <a:sym typeface="Wingdings" panose="05000000000000000000" pitchFamily="2" charset="2"/>
              </a:rPr>
              <a:t>Final Exam (40</a:t>
            </a:r>
            <a:r>
              <a:rPr lang="en-US" altLang="zh-CN" sz="3600" b="1">
                <a:solidFill>
                  <a:srgbClr val="FF0000"/>
                </a:solidFill>
                <a:sym typeface="Wingdings" panose="05000000000000000000" pitchFamily="2" charset="2"/>
              </a:rPr>
              <a:t>*</a:t>
            </a:r>
            <a:r>
              <a:rPr lang="en-US" altLang="zh-CN" sz="3600" b="1">
                <a:ea typeface="楷体_GB2312" pitchFamily="49" charset="-122"/>
                <a:sym typeface="Wingdings" panose="05000000000000000000" pitchFamily="2" charset="2"/>
              </a:rPr>
              <a:t>)</a:t>
            </a:r>
            <a:endParaRPr lang="zh-CN" altLang="en-US" sz="3600"/>
          </a:p>
        </p:txBody>
      </p: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69AC9E76-5124-167C-47D5-0318387CE3DA}"/>
              </a:ext>
            </a:extLst>
          </p:cNvPr>
          <p:cNvCxnSpPr/>
          <p:nvPr/>
        </p:nvCxnSpPr>
        <p:spPr bwMode="auto">
          <a:xfrm>
            <a:off x="468313" y="5229225"/>
            <a:ext cx="8142287" cy="0"/>
          </a:xfrm>
          <a:prstGeom prst="line">
            <a:avLst/>
          </a:prstGeom>
          <a:ln w="5715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388" name="文本框 6">
            <a:extLst>
              <a:ext uri="{FF2B5EF4-FFF2-40B4-BE49-F238E27FC236}">
                <a16:creationId xmlns:a16="http://schemas.microsoft.com/office/drawing/2014/main" id="{BDEB524E-1F2E-7A4A-2447-9945004A5D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2825" y="51990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zh-CN" altLang="en-US" sz="3600" b="1">
                <a:sym typeface="Symbol" panose="05050102010706020507" pitchFamily="18" charset="2"/>
              </a:rPr>
              <a:t> </a:t>
            </a:r>
            <a:r>
              <a:rPr lang="en-US" altLang="zh-CN" sz="3600" b="1">
                <a:sym typeface="Symbol" panose="05050102010706020507" pitchFamily="18" charset="2"/>
              </a:rPr>
              <a:t>60</a:t>
            </a:r>
            <a:endParaRPr lang="zh-CN" altLang="en-US" sz="3600" b="1"/>
          </a:p>
        </p:txBody>
      </p:sp>
      <p:sp>
        <p:nvSpPr>
          <p:cNvPr id="16389" name="文本框 3">
            <a:extLst>
              <a:ext uri="{FF2B5EF4-FFF2-40B4-BE49-F238E27FC236}">
                <a16:creationId xmlns:a16="http://schemas.microsoft.com/office/drawing/2014/main" id="{ECEBED2E-DC8E-2513-1820-B57AA0E139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8313" y="4581525"/>
            <a:ext cx="27051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zh-CN" b="1">
                <a:ea typeface="楷体_GB2312" pitchFamily="49" charset="-122"/>
                <a:sym typeface="Webdings" panose="05030102010509060703" pitchFamily="18" charset="2"/>
              </a:rPr>
              <a:t> 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Bonus (4) </a:t>
            </a:r>
            <a:endParaRPr lang="zh-CN" altLang="en-US" sz="2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409" name="Object 2">
            <a:extLst>
              <a:ext uri="{FF2B5EF4-FFF2-40B4-BE49-F238E27FC236}">
                <a16:creationId xmlns:a16="http://schemas.microsoft.com/office/drawing/2014/main" id="{BF2D7358-86AE-9C06-75B1-8052EE9FE29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549275"/>
          <a:ext cx="1195387" cy="728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剪辑" r:id="rId2" imgW="0" imgH="0" progId="MS_ClipArt_Gallery.2">
                  <p:embed/>
                </p:oleObj>
              </mc:Choice>
              <mc:Fallback>
                <p:oleObj name="剪辑" r:id="rId2" imgW="0" imgH="0" progId="MS_ClipArt_Gallery.2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549275"/>
                        <a:ext cx="1195387" cy="728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0" name="Text Box 4">
            <a:extLst>
              <a:ext uri="{FF2B5EF4-FFF2-40B4-BE49-F238E27FC236}">
                <a16:creationId xmlns:a16="http://schemas.microsoft.com/office/drawing/2014/main" id="{57A040C9-7315-B64C-80B3-3CD8FAE9EA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6613" y="701675"/>
            <a:ext cx="5891212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zh-CN" altLang="en-US" b="1">
                <a:ea typeface="楷体_GB2312" pitchFamily="49" charset="-122"/>
              </a:rPr>
              <a:t>作业 </a:t>
            </a:r>
            <a:r>
              <a:rPr lang="en-US" altLang="zh-CN" sz="2800" b="1">
                <a:ea typeface="楷体_GB2312" pitchFamily="49" charset="-122"/>
              </a:rPr>
              <a:t>(Homework Assignments)</a:t>
            </a:r>
            <a:endParaRPr lang="en-US" altLang="zh-CN" b="1">
              <a:ea typeface="楷体_GB2312" pitchFamily="49" charset="-122"/>
            </a:endParaRPr>
          </a:p>
        </p:txBody>
      </p:sp>
      <p:sp>
        <p:nvSpPr>
          <p:cNvPr id="5125" name="Text Box 5">
            <a:extLst>
              <a:ext uri="{FF2B5EF4-FFF2-40B4-BE49-F238E27FC236}">
                <a16:creationId xmlns:a16="http://schemas.microsoft.com/office/drawing/2014/main" id="{061EFAC0-9CC8-C210-76CA-43859529A1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113" y="1776413"/>
            <a:ext cx="7239000" cy="28114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85775" indent="-485775"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!"/>
            </a:pPr>
            <a:r>
              <a:rPr lang="en-US" altLang="zh-CN" sz="2400" b="1">
                <a:sym typeface="Wingdings" panose="05000000000000000000" pitchFamily="2" charset="2"/>
              </a:rPr>
              <a:t>Register and login at </a:t>
            </a:r>
            <a:r>
              <a:rPr lang="en-US" altLang="zh-CN" sz="2400" b="1">
                <a:sym typeface="Wingdings" panose="05000000000000000000" pitchFamily="2" charset="2"/>
                <a:hlinkClick r:id="rId4"/>
              </a:rPr>
              <a:t>https://pintia.cn/</a:t>
            </a:r>
            <a:endParaRPr lang="en-US" altLang="zh-CN" sz="2400" b="1">
              <a:sym typeface="Wingdings" panose="05000000000000000000" pitchFamily="2" charset="2"/>
            </a:endParaRPr>
          </a:p>
          <a:p>
            <a:pPr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!"/>
            </a:pPr>
            <a:r>
              <a:rPr lang="en-US" altLang="zh-CN" sz="2400" b="1">
                <a:sym typeface="Wingdings" panose="05000000000000000000" pitchFamily="2" charset="2"/>
              </a:rPr>
              <a:t>Bind your student ID with bind key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sym typeface="Wingdings" panose="05000000000000000000" pitchFamily="2" charset="2"/>
              </a:rPr>
              <a:t>Account -&gt; My Binding</a:t>
            </a:r>
          </a:p>
          <a:p>
            <a:pPr lvl="1" eaLnBrk="1" hangingPunct="1">
              <a:lnSpc>
                <a:spcPct val="20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zh-CN" sz="2000" b="1">
                <a:sym typeface="Wingdings" panose="05000000000000000000" pitchFamily="2" charset="2"/>
              </a:rPr>
              <a:t>Bind Key: </a:t>
            </a:r>
            <a:r>
              <a:rPr lang="en-US" altLang="zh-CN" sz="2400" b="1">
                <a:solidFill>
                  <a:srgbClr val="FF0000"/>
                </a:solidFill>
              </a:rPr>
              <a:t>497417</a:t>
            </a:r>
            <a:endParaRPr lang="en-US" altLang="zh-CN" sz="2400" b="1">
              <a:solidFill>
                <a:srgbClr val="FF0000"/>
              </a:solidFill>
              <a:sym typeface="Wingdings" panose="05000000000000000000" pitchFamily="2" charset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5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3962CAAB-AC66-73EC-4F96-DB8AE62A2F4A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838200"/>
            <a:ext cx="6248400" cy="3311525"/>
            <a:chOff x="147" y="528"/>
            <a:chExt cx="5568" cy="2086"/>
          </a:xfrm>
        </p:grpSpPr>
        <p:graphicFrame>
          <p:nvGraphicFramePr>
            <p:cNvPr id="18434" name="Object 3">
              <a:extLst>
                <a:ext uri="{FF2B5EF4-FFF2-40B4-BE49-F238E27FC236}">
                  <a16:creationId xmlns:a16="http://schemas.microsoft.com/office/drawing/2014/main" id="{23AD4536-7163-AEB1-FBC8-C43514A0E3C7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147" y="528"/>
            <a:ext cx="919" cy="45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3" imgW="0" imgH="0" progId="MS_ClipArt_Gallery.2">
                    <p:embed/>
                  </p:oleObj>
                </mc:Choice>
                <mc:Fallback>
                  <p:oleObj name="剪辑" r:id="rId3" imgW="0" imgH="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47" y="528"/>
                          <a:ext cx="919" cy="45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8435" name="Text Box 4">
              <a:extLst>
                <a:ext uri="{FF2B5EF4-FFF2-40B4-BE49-F238E27FC236}">
                  <a16:creationId xmlns:a16="http://schemas.microsoft.com/office/drawing/2014/main" id="{A03F6D0A-CE2D-04FD-BD18-3CB9A6B6BA7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5" y="624"/>
              <a:ext cx="4531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ea typeface="楷体_GB2312" pitchFamily="49" charset="-122"/>
                </a:rPr>
                <a:t>测验 </a:t>
              </a:r>
              <a:r>
                <a:rPr lang="en-US" altLang="zh-CN" sz="2800" b="1">
                  <a:ea typeface="楷体_GB2312" pitchFamily="49" charset="-122"/>
                </a:rPr>
                <a:t>(</a:t>
              </a:r>
              <a:r>
                <a:rPr lang="en-US" altLang="zh-CN" sz="2400" b="1">
                  <a:sym typeface="Wingdings" panose="05000000000000000000" pitchFamily="2" charset="2"/>
                </a:rPr>
                <a:t>Quizzes</a:t>
              </a:r>
              <a:r>
                <a:rPr lang="en-US" altLang="zh-CN" sz="2800" b="1">
                  <a:ea typeface="楷体_GB2312" pitchFamily="49" charset="-122"/>
                </a:rPr>
                <a:t>)</a:t>
              </a:r>
            </a:p>
          </p:txBody>
        </p:sp>
        <p:sp>
          <p:nvSpPr>
            <p:cNvPr id="18436" name="Text Box 5">
              <a:extLst>
                <a:ext uri="{FF2B5EF4-FFF2-40B4-BE49-F238E27FC236}">
                  <a16:creationId xmlns:a16="http://schemas.microsoft.com/office/drawing/2014/main" id="{4FA1A3C7-B0E2-6DF7-2BD9-63E9A1D2CDE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" y="1344"/>
              <a:ext cx="5568" cy="127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485775" indent="-485775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  Random Quizzes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  10 minutes  and 10 points each</a:t>
              </a:r>
            </a:p>
            <a:p>
              <a:pPr eaLnBrk="1" hangingPunct="1">
                <a:lnSpc>
                  <a:spcPct val="150000"/>
                </a:lnSpc>
                <a:spcBef>
                  <a:spcPct val="0"/>
                </a:spcBef>
                <a:buFontTx/>
                <a:buNone/>
              </a:pPr>
              <a:r>
                <a:rPr lang="en-US" altLang="zh-CN" sz="2800" b="1">
                  <a:ea typeface="楷体_GB2312" pitchFamily="49" charset="-122"/>
                  <a:sym typeface="Wingdings" panose="05000000000000000000" pitchFamily="2" charset="2"/>
                </a:rPr>
                <a:t>  Problems will be chosen from HW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PROJCTO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8">
            <a:extLst>
              <a:ext uri="{FF2B5EF4-FFF2-40B4-BE49-F238E27FC236}">
                <a16:creationId xmlns:a16="http://schemas.microsoft.com/office/drawing/2014/main" id="{B05129C7-8666-B14C-E5A0-0B0E3FB3D5C4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588963"/>
            <a:ext cx="7772400" cy="3617912"/>
            <a:chOff x="384" y="192"/>
            <a:chExt cx="4896" cy="2279"/>
          </a:xfrm>
        </p:grpSpPr>
        <p:graphicFrame>
          <p:nvGraphicFramePr>
            <p:cNvPr id="19459" name="Object 2">
              <a:extLst>
                <a:ext uri="{FF2B5EF4-FFF2-40B4-BE49-F238E27FC236}">
                  <a16:creationId xmlns:a16="http://schemas.microsoft.com/office/drawing/2014/main" id="{4E36902F-B258-83F9-95EE-590D40DCC8C3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84" y="192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4" imgW="0" imgH="0" progId="MS_ClipArt_Gallery.2">
                    <p:embed/>
                  </p:oleObj>
                </mc:Choice>
                <mc:Fallback>
                  <p:oleObj name="剪辑" r:id="rId4" imgW="0" imgH="0" progId="MS_ClipArt_Gallery.2">
                    <p:embed/>
                    <p:pic>
                      <p:nvPicPr>
                        <p:cNvPr id="0" name="Object 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4" y="192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0" name="Text Box 3">
              <a:extLst>
                <a:ext uri="{FF2B5EF4-FFF2-40B4-BE49-F238E27FC236}">
                  <a16:creationId xmlns:a16="http://schemas.microsoft.com/office/drawing/2014/main" id="{76F5C14E-905C-7B0C-E98F-FC77B0F482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48" y="384"/>
              <a:ext cx="40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ea typeface="楷体_GB2312" pitchFamily="49" charset="-122"/>
                </a:rPr>
                <a:t>实验 </a:t>
              </a:r>
              <a:r>
                <a:rPr lang="en-US" altLang="zh-CN" sz="2800" b="1">
                  <a:ea typeface="楷体_GB2312" pitchFamily="49" charset="-122"/>
                </a:rPr>
                <a:t>(Laboratory Projects)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4102" name="Text Box 4">
              <a:extLst>
                <a:ext uri="{FF2B5EF4-FFF2-40B4-BE49-F238E27FC236}">
                  <a16:creationId xmlns:a16="http://schemas.microsoft.com/office/drawing/2014/main" id="{8406D0D2-AB39-6FE5-D842-A7398733BD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4" y="901"/>
              <a:ext cx="4800" cy="15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388938" indent="-388938" eaLnBrk="1" hangingPunct="1">
                <a:spcBef>
                  <a:spcPct val="50000"/>
                </a:spcBef>
                <a:buFont typeface="Webdings" pitchFamily="18" charset="2"/>
                <a:buChar char="Í"/>
                <a:defRPr/>
              </a:pPr>
              <a:r>
                <a:rPr lang="en-US" altLang="zh-CN" b="1" dirty="0">
                  <a:ea typeface="楷体_GB2312" pitchFamily="49" charset="-122"/>
                  <a:sym typeface="Webdings" pitchFamily="18" charset="2"/>
                </a:rPr>
                <a:t>Done </a:t>
              </a:r>
              <a:r>
                <a:rPr lang="en-US" altLang="zh-CN" b="1" i="1" dirty="0">
                  <a:solidFill>
                    <a:srgbClr val="FF0000"/>
                  </a:solidFill>
                  <a:ea typeface="楷体_GB2312" pitchFamily="49" charset="-122"/>
                  <a:sym typeface="Webdings" pitchFamily="18" charset="2"/>
                </a:rPr>
                <a:t>independently</a:t>
              </a:r>
            </a:p>
            <a:p>
              <a:pPr marL="388938" indent="-388938" eaLnBrk="1" hangingPunct="1">
                <a:spcBef>
                  <a:spcPct val="50000"/>
                </a:spcBef>
                <a:buFont typeface="Webdings" pitchFamily="18" charset="2"/>
                <a:buChar char="Í"/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Take </a:t>
              </a:r>
              <a:r>
                <a:rPr lang="en-US" altLang="zh-CN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Programming Ability Test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 in the 1</a:t>
              </a:r>
              <a:r>
                <a:rPr lang="en-US" altLang="zh-CN" b="1" baseline="30000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st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 week</a:t>
              </a:r>
            </a:p>
            <a:p>
              <a:pPr marL="388938" indent="-388938" eaLnBrk="1" hangingPunct="1">
                <a:spcBef>
                  <a:spcPct val="50000"/>
                </a:spcBef>
                <a:buFont typeface="Webdings" pitchFamily="18" charset="2"/>
                <a:buChar char="Í"/>
                <a:defRPr/>
              </a:pP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Top 30% may choose to take (or not to take) the </a:t>
              </a:r>
              <a:r>
                <a:rPr lang="en-US" altLang="zh-CN" b="1" i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Hard mode </a:t>
              </a:r>
              <a:r>
                <a:rPr lang="en-US" altLang="zh-CN" b="1" dirty="0">
                  <a:solidFill>
                    <a:schemeClr val="tx1">
                      <a:lumMod val="95000"/>
                      <a:lumOff val="5000"/>
                    </a:schemeClr>
                  </a:solidFill>
                  <a:ea typeface="楷体_GB2312" pitchFamily="49" charset="-122"/>
                  <a:sym typeface="Webdings" pitchFamily="18" charset="2"/>
                </a:rPr>
                <a:t>(hence the full mark is 30)</a:t>
              </a:r>
              <a:endParaRPr lang="en-US" altLang="zh-CN" b="1" i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sym typeface="Webdings" pitchFamily="18" charset="2"/>
              </a:endParaRPr>
            </a:p>
            <a:p>
              <a:pPr marL="388938" indent="-388938" eaLnBrk="1" hangingPunct="1">
                <a:spcBef>
                  <a:spcPct val="50000"/>
                </a:spcBef>
                <a:buFont typeface="Webdings" pitchFamily="18" charset="2"/>
                <a:buChar char="Í"/>
                <a:defRPr/>
              </a:pPr>
              <a:endParaRPr lang="zh-CN" altLang="en-US" b="1" dirty="0">
                <a:solidFill>
                  <a:schemeClr val="tx1">
                    <a:lumMod val="95000"/>
                    <a:lumOff val="5000"/>
                  </a:schemeClr>
                </a:solidFill>
                <a:ea typeface="楷体_GB2312" pitchFamily="49" charset="-122"/>
                <a:sym typeface="Webdings" pitchFamily="18" charset="2"/>
              </a:endParaRPr>
            </a:p>
          </p:txBody>
        </p:sp>
      </p:grpSp>
      <p:sp>
        <p:nvSpPr>
          <p:cNvPr id="6155" name="Text Box 11">
            <a:extLst>
              <a:ext uri="{FF2B5EF4-FFF2-40B4-BE49-F238E27FC236}">
                <a16:creationId xmlns:a16="http://schemas.microsoft.com/office/drawing/2014/main" id="{C851FE94-F00D-0C0F-F41E-46E356A93C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5650" y="3857625"/>
            <a:ext cx="7010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tabLst>
                <a:tab pos="3519488" algn="l"/>
              </a:tabLst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3519488" algn="l"/>
              </a:tabLst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3519488" algn="l"/>
              </a:tabLs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3519488" algn="l"/>
              </a:tabLs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4400" b="1">
                <a:solidFill>
                  <a:schemeClr val="hlink"/>
                </a:solidFill>
                <a:ea typeface="楷体_GB2312" pitchFamily="49" charset="-122"/>
                <a:sym typeface="Wingdings" panose="05000000000000000000" pitchFamily="2" charset="2"/>
              </a:rPr>
              <a:t></a:t>
            </a:r>
            <a:r>
              <a:rPr lang="en-US" altLang="zh-CN" sz="2800" b="1">
                <a:ea typeface="楷体_GB2312" pitchFamily="49" charset="-122"/>
                <a:sym typeface="Wingdings" panose="05000000000000000000" pitchFamily="2" charset="2"/>
              </a:rPr>
              <a:t> </a:t>
            </a:r>
            <a:r>
              <a:rPr lang="zh-CN" altLang="en-US" sz="2800" b="1">
                <a:ea typeface="楷体_GB2312" pitchFamily="49" charset="-122"/>
              </a:rPr>
              <a:t>助教（</a:t>
            </a:r>
            <a:r>
              <a:rPr lang="en-US" altLang="zh-CN" sz="2800" b="1">
                <a:ea typeface="楷体_GB2312" pitchFamily="49" charset="-122"/>
              </a:rPr>
              <a:t>Teaching Assistant</a:t>
            </a:r>
            <a:r>
              <a:rPr lang="zh-CN" altLang="en-US" sz="2800" b="1">
                <a:ea typeface="楷体_GB2312" pitchFamily="49" charset="-122"/>
              </a:rPr>
              <a:t>）</a:t>
            </a:r>
            <a:endParaRPr lang="zh-CN" altLang="en-US" sz="2800" b="1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刘晓璐（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xiaoluliu@zju.edu.cn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）</a:t>
            </a:r>
            <a:endParaRPr lang="en-US" altLang="zh-CN" sz="2400" b="1">
              <a:ea typeface="楷体_GB2312" pitchFamily="49" charset="-122"/>
              <a:sym typeface="Wingdings" panose="05000000000000000000" pitchFamily="2" charset="2"/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        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朱彦瑾（</a:t>
            </a:r>
            <a:r>
              <a:rPr lang="en-US" altLang="zh-CN" sz="2400" b="1">
                <a:ea typeface="楷体_GB2312" pitchFamily="49" charset="-122"/>
                <a:sym typeface="Wingdings" panose="05000000000000000000" pitchFamily="2" charset="2"/>
              </a:rPr>
              <a:t>yanjinzhu@zju.edu.cn</a:t>
            </a:r>
            <a:r>
              <a:rPr lang="zh-CN" altLang="en-US" sz="2400" b="1">
                <a:ea typeface="楷体_GB2312" pitchFamily="49" charset="-122"/>
                <a:sym typeface="Wingdings" panose="05000000000000000000" pitchFamily="2" charset="2"/>
              </a:rPr>
              <a:t>）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TYP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1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applause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5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81" name="Group 7">
            <a:extLst>
              <a:ext uri="{FF2B5EF4-FFF2-40B4-BE49-F238E27FC236}">
                <a16:creationId xmlns:a16="http://schemas.microsoft.com/office/drawing/2014/main" id="{082F4C05-9F1E-2C84-FC0A-16B553F88495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81000"/>
            <a:ext cx="7772400" cy="1539875"/>
            <a:chOff x="480" y="240"/>
            <a:chExt cx="4896" cy="970"/>
          </a:xfrm>
        </p:grpSpPr>
        <p:graphicFrame>
          <p:nvGraphicFramePr>
            <p:cNvPr id="20484" name="Object 3">
              <a:extLst>
                <a:ext uri="{FF2B5EF4-FFF2-40B4-BE49-F238E27FC236}">
                  <a16:creationId xmlns:a16="http://schemas.microsoft.com/office/drawing/2014/main" id="{17F4E152-0DA7-F8C5-A33C-90AED80E6456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80" y="240"/>
            <a:ext cx="816" cy="62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剪辑" r:id="rId2" imgW="0" imgH="0" progId="MS_ClipArt_Gallery.2">
                    <p:embed/>
                  </p:oleObj>
                </mc:Choice>
                <mc:Fallback>
                  <p:oleObj name="剪辑" r:id="rId2" imgW="0" imgH="0" progId="MS_ClipArt_Gallery.2">
                    <p:embed/>
                    <p:pic>
                      <p:nvPicPr>
                        <p:cNvPr id="0" name="Object 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" y="240"/>
                          <a:ext cx="816" cy="62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485" name="Text Box 4">
              <a:extLst>
                <a:ext uri="{FF2B5EF4-FFF2-40B4-BE49-F238E27FC236}">
                  <a16:creationId xmlns:a16="http://schemas.microsoft.com/office/drawing/2014/main" id="{4FB687C3-9375-C631-9B76-67436E43AF3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344" y="432"/>
              <a:ext cx="4032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FontTx/>
                <a:buNone/>
              </a:pPr>
              <a:r>
                <a:rPr lang="zh-CN" altLang="en-US" b="1">
                  <a:ea typeface="楷体_GB2312" pitchFamily="49" charset="-122"/>
                </a:rPr>
                <a:t>实验 </a:t>
              </a:r>
              <a:r>
                <a:rPr lang="en-US" altLang="zh-CN" sz="2800" b="1">
                  <a:ea typeface="楷体_GB2312" pitchFamily="49" charset="-122"/>
                </a:rPr>
                <a:t>(Laboratory Projects)</a:t>
              </a:r>
              <a:endParaRPr lang="en-US" altLang="zh-CN" b="1">
                <a:ea typeface="楷体_GB2312" pitchFamily="49" charset="-122"/>
              </a:endParaRPr>
            </a:p>
          </p:txBody>
        </p:sp>
        <p:sp>
          <p:nvSpPr>
            <p:cNvPr id="20486" name="Text Box 5">
              <a:extLst>
                <a:ext uri="{FF2B5EF4-FFF2-40B4-BE49-F238E27FC236}">
                  <a16:creationId xmlns:a16="http://schemas.microsoft.com/office/drawing/2014/main" id="{F2C5F3A8-B71C-E1D1-0526-81AE50007F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9" y="845"/>
              <a:ext cx="2585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marL="388938" indent="-388938">
                <a:spcBef>
                  <a:spcPct val="20000"/>
                </a:spcBef>
                <a:buChar char="•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FontTx/>
                <a:buNone/>
              </a:pPr>
              <a:r>
                <a:rPr lang="en-US" altLang="zh-CN" b="1" i="1">
                  <a:solidFill>
                    <a:schemeClr val="hlink"/>
                  </a:solidFill>
                  <a:ea typeface="楷体_GB2312" pitchFamily="49" charset="-122"/>
                  <a:sym typeface="Webdings" panose="05030102010509060703" pitchFamily="18" charset="2"/>
                </a:rPr>
                <a:t>Peer Review</a:t>
              </a:r>
            </a:p>
          </p:txBody>
        </p:sp>
      </p:grpSp>
      <p:pic>
        <p:nvPicPr>
          <p:cNvPr id="20482" name="Picture 8" descr="b83a0136457964449738281b9d5ada48">
            <a:extLst>
              <a:ext uri="{FF2B5EF4-FFF2-40B4-BE49-F238E27FC236}">
                <a16:creationId xmlns:a16="http://schemas.microsoft.com/office/drawing/2014/main" id="{9C17EBE4-2EDF-EAE9-47C2-964B08BE0D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1989138"/>
            <a:ext cx="7620000" cy="4352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9">
            <a:extLst>
              <a:ext uri="{FF2B5EF4-FFF2-40B4-BE49-F238E27FC236}">
                <a16:creationId xmlns:a16="http://schemas.microsoft.com/office/drawing/2014/main" id="{F36FFB28-EF1D-5486-D0F4-0EF4D8A7C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85875" y="3143250"/>
            <a:ext cx="6500813" cy="1871663"/>
          </a:xfrm>
          <a:prstGeom prst="rect">
            <a:avLst/>
          </a:prstGeom>
          <a:solidFill>
            <a:schemeClr val="bg1">
              <a:alpha val="87842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0" anchor="ctr"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en-US" altLang="zh-CN" b="1"/>
              <a:t>Grade = G</a:t>
            </a:r>
            <a:r>
              <a:rPr lang="en-US" altLang="zh-CN" b="1" baseline="-25000"/>
              <a:t>TA </a:t>
            </a:r>
            <a:r>
              <a:rPr lang="en-US" altLang="zh-CN" b="1">
                <a:sym typeface="Symbol" panose="05050102010706020507" pitchFamily="18" charset="2"/>
              </a:rPr>
              <a:t> 50% + G</a:t>
            </a:r>
            <a:r>
              <a:rPr lang="en-US" altLang="zh-CN" b="1" baseline="-25000">
                <a:sym typeface="Symbol" panose="05050102010706020507" pitchFamily="18" charset="2"/>
              </a:rPr>
              <a:t>PR</a:t>
            </a:r>
            <a:r>
              <a:rPr lang="en-US" altLang="zh-CN" b="1">
                <a:sym typeface="Symbol" panose="05050102010706020507" pitchFamily="18" charset="2"/>
              </a:rPr>
              <a:t>  50%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6706A3-D477-5D11-2643-EC9863DFAB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14313"/>
            <a:ext cx="7772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b="1" dirty="0">
                <a:solidFill>
                  <a:schemeClr val="tx1"/>
                </a:solidFill>
              </a:rPr>
              <a:t>Peer review is for the </a:t>
            </a:r>
            <a:r>
              <a:rPr lang="en-US" altLang="zh-CN" b="1" i="1" kern="1200" dirty="0">
                <a:solidFill>
                  <a:schemeClr val="hlink"/>
                </a:solidFill>
                <a:ea typeface="楷体_GB2312" pitchFamily="49" charset="-122"/>
                <a:cs typeface="+mn-cs"/>
                <a:sym typeface="Webdings" pitchFamily="18" charset="2"/>
              </a:rPr>
              <a:t>reviewer</a:t>
            </a:r>
            <a:endParaRPr lang="zh-CN" altLang="en-US" b="1" i="1" kern="1200" dirty="0">
              <a:solidFill>
                <a:schemeClr val="hlink"/>
              </a:solidFill>
              <a:ea typeface="楷体_GB2312" pitchFamily="49" charset="-122"/>
              <a:cs typeface="+mn-cs"/>
              <a:sym typeface="Webdings" pitchFamily="18" charset="2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F8D3B53-DC19-E079-F4E2-AC1E661C26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28750"/>
            <a:ext cx="8229600" cy="5072063"/>
          </a:xfrm>
        </p:spPr>
        <p:txBody>
          <a:bodyPr>
            <a:normAutofit fontScale="85000" lnSpcReduction="20000"/>
          </a:bodyPr>
          <a:lstStyle/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/>
              <a:t>Editing someone else’s work is one of the best ways to learn how to edit your own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600" dirty="0"/>
              <a:t>It’s much easier to see what’s working and what isn’t in someone else’s paper than in your own.</a:t>
            </a:r>
            <a:endParaRPr lang="en-US" altLang="zh-CN" sz="2600" b="1" dirty="0"/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/>
              <a:t>Writing is revision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600" dirty="0"/>
              <a:t>The more you practice reading and critiquing someone else’s work, the stronger your editing skills will be when it’s time to apply them to your own work.</a:t>
            </a:r>
          </a:p>
          <a:p>
            <a:pPr eaLnBrk="1" hangingPunct="1">
              <a:lnSpc>
                <a:spcPct val="120000"/>
              </a:lnSpc>
              <a:defRPr/>
            </a:pPr>
            <a:r>
              <a:rPr lang="en-US" altLang="zh-CN" b="1" dirty="0"/>
              <a:t>Any skill level works</a:t>
            </a:r>
          </a:p>
          <a:p>
            <a:pPr lvl="1" eaLnBrk="1" hangingPunct="1">
              <a:lnSpc>
                <a:spcPct val="120000"/>
              </a:lnSpc>
              <a:defRPr/>
            </a:pPr>
            <a:r>
              <a:rPr lang="en-US" altLang="zh-CN" sz="2600" dirty="0"/>
              <a:t>You can learn a great deal about the fundamentals of good writing from carefully reading and reviewing poor writing, figuring out why it’s not succeeding and what it needs to succeed.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默认设计模板">
  <a:themeElements>
    <a:clrScheme name="默认设计模板 3">
      <a:dk1>
        <a:srgbClr val="000000"/>
      </a:dk1>
      <a:lt1>
        <a:srgbClr val="FFFFCC"/>
      </a:lt1>
      <a:dk2>
        <a:srgbClr val="808000"/>
      </a:dk2>
      <a:lt2>
        <a:srgbClr val="666633"/>
      </a:lt2>
      <a:accent1>
        <a:srgbClr val="339933"/>
      </a:accent1>
      <a:accent2>
        <a:srgbClr val="800000"/>
      </a:accent2>
      <a:accent3>
        <a:srgbClr val="FFFFE2"/>
      </a:accent3>
      <a:accent4>
        <a:srgbClr val="000000"/>
      </a:accent4>
      <a:accent5>
        <a:srgbClr val="ADCAAD"/>
      </a:accent5>
      <a:accent6>
        <a:srgbClr val="730000"/>
      </a:accent6>
      <a:hlink>
        <a:srgbClr val="0033CC"/>
      </a:hlink>
      <a:folHlink>
        <a:srgbClr val="FFCC66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1247</TotalTime>
  <Words>596</Words>
  <Application>Microsoft Office PowerPoint</Application>
  <PresentationFormat>全屏显示(4:3)</PresentationFormat>
  <Paragraphs>71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Times New Roman</vt:lpstr>
      <vt:lpstr>宋体</vt:lpstr>
      <vt:lpstr>Arial</vt:lpstr>
      <vt:lpstr>Calibri</vt:lpstr>
      <vt:lpstr>等线</vt:lpstr>
      <vt:lpstr>楷体_GB2312</vt:lpstr>
      <vt:lpstr>Wingdings</vt:lpstr>
      <vt:lpstr>Symbol</vt:lpstr>
      <vt:lpstr>Webdings</vt:lpstr>
      <vt:lpstr>微软雅黑</vt:lpstr>
      <vt:lpstr>默认设计模板</vt:lpstr>
      <vt:lpstr>Microsoft Equation 3.0</vt:lpstr>
      <vt:lpstr>Microsoft Clip Gallery</vt:lpstr>
      <vt:lpstr>数据结构基础 Fundamentals of Data Structures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Peer review is for the reviewer</vt:lpstr>
      <vt:lpstr>  Process </vt:lpstr>
      <vt:lpstr>PowerPoint 演示文稿</vt:lpstr>
    </vt:vector>
  </TitlesOfParts>
  <Company> 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数据结构与算法 Data Structures and Algorithms</dc:title>
  <dc:creator>徐屹寒</dc:creator>
  <cp:lastModifiedBy>懒鱼 小</cp:lastModifiedBy>
  <cp:revision>131</cp:revision>
  <dcterms:created xsi:type="dcterms:W3CDTF">2000-07-24T07:33:21Z</dcterms:created>
  <dcterms:modified xsi:type="dcterms:W3CDTF">2025-06-19T08:57:45Z</dcterms:modified>
</cp:coreProperties>
</file>