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92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AF"/>
    <a:srgbClr val="99FF99"/>
    <a:srgbClr val="66FF33"/>
    <a:srgbClr val="CCCCFF"/>
    <a:srgbClr val="FF3300"/>
    <a:srgbClr val="FFFFCC"/>
    <a:srgbClr val="CC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26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3B4C8-39AD-7E71-6A0D-DD15CCA35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939285-9ACC-74C7-3220-4A859AAC4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4A019-459E-6C80-6C31-1CC2FD75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3FFC72-7C03-8E3C-B0E6-06DFBE75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CFE479-F4E5-B6D9-24BD-FFC2602B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BB960D-ED7A-4EEA-B89C-5718880E77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421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73876-7F2F-3960-6689-7583BA3C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52C244-6057-4F0E-F01F-EA3B1B902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8C70A-DBB1-1B45-73BF-F4CECB16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B06953-07D9-09B2-63A3-39E69C25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B19B75-C496-CE8B-E89F-1F71B86A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6B810-48CE-4BAB-88C6-E2ECED0645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37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713A0D-5950-868A-7937-E2EA39A6AE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C7F0AE-DD52-BD21-0B8A-8A2F9098E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52939-83FF-DF60-2E34-18E9898D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4EE10-8A30-567D-7E42-30FE1644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B274F9-8118-9C30-3003-F9C16D74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ED945-8831-4754-9540-68B6831A9A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168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8F6A6-868D-9C6B-3311-D93BC5D7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2E9E9-DC06-37A2-BBEC-82358FBA2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6186D4-74A6-5B53-7E44-A9940F788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99EAD1-F6E1-D2A8-CB34-58364B2A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FB39D2-DF06-42B2-E9B1-FB83B663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FD06E-947D-4C4A-B902-9A85108C5F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369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ECD05-9A99-9AE2-A79A-D4B054B7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493FCC-15D0-5748-1AC1-EBE919903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FDC36-7766-A399-DF5C-3D9F679DF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051141-B414-E181-210F-9A838092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5D22BF-7AA0-85AC-E7EC-D5472200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ED6A73-E6D0-428D-84A1-17CAD6F59F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424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BE488-5623-98EE-0470-A3B193066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E0134-0425-2275-6571-F1A115AC3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7189B7-A25E-A7BA-E81D-4DD00BEC3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DE8630-E45E-A61E-B4DA-9E938013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B52F5D-F779-9D34-09BD-D037D094B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37A761-005D-6EF3-BDDD-E81AC0D2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4245F-6BE8-4FC6-ABED-2A1C4804D5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964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5BAF3-F6A8-7353-76D7-6EEDEC15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04E17-6F17-06EF-0E5C-0FFFD541F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DC562B-0AE1-2002-04FB-1F7940E59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FA778A-EE50-F94B-8698-C084FEEE7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EC2E93-4107-2437-4686-F95AAC3F5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8E3F4A-A554-C46E-3B85-BE484E69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F475AF-A8D1-48F3-3353-05B00B69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6E4FFF-C191-A64A-597B-B7416819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D429F-7B35-432A-ACBA-089F9FE13C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384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AB916-6A6C-02F8-0F9F-D028C415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DAE0C8-1582-9F8C-C2A9-6A17E8D1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CA4A29-EFF6-AD5F-8F86-183328FF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2AA089-CCD0-E72A-CFE6-B04CCBDC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09734-1661-445E-BDAE-7CA9B9505A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28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173964-51D8-5EE6-AD49-6147CC10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510891-8B0E-1A4B-1890-9B406F40A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909FDC-BC7A-BB0B-43C1-3B472C61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D080CC-F472-4273-A976-5E827F2C06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317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92213-112D-DD03-6CC8-795A81BEB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06D55-932E-3A41-9CCB-59552E723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C00E55-36A7-E2FE-7C70-BA08314AE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E1A4FD-4719-5AE2-C0A1-E4D628B4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A59E17-C65B-65FC-4E02-698D895D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70C58D-DB9B-41AC-ADFD-32E7F874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9EF307-9857-48B3-9A15-45A1C38DB6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18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8890C-AB99-C1D4-90C2-BE83F6B5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6392F8-7D64-7444-CE23-D513FBA1F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B378C6-96EB-8020-2C6E-C6CFF7A3D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AE3CD-ABE2-88B8-8C78-37B8F4D5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FC167C-DA2D-76B6-C347-F21689AA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6BE408-8E1F-3722-206F-E64C06674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1E3E49-E2F9-475B-B1D8-B346CD33BF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36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0EA9E75-50DD-BF56-5827-B0C168F21D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21E3610-ABE7-2777-8EF2-523735D85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8709E26-D6F8-0C5E-A324-993CCAC5704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B61FD56-A0D4-0C71-2877-04E5CA79E06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C469334-2EDB-EE6C-8AD3-90D957E43B6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9401947-1C86-4004-8AF8-304509CAB6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4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6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7" Type="http://schemas.openxmlformats.org/officeDocument/2006/relationships/image" Target="../media/image1.wmf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5" Type="http://schemas.openxmlformats.org/officeDocument/2006/relationships/audio" Target="../media/audio8.wav"/><Relationship Id="rId4" Type="http://schemas.openxmlformats.org/officeDocument/2006/relationships/audio" Target="../media/audio7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48B175F3-ABF0-7E6E-33E0-8546195A3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5257800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u="sng"/>
              <a:t>CHAPTER  </a:t>
            </a:r>
            <a:r>
              <a:rPr lang="en-US" altLang="zh-CN" b="1" u="sng"/>
              <a:t>2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ALGORITHM ANALYSIS</a:t>
            </a:r>
            <a:endParaRPr lang="en-US" altLang="zh-CN" b="1"/>
          </a:p>
        </p:txBody>
      </p:sp>
      <p:sp>
        <p:nvSpPr>
          <p:cNvPr id="2099" name="Text Box 51">
            <a:extLst>
              <a:ext uri="{FF2B5EF4-FFF2-40B4-BE49-F238E27FC236}">
                <a16:creationId xmlns:a16="http://schemas.microsoft.com/office/drawing/2014/main" id="{5337AFEE-4F6C-C80E-5A7D-FCA206CF7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47800"/>
            <a:ext cx="8001000" cy="484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【Definition】</a:t>
            </a:r>
            <a:r>
              <a:rPr lang="en-US" altLang="zh-CN" b="1"/>
              <a:t>An </a:t>
            </a:r>
            <a:r>
              <a:rPr lang="en-US" altLang="zh-CN" b="1">
                <a:solidFill>
                  <a:schemeClr val="hlink"/>
                </a:solidFill>
              </a:rPr>
              <a:t>algorithm</a:t>
            </a:r>
            <a:r>
              <a:rPr lang="en-US" altLang="zh-CN" b="1"/>
              <a:t> is a finite set of instructions that, if followed, accomplishes a particular task.   In addition,  all algorithms must satisfy the following criteria:</a:t>
            </a:r>
          </a:p>
          <a:p>
            <a:pPr>
              <a:spcBef>
                <a:spcPct val="40000"/>
              </a:spcBef>
            </a:pPr>
            <a:r>
              <a:rPr lang="en-US" altLang="zh-CN" sz="2000" b="1"/>
              <a:t>(1)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Input</a:t>
            </a:r>
            <a:r>
              <a:rPr lang="en-US" altLang="zh-CN" sz="2000" b="1"/>
              <a:t>    There are zero or more quantities that are externally </a:t>
            </a:r>
            <a:r>
              <a:rPr lang="en-US" altLang="zh-CN" sz="2000" b="1">
                <a:solidFill>
                  <a:schemeClr val="accent1"/>
                </a:solidFill>
              </a:rPr>
              <a:t>supplied</a:t>
            </a:r>
            <a:r>
              <a:rPr lang="en-US" altLang="zh-CN" sz="2000" b="1"/>
              <a:t>.</a:t>
            </a:r>
          </a:p>
          <a:p>
            <a:pPr>
              <a:spcBef>
                <a:spcPct val="40000"/>
              </a:spcBef>
            </a:pPr>
            <a:r>
              <a:rPr lang="en-US" altLang="zh-CN" sz="2000" b="1"/>
              <a:t>(2)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Output</a:t>
            </a:r>
            <a:r>
              <a:rPr lang="en-US" altLang="zh-CN" sz="2000" b="1"/>
              <a:t>    At least one quantity is </a:t>
            </a:r>
            <a:r>
              <a:rPr lang="en-US" altLang="zh-CN" sz="2000" b="1">
                <a:solidFill>
                  <a:schemeClr val="accent1"/>
                </a:solidFill>
              </a:rPr>
              <a:t>produced</a:t>
            </a:r>
            <a:r>
              <a:rPr lang="en-US" altLang="zh-CN" sz="2000" b="1"/>
              <a:t>.</a:t>
            </a:r>
          </a:p>
          <a:p>
            <a:pPr>
              <a:spcBef>
                <a:spcPct val="40000"/>
              </a:spcBef>
            </a:pPr>
            <a:r>
              <a:rPr lang="en-US" altLang="zh-CN" sz="2000" b="1"/>
              <a:t>(3)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Definiteness</a:t>
            </a:r>
            <a:r>
              <a:rPr lang="en-US" altLang="zh-CN" sz="2000" b="1"/>
              <a:t>    Each instruction is </a:t>
            </a:r>
            <a:r>
              <a:rPr lang="en-US" altLang="zh-CN" sz="2000" b="1">
                <a:solidFill>
                  <a:schemeClr val="accent1"/>
                </a:solidFill>
              </a:rPr>
              <a:t>clear and unambiguous</a:t>
            </a:r>
            <a:r>
              <a:rPr lang="en-US" altLang="zh-CN" sz="2000" b="1"/>
              <a:t>.</a:t>
            </a:r>
          </a:p>
          <a:p>
            <a:pPr>
              <a:spcBef>
                <a:spcPct val="40000"/>
              </a:spcBef>
            </a:pPr>
            <a:r>
              <a:rPr lang="en-US" altLang="zh-CN" sz="2000" b="1"/>
              <a:t>(4)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Finiteness</a:t>
            </a:r>
            <a:r>
              <a:rPr lang="en-US" altLang="zh-CN" sz="2000" b="1"/>
              <a:t>    If we trace out the instructions of an algorithm, then for all cases, the algorithm </a:t>
            </a:r>
            <a:r>
              <a:rPr lang="en-US" altLang="zh-CN" sz="2000" b="1">
                <a:solidFill>
                  <a:schemeClr val="accent1"/>
                </a:solidFill>
              </a:rPr>
              <a:t>terminates</a:t>
            </a:r>
            <a:r>
              <a:rPr lang="en-US" altLang="zh-CN" sz="2000" b="1"/>
              <a:t> after </a:t>
            </a:r>
            <a:r>
              <a:rPr lang="en-US" altLang="zh-CN" sz="2000" b="1">
                <a:solidFill>
                  <a:schemeClr val="accent1"/>
                </a:solidFill>
              </a:rPr>
              <a:t>finite number of steps</a:t>
            </a:r>
            <a:r>
              <a:rPr lang="en-US" altLang="zh-CN" sz="2000" b="1"/>
              <a:t>.</a:t>
            </a:r>
          </a:p>
          <a:p>
            <a:pPr>
              <a:spcBef>
                <a:spcPct val="40000"/>
              </a:spcBef>
            </a:pPr>
            <a:r>
              <a:rPr lang="en-US" altLang="zh-CN" sz="2000" b="1"/>
              <a:t>(5)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Effectiveness</a:t>
            </a:r>
            <a:r>
              <a:rPr lang="en-US" altLang="zh-CN" sz="2000" b="1"/>
              <a:t>    Every instruction must be basic enough to </a:t>
            </a:r>
            <a:r>
              <a:rPr lang="en-US" altLang="zh-CN" sz="2000" b="1">
                <a:solidFill>
                  <a:schemeClr val="accent1"/>
                </a:solidFill>
              </a:rPr>
              <a:t>be carried out</a:t>
            </a:r>
            <a:r>
              <a:rPr lang="en-US" altLang="zh-CN" sz="2000" b="1"/>
              <a:t>, in principle, by a person using only pencil and paper.  It is not enough that each operation be definite as in(3); it also must be </a:t>
            </a:r>
            <a:r>
              <a:rPr lang="en-US" altLang="zh-CN" sz="2000" b="1">
                <a:solidFill>
                  <a:schemeClr val="accent1"/>
                </a:solidFill>
              </a:rPr>
              <a:t>feasible</a:t>
            </a:r>
            <a:r>
              <a:rPr lang="en-US" altLang="zh-CN" sz="2000" b="1"/>
              <a:t>.</a:t>
            </a:r>
          </a:p>
        </p:txBody>
      </p:sp>
      <p:sp>
        <p:nvSpPr>
          <p:cNvPr id="2100" name="Text Box 52">
            <a:extLst>
              <a:ext uri="{FF2B5EF4-FFF2-40B4-BE49-F238E27FC236}">
                <a16:creationId xmlns:a16="http://schemas.microsoft.com/office/drawing/2014/main" id="{291BDBB6-9320-12A2-71A1-CA0220EC9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1/15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44F69255-66A4-5DF9-3E04-94BECC847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0"/>
            <a:ext cx="304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rIns="14400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§2  </a:t>
            </a:r>
            <a:r>
              <a:rPr lang="en-US" altLang="zh-CN" sz="1800" b="1"/>
              <a:t>Asymptotic Notation</a:t>
            </a:r>
            <a:endParaRPr lang="en-US" altLang="zh-CN" sz="2800" b="1"/>
          </a:p>
        </p:txBody>
      </p:sp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E8EB18B9-DDC0-6F16-8289-BB137588B6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638" y="1441450"/>
          <a:ext cx="7964487" cy="326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077680" imgH="3315240" progId="Word.Document.8">
                  <p:embed/>
                </p:oleObj>
              </mc:Choice>
              <mc:Fallback>
                <p:oleObj name="Document" r:id="rId3" imgW="8077680" imgH="331524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1441450"/>
                        <a:ext cx="7964487" cy="326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4">
            <a:extLst>
              <a:ext uri="{FF2B5EF4-FFF2-40B4-BE49-F238E27FC236}">
                <a16:creationId xmlns:a16="http://schemas.microsoft.com/office/drawing/2014/main" id="{22F34BBB-AD6C-D452-B085-A74E33CEA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10/15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>
            <a:extLst>
              <a:ext uri="{FF2B5EF4-FFF2-40B4-BE49-F238E27FC236}">
                <a16:creationId xmlns:a16="http://schemas.microsoft.com/office/drawing/2014/main" id="{7A3B59E0-72A5-503F-93FF-B5FDC1550E5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73875"/>
            <a:chOff x="0" y="-10"/>
            <a:chExt cx="5760" cy="4330"/>
          </a:xfrm>
        </p:grpSpPr>
        <p:pic>
          <p:nvPicPr>
            <p:cNvPr id="52227" name="Picture 3">
              <a:extLst>
                <a:ext uri="{FF2B5EF4-FFF2-40B4-BE49-F238E27FC236}">
                  <a16:creationId xmlns:a16="http://schemas.microsoft.com/office/drawing/2014/main" id="{6366DA24-BEAA-6A17-49BD-DAF217DAF9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0"/>
              <a:ext cx="5760" cy="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2228" name="Text Box 4">
              <a:extLst>
                <a:ext uri="{FF2B5EF4-FFF2-40B4-BE49-F238E27FC236}">
                  <a16:creationId xmlns:a16="http://schemas.microsoft.com/office/drawing/2014/main" id="{A5C7E570-C75D-2D25-F182-129E2E739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0"/>
              <a:ext cx="17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altLang="zh-CN" sz="1800" b="1">
                  <a:sym typeface="Webdings" panose="05030102010509060703" pitchFamily="18" charset="2"/>
                </a:rPr>
                <a:t>§2  </a:t>
              </a:r>
              <a:r>
                <a:rPr lang="en-US" altLang="zh-CN" sz="1800" b="1"/>
                <a:t>Asymptotic Notation</a:t>
              </a:r>
            </a:p>
          </p:txBody>
        </p:sp>
        <p:sp>
          <p:nvSpPr>
            <p:cNvPr id="52229" name="Text Box 5">
              <a:extLst>
                <a:ext uri="{FF2B5EF4-FFF2-40B4-BE49-F238E27FC236}">
                  <a16:creationId xmlns:a16="http://schemas.microsoft.com/office/drawing/2014/main" id="{BEE16FDF-8CA4-78C0-02E2-FA8426628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84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2</a:t>
              </a:r>
              <a:r>
                <a:rPr lang="en-US" altLang="zh-CN" sz="2000" b="1" i="1" baseline="30000"/>
                <a:t>n</a:t>
              </a:r>
              <a:endParaRPr lang="en-US" altLang="zh-CN" sz="2000" b="1"/>
            </a:p>
          </p:txBody>
        </p:sp>
        <p:sp>
          <p:nvSpPr>
            <p:cNvPr id="52230" name="Text Box 6">
              <a:extLst>
                <a:ext uri="{FF2B5EF4-FFF2-40B4-BE49-F238E27FC236}">
                  <a16:creationId xmlns:a16="http://schemas.microsoft.com/office/drawing/2014/main" id="{71067A4D-E389-1D88-9A75-A9451A14F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48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/>
                <a:t>n</a:t>
              </a:r>
              <a:r>
                <a:rPr lang="en-US" altLang="zh-CN" sz="2000" b="1" baseline="30000"/>
                <a:t>2</a:t>
              </a:r>
              <a:endParaRPr lang="en-US" altLang="zh-CN" sz="2000" b="1"/>
            </a:p>
          </p:txBody>
        </p:sp>
        <p:sp>
          <p:nvSpPr>
            <p:cNvPr id="52231" name="Text Box 7">
              <a:extLst>
                <a:ext uri="{FF2B5EF4-FFF2-40B4-BE49-F238E27FC236}">
                  <a16:creationId xmlns:a16="http://schemas.microsoft.com/office/drawing/2014/main" id="{F1C42937-CEFA-C33D-BE28-3CE4045C8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920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/>
                <a:t>n</a:t>
              </a:r>
              <a:r>
                <a:rPr lang="en-US" altLang="zh-CN" sz="2000" b="1"/>
                <a:t> log </a:t>
              </a:r>
              <a:r>
                <a:rPr lang="en-US" altLang="zh-CN" sz="2000" b="1" i="1"/>
                <a:t>n</a:t>
              </a:r>
              <a:endParaRPr lang="en-US" altLang="zh-CN" sz="2000" b="1"/>
            </a:p>
          </p:txBody>
        </p:sp>
        <p:sp>
          <p:nvSpPr>
            <p:cNvPr id="52232" name="Text Box 8">
              <a:extLst>
                <a:ext uri="{FF2B5EF4-FFF2-40B4-BE49-F238E27FC236}">
                  <a16:creationId xmlns:a16="http://schemas.microsoft.com/office/drawing/2014/main" id="{DC678D6E-DCD0-66BE-63BD-E54843F61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12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/>
                <a:t>n</a:t>
              </a:r>
            </a:p>
          </p:txBody>
        </p:sp>
        <p:sp>
          <p:nvSpPr>
            <p:cNvPr id="52233" name="Text Box 9">
              <a:extLst>
                <a:ext uri="{FF2B5EF4-FFF2-40B4-BE49-F238E27FC236}">
                  <a16:creationId xmlns:a16="http://schemas.microsoft.com/office/drawing/2014/main" id="{05AFCF4B-7ED9-E66F-9418-EF2FD1F8F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3456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Log </a:t>
              </a:r>
              <a:r>
                <a:rPr lang="en-US" altLang="zh-CN" sz="2000" b="1" i="1"/>
                <a:t>n</a:t>
              </a:r>
              <a:endParaRPr lang="en-US" altLang="zh-CN" sz="2000" b="1"/>
            </a:p>
          </p:txBody>
        </p:sp>
        <p:sp>
          <p:nvSpPr>
            <p:cNvPr id="52234" name="Text Box 10">
              <a:extLst>
                <a:ext uri="{FF2B5EF4-FFF2-40B4-BE49-F238E27FC236}">
                  <a16:creationId xmlns:a16="http://schemas.microsoft.com/office/drawing/2014/main" id="{EA42DA83-D08A-47E4-4F5A-AB733F032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352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/>
                <a:t>f</a:t>
              </a:r>
            </a:p>
          </p:txBody>
        </p:sp>
        <p:sp>
          <p:nvSpPr>
            <p:cNvPr id="52235" name="Text Box 11">
              <a:extLst>
                <a:ext uri="{FF2B5EF4-FFF2-40B4-BE49-F238E27FC236}">
                  <a16:creationId xmlns:a16="http://schemas.microsoft.com/office/drawing/2014/main" id="{8EF8E79F-0747-3AD2-F368-E36AC21439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398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/>
                <a:t>n</a:t>
              </a:r>
            </a:p>
          </p:txBody>
        </p:sp>
        <p:sp>
          <p:nvSpPr>
            <p:cNvPr id="52236" name="Line 12">
              <a:extLst>
                <a:ext uri="{FF2B5EF4-FFF2-40B4-BE49-F238E27FC236}">
                  <a16:creationId xmlns:a16="http://schemas.microsoft.com/office/drawing/2014/main" id="{AF9EA3EC-707B-EE93-4309-CBB8D7CA4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4128"/>
              <a:ext cx="9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37" name="Line 13">
              <a:extLst>
                <a:ext uri="{FF2B5EF4-FFF2-40B4-BE49-F238E27FC236}">
                  <a16:creationId xmlns:a16="http://schemas.microsoft.com/office/drawing/2014/main" id="{293C3ED2-E776-8606-7966-34763FE4B7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1200"/>
              <a:ext cx="0" cy="11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238" name="Text Box 14">
            <a:extLst>
              <a:ext uri="{FF2B5EF4-FFF2-40B4-BE49-F238E27FC236}">
                <a16:creationId xmlns:a16="http://schemas.microsoft.com/office/drawing/2014/main" id="{5E29A1AB-D31C-15D3-8B20-D7142A0D5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11/15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0C9306BA-23EE-18EF-0E3E-8EDC7EABE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0"/>
            <a:ext cx="304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rIns="14400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§2  </a:t>
            </a:r>
            <a:r>
              <a:rPr lang="en-US" altLang="zh-CN" sz="1800" b="1"/>
              <a:t>Asymptotic Notation</a:t>
            </a:r>
            <a:endParaRPr lang="en-US" altLang="zh-CN" sz="2800" b="1"/>
          </a:p>
        </p:txBody>
      </p:sp>
      <p:grpSp>
        <p:nvGrpSpPr>
          <p:cNvPr id="53251" name="Group 3">
            <a:extLst>
              <a:ext uri="{FF2B5EF4-FFF2-40B4-BE49-F238E27FC236}">
                <a16:creationId xmlns:a16="http://schemas.microsoft.com/office/drawing/2014/main" id="{82A9CCB2-45CC-57CB-5E33-91BC8A28CC9B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41325"/>
            <a:ext cx="8513763" cy="6035675"/>
            <a:chOff x="192" y="336"/>
            <a:chExt cx="5363" cy="3802"/>
          </a:xfrm>
        </p:grpSpPr>
        <p:graphicFrame>
          <p:nvGraphicFramePr>
            <p:cNvPr id="53252" name="Object 4">
              <a:extLst>
                <a:ext uri="{FF2B5EF4-FFF2-40B4-BE49-F238E27FC236}">
                  <a16:creationId xmlns:a16="http://schemas.microsoft.com/office/drawing/2014/main" id="{93F943FE-76EF-3BDE-5DCC-CD59495037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336"/>
            <a:ext cx="5363" cy="3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文档" r:id="rId3" imgW="8515440" imgH="5690880" progId="Word.Document.8">
                    <p:embed/>
                  </p:oleObj>
                </mc:Choice>
                <mc:Fallback>
                  <p:oleObj name="文档" r:id="rId3" imgW="8515440" imgH="5690880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336"/>
                          <a:ext cx="5363" cy="3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3" name="Text Box 5">
              <a:extLst>
                <a:ext uri="{FF2B5EF4-FFF2-40B4-BE49-F238E27FC236}">
                  <a16:creationId xmlns:a16="http://schemas.microsoft.com/office/drawing/2014/main" id="{B9956D2E-3B3B-917F-CD63-BE8651C91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504"/>
              <a:ext cx="240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ym typeface="Symbol" panose="05050102010706020507" pitchFamily="18" charset="2"/>
                </a:rPr>
                <a:t>s = microsecond = 10</a:t>
              </a:r>
              <a:r>
                <a:rPr lang="en-US" altLang="zh-CN" sz="2000" b="1" baseline="30000">
                  <a:sym typeface="Symbol" panose="05050102010706020507" pitchFamily="18" charset="2"/>
                </a:rPr>
                <a:t>-6</a:t>
              </a:r>
              <a:r>
                <a:rPr lang="en-US" altLang="zh-CN" sz="2000" b="1">
                  <a:sym typeface="Symbol" panose="05050102010706020507" pitchFamily="18" charset="2"/>
                </a:rPr>
                <a:t> seconds</a:t>
              </a:r>
            </a:p>
            <a:p>
              <a:r>
                <a:rPr lang="en-US" altLang="zh-CN" sz="2000" b="1">
                  <a:sym typeface="Symbol" panose="05050102010706020507" pitchFamily="18" charset="2"/>
                </a:rPr>
                <a:t>ms = millisecond = 10</a:t>
              </a:r>
              <a:r>
                <a:rPr lang="en-US" altLang="zh-CN" sz="2000" b="1" baseline="30000">
                  <a:sym typeface="Symbol" panose="05050102010706020507" pitchFamily="18" charset="2"/>
                </a:rPr>
                <a:t>-3</a:t>
              </a:r>
              <a:r>
                <a:rPr lang="en-US" altLang="zh-CN" sz="2000" b="1">
                  <a:sym typeface="Symbol" panose="05050102010706020507" pitchFamily="18" charset="2"/>
                </a:rPr>
                <a:t> seconds</a:t>
              </a:r>
            </a:p>
            <a:p>
              <a:r>
                <a:rPr lang="en-US" altLang="zh-CN" sz="2000" b="1">
                  <a:sym typeface="Symbol" panose="05050102010706020507" pitchFamily="18" charset="2"/>
                </a:rPr>
                <a:t>sec = seconds</a:t>
              </a:r>
              <a:endParaRPr lang="en-US" altLang="zh-CN" sz="2000" b="1"/>
            </a:p>
          </p:txBody>
        </p:sp>
        <p:sp>
          <p:nvSpPr>
            <p:cNvPr id="53254" name="Text Box 6">
              <a:extLst>
                <a:ext uri="{FF2B5EF4-FFF2-40B4-BE49-F238E27FC236}">
                  <a16:creationId xmlns:a16="http://schemas.microsoft.com/office/drawing/2014/main" id="{C29BE7D3-FC87-145A-3930-FB1971568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504"/>
              <a:ext cx="240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ym typeface="Symbol" panose="05050102010706020507" pitchFamily="18" charset="2"/>
                </a:rPr>
                <a:t>min = minutes            yr = years</a:t>
              </a:r>
            </a:p>
            <a:p>
              <a:r>
                <a:rPr lang="en-US" altLang="zh-CN" sz="2000" b="1">
                  <a:sym typeface="Symbol" panose="05050102010706020507" pitchFamily="18" charset="2"/>
                </a:rPr>
                <a:t>hr = hours</a:t>
              </a:r>
            </a:p>
            <a:p>
              <a:r>
                <a:rPr lang="en-US" altLang="zh-CN" sz="2000" b="1">
                  <a:sym typeface="Symbol" panose="05050102010706020507" pitchFamily="18" charset="2"/>
                </a:rPr>
                <a:t>d = days</a:t>
              </a:r>
            </a:p>
          </p:txBody>
        </p:sp>
      </p:grpSp>
      <p:sp>
        <p:nvSpPr>
          <p:cNvPr id="53256" name="Rectangle 8">
            <a:extLst>
              <a:ext uri="{FF2B5EF4-FFF2-40B4-BE49-F238E27FC236}">
                <a16:creationId xmlns:a16="http://schemas.microsoft.com/office/drawing/2014/main" id="{B16F21C0-CD19-7AF1-5330-B65126362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7620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b="1" i="1">
                <a:solidFill>
                  <a:srgbClr val="FF3300"/>
                </a:solidFill>
              </a:rPr>
              <a:t>n</a:t>
            </a:r>
          </a:p>
        </p:txBody>
      </p:sp>
      <p:sp>
        <p:nvSpPr>
          <p:cNvPr id="53257" name="Text Box 9">
            <a:extLst>
              <a:ext uri="{FF2B5EF4-FFF2-40B4-BE49-F238E27FC236}">
                <a16:creationId xmlns:a16="http://schemas.microsoft.com/office/drawing/2014/main" id="{748ED764-9DF2-A62B-FB7C-8F80106BB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12/15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extLst>
              <a:ext uri="{FF2B5EF4-FFF2-40B4-BE49-F238E27FC236}">
                <a16:creationId xmlns:a16="http://schemas.microsoft.com/office/drawing/2014/main" id="{D2825FEB-D380-5194-2365-4BEAD93C2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533400"/>
            <a:ext cx="484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〖Example〗 Matrix addition</a:t>
            </a:r>
            <a:endParaRPr lang="en-US" altLang="zh-CN" sz="2000" b="1">
              <a:latin typeface="Arial" panose="020B0604020202020204" pitchFamily="34" charset="0"/>
              <a:ea typeface="MS Hei" pitchFamily="49" charset="-122"/>
            </a:endParaRPr>
          </a:p>
        </p:txBody>
      </p:sp>
      <p:grpSp>
        <p:nvGrpSpPr>
          <p:cNvPr id="54275" name="Group 3">
            <a:extLst>
              <a:ext uri="{FF2B5EF4-FFF2-40B4-BE49-F238E27FC236}">
                <a16:creationId xmlns:a16="http://schemas.microsoft.com/office/drawing/2014/main" id="{F764ACEB-9458-6FC8-0017-ABC18604F28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219200"/>
            <a:ext cx="7848600" cy="4038600"/>
            <a:chOff x="384" y="576"/>
            <a:chExt cx="4944" cy="2544"/>
          </a:xfrm>
        </p:grpSpPr>
        <p:sp>
          <p:nvSpPr>
            <p:cNvPr id="54276" name="AutoShape 4">
              <a:extLst>
                <a:ext uri="{FF2B5EF4-FFF2-40B4-BE49-F238E27FC236}">
                  <a16:creationId xmlns:a16="http://schemas.microsoft.com/office/drawing/2014/main" id="{90232650-F623-73C9-CABE-0B44DB778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76"/>
              <a:ext cx="4944" cy="2544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7" name="Text Box 5">
              <a:extLst>
                <a:ext uri="{FF2B5EF4-FFF2-40B4-BE49-F238E27FC236}">
                  <a16:creationId xmlns:a16="http://schemas.microsoft.com/office/drawing/2014/main" id="{EAFD7C8E-A45B-D35C-9983-B2510CEE7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662"/>
              <a:ext cx="3168" cy="2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void</a:t>
              </a:r>
              <a:r>
                <a:rPr lang="en-US" altLang="zh-CN" sz="2000" b="1">
                  <a:latin typeface="Arial" panose="020B0604020202020204" pitchFamily="34" charset="0"/>
                </a:rPr>
                <a:t>  add (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sz="2000" b="1">
                  <a:latin typeface="Arial" panose="020B0604020202020204" pitchFamily="34" charset="0"/>
                </a:rPr>
                <a:t>  a[ ][ MAX_SIZE ], </a:t>
              </a: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                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sz="2000" b="1">
                  <a:latin typeface="Arial" panose="020B0604020202020204" pitchFamily="34" charset="0"/>
                </a:rPr>
                <a:t>  b[ ][ MAX_SIZE ], </a:t>
              </a: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                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sz="2000" b="1">
                  <a:latin typeface="Arial" panose="020B0604020202020204" pitchFamily="34" charset="0"/>
                </a:rPr>
                <a:t>  c[ ][ MAX_SIZE ],</a:t>
              </a: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                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sz="2000" b="1">
                  <a:latin typeface="Arial" panose="020B0604020202020204" pitchFamily="34" charset="0"/>
                </a:rPr>
                <a:t>  rows,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sz="2000" b="1">
                  <a:latin typeface="Arial" panose="020B0604020202020204" pitchFamily="34" charset="0"/>
                </a:rPr>
                <a:t>  cols )</a:t>
              </a:r>
            </a:p>
            <a:p>
              <a:pPr>
                <a:spcAft>
                  <a:spcPct val="30000"/>
                </a:spcAft>
              </a:pPr>
              <a:r>
                <a:rPr lang="en-US" altLang="zh-CN" sz="2000" b="1">
                  <a:latin typeface="Arial" panose="020B0604020202020204" pitchFamily="34" charset="0"/>
                </a:rPr>
                <a:t>{</a:t>
              </a:r>
            </a:p>
            <a:p>
              <a:pPr>
                <a:spcAft>
                  <a:spcPct val="30000"/>
                </a:spcAft>
              </a:pPr>
              <a:r>
                <a:rPr lang="en-US" altLang="zh-CN" sz="2000" b="1">
                  <a:latin typeface="Arial" panose="020B0604020202020204" pitchFamily="34" charset="0"/>
                </a:rPr>
                <a:t>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 int</a:t>
              </a:r>
              <a:r>
                <a:rPr lang="en-US" altLang="zh-CN" sz="2000" b="1">
                  <a:latin typeface="Arial" panose="020B0604020202020204" pitchFamily="34" charset="0"/>
                </a:rPr>
                <a:t>  i,  j ;</a:t>
              </a:r>
            </a:p>
            <a:p>
              <a:pPr>
                <a:spcAft>
                  <a:spcPct val="30000"/>
                </a:spcAft>
              </a:pPr>
              <a:r>
                <a:rPr lang="en-US" altLang="zh-CN" sz="2000" b="1">
                  <a:latin typeface="Arial" panose="020B0604020202020204" pitchFamily="34" charset="0"/>
                </a:rPr>
                <a:t> 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for</a:t>
              </a:r>
              <a:r>
                <a:rPr lang="en-US" altLang="zh-CN" sz="2000" b="1">
                  <a:latin typeface="Arial" panose="020B0604020202020204" pitchFamily="34" charset="0"/>
                </a:rPr>
                <a:t> ( i = 0; i &lt; rows; i++ )</a:t>
              </a:r>
            </a:p>
            <a:p>
              <a:pPr>
                <a:spcAft>
                  <a:spcPct val="30000"/>
                </a:spcAft>
              </a:pPr>
              <a:r>
                <a:rPr lang="en-US" altLang="zh-CN" sz="2000" b="1">
                  <a:latin typeface="Arial" panose="020B0604020202020204" pitchFamily="34" charset="0"/>
                </a:rPr>
                <a:t>       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for</a:t>
              </a:r>
              <a:r>
                <a:rPr lang="en-US" altLang="zh-CN" sz="2000" b="1">
                  <a:latin typeface="Arial" panose="020B0604020202020204" pitchFamily="34" charset="0"/>
                </a:rPr>
                <a:t> ( j = 0; j &lt; cols; j++ )</a:t>
              </a:r>
            </a:p>
            <a:p>
              <a:pPr>
                <a:spcAft>
                  <a:spcPct val="30000"/>
                </a:spcAft>
              </a:pPr>
              <a:r>
                <a:rPr lang="en-US" altLang="zh-CN" sz="2000" b="1">
                  <a:latin typeface="Arial" panose="020B0604020202020204" pitchFamily="34" charset="0"/>
                </a:rPr>
                <a:t>                c[ i ][ j ] = a[ i ][ j ] + b[ i ][ j ];</a:t>
              </a:r>
            </a:p>
            <a:p>
              <a:pPr>
                <a:spcAft>
                  <a:spcPct val="30000"/>
                </a:spcAft>
              </a:pPr>
              <a:r>
                <a:rPr lang="en-US" altLang="zh-CN" sz="2000" b="1">
                  <a:latin typeface="Arial" panose="020B0604020202020204" pitchFamily="34" charset="0"/>
                </a:rPr>
                <a:t>}</a:t>
              </a:r>
            </a:p>
          </p:txBody>
        </p:sp>
      </p:grpSp>
      <p:sp>
        <p:nvSpPr>
          <p:cNvPr id="54278" name="Text Box 6">
            <a:extLst>
              <a:ext uri="{FF2B5EF4-FFF2-40B4-BE49-F238E27FC236}">
                <a16:creationId xmlns:a16="http://schemas.microsoft.com/office/drawing/2014/main" id="{73394D12-153E-88CF-EA87-1798D1525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413125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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(rows) */</a:t>
            </a:r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A0A0CB1B-0301-8644-339A-9C263DB4B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794125"/>
            <a:ext cx="297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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(rows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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cols ) */ </a:t>
            </a:r>
          </a:p>
        </p:txBody>
      </p:sp>
      <p:sp>
        <p:nvSpPr>
          <p:cNvPr id="54280" name="Rectangle 8">
            <a:extLst>
              <a:ext uri="{FF2B5EF4-FFF2-40B4-BE49-F238E27FC236}">
                <a16:creationId xmlns:a16="http://schemas.microsoft.com/office/drawing/2014/main" id="{218AD8E8-04A1-CBEF-ED9C-F62236DBB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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(rows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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cols ) */  </a:t>
            </a:r>
          </a:p>
        </p:txBody>
      </p:sp>
      <p:sp>
        <p:nvSpPr>
          <p:cNvPr id="54281" name="Rectangle 9">
            <a:extLst>
              <a:ext uri="{FF2B5EF4-FFF2-40B4-BE49-F238E27FC236}">
                <a16:creationId xmlns:a16="http://schemas.microsoft.com/office/drawing/2014/main" id="{AF8D6D9C-8016-2C08-C610-1913125EC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486400"/>
            <a:ext cx="541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 i="1"/>
              <a:t>T</a:t>
            </a:r>
            <a:r>
              <a:rPr lang="en-US" altLang="zh-CN" sz="2000" b="1"/>
              <a:t>(</a:t>
            </a:r>
            <a:r>
              <a:rPr lang="en-US" altLang="zh-CN" sz="2000" b="1">
                <a:latin typeface="Arial" panose="020B0604020202020204" pitchFamily="34" charset="0"/>
              </a:rPr>
              <a:t>rows, cols</a:t>
            </a:r>
            <a:r>
              <a:rPr lang="en-US" altLang="zh-CN" sz="2000" b="1"/>
              <a:t> ) </a:t>
            </a:r>
            <a:r>
              <a:rPr lang="en-US" altLang="zh-CN" sz="2000" b="1">
                <a:latin typeface="Arial" panose="020B0604020202020204" pitchFamily="34" charset="0"/>
              </a:rPr>
              <a:t>=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 </a:t>
            </a:r>
            <a:r>
              <a:rPr lang="en-US" altLang="zh-CN" sz="2000" b="1">
                <a:latin typeface="Arial" panose="020B0604020202020204" pitchFamily="34" charset="0"/>
              </a:rPr>
              <a:t>(rows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 </a:t>
            </a:r>
            <a:r>
              <a:rPr lang="en-US" altLang="zh-CN" sz="2000" b="1">
                <a:latin typeface="Arial" panose="020B0604020202020204" pitchFamily="34" charset="0"/>
              </a:rPr>
              <a:t>cols ) </a:t>
            </a:r>
          </a:p>
        </p:txBody>
      </p:sp>
      <p:sp>
        <p:nvSpPr>
          <p:cNvPr id="54287" name="Text Box 15">
            <a:extLst>
              <a:ext uri="{FF2B5EF4-FFF2-40B4-BE49-F238E27FC236}">
                <a16:creationId xmlns:a16="http://schemas.microsoft.com/office/drawing/2014/main" id="{E7DD686B-0320-5DD0-392B-239676229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0"/>
            <a:ext cx="304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rIns="14400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§2  </a:t>
            </a:r>
            <a:r>
              <a:rPr lang="en-US" altLang="zh-CN" sz="1800" b="1"/>
              <a:t>Asymptotic Notation</a:t>
            </a:r>
            <a:endParaRPr lang="en-US" altLang="zh-CN" sz="2800" b="1"/>
          </a:p>
        </p:txBody>
      </p:sp>
      <p:sp>
        <p:nvSpPr>
          <p:cNvPr id="54288" name="Text Box 16">
            <a:extLst>
              <a:ext uri="{FF2B5EF4-FFF2-40B4-BE49-F238E27FC236}">
                <a16:creationId xmlns:a16="http://schemas.microsoft.com/office/drawing/2014/main" id="{5FCE67E1-EB66-2F48-354B-61BCCAE3A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13/15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  <p:bldP spid="54278" grpId="0" autoUpdateAnimBg="0"/>
      <p:bldP spid="54279" grpId="0" autoUpdateAnimBg="0"/>
      <p:bldP spid="54280" grpId="0" autoUpdateAnimBg="0"/>
      <p:bldP spid="5428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0AA5484E-051D-41EF-908A-529D40851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0"/>
            <a:ext cx="304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rIns="14400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§2  </a:t>
            </a:r>
            <a:r>
              <a:rPr lang="en-US" altLang="zh-CN" sz="1800" b="1"/>
              <a:t>Asymptotic Notation</a:t>
            </a:r>
            <a:endParaRPr lang="en-US" altLang="zh-CN" sz="2800" b="1"/>
          </a:p>
        </p:txBody>
      </p:sp>
      <p:grpSp>
        <p:nvGrpSpPr>
          <p:cNvPr id="55299" name="Group 3">
            <a:extLst>
              <a:ext uri="{FF2B5EF4-FFF2-40B4-BE49-F238E27FC236}">
                <a16:creationId xmlns:a16="http://schemas.microsoft.com/office/drawing/2014/main" id="{451704EE-9C25-5A24-1B71-E28A1867DD3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57200"/>
            <a:ext cx="5791200" cy="747713"/>
            <a:chOff x="432" y="384"/>
            <a:chExt cx="3648" cy="471"/>
          </a:xfrm>
        </p:grpSpPr>
        <p:sp>
          <p:nvSpPr>
            <p:cNvPr id="55300" name="Rectangle 4">
              <a:extLst>
                <a:ext uri="{FF2B5EF4-FFF2-40B4-BE49-F238E27FC236}">
                  <a16:creationId xmlns:a16="http://schemas.microsoft.com/office/drawing/2014/main" id="{7BFE24E3-C5D7-259C-2AF8-A43B85739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28"/>
              <a:ext cx="29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/>
                <a:t> General Rules</a:t>
              </a:r>
            </a:p>
          </p:txBody>
        </p:sp>
        <p:pic>
          <p:nvPicPr>
            <p:cNvPr id="55301" name="Picture 5">
              <a:extLst>
                <a:ext uri="{FF2B5EF4-FFF2-40B4-BE49-F238E27FC236}">
                  <a16:creationId xmlns:a16="http://schemas.microsoft.com/office/drawing/2014/main" id="{66B70F43-BA2F-BF3F-68BE-5E13CD1C52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84"/>
              <a:ext cx="698" cy="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302" name="Rectangle 6">
            <a:extLst>
              <a:ext uri="{FF2B5EF4-FFF2-40B4-BE49-F238E27FC236}">
                <a16:creationId xmlns:a16="http://schemas.microsoft.com/office/drawing/2014/main" id="{EEA2B87B-12F4-F73C-960D-49B246175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95400"/>
            <a:ext cx="7391400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82600" indent="-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09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476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67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124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581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03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95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FOR LOOPS: </a:t>
            </a:r>
            <a:r>
              <a:rPr lang="en-US" altLang="zh-CN" sz="2000" b="1"/>
              <a:t>The running time of a for loop is at most the running time of the </a:t>
            </a:r>
            <a:r>
              <a:rPr lang="en-US" altLang="zh-CN" sz="2000" b="1">
                <a:solidFill>
                  <a:srgbClr val="008000"/>
                </a:solidFill>
              </a:rPr>
              <a:t>statements inside</a:t>
            </a:r>
            <a:r>
              <a:rPr lang="en-US" altLang="zh-CN" sz="2000" b="1"/>
              <a:t> the for loop (including tests) </a:t>
            </a:r>
            <a:r>
              <a:rPr lang="en-US" altLang="zh-CN" sz="2000" b="1">
                <a:solidFill>
                  <a:srgbClr val="FF3300"/>
                </a:solidFill>
              </a:rPr>
              <a:t>times</a:t>
            </a:r>
            <a:r>
              <a:rPr lang="en-US" altLang="zh-CN" sz="2000" b="1"/>
              <a:t> the number of </a:t>
            </a:r>
            <a:r>
              <a:rPr lang="en-US" altLang="zh-CN" sz="2000" b="1">
                <a:solidFill>
                  <a:srgbClr val="008000"/>
                </a:solidFill>
              </a:rPr>
              <a:t>iterations</a:t>
            </a:r>
            <a:r>
              <a:rPr lang="en-US" altLang="zh-CN" sz="2000" b="1"/>
              <a:t>.</a:t>
            </a:r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56BFD56A-308E-6AA4-15ED-F91513696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362200"/>
            <a:ext cx="7391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82600" indent="-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09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476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67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124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581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03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95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NESTED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FOR LOOPS: </a:t>
            </a:r>
            <a:r>
              <a:rPr lang="en-US" altLang="zh-CN" sz="2000" b="1"/>
              <a:t>The total running time of a statement inside a group of nested loops is the running time of the </a:t>
            </a:r>
            <a:r>
              <a:rPr lang="en-US" altLang="zh-CN" sz="2000" b="1">
                <a:solidFill>
                  <a:srgbClr val="008000"/>
                </a:solidFill>
              </a:rPr>
              <a:t>statements </a:t>
            </a:r>
            <a:r>
              <a:rPr lang="en-US" altLang="zh-CN" sz="2000" b="1">
                <a:solidFill>
                  <a:srgbClr val="FF3300"/>
                </a:solidFill>
              </a:rPr>
              <a:t>multiplied</a:t>
            </a:r>
            <a:r>
              <a:rPr lang="en-US" altLang="zh-CN" sz="2000" b="1"/>
              <a:t> by the</a:t>
            </a:r>
            <a:r>
              <a:rPr lang="en-US" altLang="zh-CN" sz="2000" b="1">
                <a:solidFill>
                  <a:srgbClr val="008000"/>
                </a:solidFill>
              </a:rPr>
              <a:t> product of the sizes </a:t>
            </a:r>
            <a:r>
              <a:rPr lang="en-US" altLang="zh-CN" sz="2000" b="1"/>
              <a:t>of all the for loops.</a:t>
            </a:r>
          </a:p>
        </p:txBody>
      </p:sp>
      <p:sp>
        <p:nvSpPr>
          <p:cNvPr id="55304" name="Rectangle 8">
            <a:extLst>
              <a:ext uri="{FF2B5EF4-FFF2-40B4-BE49-F238E27FC236}">
                <a16:creationId xmlns:a16="http://schemas.microsoft.com/office/drawing/2014/main" id="{41D15C39-BAD9-FE04-1C0B-37750947F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733800"/>
            <a:ext cx="7391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82600" indent="-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09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476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67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124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581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03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95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CONSECUTIVE STATEMENTS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: </a:t>
            </a:r>
            <a:r>
              <a:rPr lang="en-US" altLang="zh-CN" sz="2000" b="1"/>
              <a:t>These just </a:t>
            </a:r>
            <a:r>
              <a:rPr lang="en-US" altLang="zh-CN" sz="2000" b="1">
                <a:solidFill>
                  <a:srgbClr val="FF3300"/>
                </a:solidFill>
              </a:rPr>
              <a:t>add</a:t>
            </a:r>
            <a:r>
              <a:rPr lang="en-US" altLang="zh-CN" sz="2000" b="1"/>
              <a:t> (which means that the </a:t>
            </a:r>
            <a:r>
              <a:rPr lang="en-US" altLang="zh-CN" sz="2000" b="1">
                <a:solidFill>
                  <a:srgbClr val="008000"/>
                </a:solidFill>
              </a:rPr>
              <a:t>maximum</a:t>
            </a:r>
            <a:r>
              <a:rPr lang="en-US" altLang="zh-CN" sz="2000" b="1"/>
              <a:t> is the one that counts).</a:t>
            </a:r>
          </a:p>
        </p:txBody>
      </p:sp>
      <p:sp>
        <p:nvSpPr>
          <p:cNvPr id="55305" name="Rectangle 9">
            <a:extLst>
              <a:ext uri="{FF2B5EF4-FFF2-40B4-BE49-F238E27FC236}">
                <a16:creationId xmlns:a16="http://schemas.microsoft.com/office/drawing/2014/main" id="{8B3C0BF6-A2B0-523A-F5C0-E57464007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572000"/>
            <a:ext cx="7391400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82600" indent="-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09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476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67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124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581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03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95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IF / ELSE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: </a:t>
            </a:r>
            <a:r>
              <a:rPr lang="en-US" altLang="zh-CN" sz="2000" b="1"/>
              <a:t>For the fragment</a:t>
            </a:r>
          </a:p>
          <a:p>
            <a:r>
              <a:rPr lang="en-US" altLang="zh-CN" sz="2000" b="1"/>
              <a:t>		</a:t>
            </a:r>
            <a:r>
              <a:rPr lang="en-US" altLang="zh-CN" sz="2000" b="1">
                <a:solidFill>
                  <a:schemeClr val="hlink"/>
                </a:solidFill>
              </a:rPr>
              <a:t>if</a:t>
            </a:r>
            <a:r>
              <a:rPr lang="en-US" altLang="zh-CN" sz="2000" b="1"/>
              <a:t> ( Condition )  S1;</a:t>
            </a:r>
          </a:p>
          <a:p>
            <a:r>
              <a:rPr lang="en-US" altLang="zh-CN" sz="2000" b="1"/>
              <a:t>		</a:t>
            </a:r>
            <a:r>
              <a:rPr lang="en-US" altLang="zh-CN" sz="2000" b="1">
                <a:solidFill>
                  <a:schemeClr val="hlink"/>
                </a:solidFill>
              </a:rPr>
              <a:t>else</a:t>
            </a:r>
            <a:r>
              <a:rPr lang="en-US" altLang="zh-CN" sz="2000" b="1"/>
              <a:t>  S2;</a:t>
            </a:r>
          </a:p>
          <a:p>
            <a:r>
              <a:rPr lang="en-US" altLang="zh-CN" sz="2000" b="1"/>
              <a:t>	the running time is never more than the running time of the </a:t>
            </a:r>
            <a:r>
              <a:rPr lang="en-US" altLang="zh-CN" sz="2000" b="1">
                <a:solidFill>
                  <a:srgbClr val="008000"/>
                </a:solidFill>
              </a:rPr>
              <a:t>test</a:t>
            </a:r>
            <a:r>
              <a:rPr lang="en-US" altLang="zh-CN" sz="2000" b="1"/>
              <a:t> </a:t>
            </a:r>
            <a:r>
              <a:rPr lang="en-US" altLang="zh-CN" sz="2000" b="1">
                <a:solidFill>
                  <a:srgbClr val="FF3300"/>
                </a:solidFill>
              </a:rPr>
              <a:t>plus</a:t>
            </a:r>
            <a:r>
              <a:rPr lang="en-US" altLang="zh-CN" sz="2000" b="1"/>
              <a:t> the </a:t>
            </a:r>
            <a:r>
              <a:rPr lang="en-US" altLang="zh-CN" sz="2000" b="1">
                <a:solidFill>
                  <a:srgbClr val="008000"/>
                </a:solidFill>
              </a:rPr>
              <a:t>larger</a:t>
            </a:r>
            <a:r>
              <a:rPr lang="en-US" altLang="zh-CN" sz="2000" b="1"/>
              <a:t> of the running time of S1 and S2.</a:t>
            </a:r>
          </a:p>
        </p:txBody>
      </p:sp>
      <p:sp>
        <p:nvSpPr>
          <p:cNvPr id="55306" name="Text Box 10">
            <a:extLst>
              <a:ext uri="{FF2B5EF4-FFF2-40B4-BE49-F238E27FC236}">
                <a16:creationId xmlns:a16="http://schemas.microsoft.com/office/drawing/2014/main" id="{DEECD1EA-9BEA-EBB7-A0FC-8FB523837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14/15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 autoUpdateAnimBg="0"/>
      <p:bldP spid="55303" grpId="0" autoUpdateAnimBg="0"/>
      <p:bldP spid="55304" grpId="0" autoUpdateAnimBg="0"/>
      <p:bldP spid="5530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6E2EF100-9B0B-4CD8-E23C-465771510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0"/>
            <a:ext cx="304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rIns="14400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§2  </a:t>
            </a:r>
            <a:r>
              <a:rPr lang="en-US" altLang="zh-CN" sz="1800" b="1"/>
              <a:t>Asymptotic Notation</a:t>
            </a:r>
            <a:endParaRPr lang="en-US" altLang="zh-CN" sz="2800" b="1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B42AB01F-CD25-8378-6133-9456C0009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1000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82600" indent="-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09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476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67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124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581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03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95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RECURSIONS:</a:t>
            </a:r>
            <a:endParaRPr lang="en-US" altLang="zh-CN" sz="2000" b="1"/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2F5CB4E9-3FD2-2052-00BF-E5376E167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7772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〖Example〗 Fibonacci number:  </a:t>
            </a:r>
          </a:p>
          <a:p>
            <a:pPr algn="ctr">
              <a:spcBef>
                <a:spcPct val="20000"/>
              </a:spcBef>
            </a:pPr>
            <a:r>
              <a:rPr lang="en-US" altLang="zh-CN" sz="2000" b="1">
                <a:solidFill>
                  <a:schemeClr val="hlink"/>
                </a:solidFill>
                <a:ea typeface="MS Hei" pitchFamily="49" charset="-122"/>
              </a:rPr>
              <a:t>Fib(0) = Fib(1) = 1,  Fib(</a:t>
            </a:r>
            <a:r>
              <a:rPr lang="en-US" altLang="zh-CN" sz="2000" b="1" i="1">
                <a:solidFill>
                  <a:schemeClr val="hlink"/>
                </a:solidFill>
                <a:ea typeface="MS Hei" pitchFamily="49" charset="-122"/>
              </a:rPr>
              <a:t>n</a:t>
            </a:r>
            <a:r>
              <a:rPr lang="en-US" altLang="zh-CN" sz="2000" b="1">
                <a:solidFill>
                  <a:schemeClr val="hlink"/>
                </a:solidFill>
                <a:ea typeface="MS Hei" pitchFamily="49" charset="-122"/>
              </a:rPr>
              <a:t>) = Fib(</a:t>
            </a:r>
            <a:r>
              <a:rPr lang="en-US" altLang="zh-CN" sz="2000" b="1" i="1">
                <a:solidFill>
                  <a:schemeClr val="hlink"/>
                </a:solidFill>
                <a:ea typeface="MS Hei" pitchFamily="49" charset="-122"/>
              </a:rPr>
              <a:t>n</a:t>
            </a:r>
            <a:r>
              <a:rPr lang="en-US" altLang="zh-CN" sz="2000" b="1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000" b="1">
                <a:solidFill>
                  <a:schemeClr val="hlink"/>
                </a:solidFill>
                <a:ea typeface="MS Hei" pitchFamily="49" charset="-122"/>
              </a:rPr>
              <a:t>1) + Fib(</a:t>
            </a:r>
            <a:r>
              <a:rPr lang="en-US" altLang="zh-CN" sz="2000" b="1" i="1">
                <a:solidFill>
                  <a:schemeClr val="hlink"/>
                </a:solidFill>
                <a:ea typeface="MS Hei" pitchFamily="49" charset="-122"/>
              </a:rPr>
              <a:t>n</a:t>
            </a:r>
            <a:r>
              <a:rPr lang="en-US" altLang="zh-CN" sz="2000" b="1">
                <a:solidFill>
                  <a:schemeClr val="hlink"/>
                </a:solidFill>
                <a:ea typeface="MS Hei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000" b="1">
                <a:solidFill>
                  <a:schemeClr val="hlink"/>
                </a:solidFill>
                <a:ea typeface="MS Hei" pitchFamily="49" charset="-122"/>
              </a:rPr>
              <a:t>2)</a:t>
            </a:r>
          </a:p>
        </p:txBody>
      </p:sp>
      <p:sp>
        <p:nvSpPr>
          <p:cNvPr id="56326" name="AutoShape 6">
            <a:extLst>
              <a:ext uri="{FF2B5EF4-FFF2-40B4-BE49-F238E27FC236}">
                <a16:creationId xmlns:a16="http://schemas.microsoft.com/office/drawing/2014/main" id="{DCFD67BF-12C6-1945-208E-1CCCB11B6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6248400" cy="30480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8000" anchor="b"/>
          <a:lstStyle/>
          <a:p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long int</a:t>
            </a:r>
            <a:r>
              <a:rPr lang="en-US" altLang="zh-CN" sz="2000" b="1">
                <a:latin typeface="Arial" panose="020B0604020202020204" pitchFamily="34" charset="0"/>
              </a:rPr>
              <a:t>  Fib (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b="1">
                <a:latin typeface="Arial" panose="020B0604020202020204" pitchFamily="34" charset="0"/>
              </a:rPr>
              <a:t>  N )</a:t>
            </a:r>
          </a:p>
          <a:p>
            <a:pPr>
              <a:spcAft>
                <a:spcPct val="30000"/>
              </a:spcAft>
            </a:pPr>
            <a:r>
              <a:rPr lang="en-US" altLang="zh-CN" sz="2000" b="1">
                <a:latin typeface="Arial" panose="020B0604020202020204" pitchFamily="34" charset="0"/>
              </a:rPr>
              <a:t>{</a:t>
            </a:r>
          </a:p>
          <a:p>
            <a:pPr>
              <a:spcAft>
                <a:spcPct val="30000"/>
              </a:spcAft>
            </a:pPr>
            <a:r>
              <a:rPr lang="en-US" altLang="zh-CN" sz="2000" b="1">
                <a:latin typeface="Arial" panose="020B0604020202020204" pitchFamily="34" charset="0"/>
              </a:rPr>
              <a:t>	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2000" b="1">
                <a:latin typeface="Arial" panose="020B0604020202020204" pitchFamily="34" charset="0"/>
              </a:rPr>
              <a:t>  ( N &lt;= 1 )</a:t>
            </a:r>
          </a:p>
          <a:p>
            <a:pPr>
              <a:spcAft>
                <a:spcPct val="30000"/>
              </a:spcAft>
            </a:pPr>
            <a:r>
              <a:rPr lang="en-US" altLang="zh-CN" sz="2000" b="1">
                <a:latin typeface="Arial" panose="020B0604020202020204" pitchFamily="34" charset="0"/>
              </a:rPr>
              <a:t>	 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2000" b="1">
                <a:latin typeface="Arial" panose="020B0604020202020204" pitchFamily="34" charset="0"/>
              </a:rPr>
              <a:t>  1;</a:t>
            </a:r>
          </a:p>
          <a:p>
            <a:pPr>
              <a:spcAft>
                <a:spcPct val="30000"/>
              </a:spcAft>
            </a:pPr>
            <a:r>
              <a:rPr lang="en-US" altLang="zh-CN" sz="2000" b="1">
                <a:latin typeface="Arial" panose="020B0604020202020204" pitchFamily="34" charset="0"/>
              </a:rPr>
              <a:t>	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</a:p>
          <a:p>
            <a:pPr>
              <a:spcAft>
                <a:spcPct val="30000"/>
              </a:spcAft>
            </a:pPr>
            <a:r>
              <a:rPr lang="en-US" altLang="zh-CN" sz="2000" b="1">
                <a:latin typeface="Arial" panose="020B0604020202020204" pitchFamily="34" charset="0"/>
              </a:rPr>
              <a:t>	 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2000" b="1">
                <a:latin typeface="Arial" panose="020B0604020202020204" pitchFamily="34" charset="0"/>
              </a:rPr>
              <a:t>  Fib( N </a:t>
            </a:r>
            <a:r>
              <a:rPr lang="en-US" altLang="zh-CN" sz="2000" b="1">
                <a:ea typeface="MS Hei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000" b="1">
                <a:latin typeface="Arial" panose="020B0604020202020204" pitchFamily="34" charset="0"/>
              </a:rPr>
              <a:t> 1 ) + Fib( N </a:t>
            </a:r>
            <a:r>
              <a:rPr lang="en-US" altLang="zh-CN" sz="2000" b="1">
                <a:ea typeface="MS Hei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000" b="1">
                <a:latin typeface="Arial" panose="020B0604020202020204" pitchFamily="34" charset="0"/>
              </a:rPr>
              <a:t> 2 );</a:t>
            </a:r>
          </a:p>
          <a:p>
            <a:pPr>
              <a:spcAft>
                <a:spcPct val="30000"/>
              </a:spcAft>
            </a:pPr>
            <a:r>
              <a:rPr lang="en-US" altLang="zh-CN" sz="2000" b="1">
                <a:latin typeface="Arial" panose="020B0604020202020204" pitchFamily="34" charset="0"/>
              </a:rPr>
              <a:t>}</a:t>
            </a:r>
            <a:endParaRPr lang="en-US" altLang="zh-CN"/>
          </a:p>
        </p:txBody>
      </p:sp>
      <p:sp>
        <p:nvSpPr>
          <p:cNvPr id="56328" name="Text Box 8">
            <a:extLst>
              <a:ext uri="{FF2B5EF4-FFF2-40B4-BE49-F238E27FC236}">
                <a16:creationId xmlns:a16="http://schemas.microsoft.com/office/drawing/2014/main" id="{5CFCE2B3-F471-FEB7-C0A3-3A92B2775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7432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O( 1 ) */</a:t>
            </a:r>
          </a:p>
        </p:txBody>
      </p:sp>
      <p:sp>
        <p:nvSpPr>
          <p:cNvPr id="56329" name="Text Box 9">
            <a:extLst>
              <a:ext uri="{FF2B5EF4-FFF2-40B4-BE49-F238E27FC236}">
                <a16:creationId xmlns:a16="http://schemas.microsoft.com/office/drawing/2014/main" id="{BA00EA91-439E-716B-5F5B-531C40415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84525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O( 1 ) */</a:t>
            </a:r>
          </a:p>
        </p:txBody>
      </p:sp>
      <p:sp>
        <p:nvSpPr>
          <p:cNvPr id="56330" name="Text Box 10">
            <a:extLst>
              <a:ext uri="{FF2B5EF4-FFF2-40B4-BE49-F238E27FC236}">
                <a16:creationId xmlns:a16="http://schemas.microsoft.com/office/drawing/2014/main" id="{7C4EC075-26F5-B730-135F-B1F50607F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2672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/*O(1)*/</a:t>
            </a:r>
          </a:p>
        </p:txBody>
      </p:sp>
      <p:sp>
        <p:nvSpPr>
          <p:cNvPr id="56331" name="Text Box 11">
            <a:extLst>
              <a:ext uri="{FF2B5EF4-FFF2-40B4-BE49-F238E27FC236}">
                <a16:creationId xmlns:a16="http://schemas.microsoft.com/office/drawing/2014/main" id="{33B59E7E-F385-F14E-1F92-390FB1DE7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057400"/>
            <a:ext cx="1676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</a:t>
            </a:r>
            <a:r>
              <a:rPr lang="en-US" altLang="zh-CN" sz="2000" b="1" i="1">
                <a:solidFill>
                  <a:srgbClr val="008000"/>
                </a:solidFill>
                <a:latin typeface="Arial" panose="020B0604020202020204" pitchFamily="34" charset="0"/>
              </a:rPr>
              <a:t>T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( </a:t>
            </a:r>
            <a:r>
              <a:rPr lang="en-US" altLang="zh-CN" sz="2000" b="1" i="1">
                <a:solidFill>
                  <a:srgbClr val="008000"/>
                </a:solidFill>
                <a:latin typeface="Arial" panose="020B0604020202020204" pitchFamily="34" charset="0"/>
              </a:rPr>
              <a:t>N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) */</a:t>
            </a:r>
          </a:p>
        </p:txBody>
      </p:sp>
      <p:sp>
        <p:nvSpPr>
          <p:cNvPr id="56332" name="Text Box 12">
            <a:extLst>
              <a:ext uri="{FF2B5EF4-FFF2-40B4-BE49-F238E27FC236}">
                <a16:creationId xmlns:a16="http://schemas.microsoft.com/office/drawing/2014/main" id="{49DCF1E2-2D74-2518-C239-BE44DA7C9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2672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</a:t>
            </a:r>
            <a:r>
              <a:rPr lang="en-US" altLang="zh-CN" sz="2000" b="1" i="1">
                <a:solidFill>
                  <a:srgbClr val="008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b="1" i="1">
                <a:solidFill>
                  <a:srgbClr val="008000"/>
                </a:solidFill>
                <a:latin typeface="Arial" panose="020B0604020202020204" pitchFamily="34" charset="0"/>
              </a:rPr>
              <a:t>N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1)*/</a:t>
            </a:r>
          </a:p>
        </p:txBody>
      </p:sp>
      <p:sp>
        <p:nvSpPr>
          <p:cNvPr id="56333" name="Text Box 13">
            <a:extLst>
              <a:ext uri="{FF2B5EF4-FFF2-40B4-BE49-F238E27FC236}">
                <a16:creationId xmlns:a16="http://schemas.microsoft.com/office/drawing/2014/main" id="{E52E9654-BDB3-2ECD-3C2C-90B139A9C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160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</a:t>
            </a:r>
            <a:r>
              <a:rPr lang="en-US" altLang="zh-CN" sz="2000" b="1" i="1">
                <a:solidFill>
                  <a:srgbClr val="008000"/>
                </a:solidFill>
                <a:latin typeface="Arial" panose="020B0604020202020204" pitchFamily="34" charset="0"/>
              </a:rPr>
              <a:t>T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b="1" i="1">
                <a:solidFill>
                  <a:srgbClr val="008000"/>
                </a:solidFill>
                <a:latin typeface="Arial" panose="020B0604020202020204" pitchFamily="34" charset="0"/>
              </a:rPr>
              <a:t>N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2)*/</a:t>
            </a:r>
          </a:p>
        </p:txBody>
      </p:sp>
      <p:sp>
        <p:nvSpPr>
          <p:cNvPr id="56334" name="Rectangle 14">
            <a:extLst>
              <a:ext uri="{FF2B5EF4-FFF2-40B4-BE49-F238E27FC236}">
                <a16:creationId xmlns:a16="http://schemas.microsoft.com/office/drawing/2014/main" id="{A7C055F3-3B57-5012-8373-D52980D05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81600"/>
            <a:ext cx="3505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 i="1"/>
              <a:t>T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= </a:t>
            </a:r>
            <a:r>
              <a:rPr lang="en-US" altLang="zh-CN" sz="2000" b="1" i="1"/>
              <a:t>T</a:t>
            </a:r>
            <a:r>
              <a:rPr lang="en-US" altLang="zh-CN" sz="2000" b="1"/>
              <a:t>(</a:t>
            </a:r>
            <a:r>
              <a:rPr lang="en-US" altLang="zh-CN" sz="2000" b="1" i="1"/>
              <a:t>N </a:t>
            </a:r>
            <a:r>
              <a:rPr lang="en-US" altLang="zh-CN" sz="2000" b="1">
                <a:sym typeface="Symbol" panose="05050102010706020507" pitchFamily="18" charset="2"/>
              </a:rPr>
              <a:t></a:t>
            </a:r>
            <a:r>
              <a:rPr lang="en-US" altLang="zh-CN" sz="2000" b="1"/>
              <a:t>1) + </a:t>
            </a:r>
            <a:r>
              <a:rPr lang="en-US" altLang="zh-CN" sz="2000" b="1" i="1"/>
              <a:t>T</a:t>
            </a:r>
            <a:r>
              <a:rPr lang="en-US" altLang="zh-CN" sz="2000" b="1"/>
              <a:t>(</a:t>
            </a:r>
            <a:r>
              <a:rPr lang="en-US" altLang="zh-CN" sz="2000" b="1" i="1"/>
              <a:t>N </a:t>
            </a:r>
            <a:r>
              <a:rPr lang="en-US" altLang="zh-CN" sz="2000" b="1">
                <a:sym typeface="Symbol" panose="05050102010706020507" pitchFamily="18" charset="2"/>
              </a:rPr>
              <a:t></a:t>
            </a:r>
            <a:r>
              <a:rPr lang="en-US" altLang="zh-CN" sz="2000" b="1"/>
              <a:t>2) + 2</a:t>
            </a:r>
          </a:p>
        </p:txBody>
      </p:sp>
      <p:sp>
        <p:nvSpPr>
          <p:cNvPr id="56335" name="Rectangle 15">
            <a:extLst>
              <a:ext uri="{FF2B5EF4-FFF2-40B4-BE49-F238E27FC236}">
                <a16:creationId xmlns:a16="http://schemas.microsoft.com/office/drawing/2014/main" id="{50302C28-9B52-2BAE-7348-9474B94BF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816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FF3300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2000" b="1">
                <a:sym typeface="Symbol" panose="05050102010706020507" pitchFamily="18" charset="2"/>
              </a:rPr>
              <a:t>  </a:t>
            </a:r>
            <a:r>
              <a:rPr lang="en-US" altLang="zh-CN" sz="2000" b="1"/>
              <a:t>Fib(</a:t>
            </a:r>
            <a:r>
              <a:rPr lang="en-US" altLang="zh-CN" sz="2000" b="1" i="1"/>
              <a:t>N</a:t>
            </a:r>
            <a:r>
              <a:rPr lang="en-US" altLang="zh-CN" sz="2000" b="1"/>
              <a:t>)</a:t>
            </a:r>
          </a:p>
        </p:txBody>
      </p:sp>
      <p:sp>
        <p:nvSpPr>
          <p:cNvPr id="56336" name="AutoShape 16">
            <a:extLst>
              <a:ext uri="{FF2B5EF4-FFF2-40B4-BE49-F238E27FC236}">
                <a16:creationId xmlns:a16="http://schemas.microsoft.com/office/drawing/2014/main" id="{6EE6D5FD-4196-1A1A-3E28-0673A999A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410200"/>
            <a:ext cx="1905000" cy="914400"/>
          </a:xfrm>
          <a:prstGeom prst="wedgeEllipseCallout">
            <a:avLst>
              <a:gd name="adj1" fmla="val -139417"/>
              <a:gd name="adj2" fmla="val -49477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/>
              <a:t>Proof by induction</a:t>
            </a:r>
          </a:p>
        </p:txBody>
      </p:sp>
      <p:grpSp>
        <p:nvGrpSpPr>
          <p:cNvPr id="56340" name="Group 20">
            <a:extLst>
              <a:ext uri="{FF2B5EF4-FFF2-40B4-BE49-F238E27FC236}">
                <a16:creationId xmlns:a16="http://schemas.microsoft.com/office/drawing/2014/main" id="{E3A6BF1E-7B75-94B0-ECBD-2C2A100CBB6E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5638800"/>
            <a:ext cx="6248400" cy="747713"/>
            <a:chOff x="576" y="3600"/>
            <a:chExt cx="3936" cy="471"/>
          </a:xfrm>
        </p:grpSpPr>
        <p:graphicFrame>
          <p:nvGraphicFramePr>
            <p:cNvPr id="56337" name="Object 17">
              <a:extLst>
                <a:ext uri="{FF2B5EF4-FFF2-40B4-BE49-F238E27FC236}">
                  <a16:creationId xmlns:a16="http://schemas.microsoft.com/office/drawing/2014/main" id="{B8620CC3-B32F-F7DA-1BDC-5E2AD97170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3600"/>
            <a:ext cx="1488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82680" imgH="406080" progId="Equation.3">
                    <p:embed/>
                  </p:oleObj>
                </mc:Choice>
                <mc:Fallback>
                  <p:oleObj name="Equation" r:id="rId4" imgW="1282680" imgH="40608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600"/>
                          <a:ext cx="1488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8" name="AutoShape 18">
              <a:extLst>
                <a:ext uri="{FF2B5EF4-FFF2-40B4-BE49-F238E27FC236}">
                  <a16:creationId xmlns:a16="http://schemas.microsoft.com/office/drawing/2014/main" id="{67B8AA56-284D-A7D4-3321-946E1A887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744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9" name="Rectangle 19">
              <a:extLst>
                <a:ext uri="{FF2B5EF4-FFF2-40B4-BE49-F238E27FC236}">
                  <a16:creationId xmlns:a16="http://schemas.microsoft.com/office/drawing/2014/main" id="{59091C0E-0B8B-8D34-1EB2-3C34AE0C1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696"/>
              <a:ext cx="20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 i="1"/>
                <a:t>T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N</a:t>
              </a:r>
              <a:r>
                <a:rPr lang="en-US" altLang="zh-CN" sz="2000" b="1"/>
                <a:t>) grows </a:t>
              </a:r>
              <a:r>
                <a:rPr lang="en-US" altLang="zh-CN" sz="2000" b="1">
                  <a:solidFill>
                    <a:srgbClr val="FF3300"/>
                  </a:solidFill>
                </a:rPr>
                <a:t>exponentially</a:t>
              </a:r>
            </a:p>
          </p:txBody>
        </p:sp>
      </p:grpSp>
      <p:sp>
        <p:nvSpPr>
          <p:cNvPr id="56341" name="Oval 21">
            <a:extLst>
              <a:ext uri="{FF2B5EF4-FFF2-40B4-BE49-F238E27FC236}">
                <a16:creationId xmlns:a16="http://schemas.microsoft.com/office/drawing/2014/main" id="{85562686-09CA-92EB-E437-0B05E5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209800"/>
            <a:ext cx="2590800" cy="1600200"/>
          </a:xfrm>
          <a:prstGeom prst="ellipse">
            <a:avLst/>
          </a:prstGeom>
          <a:gradFill rotWithShape="0">
            <a:gsLst>
              <a:gs pos="0">
                <a:srgbClr val="CCFFCC"/>
              </a:gs>
              <a:gs pos="100000">
                <a:srgbClr val="CCFFCC">
                  <a:gamma/>
                  <a:shade val="83529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Q: Why is it </a:t>
            </a:r>
          </a:p>
          <a:p>
            <a:pPr algn="ctr"/>
            <a:r>
              <a:rPr lang="en-US" altLang="zh-CN" b="1"/>
              <a:t>so bad?</a:t>
            </a:r>
          </a:p>
        </p:txBody>
      </p:sp>
      <p:sp>
        <p:nvSpPr>
          <p:cNvPr id="56342" name="Text Box 22">
            <a:extLst>
              <a:ext uri="{FF2B5EF4-FFF2-40B4-BE49-F238E27FC236}">
                <a16:creationId xmlns:a16="http://schemas.microsoft.com/office/drawing/2014/main" id="{EEFF9671-EEB6-EE00-C36B-FFCC1A0F0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15/15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  <p:bldP spid="56324" grpId="0" autoUpdateAnimBg="0"/>
      <p:bldP spid="56326" grpId="0" animBg="1" autoUpdateAnimBg="0"/>
      <p:bldP spid="56328" grpId="0" autoUpdateAnimBg="0"/>
      <p:bldP spid="56329" grpId="0" autoUpdateAnimBg="0"/>
      <p:bldP spid="56330" grpId="0" autoUpdateAnimBg="0"/>
      <p:bldP spid="56331" grpId="0" autoUpdateAnimBg="0"/>
      <p:bldP spid="56332" grpId="0" autoUpdateAnimBg="0"/>
      <p:bldP spid="56333" grpId="0" autoUpdateAnimBg="0"/>
      <p:bldP spid="56334" grpId="0" autoUpdateAnimBg="0"/>
      <p:bldP spid="56335" grpId="0" autoUpdateAnimBg="0"/>
      <p:bldP spid="56336" grpId="0" animBg="1" autoUpdateAnimBg="0"/>
      <p:bldP spid="5634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3">
            <a:extLst>
              <a:ext uri="{FF2B5EF4-FFF2-40B4-BE49-F238E27FC236}">
                <a16:creationId xmlns:a16="http://schemas.microsoft.com/office/drawing/2014/main" id="{4DDB105D-0683-C5F1-5075-48CEF4312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2296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855663" indent="-8556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461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66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4271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Note: </a:t>
            </a:r>
            <a:r>
              <a:rPr lang="en-US" altLang="zh-CN" b="1"/>
              <a:t>A </a:t>
            </a:r>
            <a:r>
              <a:rPr lang="en-US" altLang="zh-CN" b="1">
                <a:solidFill>
                  <a:schemeClr val="hlink"/>
                </a:solidFill>
              </a:rPr>
              <a:t>program</a:t>
            </a:r>
            <a:r>
              <a:rPr lang="en-US" altLang="zh-CN" b="1"/>
              <a:t> is written in some programming language, and does not have to be finite (</a:t>
            </a:r>
            <a:r>
              <a:rPr lang="en-US" altLang="zh-CN" b="1" i="1"/>
              <a:t>e.g. an operation system</a:t>
            </a:r>
            <a:r>
              <a:rPr lang="en-US" altLang="zh-CN" b="1"/>
              <a:t>).</a:t>
            </a:r>
          </a:p>
          <a:p>
            <a:pPr>
              <a:spcBef>
                <a:spcPct val="50000"/>
              </a:spcBef>
            </a:pPr>
            <a:r>
              <a:rPr lang="en-US" altLang="zh-CN" b="1"/>
              <a:t>           An </a:t>
            </a:r>
            <a:r>
              <a:rPr lang="en-US" altLang="zh-CN" b="1">
                <a:solidFill>
                  <a:schemeClr val="hlink"/>
                </a:solidFill>
              </a:rPr>
              <a:t>algorithm</a:t>
            </a:r>
            <a:r>
              <a:rPr lang="en-US" altLang="zh-CN" b="1"/>
              <a:t> can be described by human languages, flow charts, some programming languages, or pseudo-code.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B4070F5D-8162-68EC-4E54-C48BCFF1D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908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85775" indent="-4857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762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〖Example〗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ea typeface="MS Hei" pitchFamily="49" charset="-122"/>
              </a:rPr>
              <a:t>Selection Sort</a:t>
            </a:r>
            <a:r>
              <a:rPr lang="en-US" altLang="zh-CN" b="1">
                <a:latin typeface="Arial" panose="020B0604020202020204" pitchFamily="34" charset="0"/>
                <a:ea typeface="MS Hei" pitchFamily="49" charset="-122"/>
              </a:rPr>
              <a:t>: </a:t>
            </a:r>
            <a:r>
              <a:rPr lang="en-US" altLang="zh-CN" b="1">
                <a:ea typeface="MS Hei" pitchFamily="49" charset="-122"/>
              </a:rPr>
              <a:t> Sort a set of </a:t>
            </a:r>
            <a:r>
              <a:rPr lang="en-US" altLang="zh-CN" b="1" i="1">
                <a:ea typeface="MS Hei" pitchFamily="49" charset="-122"/>
              </a:rPr>
              <a:t>n </a:t>
            </a:r>
            <a:r>
              <a:rPr lang="en-US" altLang="zh-CN" b="1">
                <a:ea typeface="MS Hei" pitchFamily="49" charset="-122"/>
                <a:sym typeface="Symbol" panose="05050102010706020507" pitchFamily="18" charset="2"/>
              </a:rPr>
              <a:t> 1 integers in increasing order.</a:t>
            </a:r>
            <a:endParaRPr lang="en-US" altLang="zh-CN" b="1">
              <a:ea typeface="MS Hei" pitchFamily="49" charset="-122"/>
            </a:endParaRP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31850CEA-38A8-501B-8F5A-EF95ED23D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352800"/>
            <a:ext cx="7391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635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40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445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i="1"/>
              <a:t>From those integers that are currently unsorted, find the smallest and place it next in the sorted list.</a:t>
            </a:r>
          </a:p>
        </p:txBody>
      </p:sp>
      <p:sp>
        <p:nvSpPr>
          <p:cNvPr id="6150" name="Line 6">
            <a:extLst>
              <a:ext uri="{FF2B5EF4-FFF2-40B4-BE49-F238E27FC236}">
                <a16:creationId xmlns:a16="http://schemas.microsoft.com/office/drawing/2014/main" id="{C7BD7008-1219-4606-527E-A569F0C1C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657600"/>
            <a:ext cx="4267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AutoShape 7">
            <a:extLst>
              <a:ext uri="{FF2B5EF4-FFF2-40B4-BE49-F238E27FC236}">
                <a16:creationId xmlns:a16="http://schemas.microsoft.com/office/drawing/2014/main" id="{47260916-42CA-4BA1-E7B7-B3F5EBC0F14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019800" y="3810000"/>
            <a:ext cx="2438400" cy="762000"/>
          </a:xfrm>
          <a:prstGeom prst="cloudCallout">
            <a:avLst>
              <a:gd name="adj1" fmla="val -73894"/>
              <a:gd name="adj2" fmla="val 72083"/>
            </a:avLst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 altLang="zh-CN" sz="2000" b="1"/>
              <a:t> </a:t>
            </a:r>
            <a:r>
              <a:rPr lang="en-US" altLang="zh-CN" sz="2000" b="1">
                <a:solidFill>
                  <a:schemeClr val="hlink"/>
                </a:solidFill>
              </a:rPr>
              <a:t>Where and how</a:t>
            </a:r>
          </a:p>
          <a:p>
            <a:pPr algn="ctr"/>
            <a:r>
              <a:rPr lang="en-US" altLang="zh-CN" sz="2000" b="1">
                <a:solidFill>
                  <a:schemeClr val="hlink"/>
                </a:solidFill>
              </a:rPr>
              <a:t>   are they stored?</a:t>
            </a:r>
          </a:p>
        </p:txBody>
      </p:sp>
      <p:sp>
        <p:nvSpPr>
          <p:cNvPr id="6152" name="Line 8">
            <a:extLst>
              <a:ext uri="{FF2B5EF4-FFF2-40B4-BE49-F238E27FC236}">
                <a16:creationId xmlns:a16="http://schemas.microsoft.com/office/drawing/2014/main" id="{FB6ED009-81DE-BD1A-7621-FB96553CA0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962400"/>
            <a:ext cx="22098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AutoShape 9">
            <a:extLst>
              <a:ext uri="{FF2B5EF4-FFF2-40B4-BE49-F238E27FC236}">
                <a16:creationId xmlns:a16="http://schemas.microsoft.com/office/drawing/2014/main" id="{B32D1A0D-F4D2-059F-896C-A6484B5FE27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505200" y="4114800"/>
            <a:ext cx="1371600" cy="533400"/>
          </a:xfrm>
          <a:prstGeom prst="cloudCallout">
            <a:avLst>
              <a:gd name="adj1" fmla="val -43750"/>
              <a:gd name="adj2" fmla="val 70000"/>
            </a:avLst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 altLang="zh-CN" sz="2000" b="1"/>
              <a:t>  </a:t>
            </a:r>
            <a:r>
              <a:rPr lang="en-US" altLang="zh-CN" sz="2000" b="1">
                <a:solidFill>
                  <a:schemeClr val="hlink"/>
                </a:solidFill>
              </a:rPr>
              <a:t>Where?</a:t>
            </a:r>
            <a:endParaRPr lang="en-US" altLang="zh-CN" sz="2000" b="1"/>
          </a:p>
        </p:txBody>
      </p:sp>
      <p:sp>
        <p:nvSpPr>
          <p:cNvPr id="6154" name="Text Box 10">
            <a:extLst>
              <a:ext uri="{FF2B5EF4-FFF2-40B4-BE49-F238E27FC236}">
                <a16:creationId xmlns:a16="http://schemas.microsoft.com/office/drawing/2014/main" id="{A77465F0-CBC0-25FD-A72F-7F2BDA27A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14800"/>
            <a:ext cx="73914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8938" indent="-3889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9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Arial Rounded MT Bold" panose="020F0704030504030204" pitchFamily="34" charset="0"/>
              </a:rPr>
              <a:t>for ( i = 0; i &lt; n; i++) {</a:t>
            </a:r>
          </a:p>
          <a:p>
            <a:r>
              <a:rPr lang="en-US" altLang="zh-CN" sz="2000" b="1">
                <a:latin typeface="Arial Rounded MT Bold" panose="020F0704030504030204" pitchFamily="34" charset="0"/>
              </a:rPr>
              <a:t>    </a:t>
            </a:r>
            <a:r>
              <a:rPr lang="en-US" altLang="zh-CN" b="1">
                <a:latin typeface="Arial Rounded MT Bold" panose="020F0704030504030204" pitchFamily="34" charset="0"/>
              </a:rPr>
              <a:t>E</a:t>
            </a:r>
            <a:r>
              <a:rPr lang="en-US" altLang="zh-CN" sz="2000" b="1">
                <a:latin typeface="Arial Rounded MT Bold" panose="020F0704030504030204" pitchFamily="34" charset="0"/>
              </a:rPr>
              <a:t>xamine list[i] to list[n</a:t>
            </a:r>
            <a:r>
              <a:rPr lang="en-US" altLang="zh-CN" sz="2000" b="1">
                <a:latin typeface="Arial Rounded MT Bold" panose="020F070403050403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000" b="1">
                <a:latin typeface="Arial Rounded MT Bold" panose="020F0704030504030204" pitchFamily="34" charset="0"/>
              </a:rPr>
              <a:t>1] and suppose that the smallest integer is at list[min];</a:t>
            </a:r>
          </a:p>
          <a:p>
            <a:r>
              <a:rPr lang="en-US" altLang="zh-CN" sz="2000" b="1">
                <a:latin typeface="宋体" panose="02010600030101010101" pitchFamily="2" charset="-122"/>
              </a:rPr>
              <a:t>  </a:t>
            </a:r>
            <a:r>
              <a:rPr lang="en-US" altLang="zh-CN" b="1">
                <a:latin typeface="Arial Rounded MT Bold" panose="020F0704030504030204" pitchFamily="34" charset="0"/>
              </a:rPr>
              <a:t>I</a:t>
            </a:r>
            <a:r>
              <a:rPr lang="en-US" altLang="zh-CN" sz="2000" b="1">
                <a:latin typeface="Arial Rounded MT Bold" panose="020F0704030504030204" pitchFamily="34" charset="0"/>
              </a:rPr>
              <a:t>nterchange list[i] and list[min];</a:t>
            </a:r>
          </a:p>
          <a:p>
            <a:r>
              <a:rPr lang="en-US" altLang="zh-CN" sz="2000" b="1">
                <a:latin typeface="Arial Rounded MT Bold" panose="020F0704030504030204" pitchFamily="34" charset="0"/>
              </a:rPr>
              <a:t>}</a:t>
            </a:r>
          </a:p>
        </p:txBody>
      </p:sp>
      <p:sp>
        <p:nvSpPr>
          <p:cNvPr id="6155" name="Text Box 11">
            <a:extLst>
              <a:ext uri="{FF2B5EF4-FFF2-40B4-BE49-F238E27FC236}">
                <a16:creationId xmlns:a16="http://schemas.microsoft.com/office/drawing/2014/main" id="{13C70A7B-DDE4-6069-E5F1-84EE1EB95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9436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Sort = Find the smallest integer + Interchange it with list[i].</a:t>
            </a:r>
          </a:p>
        </p:txBody>
      </p:sp>
      <p:sp>
        <p:nvSpPr>
          <p:cNvPr id="6156" name="AutoShape 12">
            <a:extLst>
              <a:ext uri="{FF2B5EF4-FFF2-40B4-BE49-F238E27FC236}">
                <a16:creationId xmlns:a16="http://schemas.microsoft.com/office/drawing/2014/main" id="{E83500A8-62A4-F950-627B-312187BAFCE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181600" y="5029200"/>
            <a:ext cx="2133600" cy="838200"/>
          </a:xfrm>
          <a:prstGeom prst="cloudCallout">
            <a:avLst>
              <a:gd name="adj1" fmla="val -83412"/>
              <a:gd name="adj2" fmla="val 52083"/>
            </a:avLst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r>
              <a:rPr lang="en-US" altLang="zh-CN" sz="2000" b="1"/>
              <a:t>  </a:t>
            </a:r>
            <a:r>
              <a:rPr lang="en-US" altLang="zh-CN" sz="2000" b="1">
                <a:solidFill>
                  <a:schemeClr val="hlink"/>
                </a:solidFill>
              </a:rPr>
              <a:t>Algorithm  in </a:t>
            </a:r>
          </a:p>
          <a:p>
            <a:pPr algn="ctr"/>
            <a:r>
              <a:rPr lang="en-US" altLang="zh-CN" sz="2000" b="1">
                <a:solidFill>
                  <a:schemeClr val="hlink"/>
                </a:solidFill>
              </a:rPr>
              <a:t>   pseudo-code</a:t>
            </a:r>
          </a:p>
        </p:txBody>
      </p:sp>
      <p:sp>
        <p:nvSpPr>
          <p:cNvPr id="6157" name="AutoShape 13">
            <a:extLst>
              <a:ext uri="{FF2B5EF4-FFF2-40B4-BE49-F238E27FC236}">
                <a16:creationId xmlns:a16="http://schemas.microsoft.com/office/drawing/2014/main" id="{49DB09BF-7125-897D-CE2C-A3A00FE28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114800"/>
            <a:ext cx="7391400" cy="1828800"/>
          </a:xfrm>
          <a:prstGeom prst="roundRect">
            <a:avLst>
              <a:gd name="adj" fmla="val 14495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8" name="Text Box 14">
            <a:extLst>
              <a:ext uri="{FF2B5EF4-FFF2-40B4-BE49-F238E27FC236}">
                <a16:creationId xmlns:a16="http://schemas.microsoft.com/office/drawing/2014/main" id="{B80D4851-3F93-7556-97A6-AC8ECD095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2/15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utoUpdateAnimBg="0"/>
      <p:bldP spid="6148" grpId="0" autoUpdateAnimBg="0"/>
      <p:bldP spid="6149" grpId="0" autoUpdateAnimBg="0"/>
      <p:bldP spid="6151" grpId="0" animBg="1" autoUpdateAnimBg="0"/>
      <p:bldP spid="6153" grpId="0" animBg="1" autoUpdateAnimBg="0"/>
      <p:bldP spid="6154" grpId="0" autoUpdateAnimBg="0"/>
      <p:bldP spid="6155" grpId="0" autoUpdateAnimBg="0"/>
      <p:bldP spid="6156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59CFB1A4-A0F6-60C7-C8F7-4F0DCDAA2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§1   What to Analyze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07848944-12D4-6B7F-CB03-0FF0CCEF7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43000"/>
            <a:ext cx="7391400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102100" indent="-4102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483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4673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4864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5054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5511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5969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6426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6883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ym typeface="Wingdings" panose="05000000000000000000" pitchFamily="2" charset="2"/>
              </a:rPr>
              <a:t> Machine &amp; compiler-dependent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run times</a:t>
            </a:r>
            <a:r>
              <a:rPr lang="en-US" altLang="zh-CN" b="1">
                <a:sym typeface="Wingdings" panose="05000000000000000000" pitchFamily="2" charset="2"/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ym typeface="Wingdings" panose="05000000000000000000" pitchFamily="2" charset="2"/>
              </a:rPr>
              <a:t>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Time &amp; space complexities</a:t>
            </a:r>
            <a:r>
              <a:rPr lang="en-US" altLang="zh-CN" b="1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en-US" altLang="zh-CN" b="1">
                <a:sym typeface="Wingdings" panose="05000000000000000000" pitchFamily="2" charset="2"/>
              </a:rPr>
              <a:t>: machine &amp; compiler-</a:t>
            </a:r>
            <a:r>
              <a:rPr lang="en-US" altLang="zh-CN" b="1">
                <a:solidFill>
                  <a:srgbClr val="FF3300"/>
                </a:solidFill>
                <a:sym typeface="Wingdings" panose="05000000000000000000" pitchFamily="2" charset="2"/>
              </a:rPr>
              <a:t>in</a:t>
            </a:r>
            <a:r>
              <a:rPr lang="en-US" altLang="zh-CN" b="1">
                <a:sym typeface="Wingdings" panose="05000000000000000000" pitchFamily="2" charset="2"/>
              </a:rPr>
              <a:t>dependent.</a:t>
            </a:r>
          </a:p>
        </p:txBody>
      </p:sp>
      <p:sp>
        <p:nvSpPr>
          <p:cNvPr id="43012" name="AutoShape 4">
            <a:extLst>
              <a:ext uri="{FF2B5EF4-FFF2-40B4-BE49-F238E27FC236}">
                <a16:creationId xmlns:a16="http://schemas.microsoft.com/office/drawing/2014/main" id="{76064A97-6E41-D2CD-E405-468B64EC2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00200"/>
            <a:ext cx="304800" cy="381000"/>
          </a:xfrm>
          <a:prstGeom prst="irregularSeal2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7F992C9C-5028-0795-3D5F-6F0E22009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514600"/>
            <a:ext cx="7543800" cy="172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Tx/>
              <a:buChar char="•"/>
            </a:pPr>
            <a:r>
              <a:rPr lang="en-US" altLang="zh-CN" b="1"/>
              <a:t> Assumptions:</a:t>
            </a:r>
          </a:p>
          <a:p>
            <a:pPr>
              <a:spcBef>
                <a:spcPct val="30000"/>
              </a:spcBef>
            </a:pPr>
            <a:r>
              <a:rPr lang="en-US" altLang="zh-CN" b="1"/>
              <a:t> </a:t>
            </a:r>
            <a:r>
              <a:rPr lang="en-US" altLang="zh-CN" sz="2000" b="1">
                <a:sym typeface="Wingdings" panose="05000000000000000000" pitchFamily="2" charset="2"/>
              </a:rPr>
              <a:t> instructions are executed sequentially</a:t>
            </a:r>
          </a:p>
          <a:p>
            <a:pPr>
              <a:spcBef>
                <a:spcPct val="30000"/>
              </a:spcBef>
            </a:pPr>
            <a:r>
              <a:rPr lang="en-US" altLang="zh-CN" sz="2000" b="1">
                <a:sym typeface="Wingdings" panose="05000000000000000000" pitchFamily="2" charset="2"/>
              </a:rPr>
              <a:t>  each instruction is </a:t>
            </a:r>
            <a:r>
              <a:rPr lang="en-US" altLang="zh-CN" sz="2000" b="1">
                <a:solidFill>
                  <a:srgbClr val="FF3300"/>
                </a:solidFill>
                <a:sym typeface="Wingdings" panose="05000000000000000000" pitchFamily="2" charset="2"/>
              </a:rPr>
              <a:t>simple</a:t>
            </a:r>
            <a:r>
              <a:rPr lang="en-US" altLang="zh-CN" sz="2000" b="1">
                <a:sym typeface="Wingdings" panose="05000000000000000000" pitchFamily="2" charset="2"/>
              </a:rPr>
              <a:t>, and takes exactly </a:t>
            </a:r>
            <a:r>
              <a:rPr lang="en-US" altLang="zh-CN" sz="2000" b="1">
                <a:solidFill>
                  <a:srgbClr val="FF3300"/>
                </a:solidFill>
                <a:sym typeface="Wingdings" panose="05000000000000000000" pitchFamily="2" charset="2"/>
              </a:rPr>
              <a:t>one time unit</a:t>
            </a:r>
          </a:p>
          <a:p>
            <a:pPr>
              <a:spcBef>
                <a:spcPct val="30000"/>
              </a:spcBef>
            </a:pPr>
            <a:r>
              <a:rPr lang="en-US" altLang="zh-CN" sz="2000" b="1">
                <a:sym typeface="Wingdings" panose="05000000000000000000" pitchFamily="2" charset="2"/>
              </a:rPr>
              <a:t>  integer size is fixed and we have infinite memory</a:t>
            </a:r>
            <a:endParaRPr lang="en-US" altLang="zh-CN" sz="2000" b="1"/>
          </a:p>
        </p:txBody>
      </p:sp>
      <p:sp>
        <p:nvSpPr>
          <p:cNvPr id="43014" name="Text Box 6">
            <a:extLst>
              <a:ext uri="{FF2B5EF4-FFF2-40B4-BE49-F238E27FC236}">
                <a16:creationId xmlns:a16="http://schemas.microsoft.com/office/drawing/2014/main" id="{F1F4986D-F013-837C-1295-D8C83DB12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343400"/>
            <a:ext cx="75438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0500" indent="-190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Tx/>
              <a:buChar char="•"/>
            </a:pPr>
            <a:r>
              <a:rPr lang="en-US" altLang="zh-CN" b="1"/>
              <a:t>Typically the following two functions are analyzed:</a:t>
            </a:r>
          </a:p>
          <a:p>
            <a:pPr>
              <a:spcBef>
                <a:spcPct val="30000"/>
              </a:spcBef>
            </a:pPr>
            <a:r>
              <a:rPr lang="en-US" altLang="zh-CN" sz="2000" b="1" i="1"/>
              <a:t>   </a:t>
            </a:r>
            <a:r>
              <a:rPr lang="en-US" altLang="zh-CN" sz="2000" b="1" i="1">
                <a:solidFill>
                  <a:schemeClr val="hlink"/>
                </a:solidFill>
              </a:rPr>
              <a:t>T</a:t>
            </a:r>
            <a:r>
              <a:rPr lang="en-US" altLang="zh-CN" sz="2000" b="1" baseline="-25000">
                <a:solidFill>
                  <a:schemeClr val="hlink"/>
                </a:solidFill>
              </a:rPr>
              <a:t>avg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</a:t>
            </a:r>
            <a:r>
              <a:rPr lang="en-US" altLang="zh-CN" sz="2000" b="1"/>
              <a:t> &amp; </a:t>
            </a:r>
            <a:r>
              <a:rPr lang="en-US" altLang="zh-CN" sz="2000" b="1" i="1">
                <a:solidFill>
                  <a:schemeClr val="hlink"/>
                </a:solidFill>
              </a:rPr>
              <a:t>T</a:t>
            </a:r>
            <a:r>
              <a:rPr lang="en-US" altLang="zh-CN" sz="2000" b="1" baseline="-25000">
                <a:solidFill>
                  <a:schemeClr val="hlink"/>
                </a:solidFill>
              </a:rPr>
              <a:t>worst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</a:t>
            </a:r>
            <a:r>
              <a:rPr lang="en-US" altLang="zh-CN" sz="2000" b="1"/>
              <a:t>  --  the average and worst case time complexities, respectively, as functions of </a:t>
            </a:r>
            <a:r>
              <a:rPr lang="en-US" altLang="zh-CN" sz="2000" b="1">
                <a:solidFill>
                  <a:schemeClr val="hlink"/>
                </a:solidFill>
              </a:rPr>
              <a:t>input size 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/>
              <a:t>.</a:t>
            </a:r>
          </a:p>
        </p:txBody>
      </p:sp>
      <p:sp>
        <p:nvSpPr>
          <p:cNvPr id="43015" name="AutoShape 7">
            <a:extLst>
              <a:ext uri="{FF2B5EF4-FFF2-40B4-BE49-F238E27FC236}">
                <a16:creationId xmlns:a16="http://schemas.microsoft.com/office/drawing/2014/main" id="{C30052D6-5B03-FB97-C95A-EEFB5EF3F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638800"/>
            <a:ext cx="5410200" cy="914400"/>
          </a:xfrm>
          <a:prstGeom prst="wedgeRectCallout">
            <a:avLst>
              <a:gd name="adj1" fmla="val -58745"/>
              <a:gd name="adj2" fmla="val -104690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2000" b="1"/>
              <a:t>If there is more than one input, these functions may have more than one argument.</a:t>
            </a:r>
          </a:p>
        </p:txBody>
      </p:sp>
      <p:sp>
        <p:nvSpPr>
          <p:cNvPr id="43016" name="AutoShape 8">
            <a:extLst>
              <a:ext uri="{FF2B5EF4-FFF2-40B4-BE49-F238E27FC236}">
                <a16:creationId xmlns:a16="http://schemas.microsoft.com/office/drawing/2014/main" id="{C638EF2E-2750-DB95-A19E-1E39547D7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00600"/>
            <a:ext cx="228600" cy="228600"/>
          </a:xfrm>
          <a:prstGeom prst="irregularSeal2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Text Box 9">
            <a:extLst>
              <a:ext uri="{FF2B5EF4-FFF2-40B4-BE49-F238E27FC236}">
                <a16:creationId xmlns:a16="http://schemas.microsoft.com/office/drawing/2014/main" id="{019FD17F-FA9D-A135-716C-F2BB841C0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3/15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1" grpId="0" autoUpdateAnimBg="0"/>
      <p:bldP spid="43013" grpId="0" autoUpdateAnimBg="0"/>
      <p:bldP spid="43014" grpId="0" autoUpdateAnimBg="0"/>
      <p:bldP spid="4301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:a16="http://schemas.microsoft.com/office/drawing/2014/main" id="{5FA06119-2DB4-47DB-EA79-5C843617A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0"/>
            <a:ext cx="258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rIns="14400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§1  What to Analyze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0BB5E8C0-0243-303B-7836-481681F48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533400"/>
            <a:ext cx="484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〖Example〗 Matrix addition</a:t>
            </a:r>
            <a:endParaRPr lang="en-US" altLang="zh-CN" sz="2000" b="1">
              <a:latin typeface="Arial" panose="020B0604020202020204" pitchFamily="34" charset="0"/>
              <a:ea typeface="MS Hei" pitchFamily="49" charset="-122"/>
            </a:endParaRPr>
          </a:p>
        </p:txBody>
      </p:sp>
      <p:grpSp>
        <p:nvGrpSpPr>
          <p:cNvPr id="45066" name="Group 10">
            <a:extLst>
              <a:ext uri="{FF2B5EF4-FFF2-40B4-BE49-F238E27FC236}">
                <a16:creationId xmlns:a16="http://schemas.microsoft.com/office/drawing/2014/main" id="{8B91346B-5424-CC4B-78BC-40F449D4E67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219200"/>
            <a:ext cx="7848600" cy="4038600"/>
            <a:chOff x="384" y="576"/>
            <a:chExt cx="4944" cy="2544"/>
          </a:xfrm>
        </p:grpSpPr>
        <p:sp>
          <p:nvSpPr>
            <p:cNvPr id="45062" name="AutoShape 6">
              <a:extLst>
                <a:ext uri="{FF2B5EF4-FFF2-40B4-BE49-F238E27FC236}">
                  <a16:creationId xmlns:a16="http://schemas.microsoft.com/office/drawing/2014/main" id="{E2654311-59FF-B7E2-B94A-71965EB5A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76"/>
              <a:ext cx="4944" cy="2544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1" name="Text Box 5">
              <a:extLst>
                <a:ext uri="{FF2B5EF4-FFF2-40B4-BE49-F238E27FC236}">
                  <a16:creationId xmlns:a16="http://schemas.microsoft.com/office/drawing/2014/main" id="{2EC51974-E7DC-AD63-01F0-CAC1CCDFB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662"/>
              <a:ext cx="3168" cy="2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void</a:t>
              </a:r>
              <a:r>
                <a:rPr lang="en-US" altLang="zh-CN" sz="2000" b="1">
                  <a:latin typeface="Arial" panose="020B0604020202020204" pitchFamily="34" charset="0"/>
                </a:rPr>
                <a:t>  add (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sz="2000" b="1">
                  <a:latin typeface="Arial" panose="020B0604020202020204" pitchFamily="34" charset="0"/>
                </a:rPr>
                <a:t>  a[ ][ MAX_SIZE ], </a:t>
              </a: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                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sz="2000" b="1">
                  <a:latin typeface="Arial" panose="020B0604020202020204" pitchFamily="34" charset="0"/>
                </a:rPr>
                <a:t>  b[ ][ MAX_SIZE ], </a:t>
              </a: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                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sz="2000" b="1">
                  <a:latin typeface="Arial" panose="020B0604020202020204" pitchFamily="34" charset="0"/>
                </a:rPr>
                <a:t>  c[ ][ MAX_SIZE ],</a:t>
              </a: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                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sz="2000" b="1">
                  <a:latin typeface="Arial" panose="020B0604020202020204" pitchFamily="34" charset="0"/>
                </a:rPr>
                <a:t>  rows,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sz="2000" b="1">
                  <a:latin typeface="Arial" panose="020B0604020202020204" pitchFamily="34" charset="0"/>
                </a:rPr>
                <a:t>  cols )</a:t>
              </a:r>
            </a:p>
            <a:p>
              <a:pPr>
                <a:spcAft>
                  <a:spcPct val="30000"/>
                </a:spcAft>
              </a:pPr>
              <a:r>
                <a:rPr lang="en-US" altLang="zh-CN" sz="2000" b="1">
                  <a:latin typeface="Arial" panose="020B0604020202020204" pitchFamily="34" charset="0"/>
                </a:rPr>
                <a:t>{</a:t>
              </a:r>
            </a:p>
            <a:p>
              <a:pPr>
                <a:spcAft>
                  <a:spcPct val="30000"/>
                </a:spcAft>
              </a:pPr>
              <a:r>
                <a:rPr lang="en-US" altLang="zh-CN" sz="2000" b="1">
                  <a:latin typeface="Arial" panose="020B0604020202020204" pitchFamily="34" charset="0"/>
                </a:rPr>
                <a:t>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 int</a:t>
              </a:r>
              <a:r>
                <a:rPr lang="en-US" altLang="zh-CN" sz="2000" b="1">
                  <a:latin typeface="Arial" panose="020B0604020202020204" pitchFamily="34" charset="0"/>
                </a:rPr>
                <a:t>  i,  j ;</a:t>
              </a:r>
            </a:p>
            <a:p>
              <a:pPr>
                <a:spcAft>
                  <a:spcPct val="30000"/>
                </a:spcAft>
              </a:pPr>
              <a:r>
                <a:rPr lang="en-US" altLang="zh-CN" sz="2000" b="1">
                  <a:latin typeface="Arial" panose="020B0604020202020204" pitchFamily="34" charset="0"/>
                </a:rPr>
                <a:t> 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for</a:t>
              </a:r>
              <a:r>
                <a:rPr lang="en-US" altLang="zh-CN" sz="2000" b="1">
                  <a:latin typeface="Arial" panose="020B0604020202020204" pitchFamily="34" charset="0"/>
                </a:rPr>
                <a:t> ( i = 0; i &lt; rows; i++ )</a:t>
              </a:r>
            </a:p>
            <a:p>
              <a:pPr>
                <a:spcAft>
                  <a:spcPct val="30000"/>
                </a:spcAft>
              </a:pPr>
              <a:r>
                <a:rPr lang="en-US" altLang="zh-CN" sz="2000" b="1">
                  <a:latin typeface="Arial" panose="020B0604020202020204" pitchFamily="34" charset="0"/>
                </a:rPr>
                <a:t>       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for</a:t>
              </a:r>
              <a:r>
                <a:rPr lang="en-US" altLang="zh-CN" sz="2000" b="1">
                  <a:latin typeface="Arial" panose="020B0604020202020204" pitchFamily="34" charset="0"/>
                </a:rPr>
                <a:t> ( j = 0; j &lt; cols; j++ )</a:t>
              </a:r>
            </a:p>
            <a:p>
              <a:pPr>
                <a:spcAft>
                  <a:spcPct val="30000"/>
                </a:spcAft>
              </a:pPr>
              <a:r>
                <a:rPr lang="en-US" altLang="zh-CN" sz="2000" b="1">
                  <a:latin typeface="Arial" panose="020B0604020202020204" pitchFamily="34" charset="0"/>
                </a:rPr>
                <a:t>                c[ i ][ j ] = a[ i ][ j ] + b[ i ][ j ];</a:t>
              </a:r>
            </a:p>
            <a:p>
              <a:pPr>
                <a:spcAft>
                  <a:spcPct val="30000"/>
                </a:spcAft>
              </a:pPr>
              <a:r>
                <a:rPr lang="en-US" altLang="zh-CN" sz="2000" b="1">
                  <a:latin typeface="Arial" panose="020B0604020202020204" pitchFamily="34" charset="0"/>
                </a:rPr>
                <a:t>}</a:t>
              </a:r>
            </a:p>
          </p:txBody>
        </p:sp>
      </p:grpSp>
      <p:sp>
        <p:nvSpPr>
          <p:cNvPr id="45064" name="Text Box 8">
            <a:extLst>
              <a:ext uri="{FF2B5EF4-FFF2-40B4-BE49-F238E27FC236}">
                <a16:creationId xmlns:a16="http://schemas.microsoft.com/office/drawing/2014/main" id="{EAE1F5F5-C339-25E5-981B-C8227BAA8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413125"/>
            <a:ext cx="198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rows + 1 */</a:t>
            </a:r>
          </a:p>
        </p:txBody>
      </p:sp>
      <p:sp>
        <p:nvSpPr>
          <p:cNvPr id="45065" name="Rectangle 9">
            <a:extLst>
              <a:ext uri="{FF2B5EF4-FFF2-40B4-BE49-F238E27FC236}">
                <a16:creationId xmlns:a16="http://schemas.microsoft.com/office/drawing/2014/main" id="{B86DDF3D-DEE1-6F2F-0CB5-7223AC9CE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794125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rows(cols+1) */ </a:t>
            </a:r>
          </a:p>
        </p:txBody>
      </p:sp>
      <p:sp>
        <p:nvSpPr>
          <p:cNvPr id="45067" name="Rectangle 11">
            <a:extLst>
              <a:ext uri="{FF2B5EF4-FFF2-40B4-BE49-F238E27FC236}">
                <a16:creationId xmlns:a16="http://schemas.microsoft.com/office/drawing/2014/main" id="{13FED4AA-BFA8-1CCD-FFDE-DF0776191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91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rows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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cols */  </a:t>
            </a:r>
          </a:p>
        </p:txBody>
      </p:sp>
      <p:sp>
        <p:nvSpPr>
          <p:cNvPr id="45068" name="Rectangle 12">
            <a:extLst>
              <a:ext uri="{FF2B5EF4-FFF2-40B4-BE49-F238E27FC236}">
                <a16:creationId xmlns:a16="http://schemas.microsoft.com/office/drawing/2014/main" id="{E648D4AF-D272-C5B7-F193-4B19166C1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486400"/>
            <a:ext cx="5410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000" b="1" i="1"/>
              <a:t>T</a:t>
            </a:r>
            <a:r>
              <a:rPr lang="en-US" altLang="zh-CN" sz="2000" b="1"/>
              <a:t>(</a:t>
            </a:r>
            <a:r>
              <a:rPr lang="en-US" altLang="zh-CN" sz="2000" b="1">
                <a:latin typeface="Arial" panose="020B0604020202020204" pitchFamily="34" charset="0"/>
              </a:rPr>
              <a:t>rows, cols</a:t>
            </a:r>
            <a:r>
              <a:rPr lang="en-US" altLang="zh-CN" sz="2000" b="1"/>
              <a:t> ) =  2 </a:t>
            </a:r>
            <a:r>
              <a:rPr lang="en-US" altLang="zh-CN" sz="2000" b="1">
                <a:latin typeface="Arial" panose="020B0604020202020204" pitchFamily="34" charset="0"/>
              </a:rPr>
              <a:t>rows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</a:t>
            </a:r>
            <a:r>
              <a:rPr lang="en-US" altLang="zh-CN" sz="2000" b="1">
                <a:latin typeface="Arial" panose="020B0604020202020204" pitchFamily="34" charset="0"/>
              </a:rPr>
              <a:t> cols</a:t>
            </a:r>
            <a:r>
              <a:rPr lang="en-US" altLang="zh-CN" sz="2000" b="1"/>
              <a:t> </a:t>
            </a:r>
            <a:r>
              <a:rPr lang="en-US" altLang="zh-CN" sz="2000" b="1">
                <a:latin typeface="Arial" panose="020B0604020202020204" pitchFamily="34" charset="0"/>
              </a:rPr>
              <a:t>+</a:t>
            </a:r>
            <a:r>
              <a:rPr lang="en-US" altLang="zh-CN" sz="2000" b="1"/>
              <a:t> 2</a:t>
            </a:r>
            <a:r>
              <a:rPr lang="en-US" altLang="zh-CN" sz="2000" b="1">
                <a:latin typeface="Arial" panose="020B0604020202020204" pitchFamily="34" charset="0"/>
              </a:rPr>
              <a:t>rows</a:t>
            </a:r>
            <a:r>
              <a:rPr lang="en-US" altLang="zh-CN" sz="2000" b="1"/>
              <a:t> </a:t>
            </a:r>
            <a:r>
              <a:rPr lang="en-US" altLang="zh-CN" sz="2000" b="1">
                <a:latin typeface="Arial" panose="020B0604020202020204" pitchFamily="34" charset="0"/>
              </a:rPr>
              <a:t>+</a:t>
            </a:r>
            <a:r>
              <a:rPr lang="en-US" altLang="zh-CN" sz="2000" b="1"/>
              <a:t> 1</a:t>
            </a:r>
          </a:p>
        </p:txBody>
      </p:sp>
      <p:sp>
        <p:nvSpPr>
          <p:cNvPr id="45069" name="Oval 13">
            <a:extLst>
              <a:ext uri="{FF2B5EF4-FFF2-40B4-BE49-F238E27FC236}">
                <a16:creationId xmlns:a16="http://schemas.microsoft.com/office/drawing/2014/main" id="{6894CB4C-EF92-D782-6830-BADD9572C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447800"/>
            <a:ext cx="3200400" cy="1600200"/>
          </a:xfrm>
          <a:prstGeom prst="ellipse">
            <a:avLst/>
          </a:prstGeom>
          <a:gradFill rotWithShape="0">
            <a:gsLst>
              <a:gs pos="0">
                <a:srgbClr val="CCFFCC"/>
              </a:gs>
              <a:gs pos="100000">
                <a:srgbClr val="CCFFCC">
                  <a:gamma/>
                  <a:shade val="83529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Q: What shall we do</a:t>
            </a:r>
          </a:p>
          <a:p>
            <a:pPr algn="ctr"/>
            <a:r>
              <a:rPr lang="en-US" altLang="zh-CN" b="1"/>
              <a:t> if </a:t>
            </a:r>
            <a:r>
              <a:rPr lang="en-US" altLang="zh-CN" sz="2000" b="1">
                <a:latin typeface="Arial" panose="020B0604020202020204" pitchFamily="34" charset="0"/>
              </a:rPr>
              <a:t>rows &gt;&gt; cols</a:t>
            </a:r>
            <a:r>
              <a:rPr lang="en-US" altLang="zh-CN" b="1"/>
              <a:t>?</a:t>
            </a:r>
          </a:p>
        </p:txBody>
      </p:sp>
      <p:sp>
        <p:nvSpPr>
          <p:cNvPr id="45070" name="Oval 14">
            <a:extLst>
              <a:ext uri="{FF2B5EF4-FFF2-40B4-BE49-F238E27FC236}">
                <a16:creationId xmlns:a16="http://schemas.microsoft.com/office/drawing/2014/main" id="{CE3860BD-C4AC-1F38-AA5E-DEE5E0D3D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600200"/>
            <a:ext cx="2819400" cy="1295400"/>
          </a:xfrm>
          <a:prstGeom prst="ellipse">
            <a:avLst/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shade val="83529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C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A: Exchange </a:t>
            </a:r>
          </a:p>
          <a:p>
            <a:pPr algn="ctr"/>
            <a:r>
              <a:rPr lang="en-US" altLang="zh-CN" sz="2000" b="1">
                <a:latin typeface="Arial" panose="020B0604020202020204" pitchFamily="34" charset="0"/>
              </a:rPr>
              <a:t>rows </a:t>
            </a:r>
            <a:r>
              <a:rPr lang="en-US" altLang="zh-CN" b="1"/>
              <a:t>and</a:t>
            </a:r>
            <a:r>
              <a:rPr lang="en-US" altLang="zh-CN" sz="2000" b="1">
                <a:latin typeface="Arial" panose="020B0604020202020204" pitchFamily="34" charset="0"/>
              </a:rPr>
              <a:t> cols.</a:t>
            </a:r>
            <a:endParaRPr lang="en-US" altLang="zh-CN" b="1"/>
          </a:p>
        </p:txBody>
      </p:sp>
      <p:grpSp>
        <p:nvGrpSpPr>
          <p:cNvPr id="45076" name="Group 20">
            <a:extLst>
              <a:ext uri="{FF2B5EF4-FFF2-40B4-BE49-F238E27FC236}">
                <a16:creationId xmlns:a16="http://schemas.microsoft.com/office/drawing/2014/main" id="{512A62E4-946C-C642-79A8-6E01E6A58BD7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895600"/>
            <a:ext cx="1219200" cy="3124200"/>
            <a:chOff x="3600" y="1632"/>
            <a:chExt cx="768" cy="1968"/>
          </a:xfrm>
        </p:grpSpPr>
        <p:sp>
          <p:nvSpPr>
            <p:cNvPr id="45074" name="Oval 18">
              <a:extLst>
                <a:ext uri="{FF2B5EF4-FFF2-40B4-BE49-F238E27FC236}">
                  <a16:creationId xmlns:a16="http://schemas.microsoft.com/office/drawing/2014/main" id="{446D9EAF-5198-3978-2AD4-027B7482A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216"/>
              <a:ext cx="528" cy="384"/>
            </a:xfrm>
            <a:prstGeom prst="ellips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5" name="Line 19">
              <a:extLst>
                <a:ext uri="{FF2B5EF4-FFF2-40B4-BE49-F238E27FC236}">
                  <a16:creationId xmlns:a16="http://schemas.microsoft.com/office/drawing/2014/main" id="{9DAC5203-69B8-5D3D-2A2A-1C2A02C02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1632"/>
              <a:ext cx="528" cy="15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77" name="Text Box 21">
            <a:extLst>
              <a:ext uri="{FF2B5EF4-FFF2-40B4-BE49-F238E27FC236}">
                <a16:creationId xmlns:a16="http://schemas.microsoft.com/office/drawing/2014/main" id="{A8E778A8-ED88-6541-6C5B-85A79A5C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4/15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autoUpdateAnimBg="0"/>
      <p:bldP spid="45064" grpId="0" autoUpdateAnimBg="0"/>
      <p:bldP spid="45065" grpId="0" autoUpdateAnimBg="0"/>
      <p:bldP spid="45067" grpId="0" autoUpdateAnimBg="0"/>
      <p:bldP spid="45068" grpId="0" autoUpdateAnimBg="0"/>
      <p:bldP spid="45069" grpId="0" animBg="1" autoUpdateAnimBg="0"/>
      <p:bldP spid="4507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05B4CE15-2552-2841-AEDE-0E6C62634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609600"/>
            <a:ext cx="3473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〖Example〗Iterative function for summing a list of numbers</a:t>
            </a:r>
            <a:endParaRPr lang="en-US" altLang="zh-CN" sz="2000" b="1">
              <a:latin typeface="Arial" panose="020B0604020202020204" pitchFamily="34" charset="0"/>
              <a:ea typeface="MS Hei" pitchFamily="49" charset="-122"/>
            </a:endParaRPr>
          </a:p>
        </p:txBody>
      </p:sp>
      <p:grpSp>
        <p:nvGrpSpPr>
          <p:cNvPr id="46101" name="Group 21">
            <a:extLst>
              <a:ext uri="{FF2B5EF4-FFF2-40B4-BE49-F238E27FC236}">
                <a16:creationId xmlns:a16="http://schemas.microsoft.com/office/drawing/2014/main" id="{6D06E8EC-6CC0-62F2-FC46-A672E73DB105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15925"/>
            <a:ext cx="5181600" cy="3276600"/>
            <a:chOff x="2208" y="288"/>
            <a:chExt cx="3264" cy="2064"/>
          </a:xfrm>
        </p:grpSpPr>
        <p:sp>
          <p:nvSpPr>
            <p:cNvPr id="46085" name="AutoShape 5">
              <a:extLst>
                <a:ext uri="{FF2B5EF4-FFF2-40B4-BE49-F238E27FC236}">
                  <a16:creationId xmlns:a16="http://schemas.microsoft.com/office/drawing/2014/main" id="{952E9609-6FAA-0068-5CFF-47FDEC33F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88"/>
              <a:ext cx="3160" cy="2064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84" name="Text Box 4">
              <a:extLst>
                <a:ext uri="{FF2B5EF4-FFF2-40B4-BE49-F238E27FC236}">
                  <a16:creationId xmlns:a16="http://schemas.microsoft.com/office/drawing/2014/main" id="{036ED857-3CF8-6D7F-79EC-CDCD3F10B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88"/>
              <a:ext cx="3264" cy="1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float</a:t>
              </a:r>
              <a:r>
                <a:rPr lang="en-US" altLang="zh-CN" sz="2000" b="1">
                  <a:latin typeface="Arial" panose="020B0604020202020204" pitchFamily="34" charset="0"/>
                </a:rPr>
                <a:t>  sum (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float</a:t>
              </a:r>
              <a:r>
                <a:rPr lang="en-US" altLang="zh-CN" sz="2000" b="1">
                  <a:latin typeface="Arial" panose="020B0604020202020204" pitchFamily="34" charset="0"/>
                </a:rPr>
                <a:t>  list[ ],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sz="2000" b="1">
                  <a:latin typeface="Arial" panose="020B0604020202020204" pitchFamily="34" charset="0"/>
                </a:rPr>
                <a:t>  n )</a:t>
              </a: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{  </a:t>
              </a:r>
              <a:r>
                <a:rPr lang="en-US" altLang="zh-CN" sz="2000" b="1">
                  <a:solidFill>
                    <a:schemeClr val="accent1"/>
                  </a:solidFill>
                  <a:latin typeface="Arial" panose="020B0604020202020204" pitchFamily="34" charset="0"/>
                </a:rPr>
                <a:t>/* add a list of numbers */</a:t>
              </a:r>
              <a:endParaRPr lang="en-US" altLang="zh-CN" sz="2000" b="1">
                <a:latin typeface="Arial" panose="020B0604020202020204" pitchFamily="34" charset="0"/>
              </a:endParaRP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float</a:t>
              </a:r>
              <a:r>
                <a:rPr lang="en-US" altLang="zh-CN" sz="2000" b="1">
                  <a:latin typeface="Arial" panose="020B0604020202020204" pitchFamily="34" charset="0"/>
                </a:rPr>
                <a:t>  tempsum = 0; </a:t>
              </a: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sz="2000" b="1">
                  <a:latin typeface="Arial" panose="020B0604020202020204" pitchFamily="34" charset="0"/>
                </a:rPr>
                <a:t>  i ; </a:t>
              </a: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for</a:t>
              </a:r>
              <a:r>
                <a:rPr lang="en-US" altLang="zh-CN" sz="2000" b="1">
                  <a:latin typeface="Arial" panose="020B0604020202020204" pitchFamily="34" charset="0"/>
                </a:rPr>
                <a:t> ( i = 0; i &lt; n; i++ ) </a:t>
              </a:r>
            </a:p>
            <a:p>
              <a:endParaRPr lang="en-US" altLang="zh-CN" sz="2000" b="1">
                <a:latin typeface="Arial" panose="020B0604020202020204" pitchFamily="34" charset="0"/>
              </a:endParaRP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       tempsum  += list [ i ] ;</a:t>
              </a:r>
            </a:p>
            <a:p>
              <a:endParaRPr lang="en-US" altLang="zh-CN" sz="2000" b="1">
                <a:latin typeface="Arial" panose="020B0604020202020204" pitchFamily="34" charset="0"/>
              </a:endParaRP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return</a:t>
              </a:r>
              <a:r>
                <a:rPr lang="en-US" altLang="zh-CN" sz="2000" b="1">
                  <a:latin typeface="Arial" panose="020B0604020202020204" pitchFamily="34" charset="0"/>
                </a:rPr>
                <a:t>  tempsum;</a:t>
              </a: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}</a:t>
              </a:r>
            </a:p>
          </p:txBody>
        </p:sp>
      </p:grpSp>
      <p:sp>
        <p:nvSpPr>
          <p:cNvPr id="46086" name="Text Box 6">
            <a:extLst>
              <a:ext uri="{FF2B5EF4-FFF2-40B4-BE49-F238E27FC236}">
                <a16:creationId xmlns:a16="http://schemas.microsoft.com/office/drawing/2014/main" id="{CB47343C-347D-4AE3-01E1-DA4A1B1AD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0668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count = 1 */</a:t>
            </a:r>
          </a:p>
        </p:txBody>
      </p:sp>
      <p:sp>
        <p:nvSpPr>
          <p:cNvPr id="46087" name="Text Box 7">
            <a:extLst>
              <a:ext uri="{FF2B5EF4-FFF2-40B4-BE49-F238E27FC236}">
                <a16:creationId xmlns:a16="http://schemas.microsoft.com/office/drawing/2014/main" id="{F8404293-A3BF-AC05-79F0-15232351D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2860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count ++ */</a:t>
            </a:r>
          </a:p>
        </p:txBody>
      </p:sp>
      <p:sp>
        <p:nvSpPr>
          <p:cNvPr id="46088" name="Text Box 8">
            <a:extLst>
              <a:ext uri="{FF2B5EF4-FFF2-40B4-BE49-F238E27FC236}">
                <a16:creationId xmlns:a16="http://schemas.microsoft.com/office/drawing/2014/main" id="{78FD9211-1065-3FC5-CE66-7EFDDFC53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590800"/>
            <a:ext cx="441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count ++ for last execution of for */</a:t>
            </a:r>
          </a:p>
        </p:txBody>
      </p:sp>
      <p:sp>
        <p:nvSpPr>
          <p:cNvPr id="46089" name="Text Box 9">
            <a:extLst>
              <a:ext uri="{FF2B5EF4-FFF2-40B4-BE49-F238E27FC236}">
                <a16:creationId xmlns:a16="http://schemas.microsoft.com/office/drawing/2014/main" id="{D6A34D0B-7E7E-4D4C-5D17-8072B7D5C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8956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count ++ */</a:t>
            </a:r>
          </a:p>
        </p:txBody>
      </p:sp>
      <p:sp>
        <p:nvSpPr>
          <p:cNvPr id="46090" name="Text Box 10">
            <a:extLst>
              <a:ext uri="{FF2B5EF4-FFF2-40B4-BE49-F238E27FC236}">
                <a16:creationId xmlns:a16="http://schemas.microsoft.com/office/drawing/2014/main" id="{68CD392E-3596-5AA3-88D5-E4F3B0213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9812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count ++ */</a:t>
            </a:r>
          </a:p>
        </p:txBody>
      </p:sp>
      <p:sp>
        <p:nvSpPr>
          <p:cNvPr id="46091" name="Text Box 11">
            <a:extLst>
              <a:ext uri="{FF2B5EF4-FFF2-40B4-BE49-F238E27FC236}">
                <a16:creationId xmlns:a16="http://schemas.microsoft.com/office/drawing/2014/main" id="{94862AC2-4C88-B4F8-B15E-E1712E9F5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43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/>
              <a:t>T</a:t>
            </a:r>
            <a:r>
              <a:rPr lang="en-US" altLang="zh-CN" b="1" i="1" baseline="-25000"/>
              <a:t>sum</a:t>
            </a:r>
            <a:r>
              <a:rPr lang="en-US" altLang="zh-CN" b="1"/>
              <a:t> (</a:t>
            </a:r>
            <a:r>
              <a:rPr lang="en-US" altLang="zh-CN" b="1" i="1"/>
              <a:t> n</a:t>
            </a:r>
            <a:r>
              <a:rPr lang="en-US" altLang="zh-CN" b="1"/>
              <a:t> ) = 2</a:t>
            </a:r>
            <a:r>
              <a:rPr lang="en-US" altLang="zh-CN" b="1" i="1"/>
              <a:t>n</a:t>
            </a:r>
            <a:r>
              <a:rPr lang="en-US" altLang="zh-CN" b="1"/>
              <a:t> + 3</a:t>
            </a:r>
          </a:p>
        </p:txBody>
      </p:sp>
      <p:sp>
        <p:nvSpPr>
          <p:cNvPr id="46092" name="Text Box 12">
            <a:extLst>
              <a:ext uri="{FF2B5EF4-FFF2-40B4-BE49-F238E27FC236}">
                <a16:creationId xmlns:a16="http://schemas.microsoft.com/office/drawing/2014/main" id="{CDF4AD74-F3BE-B6D4-11AD-4177C1538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3810000"/>
            <a:ext cx="3886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〖Example〗Recursive function for summing a list of numbers</a:t>
            </a:r>
            <a:endParaRPr lang="en-US" altLang="zh-CN" sz="2000" b="1">
              <a:latin typeface="Arial" panose="020B0604020202020204" pitchFamily="34" charset="0"/>
              <a:ea typeface="MS Hei" pitchFamily="49" charset="-122"/>
            </a:endParaRPr>
          </a:p>
        </p:txBody>
      </p:sp>
      <p:grpSp>
        <p:nvGrpSpPr>
          <p:cNvPr id="46102" name="Group 22">
            <a:extLst>
              <a:ext uri="{FF2B5EF4-FFF2-40B4-BE49-F238E27FC236}">
                <a16:creationId xmlns:a16="http://schemas.microsoft.com/office/drawing/2014/main" id="{4194FF64-5DA1-801F-BE71-40727343A47F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849688"/>
            <a:ext cx="5029200" cy="2438400"/>
            <a:chOff x="2400" y="2448"/>
            <a:chExt cx="3168" cy="1536"/>
          </a:xfrm>
        </p:grpSpPr>
        <p:sp>
          <p:nvSpPr>
            <p:cNvPr id="46095" name="AutoShape 15">
              <a:extLst>
                <a:ext uri="{FF2B5EF4-FFF2-40B4-BE49-F238E27FC236}">
                  <a16:creationId xmlns:a16="http://schemas.microsoft.com/office/drawing/2014/main" id="{C1A29899-1075-5D00-4766-97EDD433F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448"/>
              <a:ext cx="3069" cy="1536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Text Box 14">
              <a:extLst>
                <a:ext uri="{FF2B5EF4-FFF2-40B4-BE49-F238E27FC236}">
                  <a16:creationId xmlns:a16="http://schemas.microsoft.com/office/drawing/2014/main" id="{CFEFD2BD-BCB6-7487-884A-7AF40F6DE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496"/>
              <a:ext cx="3120" cy="1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float</a:t>
              </a:r>
              <a:r>
                <a:rPr lang="en-US" altLang="zh-CN" sz="2000" b="1">
                  <a:latin typeface="Arial" panose="020B0604020202020204" pitchFamily="34" charset="0"/>
                </a:rPr>
                <a:t>  rsum (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float</a:t>
              </a:r>
              <a:r>
                <a:rPr lang="en-US" altLang="zh-CN" sz="2000" b="1">
                  <a:latin typeface="Arial" panose="020B0604020202020204" pitchFamily="34" charset="0"/>
                </a:rPr>
                <a:t>  list[ ],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int</a:t>
              </a:r>
              <a:r>
                <a:rPr lang="en-US" altLang="zh-CN" sz="2000" b="1">
                  <a:latin typeface="Arial" panose="020B0604020202020204" pitchFamily="34" charset="0"/>
                </a:rPr>
                <a:t>  n )</a:t>
              </a: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{  </a:t>
              </a:r>
              <a:r>
                <a:rPr lang="en-US" altLang="zh-CN" sz="2000" b="1">
                  <a:solidFill>
                    <a:schemeClr val="accent1"/>
                  </a:solidFill>
                  <a:latin typeface="Arial" panose="020B0604020202020204" pitchFamily="34" charset="0"/>
                </a:rPr>
                <a:t>/* add a list of numbers */</a:t>
              </a:r>
              <a:endParaRPr lang="en-US" altLang="zh-CN" sz="2000" b="1">
                <a:latin typeface="Arial" panose="020B0604020202020204" pitchFamily="34" charset="0"/>
              </a:endParaRP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if</a:t>
              </a:r>
              <a:r>
                <a:rPr lang="en-US" altLang="zh-CN" sz="2000" b="1">
                  <a:latin typeface="Arial" panose="020B0604020202020204" pitchFamily="34" charset="0"/>
                </a:rPr>
                <a:t> ( n )    </a:t>
              </a: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    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return</a:t>
              </a:r>
              <a:r>
                <a:rPr lang="en-US" altLang="zh-CN" sz="2000" b="1">
                  <a:latin typeface="Arial" panose="020B0604020202020204" pitchFamily="34" charset="0"/>
                </a:rPr>
                <a:t> rsum(list, n</a:t>
              </a:r>
              <a:r>
                <a:rPr lang="en-US" altLang="zh-CN" sz="2000" b="1"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zh-CN" sz="2000" b="1">
                  <a:latin typeface="Arial" panose="020B0604020202020204" pitchFamily="34" charset="0"/>
                </a:rPr>
                <a:t>1) + list[n </a:t>
              </a:r>
              <a:r>
                <a:rPr lang="en-US" altLang="zh-CN" sz="2000" b="1">
                  <a:latin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zh-CN" sz="2000" b="1">
                  <a:latin typeface="Arial" panose="020B0604020202020204" pitchFamily="34" charset="0"/>
                </a:rPr>
                <a:t> 1];</a:t>
              </a:r>
            </a:p>
            <a:p>
              <a:endParaRPr lang="en-US" altLang="zh-CN" sz="2000" b="1">
                <a:latin typeface="Arial" panose="020B0604020202020204" pitchFamily="34" charset="0"/>
              </a:endParaRP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return</a:t>
              </a:r>
              <a:r>
                <a:rPr lang="en-US" altLang="zh-CN" sz="2000" b="1">
                  <a:latin typeface="Arial" panose="020B0604020202020204" pitchFamily="34" charset="0"/>
                </a:rPr>
                <a:t>   0;</a:t>
              </a:r>
            </a:p>
            <a:p>
              <a:r>
                <a:rPr lang="en-US" altLang="zh-CN" sz="2000" b="1">
                  <a:latin typeface="Arial" panose="020B0604020202020204" pitchFamily="34" charset="0"/>
                </a:rPr>
                <a:t>}</a:t>
              </a:r>
            </a:p>
          </p:txBody>
        </p:sp>
      </p:grpSp>
      <p:sp>
        <p:nvSpPr>
          <p:cNvPr id="46096" name="Text Box 16">
            <a:extLst>
              <a:ext uri="{FF2B5EF4-FFF2-40B4-BE49-F238E27FC236}">
                <a16:creationId xmlns:a16="http://schemas.microsoft.com/office/drawing/2014/main" id="{7D9ACAC0-203D-3815-1539-5655A47D5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5720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count ++ */</a:t>
            </a:r>
          </a:p>
        </p:txBody>
      </p:sp>
      <p:sp>
        <p:nvSpPr>
          <p:cNvPr id="46097" name="Text Box 17">
            <a:extLst>
              <a:ext uri="{FF2B5EF4-FFF2-40B4-BE49-F238E27FC236}">
                <a16:creationId xmlns:a16="http://schemas.microsoft.com/office/drawing/2014/main" id="{C2D936D7-AE2B-F8A6-7D0B-1889792FD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1816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count ++ */</a:t>
            </a:r>
          </a:p>
        </p:txBody>
      </p:sp>
      <p:sp>
        <p:nvSpPr>
          <p:cNvPr id="46098" name="Text Box 18">
            <a:extLst>
              <a:ext uri="{FF2B5EF4-FFF2-40B4-BE49-F238E27FC236}">
                <a16:creationId xmlns:a16="http://schemas.microsoft.com/office/drawing/2014/main" id="{1558FEC4-D9B2-AAA8-ECE6-68A6AAEF0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486400"/>
            <a:ext cx="167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accent1"/>
                </a:solidFill>
                <a:latin typeface="Arial" panose="020B0604020202020204" pitchFamily="34" charset="0"/>
              </a:rPr>
              <a:t>/* count ++ */</a:t>
            </a:r>
          </a:p>
        </p:txBody>
      </p:sp>
      <p:sp>
        <p:nvSpPr>
          <p:cNvPr id="46099" name="Text Box 19">
            <a:extLst>
              <a:ext uri="{FF2B5EF4-FFF2-40B4-BE49-F238E27FC236}">
                <a16:creationId xmlns:a16="http://schemas.microsoft.com/office/drawing/2014/main" id="{E993E053-2293-23FF-25B9-81347F463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953000"/>
            <a:ext cx="28956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/>
              <a:t>T</a:t>
            </a:r>
            <a:r>
              <a:rPr lang="en-US" altLang="zh-CN" b="1" i="1" baseline="-25000"/>
              <a:t>rsum</a:t>
            </a:r>
            <a:r>
              <a:rPr lang="en-US" altLang="zh-CN" b="1"/>
              <a:t> (</a:t>
            </a:r>
            <a:r>
              <a:rPr lang="en-US" altLang="zh-CN" b="1" i="1"/>
              <a:t> n</a:t>
            </a:r>
            <a:r>
              <a:rPr lang="en-US" altLang="zh-CN" b="1"/>
              <a:t> ) = 2</a:t>
            </a:r>
            <a:r>
              <a:rPr lang="en-US" altLang="zh-CN" b="1" i="1"/>
              <a:t>n</a:t>
            </a:r>
            <a:r>
              <a:rPr lang="en-US" altLang="zh-CN" b="1"/>
              <a:t> + 2</a:t>
            </a:r>
          </a:p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hlink"/>
                </a:solidFill>
              </a:rPr>
              <a:t>But it takes more time to compute each step.</a:t>
            </a:r>
          </a:p>
        </p:txBody>
      </p:sp>
      <p:sp>
        <p:nvSpPr>
          <p:cNvPr id="46100" name="Text Box 20">
            <a:extLst>
              <a:ext uri="{FF2B5EF4-FFF2-40B4-BE49-F238E27FC236}">
                <a16:creationId xmlns:a16="http://schemas.microsoft.com/office/drawing/2014/main" id="{5A131450-077D-0EC0-6AE2-A9126263F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0"/>
            <a:ext cx="258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rIns="14400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§1  What to Analyze</a:t>
            </a:r>
          </a:p>
        </p:txBody>
      </p:sp>
      <p:sp>
        <p:nvSpPr>
          <p:cNvPr id="46103" name="Text Box 23">
            <a:extLst>
              <a:ext uri="{FF2B5EF4-FFF2-40B4-BE49-F238E27FC236}">
                <a16:creationId xmlns:a16="http://schemas.microsoft.com/office/drawing/2014/main" id="{482FB8E5-7F60-80B8-5D47-305C8852A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5/15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086" grpId="0" autoUpdateAnimBg="0"/>
      <p:bldP spid="46087" grpId="0" autoUpdateAnimBg="0"/>
      <p:bldP spid="46088" grpId="0" autoUpdateAnimBg="0"/>
      <p:bldP spid="46089" grpId="0" autoUpdateAnimBg="0"/>
      <p:bldP spid="46090" grpId="0" autoUpdateAnimBg="0"/>
      <p:bldP spid="46091" grpId="0" autoUpdateAnimBg="0"/>
      <p:bldP spid="46092" grpId="0" autoUpdateAnimBg="0"/>
      <p:bldP spid="46096" grpId="0" autoUpdateAnimBg="0"/>
      <p:bldP spid="46097" grpId="0" autoUpdateAnimBg="0"/>
      <p:bldP spid="46098" grpId="0" autoUpdateAnimBg="0"/>
      <p:bldP spid="4609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3D0C04A2-33B9-7D35-27B1-10A947143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0"/>
            <a:ext cx="258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rIns="14400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§1  What to Analyze</a:t>
            </a:r>
          </a:p>
        </p:txBody>
      </p:sp>
      <p:grpSp>
        <p:nvGrpSpPr>
          <p:cNvPr id="47107" name="Group 3">
            <a:extLst>
              <a:ext uri="{FF2B5EF4-FFF2-40B4-BE49-F238E27FC236}">
                <a16:creationId xmlns:a16="http://schemas.microsoft.com/office/drawing/2014/main" id="{FAA1B7E3-A1C9-85ED-57E5-9B67B8EF338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81400"/>
            <a:ext cx="8291513" cy="1754188"/>
            <a:chOff x="240" y="3024"/>
            <a:chExt cx="5223" cy="1105"/>
          </a:xfrm>
        </p:grpSpPr>
        <p:grpSp>
          <p:nvGrpSpPr>
            <p:cNvPr id="47108" name="Group 4">
              <a:extLst>
                <a:ext uri="{FF2B5EF4-FFF2-40B4-BE49-F238E27FC236}">
                  <a16:creationId xmlns:a16="http://schemas.microsoft.com/office/drawing/2014/main" id="{3A555BED-CC3A-D5AE-5CF3-DE863539C3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3024"/>
              <a:ext cx="864" cy="1008"/>
              <a:chOff x="624" y="2647"/>
              <a:chExt cx="1242" cy="1289"/>
            </a:xfrm>
          </p:grpSpPr>
          <p:grpSp>
            <p:nvGrpSpPr>
              <p:cNvPr id="47109" name="Group 5">
                <a:extLst>
                  <a:ext uri="{FF2B5EF4-FFF2-40B4-BE49-F238E27FC236}">
                    <a16:creationId xmlns:a16="http://schemas.microsoft.com/office/drawing/2014/main" id="{9E8E7D8C-FD50-A440-F105-0EC81A78FE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3312"/>
                <a:ext cx="528" cy="624"/>
                <a:chOff x="2016" y="3024"/>
                <a:chExt cx="528" cy="624"/>
              </a:xfrm>
            </p:grpSpPr>
            <p:sp>
              <p:nvSpPr>
                <p:cNvPr id="47110" name="AutoShape 6">
                  <a:extLst>
                    <a:ext uri="{FF2B5EF4-FFF2-40B4-BE49-F238E27FC236}">
                      <a16:creationId xmlns:a16="http://schemas.microsoft.com/office/drawing/2014/main" id="{1BA866FA-BB07-1137-ED26-CB3DE4443E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2016" y="3072"/>
                  <a:ext cx="480" cy="576"/>
                </a:xfrm>
                <a:prstGeom prst="rtTriangle">
                  <a:avLst/>
                </a:prstGeom>
                <a:solidFill>
                  <a:srgbClr val="00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7111" name="Group 7">
                  <a:extLst>
                    <a:ext uri="{FF2B5EF4-FFF2-40B4-BE49-F238E27FC236}">
                      <a16:creationId xmlns:a16="http://schemas.microsoft.com/office/drawing/2014/main" id="{B3408F25-DBD6-71E2-E545-9F66FB6A4A2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16" y="3024"/>
                  <a:ext cx="528" cy="624"/>
                  <a:chOff x="576" y="3312"/>
                  <a:chExt cx="528" cy="624"/>
                </a:xfrm>
              </p:grpSpPr>
              <p:sp>
                <p:nvSpPr>
                  <p:cNvPr id="47112" name="Freeform 8">
                    <a:extLst>
                      <a:ext uri="{FF2B5EF4-FFF2-40B4-BE49-F238E27FC236}">
                        <a16:creationId xmlns:a16="http://schemas.microsoft.com/office/drawing/2014/main" id="{497B2696-D3F4-6994-D8B6-8DCE5AAC7A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3312"/>
                    <a:ext cx="528" cy="624"/>
                  </a:xfrm>
                  <a:custGeom>
                    <a:avLst/>
                    <a:gdLst>
                      <a:gd name="T0" fmla="*/ 528 w 528"/>
                      <a:gd name="T1" fmla="*/ 0 h 624"/>
                      <a:gd name="T2" fmla="*/ 384 w 528"/>
                      <a:gd name="T3" fmla="*/ 96 h 624"/>
                      <a:gd name="T4" fmla="*/ 192 w 528"/>
                      <a:gd name="T5" fmla="*/ 336 h 624"/>
                      <a:gd name="T6" fmla="*/ 0 w 528"/>
                      <a:gd name="T7" fmla="*/ 624 h 6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28" h="624">
                        <a:moveTo>
                          <a:pt x="528" y="0"/>
                        </a:moveTo>
                        <a:cubicBezTo>
                          <a:pt x="484" y="20"/>
                          <a:pt x="440" y="40"/>
                          <a:pt x="384" y="96"/>
                        </a:cubicBezTo>
                        <a:cubicBezTo>
                          <a:pt x="328" y="152"/>
                          <a:pt x="256" y="248"/>
                          <a:pt x="192" y="336"/>
                        </a:cubicBezTo>
                        <a:cubicBezTo>
                          <a:pt x="128" y="424"/>
                          <a:pt x="64" y="524"/>
                          <a:pt x="0" y="624"/>
                        </a:cubicBezTo>
                      </a:path>
                    </a:pathLst>
                  </a:cu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13" name="Freeform 9">
                    <a:extLst>
                      <a:ext uri="{FF2B5EF4-FFF2-40B4-BE49-F238E27FC236}">
                        <a16:creationId xmlns:a16="http://schemas.microsoft.com/office/drawing/2014/main" id="{1085B220-5FB8-8A61-8A25-FDFDD949F0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72" y="3696"/>
                    <a:ext cx="192" cy="240"/>
                  </a:xfrm>
                  <a:custGeom>
                    <a:avLst/>
                    <a:gdLst>
                      <a:gd name="T0" fmla="*/ 192 w 192"/>
                      <a:gd name="T1" fmla="*/ 0 h 240"/>
                      <a:gd name="T2" fmla="*/ 96 w 192"/>
                      <a:gd name="T3" fmla="*/ 48 h 240"/>
                      <a:gd name="T4" fmla="*/ 48 w 192"/>
                      <a:gd name="T5" fmla="*/ 144 h 240"/>
                      <a:gd name="T6" fmla="*/ 0 w 192"/>
                      <a:gd name="T7" fmla="*/ 240 h 2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92" h="240">
                        <a:moveTo>
                          <a:pt x="192" y="0"/>
                        </a:moveTo>
                        <a:cubicBezTo>
                          <a:pt x="156" y="12"/>
                          <a:pt x="120" y="24"/>
                          <a:pt x="96" y="48"/>
                        </a:cubicBezTo>
                        <a:cubicBezTo>
                          <a:pt x="72" y="72"/>
                          <a:pt x="64" y="112"/>
                          <a:pt x="48" y="144"/>
                        </a:cubicBezTo>
                        <a:cubicBezTo>
                          <a:pt x="32" y="176"/>
                          <a:pt x="16" y="208"/>
                          <a:pt x="0" y="240"/>
                        </a:cubicBezTo>
                      </a:path>
                    </a:pathLst>
                  </a:cu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14" name="Line 10">
                    <a:extLst>
                      <a:ext uri="{FF2B5EF4-FFF2-40B4-BE49-F238E27FC236}">
                        <a16:creationId xmlns:a16="http://schemas.microsoft.com/office/drawing/2014/main" id="{59D603FF-23D2-043D-1FBF-054D187AAA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6" y="3936"/>
                    <a:ext cx="28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115" name="Group 11">
                <a:extLst>
                  <a:ext uri="{FF2B5EF4-FFF2-40B4-BE49-F238E27FC236}">
                    <a16:creationId xmlns:a16="http://schemas.microsoft.com/office/drawing/2014/main" id="{864A214D-F57E-1876-CB1E-355CA8A9A5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4" y="2647"/>
                <a:ext cx="732" cy="823"/>
                <a:chOff x="1134" y="2647"/>
                <a:chExt cx="732" cy="823"/>
              </a:xfrm>
            </p:grpSpPr>
            <p:grpSp>
              <p:nvGrpSpPr>
                <p:cNvPr id="47116" name="Group 12">
                  <a:extLst>
                    <a:ext uri="{FF2B5EF4-FFF2-40B4-BE49-F238E27FC236}">
                      <a16:creationId xmlns:a16="http://schemas.microsoft.com/office/drawing/2014/main" id="{5E22CD86-1070-E8E2-0EFC-72811AD1E5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34" y="2647"/>
                  <a:ext cx="732" cy="823"/>
                  <a:chOff x="1134" y="2647"/>
                  <a:chExt cx="732" cy="823"/>
                </a:xfrm>
              </p:grpSpPr>
              <p:grpSp>
                <p:nvGrpSpPr>
                  <p:cNvPr id="47117" name="Group 13">
                    <a:extLst>
                      <a:ext uri="{FF2B5EF4-FFF2-40B4-BE49-F238E27FC236}">
                        <a16:creationId xmlns:a16="http://schemas.microsoft.com/office/drawing/2014/main" id="{BE58F195-D8D8-6FDD-FF78-93656EC49EE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34" y="2647"/>
                    <a:ext cx="721" cy="823"/>
                    <a:chOff x="1134" y="2647"/>
                    <a:chExt cx="721" cy="823"/>
                  </a:xfrm>
                </p:grpSpPr>
                <p:grpSp>
                  <p:nvGrpSpPr>
                    <p:cNvPr id="47118" name="Group 14">
                      <a:extLst>
                        <a:ext uri="{FF2B5EF4-FFF2-40B4-BE49-F238E27FC236}">
                          <a16:creationId xmlns:a16="http://schemas.microsoft.com/office/drawing/2014/main" id="{A4B57CD0-99F3-A3F5-4788-61A92D1EB7A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34" y="2647"/>
                      <a:ext cx="721" cy="823"/>
                      <a:chOff x="1134" y="2647"/>
                      <a:chExt cx="721" cy="823"/>
                    </a:xfrm>
                  </p:grpSpPr>
                  <p:sp>
                    <p:nvSpPr>
                      <p:cNvPr id="47119" name="Freeform 15">
                        <a:extLst>
                          <a:ext uri="{FF2B5EF4-FFF2-40B4-BE49-F238E27FC236}">
                            <a16:creationId xmlns:a16="http://schemas.microsoft.com/office/drawing/2014/main" id="{CDEE61DB-2082-E8B1-2E94-D9F364EA4B9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134" y="2647"/>
                        <a:ext cx="721" cy="823"/>
                      </a:xfrm>
                      <a:custGeom>
                        <a:avLst/>
                        <a:gdLst>
                          <a:gd name="T0" fmla="*/ 0 w 1442"/>
                          <a:gd name="T1" fmla="*/ 1375 h 1645"/>
                          <a:gd name="T2" fmla="*/ 140 w 1442"/>
                          <a:gd name="T3" fmla="*/ 1196 h 1645"/>
                          <a:gd name="T4" fmla="*/ 238 w 1442"/>
                          <a:gd name="T5" fmla="*/ 1089 h 1645"/>
                          <a:gd name="T6" fmla="*/ 300 w 1442"/>
                          <a:gd name="T7" fmla="*/ 1011 h 1645"/>
                          <a:gd name="T8" fmla="*/ 305 w 1442"/>
                          <a:gd name="T9" fmla="*/ 918 h 1645"/>
                          <a:gd name="T10" fmla="*/ 276 w 1442"/>
                          <a:gd name="T11" fmla="*/ 840 h 1645"/>
                          <a:gd name="T12" fmla="*/ 233 w 1442"/>
                          <a:gd name="T13" fmla="*/ 773 h 1645"/>
                          <a:gd name="T14" fmla="*/ 213 w 1442"/>
                          <a:gd name="T15" fmla="*/ 710 h 1645"/>
                          <a:gd name="T16" fmla="*/ 191 w 1442"/>
                          <a:gd name="T17" fmla="*/ 663 h 1645"/>
                          <a:gd name="T18" fmla="*/ 170 w 1442"/>
                          <a:gd name="T19" fmla="*/ 554 h 1645"/>
                          <a:gd name="T20" fmla="*/ 172 w 1442"/>
                          <a:gd name="T21" fmla="*/ 485 h 1645"/>
                          <a:gd name="T22" fmla="*/ 182 w 1442"/>
                          <a:gd name="T23" fmla="*/ 387 h 1645"/>
                          <a:gd name="T24" fmla="*/ 211 w 1442"/>
                          <a:gd name="T25" fmla="*/ 304 h 1645"/>
                          <a:gd name="T26" fmla="*/ 257 w 1442"/>
                          <a:gd name="T27" fmla="*/ 216 h 1645"/>
                          <a:gd name="T28" fmla="*/ 305 w 1442"/>
                          <a:gd name="T29" fmla="*/ 165 h 1645"/>
                          <a:gd name="T30" fmla="*/ 379 w 1442"/>
                          <a:gd name="T31" fmla="*/ 97 h 1645"/>
                          <a:gd name="T32" fmla="*/ 484 w 1442"/>
                          <a:gd name="T33" fmla="*/ 48 h 1645"/>
                          <a:gd name="T34" fmla="*/ 577 w 1442"/>
                          <a:gd name="T35" fmla="*/ 22 h 1645"/>
                          <a:gd name="T36" fmla="*/ 689 w 1442"/>
                          <a:gd name="T37" fmla="*/ 1 h 1645"/>
                          <a:gd name="T38" fmla="*/ 801 w 1442"/>
                          <a:gd name="T39" fmla="*/ 0 h 1645"/>
                          <a:gd name="T40" fmla="*/ 891 w 1442"/>
                          <a:gd name="T41" fmla="*/ 8 h 1645"/>
                          <a:gd name="T42" fmla="*/ 1003 w 1442"/>
                          <a:gd name="T43" fmla="*/ 34 h 1645"/>
                          <a:gd name="T44" fmla="*/ 1108 w 1442"/>
                          <a:gd name="T45" fmla="*/ 71 h 1645"/>
                          <a:gd name="T46" fmla="*/ 1183 w 1442"/>
                          <a:gd name="T47" fmla="*/ 112 h 1645"/>
                          <a:gd name="T48" fmla="*/ 1271 w 1442"/>
                          <a:gd name="T49" fmla="*/ 182 h 1645"/>
                          <a:gd name="T50" fmla="*/ 1344 w 1442"/>
                          <a:gd name="T51" fmla="*/ 273 h 1645"/>
                          <a:gd name="T52" fmla="*/ 1393 w 1442"/>
                          <a:gd name="T53" fmla="*/ 366 h 1645"/>
                          <a:gd name="T54" fmla="*/ 1425 w 1442"/>
                          <a:gd name="T55" fmla="*/ 433 h 1645"/>
                          <a:gd name="T56" fmla="*/ 1442 w 1442"/>
                          <a:gd name="T57" fmla="*/ 551 h 1645"/>
                          <a:gd name="T58" fmla="*/ 1437 w 1442"/>
                          <a:gd name="T59" fmla="*/ 674 h 1645"/>
                          <a:gd name="T60" fmla="*/ 1426 w 1442"/>
                          <a:gd name="T61" fmla="*/ 768 h 1645"/>
                          <a:gd name="T62" fmla="*/ 1393 w 1442"/>
                          <a:gd name="T63" fmla="*/ 891 h 1645"/>
                          <a:gd name="T64" fmla="*/ 1350 w 1442"/>
                          <a:gd name="T65" fmla="*/ 1015 h 1645"/>
                          <a:gd name="T66" fmla="*/ 1297 w 1442"/>
                          <a:gd name="T67" fmla="*/ 1109 h 1645"/>
                          <a:gd name="T68" fmla="*/ 1226 w 1442"/>
                          <a:gd name="T69" fmla="*/ 1210 h 1645"/>
                          <a:gd name="T70" fmla="*/ 1141 w 1442"/>
                          <a:gd name="T71" fmla="*/ 1272 h 1645"/>
                          <a:gd name="T72" fmla="*/ 1056 w 1442"/>
                          <a:gd name="T73" fmla="*/ 1304 h 1645"/>
                          <a:gd name="T74" fmla="*/ 962 w 1442"/>
                          <a:gd name="T75" fmla="*/ 1324 h 1645"/>
                          <a:gd name="T76" fmla="*/ 879 w 1442"/>
                          <a:gd name="T77" fmla="*/ 1323 h 1645"/>
                          <a:gd name="T78" fmla="*/ 811 w 1442"/>
                          <a:gd name="T79" fmla="*/ 1298 h 1645"/>
                          <a:gd name="T80" fmla="*/ 752 w 1442"/>
                          <a:gd name="T81" fmla="*/ 1265 h 1645"/>
                          <a:gd name="T82" fmla="*/ 724 w 1442"/>
                          <a:gd name="T83" fmla="*/ 1254 h 1645"/>
                          <a:gd name="T84" fmla="*/ 748 w 1442"/>
                          <a:gd name="T85" fmla="*/ 1319 h 1645"/>
                          <a:gd name="T86" fmla="*/ 791 w 1442"/>
                          <a:gd name="T87" fmla="*/ 1381 h 1645"/>
                          <a:gd name="T88" fmla="*/ 811 w 1442"/>
                          <a:gd name="T89" fmla="*/ 1469 h 1645"/>
                          <a:gd name="T90" fmla="*/ 811 w 1442"/>
                          <a:gd name="T91" fmla="*/ 1645 h 1645"/>
                          <a:gd name="T92" fmla="*/ 625 w 1442"/>
                          <a:gd name="T93" fmla="*/ 1631 h 1645"/>
                          <a:gd name="T94" fmla="*/ 441 w 1442"/>
                          <a:gd name="T95" fmla="*/ 1557 h 1645"/>
                          <a:gd name="T96" fmla="*/ 305 w 1442"/>
                          <a:gd name="T97" fmla="*/ 1474 h 1645"/>
                          <a:gd name="T98" fmla="*/ 0 w 1442"/>
                          <a:gd name="T99" fmla="*/ 1375 h 164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1442" h="1645">
                            <a:moveTo>
                              <a:pt x="0" y="1375"/>
                            </a:moveTo>
                            <a:lnTo>
                              <a:pt x="140" y="1196"/>
                            </a:lnTo>
                            <a:lnTo>
                              <a:pt x="238" y="1089"/>
                            </a:lnTo>
                            <a:lnTo>
                              <a:pt x="300" y="1011"/>
                            </a:lnTo>
                            <a:lnTo>
                              <a:pt x="305" y="918"/>
                            </a:lnTo>
                            <a:lnTo>
                              <a:pt x="276" y="840"/>
                            </a:lnTo>
                            <a:lnTo>
                              <a:pt x="233" y="773"/>
                            </a:lnTo>
                            <a:lnTo>
                              <a:pt x="213" y="710"/>
                            </a:lnTo>
                            <a:lnTo>
                              <a:pt x="191" y="663"/>
                            </a:lnTo>
                            <a:lnTo>
                              <a:pt x="170" y="554"/>
                            </a:lnTo>
                            <a:lnTo>
                              <a:pt x="172" y="485"/>
                            </a:lnTo>
                            <a:lnTo>
                              <a:pt x="182" y="387"/>
                            </a:lnTo>
                            <a:lnTo>
                              <a:pt x="211" y="304"/>
                            </a:lnTo>
                            <a:lnTo>
                              <a:pt x="257" y="216"/>
                            </a:lnTo>
                            <a:lnTo>
                              <a:pt x="305" y="165"/>
                            </a:lnTo>
                            <a:lnTo>
                              <a:pt x="379" y="97"/>
                            </a:lnTo>
                            <a:lnTo>
                              <a:pt x="484" y="48"/>
                            </a:lnTo>
                            <a:lnTo>
                              <a:pt x="577" y="22"/>
                            </a:lnTo>
                            <a:lnTo>
                              <a:pt x="689" y="1"/>
                            </a:lnTo>
                            <a:lnTo>
                              <a:pt x="801" y="0"/>
                            </a:lnTo>
                            <a:lnTo>
                              <a:pt x="891" y="8"/>
                            </a:lnTo>
                            <a:lnTo>
                              <a:pt x="1003" y="34"/>
                            </a:lnTo>
                            <a:lnTo>
                              <a:pt x="1108" y="71"/>
                            </a:lnTo>
                            <a:lnTo>
                              <a:pt x="1183" y="112"/>
                            </a:lnTo>
                            <a:lnTo>
                              <a:pt x="1271" y="182"/>
                            </a:lnTo>
                            <a:lnTo>
                              <a:pt x="1344" y="273"/>
                            </a:lnTo>
                            <a:lnTo>
                              <a:pt x="1393" y="366"/>
                            </a:lnTo>
                            <a:lnTo>
                              <a:pt x="1425" y="433"/>
                            </a:lnTo>
                            <a:lnTo>
                              <a:pt x="1442" y="551"/>
                            </a:lnTo>
                            <a:lnTo>
                              <a:pt x="1437" y="674"/>
                            </a:lnTo>
                            <a:lnTo>
                              <a:pt x="1426" y="768"/>
                            </a:lnTo>
                            <a:lnTo>
                              <a:pt x="1393" y="891"/>
                            </a:lnTo>
                            <a:lnTo>
                              <a:pt x="1350" y="1015"/>
                            </a:lnTo>
                            <a:lnTo>
                              <a:pt x="1297" y="1109"/>
                            </a:lnTo>
                            <a:lnTo>
                              <a:pt x="1226" y="1210"/>
                            </a:lnTo>
                            <a:lnTo>
                              <a:pt x="1141" y="1272"/>
                            </a:lnTo>
                            <a:lnTo>
                              <a:pt x="1056" y="1304"/>
                            </a:lnTo>
                            <a:lnTo>
                              <a:pt x="962" y="1324"/>
                            </a:lnTo>
                            <a:lnTo>
                              <a:pt x="879" y="1323"/>
                            </a:lnTo>
                            <a:lnTo>
                              <a:pt x="811" y="1298"/>
                            </a:lnTo>
                            <a:lnTo>
                              <a:pt x="752" y="1265"/>
                            </a:lnTo>
                            <a:lnTo>
                              <a:pt x="724" y="1254"/>
                            </a:lnTo>
                            <a:lnTo>
                              <a:pt x="748" y="1319"/>
                            </a:lnTo>
                            <a:lnTo>
                              <a:pt x="791" y="1381"/>
                            </a:lnTo>
                            <a:lnTo>
                              <a:pt x="811" y="1469"/>
                            </a:lnTo>
                            <a:lnTo>
                              <a:pt x="811" y="1645"/>
                            </a:lnTo>
                            <a:lnTo>
                              <a:pt x="625" y="1631"/>
                            </a:lnTo>
                            <a:lnTo>
                              <a:pt x="441" y="1557"/>
                            </a:lnTo>
                            <a:lnTo>
                              <a:pt x="305" y="1474"/>
                            </a:lnTo>
                            <a:lnTo>
                              <a:pt x="0" y="1375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7120" name="Freeform 16">
                        <a:extLst>
                          <a:ext uri="{FF2B5EF4-FFF2-40B4-BE49-F238E27FC236}">
                            <a16:creationId xmlns:a16="http://schemas.microsoft.com/office/drawing/2014/main" id="{BD2046AB-9EE0-C72F-EE3F-C3E28B1C23B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33" y="2952"/>
                        <a:ext cx="43" cy="139"/>
                      </a:xfrm>
                      <a:custGeom>
                        <a:avLst/>
                        <a:gdLst>
                          <a:gd name="T0" fmla="*/ 86 w 86"/>
                          <a:gd name="T1" fmla="*/ 277 h 277"/>
                          <a:gd name="T2" fmla="*/ 46 w 86"/>
                          <a:gd name="T3" fmla="*/ 265 h 277"/>
                          <a:gd name="T4" fmla="*/ 24 w 86"/>
                          <a:gd name="T5" fmla="*/ 241 h 277"/>
                          <a:gd name="T6" fmla="*/ 7 w 86"/>
                          <a:gd name="T7" fmla="*/ 202 h 277"/>
                          <a:gd name="T8" fmla="*/ 0 w 86"/>
                          <a:gd name="T9" fmla="*/ 153 h 277"/>
                          <a:gd name="T10" fmla="*/ 3 w 86"/>
                          <a:gd name="T11" fmla="*/ 96 h 277"/>
                          <a:gd name="T12" fmla="*/ 16 w 86"/>
                          <a:gd name="T13" fmla="*/ 60 h 277"/>
                          <a:gd name="T14" fmla="*/ 39 w 86"/>
                          <a:gd name="T15" fmla="*/ 24 h 277"/>
                          <a:gd name="T16" fmla="*/ 65 w 86"/>
                          <a:gd name="T17" fmla="*/ 0 h 27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86" h="277">
                            <a:moveTo>
                              <a:pt x="86" y="277"/>
                            </a:moveTo>
                            <a:lnTo>
                              <a:pt x="46" y="265"/>
                            </a:lnTo>
                            <a:lnTo>
                              <a:pt x="24" y="241"/>
                            </a:lnTo>
                            <a:lnTo>
                              <a:pt x="7" y="202"/>
                            </a:lnTo>
                            <a:lnTo>
                              <a:pt x="0" y="153"/>
                            </a:lnTo>
                            <a:lnTo>
                              <a:pt x="3" y="96"/>
                            </a:lnTo>
                            <a:lnTo>
                              <a:pt x="16" y="60"/>
                            </a:lnTo>
                            <a:lnTo>
                              <a:pt x="39" y="24"/>
                            </a:lnTo>
                            <a:lnTo>
                              <a:pt x="65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47121" name="Group 17">
                      <a:extLst>
                        <a:ext uri="{FF2B5EF4-FFF2-40B4-BE49-F238E27FC236}">
                          <a16:creationId xmlns:a16="http://schemas.microsoft.com/office/drawing/2014/main" id="{14FBC490-3FF6-14C1-18F2-AA8E9AE8DB3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159" y="2649"/>
                      <a:ext cx="630" cy="526"/>
                      <a:chOff x="1159" y="2649"/>
                      <a:chExt cx="630" cy="526"/>
                    </a:xfrm>
                  </p:grpSpPr>
                  <p:grpSp>
                    <p:nvGrpSpPr>
                      <p:cNvPr id="47122" name="Group 18">
                        <a:extLst>
                          <a:ext uri="{FF2B5EF4-FFF2-40B4-BE49-F238E27FC236}">
                            <a16:creationId xmlns:a16="http://schemas.microsoft.com/office/drawing/2014/main" id="{37109A19-80DE-C582-F7A7-CBAD8A9134D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314" y="2649"/>
                        <a:ext cx="414" cy="152"/>
                        <a:chOff x="1314" y="2649"/>
                        <a:chExt cx="414" cy="152"/>
                      </a:xfrm>
                    </p:grpSpPr>
                    <p:sp>
                      <p:nvSpPr>
                        <p:cNvPr id="47123" name="Freeform 19">
                          <a:extLst>
                            <a:ext uri="{FF2B5EF4-FFF2-40B4-BE49-F238E27FC236}">
                              <a16:creationId xmlns:a16="http://schemas.microsoft.com/office/drawing/2014/main" id="{BD46AF82-1C83-E9F7-C0C4-9EDF30B85E1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44" y="2671"/>
                          <a:ext cx="384" cy="130"/>
                        </a:xfrm>
                        <a:custGeom>
                          <a:avLst/>
                          <a:gdLst>
                            <a:gd name="T0" fmla="*/ 0 w 768"/>
                            <a:gd name="T1" fmla="*/ 259 h 259"/>
                            <a:gd name="T2" fmla="*/ 64 w 768"/>
                            <a:gd name="T3" fmla="*/ 176 h 259"/>
                            <a:gd name="T4" fmla="*/ 140 w 768"/>
                            <a:gd name="T5" fmla="*/ 115 h 259"/>
                            <a:gd name="T6" fmla="*/ 229 w 768"/>
                            <a:gd name="T7" fmla="*/ 64 h 259"/>
                            <a:gd name="T8" fmla="*/ 321 w 768"/>
                            <a:gd name="T9" fmla="*/ 29 h 259"/>
                            <a:gd name="T10" fmla="*/ 427 w 768"/>
                            <a:gd name="T11" fmla="*/ 11 h 259"/>
                            <a:gd name="T12" fmla="*/ 556 w 768"/>
                            <a:gd name="T13" fmla="*/ 0 h 259"/>
                            <a:gd name="T14" fmla="*/ 649 w 768"/>
                            <a:gd name="T15" fmla="*/ 16 h 259"/>
                            <a:gd name="T16" fmla="*/ 768 w 768"/>
                            <a:gd name="T17" fmla="*/ 56 h 259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768" h="259">
                              <a:moveTo>
                                <a:pt x="0" y="259"/>
                              </a:moveTo>
                              <a:lnTo>
                                <a:pt x="64" y="176"/>
                              </a:lnTo>
                              <a:lnTo>
                                <a:pt x="140" y="115"/>
                              </a:lnTo>
                              <a:lnTo>
                                <a:pt x="229" y="64"/>
                              </a:lnTo>
                              <a:lnTo>
                                <a:pt x="321" y="29"/>
                              </a:lnTo>
                              <a:lnTo>
                                <a:pt x="427" y="11"/>
                              </a:lnTo>
                              <a:lnTo>
                                <a:pt x="556" y="0"/>
                              </a:lnTo>
                              <a:lnTo>
                                <a:pt x="649" y="16"/>
                              </a:lnTo>
                              <a:lnTo>
                                <a:pt x="768" y="56"/>
                              </a:lnTo>
                            </a:path>
                          </a:pathLst>
                        </a:custGeom>
                        <a:noFill/>
                        <a:ln w="6350">
                          <a:solidFill>
                            <a:srgbClr val="804000"/>
                          </a:solidFill>
                          <a:prstDash val="solid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7124" name="Freeform 20">
                          <a:extLst>
                            <a:ext uri="{FF2B5EF4-FFF2-40B4-BE49-F238E27FC236}">
                              <a16:creationId xmlns:a16="http://schemas.microsoft.com/office/drawing/2014/main" id="{E63C3612-7455-DC2B-24A8-D272EE0DA659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1314" y="2649"/>
                          <a:ext cx="389" cy="142"/>
                        </a:xfrm>
                        <a:custGeom>
                          <a:avLst/>
                          <a:gdLst>
                            <a:gd name="T0" fmla="*/ 0 w 776"/>
                            <a:gd name="T1" fmla="*/ 285 h 285"/>
                            <a:gd name="T2" fmla="*/ 40 w 776"/>
                            <a:gd name="T3" fmla="*/ 205 h 285"/>
                            <a:gd name="T4" fmla="*/ 88 w 776"/>
                            <a:gd name="T5" fmla="*/ 141 h 285"/>
                            <a:gd name="T6" fmla="*/ 147 w 776"/>
                            <a:gd name="T7" fmla="*/ 84 h 285"/>
                            <a:gd name="T8" fmla="*/ 227 w 776"/>
                            <a:gd name="T9" fmla="*/ 35 h 285"/>
                            <a:gd name="T10" fmla="*/ 341 w 776"/>
                            <a:gd name="T11" fmla="*/ 5 h 285"/>
                            <a:gd name="T12" fmla="*/ 450 w 776"/>
                            <a:gd name="T13" fmla="*/ 0 h 285"/>
                            <a:gd name="T14" fmla="*/ 568 w 776"/>
                            <a:gd name="T15" fmla="*/ 14 h 285"/>
                            <a:gd name="T16" fmla="*/ 668 w 776"/>
                            <a:gd name="T17" fmla="*/ 38 h 285"/>
                            <a:gd name="T18" fmla="*/ 726 w 776"/>
                            <a:gd name="T19" fmla="*/ 62 h 285"/>
                            <a:gd name="T20" fmla="*/ 776 w 776"/>
                            <a:gd name="T21" fmla="*/ 86 h 28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</a:cxnLst>
                          <a:rect l="0" t="0" r="r" b="b"/>
                          <a:pathLst>
                            <a:path w="776" h="285">
                              <a:moveTo>
                                <a:pt x="0" y="285"/>
                              </a:moveTo>
                              <a:lnTo>
                                <a:pt x="40" y="205"/>
                              </a:lnTo>
                              <a:lnTo>
                                <a:pt x="88" y="141"/>
                              </a:lnTo>
                              <a:lnTo>
                                <a:pt x="147" y="84"/>
                              </a:lnTo>
                              <a:lnTo>
                                <a:pt x="227" y="35"/>
                              </a:lnTo>
                              <a:lnTo>
                                <a:pt x="341" y="5"/>
                              </a:lnTo>
                              <a:lnTo>
                                <a:pt x="450" y="0"/>
                              </a:lnTo>
                              <a:lnTo>
                                <a:pt x="568" y="14"/>
                              </a:lnTo>
                              <a:lnTo>
                                <a:pt x="668" y="38"/>
                              </a:lnTo>
                              <a:lnTo>
                                <a:pt x="726" y="62"/>
                              </a:lnTo>
                              <a:lnTo>
                                <a:pt x="776" y="86"/>
                              </a:lnTo>
                            </a:path>
                          </a:pathLst>
                        </a:custGeom>
                        <a:noFill/>
                        <a:ln w="6350">
                          <a:solidFill>
                            <a:srgbClr val="804000"/>
                          </a:solidFill>
                          <a:prstDash val="solid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47125" name="Group 21">
                        <a:extLst>
                          <a:ext uri="{FF2B5EF4-FFF2-40B4-BE49-F238E27FC236}">
                            <a16:creationId xmlns:a16="http://schemas.microsoft.com/office/drawing/2014/main" id="{6CBE15D2-2CCB-C09B-7908-1A1563C344E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159" y="2743"/>
                        <a:ext cx="630" cy="432"/>
                        <a:chOff x="1159" y="2743"/>
                        <a:chExt cx="630" cy="432"/>
                      </a:xfrm>
                    </p:grpSpPr>
                    <p:grpSp>
                      <p:nvGrpSpPr>
                        <p:cNvPr id="47126" name="Group 22">
                          <a:extLst>
                            <a:ext uri="{FF2B5EF4-FFF2-40B4-BE49-F238E27FC236}">
                              <a16:creationId xmlns:a16="http://schemas.microsoft.com/office/drawing/2014/main" id="{461AA317-5FCF-FC6A-85D1-8D1F4EAEF7D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159" y="2743"/>
                          <a:ext cx="225" cy="249"/>
                          <a:chOff x="1159" y="2743"/>
                          <a:chExt cx="225" cy="249"/>
                        </a:xfrm>
                      </p:grpSpPr>
                      <p:sp>
                        <p:nvSpPr>
                          <p:cNvPr id="47127" name="Freeform 23">
                            <a:extLst>
                              <a:ext uri="{FF2B5EF4-FFF2-40B4-BE49-F238E27FC236}">
                                <a16:creationId xmlns:a16="http://schemas.microsoft.com/office/drawing/2014/main" id="{A09675BA-AB06-7DA2-1134-1701B5B8FC1A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159" y="2743"/>
                            <a:ext cx="225" cy="249"/>
                          </a:xfrm>
                          <a:custGeom>
                            <a:avLst/>
                            <a:gdLst>
                              <a:gd name="T0" fmla="*/ 24 w 449"/>
                              <a:gd name="T1" fmla="*/ 408 h 498"/>
                              <a:gd name="T2" fmla="*/ 16 w 449"/>
                              <a:gd name="T3" fmla="*/ 215 h 498"/>
                              <a:gd name="T4" fmla="*/ 75 w 449"/>
                              <a:gd name="T5" fmla="*/ 93 h 498"/>
                              <a:gd name="T6" fmla="*/ 119 w 449"/>
                              <a:gd name="T7" fmla="*/ 23 h 498"/>
                              <a:gd name="T8" fmla="*/ 162 w 449"/>
                              <a:gd name="T9" fmla="*/ 0 h 498"/>
                              <a:gd name="T10" fmla="*/ 185 w 449"/>
                              <a:gd name="T11" fmla="*/ 44 h 498"/>
                              <a:gd name="T12" fmla="*/ 220 w 449"/>
                              <a:gd name="T13" fmla="*/ 25 h 498"/>
                              <a:gd name="T14" fmla="*/ 242 w 449"/>
                              <a:gd name="T15" fmla="*/ 70 h 498"/>
                              <a:gd name="T16" fmla="*/ 265 w 449"/>
                              <a:gd name="T17" fmla="*/ 99 h 498"/>
                              <a:gd name="T18" fmla="*/ 291 w 449"/>
                              <a:gd name="T19" fmla="*/ 126 h 498"/>
                              <a:gd name="T20" fmla="*/ 286 w 449"/>
                              <a:gd name="T21" fmla="*/ 168 h 498"/>
                              <a:gd name="T22" fmla="*/ 319 w 449"/>
                              <a:gd name="T23" fmla="*/ 142 h 498"/>
                              <a:gd name="T24" fmla="*/ 351 w 449"/>
                              <a:gd name="T25" fmla="*/ 166 h 498"/>
                              <a:gd name="T26" fmla="*/ 354 w 449"/>
                              <a:gd name="T27" fmla="*/ 200 h 498"/>
                              <a:gd name="T28" fmla="*/ 391 w 449"/>
                              <a:gd name="T29" fmla="*/ 205 h 498"/>
                              <a:gd name="T30" fmla="*/ 404 w 449"/>
                              <a:gd name="T31" fmla="*/ 245 h 498"/>
                              <a:gd name="T32" fmla="*/ 433 w 449"/>
                              <a:gd name="T33" fmla="*/ 283 h 498"/>
                              <a:gd name="T34" fmla="*/ 423 w 449"/>
                              <a:gd name="T35" fmla="*/ 366 h 498"/>
                              <a:gd name="T36" fmla="*/ 438 w 449"/>
                              <a:gd name="T37" fmla="*/ 422 h 498"/>
                              <a:gd name="T38" fmla="*/ 446 w 449"/>
                              <a:gd name="T39" fmla="*/ 471 h 498"/>
                              <a:gd name="T40" fmla="*/ 417 w 449"/>
                              <a:gd name="T41" fmla="*/ 498 h 498"/>
                              <a:gd name="T42" fmla="*/ 381 w 449"/>
                              <a:gd name="T43" fmla="*/ 492 h 498"/>
                              <a:gd name="T44" fmla="*/ 351 w 449"/>
                              <a:gd name="T45" fmla="*/ 455 h 498"/>
                              <a:gd name="T46" fmla="*/ 328 w 449"/>
                              <a:gd name="T47" fmla="*/ 450 h 498"/>
                              <a:gd name="T48" fmla="*/ 290 w 449"/>
                              <a:gd name="T49" fmla="*/ 440 h 498"/>
                              <a:gd name="T50" fmla="*/ 265 w 449"/>
                              <a:gd name="T51" fmla="*/ 433 h 498"/>
                              <a:gd name="T52" fmla="*/ 248 w 449"/>
                              <a:gd name="T53" fmla="*/ 423 h 498"/>
                              <a:gd name="T54" fmla="*/ 220 w 449"/>
                              <a:gd name="T55" fmla="*/ 417 h 498"/>
                              <a:gd name="T56" fmla="*/ 200 w 449"/>
                              <a:gd name="T57" fmla="*/ 385 h 498"/>
                              <a:gd name="T58" fmla="*/ 187 w 449"/>
                              <a:gd name="T59" fmla="*/ 418 h 498"/>
                              <a:gd name="T60" fmla="*/ 158 w 449"/>
                              <a:gd name="T61" fmla="*/ 429 h 498"/>
                              <a:gd name="T62" fmla="*/ 144 w 449"/>
                              <a:gd name="T63" fmla="*/ 440 h 498"/>
                              <a:gd name="T64" fmla="*/ 119 w 449"/>
                              <a:gd name="T65" fmla="*/ 472 h 498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  <a:cxn ang="0">
                                <a:pos x="T18" y="T19"/>
                              </a:cxn>
                              <a:cxn ang="0">
                                <a:pos x="T20" y="T21"/>
                              </a:cxn>
                              <a:cxn ang="0">
                                <a:pos x="T22" y="T23"/>
                              </a:cxn>
                              <a:cxn ang="0">
                                <a:pos x="T24" y="T25"/>
                              </a:cxn>
                              <a:cxn ang="0">
                                <a:pos x="T26" y="T27"/>
                              </a:cxn>
                              <a:cxn ang="0">
                                <a:pos x="T28" y="T29"/>
                              </a:cxn>
                              <a:cxn ang="0">
                                <a:pos x="T30" y="T31"/>
                              </a:cxn>
                              <a:cxn ang="0">
                                <a:pos x="T32" y="T33"/>
                              </a:cxn>
                              <a:cxn ang="0">
                                <a:pos x="T34" y="T35"/>
                              </a:cxn>
                              <a:cxn ang="0">
                                <a:pos x="T36" y="T37"/>
                              </a:cxn>
                              <a:cxn ang="0">
                                <a:pos x="T38" y="T39"/>
                              </a:cxn>
                              <a:cxn ang="0">
                                <a:pos x="T40" y="T41"/>
                              </a:cxn>
                              <a:cxn ang="0">
                                <a:pos x="T42" y="T43"/>
                              </a:cxn>
                              <a:cxn ang="0">
                                <a:pos x="T44" y="T45"/>
                              </a:cxn>
                              <a:cxn ang="0">
                                <a:pos x="T46" y="T47"/>
                              </a:cxn>
                              <a:cxn ang="0">
                                <a:pos x="T48" y="T49"/>
                              </a:cxn>
                              <a:cxn ang="0">
                                <a:pos x="T50" y="T51"/>
                              </a:cxn>
                              <a:cxn ang="0">
                                <a:pos x="T52" y="T53"/>
                              </a:cxn>
                              <a:cxn ang="0">
                                <a:pos x="T54" y="T55"/>
                              </a:cxn>
                              <a:cxn ang="0">
                                <a:pos x="T56" y="T57"/>
                              </a:cxn>
                              <a:cxn ang="0">
                                <a:pos x="T58" y="T59"/>
                              </a:cxn>
                              <a:cxn ang="0">
                                <a:pos x="T60" y="T61"/>
                              </a:cxn>
                              <a:cxn ang="0">
                                <a:pos x="T62" y="T63"/>
                              </a:cxn>
                              <a:cxn ang="0">
                                <a:pos x="T64" y="T65"/>
                              </a:cxn>
                            </a:cxnLst>
                            <a:rect l="0" t="0" r="r" b="b"/>
                            <a:pathLst>
                              <a:path w="449" h="498">
                                <a:moveTo>
                                  <a:pt x="83" y="472"/>
                                </a:moveTo>
                                <a:lnTo>
                                  <a:pt x="24" y="408"/>
                                </a:lnTo>
                                <a:lnTo>
                                  <a:pt x="0" y="323"/>
                                </a:lnTo>
                                <a:lnTo>
                                  <a:pt x="16" y="215"/>
                                </a:lnTo>
                                <a:lnTo>
                                  <a:pt x="49" y="134"/>
                                </a:lnTo>
                                <a:lnTo>
                                  <a:pt x="75" y="93"/>
                                </a:lnTo>
                                <a:lnTo>
                                  <a:pt x="104" y="40"/>
                                </a:lnTo>
                                <a:lnTo>
                                  <a:pt x="119" y="23"/>
                                </a:lnTo>
                                <a:lnTo>
                                  <a:pt x="140" y="1"/>
                                </a:lnTo>
                                <a:lnTo>
                                  <a:pt x="162" y="0"/>
                                </a:lnTo>
                                <a:lnTo>
                                  <a:pt x="174" y="19"/>
                                </a:lnTo>
                                <a:lnTo>
                                  <a:pt x="185" y="44"/>
                                </a:lnTo>
                                <a:lnTo>
                                  <a:pt x="195" y="28"/>
                                </a:lnTo>
                                <a:lnTo>
                                  <a:pt x="220" y="25"/>
                                </a:lnTo>
                                <a:lnTo>
                                  <a:pt x="235" y="44"/>
                                </a:lnTo>
                                <a:lnTo>
                                  <a:pt x="242" y="70"/>
                                </a:lnTo>
                                <a:lnTo>
                                  <a:pt x="248" y="110"/>
                                </a:lnTo>
                                <a:lnTo>
                                  <a:pt x="265" y="99"/>
                                </a:lnTo>
                                <a:lnTo>
                                  <a:pt x="286" y="113"/>
                                </a:lnTo>
                                <a:lnTo>
                                  <a:pt x="291" y="126"/>
                                </a:lnTo>
                                <a:lnTo>
                                  <a:pt x="290" y="149"/>
                                </a:lnTo>
                                <a:lnTo>
                                  <a:pt x="286" y="168"/>
                                </a:lnTo>
                                <a:lnTo>
                                  <a:pt x="300" y="152"/>
                                </a:lnTo>
                                <a:lnTo>
                                  <a:pt x="319" y="142"/>
                                </a:lnTo>
                                <a:lnTo>
                                  <a:pt x="348" y="149"/>
                                </a:lnTo>
                                <a:lnTo>
                                  <a:pt x="351" y="166"/>
                                </a:lnTo>
                                <a:lnTo>
                                  <a:pt x="354" y="181"/>
                                </a:lnTo>
                                <a:lnTo>
                                  <a:pt x="354" y="200"/>
                                </a:lnTo>
                                <a:lnTo>
                                  <a:pt x="371" y="194"/>
                                </a:lnTo>
                                <a:lnTo>
                                  <a:pt x="391" y="205"/>
                                </a:lnTo>
                                <a:lnTo>
                                  <a:pt x="399" y="220"/>
                                </a:lnTo>
                                <a:lnTo>
                                  <a:pt x="404" y="245"/>
                                </a:lnTo>
                                <a:lnTo>
                                  <a:pt x="423" y="253"/>
                                </a:lnTo>
                                <a:lnTo>
                                  <a:pt x="433" y="283"/>
                                </a:lnTo>
                                <a:lnTo>
                                  <a:pt x="429" y="312"/>
                                </a:lnTo>
                                <a:lnTo>
                                  <a:pt x="423" y="366"/>
                                </a:lnTo>
                                <a:lnTo>
                                  <a:pt x="427" y="398"/>
                                </a:lnTo>
                                <a:lnTo>
                                  <a:pt x="438" y="422"/>
                                </a:lnTo>
                                <a:lnTo>
                                  <a:pt x="449" y="445"/>
                                </a:lnTo>
                                <a:lnTo>
                                  <a:pt x="446" y="471"/>
                                </a:lnTo>
                                <a:lnTo>
                                  <a:pt x="433" y="491"/>
                                </a:lnTo>
                                <a:lnTo>
                                  <a:pt x="417" y="498"/>
                                </a:lnTo>
                                <a:lnTo>
                                  <a:pt x="398" y="498"/>
                                </a:lnTo>
                                <a:lnTo>
                                  <a:pt x="381" y="492"/>
                                </a:lnTo>
                                <a:lnTo>
                                  <a:pt x="360" y="472"/>
                                </a:lnTo>
                                <a:lnTo>
                                  <a:pt x="351" y="455"/>
                                </a:lnTo>
                                <a:lnTo>
                                  <a:pt x="348" y="445"/>
                                </a:lnTo>
                                <a:lnTo>
                                  <a:pt x="328" y="450"/>
                                </a:lnTo>
                                <a:lnTo>
                                  <a:pt x="306" y="449"/>
                                </a:lnTo>
                                <a:lnTo>
                                  <a:pt x="290" y="440"/>
                                </a:lnTo>
                                <a:lnTo>
                                  <a:pt x="284" y="433"/>
                                </a:lnTo>
                                <a:lnTo>
                                  <a:pt x="265" y="433"/>
                                </a:lnTo>
                                <a:lnTo>
                                  <a:pt x="254" y="428"/>
                                </a:lnTo>
                                <a:lnTo>
                                  <a:pt x="248" y="423"/>
                                </a:lnTo>
                                <a:lnTo>
                                  <a:pt x="233" y="423"/>
                                </a:lnTo>
                                <a:lnTo>
                                  <a:pt x="220" y="417"/>
                                </a:lnTo>
                                <a:lnTo>
                                  <a:pt x="210" y="398"/>
                                </a:lnTo>
                                <a:lnTo>
                                  <a:pt x="200" y="385"/>
                                </a:lnTo>
                                <a:lnTo>
                                  <a:pt x="195" y="398"/>
                                </a:lnTo>
                                <a:lnTo>
                                  <a:pt x="187" y="418"/>
                                </a:lnTo>
                                <a:lnTo>
                                  <a:pt x="172" y="428"/>
                                </a:lnTo>
                                <a:lnTo>
                                  <a:pt x="158" y="429"/>
                                </a:lnTo>
                                <a:lnTo>
                                  <a:pt x="148" y="429"/>
                                </a:lnTo>
                                <a:lnTo>
                                  <a:pt x="144" y="440"/>
                                </a:lnTo>
                                <a:lnTo>
                                  <a:pt x="134" y="455"/>
                                </a:lnTo>
                                <a:lnTo>
                                  <a:pt x="119" y="472"/>
                                </a:lnTo>
                                <a:lnTo>
                                  <a:pt x="83" y="47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08040"/>
                          </a:solidFill>
                          <a:ln w="6350">
                            <a:solidFill>
                              <a:srgbClr val="000000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47128" name="Group 24">
                            <a:extLst>
                              <a:ext uri="{FF2B5EF4-FFF2-40B4-BE49-F238E27FC236}">
                                <a16:creationId xmlns:a16="http://schemas.microsoft.com/office/drawing/2014/main" id="{C8E5B7D5-9CD5-A348-615E-1D51486A5D3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171" y="2756"/>
                            <a:ext cx="169" cy="217"/>
                            <a:chOff x="1171" y="2756"/>
                            <a:chExt cx="169" cy="217"/>
                          </a:xfrm>
                        </p:grpSpPr>
                        <p:sp>
                          <p:nvSpPr>
                            <p:cNvPr id="47129" name="Freeform 25">
                              <a:extLst>
                                <a:ext uri="{FF2B5EF4-FFF2-40B4-BE49-F238E27FC236}">
                                  <a16:creationId xmlns:a16="http://schemas.microsoft.com/office/drawing/2014/main" id="{CB7D4B9C-ACFA-8670-9176-3B0EDBA6C8A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1306" y="2899"/>
                              <a:ext cx="34" cy="46"/>
                            </a:xfrm>
                            <a:custGeom>
                              <a:avLst/>
                              <a:gdLst>
                                <a:gd name="T0" fmla="*/ 19 w 66"/>
                                <a:gd name="T1" fmla="*/ 93 h 93"/>
                                <a:gd name="T2" fmla="*/ 14 w 66"/>
                                <a:gd name="T3" fmla="*/ 47 h 93"/>
                                <a:gd name="T4" fmla="*/ 29 w 66"/>
                                <a:gd name="T5" fmla="*/ 20 h 93"/>
                                <a:gd name="T6" fmla="*/ 66 w 66"/>
                                <a:gd name="T7" fmla="*/ 0 h 93"/>
                                <a:gd name="T8" fmla="*/ 43 w 66"/>
                                <a:gd name="T9" fmla="*/ 4 h 93"/>
                                <a:gd name="T10" fmla="*/ 12 w 66"/>
                                <a:gd name="T11" fmla="*/ 14 h 93"/>
                                <a:gd name="T12" fmla="*/ 0 w 66"/>
                                <a:gd name="T13" fmla="*/ 38 h 93"/>
                                <a:gd name="T14" fmla="*/ 19 w 66"/>
                                <a:gd name="T15" fmla="*/ 93 h 93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</a:cxnLst>
                              <a:rect l="0" t="0" r="r" b="b"/>
                              <a:pathLst>
                                <a:path w="66" h="93">
                                  <a:moveTo>
                                    <a:pt x="19" y="93"/>
                                  </a:moveTo>
                                  <a:lnTo>
                                    <a:pt x="14" y="47"/>
                                  </a:lnTo>
                                  <a:lnTo>
                                    <a:pt x="29" y="20"/>
                                  </a:lnTo>
                                  <a:lnTo>
                                    <a:pt x="66" y="0"/>
                                  </a:lnTo>
                                  <a:lnTo>
                                    <a:pt x="43" y="4"/>
                                  </a:lnTo>
                                  <a:lnTo>
                                    <a:pt x="12" y="14"/>
                                  </a:lnTo>
                                  <a:lnTo>
                                    <a:pt x="0" y="38"/>
                                  </a:lnTo>
                                  <a:lnTo>
                                    <a:pt x="19" y="93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6350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47130" name="Freeform 26">
                              <a:extLst>
                                <a:ext uri="{FF2B5EF4-FFF2-40B4-BE49-F238E27FC236}">
                                  <a16:creationId xmlns:a16="http://schemas.microsoft.com/office/drawing/2014/main" id="{89827690-1708-8329-7FA2-52DD7B893E5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1243" y="2827"/>
                              <a:ext cx="54" cy="108"/>
                            </a:xfrm>
                            <a:custGeom>
                              <a:avLst/>
                              <a:gdLst>
                                <a:gd name="T0" fmla="*/ 43 w 108"/>
                                <a:gd name="T1" fmla="*/ 217 h 217"/>
                                <a:gd name="T2" fmla="*/ 22 w 108"/>
                                <a:gd name="T3" fmla="*/ 171 h 217"/>
                                <a:gd name="T4" fmla="*/ 26 w 108"/>
                                <a:gd name="T5" fmla="*/ 104 h 217"/>
                                <a:gd name="T6" fmla="*/ 60 w 108"/>
                                <a:gd name="T7" fmla="*/ 52 h 217"/>
                                <a:gd name="T8" fmla="*/ 108 w 108"/>
                                <a:gd name="T9" fmla="*/ 0 h 217"/>
                                <a:gd name="T10" fmla="*/ 81 w 108"/>
                                <a:gd name="T11" fmla="*/ 30 h 217"/>
                                <a:gd name="T12" fmla="*/ 32 w 108"/>
                                <a:gd name="T13" fmla="*/ 65 h 217"/>
                                <a:gd name="T14" fmla="*/ 0 w 108"/>
                                <a:gd name="T15" fmla="*/ 97 h 217"/>
                                <a:gd name="T16" fmla="*/ 5 w 108"/>
                                <a:gd name="T17" fmla="*/ 121 h 217"/>
                                <a:gd name="T18" fmla="*/ 4 w 108"/>
                                <a:gd name="T19" fmla="*/ 154 h 217"/>
                                <a:gd name="T20" fmla="*/ 4 w 108"/>
                                <a:gd name="T21" fmla="*/ 186 h 217"/>
                                <a:gd name="T22" fmla="*/ 43 w 108"/>
                                <a:gd name="T23" fmla="*/ 217 h 217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  <a:cxn ang="0">
                                  <a:pos x="T16" y="T17"/>
                                </a:cxn>
                                <a:cxn ang="0">
                                  <a:pos x="T18" y="T19"/>
                                </a:cxn>
                                <a:cxn ang="0">
                                  <a:pos x="T20" y="T21"/>
                                </a:cxn>
                                <a:cxn ang="0">
                                  <a:pos x="T22" y="T23"/>
                                </a:cxn>
                              </a:cxnLst>
                              <a:rect l="0" t="0" r="r" b="b"/>
                              <a:pathLst>
                                <a:path w="108" h="217">
                                  <a:moveTo>
                                    <a:pt x="43" y="217"/>
                                  </a:moveTo>
                                  <a:lnTo>
                                    <a:pt x="22" y="171"/>
                                  </a:lnTo>
                                  <a:lnTo>
                                    <a:pt x="26" y="104"/>
                                  </a:lnTo>
                                  <a:lnTo>
                                    <a:pt x="60" y="52"/>
                                  </a:lnTo>
                                  <a:lnTo>
                                    <a:pt x="108" y="0"/>
                                  </a:lnTo>
                                  <a:lnTo>
                                    <a:pt x="81" y="30"/>
                                  </a:lnTo>
                                  <a:lnTo>
                                    <a:pt x="32" y="65"/>
                                  </a:lnTo>
                                  <a:lnTo>
                                    <a:pt x="0" y="97"/>
                                  </a:lnTo>
                                  <a:lnTo>
                                    <a:pt x="5" y="121"/>
                                  </a:lnTo>
                                  <a:lnTo>
                                    <a:pt x="4" y="154"/>
                                  </a:lnTo>
                                  <a:lnTo>
                                    <a:pt x="4" y="186"/>
                                  </a:lnTo>
                                  <a:lnTo>
                                    <a:pt x="43" y="217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6350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47131" name="Freeform 27">
                              <a:extLst>
                                <a:ext uri="{FF2B5EF4-FFF2-40B4-BE49-F238E27FC236}">
                                  <a16:creationId xmlns:a16="http://schemas.microsoft.com/office/drawing/2014/main" id="{FE993B8D-A9F5-BCF9-8209-224357F5B904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1171" y="2886"/>
                              <a:ext cx="37" cy="87"/>
                            </a:xfrm>
                            <a:custGeom>
                              <a:avLst/>
                              <a:gdLst>
                                <a:gd name="T0" fmla="*/ 33 w 74"/>
                                <a:gd name="T1" fmla="*/ 144 h 174"/>
                                <a:gd name="T2" fmla="*/ 0 w 74"/>
                                <a:gd name="T3" fmla="*/ 90 h 174"/>
                                <a:gd name="T4" fmla="*/ 12 w 74"/>
                                <a:gd name="T5" fmla="*/ 53 h 174"/>
                                <a:gd name="T6" fmla="*/ 42 w 74"/>
                                <a:gd name="T7" fmla="*/ 0 h 174"/>
                                <a:gd name="T8" fmla="*/ 17 w 74"/>
                                <a:gd name="T9" fmla="*/ 92 h 174"/>
                                <a:gd name="T10" fmla="*/ 36 w 74"/>
                                <a:gd name="T11" fmla="*/ 132 h 174"/>
                                <a:gd name="T12" fmla="*/ 74 w 74"/>
                                <a:gd name="T13" fmla="*/ 174 h 174"/>
                                <a:gd name="T14" fmla="*/ 33 w 74"/>
                                <a:gd name="T15" fmla="*/ 144 h 17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</a:cxnLst>
                              <a:rect l="0" t="0" r="r" b="b"/>
                              <a:pathLst>
                                <a:path w="74" h="174">
                                  <a:moveTo>
                                    <a:pt x="33" y="144"/>
                                  </a:moveTo>
                                  <a:lnTo>
                                    <a:pt x="0" y="90"/>
                                  </a:lnTo>
                                  <a:lnTo>
                                    <a:pt x="12" y="53"/>
                                  </a:lnTo>
                                  <a:lnTo>
                                    <a:pt x="42" y="0"/>
                                  </a:lnTo>
                                  <a:lnTo>
                                    <a:pt x="17" y="92"/>
                                  </a:lnTo>
                                  <a:lnTo>
                                    <a:pt x="36" y="132"/>
                                  </a:lnTo>
                                  <a:lnTo>
                                    <a:pt x="74" y="174"/>
                                  </a:lnTo>
                                  <a:lnTo>
                                    <a:pt x="33" y="14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6350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47132" name="Freeform 28">
                              <a:extLst>
                                <a:ext uri="{FF2B5EF4-FFF2-40B4-BE49-F238E27FC236}">
                                  <a16:creationId xmlns:a16="http://schemas.microsoft.com/office/drawing/2014/main" id="{9D950A9D-6A1B-E025-0D0C-3D43C125C44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1201" y="2756"/>
                              <a:ext cx="49" cy="86"/>
                            </a:xfrm>
                            <a:custGeom>
                              <a:avLst/>
                              <a:gdLst>
                                <a:gd name="T0" fmla="*/ 99 w 99"/>
                                <a:gd name="T1" fmla="*/ 0 h 171"/>
                                <a:gd name="T2" fmla="*/ 52 w 99"/>
                                <a:gd name="T3" fmla="*/ 42 h 171"/>
                                <a:gd name="T4" fmla="*/ 14 w 99"/>
                                <a:gd name="T5" fmla="*/ 83 h 171"/>
                                <a:gd name="T6" fmla="*/ 6 w 99"/>
                                <a:gd name="T7" fmla="*/ 122 h 171"/>
                                <a:gd name="T8" fmla="*/ 0 w 99"/>
                                <a:gd name="T9" fmla="*/ 171 h 171"/>
                                <a:gd name="T10" fmla="*/ 16 w 99"/>
                                <a:gd name="T11" fmla="*/ 130 h 171"/>
                                <a:gd name="T12" fmla="*/ 31 w 99"/>
                                <a:gd name="T13" fmla="*/ 87 h 171"/>
                                <a:gd name="T14" fmla="*/ 72 w 99"/>
                                <a:gd name="T15" fmla="*/ 37 h 171"/>
                                <a:gd name="T16" fmla="*/ 99 w 99"/>
                                <a:gd name="T17" fmla="*/ 0 h 17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  <a:cxn ang="0">
                                  <a:pos x="T16" y="T17"/>
                                </a:cxn>
                              </a:cxnLst>
                              <a:rect l="0" t="0" r="r" b="b"/>
                              <a:pathLst>
                                <a:path w="99" h="171">
                                  <a:moveTo>
                                    <a:pt x="99" y="0"/>
                                  </a:moveTo>
                                  <a:lnTo>
                                    <a:pt x="52" y="42"/>
                                  </a:lnTo>
                                  <a:lnTo>
                                    <a:pt x="14" y="83"/>
                                  </a:lnTo>
                                  <a:lnTo>
                                    <a:pt x="6" y="122"/>
                                  </a:lnTo>
                                  <a:lnTo>
                                    <a:pt x="0" y="171"/>
                                  </a:lnTo>
                                  <a:lnTo>
                                    <a:pt x="16" y="130"/>
                                  </a:lnTo>
                                  <a:lnTo>
                                    <a:pt x="31" y="87"/>
                                  </a:lnTo>
                                  <a:lnTo>
                                    <a:pt x="72" y="37"/>
                                  </a:lnTo>
                                  <a:lnTo>
                                    <a:pt x="99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6350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47133" name="Freeform 29">
                              <a:extLst>
                                <a:ext uri="{FF2B5EF4-FFF2-40B4-BE49-F238E27FC236}">
                                  <a16:creationId xmlns:a16="http://schemas.microsoft.com/office/drawing/2014/main" id="{05315EF4-C84A-F0B7-351A-F794296C096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1195" y="2917"/>
                              <a:ext cx="28" cy="56"/>
                            </a:xfrm>
                            <a:custGeom>
                              <a:avLst/>
                              <a:gdLst>
                                <a:gd name="T0" fmla="*/ 21 w 57"/>
                                <a:gd name="T1" fmla="*/ 112 h 112"/>
                                <a:gd name="T2" fmla="*/ 7 w 57"/>
                                <a:gd name="T3" fmla="*/ 78 h 112"/>
                                <a:gd name="T4" fmla="*/ 0 w 57"/>
                                <a:gd name="T5" fmla="*/ 53 h 112"/>
                                <a:gd name="T6" fmla="*/ 16 w 57"/>
                                <a:gd name="T7" fmla="*/ 23 h 112"/>
                                <a:gd name="T8" fmla="*/ 50 w 57"/>
                                <a:gd name="T9" fmla="*/ 0 h 112"/>
                                <a:gd name="T10" fmla="*/ 31 w 57"/>
                                <a:gd name="T11" fmla="*/ 32 h 112"/>
                                <a:gd name="T12" fmla="*/ 18 w 57"/>
                                <a:gd name="T13" fmla="*/ 64 h 112"/>
                                <a:gd name="T14" fmla="*/ 36 w 57"/>
                                <a:gd name="T15" fmla="*/ 78 h 112"/>
                                <a:gd name="T16" fmla="*/ 57 w 57"/>
                                <a:gd name="T17" fmla="*/ 47 h 112"/>
                                <a:gd name="T18" fmla="*/ 47 w 57"/>
                                <a:gd name="T19" fmla="*/ 71 h 112"/>
                                <a:gd name="T20" fmla="*/ 21 w 57"/>
                                <a:gd name="T21" fmla="*/ 112 h 112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  <a:cxn ang="0">
                                  <a:pos x="T16" y="T17"/>
                                </a:cxn>
                                <a:cxn ang="0">
                                  <a:pos x="T18" y="T19"/>
                                </a:cxn>
                                <a:cxn ang="0">
                                  <a:pos x="T20" y="T21"/>
                                </a:cxn>
                              </a:cxnLst>
                              <a:rect l="0" t="0" r="r" b="b"/>
                              <a:pathLst>
                                <a:path w="57" h="112">
                                  <a:moveTo>
                                    <a:pt x="21" y="112"/>
                                  </a:moveTo>
                                  <a:lnTo>
                                    <a:pt x="7" y="78"/>
                                  </a:lnTo>
                                  <a:lnTo>
                                    <a:pt x="0" y="53"/>
                                  </a:lnTo>
                                  <a:lnTo>
                                    <a:pt x="16" y="23"/>
                                  </a:lnTo>
                                  <a:lnTo>
                                    <a:pt x="50" y="0"/>
                                  </a:lnTo>
                                  <a:lnTo>
                                    <a:pt x="31" y="32"/>
                                  </a:lnTo>
                                  <a:lnTo>
                                    <a:pt x="18" y="64"/>
                                  </a:lnTo>
                                  <a:lnTo>
                                    <a:pt x="36" y="78"/>
                                  </a:lnTo>
                                  <a:lnTo>
                                    <a:pt x="57" y="47"/>
                                  </a:lnTo>
                                  <a:lnTo>
                                    <a:pt x="47" y="71"/>
                                  </a:lnTo>
                                  <a:lnTo>
                                    <a:pt x="21" y="11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6350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47134" name="Group 30">
                          <a:extLst>
                            <a:ext uri="{FF2B5EF4-FFF2-40B4-BE49-F238E27FC236}">
                              <a16:creationId xmlns:a16="http://schemas.microsoft.com/office/drawing/2014/main" id="{6BAE855F-1B42-AD0F-1CC0-317C923CE95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49" y="3046"/>
                          <a:ext cx="240" cy="129"/>
                          <a:chOff x="1549" y="3046"/>
                          <a:chExt cx="240" cy="129"/>
                        </a:xfrm>
                      </p:grpSpPr>
                      <p:sp>
                        <p:nvSpPr>
                          <p:cNvPr id="47135" name="Freeform 31">
                            <a:extLst>
                              <a:ext uri="{FF2B5EF4-FFF2-40B4-BE49-F238E27FC236}">
                                <a16:creationId xmlns:a16="http://schemas.microsoft.com/office/drawing/2014/main" id="{E96579F4-911B-2007-5779-F1C6CAAD1E93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1549" y="3046"/>
                            <a:ext cx="240" cy="129"/>
                          </a:xfrm>
                          <a:custGeom>
                            <a:avLst/>
                            <a:gdLst>
                              <a:gd name="T0" fmla="*/ 30 w 480"/>
                              <a:gd name="T1" fmla="*/ 63 h 259"/>
                              <a:gd name="T2" fmla="*/ 117 w 480"/>
                              <a:gd name="T3" fmla="*/ 67 h 259"/>
                              <a:gd name="T4" fmla="*/ 176 w 480"/>
                              <a:gd name="T5" fmla="*/ 66 h 259"/>
                              <a:gd name="T6" fmla="*/ 250 w 480"/>
                              <a:gd name="T7" fmla="*/ 31 h 259"/>
                              <a:gd name="T8" fmla="*/ 309 w 480"/>
                              <a:gd name="T9" fmla="*/ 4 h 259"/>
                              <a:gd name="T10" fmla="*/ 363 w 480"/>
                              <a:gd name="T11" fmla="*/ 0 h 259"/>
                              <a:gd name="T12" fmla="*/ 387 w 480"/>
                              <a:gd name="T13" fmla="*/ 25 h 259"/>
                              <a:gd name="T14" fmla="*/ 425 w 480"/>
                              <a:gd name="T15" fmla="*/ 43 h 259"/>
                              <a:gd name="T16" fmla="*/ 469 w 480"/>
                              <a:gd name="T17" fmla="*/ 46 h 259"/>
                              <a:gd name="T18" fmla="*/ 480 w 480"/>
                              <a:gd name="T19" fmla="*/ 67 h 259"/>
                              <a:gd name="T20" fmla="*/ 473 w 480"/>
                              <a:gd name="T21" fmla="*/ 117 h 259"/>
                              <a:gd name="T22" fmla="*/ 465 w 480"/>
                              <a:gd name="T23" fmla="*/ 149 h 259"/>
                              <a:gd name="T24" fmla="*/ 444 w 480"/>
                              <a:gd name="T25" fmla="*/ 175 h 259"/>
                              <a:gd name="T26" fmla="*/ 413 w 480"/>
                              <a:gd name="T27" fmla="*/ 207 h 259"/>
                              <a:gd name="T28" fmla="*/ 397 w 480"/>
                              <a:gd name="T29" fmla="*/ 238 h 259"/>
                              <a:gd name="T30" fmla="*/ 375 w 480"/>
                              <a:gd name="T31" fmla="*/ 256 h 259"/>
                              <a:gd name="T32" fmla="*/ 357 w 480"/>
                              <a:gd name="T33" fmla="*/ 259 h 259"/>
                              <a:gd name="T34" fmla="*/ 330 w 480"/>
                              <a:gd name="T35" fmla="*/ 233 h 259"/>
                              <a:gd name="T36" fmla="*/ 311 w 480"/>
                              <a:gd name="T37" fmla="*/ 243 h 259"/>
                              <a:gd name="T38" fmla="*/ 284 w 480"/>
                              <a:gd name="T39" fmla="*/ 244 h 259"/>
                              <a:gd name="T40" fmla="*/ 264 w 480"/>
                              <a:gd name="T41" fmla="*/ 206 h 259"/>
                              <a:gd name="T42" fmla="*/ 252 w 480"/>
                              <a:gd name="T43" fmla="*/ 212 h 259"/>
                              <a:gd name="T44" fmla="*/ 232 w 480"/>
                              <a:gd name="T45" fmla="*/ 212 h 259"/>
                              <a:gd name="T46" fmla="*/ 224 w 480"/>
                              <a:gd name="T47" fmla="*/ 191 h 259"/>
                              <a:gd name="T48" fmla="*/ 202 w 480"/>
                              <a:gd name="T49" fmla="*/ 206 h 259"/>
                              <a:gd name="T50" fmla="*/ 181 w 480"/>
                              <a:gd name="T51" fmla="*/ 218 h 259"/>
                              <a:gd name="T52" fmla="*/ 158 w 480"/>
                              <a:gd name="T53" fmla="*/ 206 h 259"/>
                              <a:gd name="T54" fmla="*/ 151 w 480"/>
                              <a:gd name="T55" fmla="*/ 186 h 259"/>
                              <a:gd name="T56" fmla="*/ 149 w 480"/>
                              <a:gd name="T57" fmla="*/ 163 h 259"/>
                              <a:gd name="T58" fmla="*/ 110 w 480"/>
                              <a:gd name="T59" fmla="*/ 168 h 259"/>
                              <a:gd name="T60" fmla="*/ 81 w 480"/>
                              <a:gd name="T61" fmla="*/ 175 h 259"/>
                              <a:gd name="T62" fmla="*/ 74 w 480"/>
                              <a:gd name="T63" fmla="*/ 159 h 259"/>
                              <a:gd name="T64" fmla="*/ 50 w 480"/>
                              <a:gd name="T65" fmla="*/ 159 h 259"/>
                              <a:gd name="T66" fmla="*/ 14 w 480"/>
                              <a:gd name="T67" fmla="*/ 134 h 259"/>
                              <a:gd name="T68" fmla="*/ 0 w 480"/>
                              <a:gd name="T69" fmla="*/ 104 h 259"/>
                              <a:gd name="T70" fmla="*/ 7 w 480"/>
                              <a:gd name="T71" fmla="*/ 91 h 259"/>
                              <a:gd name="T72" fmla="*/ 2 w 480"/>
                              <a:gd name="T73" fmla="*/ 66 h 259"/>
                              <a:gd name="T74" fmla="*/ 30 w 480"/>
                              <a:gd name="T75" fmla="*/ 63 h 259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  <a:cxn ang="0">
                                <a:pos x="T18" y="T19"/>
                              </a:cxn>
                              <a:cxn ang="0">
                                <a:pos x="T20" y="T21"/>
                              </a:cxn>
                              <a:cxn ang="0">
                                <a:pos x="T22" y="T23"/>
                              </a:cxn>
                              <a:cxn ang="0">
                                <a:pos x="T24" y="T25"/>
                              </a:cxn>
                              <a:cxn ang="0">
                                <a:pos x="T26" y="T27"/>
                              </a:cxn>
                              <a:cxn ang="0">
                                <a:pos x="T28" y="T29"/>
                              </a:cxn>
                              <a:cxn ang="0">
                                <a:pos x="T30" y="T31"/>
                              </a:cxn>
                              <a:cxn ang="0">
                                <a:pos x="T32" y="T33"/>
                              </a:cxn>
                              <a:cxn ang="0">
                                <a:pos x="T34" y="T35"/>
                              </a:cxn>
                              <a:cxn ang="0">
                                <a:pos x="T36" y="T37"/>
                              </a:cxn>
                              <a:cxn ang="0">
                                <a:pos x="T38" y="T39"/>
                              </a:cxn>
                              <a:cxn ang="0">
                                <a:pos x="T40" y="T41"/>
                              </a:cxn>
                              <a:cxn ang="0">
                                <a:pos x="T42" y="T43"/>
                              </a:cxn>
                              <a:cxn ang="0">
                                <a:pos x="T44" y="T45"/>
                              </a:cxn>
                              <a:cxn ang="0">
                                <a:pos x="T46" y="T47"/>
                              </a:cxn>
                              <a:cxn ang="0">
                                <a:pos x="T48" y="T49"/>
                              </a:cxn>
                              <a:cxn ang="0">
                                <a:pos x="T50" y="T51"/>
                              </a:cxn>
                              <a:cxn ang="0">
                                <a:pos x="T52" y="T53"/>
                              </a:cxn>
                              <a:cxn ang="0">
                                <a:pos x="T54" y="T55"/>
                              </a:cxn>
                              <a:cxn ang="0">
                                <a:pos x="T56" y="T57"/>
                              </a:cxn>
                              <a:cxn ang="0">
                                <a:pos x="T58" y="T59"/>
                              </a:cxn>
                              <a:cxn ang="0">
                                <a:pos x="T60" y="T61"/>
                              </a:cxn>
                              <a:cxn ang="0">
                                <a:pos x="T62" y="T63"/>
                              </a:cxn>
                              <a:cxn ang="0">
                                <a:pos x="T64" y="T65"/>
                              </a:cxn>
                              <a:cxn ang="0">
                                <a:pos x="T66" y="T67"/>
                              </a:cxn>
                              <a:cxn ang="0">
                                <a:pos x="T68" y="T69"/>
                              </a:cxn>
                              <a:cxn ang="0">
                                <a:pos x="T70" y="T71"/>
                              </a:cxn>
                              <a:cxn ang="0">
                                <a:pos x="T72" y="T73"/>
                              </a:cxn>
                              <a:cxn ang="0">
                                <a:pos x="T74" y="T75"/>
                              </a:cxn>
                            </a:cxnLst>
                            <a:rect l="0" t="0" r="r" b="b"/>
                            <a:pathLst>
                              <a:path w="480" h="259">
                                <a:moveTo>
                                  <a:pt x="30" y="63"/>
                                </a:moveTo>
                                <a:lnTo>
                                  <a:pt x="117" y="67"/>
                                </a:lnTo>
                                <a:lnTo>
                                  <a:pt x="176" y="66"/>
                                </a:lnTo>
                                <a:lnTo>
                                  <a:pt x="250" y="31"/>
                                </a:lnTo>
                                <a:lnTo>
                                  <a:pt x="309" y="4"/>
                                </a:lnTo>
                                <a:lnTo>
                                  <a:pt x="363" y="0"/>
                                </a:lnTo>
                                <a:lnTo>
                                  <a:pt x="387" y="25"/>
                                </a:lnTo>
                                <a:lnTo>
                                  <a:pt x="425" y="43"/>
                                </a:lnTo>
                                <a:lnTo>
                                  <a:pt x="469" y="46"/>
                                </a:lnTo>
                                <a:lnTo>
                                  <a:pt x="480" y="67"/>
                                </a:lnTo>
                                <a:lnTo>
                                  <a:pt x="473" y="117"/>
                                </a:lnTo>
                                <a:lnTo>
                                  <a:pt x="465" y="149"/>
                                </a:lnTo>
                                <a:lnTo>
                                  <a:pt x="444" y="175"/>
                                </a:lnTo>
                                <a:lnTo>
                                  <a:pt x="413" y="207"/>
                                </a:lnTo>
                                <a:lnTo>
                                  <a:pt x="397" y="238"/>
                                </a:lnTo>
                                <a:lnTo>
                                  <a:pt x="375" y="256"/>
                                </a:lnTo>
                                <a:lnTo>
                                  <a:pt x="357" y="259"/>
                                </a:lnTo>
                                <a:lnTo>
                                  <a:pt x="330" y="233"/>
                                </a:lnTo>
                                <a:lnTo>
                                  <a:pt x="311" y="243"/>
                                </a:lnTo>
                                <a:lnTo>
                                  <a:pt x="284" y="244"/>
                                </a:lnTo>
                                <a:lnTo>
                                  <a:pt x="264" y="206"/>
                                </a:lnTo>
                                <a:lnTo>
                                  <a:pt x="252" y="212"/>
                                </a:lnTo>
                                <a:lnTo>
                                  <a:pt x="232" y="212"/>
                                </a:lnTo>
                                <a:lnTo>
                                  <a:pt x="224" y="191"/>
                                </a:lnTo>
                                <a:lnTo>
                                  <a:pt x="202" y="206"/>
                                </a:lnTo>
                                <a:lnTo>
                                  <a:pt x="181" y="218"/>
                                </a:lnTo>
                                <a:lnTo>
                                  <a:pt x="158" y="206"/>
                                </a:lnTo>
                                <a:lnTo>
                                  <a:pt x="151" y="186"/>
                                </a:lnTo>
                                <a:lnTo>
                                  <a:pt x="149" y="163"/>
                                </a:lnTo>
                                <a:lnTo>
                                  <a:pt x="110" y="168"/>
                                </a:lnTo>
                                <a:lnTo>
                                  <a:pt x="81" y="175"/>
                                </a:lnTo>
                                <a:lnTo>
                                  <a:pt x="74" y="159"/>
                                </a:lnTo>
                                <a:lnTo>
                                  <a:pt x="50" y="159"/>
                                </a:lnTo>
                                <a:lnTo>
                                  <a:pt x="14" y="134"/>
                                </a:lnTo>
                                <a:lnTo>
                                  <a:pt x="0" y="104"/>
                                </a:lnTo>
                                <a:lnTo>
                                  <a:pt x="7" y="91"/>
                                </a:lnTo>
                                <a:lnTo>
                                  <a:pt x="2" y="66"/>
                                </a:lnTo>
                                <a:lnTo>
                                  <a:pt x="30" y="6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08040"/>
                          </a:solidFill>
                          <a:ln w="6350">
                            <a:solidFill>
                              <a:srgbClr val="000000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47136" name="Group 32">
                            <a:extLst>
                              <a:ext uri="{FF2B5EF4-FFF2-40B4-BE49-F238E27FC236}">
                                <a16:creationId xmlns:a16="http://schemas.microsoft.com/office/drawing/2014/main" id="{B02AEF79-CA07-D60A-C510-74B21EF8040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585" y="3067"/>
                            <a:ext cx="180" cy="98"/>
                            <a:chOff x="1585" y="3067"/>
                            <a:chExt cx="180" cy="98"/>
                          </a:xfrm>
                        </p:grpSpPr>
                        <p:sp>
                          <p:nvSpPr>
                            <p:cNvPr id="47137" name="Freeform 33">
                              <a:extLst>
                                <a:ext uri="{FF2B5EF4-FFF2-40B4-BE49-F238E27FC236}">
                                  <a16:creationId xmlns:a16="http://schemas.microsoft.com/office/drawing/2014/main" id="{0BB89A7B-E9B8-581A-BFD2-ABF07B73733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1585" y="3097"/>
                              <a:ext cx="55" cy="28"/>
                            </a:xfrm>
                            <a:custGeom>
                              <a:avLst/>
                              <a:gdLst>
                                <a:gd name="T0" fmla="*/ 0 w 110"/>
                                <a:gd name="T1" fmla="*/ 55 h 55"/>
                                <a:gd name="T2" fmla="*/ 58 w 110"/>
                                <a:gd name="T3" fmla="*/ 40 h 55"/>
                                <a:gd name="T4" fmla="*/ 110 w 110"/>
                                <a:gd name="T5" fmla="*/ 0 h 55"/>
                                <a:gd name="T6" fmla="*/ 90 w 110"/>
                                <a:gd name="T7" fmla="*/ 30 h 55"/>
                                <a:gd name="T8" fmla="*/ 67 w 110"/>
                                <a:gd name="T9" fmla="*/ 50 h 55"/>
                                <a:gd name="T10" fmla="*/ 0 w 110"/>
                                <a:gd name="T11" fmla="*/ 55 h 5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</a:cxnLst>
                              <a:rect l="0" t="0" r="r" b="b"/>
                              <a:pathLst>
                                <a:path w="110" h="55">
                                  <a:moveTo>
                                    <a:pt x="0" y="55"/>
                                  </a:moveTo>
                                  <a:lnTo>
                                    <a:pt x="58" y="40"/>
                                  </a:lnTo>
                                  <a:lnTo>
                                    <a:pt x="110" y="0"/>
                                  </a:lnTo>
                                  <a:lnTo>
                                    <a:pt x="90" y="30"/>
                                  </a:lnTo>
                                  <a:lnTo>
                                    <a:pt x="67" y="50"/>
                                  </a:lnTo>
                                  <a:lnTo>
                                    <a:pt x="0" y="55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6350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47138" name="Freeform 34">
                              <a:extLst>
                                <a:ext uri="{FF2B5EF4-FFF2-40B4-BE49-F238E27FC236}">
                                  <a16:creationId xmlns:a16="http://schemas.microsoft.com/office/drawing/2014/main" id="{5B3AC687-B6C4-3240-B012-344CF309CEB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1659" y="3067"/>
                              <a:ext cx="44" cy="78"/>
                            </a:xfrm>
                            <a:custGeom>
                              <a:avLst/>
                              <a:gdLst>
                                <a:gd name="T0" fmla="*/ 0 w 88"/>
                                <a:gd name="T1" fmla="*/ 157 h 157"/>
                                <a:gd name="T2" fmla="*/ 31 w 88"/>
                                <a:gd name="T3" fmla="*/ 103 h 157"/>
                                <a:gd name="T4" fmla="*/ 88 w 88"/>
                                <a:gd name="T5" fmla="*/ 0 h 157"/>
                                <a:gd name="T6" fmla="*/ 71 w 88"/>
                                <a:gd name="T7" fmla="*/ 57 h 157"/>
                                <a:gd name="T8" fmla="*/ 59 w 88"/>
                                <a:gd name="T9" fmla="*/ 106 h 157"/>
                                <a:gd name="T10" fmla="*/ 0 w 88"/>
                                <a:gd name="T11" fmla="*/ 157 h 157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</a:cxnLst>
                              <a:rect l="0" t="0" r="r" b="b"/>
                              <a:pathLst>
                                <a:path w="88" h="157">
                                  <a:moveTo>
                                    <a:pt x="0" y="157"/>
                                  </a:moveTo>
                                  <a:lnTo>
                                    <a:pt x="31" y="103"/>
                                  </a:lnTo>
                                  <a:lnTo>
                                    <a:pt x="88" y="0"/>
                                  </a:lnTo>
                                  <a:lnTo>
                                    <a:pt x="71" y="57"/>
                                  </a:lnTo>
                                  <a:lnTo>
                                    <a:pt x="59" y="106"/>
                                  </a:lnTo>
                                  <a:lnTo>
                                    <a:pt x="0" y="157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6350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47139" name="Freeform 35">
                              <a:extLst>
                                <a:ext uri="{FF2B5EF4-FFF2-40B4-BE49-F238E27FC236}">
                                  <a16:creationId xmlns:a16="http://schemas.microsoft.com/office/drawing/2014/main" id="{7302804A-815E-D4E0-869B-D5020E3C68C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1711" y="3069"/>
                              <a:ext cx="32" cy="96"/>
                            </a:xfrm>
                            <a:custGeom>
                              <a:avLst/>
                              <a:gdLst>
                                <a:gd name="T0" fmla="*/ 0 w 65"/>
                                <a:gd name="T1" fmla="*/ 192 h 192"/>
                                <a:gd name="T2" fmla="*/ 48 w 65"/>
                                <a:gd name="T3" fmla="*/ 150 h 192"/>
                                <a:gd name="T4" fmla="*/ 46 w 65"/>
                                <a:gd name="T5" fmla="*/ 59 h 192"/>
                                <a:gd name="T6" fmla="*/ 15 w 65"/>
                                <a:gd name="T7" fmla="*/ 0 h 192"/>
                                <a:gd name="T8" fmla="*/ 53 w 65"/>
                                <a:gd name="T9" fmla="*/ 57 h 192"/>
                                <a:gd name="T10" fmla="*/ 65 w 65"/>
                                <a:gd name="T11" fmla="*/ 116 h 192"/>
                                <a:gd name="T12" fmla="*/ 63 w 65"/>
                                <a:gd name="T13" fmla="*/ 166 h 192"/>
                                <a:gd name="T14" fmla="*/ 0 w 65"/>
                                <a:gd name="T15" fmla="*/ 192 h 192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</a:cxnLst>
                              <a:rect l="0" t="0" r="r" b="b"/>
                              <a:pathLst>
                                <a:path w="65" h="192">
                                  <a:moveTo>
                                    <a:pt x="0" y="192"/>
                                  </a:moveTo>
                                  <a:lnTo>
                                    <a:pt x="48" y="150"/>
                                  </a:lnTo>
                                  <a:lnTo>
                                    <a:pt x="46" y="59"/>
                                  </a:lnTo>
                                  <a:lnTo>
                                    <a:pt x="15" y="0"/>
                                  </a:lnTo>
                                  <a:lnTo>
                                    <a:pt x="53" y="57"/>
                                  </a:lnTo>
                                  <a:lnTo>
                                    <a:pt x="65" y="116"/>
                                  </a:lnTo>
                                  <a:lnTo>
                                    <a:pt x="63" y="166"/>
                                  </a:lnTo>
                                  <a:lnTo>
                                    <a:pt x="0" y="19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6350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47140" name="Freeform 36">
                              <a:extLst>
                                <a:ext uri="{FF2B5EF4-FFF2-40B4-BE49-F238E27FC236}">
                                  <a16:creationId xmlns:a16="http://schemas.microsoft.com/office/drawing/2014/main" id="{4F25A83A-232E-8ADC-81EC-921EDB32B99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1756" y="3099"/>
                              <a:ext cx="9" cy="37"/>
                            </a:xfrm>
                            <a:custGeom>
                              <a:avLst/>
                              <a:gdLst>
                                <a:gd name="T0" fmla="*/ 0 w 19"/>
                                <a:gd name="T1" fmla="*/ 0 h 74"/>
                                <a:gd name="T2" fmla="*/ 19 w 19"/>
                                <a:gd name="T3" fmla="*/ 51 h 74"/>
                                <a:gd name="T4" fmla="*/ 12 w 19"/>
                                <a:gd name="T5" fmla="*/ 74 h 74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9" h="74">
                                  <a:moveTo>
                                    <a:pt x="0" y="0"/>
                                  </a:moveTo>
                                  <a:lnTo>
                                    <a:pt x="19" y="51"/>
                                  </a:lnTo>
                                  <a:lnTo>
                                    <a:pt x="12" y="74"/>
                                  </a:lnTo>
                                </a:path>
                              </a:pathLst>
                            </a:custGeom>
                            <a:noFill/>
                            <a:ln w="6350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</p:grpSp>
                </p:grpSp>
              </p:grpSp>
              <p:grpSp>
                <p:nvGrpSpPr>
                  <p:cNvPr id="47141" name="Group 37">
                    <a:extLst>
                      <a:ext uri="{FF2B5EF4-FFF2-40B4-BE49-F238E27FC236}">
                        <a16:creationId xmlns:a16="http://schemas.microsoft.com/office/drawing/2014/main" id="{334A459F-CCF8-775E-C25D-9C275F9D8EE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18" y="2805"/>
                    <a:ext cx="148" cy="215"/>
                    <a:chOff x="1718" y="2805"/>
                    <a:chExt cx="148" cy="215"/>
                  </a:xfrm>
                </p:grpSpPr>
                <p:sp>
                  <p:nvSpPr>
                    <p:cNvPr id="47142" name="Freeform 38">
                      <a:extLst>
                        <a:ext uri="{FF2B5EF4-FFF2-40B4-BE49-F238E27FC236}">
                          <a16:creationId xmlns:a16="http://schemas.microsoft.com/office/drawing/2014/main" id="{E9086299-057F-D4ED-71CD-B1E088578B3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18" y="2854"/>
                      <a:ext cx="132" cy="166"/>
                    </a:xfrm>
                    <a:custGeom>
                      <a:avLst/>
                      <a:gdLst>
                        <a:gd name="T0" fmla="*/ 15 w 263"/>
                        <a:gd name="T1" fmla="*/ 141 h 333"/>
                        <a:gd name="T2" fmla="*/ 43 w 263"/>
                        <a:gd name="T3" fmla="*/ 77 h 333"/>
                        <a:gd name="T4" fmla="*/ 64 w 263"/>
                        <a:gd name="T5" fmla="*/ 53 h 333"/>
                        <a:gd name="T6" fmla="*/ 92 w 263"/>
                        <a:gd name="T7" fmla="*/ 17 h 333"/>
                        <a:gd name="T8" fmla="*/ 139 w 263"/>
                        <a:gd name="T9" fmla="*/ 0 h 333"/>
                        <a:gd name="T10" fmla="*/ 180 w 263"/>
                        <a:gd name="T11" fmla="*/ 6 h 333"/>
                        <a:gd name="T12" fmla="*/ 212 w 263"/>
                        <a:gd name="T13" fmla="*/ 26 h 333"/>
                        <a:gd name="T14" fmla="*/ 241 w 263"/>
                        <a:gd name="T15" fmla="*/ 63 h 333"/>
                        <a:gd name="T16" fmla="*/ 262 w 263"/>
                        <a:gd name="T17" fmla="*/ 123 h 333"/>
                        <a:gd name="T18" fmla="*/ 263 w 263"/>
                        <a:gd name="T19" fmla="*/ 169 h 333"/>
                        <a:gd name="T20" fmla="*/ 248 w 263"/>
                        <a:gd name="T21" fmla="*/ 214 h 333"/>
                        <a:gd name="T22" fmla="*/ 221 w 263"/>
                        <a:gd name="T23" fmla="*/ 256 h 333"/>
                        <a:gd name="T24" fmla="*/ 196 w 263"/>
                        <a:gd name="T25" fmla="*/ 288 h 333"/>
                        <a:gd name="T26" fmla="*/ 149 w 263"/>
                        <a:gd name="T27" fmla="*/ 324 h 333"/>
                        <a:gd name="T28" fmla="*/ 96 w 263"/>
                        <a:gd name="T29" fmla="*/ 333 h 333"/>
                        <a:gd name="T30" fmla="*/ 47 w 263"/>
                        <a:gd name="T31" fmla="*/ 320 h 333"/>
                        <a:gd name="T32" fmla="*/ 7 w 263"/>
                        <a:gd name="T33" fmla="*/ 281 h 333"/>
                        <a:gd name="T34" fmla="*/ 0 w 263"/>
                        <a:gd name="T35" fmla="*/ 228 h 333"/>
                        <a:gd name="T36" fmla="*/ 15 w 263"/>
                        <a:gd name="T37" fmla="*/ 141 h 3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263" h="333">
                          <a:moveTo>
                            <a:pt x="15" y="141"/>
                          </a:moveTo>
                          <a:lnTo>
                            <a:pt x="43" y="77"/>
                          </a:lnTo>
                          <a:lnTo>
                            <a:pt x="64" y="53"/>
                          </a:lnTo>
                          <a:lnTo>
                            <a:pt x="92" y="17"/>
                          </a:lnTo>
                          <a:lnTo>
                            <a:pt x="139" y="0"/>
                          </a:lnTo>
                          <a:lnTo>
                            <a:pt x="180" y="6"/>
                          </a:lnTo>
                          <a:lnTo>
                            <a:pt x="212" y="26"/>
                          </a:lnTo>
                          <a:lnTo>
                            <a:pt x="241" y="63"/>
                          </a:lnTo>
                          <a:lnTo>
                            <a:pt x="262" y="123"/>
                          </a:lnTo>
                          <a:lnTo>
                            <a:pt x="263" y="169"/>
                          </a:lnTo>
                          <a:lnTo>
                            <a:pt x="248" y="214"/>
                          </a:lnTo>
                          <a:lnTo>
                            <a:pt x="221" y="256"/>
                          </a:lnTo>
                          <a:lnTo>
                            <a:pt x="196" y="288"/>
                          </a:lnTo>
                          <a:lnTo>
                            <a:pt x="149" y="324"/>
                          </a:lnTo>
                          <a:lnTo>
                            <a:pt x="96" y="333"/>
                          </a:lnTo>
                          <a:lnTo>
                            <a:pt x="47" y="320"/>
                          </a:lnTo>
                          <a:lnTo>
                            <a:pt x="7" y="281"/>
                          </a:lnTo>
                          <a:lnTo>
                            <a:pt x="0" y="228"/>
                          </a:lnTo>
                          <a:lnTo>
                            <a:pt x="15" y="141"/>
                          </a:lnTo>
                          <a:close/>
                        </a:path>
                      </a:pathLst>
                    </a:custGeom>
                    <a:solidFill>
                      <a:srgbClr val="F0F0F0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143" name="Oval 39">
                      <a:extLst>
                        <a:ext uri="{FF2B5EF4-FFF2-40B4-BE49-F238E27FC236}">
                          <a16:creationId xmlns:a16="http://schemas.microsoft.com/office/drawing/2014/main" id="{0D726E5C-F6E7-FC7A-0110-2F2AABD8B1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7" y="2902"/>
                      <a:ext cx="37" cy="41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144" name="Freeform 40">
                      <a:extLst>
                        <a:ext uri="{FF2B5EF4-FFF2-40B4-BE49-F238E27FC236}">
                          <a16:creationId xmlns:a16="http://schemas.microsoft.com/office/drawing/2014/main" id="{1DE631F9-985E-9073-7685-55562EAF5EC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37" y="2805"/>
                      <a:ext cx="129" cy="105"/>
                    </a:xfrm>
                    <a:custGeom>
                      <a:avLst/>
                      <a:gdLst>
                        <a:gd name="T0" fmla="*/ 256 w 258"/>
                        <a:gd name="T1" fmla="*/ 144 h 210"/>
                        <a:gd name="T2" fmla="*/ 250 w 258"/>
                        <a:gd name="T3" fmla="*/ 127 h 210"/>
                        <a:gd name="T4" fmla="*/ 65 w 258"/>
                        <a:gd name="T5" fmla="*/ 1 h 210"/>
                        <a:gd name="T6" fmla="*/ 48 w 258"/>
                        <a:gd name="T7" fmla="*/ 0 h 210"/>
                        <a:gd name="T8" fmla="*/ 30 w 258"/>
                        <a:gd name="T9" fmla="*/ 7 h 210"/>
                        <a:gd name="T10" fmla="*/ 12 w 258"/>
                        <a:gd name="T11" fmla="*/ 21 h 210"/>
                        <a:gd name="T12" fmla="*/ 0 w 258"/>
                        <a:gd name="T13" fmla="*/ 44 h 210"/>
                        <a:gd name="T14" fmla="*/ 3 w 258"/>
                        <a:gd name="T15" fmla="*/ 64 h 210"/>
                        <a:gd name="T16" fmla="*/ 9 w 258"/>
                        <a:gd name="T17" fmla="*/ 85 h 210"/>
                        <a:gd name="T18" fmla="*/ 20 w 258"/>
                        <a:gd name="T19" fmla="*/ 97 h 210"/>
                        <a:gd name="T20" fmla="*/ 37 w 258"/>
                        <a:gd name="T21" fmla="*/ 107 h 210"/>
                        <a:gd name="T22" fmla="*/ 175 w 258"/>
                        <a:gd name="T23" fmla="*/ 202 h 210"/>
                        <a:gd name="T24" fmla="*/ 187 w 258"/>
                        <a:gd name="T25" fmla="*/ 208 h 210"/>
                        <a:gd name="T26" fmla="*/ 203 w 258"/>
                        <a:gd name="T27" fmla="*/ 210 h 210"/>
                        <a:gd name="T28" fmla="*/ 223 w 258"/>
                        <a:gd name="T29" fmla="*/ 208 h 210"/>
                        <a:gd name="T30" fmla="*/ 240 w 258"/>
                        <a:gd name="T31" fmla="*/ 196 h 210"/>
                        <a:gd name="T32" fmla="*/ 254 w 258"/>
                        <a:gd name="T33" fmla="*/ 178 h 210"/>
                        <a:gd name="T34" fmla="*/ 258 w 258"/>
                        <a:gd name="T35" fmla="*/ 159 h 210"/>
                        <a:gd name="T36" fmla="*/ 256 w 258"/>
                        <a:gd name="T37" fmla="*/ 144 h 2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258" h="210">
                          <a:moveTo>
                            <a:pt x="256" y="144"/>
                          </a:moveTo>
                          <a:lnTo>
                            <a:pt x="250" y="127"/>
                          </a:lnTo>
                          <a:lnTo>
                            <a:pt x="65" y="1"/>
                          </a:lnTo>
                          <a:lnTo>
                            <a:pt x="48" y="0"/>
                          </a:lnTo>
                          <a:lnTo>
                            <a:pt x="30" y="7"/>
                          </a:lnTo>
                          <a:lnTo>
                            <a:pt x="12" y="21"/>
                          </a:lnTo>
                          <a:lnTo>
                            <a:pt x="0" y="44"/>
                          </a:lnTo>
                          <a:lnTo>
                            <a:pt x="3" y="64"/>
                          </a:lnTo>
                          <a:lnTo>
                            <a:pt x="9" y="85"/>
                          </a:lnTo>
                          <a:lnTo>
                            <a:pt x="20" y="97"/>
                          </a:lnTo>
                          <a:lnTo>
                            <a:pt x="37" y="107"/>
                          </a:lnTo>
                          <a:lnTo>
                            <a:pt x="175" y="202"/>
                          </a:lnTo>
                          <a:lnTo>
                            <a:pt x="187" y="208"/>
                          </a:lnTo>
                          <a:lnTo>
                            <a:pt x="203" y="210"/>
                          </a:lnTo>
                          <a:lnTo>
                            <a:pt x="223" y="208"/>
                          </a:lnTo>
                          <a:lnTo>
                            <a:pt x="240" y="196"/>
                          </a:lnTo>
                          <a:lnTo>
                            <a:pt x="254" y="178"/>
                          </a:lnTo>
                          <a:lnTo>
                            <a:pt x="258" y="159"/>
                          </a:lnTo>
                          <a:lnTo>
                            <a:pt x="256" y="144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47145" name="Group 41">
                  <a:extLst>
                    <a:ext uri="{FF2B5EF4-FFF2-40B4-BE49-F238E27FC236}">
                      <a16:creationId xmlns:a16="http://schemas.microsoft.com/office/drawing/2014/main" id="{9D6BA17B-385C-FD71-7C2F-3EBBD691E0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9" y="2806"/>
                  <a:ext cx="302" cy="273"/>
                  <a:chOff x="1559" y="2806"/>
                  <a:chExt cx="302" cy="273"/>
                </a:xfrm>
              </p:grpSpPr>
              <p:sp>
                <p:nvSpPr>
                  <p:cNvPr id="47146" name="Freeform 42">
                    <a:extLst>
                      <a:ext uri="{FF2B5EF4-FFF2-40B4-BE49-F238E27FC236}">
                        <a16:creationId xmlns:a16="http://schemas.microsoft.com/office/drawing/2014/main" id="{F76C6CA4-ED83-F00B-19AD-5C7DF83960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59" y="2863"/>
                    <a:ext cx="202" cy="216"/>
                  </a:xfrm>
                  <a:custGeom>
                    <a:avLst/>
                    <a:gdLst>
                      <a:gd name="T0" fmla="*/ 146 w 403"/>
                      <a:gd name="T1" fmla="*/ 0 h 432"/>
                      <a:gd name="T2" fmla="*/ 215 w 403"/>
                      <a:gd name="T3" fmla="*/ 49 h 432"/>
                      <a:gd name="T4" fmla="*/ 302 w 403"/>
                      <a:gd name="T5" fmla="*/ 141 h 432"/>
                      <a:gd name="T6" fmla="*/ 344 w 403"/>
                      <a:gd name="T7" fmla="*/ 194 h 432"/>
                      <a:gd name="T8" fmla="*/ 373 w 403"/>
                      <a:gd name="T9" fmla="*/ 235 h 432"/>
                      <a:gd name="T10" fmla="*/ 396 w 403"/>
                      <a:gd name="T11" fmla="*/ 277 h 432"/>
                      <a:gd name="T12" fmla="*/ 403 w 403"/>
                      <a:gd name="T13" fmla="*/ 323 h 432"/>
                      <a:gd name="T14" fmla="*/ 403 w 403"/>
                      <a:gd name="T15" fmla="*/ 365 h 432"/>
                      <a:gd name="T16" fmla="*/ 384 w 403"/>
                      <a:gd name="T17" fmla="*/ 402 h 432"/>
                      <a:gd name="T18" fmla="*/ 357 w 403"/>
                      <a:gd name="T19" fmla="*/ 424 h 432"/>
                      <a:gd name="T20" fmla="*/ 294 w 403"/>
                      <a:gd name="T21" fmla="*/ 432 h 432"/>
                      <a:gd name="T22" fmla="*/ 214 w 403"/>
                      <a:gd name="T23" fmla="*/ 410 h 432"/>
                      <a:gd name="T24" fmla="*/ 141 w 403"/>
                      <a:gd name="T25" fmla="*/ 386 h 432"/>
                      <a:gd name="T26" fmla="*/ 103 w 403"/>
                      <a:gd name="T27" fmla="*/ 359 h 432"/>
                      <a:gd name="T28" fmla="*/ 45 w 403"/>
                      <a:gd name="T29" fmla="*/ 317 h 432"/>
                      <a:gd name="T30" fmla="*/ 0 w 403"/>
                      <a:gd name="T31" fmla="*/ 242 h 432"/>
                      <a:gd name="T32" fmla="*/ 34 w 403"/>
                      <a:gd name="T33" fmla="*/ 230 h 432"/>
                      <a:gd name="T34" fmla="*/ 72 w 403"/>
                      <a:gd name="T35" fmla="*/ 96 h 432"/>
                      <a:gd name="T36" fmla="*/ 146 w 403"/>
                      <a:gd name="T37" fmla="*/ 0 h 4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403" h="432">
                        <a:moveTo>
                          <a:pt x="146" y="0"/>
                        </a:moveTo>
                        <a:lnTo>
                          <a:pt x="215" y="49"/>
                        </a:lnTo>
                        <a:lnTo>
                          <a:pt x="302" y="141"/>
                        </a:lnTo>
                        <a:lnTo>
                          <a:pt x="344" y="194"/>
                        </a:lnTo>
                        <a:lnTo>
                          <a:pt x="373" y="235"/>
                        </a:lnTo>
                        <a:lnTo>
                          <a:pt x="396" y="277"/>
                        </a:lnTo>
                        <a:lnTo>
                          <a:pt x="403" y="323"/>
                        </a:lnTo>
                        <a:lnTo>
                          <a:pt x="403" y="365"/>
                        </a:lnTo>
                        <a:lnTo>
                          <a:pt x="384" y="402"/>
                        </a:lnTo>
                        <a:lnTo>
                          <a:pt x="357" y="424"/>
                        </a:lnTo>
                        <a:lnTo>
                          <a:pt x="294" y="432"/>
                        </a:lnTo>
                        <a:lnTo>
                          <a:pt x="214" y="410"/>
                        </a:lnTo>
                        <a:lnTo>
                          <a:pt x="141" y="386"/>
                        </a:lnTo>
                        <a:lnTo>
                          <a:pt x="103" y="359"/>
                        </a:lnTo>
                        <a:lnTo>
                          <a:pt x="45" y="317"/>
                        </a:lnTo>
                        <a:lnTo>
                          <a:pt x="0" y="242"/>
                        </a:lnTo>
                        <a:lnTo>
                          <a:pt x="34" y="230"/>
                        </a:lnTo>
                        <a:lnTo>
                          <a:pt x="72" y="96"/>
                        </a:lnTo>
                        <a:lnTo>
                          <a:pt x="146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7147" name="Group 43">
                    <a:extLst>
                      <a:ext uri="{FF2B5EF4-FFF2-40B4-BE49-F238E27FC236}">
                        <a16:creationId xmlns:a16="http://schemas.microsoft.com/office/drawing/2014/main" id="{93C324AF-31DE-5737-9F7D-C3B6A3C8627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59" y="2806"/>
                    <a:ext cx="187" cy="193"/>
                    <a:chOff x="1559" y="2806"/>
                    <a:chExt cx="187" cy="193"/>
                  </a:xfrm>
                </p:grpSpPr>
                <p:sp>
                  <p:nvSpPr>
                    <p:cNvPr id="47148" name="Freeform 44">
                      <a:extLst>
                        <a:ext uri="{FF2B5EF4-FFF2-40B4-BE49-F238E27FC236}">
                          <a16:creationId xmlns:a16="http://schemas.microsoft.com/office/drawing/2014/main" id="{3EC1BE74-5D6B-55D9-A376-C490E48D3AB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584" y="2846"/>
                      <a:ext cx="132" cy="153"/>
                    </a:xfrm>
                    <a:custGeom>
                      <a:avLst/>
                      <a:gdLst>
                        <a:gd name="T0" fmla="*/ 18 w 264"/>
                        <a:gd name="T1" fmla="*/ 118 h 308"/>
                        <a:gd name="T2" fmla="*/ 41 w 264"/>
                        <a:gd name="T3" fmla="*/ 67 h 308"/>
                        <a:gd name="T4" fmla="*/ 67 w 264"/>
                        <a:gd name="T5" fmla="*/ 37 h 308"/>
                        <a:gd name="T6" fmla="*/ 103 w 264"/>
                        <a:gd name="T7" fmla="*/ 14 h 308"/>
                        <a:gd name="T8" fmla="*/ 156 w 264"/>
                        <a:gd name="T9" fmla="*/ 0 h 308"/>
                        <a:gd name="T10" fmla="*/ 204 w 264"/>
                        <a:gd name="T11" fmla="*/ 4 h 308"/>
                        <a:gd name="T12" fmla="*/ 233 w 264"/>
                        <a:gd name="T13" fmla="*/ 15 h 308"/>
                        <a:gd name="T14" fmla="*/ 249 w 264"/>
                        <a:gd name="T15" fmla="*/ 42 h 308"/>
                        <a:gd name="T16" fmla="*/ 264 w 264"/>
                        <a:gd name="T17" fmla="*/ 83 h 308"/>
                        <a:gd name="T18" fmla="*/ 261 w 264"/>
                        <a:gd name="T19" fmla="*/ 139 h 308"/>
                        <a:gd name="T20" fmla="*/ 249 w 264"/>
                        <a:gd name="T21" fmla="*/ 190 h 308"/>
                        <a:gd name="T22" fmla="*/ 229 w 264"/>
                        <a:gd name="T23" fmla="*/ 235 h 308"/>
                        <a:gd name="T24" fmla="*/ 195 w 264"/>
                        <a:gd name="T25" fmla="*/ 278 h 308"/>
                        <a:gd name="T26" fmla="*/ 140 w 264"/>
                        <a:gd name="T27" fmla="*/ 308 h 308"/>
                        <a:gd name="T28" fmla="*/ 75 w 264"/>
                        <a:gd name="T29" fmla="*/ 302 h 308"/>
                        <a:gd name="T30" fmla="*/ 32 w 264"/>
                        <a:gd name="T31" fmla="*/ 282 h 308"/>
                        <a:gd name="T32" fmla="*/ 0 w 264"/>
                        <a:gd name="T33" fmla="*/ 235 h 308"/>
                        <a:gd name="T34" fmla="*/ 2 w 264"/>
                        <a:gd name="T35" fmla="*/ 175 h 308"/>
                        <a:gd name="T36" fmla="*/ 18 w 264"/>
                        <a:gd name="T37" fmla="*/ 118 h 3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264" h="308">
                          <a:moveTo>
                            <a:pt x="18" y="118"/>
                          </a:moveTo>
                          <a:lnTo>
                            <a:pt x="41" y="67"/>
                          </a:lnTo>
                          <a:lnTo>
                            <a:pt x="67" y="37"/>
                          </a:lnTo>
                          <a:lnTo>
                            <a:pt x="103" y="14"/>
                          </a:lnTo>
                          <a:lnTo>
                            <a:pt x="156" y="0"/>
                          </a:lnTo>
                          <a:lnTo>
                            <a:pt x="204" y="4"/>
                          </a:lnTo>
                          <a:lnTo>
                            <a:pt x="233" y="15"/>
                          </a:lnTo>
                          <a:lnTo>
                            <a:pt x="249" y="42"/>
                          </a:lnTo>
                          <a:lnTo>
                            <a:pt x="264" y="83"/>
                          </a:lnTo>
                          <a:lnTo>
                            <a:pt x="261" y="139"/>
                          </a:lnTo>
                          <a:lnTo>
                            <a:pt x="249" y="190"/>
                          </a:lnTo>
                          <a:lnTo>
                            <a:pt x="229" y="235"/>
                          </a:lnTo>
                          <a:lnTo>
                            <a:pt x="195" y="278"/>
                          </a:lnTo>
                          <a:lnTo>
                            <a:pt x="140" y="308"/>
                          </a:lnTo>
                          <a:lnTo>
                            <a:pt x="75" y="302"/>
                          </a:lnTo>
                          <a:lnTo>
                            <a:pt x="32" y="282"/>
                          </a:lnTo>
                          <a:lnTo>
                            <a:pt x="0" y="235"/>
                          </a:lnTo>
                          <a:lnTo>
                            <a:pt x="2" y="175"/>
                          </a:lnTo>
                          <a:lnTo>
                            <a:pt x="18" y="118"/>
                          </a:lnTo>
                          <a:close/>
                        </a:path>
                      </a:pathLst>
                    </a:custGeom>
                    <a:solidFill>
                      <a:srgbClr val="F0F0F0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149" name="Oval 45">
                      <a:extLst>
                        <a:ext uri="{FF2B5EF4-FFF2-40B4-BE49-F238E27FC236}">
                          <a16:creationId xmlns:a16="http://schemas.microsoft.com/office/drawing/2014/main" id="{51C4182D-4BF6-DA44-AA62-9217DA8497F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09" y="2932"/>
                      <a:ext cx="37" cy="42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150" name="Freeform 46">
                      <a:extLst>
                        <a:ext uri="{FF2B5EF4-FFF2-40B4-BE49-F238E27FC236}">
                          <a16:creationId xmlns:a16="http://schemas.microsoft.com/office/drawing/2014/main" id="{3EBD5574-2C3D-7F86-20D9-73EEC486C16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559" y="2806"/>
                      <a:ext cx="187" cy="104"/>
                    </a:xfrm>
                    <a:custGeom>
                      <a:avLst/>
                      <a:gdLst>
                        <a:gd name="T0" fmla="*/ 11 w 373"/>
                        <a:gd name="T1" fmla="*/ 122 h 208"/>
                        <a:gd name="T2" fmla="*/ 30 w 373"/>
                        <a:gd name="T3" fmla="*/ 110 h 208"/>
                        <a:gd name="T4" fmla="*/ 307 w 373"/>
                        <a:gd name="T5" fmla="*/ 1 h 208"/>
                        <a:gd name="T6" fmla="*/ 325 w 373"/>
                        <a:gd name="T7" fmla="*/ 0 h 208"/>
                        <a:gd name="T8" fmla="*/ 343 w 373"/>
                        <a:gd name="T9" fmla="*/ 8 h 208"/>
                        <a:gd name="T10" fmla="*/ 361 w 373"/>
                        <a:gd name="T11" fmla="*/ 21 h 208"/>
                        <a:gd name="T12" fmla="*/ 373 w 373"/>
                        <a:gd name="T13" fmla="*/ 44 h 208"/>
                        <a:gd name="T14" fmla="*/ 371 w 373"/>
                        <a:gd name="T15" fmla="*/ 64 h 208"/>
                        <a:gd name="T16" fmla="*/ 365 w 373"/>
                        <a:gd name="T17" fmla="*/ 85 h 208"/>
                        <a:gd name="T18" fmla="*/ 354 w 373"/>
                        <a:gd name="T19" fmla="*/ 97 h 208"/>
                        <a:gd name="T20" fmla="*/ 336 w 373"/>
                        <a:gd name="T21" fmla="*/ 107 h 208"/>
                        <a:gd name="T22" fmla="*/ 71 w 373"/>
                        <a:gd name="T23" fmla="*/ 207 h 208"/>
                        <a:gd name="T24" fmla="*/ 55 w 373"/>
                        <a:gd name="T25" fmla="*/ 208 h 208"/>
                        <a:gd name="T26" fmla="*/ 37 w 373"/>
                        <a:gd name="T27" fmla="*/ 203 h 208"/>
                        <a:gd name="T28" fmla="*/ 23 w 373"/>
                        <a:gd name="T29" fmla="*/ 195 h 208"/>
                        <a:gd name="T30" fmla="*/ 8 w 373"/>
                        <a:gd name="T31" fmla="*/ 182 h 208"/>
                        <a:gd name="T32" fmla="*/ 0 w 373"/>
                        <a:gd name="T33" fmla="*/ 164 h 208"/>
                        <a:gd name="T34" fmla="*/ 3 w 373"/>
                        <a:gd name="T35" fmla="*/ 140 h 208"/>
                        <a:gd name="T36" fmla="*/ 11 w 373"/>
                        <a:gd name="T37" fmla="*/ 122 h 2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373" h="208">
                          <a:moveTo>
                            <a:pt x="11" y="122"/>
                          </a:moveTo>
                          <a:lnTo>
                            <a:pt x="30" y="110"/>
                          </a:lnTo>
                          <a:lnTo>
                            <a:pt x="307" y="1"/>
                          </a:lnTo>
                          <a:lnTo>
                            <a:pt x="325" y="0"/>
                          </a:lnTo>
                          <a:lnTo>
                            <a:pt x="343" y="8"/>
                          </a:lnTo>
                          <a:lnTo>
                            <a:pt x="361" y="21"/>
                          </a:lnTo>
                          <a:lnTo>
                            <a:pt x="373" y="44"/>
                          </a:lnTo>
                          <a:lnTo>
                            <a:pt x="371" y="64"/>
                          </a:lnTo>
                          <a:lnTo>
                            <a:pt x="365" y="85"/>
                          </a:lnTo>
                          <a:lnTo>
                            <a:pt x="354" y="97"/>
                          </a:lnTo>
                          <a:lnTo>
                            <a:pt x="336" y="107"/>
                          </a:lnTo>
                          <a:lnTo>
                            <a:pt x="71" y="207"/>
                          </a:lnTo>
                          <a:lnTo>
                            <a:pt x="55" y="208"/>
                          </a:lnTo>
                          <a:lnTo>
                            <a:pt x="37" y="203"/>
                          </a:lnTo>
                          <a:lnTo>
                            <a:pt x="23" y="195"/>
                          </a:lnTo>
                          <a:lnTo>
                            <a:pt x="8" y="182"/>
                          </a:lnTo>
                          <a:lnTo>
                            <a:pt x="0" y="164"/>
                          </a:lnTo>
                          <a:lnTo>
                            <a:pt x="3" y="140"/>
                          </a:lnTo>
                          <a:lnTo>
                            <a:pt x="11" y="122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47151" name="Group 47">
                <a:extLst>
                  <a:ext uri="{FF2B5EF4-FFF2-40B4-BE49-F238E27FC236}">
                    <a16:creationId xmlns:a16="http://schemas.microsoft.com/office/drawing/2014/main" id="{9457D163-F0B2-67AD-1ABF-965C2A4DBA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4" y="3323"/>
                <a:ext cx="824" cy="610"/>
                <a:chOff x="884" y="3323"/>
                <a:chExt cx="824" cy="610"/>
              </a:xfrm>
            </p:grpSpPr>
            <p:sp>
              <p:nvSpPr>
                <p:cNvPr id="47152" name="Freeform 48">
                  <a:extLst>
                    <a:ext uri="{FF2B5EF4-FFF2-40B4-BE49-F238E27FC236}">
                      <a16:creationId xmlns:a16="http://schemas.microsoft.com/office/drawing/2014/main" id="{E02A839D-0837-291F-3EA6-8FBE39738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84" y="3323"/>
                  <a:ext cx="824" cy="610"/>
                </a:xfrm>
                <a:custGeom>
                  <a:avLst/>
                  <a:gdLst>
                    <a:gd name="T0" fmla="*/ 439 w 1648"/>
                    <a:gd name="T1" fmla="*/ 586 h 1220"/>
                    <a:gd name="T2" fmla="*/ 531 w 1648"/>
                    <a:gd name="T3" fmla="*/ 627 h 1220"/>
                    <a:gd name="T4" fmla="*/ 568 w 1648"/>
                    <a:gd name="T5" fmla="*/ 573 h 1220"/>
                    <a:gd name="T6" fmla="*/ 626 w 1648"/>
                    <a:gd name="T7" fmla="*/ 498 h 1220"/>
                    <a:gd name="T8" fmla="*/ 696 w 1648"/>
                    <a:gd name="T9" fmla="*/ 422 h 1220"/>
                    <a:gd name="T10" fmla="*/ 788 w 1648"/>
                    <a:gd name="T11" fmla="*/ 350 h 1220"/>
                    <a:gd name="T12" fmla="*/ 902 w 1648"/>
                    <a:gd name="T13" fmla="*/ 268 h 1220"/>
                    <a:gd name="T14" fmla="*/ 1039 w 1648"/>
                    <a:gd name="T15" fmla="*/ 189 h 1220"/>
                    <a:gd name="T16" fmla="*/ 1188 w 1648"/>
                    <a:gd name="T17" fmla="*/ 101 h 1220"/>
                    <a:gd name="T18" fmla="*/ 1353 w 1648"/>
                    <a:gd name="T19" fmla="*/ 4 h 1220"/>
                    <a:gd name="T20" fmla="*/ 1416 w 1648"/>
                    <a:gd name="T21" fmla="*/ 0 h 1220"/>
                    <a:gd name="T22" fmla="*/ 1492 w 1648"/>
                    <a:gd name="T23" fmla="*/ 34 h 1220"/>
                    <a:gd name="T24" fmla="*/ 1560 w 1648"/>
                    <a:gd name="T25" fmla="*/ 117 h 1220"/>
                    <a:gd name="T26" fmla="*/ 1608 w 1648"/>
                    <a:gd name="T27" fmla="*/ 226 h 1220"/>
                    <a:gd name="T28" fmla="*/ 1631 w 1648"/>
                    <a:gd name="T29" fmla="*/ 350 h 1220"/>
                    <a:gd name="T30" fmla="*/ 1648 w 1648"/>
                    <a:gd name="T31" fmla="*/ 541 h 1220"/>
                    <a:gd name="T32" fmla="*/ 1642 w 1648"/>
                    <a:gd name="T33" fmla="*/ 663 h 1220"/>
                    <a:gd name="T34" fmla="*/ 1615 w 1648"/>
                    <a:gd name="T35" fmla="*/ 818 h 1220"/>
                    <a:gd name="T36" fmla="*/ 1563 w 1648"/>
                    <a:gd name="T37" fmla="*/ 969 h 1220"/>
                    <a:gd name="T38" fmla="*/ 1498 w 1648"/>
                    <a:gd name="T39" fmla="*/ 1108 h 1220"/>
                    <a:gd name="T40" fmla="*/ 1424 w 1648"/>
                    <a:gd name="T41" fmla="*/ 1220 h 1220"/>
                    <a:gd name="T42" fmla="*/ 0 w 1648"/>
                    <a:gd name="T43" fmla="*/ 1220 h 1220"/>
                    <a:gd name="T44" fmla="*/ 127 w 1648"/>
                    <a:gd name="T45" fmla="*/ 941 h 1220"/>
                    <a:gd name="T46" fmla="*/ 199 w 1648"/>
                    <a:gd name="T47" fmla="*/ 974 h 1220"/>
                    <a:gd name="T48" fmla="*/ 271 w 1648"/>
                    <a:gd name="T49" fmla="*/ 919 h 1220"/>
                    <a:gd name="T50" fmla="*/ 343 w 1648"/>
                    <a:gd name="T51" fmla="*/ 854 h 1220"/>
                    <a:gd name="T52" fmla="*/ 375 w 1648"/>
                    <a:gd name="T53" fmla="*/ 814 h 1220"/>
                    <a:gd name="T54" fmla="*/ 415 w 1648"/>
                    <a:gd name="T55" fmla="*/ 743 h 1220"/>
                    <a:gd name="T56" fmla="*/ 439 w 1648"/>
                    <a:gd name="T57" fmla="*/ 586 h 1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1648" h="1220">
                      <a:moveTo>
                        <a:pt x="439" y="586"/>
                      </a:moveTo>
                      <a:lnTo>
                        <a:pt x="531" y="627"/>
                      </a:lnTo>
                      <a:lnTo>
                        <a:pt x="568" y="573"/>
                      </a:lnTo>
                      <a:lnTo>
                        <a:pt x="626" y="498"/>
                      </a:lnTo>
                      <a:lnTo>
                        <a:pt x="696" y="422"/>
                      </a:lnTo>
                      <a:lnTo>
                        <a:pt x="788" y="350"/>
                      </a:lnTo>
                      <a:lnTo>
                        <a:pt x="902" y="268"/>
                      </a:lnTo>
                      <a:lnTo>
                        <a:pt x="1039" y="189"/>
                      </a:lnTo>
                      <a:lnTo>
                        <a:pt x="1188" y="101"/>
                      </a:lnTo>
                      <a:lnTo>
                        <a:pt x="1353" y="4"/>
                      </a:lnTo>
                      <a:lnTo>
                        <a:pt x="1416" y="0"/>
                      </a:lnTo>
                      <a:lnTo>
                        <a:pt x="1492" y="34"/>
                      </a:lnTo>
                      <a:lnTo>
                        <a:pt x="1560" y="117"/>
                      </a:lnTo>
                      <a:lnTo>
                        <a:pt x="1608" y="226"/>
                      </a:lnTo>
                      <a:lnTo>
                        <a:pt x="1631" y="350"/>
                      </a:lnTo>
                      <a:lnTo>
                        <a:pt x="1648" y="541"/>
                      </a:lnTo>
                      <a:lnTo>
                        <a:pt x="1642" y="663"/>
                      </a:lnTo>
                      <a:lnTo>
                        <a:pt x="1615" y="818"/>
                      </a:lnTo>
                      <a:lnTo>
                        <a:pt x="1563" y="969"/>
                      </a:lnTo>
                      <a:lnTo>
                        <a:pt x="1498" y="1108"/>
                      </a:lnTo>
                      <a:lnTo>
                        <a:pt x="1424" y="1220"/>
                      </a:lnTo>
                      <a:lnTo>
                        <a:pt x="0" y="1220"/>
                      </a:lnTo>
                      <a:lnTo>
                        <a:pt x="127" y="941"/>
                      </a:lnTo>
                      <a:lnTo>
                        <a:pt x="199" y="974"/>
                      </a:lnTo>
                      <a:lnTo>
                        <a:pt x="271" y="919"/>
                      </a:lnTo>
                      <a:lnTo>
                        <a:pt x="343" y="854"/>
                      </a:lnTo>
                      <a:lnTo>
                        <a:pt x="375" y="814"/>
                      </a:lnTo>
                      <a:lnTo>
                        <a:pt x="415" y="743"/>
                      </a:lnTo>
                      <a:lnTo>
                        <a:pt x="439" y="586"/>
                      </a:lnTo>
                      <a:close/>
                    </a:path>
                  </a:pathLst>
                </a:custGeom>
                <a:solidFill>
                  <a:srgbClr val="00FF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7153" name="Group 49">
                  <a:extLst>
                    <a:ext uri="{FF2B5EF4-FFF2-40B4-BE49-F238E27FC236}">
                      <a16:creationId xmlns:a16="http://schemas.microsoft.com/office/drawing/2014/main" id="{D07C9732-9784-8F5B-8559-BFD0DC8DC5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30" y="3517"/>
                  <a:ext cx="333" cy="320"/>
                  <a:chOff x="1130" y="3517"/>
                  <a:chExt cx="333" cy="320"/>
                </a:xfrm>
              </p:grpSpPr>
              <p:sp>
                <p:nvSpPr>
                  <p:cNvPr id="47154" name="Freeform 50">
                    <a:extLst>
                      <a:ext uri="{FF2B5EF4-FFF2-40B4-BE49-F238E27FC236}">
                        <a16:creationId xmlns:a16="http://schemas.microsoft.com/office/drawing/2014/main" id="{63F31D37-DC9E-709E-3649-F8ED1454D1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0" y="3521"/>
                    <a:ext cx="333" cy="316"/>
                  </a:xfrm>
                  <a:custGeom>
                    <a:avLst/>
                    <a:gdLst>
                      <a:gd name="T0" fmla="*/ 0 w 667"/>
                      <a:gd name="T1" fmla="*/ 214 h 630"/>
                      <a:gd name="T2" fmla="*/ 32 w 667"/>
                      <a:gd name="T3" fmla="*/ 239 h 630"/>
                      <a:gd name="T4" fmla="*/ 63 w 667"/>
                      <a:gd name="T5" fmla="*/ 258 h 630"/>
                      <a:gd name="T6" fmla="*/ 131 w 667"/>
                      <a:gd name="T7" fmla="*/ 306 h 630"/>
                      <a:gd name="T8" fmla="*/ 188 w 667"/>
                      <a:gd name="T9" fmla="*/ 354 h 630"/>
                      <a:gd name="T10" fmla="*/ 223 w 667"/>
                      <a:gd name="T11" fmla="*/ 394 h 630"/>
                      <a:gd name="T12" fmla="*/ 260 w 667"/>
                      <a:gd name="T13" fmla="*/ 442 h 630"/>
                      <a:gd name="T14" fmla="*/ 264 w 667"/>
                      <a:gd name="T15" fmla="*/ 481 h 630"/>
                      <a:gd name="T16" fmla="*/ 296 w 667"/>
                      <a:gd name="T17" fmla="*/ 476 h 630"/>
                      <a:gd name="T18" fmla="*/ 304 w 667"/>
                      <a:gd name="T19" fmla="*/ 494 h 630"/>
                      <a:gd name="T20" fmla="*/ 323 w 667"/>
                      <a:gd name="T21" fmla="*/ 522 h 630"/>
                      <a:gd name="T22" fmla="*/ 331 w 667"/>
                      <a:gd name="T23" fmla="*/ 538 h 630"/>
                      <a:gd name="T24" fmla="*/ 323 w 667"/>
                      <a:gd name="T25" fmla="*/ 550 h 630"/>
                      <a:gd name="T26" fmla="*/ 352 w 667"/>
                      <a:gd name="T27" fmla="*/ 556 h 630"/>
                      <a:gd name="T28" fmla="*/ 400 w 667"/>
                      <a:gd name="T29" fmla="*/ 590 h 630"/>
                      <a:gd name="T30" fmla="*/ 404 w 667"/>
                      <a:gd name="T31" fmla="*/ 630 h 630"/>
                      <a:gd name="T32" fmla="*/ 409 w 667"/>
                      <a:gd name="T33" fmla="*/ 556 h 630"/>
                      <a:gd name="T34" fmla="*/ 381 w 667"/>
                      <a:gd name="T35" fmla="*/ 534 h 630"/>
                      <a:gd name="T36" fmla="*/ 388 w 667"/>
                      <a:gd name="T37" fmla="*/ 469 h 630"/>
                      <a:gd name="T38" fmla="*/ 388 w 667"/>
                      <a:gd name="T39" fmla="*/ 464 h 630"/>
                      <a:gd name="T40" fmla="*/ 397 w 667"/>
                      <a:gd name="T41" fmla="*/ 433 h 630"/>
                      <a:gd name="T42" fmla="*/ 415 w 667"/>
                      <a:gd name="T43" fmla="*/ 354 h 630"/>
                      <a:gd name="T44" fmla="*/ 443 w 667"/>
                      <a:gd name="T45" fmla="*/ 298 h 630"/>
                      <a:gd name="T46" fmla="*/ 489 w 667"/>
                      <a:gd name="T47" fmla="*/ 267 h 630"/>
                      <a:gd name="T48" fmla="*/ 543 w 667"/>
                      <a:gd name="T49" fmla="*/ 218 h 630"/>
                      <a:gd name="T50" fmla="*/ 615 w 667"/>
                      <a:gd name="T51" fmla="*/ 145 h 630"/>
                      <a:gd name="T52" fmla="*/ 643 w 667"/>
                      <a:gd name="T53" fmla="*/ 84 h 630"/>
                      <a:gd name="T54" fmla="*/ 659 w 667"/>
                      <a:gd name="T55" fmla="*/ 41 h 630"/>
                      <a:gd name="T56" fmla="*/ 667 w 667"/>
                      <a:gd name="T57" fmla="*/ 0 h 630"/>
                      <a:gd name="T58" fmla="*/ 618 w 667"/>
                      <a:gd name="T59" fmla="*/ 92 h 630"/>
                      <a:gd name="T60" fmla="*/ 571 w 667"/>
                      <a:gd name="T61" fmla="*/ 161 h 630"/>
                      <a:gd name="T62" fmla="*/ 507 w 667"/>
                      <a:gd name="T63" fmla="*/ 205 h 630"/>
                      <a:gd name="T64" fmla="*/ 461 w 667"/>
                      <a:gd name="T65" fmla="*/ 230 h 630"/>
                      <a:gd name="T66" fmla="*/ 415 w 667"/>
                      <a:gd name="T67" fmla="*/ 269 h 630"/>
                      <a:gd name="T68" fmla="*/ 368 w 667"/>
                      <a:gd name="T69" fmla="*/ 326 h 630"/>
                      <a:gd name="T70" fmla="*/ 344 w 667"/>
                      <a:gd name="T71" fmla="*/ 369 h 630"/>
                      <a:gd name="T72" fmla="*/ 340 w 667"/>
                      <a:gd name="T73" fmla="*/ 426 h 630"/>
                      <a:gd name="T74" fmla="*/ 331 w 667"/>
                      <a:gd name="T75" fmla="*/ 481 h 630"/>
                      <a:gd name="T76" fmla="*/ 344 w 667"/>
                      <a:gd name="T77" fmla="*/ 497 h 630"/>
                      <a:gd name="T78" fmla="*/ 319 w 667"/>
                      <a:gd name="T79" fmla="*/ 481 h 630"/>
                      <a:gd name="T80" fmla="*/ 313 w 667"/>
                      <a:gd name="T81" fmla="*/ 449 h 630"/>
                      <a:gd name="T82" fmla="*/ 288 w 667"/>
                      <a:gd name="T83" fmla="*/ 454 h 630"/>
                      <a:gd name="T84" fmla="*/ 285 w 667"/>
                      <a:gd name="T85" fmla="*/ 421 h 630"/>
                      <a:gd name="T86" fmla="*/ 239 w 667"/>
                      <a:gd name="T87" fmla="*/ 378 h 630"/>
                      <a:gd name="T88" fmla="*/ 176 w 667"/>
                      <a:gd name="T89" fmla="*/ 322 h 630"/>
                      <a:gd name="T90" fmla="*/ 96 w 667"/>
                      <a:gd name="T91" fmla="*/ 255 h 630"/>
                      <a:gd name="T92" fmla="*/ 0 w 667"/>
                      <a:gd name="T93" fmla="*/ 214 h 6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667" h="630">
                        <a:moveTo>
                          <a:pt x="0" y="214"/>
                        </a:moveTo>
                        <a:lnTo>
                          <a:pt x="32" y="239"/>
                        </a:lnTo>
                        <a:lnTo>
                          <a:pt x="63" y="258"/>
                        </a:lnTo>
                        <a:lnTo>
                          <a:pt x="131" y="306"/>
                        </a:lnTo>
                        <a:lnTo>
                          <a:pt x="188" y="354"/>
                        </a:lnTo>
                        <a:lnTo>
                          <a:pt x="223" y="394"/>
                        </a:lnTo>
                        <a:lnTo>
                          <a:pt x="260" y="442"/>
                        </a:lnTo>
                        <a:lnTo>
                          <a:pt x="264" y="481"/>
                        </a:lnTo>
                        <a:lnTo>
                          <a:pt x="296" y="476"/>
                        </a:lnTo>
                        <a:lnTo>
                          <a:pt x="304" y="494"/>
                        </a:lnTo>
                        <a:lnTo>
                          <a:pt x="323" y="522"/>
                        </a:lnTo>
                        <a:lnTo>
                          <a:pt x="331" y="538"/>
                        </a:lnTo>
                        <a:lnTo>
                          <a:pt x="323" y="550"/>
                        </a:lnTo>
                        <a:lnTo>
                          <a:pt x="352" y="556"/>
                        </a:lnTo>
                        <a:lnTo>
                          <a:pt x="400" y="590"/>
                        </a:lnTo>
                        <a:lnTo>
                          <a:pt x="404" y="630"/>
                        </a:lnTo>
                        <a:lnTo>
                          <a:pt x="409" y="556"/>
                        </a:lnTo>
                        <a:lnTo>
                          <a:pt x="381" y="534"/>
                        </a:lnTo>
                        <a:lnTo>
                          <a:pt x="388" y="469"/>
                        </a:lnTo>
                        <a:lnTo>
                          <a:pt x="388" y="464"/>
                        </a:lnTo>
                        <a:lnTo>
                          <a:pt x="397" y="433"/>
                        </a:lnTo>
                        <a:lnTo>
                          <a:pt x="415" y="354"/>
                        </a:lnTo>
                        <a:lnTo>
                          <a:pt x="443" y="298"/>
                        </a:lnTo>
                        <a:lnTo>
                          <a:pt x="489" y="267"/>
                        </a:lnTo>
                        <a:lnTo>
                          <a:pt x="543" y="218"/>
                        </a:lnTo>
                        <a:lnTo>
                          <a:pt x="615" y="145"/>
                        </a:lnTo>
                        <a:lnTo>
                          <a:pt x="643" y="84"/>
                        </a:lnTo>
                        <a:lnTo>
                          <a:pt x="659" y="41"/>
                        </a:lnTo>
                        <a:lnTo>
                          <a:pt x="667" y="0"/>
                        </a:lnTo>
                        <a:lnTo>
                          <a:pt x="618" y="92"/>
                        </a:lnTo>
                        <a:lnTo>
                          <a:pt x="571" y="161"/>
                        </a:lnTo>
                        <a:lnTo>
                          <a:pt x="507" y="205"/>
                        </a:lnTo>
                        <a:lnTo>
                          <a:pt x="461" y="230"/>
                        </a:lnTo>
                        <a:lnTo>
                          <a:pt x="415" y="269"/>
                        </a:lnTo>
                        <a:lnTo>
                          <a:pt x="368" y="326"/>
                        </a:lnTo>
                        <a:lnTo>
                          <a:pt x="344" y="369"/>
                        </a:lnTo>
                        <a:lnTo>
                          <a:pt x="340" y="426"/>
                        </a:lnTo>
                        <a:lnTo>
                          <a:pt x="331" y="481"/>
                        </a:lnTo>
                        <a:lnTo>
                          <a:pt x="344" y="497"/>
                        </a:lnTo>
                        <a:lnTo>
                          <a:pt x="319" y="481"/>
                        </a:lnTo>
                        <a:lnTo>
                          <a:pt x="313" y="449"/>
                        </a:lnTo>
                        <a:lnTo>
                          <a:pt x="288" y="454"/>
                        </a:lnTo>
                        <a:lnTo>
                          <a:pt x="285" y="421"/>
                        </a:lnTo>
                        <a:lnTo>
                          <a:pt x="239" y="378"/>
                        </a:lnTo>
                        <a:lnTo>
                          <a:pt x="176" y="322"/>
                        </a:lnTo>
                        <a:lnTo>
                          <a:pt x="96" y="255"/>
                        </a:lnTo>
                        <a:lnTo>
                          <a:pt x="0" y="214"/>
                        </a:lnTo>
                        <a:close/>
                      </a:path>
                    </a:pathLst>
                  </a:custGeom>
                  <a:solidFill>
                    <a:srgbClr val="00C0E0"/>
                  </a:solidFill>
                  <a:ln w="6350">
                    <a:solidFill>
                      <a:srgbClr val="00C0E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55" name="Freeform 51">
                    <a:extLst>
                      <a:ext uri="{FF2B5EF4-FFF2-40B4-BE49-F238E27FC236}">
                        <a16:creationId xmlns:a16="http://schemas.microsoft.com/office/drawing/2014/main" id="{54304367-8D37-265B-6E6A-C835C34D1F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32" y="3517"/>
                    <a:ext cx="330" cy="283"/>
                  </a:xfrm>
                  <a:custGeom>
                    <a:avLst/>
                    <a:gdLst>
                      <a:gd name="T0" fmla="*/ 0 w 661"/>
                      <a:gd name="T1" fmla="*/ 227 h 567"/>
                      <a:gd name="T2" fmla="*/ 56 w 661"/>
                      <a:gd name="T3" fmla="*/ 235 h 567"/>
                      <a:gd name="T4" fmla="*/ 104 w 661"/>
                      <a:gd name="T5" fmla="*/ 272 h 567"/>
                      <a:gd name="T6" fmla="*/ 195 w 661"/>
                      <a:gd name="T7" fmla="*/ 339 h 567"/>
                      <a:gd name="T8" fmla="*/ 280 w 661"/>
                      <a:gd name="T9" fmla="*/ 426 h 567"/>
                      <a:gd name="T10" fmla="*/ 283 w 661"/>
                      <a:gd name="T11" fmla="*/ 457 h 567"/>
                      <a:gd name="T12" fmla="*/ 310 w 661"/>
                      <a:gd name="T13" fmla="*/ 450 h 567"/>
                      <a:gd name="T14" fmla="*/ 327 w 661"/>
                      <a:gd name="T15" fmla="*/ 487 h 567"/>
                      <a:gd name="T16" fmla="*/ 331 w 661"/>
                      <a:gd name="T17" fmla="*/ 511 h 567"/>
                      <a:gd name="T18" fmla="*/ 390 w 661"/>
                      <a:gd name="T19" fmla="*/ 567 h 567"/>
                      <a:gd name="T20" fmla="*/ 331 w 661"/>
                      <a:gd name="T21" fmla="*/ 507 h 567"/>
                      <a:gd name="T22" fmla="*/ 324 w 661"/>
                      <a:gd name="T23" fmla="*/ 474 h 567"/>
                      <a:gd name="T24" fmla="*/ 336 w 661"/>
                      <a:gd name="T25" fmla="*/ 376 h 567"/>
                      <a:gd name="T26" fmla="*/ 387 w 661"/>
                      <a:gd name="T27" fmla="*/ 294 h 567"/>
                      <a:gd name="T28" fmla="*/ 464 w 661"/>
                      <a:gd name="T29" fmla="*/ 230 h 567"/>
                      <a:gd name="T30" fmla="*/ 539 w 661"/>
                      <a:gd name="T31" fmla="*/ 185 h 567"/>
                      <a:gd name="T32" fmla="*/ 591 w 661"/>
                      <a:gd name="T33" fmla="*/ 123 h 567"/>
                      <a:gd name="T34" fmla="*/ 628 w 661"/>
                      <a:gd name="T35" fmla="*/ 74 h 567"/>
                      <a:gd name="T36" fmla="*/ 661 w 661"/>
                      <a:gd name="T37" fmla="*/ 0 h 5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661" h="567">
                        <a:moveTo>
                          <a:pt x="0" y="227"/>
                        </a:moveTo>
                        <a:lnTo>
                          <a:pt x="56" y="235"/>
                        </a:lnTo>
                        <a:lnTo>
                          <a:pt x="104" y="272"/>
                        </a:lnTo>
                        <a:lnTo>
                          <a:pt x="195" y="339"/>
                        </a:lnTo>
                        <a:lnTo>
                          <a:pt x="280" y="426"/>
                        </a:lnTo>
                        <a:lnTo>
                          <a:pt x="283" y="457"/>
                        </a:lnTo>
                        <a:lnTo>
                          <a:pt x="310" y="450"/>
                        </a:lnTo>
                        <a:lnTo>
                          <a:pt x="327" y="487"/>
                        </a:lnTo>
                        <a:lnTo>
                          <a:pt x="331" y="511"/>
                        </a:lnTo>
                        <a:lnTo>
                          <a:pt x="390" y="567"/>
                        </a:lnTo>
                        <a:lnTo>
                          <a:pt x="331" y="507"/>
                        </a:lnTo>
                        <a:lnTo>
                          <a:pt x="324" y="474"/>
                        </a:lnTo>
                        <a:lnTo>
                          <a:pt x="336" y="376"/>
                        </a:lnTo>
                        <a:lnTo>
                          <a:pt x="387" y="294"/>
                        </a:lnTo>
                        <a:lnTo>
                          <a:pt x="464" y="230"/>
                        </a:lnTo>
                        <a:lnTo>
                          <a:pt x="539" y="185"/>
                        </a:lnTo>
                        <a:lnTo>
                          <a:pt x="591" y="123"/>
                        </a:lnTo>
                        <a:lnTo>
                          <a:pt x="628" y="74"/>
                        </a:lnTo>
                        <a:lnTo>
                          <a:pt x="661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156" name="Group 52">
                  <a:extLst>
                    <a:ext uri="{FF2B5EF4-FFF2-40B4-BE49-F238E27FC236}">
                      <a16:creationId xmlns:a16="http://schemas.microsoft.com/office/drawing/2014/main" id="{434947A8-69A7-E33E-6A28-CA301D34AD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39" y="3808"/>
                  <a:ext cx="131" cy="125"/>
                  <a:chOff x="939" y="3808"/>
                  <a:chExt cx="131" cy="125"/>
                </a:xfrm>
              </p:grpSpPr>
              <p:sp>
                <p:nvSpPr>
                  <p:cNvPr id="47157" name="Freeform 53">
                    <a:extLst>
                      <a:ext uri="{FF2B5EF4-FFF2-40B4-BE49-F238E27FC236}">
                        <a16:creationId xmlns:a16="http://schemas.microsoft.com/office/drawing/2014/main" id="{297FB237-32B5-F52B-98A0-8877D4DEF6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39" y="3808"/>
                    <a:ext cx="131" cy="123"/>
                  </a:xfrm>
                  <a:custGeom>
                    <a:avLst/>
                    <a:gdLst>
                      <a:gd name="T0" fmla="*/ 0 w 262"/>
                      <a:gd name="T1" fmla="*/ 0 h 245"/>
                      <a:gd name="T2" fmla="*/ 128 w 262"/>
                      <a:gd name="T3" fmla="*/ 33 h 245"/>
                      <a:gd name="T4" fmla="*/ 160 w 262"/>
                      <a:gd name="T5" fmla="*/ 57 h 245"/>
                      <a:gd name="T6" fmla="*/ 188 w 262"/>
                      <a:gd name="T7" fmla="*/ 133 h 245"/>
                      <a:gd name="T8" fmla="*/ 192 w 262"/>
                      <a:gd name="T9" fmla="*/ 137 h 245"/>
                      <a:gd name="T10" fmla="*/ 213 w 262"/>
                      <a:gd name="T11" fmla="*/ 161 h 245"/>
                      <a:gd name="T12" fmla="*/ 229 w 262"/>
                      <a:gd name="T13" fmla="*/ 184 h 245"/>
                      <a:gd name="T14" fmla="*/ 251 w 262"/>
                      <a:gd name="T15" fmla="*/ 198 h 245"/>
                      <a:gd name="T16" fmla="*/ 251 w 262"/>
                      <a:gd name="T17" fmla="*/ 222 h 245"/>
                      <a:gd name="T18" fmla="*/ 262 w 262"/>
                      <a:gd name="T19" fmla="*/ 245 h 245"/>
                      <a:gd name="T20" fmla="*/ 241 w 262"/>
                      <a:gd name="T21" fmla="*/ 245 h 245"/>
                      <a:gd name="T22" fmla="*/ 240 w 262"/>
                      <a:gd name="T23" fmla="*/ 235 h 245"/>
                      <a:gd name="T24" fmla="*/ 240 w 262"/>
                      <a:gd name="T25" fmla="*/ 206 h 245"/>
                      <a:gd name="T26" fmla="*/ 204 w 262"/>
                      <a:gd name="T27" fmla="*/ 188 h 245"/>
                      <a:gd name="T28" fmla="*/ 176 w 262"/>
                      <a:gd name="T29" fmla="*/ 141 h 245"/>
                      <a:gd name="T30" fmla="*/ 160 w 262"/>
                      <a:gd name="T31" fmla="*/ 109 h 245"/>
                      <a:gd name="T32" fmla="*/ 135 w 262"/>
                      <a:gd name="T33" fmla="*/ 57 h 245"/>
                      <a:gd name="T34" fmla="*/ 87 w 262"/>
                      <a:gd name="T35" fmla="*/ 29 h 245"/>
                      <a:gd name="T36" fmla="*/ 0 w 262"/>
                      <a:gd name="T37" fmla="*/ 0 h 2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62" h="245">
                        <a:moveTo>
                          <a:pt x="0" y="0"/>
                        </a:moveTo>
                        <a:lnTo>
                          <a:pt x="128" y="33"/>
                        </a:lnTo>
                        <a:lnTo>
                          <a:pt x="160" y="57"/>
                        </a:lnTo>
                        <a:lnTo>
                          <a:pt x="188" y="133"/>
                        </a:lnTo>
                        <a:lnTo>
                          <a:pt x="192" y="137"/>
                        </a:lnTo>
                        <a:lnTo>
                          <a:pt x="213" y="161"/>
                        </a:lnTo>
                        <a:lnTo>
                          <a:pt x="229" y="184"/>
                        </a:lnTo>
                        <a:lnTo>
                          <a:pt x="251" y="198"/>
                        </a:lnTo>
                        <a:lnTo>
                          <a:pt x="251" y="222"/>
                        </a:lnTo>
                        <a:lnTo>
                          <a:pt x="262" y="245"/>
                        </a:lnTo>
                        <a:lnTo>
                          <a:pt x="241" y="245"/>
                        </a:lnTo>
                        <a:lnTo>
                          <a:pt x="240" y="235"/>
                        </a:lnTo>
                        <a:lnTo>
                          <a:pt x="240" y="206"/>
                        </a:lnTo>
                        <a:lnTo>
                          <a:pt x="204" y="188"/>
                        </a:lnTo>
                        <a:lnTo>
                          <a:pt x="176" y="141"/>
                        </a:lnTo>
                        <a:lnTo>
                          <a:pt x="160" y="109"/>
                        </a:lnTo>
                        <a:lnTo>
                          <a:pt x="135" y="57"/>
                        </a:lnTo>
                        <a:lnTo>
                          <a:pt x="87" y="2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C0E0"/>
                  </a:solidFill>
                  <a:ln w="6350">
                    <a:solidFill>
                      <a:srgbClr val="00C0E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58" name="Freeform 54">
                    <a:extLst>
                      <a:ext uri="{FF2B5EF4-FFF2-40B4-BE49-F238E27FC236}">
                        <a16:creationId xmlns:a16="http://schemas.microsoft.com/office/drawing/2014/main" id="{76FBE13B-BAC7-5F6F-BD81-D6A856F543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6" y="3810"/>
                    <a:ext cx="112" cy="123"/>
                  </a:xfrm>
                  <a:custGeom>
                    <a:avLst/>
                    <a:gdLst>
                      <a:gd name="T0" fmla="*/ 0 w 222"/>
                      <a:gd name="T1" fmla="*/ 0 h 245"/>
                      <a:gd name="T2" fmla="*/ 85 w 222"/>
                      <a:gd name="T3" fmla="*/ 36 h 245"/>
                      <a:gd name="T4" fmla="*/ 122 w 222"/>
                      <a:gd name="T5" fmla="*/ 58 h 245"/>
                      <a:gd name="T6" fmla="*/ 141 w 222"/>
                      <a:gd name="T7" fmla="*/ 96 h 245"/>
                      <a:gd name="T8" fmla="*/ 160 w 222"/>
                      <a:gd name="T9" fmla="*/ 147 h 245"/>
                      <a:gd name="T10" fmla="*/ 178 w 222"/>
                      <a:gd name="T11" fmla="*/ 176 h 245"/>
                      <a:gd name="T12" fmla="*/ 204 w 222"/>
                      <a:gd name="T13" fmla="*/ 195 h 245"/>
                      <a:gd name="T14" fmla="*/ 219 w 222"/>
                      <a:gd name="T15" fmla="*/ 210 h 245"/>
                      <a:gd name="T16" fmla="*/ 222 w 222"/>
                      <a:gd name="T17" fmla="*/ 245 h 2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22" h="245">
                        <a:moveTo>
                          <a:pt x="0" y="0"/>
                        </a:moveTo>
                        <a:lnTo>
                          <a:pt x="85" y="36"/>
                        </a:lnTo>
                        <a:lnTo>
                          <a:pt x="122" y="58"/>
                        </a:lnTo>
                        <a:lnTo>
                          <a:pt x="141" y="96"/>
                        </a:lnTo>
                        <a:lnTo>
                          <a:pt x="160" y="147"/>
                        </a:lnTo>
                        <a:lnTo>
                          <a:pt x="178" y="176"/>
                        </a:lnTo>
                        <a:lnTo>
                          <a:pt x="204" y="195"/>
                        </a:lnTo>
                        <a:lnTo>
                          <a:pt x="219" y="210"/>
                        </a:lnTo>
                        <a:lnTo>
                          <a:pt x="222" y="245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159" name="Group 55">
                  <a:extLst>
                    <a:ext uri="{FF2B5EF4-FFF2-40B4-BE49-F238E27FC236}">
                      <a16:creationId xmlns:a16="http://schemas.microsoft.com/office/drawing/2014/main" id="{D89C7BB7-DA47-0776-5879-F412192182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12" y="3664"/>
                  <a:ext cx="194" cy="269"/>
                  <a:chOff x="1512" y="3664"/>
                  <a:chExt cx="194" cy="269"/>
                </a:xfrm>
              </p:grpSpPr>
              <p:sp>
                <p:nvSpPr>
                  <p:cNvPr id="47160" name="Freeform 56">
                    <a:extLst>
                      <a:ext uri="{FF2B5EF4-FFF2-40B4-BE49-F238E27FC236}">
                        <a16:creationId xmlns:a16="http://schemas.microsoft.com/office/drawing/2014/main" id="{F326774C-0E9A-846F-2085-904AAA0BE5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16" y="3667"/>
                    <a:ext cx="189" cy="264"/>
                  </a:xfrm>
                  <a:custGeom>
                    <a:avLst/>
                    <a:gdLst>
                      <a:gd name="T0" fmla="*/ 378 w 378"/>
                      <a:gd name="T1" fmla="*/ 0 h 530"/>
                      <a:gd name="T2" fmla="*/ 366 w 378"/>
                      <a:gd name="T3" fmla="*/ 62 h 530"/>
                      <a:gd name="T4" fmla="*/ 342 w 378"/>
                      <a:gd name="T5" fmla="*/ 105 h 530"/>
                      <a:gd name="T6" fmla="*/ 298 w 378"/>
                      <a:gd name="T7" fmla="*/ 144 h 530"/>
                      <a:gd name="T8" fmla="*/ 245 w 378"/>
                      <a:gd name="T9" fmla="*/ 188 h 530"/>
                      <a:gd name="T10" fmla="*/ 184 w 378"/>
                      <a:gd name="T11" fmla="*/ 233 h 530"/>
                      <a:gd name="T12" fmla="*/ 134 w 378"/>
                      <a:gd name="T13" fmla="*/ 272 h 530"/>
                      <a:gd name="T14" fmla="*/ 95 w 378"/>
                      <a:gd name="T15" fmla="*/ 336 h 530"/>
                      <a:gd name="T16" fmla="*/ 67 w 378"/>
                      <a:gd name="T17" fmla="*/ 393 h 530"/>
                      <a:gd name="T18" fmla="*/ 54 w 378"/>
                      <a:gd name="T19" fmla="*/ 445 h 530"/>
                      <a:gd name="T20" fmla="*/ 38 w 378"/>
                      <a:gd name="T21" fmla="*/ 487 h 530"/>
                      <a:gd name="T22" fmla="*/ 20 w 378"/>
                      <a:gd name="T23" fmla="*/ 522 h 530"/>
                      <a:gd name="T24" fmla="*/ 0 w 378"/>
                      <a:gd name="T25" fmla="*/ 530 h 530"/>
                      <a:gd name="T26" fmla="*/ 27 w 378"/>
                      <a:gd name="T27" fmla="*/ 527 h 530"/>
                      <a:gd name="T28" fmla="*/ 47 w 378"/>
                      <a:gd name="T29" fmla="*/ 527 h 530"/>
                      <a:gd name="T30" fmla="*/ 79 w 378"/>
                      <a:gd name="T31" fmla="*/ 482 h 530"/>
                      <a:gd name="T32" fmla="*/ 91 w 378"/>
                      <a:gd name="T33" fmla="*/ 434 h 530"/>
                      <a:gd name="T34" fmla="*/ 107 w 378"/>
                      <a:gd name="T35" fmla="*/ 393 h 530"/>
                      <a:gd name="T36" fmla="*/ 134 w 378"/>
                      <a:gd name="T37" fmla="*/ 341 h 530"/>
                      <a:gd name="T38" fmla="*/ 171 w 378"/>
                      <a:gd name="T39" fmla="*/ 304 h 530"/>
                      <a:gd name="T40" fmla="*/ 196 w 378"/>
                      <a:gd name="T41" fmla="*/ 268 h 530"/>
                      <a:gd name="T42" fmla="*/ 241 w 378"/>
                      <a:gd name="T43" fmla="*/ 237 h 530"/>
                      <a:gd name="T44" fmla="*/ 286 w 378"/>
                      <a:gd name="T45" fmla="*/ 212 h 530"/>
                      <a:gd name="T46" fmla="*/ 325 w 378"/>
                      <a:gd name="T47" fmla="*/ 157 h 530"/>
                      <a:gd name="T48" fmla="*/ 345 w 378"/>
                      <a:gd name="T49" fmla="*/ 117 h 530"/>
                      <a:gd name="T50" fmla="*/ 363 w 378"/>
                      <a:gd name="T51" fmla="*/ 82 h 530"/>
                      <a:gd name="T52" fmla="*/ 378 w 378"/>
                      <a:gd name="T53" fmla="*/ 0 h 5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</a:cxnLst>
                    <a:rect l="0" t="0" r="r" b="b"/>
                    <a:pathLst>
                      <a:path w="378" h="530">
                        <a:moveTo>
                          <a:pt x="378" y="0"/>
                        </a:moveTo>
                        <a:lnTo>
                          <a:pt x="366" y="62"/>
                        </a:lnTo>
                        <a:lnTo>
                          <a:pt x="342" y="105"/>
                        </a:lnTo>
                        <a:lnTo>
                          <a:pt x="298" y="144"/>
                        </a:lnTo>
                        <a:lnTo>
                          <a:pt x="245" y="188"/>
                        </a:lnTo>
                        <a:lnTo>
                          <a:pt x="184" y="233"/>
                        </a:lnTo>
                        <a:lnTo>
                          <a:pt x="134" y="272"/>
                        </a:lnTo>
                        <a:lnTo>
                          <a:pt x="95" y="336"/>
                        </a:lnTo>
                        <a:lnTo>
                          <a:pt x="67" y="393"/>
                        </a:lnTo>
                        <a:lnTo>
                          <a:pt x="54" y="445"/>
                        </a:lnTo>
                        <a:lnTo>
                          <a:pt x="38" y="487"/>
                        </a:lnTo>
                        <a:lnTo>
                          <a:pt x="20" y="522"/>
                        </a:lnTo>
                        <a:lnTo>
                          <a:pt x="0" y="530"/>
                        </a:lnTo>
                        <a:lnTo>
                          <a:pt x="27" y="527"/>
                        </a:lnTo>
                        <a:lnTo>
                          <a:pt x="47" y="527"/>
                        </a:lnTo>
                        <a:lnTo>
                          <a:pt x="79" y="482"/>
                        </a:lnTo>
                        <a:lnTo>
                          <a:pt x="91" y="434"/>
                        </a:lnTo>
                        <a:lnTo>
                          <a:pt x="107" y="393"/>
                        </a:lnTo>
                        <a:lnTo>
                          <a:pt x="134" y="341"/>
                        </a:lnTo>
                        <a:lnTo>
                          <a:pt x="171" y="304"/>
                        </a:lnTo>
                        <a:lnTo>
                          <a:pt x="196" y="268"/>
                        </a:lnTo>
                        <a:lnTo>
                          <a:pt x="241" y="237"/>
                        </a:lnTo>
                        <a:lnTo>
                          <a:pt x="286" y="212"/>
                        </a:lnTo>
                        <a:lnTo>
                          <a:pt x="325" y="157"/>
                        </a:lnTo>
                        <a:lnTo>
                          <a:pt x="345" y="117"/>
                        </a:lnTo>
                        <a:lnTo>
                          <a:pt x="363" y="82"/>
                        </a:lnTo>
                        <a:lnTo>
                          <a:pt x="378" y="0"/>
                        </a:lnTo>
                        <a:close/>
                      </a:path>
                    </a:pathLst>
                  </a:custGeom>
                  <a:solidFill>
                    <a:srgbClr val="00C0E0"/>
                  </a:solidFill>
                  <a:ln w="6350">
                    <a:solidFill>
                      <a:srgbClr val="00C0E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1" name="Freeform 57">
                    <a:extLst>
                      <a:ext uri="{FF2B5EF4-FFF2-40B4-BE49-F238E27FC236}">
                        <a16:creationId xmlns:a16="http://schemas.microsoft.com/office/drawing/2014/main" id="{97B31FC2-7325-E77F-DA72-B5FABC6C03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12" y="3664"/>
                    <a:ext cx="194" cy="269"/>
                  </a:xfrm>
                  <a:custGeom>
                    <a:avLst/>
                    <a:gdLst>
                      <a:gd name="T0" fmla="*/ 0 w 386"/>
                      <a:gd name="T1" fmla="*/ 539 h 539"/>
                      <a:gd name="T2" fmla="*/ 36 w 386"/>
                      <a:gd name="T3" fmla="*/ 523 h 539"/>
                      <a:gd name="T4" fmla="*/ 58 w 386"/>
                      <a:gd name="T5" fmla="*/ 491 h 539"/>
                      <a:gd name="T6" fmla="*/ 70 w 386"/>
                      <a:gd name="T7" fmla="*/ 436 h 539"/>
                      <a:gd name="T8" fmla="*/ 102 w 386"/>
                      <a:gd name="T9" fmla="*/ 341 h 539"/>
                      <a:gd name="T10" fmla="*/ 154 w 386"/>
                      <a:gd name="T11" fmla="*/ 267 h 539"/>
                      <a:gd name="T12" fmla="*/ 255 w 386"/>
                      <a:gd name="T13" fmla="*/ 196 h 539"/>
                      <a:gd name="T14" fmla="*/ 299 w 386"/>
                      <a:gd name="T15" fmla="*/ 163 h 539"/>
                      <a:gd name="T16" fmla="*/ 364 w 386"/>
                      <a:gd name="T17" fmla="*/ 93 h 539"/>
                      <a:gd name="T18" fmla="*/ 380 w 386"/>
                      <a:gd name="T19" fmla="*/ 35 h 539"/>
                      <a:gd name="T20" fmla="*/ 386 w 386"/>
                      <a:gd name="T21" fmla="*/ 0 h 5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86" h="539">
                        <a:moveTo>
                          <a:pt x="0" y="539"/>
                        </a:moveTo>
                        <a:lnTo>
                          <a:pt x="36" y="523"/>
                        </a:lnTo>
                        <a:lnTo>
                          <a:pt x="58" y="491"/>
                        </a:lnTo>
                        <a:lnTo>
                          <a:pt x="70" y="436"/>
                        </a:lnTo>
                        <a:lnTo>
                          <a:pt x="102" y="341"/>
                        </a:lnTo>
                        <a:lnTo>
                          <a:pt x="154" y="267"/>
                        </a:lnTo>
                        <a:lnTo>
                          <a:pt x="255" y="196"/>
                        </a:lnTo>
                        <a:lnTo>
                          <a:pt x="299" y="163"/>
                        </a:lnTo>
                        <a:lnTo>
                          <a:pt x="364" y="93"/>
                        </a:lnTo>
                        <a:lnTo>
                          <a:pt x="380" y="35"/>
                        </a:lnTo>
                        <a:lnTo>
                          <a:pt x="386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7162" name="Group 58">
                <a:extLst>
                  <a:ext uri="{FF2B5EF4-FFF2-40B4-BE49-F238E27FC236}">
                    <a16:creationId xmlns:a16="http://schemas.microsoft.com/office/drawing/2014/main" id="{DE51D34F-C185-001E-1978-69D43CD04B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9" y="2947"/>
                <a:ext cx="128" cy="172"/>
                <a:chOff x="1209" y="2947"/>
                <a:chExt cx="128" cy="172"/>
              </a:xfrm>
            </p:grpSpPr>
            <p:sp>
              <p:nvSpPr>
                <p:cNvPr id="47163" name="Freeform 59">
                  <a:extLst>
                    <a:ext uri="{FF2B5EF4-FFF2-40B4-BE49-F238E27FC236}">
                      <a16:creationId xmlns:a16="http://schemas.microsoft.com/office/drawing/2014/main" id="{3D9F848E-AC2F-B82D-6FDB-83405231B2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9" y="2947"/>
                  <a:ext cx="119" cy="172"/>
                </a:xfrm>
                <a:custGeom>
                  <a:avLst/>
                  <a:gdLst>
                    <a:gd name="T0" fmla="*/ 196 w 239"/>
                    <a:gd name="T1" fmla="*/ 57 h 346"/>
                    <a:gd name="T2" fmla="*/ 166 w 239"/>
                    <a:gd name="T3" fmla="*/ 16 h 346"/>
                    <a:gd name="T4" fmla="*/ 128 w 239"/>
                    <a:gd name="T5" fmla="*/ 1 h 346"/>
                    <a:gd name="T6" fmla="*/ 80 w 239"/>
                    <a:gd name="T7" fmla="*/ 0 h 346"/>
                    <a:gd name="T8" fmla="*/ 38 w 239"/>
                    <a:gd name="T9" fmla="*/ 27 h 346"/>
                    <a:gd name="T10" fmla="*/ 9 w 239"/>
                    <a:gd name="T11" fmla="*/ 74 h 346"/>
                    <a:gd name="T12" fmla="*/ 0 w 239"/>
                    <a:gd name="T13" fmla="*/ 129 h 346"/>
                    <a:gd name="T14" fmla="*/ 5 w 239"/>
                    <a:gd name="T15" fmla="*/ 208 h 346"/>
                    <a:gd name="T16" fmla="*/ 35 w 239"/>
                    <a:gd name="T17" fmla="*/ 250 h 346"/>
                    <a:gd name="T18" fmla="*/ 63 w 239"/>
                    <a:gd name="T19" fmla="*/ 275 h 346"/>
                    <a:gd name="T20" fmla="*/ 104 w 239"/>
                    <a:gd name="T21" fmla="*/ 296 h 346"/>
                    <a:gd name="T22" fmla="*/ 126 w 239"/>
                    <a:gd name="T23" fmla="*/ 331 h 346"/>
                    <a:gd name="T24" fmla="*/ 156 w 239"/>
                    <a:gd name="T25" fmla="*/ 346 h 346"/>
                    <a:gd name="T26" fmla="*/ 195 w 239"/>
                    <a:gd name="T27" fmla="*/ 344 h 346"/>
                    <a:gd name="T28" fmla="*/ 220 w 239"/>
                    <a:gd name="T29" fmla="*/ 320 h 346"/>
                    <a:gd name="T30" fmla="*/ 235 w 239"/>
                    <a:gd name="T31" fmla="*/ 288 h 346"/>
                    <a:gd name="T32" fmla="*/ 239 w 239"/>
                    <a:gd name="T33" fmla="*/ 249 h 346"/>
                    <a:gd name="T34" fmla="*/ 225 w 239"/>
                    <a:gd name="T35" fmla="*/ 211 h 346"/>
                    <a:gd name="T36" fmla="*/ 229 w 239"/>
                    <a:gd name="T37" fmla="*/ 159 h 346"/>
                    <a:gd name="T38" fmla="*/ 218 w 239"/>
                    <a:gd name="T39" fmla="*/ 103 h 346"/>
                    <a:gd name="T40" fmla="*/ 196 w 239"/>
                    <a:gd name="T41" fmla="*/ 57 h 3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9" h="346">
                      <a:moveTo>
                        <a:pt x="196" y="57"/>
                      </a:moveTo>
                      <a:lnTo>
                        <a:pt x="166" y="16"/>
                      </a:lnTo>
                      <a:lnTo>
                        <a:pt x="128" y="1"/>
                      </a:lnTo>
                      <a:lnTo>
                        <a:pt x="80" y="0"/>
                      </a:lnTo>
                      <a:lnTo>
                        <a:pt x="38" y="27"/>
                      </a:lnTo>
                      <a:lnTo>
                        <a:pt x="9" y="74"/>
                      </a:lnTo>
                      <a:lnTo>
                        <a:pt x="0" y="129"/>
                      </a:lnTo>
                      <a:lnTo>
                        <a:pt x="5" y="208"/>
                      </a:lnTo>
                      <a:lnTo>
                        <a:pt x="35" y="250"/>
                      </a:lnTo>
                      <a:lnTo>
                        <a:pt x="63" y="275"/>
                      </a:lnTo>
                      <a:lnTo>
                        <a:pt x="104" y="296"/>
                      </a:lnTo>
                      <a:lnTo>
                        <a:pt x="126" y="331"/>
                      </a:lnTo>
                      <a:lnTo>
                        <a:pt x="156" y="346"/>
                      </a:lnTo>
                      <a:lnTo>
                        <a:pt x="195" y="344"/>
                      </a:lnTo>
                      <a:lnTo>
                        <a:pt x="220" y="320"/>
                      </a:lnTo>
                      <a:lnTo>
                        <a:pt x="235" y="288"/>
                      </a:lnTo>
                      <a:lnTo>
                        <a:pt x="239" y="249"/>
                      </a:lnTo>
                      <a:lnTo>
                        <a:pt x="225" y="211"/>
                      </a:lnTo>
                      <a:lnTo>
                        <a:pt x="229" y="159"/>
                      </a:lnTo>
                      <a:lnTo>
                        <a:pt x="218" y="103"/>
                      </a:lnTo>
                      <a:lnTo>
                        <a:pt x="196" y="57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64" name="Freeform 60">
                  <a:extLst>
                    <a:ext uri="{FF2B5EF4-FFF2-40B4-BE49-F238E27FC236}">
                      <a16:creationId xmlns:a16="http://schemas.microsoft.com/office/drawing/2014/main" id="{D6F56C37-9129-9824-58E3-5EC95C68AC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9" y="2947"/>
                  <a:ext cx="98" cy="163"/>
                </a:xfrm>
                <a:custGeom>
                  <a:avLst/>
                  <a:gdLst>
                    <a:gd name="T0" fmla="*/ 161 w 197"/>
                    <a:gd name="T1" fmla="*/ 53 h 326"/>
                    <a:gd name="T2" fmla="*/ 137 w 197"/>
                    <a:gd name="T3" fmla="*/ 15 h 326"/>
                    <a:gd name="T4" fmla="*/ 106 w 197"/>
                    <a:gd name="T5" fmla="*/ 1 h 326"/>
                    <a:gd name="T6" fmla="*/ 67 w 197"/>
                    <a:gd name="T7" fmla="*/ 0 h 326"/>
                    <a:gd name="T8" fmla="*/ 32 w 197"/>
                    <a:gd name="T9" fmla="*/ 26 h 326"/>
                    <a:gd name="T10" fmla="*/ 8 w 197"/>
                    <a:gd name="T11" fmla="*/ 70 h 326"/>
                    <a:gd name="T12" fmla="*/ 0 w 197"/>
                    <a:gd name="T13" fmla="*/ 122 h 326"/>
                    <a:gd name="T14" fmla="*/ 4 w 197"/>
                    <a:gd name="T15" fmla="*/ 196 h 326"/>
                    <a:gd name="T16" fmla="*/ 29 w 197"/>
                    <a:gd name="T17" fmla="*/ 235 h 326"/>
                    <a:gd name="T18" fmla="*/ 52 w 197"/>
                    <a:gd name="T19" fmla="*/ 259 h 326"/>
                    <a:gd name="T20" fmla="*/ 85 w 197"/>
                    <a:gd name="T21" fmla="*/ 278 h 326"/>
                    <a:gd name="T22" fmla="*/ 104 w 197"/>
                    <a:gd name="T23" fmla="*/ 313 h 326"/>
                    <a:gd name="T24" fmla="*/ 129 w 197"/>
                    <a:gd name="T25" fmla="*/ 326 h 326"/>
                    <a:gd name="T26" fmla="*/ 160 w 197"/>
                    <a:gd name="T27" fmla="*/ 324 h 326"/>
                    <a:gd name="T28" fmla="*/ 182 w 197"/>
                    <a:gd name="T29" fmla="*/ 302 h 326"/>
                    <a:gd name="T30" fmla="*/ 195 w 197"/>
                    <a:gd name="T31" fmla="*/ 272 h 326"/>
                    <a:gd name="T32" fmla="*/ 197 w 197"/>
                    <a:gd name="T33" fmla="*/ 235 h 326"/>
                    <a:gd name="T34" fmla="*/ 186 w 197"/>
                    <a:gd name="T35" fmla="*/ 198 h 326"/>
                    <a:gd name="T36" fmla="*/ 189 w 197"/>
                    <a:gd name="T37" fmla="*/ 150 h 326"/>
                    <a:gd name="T38" fmla="*/ 180 w 197"/>
                    <a:gd name="T39" fmla="*/ 97 h 326"/>
                    <a:gd name="T40" fmla="*/ 161 w 197"/>
                    <a:gd name="T41" fmla="*/ 53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97" h="326">
                      <a:moveTo>
                        <a:pt x="161" y="53"/>
                      </a:moveTo>
                      <a:lnTo>
                        <a:pt x="137" y="15"/>
                      </a:lnTo>
                      <a:lnTo>
                        <a:pt x="106" y="1"/>
                      </a:lnTo>
                      <a:lnTo>
                        <a:pt x="67" y="0"/>
                      </a:lnTo>
                      <a:lnTo>
                        <a:pt x="32" y="26"/>
                      </a:lnTo>
                      <a:lnTo>
                        <a:pt x="8" y="70"/>
                      </a:lnTo>
                      <a:lnTo>
                        <a:pt x="0" y="122"/>
                      </a:lnTo>
                      <a:lnTo>
                        <a:pt x="4" y="196"/>
                      </a:lnTo>
                      <a:lnTo>
                        <a:pt x="29" y="235"/>
                      </a:lnTo>
                      <a:lnTo>
                        <a:pt x="52" y="259"/>
                      </a:lnTo>
                      <a:lnTo>
                        <a:pt x="85" y="278"/>
                      </a:lnTo>
                      <a:lnTo>
                        <a:pt x="104" y="313"/>
                      </a:lnTo>
                      <a:lnTo>
                        <a:pt x="129" y="326"/>
                      </a:lnTo>
                      <a:lnTo>
                        <a:pt x="160" y="324"/>
                      </a:lnTo>
                      <a:lnTo>
                        <a:pt x="182" y="302"/>
                      </a:lnTo>
                      <a:lnTo>
                        <a:pt x="195" y="272"/>
                      </a:lnTo>
                      <a:lnTo>
                        <a:pt x="197" y="235"/>
                      </a:lnTo>
                      <a:lnTo>
                        <a:pt x="186" y="198"/>
                      </a:lnTo>
                      <a:lnTo>
                        <a:pt x="189" y="150"/>
                      </a:lnTo>
                      <a:lnTo>
                        <a:pt x="180" y="97"/>
                      </a:lnTo>
                      <a:lnTo>
                        <a:pt x="161" y="53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165" name="Group 61">
                <a:extLst>
                  <a:ext uri="{FF2B5EF4-FFF2-40B4-BE49-F238E27FC236}">
                    <a16:creationId xmlns:a16="http://schemas.microsoft.com/office/drawing/2014/main" id="{44445B7A-BB98-1437-2202-1BA77B8F1C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1" y="3199"/>
                <a:ext cx="811" cy="623"/>
                <a:chOff x="741" y="3199"/>
                <a:chExt cx="811" cy="623"/>
              </a:xfrm>
            </p:grpSpPr>
            <p:sp>
              <p:nvSpPr>
                <p:cNvPr id="47166" name="Freeform 62">
                  <a:extLst>
                    <a:ext uri="{FF2B5EF4-FFF2-40B4-BE49-F238E27FC236}">
                      <a16:creationId xmlns:a16="http://schemas.microsoft.com/office/drawing/2014/main" id="{C66E8DCA-C6C2-65D1-E377-8E936E818B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5" y="3199"/>
                  <a:ext cx="497" cy="419"/>
                </a:xfrm>
                <a:custGeom>
                  <a:avLst/>
                  <a:gdLst>
                    <a:gd name="T0" fmla="*/ 380 w 994"/>
                    <a:gd name="T1" fmla="*/ 0 h 838"/>
                    <a:gd name="T2" fmla="*/ 188 w 994"/>
                    <a:gd name="T3" fmla="*/ 165 h 838"/>
                    <a:gd name="T4" fmla="*/ 71 w 994"/>
                    <a:gd name="T5" fmla="*/ 319 h 838"/>
                    <a:gd name="T6" fmla="*/ 0 w 994"/>
                    <a:gd name="T7" fmla="*/ 582 h 838"/>
                    <a:gd name="T8" fmla="*/ 188 w 994"/>
                    <a:gd name="T9" fmla="*/ 443 h 838"/>
                    <a:gd name="T10" fmla="*/ 292 w 994"/>
                    <a:gd name="T11" fmla="*/ 345 h 838"/>
                    <a:gd name="T12" fmla="*/ 349 w 994"/>
                    <a:gd name="T13" fmla="*/ 282 h 838"/>
                    <a:gd name="T14" fmla="*/ 292 w 994"/>
                    <a:gd name="T15" fmla="*/ 441 h 838"/>
                    <a:gd name="T16" fmla="*/ 278 w 994"/>
                    <a:gd name="T17" fmla="*/ 586 h 838"/>
                    <a:gd name="T18" fmla="*/ 273 w 994"/>
                    <a:gd name="T19" fmla="*/ 838 h 838"/>
                    <a:gd name="T20" fmla="*/ 305 w 994"/>
                    <a:gd name="T21" fmla="*/ 766 h 838"/>
                    <a:gd name="T22" fmla="*/ 369 w 994"/>
                    <a:gd name="T23" fmla="*/ 661 h 838"/>
                    <a:gd name="T24" fmla="*/ 473 w 994"/>
                    <a:gd name="T25" fmla="*/ 582 h 838"/>
                    <a:gd name="T26" fmla="*/ 568 w 994"/>
                    <a:gd name="T27" fmla="*/ 541 h 838"/>
                    <a:gd name="T28" fmla="*/ 799 w 994"/>
                    <a:gd name="T29" fmla="*/ 433 h 838"/>
                    <a:gd name="T30" fmla="*/ 994 w 994"/>
                    <a:gd name="T31" fmla="*/ 252 h 838"/>
                    <a:gd name="T32" fmla="*/ 934 w 994"/>
                    <a:gd name="T33" fmla="*/ 209 h 838"/>
                    <a:gd name="T34" fmla="*/ 879 w 994"/>
                    <a:gd name="T35" fmla="*/ 230 h 838"/>
                    <a:gd name="T36" fmla="*/ 787 w 994"/>
                    <a:gd name="T37" fmla="*/ 234 h 838"/>
                    <a:gd name="T38" fmla="*/ 675 w 994"/>
                    <a:gd name="T39" fmla="*/ 221 h 838"/>
                    <a:gd name="T40" fmla="*/ 577 w 994"/>
                    <a:gd name="T41" fmla="*/ 193 h 838"/>
                    <a:gd name="T42" fmla="*/ 424 w 994"/>
                    <a:gd name="T43" fmla="*/ 205 h 838"/>
                    <a:gd name="T44" fmla="*/ 380 w 994"/>
                    <a:gd name="T45" fmla="*/ 0 h 8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94" h="838">
                      <a:moveTo>
                        <a:pt x="380" y="0"/>
                      </a:moveTo>
                      <a:lnTo>
                        <a:pt x="188" y="165"/>
                      </a:lnTo>
                      <a:lnTo>
                        <a:pt x="71" y="319"/>
                      </a:lnTo>
                      <a:lnTo>
                        <a:pt x="0" y="582"/>
                      </a:lnTo>
                      <a:lnTo>
                        <a:pt x="188" y="443"/>
                      </a:lnTo>
                      <a:lnTo>
                        <a:pt x="292" y="345"/>
                      </a:lnTo>
                      <a:lnTo>
                        <a:pt x="349" y="282"/>
                      </a:lnTo>
                      <a:lnTo>
                        <a:pt x="292" y="441"/>
                      </a:lnTo>
                      <a:lnTo>
                        <a:pt x="278" y="586"/>
                      </a:lnTo>
                      <a:lnTo>
                        <a:pt x="273" y="838"/>
                      </a:lnTo>
                      <a:lnTo>
                        <a:pt x="305" y="766"/>
                      </a:lnTo>
                      <a:lnTo>
                        <a:pt x="369" y="661"/>
                      </a:lnTo>
                      <a:lnTo>
                        <a:pt x="473" y="582"/>
                      </a:lnTo>
                      <a:lnTo>
                        <a:pt x="568" y="541"/>
                      </a:lnTo>
                      <a:lnTo>
                        <a:pt x="799" y="433"/>
                      </a:lnTo>
                      <a:lnTo>
                        <a:pt x="994" y="252"/>
                      </a:lnTo>
                      <a:lnTo>
                        <a:pt x="934" y="209"/>
                      </a:lnTo>
                      <a:lnTo>
                        <a:pt x="879" y="230"/>
                      </a:lnTo>
                      <a:lnTo>
                        <a:pt x="787" y="234"/>
                      </a:lnTo>
                      <a:lnTo>
                        <a:pt x="675" y="221"/>
                      </a:lnTo>
                      <a:lnTo>
                        <a:pt x="577" y="193"/>
                      </a:lnTo>
                      <a:lnTo>
                        <a:pt x="424" y="205"/>
                      </a:lnTo>
                      <a:lnTo>
                        <a:pt x="380" y="0"/>
                      </a:lnTo>
                      <a:close/>
                    </a:path>
                  </a:pathLst>
                </a:custGeom>
                <a:solidFill>
                  <a:srgbClr val="E0E0FF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167" name="Freeform 63">
                  <a:extLst>
                    <a:ext uri="{FF2B5EF4-FFF2-40B4-BE49-F238E27FC236}">
                      <a16:creationId xmlns:a16="http://schemas.microsoft.com/office/drawing/2014/main" id="{2A0CFCA8-FF2A-CC96-3A17-7FB7E5D5A2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2" y="3334"/>
                  <a:ext cx="268" cy="462"/>
                </a:xfrm>
                <a:custGeom>
                  <a:avLst/>
                  <a:gdLst>
                    <a:gd name="T0" fmla="*/ 473 w 537"/>
                    <a:gd name="T1" fmla="*/ 0 h 925"/>
                    <a:gd name="T2" fmla="*/ 537 w 537"/>
                    <a:gd name="T3" fmla="*/ 48 h 925"/>
                    <a:gd name="T4" fmla="*/ 531 w 537"/>
                    <a:gd name="T5" fmla="*/ 180 h 925"/>
                    <a:gd name="T6" fmla="*/ 406 w 537"/>
                    <a:gd name="T7" fmla="*/ 280 h 925"/>
                    <a:gd name="T8" fmla="*/ 316 w 537"/>
                    <a:gd name="T9" fmla="*/ 606 h 925"/>
                    <a:gd name="T10" fmla="*/ 0 w 537"/>
                    <a:gd name="T11" fmla="*/ 925 h 925"/>
                    <a:gd name="T12" fmla="*/ 145 w 537"/>
                    <a:gd name="T13" fmla="*/ 476 h 925"/>
                    <a:gd name="T14" fmla="*/ 305 w 537"/>
                    <a:gd name="T15" fmla="*/ 231 h 925"/>
                    <a:gd name="T16" fmla="*/ 330 w 537"/>
                    <a:gd name="T17" fmla="*/ 80 h 925"/>
                    <a:gd name="T18" fmla="*/ 473 w 537"/>
                    <a:gd name="T19" fmla="*/ 0 h 9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37" h="925">
                      <a:moveTo>
                        <a:pt x="473" y="0"/>
                      </a:moveTo>
                      <a:lnTo>
                        <a:pt x="537" y="48"/>
                      </a:lnTo>
                      <a:lnTo>
                        <a:pt x="531" y="180"/>
                      </a:lnTo>
                      <a:lnTo>
                        <a:pt x="406" y="280"/>
                      </a:lnTo>
                      <a:lnTo>
                        <a:pt x="316" y="606"/>
                      </a:lnTo>
                      <a:lnTo>
                        <a:pt x="0" y="925"/>
                      </a:lnTo>
                      <a:lnTo>
                        <a:pt x="145" y="476"/>
                      </a:lnTo>
                      <a:lnTo>
                        <a:pt x="305" y="231"/>
                      </a:lnTo>
                      <a:lnTo>
                        <a:pt x="330" y="80"/>
                      </a:lnTo>
                      <a:lnTo>
                        <a:pt x="473" y="0"/>
                      </a:lnTo>
                      <a:close/>
                    </a:path>
                  </a:pathLst>
                </a:custGeom>
                <a:solidFill>
                  <a:srgbClr val="FF00A0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7168" name="Group 64">
                  <a:extLst>
                    <a:ext uri="{FF2B5EF4-FFF2-40B4-BE49-F238E27FC236}">
                      <a16:creationId xmlns:a16="http://schemas.microsoft.com/office/drawing/2014/main" id="{0250CD2D-81EB-27BB-168C-F6168D700A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41" y="3360"/>
                  <a:ext cx="391" cy="462"/>
                  <a:chOff x="741" y="3360"/>
                  <a:chExt cx="391" cy="462"/>
                </a:xfrm>
              </p:grpSpPr>
              <p:grpSp>
                <p:nvGrpSpPr>
                  <p:cNvPr id="47169" name="Group 65">
                    <a:extLst>
                      <a:ext uri="{FF2B5EF4-FFF2-40B4-BE49-F238E27FC236}">
                        <a16:creationId xmlns:a16="http://schemas.microsoft.com/office/drawing/2014/main" id="{B8021343-2AF8-C448-1E74-D73BC445DD8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41" y="3360"/>
                    <a:ext cx="335" cy="372"/>
                    <a:chOff x="741" y="3360"/>
                    <a:chExt cx="335" cy="372"/>
                  </a:xfrm>
                </p:grpSpPr>
                <p:sp>
                  <p:nvSpPr>
                    <p:cNvPr id="47170" name="Freeform 66">
                      <a:extLst>
                        <a:ext uri="{FF2B5EF4-FFF2-40B4-BE49-F238E27FC236}">
                          <a16:creationId xmlns:a16="http://schemas.microsoft.com/office/drawing/2014/main" id="{1881F633-C397-C281-5619-18E1F07B87D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41" y="3360"/>
                      <a:ext cx="335" cy="372"/>
                    </a:xfrm>
                    <a:custGeom>
                      <a:avLst/>
                      <a:gdLst>
                        <a:gd name="T0" fmla="*/ 571 w 669"/>
                        <a:gd name="T1" fmla="*/ 72 h 745"/>
                        <a:gd name="T2" fmla="*/ 511 w 669"/>
                        <a:gd name="T3" fmla="*/ 192 h 745"/>
                        <a:gd name="T4" fmla="*/ 409 w 669"/>
                        <a:gd name="T5" fmla="*/ 169 h 745"/>
                        <a:gd name="T6" fmla="*/ 314 w 669"/>
                        <a:gd name="T7" fmla="*/ 140 h 745"/>
                        <a:gd name="T8" fmla="*/ 229 w 669"/>
                        <a:gd name="T9" fmla="*/ 102 h 745"/>
                        <a:gd name="T10" fmla="*/ 167 w 669"/>
                        <a:gd name="T11" fmla="*/ 75 h 745"/>
                        <a:gd name="T12" fmla="*/ 52 w 669"/>
                        <a:gd name="T13" fmla="*/ 0 h 745"/>
                        <a:gd name="T14" fmla="*/ 20 w 669"/>
                        <a:gd name="T15" fmla="*/ 12 h 745"/>
                        <a:gd name="T16" fmla="*/ 16 w 669"/>
                        <a:gd name="T17" fmla="*/ 85 h 745"/>
                        <a:gd name="T18" fmla="*/ 64 w 669"/>
                        <a:gd name="T19" fmla="*/ 153 h 745"/>
                        <a:gd name="T20" fmla="*/ 25 w 669"/>
                        <a:gd name="T21" fmla="*/ 144 h 745"/>
                        <a:gd name="T22" fmla="*/ 0 w 669"/>
                        <a:gd name="T23" fmla="*/ 176 h 745"/>
                        <a:gd name="T24" fmla="*/ 7 w 669"/>
                        <a:gd name="T25" fmla="*/ 208 h 745"/>
                        <a:gd name="T26" fmla="*/ 41 w 669"/>
                        <a:gd name="T27" fmla="*/ 249 h 745"/>
                        <a:gd name="T28" fmla="*/ 25 w 669"/>
                        <a:gd name="T29" fmla="*/ 265 h 745"/>
                        <a:gd name="T30" fmla="*/ 7 w 669"/>
                        <a:gd name="T31" fmla="*/ 289 h 745"/>
                        <a:gd name="T32" fmla="*/ 7 w 669"/>
                        <a:gd name="T33" fmla="*/ 319 h 745"/>
                        <a:gd name="T34" fmla="*/ 25 w 669"/>
                        <a:gd name="T35" fmla="*/ 368 h 745"/>
                        <a:gd name="T36" fmla="*/ 80 w 669"/>
                        <a:gd name="T37" fmla="*/ 415 h 745"/>
                        <a:gd name="T38" fmla="*/ 55 w 669"/>
                        <a:gd name="T39" fmla="*/ 431 h 745"/>
                        <a:gd name="T40" fmla="*/ 44 w 669"/>
                        <a:gd name="T41" fmla="*/ 472 h 745"/>
                        <a:gd name="T42" fmla="*/ 59 w 669"/>
                        <a:gd name="T43" fmla="*/ 512 h 745"/>
                        <a:gd name="T44" fmla="*/ 109 w 669"/>
                        <a:gd name="T45" fmla="*/ 537 h 745"/>
                        <a:gd name="T46" fmla="*/ 173 w 669"/>
                        <a:gd name="T47" fmla="*/ 561 h 745"/>
                        <a:gd name="T48" fmla="*/ 225 w 669"/>
                        <a:gd name="T49" fmla="*/ 605 h 745"/>
                        <a:gd name="T50" fmla="*/ 265 w 669"/>
                        <a:gd name="T51" fmla="*/ 645 h 745"/>
                        <a:gd name="T52" fmla="*/ 301 w 669"/>
                        <a:gd name="T53" fmla="*/ 685 h 745"/>
                        <a:gd name="T54" fmla="*/ 343 w 669"/>
                        <a:gd name="T55" fmla="*/ 730 h 745"/>
                        <a:gd name="T56" fmla="*/ 417 w 669"/>
                        <a:gd name="T57" fmla="*/ 745 h 745"/>
                        <a:gd name="T58" fmla="*/ 560 w 669"/>
                        <a:gd name="T59" fmla="*/ 561 h 745"/>
                        <a:gd name="T60" fmla="*/ 584 w 669"/>
                        <a:gd name="T61" fmla="*/ 424 h 745"/>
                        <a:gd name="T62" fmla="*/ 593 w 669"/>
                        <a:gd name="T63" fmla="*/ 344 h 745"/>
                        <a:gd name="T64" fmla="*/ 629 w 669"/>
                        <a:gd name="T65" fmla="*/ 303 h 745"/>
                        <a:gd name="T66" fmla="*/ 656 w 669"/>
                        <a:gd name="T67" fmla="*/ 261 h 745"/>
                        <a:gd name="T68" fmla="*/ 669 w 669"/>
                        <a:gd name="T69" fmla="*/ 197 h 745"/>
                        <a:gd name="T70" fmla="*/ 666 w 669"/>
                        <a:gd name="T71" fmla="*/ 154 h 745"/>
                        <a:gd name="T72" fmla="*/ 652 w 669"/>
                        <a:gd name="T73" fmla="*/ 118 h 745"/>
                        <a:gd name="T74" fmla="*/ 629 w 669"/>
                        <a:gd name="T75" fmla="*/ 83 h 745"/>
                        <a:gd name="T76" fmla="*/ 602 w 669"/>
                        <a:gd name="T77" fmla="*/ 68 h 745"/>
                        <a:gd name="T78" fmla="*/ 571 w 669"/>
                        <a:gd name="T79" fmla="*/ 72 h 7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</a:cxnLst>
                      <a:rect l="0" t="0" r="r" b="b"/>
                      <a:pathLst>
                        <a:path w="669" h="745">
                          <a:moveTo>
                            <a:pt x="571" y="72"/>
                          </a:moveTo>
                          <a:lnTo>
                            <a:pt x="511" y="192"/>
                          </a:lnTo>
                          <a:lnTo>
                            <a:pt x="409" y="169"/>
                          </a:lnTo>
                          <a:lnTo>
                            <a:pt x="314" y="140"/>
                          </a:lnTo>
                          <a:lnTo>
                            <a:pt x="229" y="102"/>
                          </a:lnTo>
                          <a:lnTo>
                            <a:pt x="167" y="75"/>
                          </a:lnTo>
                          <a:lnTo>
                            <a:pt x="52" y="0"/>
                          </a:lnTo>
                          <a:lnTo>
                            <a:pt x="20" y="12"/>
                          </a:lnTo>
                          <a:lnTo>
                            <a:pt x="16" y="85"/>
                          </a:lnTo>
                          <a:lnTo>
                            <a:pt x="64" y="153"/>
                          </a:lnTo>
                          <a:lnTo>
                            <a:pt x="25" y="144"/>
                          </a:lnTo>
                          <a:lnTo>
                            <a:pt x="0" y="176"/>
                          </a:lnTo>
                          <a:lnTo>
                            <a:pt x="7" y="208"/>
                          </a:lnTo>
                          <a:lnTo>
                            <a:pt x="41" y="249"/>
                          </a:lnTo>
                          <a:lnTo>
                            <a:pt x="25" y="265"/>
                          </a:lnTo>
                          <a:lnTo>
                            <a:pt x="7" y="289"/>
                          </a:lnTo>
                          <a:lnTo>
                            <a:pt x="7" y="319"/>
                          </a:lnTo>
                          <a:lnTo>
                            <a:pt x="25" y="368"/>
                          </a:lnTo>
                          <a:lnTo>
                            <a:pt x="80" y="415"/>
                          </a:lnTo>
                          <a:lnTo>
                            <a:pt x="55" y="431"/>
                          </a:lnTo>
                          <a:lnTo>
                            <a:pt x="44" y="472"/>
                          </a:lnTo>
                          <a:lnTo>
                            <a:pt x="59" y="512"/>
                          </a:lnTo>
                          <a:lnTo>
                            <a:pt x="109" y="537"/>
                          </a:lnTo>
                          <a:lnTo>
                            <a:pt x="173" y="561"/>
                          </a:lnTo>
                          <a:lnTo>
                            <a:pt x="225" y="605"/>
                          </a:lnTo>
                          <a:lnTo>
                            <a:pt x="265" y="645"/>
                          </a:lnTo>
                          <a:lnTo>
                            <a:pt x="301" y="685"/>
                          </a:lnTo>
                          <a:lnTo>
                            <a:pt x="343" y="730"/>
                          </a:lnTo>
                          <a:lnTo>
                            <a:pt x="417" y="745"/>
                          </a:lnTo>
                          <a:lnTo>
                            <a:pt x="560" y="561"/>
                          </a:lnTo>
                          <a:lnTo>
                            <a:pt x="584" y="424"/>
                          </a:lnTo>
                          <a:lnTo>
                            <a:pt x="593" y="344"/>
                          </a:lnTo>
                          <a:lnTo>
                            <a:pt x="629" y="303"/>
                          </a:lnTo>
                          <a:lnTo>
                            <a:pt x="656" y="261"/>
                          </a:lnTo>
                          <a:lnTo>
                            <a:pt x="669" y="197"/>
                          </a:lnTo>
                          <a:lnTo>
                            <a:pt x="666" y="154"/>
                          </a:lnTo>
                          <a:lnTo>
                            <a:pt x="652" y="118"/>
                          </a:lnTo>
                          <a:lnTo>
                            <a:pt x="629" y="83"/>
                          </a:lnTo>
                          <a:lnTo>
                            <a:pt x="602" y="68"/>
                          </a:lnTo>
                          <a:lnTo>
                            <a:pt x="571" y="72"/>
                          </a:lnTo>
                          <a:close/>
                        </a:path>
                      </a:pathLst>
                    </a:custGeom>
                    <a:solidFill>
                      <a:srgbClr val="E0A080"/>
                    </a:solidFill>
                    <a:ln w="6350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47171" name="Group 67">
                      <a:extLst>
                        <a:ext uri="{FF2B5EF4-FFF2-40B4-BE49-F238E27FC236}">
                          <a16:creationId xmlns:a16="http://schemas.microsoft.com/office/drawing/2014/main" id="{DB68B474-6CF8-0968-4DC1-65DAFC5C231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62" y="3416"/>
                      <a:ext cx="249" cy="182"/>
                      <a:chOff x="762" y="3416"/>
                      <a:chExt cx="249" cy="182"/>
                    </a:xfrm>
                  </p:grpSpPr>
                  <p:sp>
                    <p:nvSpPr>
                      <p:cNvPr id="47172" name="Freeform 68">
                        <a:extLst>
                          <a:ext uri="{FF2B5EF4-FFF2-40B4-BE49-F238E27FC236}">
                            <a16:creationId xmlns:a16="http://schemas.microsoft.com/office/drawing/2014/main" id="{7D7CD066-60E3-2AA5-3F7D-65A770D7308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69" y="3432"/>
                        <a:ext cx="177" cy="62"/>
                      </a:xfrm>
                      <a:custGeom>
                        <a:avLst/>
                        <a:gdLst>
                          <a:gd name="T0" fmla="*/ 0 w 354"/>
                          <a:gd name="T1" fmla="*/ 0 h 124"/>
                          <a:gd name="T2" fmla="*/ 79 w 354"/>
                          <a:gd name="T3" fmla="*/ 59 h 124"/>
                          <a:gd name="T4" fmla="*/ 175 w 354"/>
                          <a:gd name="T5" fmla="*/ 105 h 124"/>
                          <a:gd name="T6" fmla="*/ 275 w 354"/>
                          <a:gd name="T7" fmla="*/ 124 h 124"/>
                          <a:gd name="T8" fmla="*/ 354 w 354"/>
                          <a:gd name="T9" fmla="*/ 124 h 1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</a:cxnLst>
                        <a:rect l="0" t="0" r="r" b="b"/>
                        <a:pathLst>
                          <a:path w="354" h="124">
                            <a:moveTo>
                              <a:pt x="0" y="0"/>
                            </a:moveTo>
                            <a:lnTo>
                              <a:pt x="79" y="59"/>
                            </a:lnTo>
                            <a:lnTo>
                              <a:pt x="175" y="105"/>
                            </a:lnTo>
                            <a:lnTo>
                              <a:pt x="275" y="124"/>
                            </a:lnTo>
                            <a:lnTo>
                              <a:pt x="354" y="124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7173" name="Freeform 69">
                        <a:extLst>
                          <a:ext uri="{FF2B5EF4-FFF2-40B4-BE49-F238E27FC236}">
                            <a16:creationId xmlns:a16="http://schemas.microsoft.com/office/drawing/2014/main" id="{7685EFCF-01DE-A08A-EBAD-86628ECF3B1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62" y="3488"/>
                        <a:ext cx="128" cy="57"/>
                      </a:xfrm>
                      <a:custGeom>
                        <a:avLst/>
                        <a:gdLst>
                          <a:gd name="T0" fmla="*/ 0 w 257"/>
                          <a:gd name="T1" fmla="*/ 0 h 116"/>
                          <a:gd name="T2" fmla="*/ 59 w 257"/>
                          <a:gd name="T3" fmla="*/ 47 h 116"/>
                          <a:gd name="T4" fmla="*/ 148 w 257"/>
                          <a:gd name="T5" fmla="*/ 91 h 116"/>
                          <a:gd name="T6" fmla="*/ 257 w 257"/>
                          <a:gd name="T7" fmla="*/ 116 h 11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257" h="116">
                            <a:moveTo>
                              <a:pt x="0" y="0"/>
                            </a:moveTo>
                            <a:lnTo>
                              <a:pt x="59" y="47"/>
                            </a:lnTo>
                            <a:lnTo>
                              <a:pt x="148" y="91"/>
                            </a:lnTo>
                            <a:lnTo>
                              <a:pt x="257" y="116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7174" name="Freeform 70">
                        <a:extLst>
                          <a:ext uri="{FF2B5EF4-FFF2-40B4-BE49-F238E27FC236}">
                            <a16:creationId xmlns:a16="http://schemas.microsoft.com/office/drawing/2014/main" id="{F3AA4AB4-CABA-A9F5-F7C4-E8AB2C10C1F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781" y="3567"/>
                        <a:ext cx="87" cy="31"/>
                      </a:xfrm>
                      <a:custGeom>
                        <a:avLst/>
                        <a:gdLst>
                          <a:gd name="T0" fmla="*/ 0 w 172"/>
                          <a:gd name="T1" fmla="*/ 0 h 62"/>
                          <a:gd name="T2" fmla="*/ 81 w 172"/>
                          <a:gd name="T3" fmla="*/ 41 h 62"/>
                          <a:gd name="T4" fmla="*/ 172 w 172"/>
                          <a:gd name="T5" fmla="*/ 62 h 6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172" h="62">
                            <a:moveTo>
                              <a:pt x="0" y="0"/>
                            </a:moveTo>
                            <a:lnTo>
                              <a:pt x="81" y="41"/>
                            </a:lnTo>
                            <a:lnTo>
                              <a:pt x="172" y="62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7175" name="Freeform 71">
                        <a:extLst>
                          <a:ext uri="{FF2B5EF4-FFF2-40B4-BE49-F238E27FC236}">
                            <a16:creationId xmlns:a16="http://schemas.microsoft.com/office/drawing/2014/main" id="{DF3EE328-2643-9249-EC9C-EE5FEBA702E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005" y="3416"/>
                        <a:ext cx="6" cy="38"/>
                      </a:xfrm>
                      <a:custGeom>
                        <a:avLst/>
                        <a:gdLst>
                          <a:gd name="T0" fmla="*/ 6 w 12"/>
                          <a:gd name="T1" fmla="*/ 75 h 75"/>
                          <a:gd name="T2" fmla="*/ 0 w 12"/>
                          <a:gd name="T3" fmla="*/ 43 h 75"/>
                          <a:gd name="T4" fmla="*/ 1 w 12"/>
                          <a:gd name="T5" fmla="*/ 25 h 75"/>
                          <a:gd name="T6" fmla="*/ 12 w 12"/>
                          <a:gd name="T7" fmla="*/ 0 h 7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</a:cxnLst>
                        <a:rect l="0" t="0" r="r" b="b"/>
                        <a:pathLst>
                          <a:path w="12" h="75">
                            <a:moveTo>
                              <a:pt x="6" y="75"/>
                            </a:moveTo>
                            <a:lnTo>
                              <a:pt x="0" y="43"/>
                            </a:lnTo>
                            <a:lnTo>
                              <a:pt x="1" y="25"/>
                            </a:lnTo>
                            <a:lnTo>
                              <a:pt x="12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47176" name="Freeform 72">
                    <a:extLst>
                      <a:ext uri="{FF2B5EF4-FFF2-40B4-BE49-F238E27FC236}">
                        <a16:creationId xmlns:a16="http://schemas.microsoft.com/office/drawing/2014/main" id="{5024D9BF-0C60-8762-4613-4676613C5C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98" y="3547"/>
                    <a:ext cx="234" cy="275"/>
                  </a:xfrm>
                  <a:custGeom>
                    <a:avLst/>
                    <a:gdLst>
                      <a:gd name="T0" fmla="*/ 279 w 467"/>
                      <a:gd name="T1" fmla="*/ 0 h 549"/>
                      <a:gd name="T2" fmla="*/ 375 w 467"/>
                      <a:gd name="T3" fmla="*/ 66 h 549"/>
                      <a:gd name="T4" fmla="*/ 467 w 467"/>
                      <a:gd name="T5" fmla="*/ 152 h 549"/>
                      <a:gd name="T6" fmla="*/ 464 w 467"/>
                      <a:gd name="T7" fmla="*/ 203 h 549"/>
                      <a:gd name="T8" fmla="*/ 443 w 467"/>
                      <a:gd name="T9" fmla="*/ 249 h 549"/>
                      <a:gd name="T10" fmla="*/ 395 w 467"/>
                      <a:gd name="T11" fmla="*/ 346 h 549"/>
                      <a:gd name="T12" fmla="*/ 304 w 467"/>
                      <a:gd name="T13" fmla="*/ 465 h 549"/>
                      <a:gd name="T14" fmla="*/ 203 w 467"/>
                      <a:gd name="T15" fmla="*/ 549 h 549"/>
                      <a:gd name="T16" fmla="*/ 95 w 467"/>
                      <a:gd name="T17" fmla="*/ 520 h 549"/>
                      <a:gd name="T18" fmla="*/ 29 w 467"/>
                      <a:gd name="T19" fmla="*/ 474 h 549"/>
                      <a:gd name="T20" fmla="*/ 0 w 467"/>
                      <a:gd name="T21" fmla="*/ 416 h 549"/>
                      <a:gd name="T22" fmla="*/ 0 w 467"/>
                      <a:gd name="T23" fmla="*/ 337 h 549"/>
                      <a:gd name="T24" fmla="*/ 29 w 467"/>
                      <a:gd name="T25" fmla="*/ 346 h 549"/>
                      <a:gd name="T26" fmla="*/ 95 w 467"/>
                      <a:gd name="T27" fmla="*/ 314 h 549"/>
                      <a:gd name="T28" fmla="*/ 143 w 467"/>
                      <a:gd name="T29" fmla="*/ 257 h 549"/>
                      <a:gd name="T30" fmla="*/ 234 w 467"/>
                      <a:gd name="T31" fmla="*/ 149 h 549"/>
                      <a:gd name="T32" fmla="*/ 279 w 467"/>
                      <a:gd name="T33" fmla="*/ 0 h 5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467" h="549">
                        <a:moveTo>
                          <a:pt x="279" y="0"/>
                        </a:moveTo>
                        <a:lnTo>
                          <a:pt x="375" y="66"/>
                        </a:lnTo>
                        <a:lnTo>
                          <a:pt x="467" y="152"/>
                        </a:lnTo>
                        <a:lnTo>
                          <a:pt x="464" y="203"/>
                        </a:lnTo>
                        <a:lnTo>
                          <a:pt x="443" y="249"/>
                        </a:lnTo>
                        <a:lnTo>
                          <a:pt x="395" y="346"/>
                        </a:lnTo>
                        <a:lnTo>
                          <a:pt x="304" y="465"/>
                        </a:lnTo>
                        <a:lnTo>
                          <a:pt x="203" y="549"/>
                        </a:lnTo>
                        <a:lnTo>
                          <a:pt x="95" y="520"/>
                        </a:lnTo>
                        <a:lnTo>
                          <a:pt x="29" y="474"/>
                        </a:lnTo>
                        <a:lnTo>
                          <a:pt x="0" y="416"/>
                        </a:lnTo>
                        <a:lnTo>
                          <a:pt x="0" y="337"/>
                        </a:lnTo>
                        <a:lnTo>
                          <a:pt x="29" y="346"/>
                        </a:lnTo>
                        <a:lnTo>
                          <a:pt x="95" y="314"/>
                        </a:lnTo>
                        <a:lnTo>
                          <a:pt x="143" y="257"/>
                        </a:lnTo>
                        <a:lnTo>
                          <a:pt x="234" y="149"/>
                        </a:lnTo>
                        <a:lnTo>
                          <a:pt x="279" y="0"/>
                        </a:lnTo>
                        <a:close/>
                      </a:path>
                    </a:pathLst>
                  </a:custGeom>
                  <a:solidFill>
                    <a:srgbClr val="C0E0FF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aphicFrame>
          <p:nvGraphicFramePr>
            <p:cNvPr id="47177" name="Object 73">
              <a:extLst>
                <a:ext uri="{FF2B5EF4-FFF2-40B4-BE49-F238E27FC236}">
                  <a16:creationId xmlns:a16="http://schemas.microsoft.com/office/drawing/2014/main" id="{95B605E6-E158-6983-1E50-A969535BBF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3024"/>
            <a:ext cx="1047" cy="1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6" imgW="2166840" imgH="2287440" progId="MS_ClipArt_Gallery.2">
                    <p:embed/>
                  </p:oleObj>
                </mc:Choice>
                <mc:Fallback>
                  <p:oleObj name="剪辑" r:id="rId6" imgW="2166840" imgH="2287440" progId="MS_ClipArt_Gallery.2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024"/>
                          <a:ext cx="1047" cy="1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78" name="AutoShape 74">
            <a:extLst>
              <a:ext uri="{FF2B5EF4-FFF2-40B4-BE49-F238E27FC236}">
                <a16:creationId xmlns:a16="http://schemas.microsoft.com/office/drawing/2014/main" id="{DFEA9584-E5BA-FDAD-4AA8-60829E05C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743200"/>
            <a:ext cx="4267200" cy="1371600"/>
          </a:xfrm>
          <a:prstGeom prst="cloudCallout">
            <a:avLst>
              <a:gd name="adj1" fmla="val -47546"/>
              <a:gd name="adj2" fmla="val 54861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shade val="68235"/>
                  <a:invGamma/>
                </a:srgbClr>
              </a:gs>
            </a:gsLst>
            <a:lin ang="18900000" scaled="1"/>
          </a:gradFill>
          <a:ln w="9525">
            <a:solidFill>
              <a:srgbClr val="CC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altLang="zh-CN" b="1"/>
              <a:t>        Is it really necessary </a:t>
            </a:r>
          </a:p>
          <a:p>
            <a:pPr algn="ctr">
              <a:lnSpc>
                <a:spcPct val="90000"/>
              </a:lnSpc>
            </a:pPr>
            <a:r>
              <a:rPr lang="en-US" altLang="zh-CN" b="1"/>
              <a:t>to count the exact </a:t>
            </a:r>
          </a:p>
          <a:p>
            <a:pPr algn="ctr">
              <a:lnSpc>
                <a:spcPct val="90000"/>
              </a:lnSpc>
            </a:pPr>
            <a:r>
              <a:rPr lang="en-US" altLang="zh-CN" b="1"/>
              <a:t>number of steps ?</a:t>
            </a:r>
          </a:p>
        </p:txBody>
      </p:sp>
      <p:sp>
        <p:nvSpPr>
          <p:cNvPr id="47179" name="AutoShape 75">
            <a:extLst>
              <a:ext uri="{FF2B5EF4-FFF2-40B4-BE49-F238E27FC236}">
                <a16:creationId xmlns:a16="http://schemas.microsoft.com/office/drawing/2014/main" id="{462F1375-149D-A617-4041-80BB654BD65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191000" y="2743200"/>
            <a:ext cx="2819400" cy="1143000"/>
          </a:xfrm>
          <a:prstGeom prst="cloudCallout">
            <a:avLst>
              <a:gd name="adj1" fmla="val -58333"/>
              <a:gd name="adj2" fmla="val 68329"/>
            </a:avLst>
          </a:prstGeom>
          <a:gradFill rotWithShape="0">
            <a:gsLst>
              <a:gs pos="0">
                <a:srgbClr val="CCFFCC">
                  <a:gamma/>
                  <a:shade val="70980"/>
                  <a:invGamma/>
                </a:srgbClr>
              </a:gs>
              <a:gs pos="100000">
                <a:srgbClr val="CCFFCC"/>
              </a:gs>
            </a:gsLst>
            <a:lin ang="2700000" scaled="1"/>
          </a:gradFill>
          <a:ln w="9525">
            <a:solidFill>
              <a:srgbClr val="CC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Uhhh ...</a:t>
            </a:r>
          </a:p>
          <a:p>
            <a:pPr algn="ctr"/>
            <a:r>
              <a:rPr lang="en-US" altLang="zh-CN" b="1"/>
              <a:t> I don’t think so.</a:t>
            </a:r>
          </a:p>
        </p:txBody>
      </p:sp>
      <p:sp>
        <p:nvSpPr>
          <p:cNvPr id="47180" name="AutoShape 76">
            <a:extLst>
              <a:ext uri="{FF2B5EF4-FFF2-40B4-BE49-F238E27FC236}">
                <a16:creationId xmlns:a16="http://schemas.microsoft.com/office/drawing/2014/main" id="{1A44B30F-FB5C-CC60-AFDA-CE7717EAF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997200"/>
            <a:ext cx="2133600" cy="838200"/>
          </a:xfrm>
          <a:prstGeom prst="cloudCallout">
            <a:avLst>
              <a:gd name="adj1" fmla="val -66296"/>
              <a:gd name="adj2" fmla="val 80116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shade val="70980"/>
                  <a:invGamma/>
                </a:srgbClr>
              </a:gs>
            </a:gsLst>
            <a:lin ang="18900000" scaled="1"/>
          </a:gradFill>
          <a:ln w="9525">
            <a:solidFill>
              <a:srgbClr val="CC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Why not?</a:t>
            </a:r>
          </a:p>
        </p:txBody>
      </p:sp>
      <p:sp>
        <p:nvSpPr>
          <p:cNvPr id="47181" name="AutoShape 77">
            <a:extLst>
              <a:ext uri="{FF2B5EF4-FFF2-40B4-BE49-F238E27FC236}">
                <a16:creationId xmlns:a16="http://schemas.microsoft.com/office/drawing/2014/main" id="{C6D00862-239E-F82A-301F-047B7567955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71800" y="2819400"/>
            <a:ext cx="3429000" cy="1066800"/>
          </a:xfrm>
          <a:prstGeom prst="cloudCallout">
            <a:avLst>
              <a:gd name="adj1" fmla="val -76250"/>
              <a:gd name="adj2" fmla="val 70236"/>
            </a:avLst>
          </a:prstGeom>
          <a:gradFill rotWithShape="0">
            <a:gsLst>
              <a:gs pos="0">
                <a:srgbClr val="CCFFCC">
                  <a:gamma/>
                  <a:shade val="81176"/>
                  <a:invGamma/>
                </a:srgbClr>
              </a:gs>
              <a:gs pos="100000">
                <a:srgbClr val="CCFFCC"/>
              </a:gs>
            </a:gsLst>
            <a:lin ang="2700000" scaled="1"/>
          </a:gradFill>
          <a:ln w="9525">
            <a:solidFill>
              <a:srgbClr val="CC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Because</a:t>
            </a:r>
          </a:p>
          <a:p>
            <a:pPr algn="ctr"/>
            <a:r>
              <a:rPr lang="en-US" altLang="zh-CN" b="1"/>
              <a:t> it drives me crazy!</a:t>
            </a:r>
          </a:p>
        </p:txBody>
      </p:sp>
      <p:sp>
        <p:nvSpPr>
          <p:cNvPr id="47182" name="AutoShape 78">
            <a:extLst>
              <a:ext uri="{FF2B5EF4-FFF2-40B4-BE49-F238E27FC236}">
                <a16:creationId xmlns:a16="http://schemas.microsoft.com/office/drawing/2014/main" id="{C0142445-721A-52BA-6F93-A5716319C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2636838"/>
            <a:ext cx="5334000" cy="1371600"/>
          </a:xfrm>
          <a:prstGeom prst="cloudCallout">
            <a:avLst>
              <a:gd name="adj1" fmla="val -56546"/>
              <a:gd name="adj2" fmla="val 59028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shade val="70980"/>
                  <a:invGamma/>
                </a:srgbClr>
              </a:gs>
            </a:gsLst>
            <a:lin ang="18900000" scaled="1"/>
          </a:gradFill>
          <a:ln w="9525">
            <a:solidFill>
              <a:srgbClr val="CC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          So it’s too complicated sometimes.</a:t>
            </a:r>
          </a:p>
          <a:p>
            <a:pPr algn="ctr"/>
            <a:r>
              <a:rPr lang="en-US" altLang="zh-CN" b="1"/>
              <a:t>But does it worth the effort?</a:t>
            </a:r>
          </a:p>
        </p:txBody>
      </p:sp>
      <p:sp>
        <p:nvSpPr>
          <p:cNvPr id="47183" name="AutoShape 79">
            <a:extLst>
              <a:ext uri="{FF2B5EF4-FFF2-40B4-BE49-F238E27FC236}">
                <a16:creationId xmlns:a16="http://schemas.microsoft.com/office/drawing/2014/main" id="{CF457B08-1709-2A45-2970-80E29022F15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19200" y="1524000"/>
            <a:ext cx="6324600" cy="2362200"/>
          </a:xfrm>
          <a:prstGeom prst="cloudCallout">
            <a:avLst>
              <a:gd name="adj1" fmla="val -45435"/>
              <a:gd name="adj2" fmla="val 64444"/>
            </a:avLst>
          </a:prstGeom>
          <a:gradFill rotWithShape="0">
            <a:gsLst>
              <a:gs pos="0">
                <a:srgbClr val="CCFFCC">
                  <a:gamma/>
                  <a:shade val="70980"/>
                  <a:invGamma/>
                </a:srgbClr>
              </a:gs>
              <a:gs pos="100000">
                <a:srgbClr val="CCFFCC"/>
              </a:gs>
            </a:gsLst>
            <a:lin ang="2700000" scaled="1"/>
          </a:gradFill>
          <a:ln w="9525">
            <a:solidFill>
              <a:srgbClr val="CC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0800" rIns="0" bIns="10800" anchor="ctr"/>
          <a:lstStyle/>
          <a:p>
            <a:pPr algn="ctr"/>
            <a:r>
              <a:rPr lang="en-US" altLang="zh-CN" b="1"/>
              <a:t>Take the iterative and </a:t>
            </a:r>
          </a:p>
          <a:p>
            <a:pPr algn="ctr"/>
            <a:r>
              <a:rPr lang="en-US" altLang="zh-CN" b="1"/>
              <a:t>recursive programs for summing </a:t>
            </a:r>
          </a:p>
          <a:p>
            <a:pPr algn="ctr"/>
            <a:r>
              <a:rPr lang="en-US" altLang="zh-CN" b="1"/>
              <a:t>a list for example --- if you think 2</a:t>
            </a:r>
            <a:r>
              <a:rPr lang="en-US" altLang="zh-CN" b="1" i="1"/>
              <a:t>n</a:t>
            </a:r>
            <a:r>
              <a:rPr lang="en-US" altLang="zh-CN" b="1"/>
              <a:t>+2 is </a:t>
            </a:r>
          </a:p>
          <a:p>
            <a:pPr algn="ctr"/>
            <a:r>
              <a:rPr lang="en-US" altLang="zh-CN" b="1"/>
              <a:t>less than 2</a:t>
            </a:r>
            <a:r>
              <a:rPr lang="en-US" altLang="zh-CN" b="1" i="1"/>
              <a:t>n</a:t>
            </a:r>
            <a:r>
              <a:rPr lang="en-US" altLang="zh-CN" b="1"/>
              <a:t>+3, try a large </a:t>
            </a:r>
            <a:r>
              <a:rPr lang="en-US" altLang="zh-CN" b="1" i="1"/>
              <a:t>n</a:t>
            </a:r>
            <a:r>
              <a:rPr lang="en-US" altLang="zh-CN" b="1"/>
              <a:t> and </a:t>
            </a:r>
          </a:p>
          <a:p>
            <a:pPr algn="ctr"/>
            <a:r>
              <a:rPr lang="en-US" altLang="zh-CN" b="1"/>
              <a:t>you’ll be surprised !</a:t>
            </a:r>
          </a:p>
        </p:txBody>
      </p:sp>
      <p:sp>
        <p:nvSpPr>
          <p:cNvPr id="47184" name="AutoShape 80">
            <a:extLst>
              <a:ext uri="{FF2B5EF4-FFF2-40B4-BE49-F238E27FC236}">
                <a16:creationId xmlns:a16="http://schemas.microsoft.com/office/drawing/2014/main" id="{8BBCC75B-C067-9870-4560-FF55EF21B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636838"/>
            <a:ext cx="4724400" cy="1371600"/>
          </a:xfrm>
          <a:prstGeom prst="cloudCallout">
            <a:avLst>
              <a:gd name="adj1" fmla="val -50505"/>
              <a:gd name="adj2" fmla="val 61574"/>
            </a:avLst>
          </a:prstGeom>
          <a:gradFill rotWithShape="0">
            <a:gsLst>
              <a:gs pos="0">
                <a:srgbClr val="CCFFFF"/>
              </a:gs>
              <a:gs pos="100000">
                <a:srgbClr val="CCFFFF">
                  <a:gamma/>
                  <a:shade val="70980"/>
                  <a:invGamma/>
                </a:srgbClr>
              </a:gs>
            </a:gsLst>
            <a:lin ang="18900000" scaled="1"/>
          </a:gradFill>
          <a:ln w="9525">
            <a:solidFill>
              <a:srgbClr val="CCFF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/>
              <a:t>          I see ...</a:t>
            </a:r>
          </a:p>
          <a:p>
            <a:pPr algn="ctr"/>
            <a:r>
              <a:rPr lang="en-US" altLang="zh-CN" b="1"/>
              <a:t>Then what’s the point of </a:t>
            </a:r>
          </a:p>
          <a:p>
            <a:pPr algn="ctr"/>
            <a:r>
              <a:rPr lang="en-US" altLang="zh-CN" b="1"/>
              <a:t>this </a:t>
            </a:r>
            <a:r>
              <a:rPr lang="en-US" altLang="zh-CN" b="1" i="1"/>
              <a:t>T</a:t>
            </a:r>
            <a:r>
              <a:rPr lang="en-US" altLang="zh-CN" b="1" i="1" baseline="-25000"/>
              <a:t>p</a:t>
            </a:r>
            <a:r>
              <a:rPr lang="en-US" altLang="zh-CN" b="1"/>
              <a:t> stuff?</a:t>
            </a:r>
          </a:p>
        </p:txBody>
      </p:sp>
      <p:sp>
        <p:nvSpPr>
          <p:cNvPr id="47185" name="AutoShape 81">
            <a:extLst>
              <a:ext uri="{FF2B5EF4-FFF2-40B4-BE49-F238E27FC236}">
                <a16:creationId xmlns:a16="http://schemas.microsoft.com/office/drawing/2014/main" id="{15B29101-2528-1E16-7AD5-3D732712C67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68538" y="2565400"/>
            <a:ext cx="4191000" cy="1676400"/>
          </a:xfrm>
          <a:prstGeom prst="cloudCallout">
            <a:avLst>
              <a:gd name="adj1" fmla="val -67352"/>
              <a:gd name="adj2" fmla="val 50565"/>
            </a:avLst>
          </a:prstGeom>
          <a:gradFill rotWithShape="0">
            <a:gsLst>
              <a:gs pos="0">
                <a:srgbClr val="CCFFCC">
                  <a:gamma/>
                  <a:shade val="70980"/>
                  <a:invGamma/>
                </a:srgbClr>
              </a:gs>
              <a:gs pos="100000">
                <a:srgbClr val="CCFFCC"/>
              </a:gs>
            </a:gsLst>
            <a:lin ang="2700000" scaled="1"/>
          </a:gradFill>
          <a:ln w="9525">
            <a:solidFill>
              <a:srgbClr val="CC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10800" rIns="0" bIns="10800" anchor="ctr"/>
          <a:lstStyle/>
          <a:p>
            <a:pPr algn="ctr"/>
            <a:r>
              <a:rPr lang="en-US" altLang="zh-CN" b="1"/>
              <a:t>Good question !</a:t>
            </a:r>
          </a:p>
          <a:p>
            <a:pPr algn="ctr"/>
            <a:r>
              <a:rPr lang="en-US" altLang="zh-CN" b="1"/>
              <a:t>Let’s ask the students ...</a:t>
            </a:r>
          </a:p>
        </p:txBody>
      </p:sp>
      <p:sp>
        <p:nvSpPr>
          <p:cNvPr id="47186" name="Text Box 82">
            <a:extLst>
              <a:ext uri="{FF2B5EF4-FFF2-40B4-BE49-F238E27FC236}">
                <a16:creationId xmlns:a16="http://schemas.microsoft.com/office/drawing/2014/main" id="{88591353-44A0-F00C-5739-065C94D54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6/15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47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47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47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47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471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471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47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6" dur="500"/>
                                        <p:tgtEl>
                                          <p:spTgt spid="471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78" grpId="0" animBg="1" autoUpdateAnimBg="0"/>
      <p:bldP spid="47179" grpId="0" animBg="1" autoUpdateAnimBg="0"/>
      <p:bldP spid="47180" grpId="0" animBg="1" autoUpdateAnimBg="0"/>
      <p:bldP spid="47181" grpId="0" animBg="1" autoUpdateAnimBg="0"/>
      <p:bldP spid="47182" grpId="0" animBg="1" autoUpdateAnimBg="0"/>
      <p:bldP spid="47183" grpId="0" animBg="1" autoUpdateAnimBg="0"/>
      <p:bldP spid="47184" grpId="0" animBg="1" autoUpdateAnimBg="0"/>
      <p:bldP spid="47185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>
            <a:extLst>
              <a:ext uri="{FF2B5EF4-FFF2-40B4-BE49-F238E27FC236}">
                <a16:creationId xmlns:a16="http://schemas.microsoft.com/office/drawing/2014/main" id="{A1AC132B-4F1D-3310-25FB-555DCB30B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§2   </a:t>
            </a:r>
            <a:r>
              <a:rPr lang="en-US" altLang="zh-CN" sz="2800" b="1"/>
              <a:t>Asymptotic Notation  ( </a:t>
            </a:r>
            <a:r>
              <a:rPr lang="en-US" altLang="zh-CN" sz="2800" b="1">
                <a:sym typeface="Symbol" panose="05050102010706020507" pitchFamily="18" charset="2"/>
              </a:rPr>
              <a:t>, , , o </a:t>
            </a:r>
            <a:r>
              <a:rPr lang="en-US" altLang="zh-CN" sz="2800" b="1"/>
              <a:t>)</a:t>
            </a:r>
          </a:p>
        </p:txBody>
      </p:sp>
      <p:grpSp>
        <p:nvGrpSpPr>
          <p:cNvPr id="48132" name="Group 4">
            <a:extLst>
              <a:ext uri="{FF2B5EF4-FFF2-40B4-BE49-F238E27FC236}">
                <a16:creationId xmlns:a16="http://schemas.microsoft.com/office/drawing/2014/main" id="{6C416A2A-ECFF-62F7-842E-52605F15787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990600"/>
            <a:ext cx="7696200" cy="1917700"/>
            <a:chOff x="384" y="720"/>
            <a:chExt cx="4848" cy="1208"/>
          </a:xfrm>
        </p:grpSpPr>
        <p:pic>
          <p:nvPicPr>
            <p:cNvPr id="48133" name="Picture 5">
              <a:extLst>
                <a:ext uri="{FF2B5EF4-FFF2-40B4-BE49-F238E27FC236}">
                  <a16:creationId xmlns:a16="http://schemas.microsoft.com/office/drawing/2014/main" id="{D6736F07-7BB5-C91B-3F3C-0D164CA21E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1008"/>
              <a:ext cx="576" cy="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134" name="Text Box 6">
              <a:extLst>
                <a:ext uri="{FF2B5EF4-FFF2-40B4-BE49-F238E27FC236}">
                  <a16:creationId xmlns:a16="http://schemas.microsoft.com/office/drawing/2014/main" id="{E16D6AF8-D849-5E32-67E3-DA31E85B4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720"/>
              <a:ext cx="4272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The point of counting the steps is to </a:t>
              </a:r>
              <a:r>
                <a:rPr lang="en-US" altLang="zh-CN" b="1">
                  <a:solidFill>
                    <a:schemeClr val="hlink"/>
                  </a:solidFill>
                </a:rPr>
                <a:t>predict the growth</a:t>
              </a:r>
              <a:r>
                <a:rPr lang="en-US" altLang="zh-CN" b="1"/>
                <a:t> in run time as the </a:t>
              </a:r>
              <a:r>
                <a:rPr lang="en-US" altLang="zh-CN" b="1" i="1"/>
                <a:t>N</a:t>
              </a:r>
              <a:r>
                <a:rPr lang="en-US" altLang="zh-CN" b="1"/>
                <a:t> change, and thereby </a:t>
              </a:r>
              <a:r>
                <a:rPr lang="en-US" altLang="zh-CN" b="1">
                  <a:solidFill>
                    <a:schemeClr val="hlink"/>
                  </a:solidFill>
                </a:rPr>
                <a:t>compare the time complexities of two programs</a:t>
              </a:r>
              <a:r>
                <a:rPr lang="en-US" altLang="zh-CN" b="1"/>
                <a:t>.  So what we really want to know is the </a:t>
              </a:r>
              <a:r>
                <a:rPr lang="en-US" altLang="zh-CN" b="1">
                  <a:solidFill>
                    <a:schemeClr val="hlink"/>
                  </a:solidFill>
                </a:rPr>
                <a:t>asymptotic behavior</a:t>
              </a:r>
              <a:r>
                <a:rPr lang="en-US" altLang="zh-CN" b="1"/>
                <a:t> of </a:t>
              </a:r>
              <a:r>
                <a:rPr lang="en-US" altLang="zh-CN" b="1" i="1"/>
                <a:t>T</a:t>
              </a:r>
              <a:r>
                <a:rPr lang="en-US" altLang="zh-CN" b="1" i="1" baseline="-25000"/>
                <a:t>p</a:t>
              </a:r>
              <a:r>
                <a:rPr lang="en-US" altLang="zh-CN" b="1"/>
                <a:t>.</a:t>
              </a:r>
            </a:p>
          </p:txBody>
        </p:sp>
      </p:grpSp>
      <p:sp>
        <p:nvSpPr>
          <p:cNvPr id="48135" name="Text Box 7">
            <a:extLst>
              <a:ext uri="{FF2B5EF4-FFF2-40B4-BE49-F238E27FC236}">
                <a16:creationId xmlns:a16="http://schemas.microsoft.com/office/drawing/2014/main" id="{4B04DCA8-B64C-7FE9-5379-C032BA6B7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48000"/>
            <a:ext cx="784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635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40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445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Suppose </a:t>
            </a:r>
            <a:r>
              <a:rPr lang="en-US" altLang="zh-CN" b="1" i="1"/>
              <a:t>T</a:t>
            </a:r>
            <a:r>
              <a:rPr lang="en-US" altLang="zh-CN" b="1" i="1" baseline="-25000"/>
              <a:t>p1 </a:t>
            </a:r>
            <a:r>
              <a:rPr lang="en-US" altLang="zh-CN" b="1"/>
              <a:t>( </a:t>
            </a:r>
            <a:r>
              <a:rPr lang="en-US" altLang="zh-CN" b="1" i="1"/>
              <a:t>N </a:t>
            </a:r>
            <a:r>
              <a:rPr lang="en-US" altLang="zh-CN" b="1"/>
              <a:t>) = </a:t>
            </a:r>
            <a:r>
              <a:rPr lang="en-US" altLang="zh-CN" b="1" i="1"/>
              <a:t>c</a:t>
            </a:r>
            <a:r>
              <a:rPr lang="en-US" altLang="zh-CN" b="1" baseline="-25000"/>
              <a:t>1</a:t>
            </a:r>
            <a:r>
              <a:rPr lang="en-US" altLang="zh-CN" b="1" i="1"/>
              <a:t>N</a:t>
            </a:r>
            <a:r>
              <a:rPr lang="en-US" altLang="zh-CN" b="1" baseline="30000"/>
              <a:t>2 </a:t>
            </a:r>
            <a:r>
              <a:rPr lang="en-US" altLang="zh-CN" b="1"/>
              <a:t>+ </a:t>
            </a:r>
            <a:r>
              <a:rPr lang="en-US" altLang="zh-CN" b="1" i="1"/>
              <a:t>c</a:t>
            </a:r>
            <a:r>
              <a:rPr lang="en-US" altLang="zh-CN" b="1" baseline="-25000"/>
              <a:t>2</a:t>
            </a:r>
            <a:r>
              <a:rPr lang="en-US" altLang="zh-CN" b="1" i="1"/>
              <a:t>N</a:t>
            </a:r>
            <a:r>
              <a:rPr lang="en-US" altLang="zh-CN" b="1"/>
              <a:t> and </a:t>
            </a:r>
            <a:r>
              <a:rPr lang="en-US" altLang="zh-CN" b="1" i="1"/>
              <a:t>T</a:t>
            </a:r>
            <a:r>
              <a:rPr lang="en-US" altLang="zh-CN" b="1" i="1" baseline="-25000"/>
              <a:t>p2 </a:t>
            </a:r>
            <a:r>
              <a:rPr lang="en-US" altLang="zh-CN" b="1"/>
              <a:t>( </a:t>
            </a:r>
            <a:r>
              <a:rPr lang="en-US" altLang="zh-CN" b="1" i="1"/>
              <a:t>N </a:t>
            </a:r>
            <a:r>
              <a:rPr lang="en-US" altLang="zh-CN" b="1"/>
              <a:t>) = </a:t>
            </a:r>
            <a:r>
              <a:rPr lang="en-US" altLang="zh-CN" b="1" i="1"/>
              <a:t>c</a:t>
            </a:r>
            <a:r>
              <a:rPr lang="en-US" altLang="zh-CN" b="1" baseline="-25000"/>
              <a:t>3</a:t>
            </a:r>
            <a:r>
              <a:rPr lang="en-US" altLang="zh-CN" b="1" i="1"/>
              <a:t>N</a:t>
            </a:r>
            <a:r>
              <a:rPr lang="en-US" altLang="zh-CN" b="1"/>
              <a:t>.  Which one is faster?</a:t>
            </a:r>
          </a:p>
        </p:txBody>
      </p:sp>
      <p:sp>
        <p:nvSpPr>
          <p:cNvPr id="48136" name="Text Box 8">
            <a:extLst>
              <a:ext uri="{FF2B5EF4-FFF2-40B4-BE49-F238E27FC236}">
                <a16:creationId xmlns:a16="http://schemas.microsoft.com/office/drawing/2014/main" id="{E73309E8-C759-5A5B-D4EE-0B7A00E55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7848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635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40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445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/>
              <a:t>No matter what  </a:t>
            </a:r>
            <a:r>
              <a:rPr lang="en-US" altLang="zh-CN" b="1" i="1"/>
              <a:t>c</a:t>
            </a:r>
            <a:r>
              <a:rPr lang="en-US" altLang="zh-CN" b="1" baseline="-25000"/>
              <a:t>1</a:t>
            </a:r>
            <a:r>
              <a:rPr lang="en-US" altLang="zh-CN" b="1"/>
              <a:t>, </a:t>
            </a:r>
            <a:r>
              <a:rPr lang="en-US" altLang="zh-CN" b="1" i="1"/>
              <a:t>c</a:t>
            </a:r>
            <a:r>
              <a:rPr lang="en-US" altLang="zh-CN" b="1" baseline="-25000"/>
              <a:t>2</a:t>
            </a:r>
            <a:r>
              <a:rPr lang="en-US" altLang="zh-CN" b="1"/>
              <a:t>, and </a:t>
            </a:r>
            <a:r>
              <a:rPr lang="en-US" altLang="zh-CN" b="1" i="1"/>
              <a:t>c</a:t>
            </a:r>
            <a:r>
              <a:rPr lang="en-US" altLang="zh-CN" b="1" baseline="-25000"/>
              <a:t>3</a:t>
            </a:r>
            <a:r>
              <a:rPr lang="en-US" altLang="zh-CN" b="1"/>
              <a:t> are, there will be an </a:t>
            </a:r>
            <a:r>
              <a:rPr lang="en-US" altLang="zh-CN" b="1" i="1"/>
              <a:t>n</a:t>
            </a:r>
            <a:r>
              <a:rPr lang="en-US" altLang="zh-CN" b="1" baseline="-25000"/>
              <a:t>0</a:t>
            </a:r>
            <a:r>
              <a:rPr lang="en-US" altLang="zh-CN" b="1"/>
              <a:t> such that </a:t>
            </a:r>
            <a:r>
              <a:rPr lang="en-US" altLang="zh-CN" b="1" i="1"/>
              <a:t>T</a:t>
            </a:r>
            <a:r>
              <a:rPr lang="en-US" altLang="zh-CN" b="1" i="1" baseline="-25000"/>
              <a:t>p1</a:t>
            </a:r>
            <a:r>
              <a:rPr lang="en-US" altLang="zh-CN" b="1"/>
              <a:t> ( </a:t>
            </a:r>
            <a:r>
              <a:rPr lang="en-US" altLang="zh-CN" b="1" i="1"/>
              <a:t>N</a:t>
            </a:r>
            <a:r>
              <a:rPr lang="en-US" altLang="zh-CN" b="1"/>
              <a:t> ) &gt; </a:t>
            </a:r>
            <a:r>
              <a:rPr lang="en-US" altLang="zh-CN" b="1" i="1"/>
              <a:t>T</a:t>
            </a:r>
            <a:r>
              <a:rPr lang="en-US" altLang="zh-CN" b="1" i="1" baseline="-25000"/>
              <a:t>p2</a:t>
            </a:r>
            <a:r>
              <a:rPr lang="en-US" altLang="zh-CN" b="1"/>
              <a:t> ( </a:t>
            </a:r>
            <a:r>
              <a:rPr lang="en-US" altLang="zh-CN" b="1" i="1"/>
              <a:t>N</a:t>
            </a:r>
            <a:r>
              <a:rPr lang="en-US" altLang="zh-CN" b="1"/>
              <a:t> ) for all </a:t>
            </a:r>
            <a:r>
              <a:rPr lang="en-US" altLang="zh-CN" b="1" i="1"/>
              <a:t>N</a:t>
            </a:r>
            <a:r>
              <a:rPr lang="en-US" altLang="zh-CN" b="1"/>
              <a:t> &gt; </a:t>
            </a:r>
            <a:r>
              <a:rPr lang="en-US" altLang="zh-CN" b="1" i="1"/>
              <a:t>n</a:t>
            </a:r>
            <a:r>
              <a:rPr lang="en-US" altLang="zh-CN" b="1" baseline="-25000"/>
              <a:t>0</a:t>
            </a:r>
            <a:r>
              <a:rPr lang="en-US" altLang="zh-CN" b="1"/>
              <a:t>.</a:t>
            </a:r>
          </a:p>
        </p:txBody>
      </p:sp>
      <p:sp>
        <p:nvSpPr>
          <p:cNvPr id="48137" name="AutoShape 9">
            <a:extLst>
              <a:ext uri="{FF2B5EF4-FFF2-40B4-BE49-F238E27FC236}">
                <a16:creationId xmlns:a16="http://schemas.microsoft.com/office/drawing/2014/main" id="{E2A7BE95-6402-951D-F139-4BF79F250C0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667000" y="4724400"/>
            <a:ext cx="5791200" cy="1600200"/>
          </a:xfrm>
          <a:prstGeom prst="cloudCallout">
            <a:avLst>
              <a:gd name="adj1" fmla="val 67324"/>
              <a:gd name="adj2" fmla="val 21824"/>
            </a:avLst>
          </a:prstGeom>
          <a:gradFill rotWithShape="0">
            <a:gsLst>
              <a:gs pos="0">
                <a:srgbClr val="CCFFCC"/>
              </a:gs>
              <a:gs pos="100000">
                <a:srgbClr val="CCFFCC">
                  <a:gamma/>
                  <a:shade val="73333"/>
                  <a:invGamma/>
                </a:srgbClr>
              </a:gs>
            </a:gsLst>
            <a:lin ang="2700000" scaled="1"/>
          </a:gradFill>
          <a:ln w="9525">
            <a:solidFill>
              <a:srgbClr val="CC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0" rIns="0" anchor="ctr"/>
          <a:lstStyle/>
          <a:p>
            <a:pPr algn="ctr"/>
            <a:endParaRPr lang="en-US" altLang="zh-CN" sz="2000" b="1"/>
          </a:p>
          <a:p>
            <a:pPr algn="ctr"/>
            <a:r>
              <a:rPr lang="en-US" altLang="zh-CN" sz="2000" b="1"/>
              <a:t>I see!  So as long as I know that </a:t>
            </a:r>
          </a:p>
          <a:p>
            <a:pPr algn="ctr"/>
            <a:r>
              <a:rPr lang="en-US" altLang="zh-CN" sz="2000" b="1" i="1"/>
              <a:t>T</a:t>
            </a:r>
            <a:r>
              <a:rPr lang="en-US" altLang="zh-CN" sz="2000" b="1" i="1" baseline="-25000"/>
              <a:t>p1</a:t>
            </a:r>
            <a:r>
              <a:rPr lang="en-US" altLang="zh-CN" sz="2000" b="1"/>
              <a:t> is </a:t>
            </a:r>
            <a:r>
              <a:rPr lang="en-US" altLang="zh-CN" sz="2000" b="1">
                <a:solidFill>
                  <a:srgbClr val="FF3300"/>
                </a:solidFill>
              </a:rPr>
              <a:t>about</a:t>
            </a:r>
            <a:r>
              <a:rPr lang="en-US" altLang="zh-CN" sz="2000" b="1"/>
              <a:t> </a:t>
            </a:r>
            <a:r>
              <a:rPr lang="en-US" altLang="zh-CN" sz="2000" b="1" i="1"/>
              <a:t>N</a:t>
            </a:r>
            <a:r>
              <a:rPr lang="en-US" altLang="zh-CN" sz="2000" b="1" baseline="30000"/>
              <a:t>2</a:t>
            </a:r>
            <a:r>
              <a:rPr lang="en-US" altLang="zh-CN" sz="2000" b="1"/>
              <a:t> and </a:t>
            </a:r>
            <a:r>
              <a:rPr lang="en-US" altLang="zh-CN" sz="2000" b="1" i="1"/>
              <a:t>T</a:t>
            </a:r>
            <a:r>
              <a:rPr lang="en-US" altLang="zh-CN" sz="2000" b="1" i="1" baseline="-25000"/>
              <a:t>p2</a:t>
            </a:r>
            <a:r>
              <a:rPr lang="en-US" altLang="zh-CN" sz="2000" b="1"/>
              <a:t> is </a:t>
            </a:r>
            <a:r>
              <a:rPr lang="en-US" altLang="zh-CN" sz="2000" b="1">
                <a:solidFill>
                  <a:srgbClr val="FF3300"/>
                </a:solidFill>
              </a:rPr>
              <a:t>about</a:t>
            </a:r>
            <a:r>
              <a:rPr lang="en-US" altLang="zh-CN" sz="2000" b="1"/>
              <a:t> </a:t>
            </a:r>
            <a:r>
              <a:rPr lang="en-US" altLang="zh-CN" sz="2000" b="1" i="1"/>
              <a:t>N</a:t>
            </a:r>
            <a:r>
              <a:rPr lang="en-US" altLang="zh-CN" sz="2000" b="1"/>
              <a:t>, then for </a:t>
            </a:r>
          </a:p>
          <a:p>
            <a:pPr algn="ctr"/>
            <a:r>
              <a:rPr lang="en-US" altLang="zh-CN" sz="2000" b="1">
                <a:solidFill>
                  <a:srgbClr val="FF3300"/>
                </a:solidFill>
              </a:rPr>
              <a:t>sufficiently large</a:t>
            </a:r>
            <a:r>
              <a:rPr lang="en-US" altLang="zh-CN" sz="2000" b="1"/>
              <a:t> </a:t>
            </a:r>
            <a:r>
              <a:rPr lang="en-US" altLang="zh-CN" sz="2000" b="1" i="1"/>
              <a:t>N</a:t>
            </a:r>
            <a:r>
              <a:rPr lang="en-US" altLang="zh-CN" sz="2000" b="1"/>
              <a:t>,  P2 will be faster! </a:t>
            </a:r>
          </a:p>
          <a:p>
            <a:pPr algn="ctr"/>
            <a:endParaRPr lang="en-US" altLang="zh-CN" sz="2000" b="1"/>
          </a:p>
        </p:txBody>
      </p:sp>
      <p:grpSp>
        <p:nvGrpSpPr>
          <p:cNvPr id="48138" name="Group 10">
            <a:extLst>
              <a:ext uri="{FF2B5EF4-FFF2-40B4-BE49-F238E27FC236}">
                <a16:creationId xmlns:a16="http://schemas.microsoft.com/office/drawing/2014/main" id="{C726B4E3-397F-C199-3777-0BF1A97DF21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800600"/>
            <a:ext cx="1593850" cy="1631950"/>
            <a:chOff x="2051" y="1696"/>
            <a:chExt cx="1004" cy="1028"/>
          </a:xfrm>
        </p:grpSpPr>
        <p:sp>
          <p:nvSpPr>
            <p:cNvPr id="48139" name="Freeform 11">
              <a:extLst>
                <a:ext uri="{FF2B5EF4-FFF2-40B4-BE49-F238E27FC236}">
                  <a16:creationId xmlns:a16="http://schemas.microsoft.com/office/drawing/2014/main" id="{5A47EB76-B6EA-6DE0-832E-906D11D219B6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261" y="1981"/>
              <a:ext cx="467" cy="582"/>
            </a:xfrm>
            <a:custGeom>
              <a:avLst/>
              <a:gdLst>
                <a:gd name="T0" fmla="*/ 38 w 648"/>
                <a:gd name="T1" fmla="*/ 148 h 858"/>
                <a:gd name="T2" fmla="*/ 89 w 648"/>
                <a:gd name="T3" fmla="*/ 103 h 858"/>
                <a:gd name="T4" fmla="*/ 292 w 648"/>
                <a:gd name="T5" fmla="*/ 40 h 858"/>
                <a:gd name="T6" fmla="*/ 418 w 648"/>
                <a:gd name="T7" fmla="*/ 7 h 858"/>
                <a:gd name="T8" fmla="*/ 463 w 648"/>
                <a:gd name="T9" fmla="*/ 0 h 858"/>
                <a:gd name="T10" fmla="*/ 526 w 648"/>
                <a:gd name="T11" fmla="*/ 97 h 858"/>
                <a:gd name="T12" fmla="*/ 559 w 648"/>
                <a:gd name="T13" fmla="*/ 206 h 858"/>
                <a:gd name="T14" fmla="*/ 577 w 648"/>
                <a:gd name="T15" fmla="*/ 309 h 858"/>
                <a:gd name="T16" fmla="*/ 577 w 648"/>
                <a:gd name="T17" fmla="*/ 495 h 858"/>
                <a:gd name="T18" fmla="*/ 648 w 648"/>
                <a:gd name="T19" fmla="*/ 678 h 858"/>
                <a:gd name="T20" fmla="*/ 640 w 648"/>
                <a:gd name="T21" fmla="*/ 763 h 858"/>
                <a:gd name="T22" fmla="*/ 545 w 648"/>
                <a:gd name="T23" fmla="*/ 813 h 858"/>
                <a:gd name="T24" fmla="*/ 299 w 648"/>
                <a:gd name="T25" fmla="*/ 858 h 858"/>
                <a:gd name="T26" fmla="*/ 210 w 648"/>
                <a:gd name="T27" fmla="*/ 807 h 858"/>
                <a:gd name="T28" fmla="*/ 153 w 648"/>
                <a:gd name="T29" fmla="*/ 660 h 858"/>
                <a:gd name="T30" fmla="*/ 108 w 648"/>
                <a:gd name="T31" fmla="*/ 499 h 858"/>
                <a:gd name="T32" fmla="*/ 25 w 648"/>
                <a:gd name="T33" fmla="*/ 416 h 858"/>
                <a:gd name="T34" fmla="*/ 6 w 648"/>
                <a:gd name="T35" fmla="*/ 328 h 858"/>
                <a:gd name="T36" fmla="*/ 0 w 648"/>
                <a:gd name="T37" fmla="*/ 219 h 858"/>
                <a:gd name="T38" fmla="*/ 38 w 648"/>
                <a:gd name="T39" fmla="*/ 148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8" h="858">
                  <a:moveTo>
                    <a:pt x="38" y="148"/>
                  </a:moveTo>
                  <a:lnTo>
                    <a:pt x="89" y="103"/>
                  </a:lnTo>
                  <a:lnTo>
                    <a:pt x="292" y="40"/>
                  </a:lnTo>
                  <a:lnTo>
                    <a:pt x="418" y="7"/>
                  </a:lnTo>
                  <a:lnTo>
                    <a:pt x="463" y="0"/>
                  </a:lnTo>
                  <a:lnTo>
                    <a:pt x="526" y="97"/>
                  </a:lnTo>
                  <a:lnTo>
                    <a:pt x="559" y="206"/>
                  </a:lnTo>
                  <a:lnTo>
                    <a:pt x="577" y="309"/>
                  </a:lnTo>
                  <a:lnTo>
                    <a:pt x="577" y="495"/>
                  </a:lnTo>
                  <a:lnTo>
                    <a:pt x="648" y="678"/>
                  </a:lnTo>
                  <a:lnTo>
                    <a:pt x="640" y="763"/>
                  </a:lnTo>
                  <a:lnTo>
                    <a:pt x="545" y="813"/>
                  </a:lnTo>
                  <a:lnTo>
                    <a:pt x="299" y="858"/>
                  </a:lnTo>
                  <a:lnTo>
                    <a:pt x="210" y="807"/>
                  </a:lnTo>
                  <a:lnTo>
                    <a:pt x="153" y="660"/>
                  </a:lnTo>
                  <a:lnTo>
                    <a:pt x="108" y="499"/>
                  </a:lnTo>
                  <a:lnTo>
                    <a:pt x="25" y="416"/>
                  </a:lnTo>
                  <a:lnTo>
                    <a:pt x="6" y="328"/>
                  </a:lnTo>
                  <a:lnTo>
                    <a:pt x="0" y="219"/>
                  </a:lnTo>
                  <a:lnTo>
                    <a:pt x="38" y="14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140" name="Group 12">
              <a:extLst>
                <a:ext uri="{FF2B5EF4-FFF2-40B4-BE49-F238E27FC236}">
                  <a16:creationId xmlns:a16="http://schemas.microsoft.com/office/drawing/2014/main" id="{EA9FDFD2-BB66-E62B-FDBB-F8BA5E61D97B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441" y="2029"/>
              <a:ext cx="511" cy="637"/>
              <a:chOff x="2308" y="1206"/>
              <a:chExt cx="710" cy="940"/>
            </a:xfrm>
          </p:grpSpPr>
          <p:sp>
            <p:nvSpPr>
              <p:cNvPr id="48141" name="Freeform 13">
                <a:extLst>
                  <a:ext uri="{FF2B5EF4-FFF2-40B4-BE49-F238E27FC236}">
                    <a16:creationId xmlns:a16="http://schemas.microsoft.com/office/drawing/2014/main" id="{DA2195A8-2287-8161-C28D-56571D062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8" y="1206"/>
                <a:ext cx="710" cy="940"/>
              </a:xfrm>
              <a:custGeom>
                <a:avLst/>
                <a:gdLst>
                  <a:gd name="T0" fmla="*/ 0 w 710"/>
                  <a:gd name="T1" fmla="*/ 58 h 940"/>
                  <a:gd name="T2" fmla="*/ 39 w 710"/>
                  <a:gd name="T3" fmla="*/ 113 h 940"/>
                  <a:gd name="T4" fmla="*/ 90 w 710"/>
                  <a:gd name="T5" fmla="*/ 197 h 940"/>
                  <a:gd name="T6" fmla="*/ 141 w 710"/>
                  <a:gd name="T7" fmla="*/ 307 h 940"/>
                  <a:gd name="T8" fmla="*/ 182 w 710"/>
                  <a:gd name="T9" fmla="*/ 415 h 940"/>
                  <a:gd name="T10" fmla="*/ 211 w 710"/>
                  <a:gd name="T11" fmla="*/ 503 h 940"/>
                  <a:gd name="T12" fmla="*/ 261 w 710"/>
                  <a:gd name="T13" fmla="*/ 685 h 940"/>
                  <a:gd name="T14" fmla="*/ 276 w 710"/>
                  <a:gd name="T15" fmla="*/ 741 h 940"/>
                  <a:gd name="T16" fmla="*/ 297 w 710"/>
                  <a:gd name="T17" fmla="*/ 777 h 940"/>
                  <a:gd name="T18" fmla="*/ 315 w 710"/>
                  <a:gd name="T19" fmla="*/ 807 h 940"/>
                  <a:gd name="T20" fmla="*/ 455 w 710"/>
                  <a:gd name="T21" fmla="*/ 901 h 940"/>
                  <a:gd name="T22" fmla="*/ 507 w 710"/>
                  <a:gd name="T23" fmla="*/ 940 h 940"/>
                  <a:gd name="T24" fmla="*/ 500 w 710"/>
                  <a:gd name="T25" fmla="*/ 844 h 940"/>
                  <a:gd name="T26" fmla="*/ 477 w 710"/>
                  <a:gd name="T27" fmla="*/ 766 h 940"/>
                  <a:gd name="T28" fmla="*/ 450 w 710"/>
                  <a:gd name="T29" fmla="*/ 684 h 940"/>
                  <a:gd name="T30" fmla="*/ 387 w 710"/>
                  <a:gd name="T31" fmla="*/ 583 h 940"/>
                  <a:gd name="T32" fmla="*/ 347 w 710"/>
                  <a:gd name="T33" fmla="*/ 472 h 940"/>
                  <a:gd name="T34" fmla="*/ 328 w 710"/>
                  <a:gd name="T35" fmla="*/ 307 h 940"/>
                  <a:gd name="T36" fmla="*/ 411 w 710"/>
                  <a:gd name="T37" fmla="*/ 371 h 940"/>
                  <a:gd name="T38" fmla="*/ 488 w 710"/>
                  <a:gd name="T39" fmla="*/ 423 h 940"/>
                  <a:gd name="T40" fmla="*/ 564 w 710"/>
                  <a:gd name="T41" fmla="*/ 448 h 940"/>
                  <a:gd name="T42" fmla="*/ 614 w 710"/>
                  <a:gd name="T43" fmla="*/ 460 h 940"/>
                  <a:gd name="T44" fmla="*/ 653 w 710"/>
                  <a:gd name="T45" fmla="*/ 454 h 940"/>
                  <a:gd name="T46" fmla="*/ 678 w 710"/>
                  <a:gd name="T47" fmla="*/ 423 h 940"/>
                  <a:gd name="T48" fmla="*/ 704 w 710"/>
                  <a:gd name="T49" fmla="*/ 335 h 940"/>
                  <a:gd name="T50" fmla="*/ 710 w 710"/>
                  <a:gd name="T51" fmla="*/ 271 h 940"/>
                  <a:gd name="T52" fmla="*/ 710 w 710"/>
                  <a:gd name="T53" fmla="*/ 163 h 940"/>
                  <a:gd name="T54" fmla="*/ 710 w 710"/>
                  <a:gd name="T55" fmla="*/ 73 h 940"/>
                  <a:gd name="T56" fmla="*/ 595 w 710"/>
                  <a:gd name="T57" fmla="*/ 76 h 940"/>
                  <a:gd name="T58" fmla="*/ 545 w 710"/>
                  <a:gd name="T59" fmla="*/ 64 h 940"/>
                  <a:gd name="T60" fmla="*/ 538 w 710"/>
                  <a:gd name="T61" fmla="*/ 166 h 940"/>
                  <a:gd name="T62" fmla="*/ 526 w 710"/>
                  <a:gd name="T63" fmla="*/ 198 h 940"/>
                  <a:gd name="T64" fmla="*/ 450 w 710"/>
                  <a:gd name="T65" fmla="*/ 160 h 940"/>
                  <a:gd name="T66" fmla="*/ 398 w 710"/>
                  <a:gd name="T67" fmla="*/ 116 h 940"/>
                  <a:gd name="T68" fmla="*/ 302 w 710"/>
                  <a:gd name="T69" fmla="*/ 64 h 940"/>
                  <a:gd name="T70" fmla="*/ 233 w 710"/>
                  <a:gd name="T71" fmla="*/ 19 h 940"/>
                  <a:gd name="T72" fmla="*/ 171 w 710"/>
                  <a:gd name="T73" fmla="*/ 0 h 940"/>
                  <a:gd name="T74" fmla="*/ 94 w 710"/>
                  <a:gd name="T75" fmla="*/ 31 h 940"/>
                  <a:gd name="T76" fmla="*/ 0 w 710"/>
                  <a:gd name="T77" fmla="*/ 58 h 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10" h="940">
                    <a:moveTo>
                      <a:pt x="0" y="58"/>
                    </a:moveTo>
                    <a:lnTo>
                      <a:pt x="39" y="113"/>
                    </a:lnTo>
                    <a:lnTo>
                      <a:pt x="90" y="197"/>
                    </a:lnTo>
                    <a:lnTo>
                      <a:pt x="141" y="307"/>
                    </a:lnTo>
                    <a:lnTo>
                      <a:pt x="182" y="415"/>
                    </a:lnTo>
                    <a:lnTo>
                      <a:pt x="211" y="503"/>
                    </a:lnTo>
                    <a:lnTo>
                      <a:pt x="261" y="685"/>
                    </a:lnTo>
                    <a:lnTo>
                      <a:pt x="276" y="741"/>
                    </a:lnTo>
                    <a:lnTo>
                      <a:pt x="297" y="777"/>
                    </a:lnTo>
                    <a:lnTo>
                      <a:pt x="315" y="807"/>
                    </a:lnTo>
                    <a:lnTo>
                      <a:pt x="455" y="901"/>
                    </a:lnTo>
                    <a:lnTo>
                      <a:pt x="507" y="940"/>
                    </a:lnTo>
                    <a:lnTo>
                      <a:pt x="500" y="844"/>
                    </a:lnTo>
                    <a:lnTo>
                      <a:pt x="477" y="766"/>
                    </a:lnTo>
                    <a:lnTo>
                      <a:pt x="450" y="684"/>
                    </a:lnTo>
                    <a:lnTo>
                      <a:pt x="387" y="583"/>
                    </a:lnTo>
                    <a:lnTo>
                      <a:pt x="347" y="472"/>
                    </a:lnTo>
                    <a:lnTo>
                      <a:pt x="328" y="307"/>
                    </a:lnTo>
                    <a:lnTo>
                      <a:pt x="411" y="371"/>
                    </a:lnTo>
                    <a:lnTo>
                      <a:pt x="488" y="423"/>
                    </a:lnTo>
                    <a:lnTo>
                      <a:pt x="564" y="448"/>
                    </a:lnTo>
                    <a:lnTo>
                      <a:pt x="614" y="460"/>
                    </a:lnTo>
                    <a:lnTo>
                      <a:pt x="653" y="454"/>
                    </a:lnTo>
                    <a:lnTo>
                      <a:pt x="678" y="423"/>
                    </a:lnTo>
                    <a:lnTo>
                      <a:pt x="704" y="335"/>
                    </a:lnTo>
                    <a:lnTo>
                      <a:pt x="710" y="271"/>
                    </a:lnTo>
                    <a:lnTo>
                      <a:pt x="710" y="163"/>
                    </a:lnTo>
                    <a:lnTo>
                      <a:pt x="710" y="73"/>
                    </a:lnTo>
                    <a:lnTo>
                      <a:pt x="595" y="76"/>
                    </a:lnTo>
                    <a:lnTo>
                      <a:pt x="545" y="64"/>
                    </a:lnTo>
                    <a:lnTo>
                      <a:pt x="538" y="166"/>
                    </a:lnTo>
                    <a:lnTo>
                      <a:pt x="526" y="198"/>
                    </a:lnTo>
                    <a:lnTo>
                      <a:pt x="450" y="160"/>
                    </a:lnTo>
                    <a:lnTo>
                      <a:pt x="398" y="116"/>
                    </a:lnTo>
                    <a:lnTo>
                      <a:pt x="302" y="64"/>
                    </a:lnTo>
                    <a:lnTo>
                      <a:pt x="233" y="19"/>
                    </a:lnTo>
                    <a:lnTo>
                      <a:pt x="171" y="0"/>
                    </a:lnTo>
                    <a:lnTo>
                      <a:pt x="94" y="3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2" name="Freeform 14">
                <a:extLst>
                  <a:ext uri="{FF2B5EF4-FFF2-40B4-BE49-F238E27FC236}">
                    <a16:creationId xmlns:a16="http://schemas.microsoft.com/office/drawing/2014/main" id="{5C0C6D1F-C927-2A5D-F25A-1AD16EBC0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" y="1252"/>
                <a:ext cx="199" cy="569"/>
              </a:xfrm>
              <a:custGeom>
                <a:avLst/>
                <a:gdLst>
                  <a:gd name="T0" fmla="*/ 0 w 199"/>
                  <a:gd name="T1" fmla="*/ 0 h 569"/>
                  <a:gd name="T2" fmla="*/ 87 w 199"/>
                  <a:gd name="T3" fmla="*/ 39 h 569"/>
                  <a:gd name="T4" fmla="*/ 79 w 199"/>
                  <a:gd name="T5" fmla="*/ 107 h 569"/>
                  <a:gd name="T6" fmla="*/ 134 w 199"/>
                  <a:gd name="T7" fmla="*/ 110 h 569"/>
                  <a:gd name="T8" fmla="*/ 169 w 199"/>
                  <a:gd name="T9" fmla="*/ 233 h 569"/>
                  <a:gd name="T10" fmla="*/ 189 w 199"/>
                  <a:gd name="T11" fmla="*/ 366 h 569"/>
                  <a:gd name="T12" fmla="*/ 197 w 199"/>
                  <a:gd name="T13" fmla="*/ 492 h 569"/>
                  <a:gd name="T14" fmla="*/ 199 w 199"/>
                  <a:gd name="T15" fmla="*/ 569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9" h="569">
                    <a:moveTo>
                      <a:pt x="0" y="0"/>
                    </a:moveTo>
                    <a:lnTo>
                      <a:pt x="87" y="39"/>
                    </a:lnTo>
                    <a:lnTo>
                      <a:pt x="79" y="107"/>
                    </a:lnTo>
                    <a:lnTo>
                      <a:pt x="134" y="110"/>
                    </a:lnTo>
                    <a:lnTo>
                      <a:pt x="169" y="233"/>
                    </a:lnTo>
                    <a:lnTo>
                      <a:pt x="189" y="366"/>
                    </a:lnTo>
                    <a:lnTo>
                      <a:pt x="197" y="492"/>
                    </a:lnTo>
                    <a:lnTo>
                      <a:pt x="199" y="56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143" name="Freeform 15">
              <a:extLst>
                <a:ext uri="{FF2B5EF4-FFF2-40B4-BE49-F238E27FC236}">
                  <a16:creationId xmlns:a16="http://schemas.microsoft.com/office/drawing/2014/main" id="{D479FB37-9DBC-BF4C-BD1C-B4B5BF7B5E5F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406" y="1975"/>
              <a:ext cx="154" cy="119"/>
            </a:xfrm>
            <a:custGeom>
              <a:avLst/>
              <a:gdLst>
                <a:gd name="T0" fmla="*/ 19 w 213"/>
                <a:gd name="T1" fmla="*/ 56 h 176"/>
                <a:gd name="T2" fmla="*/ 0 w 213"/>
                <a:gd name="T3" fmla="*/ 85 h 176"/>
                <a:gd name="T4" fmla="*/ 92 w 213"/>
                <a:gd name="T5" fmla="*/ 176 h 176"/>
                <a:gd name="T6" fmla="*/ 122 w 213"/>
                <a:gd name="T7" fmla="*/ 69 h 176"/>
                <a:gd name="T8" fmla="*/ 213 w 213"/>
                <a:gd name="T9" fmla="*/ 122 h 176"/>
                <a:gd name="T10" fmla="*/ 209 w 213"/>
                <a:gd name="T11" fmla="*/ 30 h 176"/>
                <a:gd name="T12" fmla="*/ 153 w 213"/>
                <a:gd name="T13" fmla="*/ 0 h 176"/>
                <a:gd name="T14" fmla="*/ 19 w 213"/>
                <a:gd name="T15" fmla="*/ 5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176">
                  <a:moveTo>
                    <a:pt x="19" y="56"/>
                  </a:moveTo>
                  <a:lnTo>
                    <a:pt x="0" y="85"/>
                  </a:lnTo>
                  <a:lnTo>
                    <a:pt x="92" y="176"/>
                  </a:lnTo>
                  <a:lnTo>
                    <a:pt x="122" y="69"/>
                  </a:lnTo>
                  <a:lnTo>
                    <a:pt x="213" y="122"/>
                  </a:lnTo>
                  <a:lnTo>
                    <a:pt x="209" y="30"/>
                  </a:lnTo>
                  <a:lnTo>
                    <a:pt x="153" y="0"/>
                  </a:lnTo>
                  <a:lnTo>
                    <a:pt x="19" y="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144" name="Group 16">
              <a:extLst>
                <a:ext uri="{FF2B5EF4-FFF2-40B4-BE49-F238E27FC236}">
                  <a16:creationId xmlns:a16="http://schemas.microsoft.com/office/drawing/2014/main" id="{A3023AAD-E81D-89F0-0B33-8F6C2F35B880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051" y="1977"/>
              <a:ext cx="454" cy="747"/>
              <a:chOff x="1799" y="1328"/>
              <a:chExt cx="630" cy="1101"/>
            </a:xfrm>
          </p:grpSpPr>
          <p:grpSp>
            <p:nvGrpSpPr>
              <p:cNvPr id="48145" name="Group 17">
                <a:extLst>
                  <a:ext uri="{FF2B5EF4-FFF2-40B4-BE49-F238E27FC236}">
                    <a16:creationId xmlns:a16="http://schemas.microsoft.com/office/drawing/2014/main" id="{1656F161-B45F-5F8B-801A-F0142596B1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328"/>
                <a:ext cx="461" cy="1101"/>
                <a:chOff x="1968" y="1328"/>
                <a:chExt cx="461" cy="1101"/>
              </a:xfrm>
            </p:grpSpPr>
            <p:sp>
              <p:nvSpPr>
                <p:cNvPr id="48146" name="Freeform 18">
                  <a:extLst>
                    <a:ext uri="{FF2B5EF4-FFF2-40B4-BE49-F238E27FC236}">
                      <a16:creationId xmlns:a16="http://schemas.microsoft.com/office/drawing/2014/main" id="{839097D3-1DC5-CE80-B495-F0FF318B0D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8" y="1328"/>
                  <a:ext cx="461" cy="1101"/>
                </a:xfrm>
                <a:custGeom>
                  <a:avLst/>
                  <a:gdLst>
                    <a:gd name="T0" fmla="*/ 322 w 461"/>
                    <a:gd name="T1" fmla="*/ 1065 h 1101"/>
                    <a:gd name="T2" fmla="*/ 398 w 461"/>
                    <a:gd name="T3" fmla="*/ 1019 h 1101"/>
                    <a:gd name="T4" fmla="*/ 430 w 461"/>
                    <a:gd name="T5" fmla="*/ 916 h 1101"/>
                    <a:gd name="T6" fmla="*/ 454 w 461"/>
                    <a:gd name="T7" fmla="*/ 823 h 1101"/>
                    <a:gd name="T8" fmla="*/ 461 w 461"/>
                    <a:gd name="T9" fmla="*/ 720 h 1101"/>
                    <a:gd name="T10" fmla="*/ 434 w 461"/>
                    <a:gd name="T11" fmla="*/ 608 h 1101"/>
                    <a:gd name="T12" fmla="*/ 416 w 461"/>
                    <a:gd name="T13" fmla="*/ 516 h 1101"/>
                    <a:gd name="T14" fmla="*/ 392 w 461"/>
                    <a:gd name="T15" fmla="*/ 410 h 1101"/>
                    <a:gd name="T16" fmla="*/ 363 w 461"/>
                    <a:gd name="T17" fmla="*/ 331 h 1101"/>
                    <a:gd name="T18" fmla="*/ 315 w 461"/>
                    <a:gd name="T19" fmla="*/ 236 h 1101"/>
                    <a:gd name="T20" fmla="*/ 276 w 461"/>
                    <a:gd name="T21" fmla="*/ 149 h 1101"/>
                    <a:gd name="T22" fmla="*/ 207 w 461"/>
                    <a:gd name="T23" fmla="*/ 45 h 1101"/>
                    <a:gd name="T24" fmla="*/ 169 w 461"/>
                    <a:gd name="T25" fmla="*/ 0 h 1101"/>
                    <a:gd name="T26" fmla="*/ 124 w 461"/>
                    <a:gd name="T27" fmla="*/ 33 h 1101"/>
                    <a:gd name="T28" fmla="*/ 77 w 461"/>
                    <a:gd name="T29" fmla="*/ 76 h 1101"/>
                    <a:gd name="T30" fmla="*/ 13 w 461"/>
                    <a:gd name="T31" fmla="*/ 134 h 1101"/>
                    <a:gd name="T32" fmla="*/ 7 w 461"/>
                    <a:gd name="T33" fmla="*/ 153 h 1101"/>
                    <a:gd name="T34" fmla="*/ 0 w 461"/>
                    <a:gd name="T35" fmla="*/ 187 h 1101"/>
                    <a:gd name="T36" fmla="*/ 19 w 461"/>
                    <a:gd name="T37" fmla="*/ 247 h 1101"/>
                    <a:gd name="T38" fmla="*/ 45 w 461"/>
                    <a:gd name="T39" fmla="*/ 321 h 1101"/>
                    <a:gd name="T40" fmla="*/ 115 w 461"/>
                    <a:gd name="T41" fmla="*/ 457 h 1101"/>
                    <a:gd name="T42" fmla="*/ 141 w 461"/>
                    <a:gd name="T43" fmla="*/ 573 h 1101"/>
                    <a:gd name="T44" fmla="*/ 150 w 461"/>
                    <a:gd name="T45" fmla="*/ 661 h 1101"/>
                    <a:gd name="T46" fmla="*/ 153 w 461"/>
                    <a:gd name="T47" fmla="*/ 728 h 1101"/>
                    <a:gd name="T48" fmla="*/ 153 w 461"/>
                    <a:gd name="T49" fmla="*/ 843 h 1101"/>
                    <a:gd name="T50" fmla="*/ 141 w 461"/>
                    <a:gd name="T51" fmla="*/ 1024 h 1101"/>
                    <a:gd name="T52" fmla="*/ 141 w 461"/>
                    <a:gd name="T53" fmla="*/ 1086 h 1101"/>
                    <a:gd name="T54" fmla="*/ 162 w 461"/>
                    <a:gd name="T55" fmla="*/ 1095 h 1101"/>
                    <a:gd name="T56" fmla="*/ 224 w 461"/>
                    <a:gd name="T57" fmla="*/ 1101 h 1101"/>
                    <a:gd name="T58" fmla="*/ 269 w 461"/>
                    <a:gd name="T59" fmla="*/ 1088 h 1101"/>
                    <a:gd name="T60" fmla="*/ 322 w 461"/>
                    <a:gd name="T61" fmla="*/ 1065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61" h="1101">
                      <a:moveTo>
                        <a:pt x="322" y="1065"/>
                      </a:moveTo>
                      <a:lnTo>
                        <a:pt x="398" y="1019"/>
                      </a:lnTo>
                      <a:lnTo>
                        <a:pt x="430" y="916"/>
                      </a:lnTo>
                      <a:lnTo>
                        <a:pt x="454" y="823"/>
                      </a:lnTo>
                      <a:lnTo>
                        <a:pt x="461" y="720"/>
                      </a:lnTo>
                      <a:lnTo>
                        <a:pt x="434" y="608"/>
                      </a:lnTo>
                      <a:lnTo>
                        <a:pt x="416" y="516"/>
                      </a:lnTo>
                      <a:lnTo>
                        <a:pt x="392" y="410"/>
                      </a:lnTo>
                      <a:lnTo>
                        <a:pt x="363" y="331"/>
                      </a:lnTo>
                      <a:lnTo>
                        <a:pt x="315" y="236"/>
                      </a:lnTo>
                      <a:lnTo>
                        <a:pt x="276" y="149"/>
                      </a:lnTo>
                      <a:lnTo>
                        <a:pt x="207" y="45"/>
                      </a:lnTo>
                      <a:lnTo>
                        <a:pt x="169" y="0"/>
                      </a:lnTo>
                      <a:lnTo>
                        <a:pt x="124" y="33"/>
                      </a:lnTo>
                      <a:lnTo>
                        <a:pt x="77" y="76"/>
                      </a:lnTo>
                      <a:lnTo>
                        <a:pt x="13" y="134"/>
                      </a:lnTo>
                      <a:lnTo>
                        <a:pt x="7" y="153"/>
                      </a:lnTo>
                      <a:lnTo>
                        <a:pt x="0" y="187"/>
                      </a:lnTo>
                      <a:lnTo>
                        <a:pt x="19" y="247"/>
                      </a:lnTo>
                      <a:lnTo>
                        <a:pt x="45" y="321"/>
                      </a:lnTo>
                      <a:lnTo>
                        <a:pt x="115" y="457"/>
                      </a:lnTo>
                      <a:lnTo>
                        <a:pt x="141" y="573"/>
                      </a:lnTo>
                      <a:lnTo>
                        <a:pt x="150" y="661"/>
                      </a:lnTo>
                      <a:lnTo>
                        <a:pt x="153" y="728"/>
                      </a:lnTo>
                      <a:lnTo>
                        <a:pt x="153" y="843"/>
                      </a:lnTo>
                      <a:lnTo>
                        <a:pt x="141" y="1024"/>
                      </a:lnTo>
                      <a:lnTo>
                        <a:pt x="141" y="1086"/>
                      </a:lnTo>
                      <a:lnTo>
                        <a:pt x="162" y="1095"/>
                      </a:lnTo>
                      <a:lnTo>
                        <a:pt x="224" y="1101"/>
                      </a:lnTo>
                      <a:lnTo>
                        <a:pt x="269" y="1088"/>
                      </a:lnTo>
                      <a:lnTo>
                        <a:pt x="322" y="106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47" name="Freeform 19">
                  <a:extLst>
                    <a:ext uri="{FF2B5EF4-FFF2-40B4-BE49-F238E27FC236}">
                      <a16:creationId xmlns:a16="http://schemas.microsoft.com/office/drawing/2014/main" id="{1DB04841-F9DD-7351-3AA6-8791637B57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5" y="1371"/>
                  <a:ext cx="325" cy="620"/>
                </a:xfrm>
                <a:custGeom>
                  <a:avLst/>
                  <a:gdLst>
                    <a:gd name="T0" fmla="*/ 0 w 325"/>
                    <a:gd name="T1" fmla="*/ 0 h 620"/>
                    <a:gd name="T2" fmla="*/ 44 w 325"/>
                    <a:gd name="T3" fmla="*/ 144 h 620"/>
                    <a:gd name="T4" fmla="*/ 119 w 325"/>
                    <a:gd name="T5" fmla="*/ 125 h 620"/>
                    <a:gd name="T6" fmla="*/ 71 w 325"/>
                    <a:gd name="T7" fmla="*/ 200 h 620"/>
                    <a:gd name="T8" fmla="*/ 119 w 325"/>
                    <a:gd name="T9" fmla="*/ 255 h 620"/>
                    <a:gd name="T10" fmla="*/ 172 w 325"/>
                    <a:gd name="T11" fmla="*/ 341 h 620"/>
                    <a:gd name="T12" fmla="*/ 235 w 325"/>
                    <a:gd name="T13" fmla="*/ 440 h 620"/>
                    <a:gd name="T14" fmla="*/ 289 w 325"/>
                    <a:gd name="T15" fmla="*/ 535 h 620"/>
                    <a:gd name="T16" fmla="*/ 325 w 325"/>
                    <a:gd name="T17" fmla="*/ 620 h 6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5" h="620">
                      <a:moveTo>
                        <a:pt x="0" y="0"/>
                      </a:moveTo>
                      <a:lnTo>
                        <a:pt x="44" y="144"/>
                      </a:lnTo>
                      <a:lnTo>
                        <a:pt x="119" y="125"/>
                      </a:lnTo>
                      <a:lnTo>
                        <a:pt x="71" y="200"/>
                      </a:lnTo>
                      <a:lnTo>
                        <a:pt x="119" y="255"/>
                      </a:lnTo>
                      <a:lnTo>
                        <a:pt x="172" y="341"/>
                      </a:lnTo>
                      <a:lnTo>
                        <a:pt x="235" y="440"/>
                      </a:lnTo>
                      <a:lnTo>
                        <a:pt x="289" y="535"/>
                      </a:lnTo>
                      <a:lnTo>
                        <a:pt x="325" y="62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148" name="Group 20">
                <a:extLst>
                  <a:ext uri="{FF2B5EF4-FFF2-40B4-BE49-F238E27FC236}">
                    <a16:creationId xmlns:a16="http://schemas.microsoft.com/office/drawing/2014/main" id="{4FFF68C7-2B57-05FE-3BC9-EB72D21BA4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1444"/>
                <a:ext cx="549" cy="922"/>
                <a:chOff x="1799" y="1444"/>
                <a:chExt cx="549" cy="922"/>
              </a:xfrm>
            </p:grpSpPr>
            <p:sp>
              <p:nvSpPr>
                <p:cNvPr id="48149" name="Freeform 21">
                  <a:extLst>
                    <a:ext uri="{FF2B5EF4-FFF2-40B4-BE49-F238E27FC236}">
                      <a16:creationId xmlns:a16="http://schemas.microsoft.com/office/drawing/2014/main" id="{3CCD7FB4-2E82-61F1-98C0-B3B9543AD9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4" y="2152"/>
                  <a:ext cx="204" cy="214"/>
                </a:xfrm>
                <a:custGeom>
                  <a:avLst/>
                  <a:gdLst>
                    <a:gd name="T0" fmla="*/ 63 w 204"/>
                    <a:gd name="T1" fmla="*/ 0 h 214"/>
                    <a:gd name="T2" fmla="*/ 102 w 204"/>
                    <a:gd name="T3" fmla="*/ 28 h 214"/>
                    <a:gd name="T4" fmla="*/ 142 w 204"/>
                    <a:gd name="T5" fmla="*/ 29 h 214"/>
                    <a:gd name="T6" fmla="*/ 176 w 204"/>
                    <a:gd name="T7" fmla="*/ 37 h 214"/>
                    <a:gd name="T8" fmla="*/ 192 w 204"/>
                    <a:gd name="T9" fmla="*/ 50 h 214"/>
                    <a:gd name="T10" fmla="*/ 196 w 204"/>
                    <a:gd name="T11" fmla="*/ 66 h 214"/>
                    <a:gd name="T12" fmla="*/ 189 w 204"/>
                    <a:gd name="T13" fmla="*/ 95 h 214"/>
                    <a:gd name="T14" fmla="*/ 204 w 204"/>
                    <a:gd name="T15" fmla="*/ 115 h 214"/>
                    <a:gd name="T16" fmla="*/ 203 w 204"/>
                    <a:gd name="T17" fmla="*/ 143 h 214"/>
                    <a:gd name="T18" fmla="*/ 187 w 204"/>
                    <a:gd name="T19" fmla="*/ 160 h 214"/>
                    <a:gd name="T20" fmla="*/ 175 w 204"/>
                    <a:gd name="T21" fmla="*/ 181 h 214"/>
                    <a:gd name="T22" fmla="*/ 147 w 204"/>
                    <a:gd name="T23" fmla="*/ 191 h 214"/>
                    <a:gd name="T24" fmla="*/ 129 w 204"/>
                    <a:gd name="T25" fmla="*/ 214 h 214"/>
                    <a:gd name="T26" fmla="*/ 95 w 204"/>
                    <a:gd name="T27" fmla="*/ 210 h 214"/>
                    <a:gd name="T28" fmla="*/ 75 w 204"/>
                    <a:gd name="T29" fmla="*/ 197 h 214"/>
                    <a:gd name="T30" fmla="*/ 56 w 204"/>
                    <a:gd name="T31" fmla="*/ 176 h 214"/>
                    <a:gd name="T32" fmla="*/ 44 w 204"/>
                    <a:gd name="T33" fmla="*/ 127 h 214"/>
                    <a:gd name="T34" fmla="*/ 0 w 204"/>
                    <a:gd name="T35" fmla="*/ 83 h 214"/>
                    <a:gd name="T36" fmla="*/ 63 w 204"/>
                    <a:gd name="T37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04" h="214">
                      <a:moveTo>
                        <a:pt x="63" y="0"/>
                      </a:moveTo>
                      <a:lnTo>
                        <a:pt x="102" y="28"/>
                      </a:lnTo>
                      <a:lnTo>
                        <a:pt x="142" y="29"/>
                      </a:lnTo>
                      <a:lnTo>
                        <a:pt x="176" y="37"/>
                      </a:lnTo>
                      <a:lnTo>
                        <a:pt x="192" y="50"/>
                      </a:lnTo>
                      <a:lnTo>
                        <a:pt x="196" y="66"/>
                      </a:lnTo>
                      <a:lnTo>
                        <a:pt x="189" y="95"/>
                      </a:lnTo>
                      <a:lnTo>
                        <a:pt x="204" y="115"/>
                      </a:lnTo>
                      <a:lnTo>
                        <a:pt x="203" y="143"/>
                      </a:lnTo>
                      <a:lnTo>
                        <a:pt x="187" y="160"/>
                      </a:lnTo>
                      <a:lnTo>
                        <a:pt x="175" y="181"/>
                      </a:lnTo>
                      <a:lnTo>
                        <a:pt x="147" y="191"/>
                      </a:lnTo>
                      <a:lnTo>
                        <a:pt x="129" y="214"/>
                      </a:lnTo>
                      <a:lnTo>
                        <a:pt x="95" y="210"/>
                      </a:lnTo>
                      <a:lnTo>
                        <a:pt x="75" y="197"/>
                      </a:lnTo>
                      <a:lnTo>
                        <a:pt x="56" y="176"/>
                      </a:lnTo>
                      <a:lnTo>
                        <a:pt x="44" y="127"/>
                      </a:lnTo>
                      <a:lnTo>
                        <a:pt x="0" y="8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50" name="Freeform 22">
                  <a:extLst>
                    <a:ext uri="{FF2B5EF4-FFF2-40B4-BE49-F238E27FC236}">
                      <a16:creationId xmlns:a16="http://schemas.microsoft.com/office/drawing/2014/main" id="{175399B5-1938-8772-C2F3-6C6D65DF7F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6" y="2142"/>
                  <a:ext cx="121" cy="137"/>
                </a:xfrm>
                <a:custGeom>
                  <a:avLst/>
                  <a:gdLst>
                    <a:gd name="T0" fmla="*/ 91 w 121"/>
                    <a:gd name="T1" fmla="*/ 0 h 137"/>
                    <a:gd name="T2" fmla="*/ 121 w 121"/>
                    <a:gd name="T3" fmla="*/ 20 h 137"/>
                    <a:gd name="T4" fmla="*/ 105 w 121"/>
                    <a:gd name="T5" fmla="*/ 52 h 137"/>
                    <a:gd name="T6" fmla="*/ 75 w 121"/>
                    <a:gd name="T7" fmla="*/ 92 h 137"/>
                    <a:gd name="T8" fmla="*/ 33 w 121"/>
                    <a:gd name="T9" fmla="*/ 137 h 137"/>
                    <a:gd name="T10" fmla="*/ 0 w 121"/>
                    <a:gd name="T11" fmla="*/ 97 h 137"/>
                    <a:gd name="T12" fmla="*/ 91 w 121"/>
                    <a:gd name="T13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1" h="137">
                      <a:moveTo>
                        <a:pt x="91" y="0"/>
                      </a:moveTo>
                      <a:lnTo>
                        <a:pt x="121" y="20"/>
                      </a:lnTo>
                      <a:lnTo>
                        <a:pt x="105" y="52"/>
                      </a:lnTo>
                      <a:lnTo>
                        <a:pt x="75" y="92"/>
                      </a:lnTo>
                      <a:lnTo>
                        <a:pt x="33" y="137"/>
                      </a:lnTo>
                      <a:lnTo>
                        <a:pt x="0" y="97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51" name="Freeform 23">
                  <a:extLst>
                    <a:ext uri="{FF2B5EF4-FFF2-40B4-BE49-F238E27FC236}">
                      <a16:creationId xmlns:a16="http://schemas.microsoft.com/office/drawing/2014/main" id="{F1DA827E-1C9B-692F-BCCB-B42087FC0B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1444"/>
                  <a:ext cx="444" cy="840"/>
                </a:xfrm>
                <a:custGeom>
                  <a:avLst/>
                  <a:gdLst>
                    <a:gd name="T0" fmla="*/ 133 w 444"/>
                    <a:gd name="T1" fmla="*/ 64 h 840"/>
                    <a:gd name="T2" fmla="*/ 107 w 444"/>
                    <a:gd name="T3" fmla="*/ 118 h 840"/>
                    <a:gd name="T4" fmla="*/ 61 w 444"/>
                    <a:gd name="T5" fmla="*/ 196 h 840"/>
                    <a:gd name="T6" fmla="*/ 46 w 444"/>
                    <a:gd name="T7" fmla="*/ 258 h 840"/>
                    <a:gd name="T8" fmla="*/ 22 w 444"/>
                    <a:gd name="T9" fmla="*/ 329 h 840"/>
                    <a:gd name="T10" fmla="*/ 5 w 444"/>
                    <a:gd name="T11" fmla="*/ 447 h 840"/>
                    <a:gd name="T12" fmla="*/ 0 w 444"/>
                    <a:gd name="T13" fmla="*/ 510 h 840"/>
                    <a:gd name="T14" fmla="*/ 14 w 444"/>
                    <a:gd name="T15" fmla="*/ 526 h 840"/>
                    <a:gd name="T16" fmla="*/ 56 w 444"/>
                    <a:gd name="T17" fmla="*/ 583 h 840"/>
                    <a:gd name="T18" fmla="*/ 106 w 444"/>
                    <a:gd name="T19" fmla="*/ 644 h 840"/>
                    <a:gd name="T20" fmla="*/ 163 w 444"/>
                    <a:gd name="T21" fmla="*/ 698 h 840"/>
                    <a:gd name="T22" fmla="*/ 318 w 444"/>
                    <a:gd name="T23" fmla="*/ 840 h 840"/>
                    <a:gd name="T24" fmla="*/ 389 w 444"/>
                    <a:gd name="T25" fmla="*/ 753 h 840"/>
                    <a:gd name="T26" fmla="*/ 444 w 444"/>
                    <a:gd name="T27" fmla="*/ 683 h 840"/>
                    <a:gd name="T28" fmla="*/ 297 w 444"/>
                    <a:gd name="T29" fmla="*/ 556 h 840"/>
                    <a:gd name="T30" fmla="*/ 248 w 444"/>
                    <a:gd name="T31" fmla="*/ 519 h 840"/>
                    <a:gd name="T32" fmla="*/ 218 w 444"/>
                    <a:gd name="T33" fmla="*/ 486 h 840"/>
                    <a:gd name="T34" fmla="*/ 193 w 444"/>
                    <a:gd name="T35" fmla="*/ 471 h 840"/>
                    <a:gd name="T36" fmla="*/ 232 w 444"/>
                    <a:gd name="T37" fmla="*/ 368 h 840"/>
                    <a:gd name="T38" fmla="*/ 255 w 444"/>
                    <a:gd name="T39" fmla="*/ 288 h 840"/>
                    <a:gd name="T40" fmla="*/ 267 w 444"/>
                    <a:gd name="T41" fmla="*/ 252 h 840"/>
                    <a:gd name="T42" fmla="*/ 280 w 444"/>
                    <a:gd name="T43" fmla="*/ 213 h 840"/>
                    <a:gd name="T44" fmla="*/ 286 w 444"/>
                    <a:gd name="T45" fmla="*/ 167 h 840"/>
                    <a:gd name="T46" fmla="*/ 286 w 444"/>
                    <a:gd name="T47" fmla="*/ 123 h 840"/>
                    <a:gd name="T48" fmla="*/ 286 w 444"/>
                    <a:gd name="T49" fmla="*/ 88 h 840"/>
                    <a:gd name="T50" fmla="*/ 280 w 444"/>
                    <a:gd name="T51" fmla="*/ 52 h 840"/>
                    <a:gd name="T52" fmla="*/ 258 w 444"/>
                    <a:gd name="T53" fmla="*/ 24 h 840"/>
                    <a:gd name="T54" fmla="*/ 229 w 444"/>
                    <a:gd name="T55" fmla="*/ 5 h 840"/>
                    <a:gd name="T56" fmla="*/ 208 w 444"/>
                    <a:gd name="T57" fmla="*/ 0 h 840"/>
                    <a:gd name="T58" fmla="*/ 169 w 444"/>
                    <a:gd name="T59" fmla="*/ 25 h 840"/>
                    <a:gd name="T60" fmla="*/ 133 w 444"/>
                    <a:gd name="T61" fmla="*/ 64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44" h="840">
                      <a:moveTo>
                        <a:pt x="133" y="64"/>
                      </a:moveTo>
                      <a:lnTo>
                        <a:pt x="107" y="118"/>
                      </a:lnTo>
                      <a:lnTo>
                        <a:pt x="61" y="196"/>
                      </a:lnTo>
                      <a:lnTo>
                        <a:pt x="46" y="258"/>
                      </a:lnTo>
                      <a:lnTo>
                        <a:pt x="22" y="329"/>
                      </a:lnTo>
                      <a:lnTo>
                        <a:pt x="5" y="447"/>
                      </a:lnTo>
                      <a:lnTo>
                        <a:pt x="0" y="510"/>
                      </a:lnTo>
                      <a:lnTo>
                        <a:pt x="14" y="526"/>
                      </a:lnTo>
                      <a:lnTo>
                        <a:pt x="56" y="583"/>
                      </a:lnTo>
                      <a:lnTo>
                        <a:pt x="106" y="644"/>
                      </a:lnTo>
                      <a:lnTo>
                        <a:pt x="163" y="698"/>
                      </a:lnTo>
                      <a:lnTo>
                        <a:pt x="318" y="840"/>
                      </a:lnTo>
                      <a:lnTo>
                        <a:pt x="389" y="753"/>
                      </a:lnTo>
                      <a:lnTo>
                        <a:pt x="444" y="683"/>
                      </a:lnTo>
                      <a:lnTo>
                        <a:pt x="297" y="556"/>
                      </a:lnTo>
                      <a:lnTo>
                        <a:pt x="248" y="519"/>
                      </a:lnTo>
                      <a:lnTo>
                        <a:pt x="218" y="486"/>
                      </a:lnTo>
                      <a:lnTo>
                        <a:pt x="193" y="471"/>
                      </a:lnTo>
                      <a:lnTo>
                        <a:pt x="232" y="368"/>
                      </a:lnTo>
                      <a:lnTo>
                        <a:pt x="255" y="288"/>
                      </a:lnTo>
                      <a:lnTo>
                        <a:pt x="267" y="252"/>
                      </a:lnTo>
                      <a:lnTo>
                        <a:pt x="280" y="213"/>
                      </a:lnTo>
                      <a:lnTo>
                        <a:pt x="286" y="167"/>
                      </a:lnTo>
                      <a:lnTo>
                        <a:pt x="286" y="123"/>
                      </a:lnTo>
                      <a:lnTo>
                        <a:pt x="286" y="88"/>
                      </a:lnTo>
                      <a:lnTo>
                        <a:pt x="280" y="52"/>
                      </a:lnTo>
                      <a:lnTo>
                        <a:pt x="258" y="24"/>
                      </a:lnTo>
                      <a:lnTo>
                        <a:pt x="229" y="5"/>
                      </a:lnTo>
                      <a:lnTo>
                        <a:pt x="208" y="0"/>
                      </a:lnTo>
                      <a:lnTo>
                        <a:pt x="169" y="25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8152" name="Group 24">
              <a:extLst>
                <a:ext uri="{FF2B5EF4-FFF2-40B4-BE49-F238E27FC236}">
                  <a16:creationId xmlns:a16="http://schemas.microsoft.com/office/drawing/2014/main" id="{B22CD3C2-C584-42F2-F11B-2A4FCF6F314E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327" y="1696"/>
              <a:ext cx="255" cy="314"/>
              <a:chOff x="1947" y="869"/>
              <a:chExt cx="355" cy="463"/>
            </a:xfrm>
          </p:grpSpPr>
          <p:grpSp>
            <p:nvGrpSpPr>
              <p:cNvPr id="48153" name="Group 25">
                <a:extLst>
                  <a:ext uri="{FF2B5EF4-FFF2-40B4-BE49-F238E27FC236}">
                    <a16:creationId xmlns:a16="http://schemas.microsoft.com/office/drawing/2014/main" id="{B806B643-CF4F-2DE0-0495-F78D92ADDE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2" y="1005"/>
                <a:ext cx="305" cy="220"/>
                <a:chOff x="1982" y="1005"/>
                <a:chExt cx="305" cy="220"/>
              </a:xfrm>
            </p:grpSpPr>
            <p:sp>
              <p:nvSpPr>
                <p:cNvPr id="48154" name="Freeform 26">
                  <a:extLst>
                    <a:ext uri="{FF2B5EF4-FFF2-40B4-BE49-F238E27FC236}">
                      <a16:creationId xmlns:a16="http://schemas.microsoft.com/office/drawing/2014/main" id="{55A31558-22FB-7CFB-2935-03AF7C1FEF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4" y="1005"/>
                  <a:ext cx="43" cy="100"/>
                </a:xfrm>
                <a:custGeom>
                  <a:avLst/>
                  <a:gdLst>
                    <a:gd name="T0" fmla="*/ 0 w 43"/>
                    <a:gd name="T1" fmla="*/ 11 h 100"/>
                    <a:gd name="T2" fmla="*/ 7 w 43"/>
                    <a:gd name="T3" fmla="*/ 0 h 100"/>
                    <a:gd name="T4" fmla="*/ 21 w 43"/>
                    <a:gd name="T5" fmla="*/ 0 h 100"/>
                    <a:gd name="T6" fmla="*/ 27 w 43"/>
                    <a:gd name="T7" fmla="*/ 7 h 100"/>
                    <a:gd name="T8" fmla="*/ 33 w 43"/>
                    <a:gd name="T9" fmla="*/ 19 h 100"/>
                    <a:gd name="T10" fmla="*/ 38 w 43"/>
                    <a:gd name="T11" fmla="*/ 44 h 100"/>
                    <a:gd name="T12" fmla="*/ 43 w 43"/>
                    <a:gd name="T13" fmla="*/ 76 h 100"/>
                    <a:gd name="T14" fmla="*/ 43 w 43"/>
                    <a:gd name="T15" fmla="*/ 100 h 100"/>
                    <a:gd name="T16" fmla="*/ 32 w 43"/>
                    <a:gd name="T17" fmla="*/ 100 h 100"/>
                    <a:gd name="T18" fmla="*/ 0 w 43"/>
                    <a:gd name="T19" fmla="*/ 11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" h="100">
                      <a:moveTo>
                        <a:pt x="0" y="11"/>
                      </a:moveTo>
                      <a:lnTo>
                        <a:pt x="7" y="0"/>
                      </a:lnTo>
                      <a:lnTo>
                        <a:pt x="21" y="0"/>
                      </a:lnTo>
                      <a:lnTo>
                        <a:pt x="27" y="7"/>
                      </a:lnTo>
                      <a:lnTo>
                        <a:pt x="33" y="19"/>
                      </a:lnTo>
                      <a:lnTo>
                        <a:pt x="38" y="44"/>
                      </a:lnTo>
                      <a:lnTo>
                        <a:pt x="43" y="76"/>
                      </a:lnTo>
                      <a:lnTo>
                        <a:pt x="43" y="100"/>
                      </a:lnTo>
                      <a:lnTo>
                        <a:pt x="32" y="10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55" name="Freeform 27">
                  <a:extLst>
                    <a:ext uri="{FF2B5EF4-FFF2-40B4-BE49-F238E27FC236}">
                      <a16:creationId xmlns:a16="http://schemas.microsoft.com/office/drawing/2014/main" id="{2886807B-8673-BC52-DA7A-2631A86AC7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2" y="1143"/>
                  <a:ext cx="73" cy="82"/>
                </a:xfrm>
                <a:custGeom>
                  <a:avLst/>
                  <a:gdLst>
                    <a:gd name="T0" fmla="*/ 17 w 73"/>
                    <a:gd name="T1" fmla="*/ 0 h 82"/>
                    <a:gd name="T2" fmla="*/ 4 w 73"/>
                    <a:gd name="T3" fmla="*/ 7 h 82"/>
                    <a:gd name="T4" fmla="*/ 0 w 73"/>
                    <a:gd name="T5" fmla="*/ 16 h 82"/>
                    <a:gd name="T6" fmla="*/ 4 w 73"/>
                    <a:gd name="T7" fmla="*/ 29 h 82"/>
                    <a:gd name="T8" fmla="*/ 14 w 73"/>
                    <a:gd name="T9" fmla="*/ 43 h 82"/>
                    <a:gd name="T10" fmla="*/ 25 w 73"/>
                    <a:gd name="T11" fmla="*/ 56 h 82"/>
                    <a:gd name="T12" fmla="*/ 46 w 73"/>
                    <a:gd name="T13" fmla="*/ 77 h 82"/>
                    <a:gd name="T14" fmla="*/ 60 w 73"/>
                    <a:gd name="T15" fmla="*/ 82 h 82"/>
                    <a:gd name="T16" fmla="*/ 73 w 73"/>
                    <a:gd name="T17" fmla="*/ 72 h 82"/>
                    <a:gd name="T18" fmla="*/ 17 w 73"/>
                    <a:gd name="T1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82">
                      <a:moveTo>
                        <a:pt x="17" y="0"/>
                      </a:move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4" y="29"/>
                      </a:lnTo>
                      <a:lnTo>
                        <a:pt x="14" y="43"/>
                      </a:lnTo>
                      <a:lnTo>
                        <a:pt x="25" y="56"/>
                      </a:lnTo>
                      <a:lnTo>
                        <a:pt x="46" y="77"/>
                      </a:lnTo>
                      <a:lnTo>
                        <a:pt x="60" y="82"/>
                      </a:lnTo>
                      <a:lnTo>
                        <a:pt x="73" y="7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156" name="Freeform 28">
                <a:extLst>
                  <a:ext uri="{FF2B5EF4-FFF2-40B4-BE49-F238E27FC236}">
                    <a16:creationId xmlns:a16="http://schemas.microsoft.com/office/drawing/2014/main" id="{486515B5-F7C6-C64F-345D-F466C57464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2" y="919"/>
                <a:ext cx="340" cy="413"/>
              </a:xfrm>
              <a:custGeom>
                <a:avLst/>
                <a:gdLst>
                  <a:gd name="T0" fmla="*/ 30 w 340"/>
                  <a:gd name="T1" fmla="*/ 59 h 413"/>
                  <a:gd name="T2" fmla="*/ 13 w 340"/>
                  <a:gd name="T3" fmla="*/ 82 h 413"/>
                  <a:gd name="T4" fmla="*/ 4 w 340"/>
                  <a:gd name="T5" fmla="*/ 111 h 413"/>
                  <a:gd name="T6" fmla="*/ 0 w 340"/>
                  <a:gd name="T7" fmla="*/ 145 h 413"/>
                  <a:gd name="T8" fmla="*/ 5 w 340"/>
                  <a:gd name="T9" fmla="*/ 173 h 413"/>
                  <a:gd name="T10" fmla="*/ 17 w 340"/>
                  <a:gd name="T11" fmla="*/ 199 h 413"/>
                  <a:gd name="T12" fmla="*/ 37 w 340"/>
                  <a:gd name="T13" fmla="*/ 222 h 413"/>
                  <a:gd name="T14" fmla="*/ 54 w 340"/>
                  <a:gd name="T15" fmla="*/ 247 h 413"/>
                  <a:gd name="T16" fmla="*/ 71 w 340"/>
                  <a:gd name="T17" fmla="*/ 282 h 413"/>
                  <a:gd name="T18" fmla="*/ 90 w 340"/>
                  <a:gd name="T19" fmla="*/ 323 h 413"/>
                  <a:gd name="T20" fmla="*/ 109 w 340"/>
                  <a:gd name="T21" fmla="*/ 356 h 413"/>
                  <a:gd name="T22" fmla="*/ 128 w 340"/>
                  <a:gd name="T23" fmla="*/ 375 h 413"/>
                  <a:gd name="T24" fmla="*/ 149 w 340"/>
                  <a:gd name="T25" fmla="*/ 387 h 413"/>
                  <a:gd name="T26" fmla="*/ 185 w 340"/>
                  <a:gd name="T27" fmla="*/ 403 h 413"/>
                  <a:gd name="T28" fmla="*/ 222 w 340"/>
                  <a:gd name="T29" fmla="*/ 413 h 413"/>
                  <a:gd name="T30" fmla="*/ 247 w 340"/>
                  <a:gd name="T31" fmla="*/ 410 h 413"/>
                  <a:gd name="T32" fmla="*/ 268 w 340"/>
                  <a:gd name="T33" fmla="*/ 406 h 413"/>
                  <a:gd name="T34" fmla="*/ 304 w 340"/>
                  <a:gd name="T35" fmla="*/ 393 h 413"/>
                  <a:gd name="T36" fmla="*/ 319 w 340"/>
                  <a:gd name="T37" fmla="*/ 379 h 413"/>
                  <a:gd name="T38" fmla="*/ 326 w 340"/>
                  <a:gd name="T39" fmla="*/ 360 h 413"/>
                  <a:gd name="T40" fmla="*/ 337 w 340"/>
                  <a:gd name="T41" fmla="*/ 319 h 413"/>
                  <a:gd name="T42" fmla="*/ 340 w 340"/>
                  <a:gd name="T43" fmla="*/ 288 h 413"/>
                  <a:gd name="T44" fmla="*/ 340 w 340"/>
                  <a:gd name="T45" fmla="*/ 251 h 413"/>
                  <a:gd name="T46" fmla="*/ 335 w 340"/>
                  <a:gd name="T47" fmla="*/ 224 h 413"/>
                  <a:gd name="T48" fmla="*/ 326 w 340"/>
                  <a:gd name="T49" fmla="*/ 194 h 413"/>
                  <a:gd name="T50" fmla="*/ 310 w 340"/>
                  <a:gd name="T51" fmla="*/ 152 h 413"/>
                  <a:gd name="T52" fmla="*/ 291 w 340"/>
                  <a:gd name="T53" fmla="*/ 121 h 413"/>
                  <a:gd name="T54" fmla="*/ 282 w 340"/>
                  <a:gd name="T55" fmla="*/ 86 h 413"/>
                  <a:gd name="T56" fmla="*/ 264 w 340"/>
                  <a:gd name="T57" fmla="*/ 46 h 413"/>
                  <a:gd name="T58" fmla="*/ 244 w 340"/>
                  <a:gd name="T59" fmla="*/ 25 h 413"/>
                  <a:gd name="T60" fmla="*/ 224 w 340"/>
                  <a:gd name="T61" fmla="*/ 13 h 413"/>
                  <a:gd name="T62" fmla="*/ 186 w 340"/>
                  <a:gd name="T63" fmla="*/ 1 h 413"/>
                  <a:gd name="T64" fmla="*/ 160 w 340"/>
                  <a:gd name="T65" fmla="*/ 0 h 413"/>
                  <a:gd name="T66" fmla="*/ 122 w 340"/>
                  <a:gd name="T67" fmla="*/ 7 h 413"/>
                  <a:gd name="T68" fmla="*/ 87 w 340"/>
                  <a:gd name="T69" fmla="*/ 19 h 413"/>
                  <a:gd name="T70" fmla="*/ 52 w 340"/>
                  <a:gd name="T71" fmla="*/ 41 h 413"/>
                  <a:gd name="T72" fmla="*/ 30 w 340"/>
                  <a:gd name="T73" fmla="*/ 59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0" h="413">
                    <a:moveTo>
                      <a:pt x="30" y="59"/>
                    </a:moveTo>
                    <a:lnTo>
                      <a:pt x="13" y="82"/>
                    </a:lnTo>
                    <a:lnTo>
                      <a:pt x="4" y="111"/>
                    </a:lnTo>
                    <a:lnTo>
                      <a:pt x="0" y="145"/>
                    </a:lnTo>
                    <a:lnTo>
                      <a:pt x="5" y="173"/>
                    </a:lnTo>
                    <a:lnTo>
                      <a:pt x="17" y="199"/>
                    </a:lnTo>
                    <a:lnTo>
                      <a:pt x="37" y="222"/>
                    </a:lnTo>
                    <a:lnTo>
                      <a:pt x="54" y="247"/>
                    </a:lnTo>
                    <a:lnTo>
                      <a:pt x="71" y="282"/>
                    </a:lnTo>
                    <a:lnTo>
                      <a:pt x="90" y="323"/>
                    </a:lnTo>
                    <a:lnTo>
                      <a:pt x="109" y="356"/>
                    </a:lnTo>
                    <a:lnTo>
                      <a:pt x="128" y="375"/>
                    </a:lnTo>
                    <a:lnTo>
                      <a:pt x="149" y="387"/>
                    </a:lnTo>
                    <a:lnTo>
                      <a:pt x="185" y="403"/>
                    </a:lnTo>
                    <a:lnTo>
                      <a:pt x="222" y="413"/>
                    </a:lnTo>
                    <a:lnTo>
                      <a:pt x="247" y="410"/>
                    </a:lnTo>
                    <a:lnTo>
                      <a:pt x="268" y="406"/>
                    </a:lnTo>
                    <a:lnTo>
                      <a:pt x="304" y="393"/>
                    </a:lnTo>
                    <a:lnTo>
                      <a:pt x="319" y="379"/>
                    </a:lnTo>
                    <a:lnTo>
                      <a:pt x="326" y="360"/>
                    </a:lnTo>
                    <a:lnTo>
                      <a:pt x="337" y="319"/>
                    </a:lnTo>
                    <a:lnTo>
                      <a:pt x="340" y="288"/>
                    </a:lnTo>
                    <a:lnTo>
                      <a:pt x="340" y="251"/>
                    </a:lnTo>
                    <a:lnTo>
                      <a:pt x="335" y="224"/>
                    </a:lnTo>
                    <a:lnTo>
                      <a:pt x="326" y="194"/>
                    </a:lnTo>
                    <a:lnTo>
                      <a:pt x="310" y="152"/>
                    </a:lnTo>
                    <a:lnTo>
                      <a:pt x="291" y="121"/>
                    </a:lnTo>
                    <a:lnTo>
                      <a:pt x="282" y="86"/>
                    </a:lnTo>
                    <a:lnTo>
                      <a:pt x="264" y="46"/>
                    </a:lnTo>
                    <a:lnTo>
                      <a:pt x="244" y="25"/>
                    </a:lnTo>
                    <a:lnTo>
                      <a:pt x="224" y="13"/>
                    </a:lnTo>
                    <a:lnTo>
                      <a:pt x="186" y="1"/>
                    </a:lnTo>
                    <a:lnTo>
                      <a:pt x="160" y="0"/>
                    </a:lnTo>
                    <a:lnTo>
                      <a:pt x="122" y="7"/>
                    </a:lnTo>
                    <a:lnTo>
                      <a:pt x="87" y="19"/>
                    </a:lnTo>
                    <a:lnTo>
                      <a:pt x="52" y="41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8157" name="Group 29">
                <a:extLst>
                  <a:ext uri="{FF2B5EF4-FFF2-40B4-BE49-F238E27FC236}">
                    <a16:creationId xmlns:a16="http://schemas.microsoft.com/office/drawing/2014/main" id="{868295AB-7B58-8676-02F4-B686768E90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7" y="1009"/>
                <a:ext cx="257" cy="143"/>
                <a:chOff x="1997" y="1009"/>
                <a:chExt cx="257" cy="143"/>
              </a:xfrm>
            </p:grpSpPr>
            <p:sp>
              <p:nvSpPr>
                <p:cNvPr id="48158" name="Freeform 30">
                  <a:extLst>
                    <a:ext uri="{FF2B5EF4-FFF2-40B4-BE49-F238E27FC236}">
                      <a16:creationId xmlns:a16="http://schemas.microsoft.com/office/drawing/2014/main" id="{0A4391CB-B3F2-CE15-05A4-1407CCC244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" y="1074"/>
                  <a:ext cx="19" cy="21"/>
                </a:xfrm>
                <a:custGeom>
                  <a:avLst/>
                  <a:gdLst>
                    <a:gd name="T0" fmla="*/ 0 w 19"/>
                    <a:gd name="T1" fmla="*/ 12 h 21"/>
                    <a:gd name="T2" fmla="*/ 6 w 19"/>
                    <a:gd name="T3" fmla="*/ 4 h 21"/>
                    <a:gd name="T4" fmla="*/ 17 w 19"/>
                    <a:gd name="T5" fmla="*/ 0 h 21"/>
                    <a:gd name="T6" fmla="*/ 19 w 19"/>
                    <a:gd name="T7" fmla="*/ 11 h 21"/>
                    <a:gd name="T8" fmla="*/ 10 w 19"/>
                    <a:gd name="T9" fmla="*/ 11 h 21"/>
                    <a:gd name="T10" fmla="*/ 3 w 19"/>
                    <a:gd name="T11" fmla="*/ 21 h 21"/>
                    <a:gd name="T12" fmla="*/ 0 w 19"/>
                    <a:gd name="T13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1">
                      <a:moveTo>
                        <a:pt x="0" y="12"/>
                      </a:moveTo>
                      <a:lnTo>
                        <a:pt x="6" y="4"/>
                      </a:lnTo>
                      <a:lnTo>
                        <a:pt x="17" y="0"/>
                      </a:lnTo>
                      <a:lnTo>
                        <a:pt x="19" y="11"/>
                      </a:lnTo>
                      <a:lnTo>
                        <a:pt x="10" y="11"/>
                      </a:lnTo>
                      <a:lnTo>
                        <a:pt x="3" y="21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59" name="Freeform 31">
                  <a:extLst>
                    <a:ext uri="{FF2B5EF4-FFF2-40B4-BE49-F238E27FC236}">
                      <a16:creationId xmlns:a16="http://schemas.microsoft.com/office/drawing/2014/main" id="{F0E83AFA-1C96-3709-7FDB-8F40B2B49E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7" y="1128"/>
                  <a:ext cx="37" cy="24"/>
                </a:xfrm>
                <a:custGeom>
                  <a:avLst/>
                  <a:gdLst>
                    <a:gd name="T0" fmla="*/ 31 w 37"/>
                    <a:gd name="T1" fmla="*/ 0 h 24"/>
                    <a:gd name="T2" fmla="*/ 37 w 37"/>
                    <a:gd name="T3" fmla="*/ 13 h 24"/>
                    <a:gd name="T4" fmla="*/ 6 w 37"/>
                    <a:gd name="T5" fmla="*/ 24 h 24"/>
                    <a:gd name="T6" fmla="*/ 0 w 37"/>
                    <a:gd name="T7" fmla="*/ 18 h 24"/>
                    <a:gd name="T8" fmla="*/ 31 w 37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4">
                      <a:moveTo>
                        <a:pt x="31" y="0"/>
                      </a:moveTo>
                      <a:lnTo>
                        <a:pt x="37" y="13"/>
                      </a:lnTo>
                      <a:lnTo>
                        <a:pt x="6" y="24"/>
                      </a:lnTo>
                      <a:lnTo>
                        <a:pt x="0" y="1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60" name="Freeform 32">
                  <a:extLst>
                    <a:ext uri="{FF2B5EF4-FFF2-40B4-BE49-F238E27FC236}">
                      <a16:creationId xmlns:a16="http://schemas.microsoft.com/office/drawing/2014/main" id="{E59CF759-2F57-BB08-6C23-41F2732154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1" y="1009"/>
                  <a:ext cx="33" cy="24"/>
                </a:xfrm>
                <a:custGeom>
                  <a:avLst/>
                  <a:gdLst>
                    <a:gd name="T0" fmla="*/ 0 w 33"/>
                    <a:gd name="T1" fmla="*/ 13 h 24"/>
                    <a:gd name="T2" fmla="*/ 7 w 33"/>
                    <a:gd name="T3" fmla="*/ 24 h 24"/>
                    <a:gd name="T4" fmla="*/ 33 w 33"/>
                    <a:gd name="T5" fmla="*/ 6 h 24"/>
                    <a:gd name="T6" fmla="*/ 30 w 33"/>
                    <a:gd name="T7" fmla="*/ 0 h 24"/>
                    <a:gd name="T8" fmla="*/ 0 w 33"/>
                    <a:gd name="T9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4">
                      <a:moveTo>
                        <a:pt x="0" y="13"/>
                      </a:moveTo>
                      <a:lnTo>
                        <a:pt x="7" y="24"/>
                      </a:lnTo>
                      <a:lnTo>
                        <a:pt x="33" y="6"/>
                      </a:lnTo>
                      <a:lnTo>
                        <a:pt x="30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161" name="Group 33">
                <a:extLst>
                  <a:ext uri="{FF2B5EF4-FFF2-40B4-BE49-F238E27FC236}">
                    <a16:creationId xmlns:a16="http://schemas.microsoft.com/office/drawing/2014/main" id="{4E3003E7-13D9-A738-E3D8-588DFCA93A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7" y="1019"/>
                <a:ext cx="218" cy="158"/>
                <a:chOff x="2027" y="1019"/>
                <a:chExt cx="218" cy="158"/>
              </a:xfrm>
            </p:grpSpPr>
            <p:sp>
              <p:nvSpPr>
                <p:cNvPr id="48162" name="Freeform 34">
                  <a:extLst>
                    <a:ext uri="{FF2B5EF4-FFF2-40B4-BE49-F238E27FC236}">
                      <a16:creationId xmlns:a16="http://schemas.microsoft.com/office/drawing/2014/main" id="{A4260B6D-572F-EE0F-A6B8-B9FDC6A1F1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7" y="1077"/>
                  <a:ext cx="110" cy="100"/>
                </a:xfrm>
                <a:custGeom>
                  <a:avLst/>
                  <a:gdLst>
                    <a:gd name="T0" fmla="*/ 0 w 110"/>
                    <a:gd name="T1" fmla="*/ 51 h 100"/>
                    <a:gd name="T2" fmla="*/ 90 w 110"/>
                    <a:gd name="T3" fmla="*/ 0 h 100"/>
                    <a:gd name="T4" fmla="*/ 105 w 110"/>
                    <a:gd name="T5" fmla="*/ 26 h 100"/>
                    <a:gd name="T6" fmla="*/ 110 w 110"/>
                    <a:gd name="T7" fmla="*/ 44 h 100"/>
                    <a:gd name="T8" fmla="*/ 109 w 110"/>
                    <a:gd name="T9" fmla="*/ 63 h 100"/>
                    <a:gd name="T10" fmla="*/ 101 w 110"/>
                    <a:gd name="T11" fmla="*/ 75 h 100"/>
                    <a:gd name="T12" fmla="*/ 89 w 110"/>
                    <a:gd name="T13" fmla="*/ 85 h 100"/>
                    <a:gd name="T14" fmla="*/ 71 w 110"/>
                    <a:gd name="T15" fmla="*/ 92 h 100"/>
                    <a:gd name="T16" fmla="*/ 60 w 110"/>
                    <a:gd name="T17" fmla="*/ 99 h 100"/>
                    <a:gd name="T18" fmla="*/ 49 w 110"/>
                    <a:gd name="T19" fmla="*/ 100 h 100"/>
                    <a:gd name="T20" fmla="*/ 35 w 110"/>
                    <a:gd name="T21" fmla="*/ 98 h 100"/>
                    <a:gd name="T22" fmla="*/ 25 w 110"/>
                    <a:gd name="T23" fmla="*/ 91 h 100"/>
                    <a:gd name="T24" fmla="*/ 18 w 110"/>
                    <a:gd name="T25" fmla="*/ 83 h 100"/>
                    <a:gd name="T26" fmla="*/ 14 w 110"/>
                    <a:gd name="T27" fmla="*/ 75 h 100"/>
                    <a:gd name="T28" fmla="*/ 6 w 110"/>
                    <a:gd name="T29" fmla="*/ 60 h 100"/>
                    <a:gd name="T30" fmla="*/ 0 w 110"/>
                    <a:gd name="T31" fmla="*/ 51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0" h="100">
                      <a:moveTo>
                        <a:pt x="0" y="51"/>
                      </a:moveTo>
                      <a:lnTo>
                        <a:pt x="90" y="0"/>
                      </a:lnTo>
                      <a:lnTo>
                        <a:pt x="105" y="26"/>
                      </a:lnTo>
                      <a:lnTo>
                        <a:pt x="110" y="44"/>
                      </a:lnTo>
                      <a:lnTo>
                        <a:pt x="109" y="63"/>
                      </a:lnTo>
                      <a:lnTo>
                        <a:pt x="101" y="75"/>
                      </a:lnTo>
                      <a:lnTo>
                        <a:pt x="89" y="85"/>
                      </a:lnTo>
                      <a:lnTo>
                        <a:pt x="71" y="92"/>
                      </a:lnTo>
                      <a:lnTo>
                        <a:pt x="60" y="99"/>
                      </a:lnTo>
                      <a:lnTo>
                        <a:pt x="49" y="100"/>
                      </a:lnTo>
                      <a:lnTo>
                        <a:pt x="35" y="98"/>
                      </a:lnTo>
                      <a:lnTo>
                        <a:pt x="25" y="91"/>
                      </a:lnTo>
                      <a:lnTo>
                        <a:pt x="18" y="83"/>
                      </a:lnTo>
                      <a:lnTo>
                        <a:pt x="14" y="75"/>
                      </a:lnTo>
                      <a:lnTo>
                        <a:pt x="6" y="6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63" name="Oval 35">
                  <a:extLst>
                    <a:ext uri="{FF2B5EF4-FFF2-40B4-BE49-F238E27FC236}">
                      <a16:creationId xmlns:a16="http://schemas.microsoft.com/office/drawing/2014/main" id="{C6CE2D61-C3EE-D151-14BA-A1F4ECED11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7" y="1122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64" name="Freeform 36">
                  <a:extLst>
                    <a:ext uri="{FF2B5EF4-FFF2-40B4-BE49-F238E27FC236}">
                      <a16:creationId xmlns:a16="http://schemas.microsoft.com/office/drawing/2014/main" id="{40382051-DFAC-A41C-7006-0D37D94FB5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4" y="1019"/>
                  <a:ext cx="111" cy="99"/>
                </a:xfrm>
                <a:custGeom>
                  <a:avLst/>
                  <a:gdLst>
                    <a:gd name="T0" fmla="*/ 0 w 111"/>
                    <a:gd name="T1" fmla="*/ 50 h 99"/>
                    <a:gd name="T2" fmla="*/ 92 w 111"/>
                    <a:gd name="T3" fmla="*/ 0 h 99"/>
                    <a:gd name="T4" fmla="*/ 105 w 111"/>
                    <a:gd name="T5" fmla="*/ 28 h 99"/>
                    <a:gd name="T6" fmla="*/ 111 w 111"/>
                    <a:gd name="T7" fmla="*/ 45 h 99"/>
                    <a:gd name="T8" fmla="*/ 108 w 111"/>
                    <a:gd name="T9" fmla="*/ 62 h 99"/>
                    <a:gd name="T10" fmla="*/ 101 w 111"/>
                    <a:gd name="T11" fmla="*/ 73 h 99"/>
                    <a:gd name="T12" fmla="*/ 88 w 111"/>
                    <a:gd name="T13" fmla="*/ 84 h 99"/>
                    <a:gd name="T14" fmla="*/ 73 w 111"/>
                    <a:gd name="T15" fmla="*/ 92 h 99"/>
                    <a:gd name="T16" fmla="*/ 61 w 111"/>
                    <a:gd name="T17" fmla="*/ 97 h 99"/>
                    <a:gd name="T18" fmla="*/ 48 w 111"/>
                    <a:gd name="T19" fmla="*/ 99 h 99"/>
                    <a:gd name="T20" fmla="*/ 36 w 111"/>
                    <a:gd name="T21" fmla="*/ 97 h 99"/>
                    <a:gd name="T22" fmla="*/ 25 w 111"/>
                    <a:gd name="T23" fmla="*/ 90 h 99"/>
                    <a:gd name="T24" fmla="*/ 19 w 111"/>
                    <a:gd name="T25" fmla="*/ 84 h 99"/>
                    <a:gd name="T26" fmla="*/ 14 w 111"/>
                    <a:gd name="T27" fmla="*/ 74 h 99"/>
                    <a:gd name="T28" fmla="*/ 6 w 111"/>
                    <a:gd name="T29" fmla="*/ 60 h 99"/>
                    <a:gd name="T30" fmla="*/ 0 w 111"/>
                    <a:gd name="T31" fmla="*/ 5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1" h="99">
                      <a:moveTo>
                        <a:pt x="0" y="50"/>
                      </a:moveTo>
                      <a:lnTo>
                        <a:pt x="92" y="0"/>
                      </a:lnTo>
                      <a:lnTo>
                        <a:pt x="105" y="28"/>
                      </a:lnTo>
                      <a:lnTo>
                        <a:pt x="111" y="45"/>
                      </a:lnTo>
                      <a:lnTo>
                        <a:pt x="108" y="62"/>
                      </a:lnTo>
                      <a:lnTo>
                        <a:pt x="101" y="73"/>
                      </a:lnTo>
                      <a:lnTo>
                        <a:pt x="88" y="84"/>
                      </a:lnTo>
                      <a:lnTo>
                        <a:pt x="73" y="92"/>
                      </a:lnTo>
                      <a:lnTo>
                        <a:pt x="61" y="97"/>
                      </a:lnTo>
                      <a:lnTo>
                        <a:pt x="48" y="99"/>
                      </a:lnTo>
                      <a:lnTo>
                        <a:pt x="36" y="97"/>
                      </a:lnTo>
                      <a:lnTo>
                        <a:pt x="25" y="90"/>
                      </a:lnTo>
                      <a:lnTo>
                        <a:pt x="19" y="84"/>
                      </a:lnTo>
                      <a:lnTo>
                        <a:pt x="14" y="74"/>
                      </a:lnTo>
                      <a:lnTo>
                        <a:pt x="6" y="6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165" name="Oval 37">
                  <a:extLst>
                    <a:ext uri="{FF2B5EF4-FFF2-40B4-BE49-F238E27FC236}">
                      <a16:creationId xmlns:a16="http://schemas.microsoft.com/office/drawing/2014/main" id="{342E885B-867A-2DC1-D7D2-59A5513114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4" y="1064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166" name="Freeform 38">
                <a:extLst>
                  <a:ext uri="{FF2B5EF4-FFF2-40B4-BE49-F238E27FC236}">
                    <a16:creationId xmlns:a16="http://schemas.microsoft.com/office/drawing/2014/main" id="{303101BC-46C0-A991-8374-15A9BF7FA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1" y="1182"/>
                <a:ext cx="110" cy="89"/>
              </a:xfrm>
              <a:custGeom>
                <a:avLst/>
                <a:gdLst>
                  <a:gd name="T0" fmla="*/ 0 w 110"/>
                  <a:gd name="T1" fmla="*/ 46 h 89"/>
                  <a:gd name="T2" fmla="*/ 17 w 110"/>
                  <a:gd name="T3" fmla="*/ 46 h 89"/>
                  <a:gd name="T4" fmla="*/ 32 w 110"/>
                  <a:gd name="T5" fmla="*/ 43 h 89"/>
                  <a:gd name="T6" fmla="*/ 50 w 110"/>
                  <a:gd name="T7" fmla="*/ 38 h 89"/>
                  <a:gd name="T8" fmla="*/ 66 w 110"/>
                  <a:gd name="T9" fmla="*/ 33 h 89"/>
                  <a:gd name="T10" fmla="*/ 83 w 110"/>
                  <a:gd name="T11" fmla="*/ 21 h 89"/>
                  <a:gd name="T12" fmla="*/ 93 w 110"/>
                  <a:gd name="T13" fmla="*/ 12 h 89"/>
                  <a:gd name="T14" fmla="*/ 103 w 110"/>
                  <a:gd name="T15" fmla="*/ 0 h 89"/>
                  <a:gd name="T16" fmla="*/ 109 w 110"/>
                  <a:gd name="T17" fmla="*/ 24 h 89"/>
                  <a:gd name="T18" fmla="*/ 110 w 110"/>
                  <a:gd name="T19" fmla="*/ 33 h 89"/>
                  <a:gd name="T20" fmla="*/ 110 w 110"/>
                  <a:gd name="T21" fmla="*/ 51 h 89"/>
                  <a:gd name="T22" fmla="*/ 106 w 110"/>
                  <a:gd name="T23" fmla="*/ 63 h 89"/>
                  <a:gd name="T24" fmla="*/ 98 w 110"/>
                  <a:gd name="T25" fmla="*/ 76 h 89"/>
                  <a:gd name="T26" fmla="*/ 88 w 110"/>
                  <a:gd name="T27" fmla="*/ 84 h 89"/>
                  <a:gd name="T28" fmla="*/ 76 w 110"/>
                  <a:gd name="T29" fmla="*/ 88 h 89"/>
                  <a:gd name="T30" fmla="*/ 62 w 110"/>
                  <a:gd name="T31" fmla="*/ 89 h 89"/>
                  <a:gd name="T32" fmla="*/ 49 w 110"/>
                  <a:gd name="T33" fmla="*/ 88 h 89"/>
                  <a:gd name="T34" fmla="*/ 37 w 110"/>
                  <a:gd name="T35" fmla="*/ 82 h 89"/>
                  <a:gd name="T36" fmla="*/ 31 w 110"/>
                  <a:gd name="T37" fmla="*/ 80 h 89"/>
                  <a:gd name="T38" fmla="*/ 19 w 110"/>
                  <a:gd name="T39" fmla="*/ 72 h 89"/>
                  <a:gd name="T40" fmla="*/ 11 w 110"/>
                  <a:gd name="T41" fmla="*/ 57 h 89"/>
                  <a:gd name="T42" fmla="*/ 0 w 110"/>
                  <a:gd name="T43" fmla="*/ 4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" h="89">
                    <a:moveTo>
                      <a:pt x="0" y="46"/>
                    </a:moveTo>
                    <a:lnTo>
                      <a:pt x="17" y="46"/>
                    </a:lnTo>
                    <a:lnTo>
                      <a:pt x="32" y="43"/>
                    </a:lnTo>
                    <a:lnTo>
                      <a:pt x="50" y="38"/>
                    </a:lnTo>
                    <a:lnTo>
                      <a:pt x="66" y="33"/>
                    </a:lnTo>
                    <a:lnTo>
                      <a:pt x="83" y="21"/>
                    </a:lnTo>
                    <a:lnTo>
                      <a:pt x="93" y="12"/>
                    </a:lnTo>
                    <a:lnTo>
                      <a:pt x="103" y="0"/>
                    </a:lnTo>
                    <a:lnTo>
                      <a:pt x="109" y="24"/>
                    </a:lnTo>
                    <a:lnTo>
                      <a:pt x="110" y="33"/>
                    </a:lnTo>
                    <a:lnTo>
                      <a:pt x="110" y="51"/>
                    </a:lnTo>
                    <a:lnTo>
                      <a:pt x="106" y="63"/>
                    </a:lnTo>
                    <a:lnTo>
                      <a:pt x="98" y="76"/>
                    </a:lnTo>
                    <a:lnTo>
                      <a:pt x="88" y="84"/>
                    </a:lnTo>
                    <a:lnTo>
                      <a:pt x="76" y="88"/>
                    </a:lnTo>
                    <a:lnTo>
                      <a:pt x="62" y="89"/>
                    </a:lnTo>
                    <a:lnTo>
                      <a:pt x="49" y="88"/>
                    </a:lnTo>
                    <a:lnTo>
                      <a:pt x="37" y="82"/>
                    </a:lnTo>
                    <a:lnTo>
                      <a:pt x="31" y="80"/>
                    </a:lnTo>
                    <a:lnTo>
                      <a:pt x="19" y="72"/>
                    </a:lnTo>
                    <a:lnTo>
                      <a:pt x="11" y="5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7" name="Freeform 39">
                <a:extLst>
                  <a:ext uri="{FF2B5EF4-FFF2-40B4-BE49-F238E27FC236}">
                    <a16:creationId xmlns:a16="http://schemas.microsoft.com/office/drawing/2014/main" id="{4993FAB4-74A9-645C-C4FB-87684EB6D4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" y="1152"/>
                <a:ext cx="57" cy="32"/>
              </a:xfrm>
              <a:custGeom>
                <a:avLst/>
                <a:gdLst>
                  <a:gd name="T0" fmla="*/ 0 w 57"/>
                  <a:gd name="T1" fmla="*/ 32 h 32"/>
                  <a:gd name="T2" fmla="*/ 17 w 57"/>
                  <a:gd name="T3" fmla="*/ 31 h 32"/>
                  <a:gd name="T4" fmla="*/ 24 w 57"/>
                  <a:gd name="T5" fmla="*/ 28 h 32"/>
                  <a:gd name="T6" fmla="*/ 33 w 57"/>
                  <a:gd name="T7" fmla="*/ 25 h 32"/>
                  <a:gd name="T8" fmla="*/ 43 w 57"/>
                  <a:gd name="T9" fmla="*/ 19 h 32"/>
                  <a:gd name="T10" fmla="*/ 49 w 57"/>
                  <a:gd name="T11" fmla="*/ 10 h 32"/>
                  <a:gd name="T12" fmla="*/ 57 w 57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32">
                    <a:moveTo>
                      <a:pt x="0" y="32"/>
                    </a:moveTo>
                    <a:lnTo>
                      <a:pt x="17" y="31"/>
                    </a:lnTo>
                    <a:lnTo>
                      <a:pt x="24" y="28"/>
                    </a:lnTo>
                    <a:lnTo>
                      <a:pt x="33" y="25"/>
                    </a:lnTo>
                    <a:lnTo>
                      <a:pt x="43" y="19"/>
                    </a:lnTo>
                    <a:lnTo>
                      <a:pt x="49" y="10"/>
                    </a:lnTo>
                    <a:lnTo>
                      <a:pt x="5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68" name="Freeform 40">
                <a:extLst>
                  <a:ext uri="{FF2B5EF4-FFF2-40B4-BE49-F238E27FC236}">
                    <a16:creationId xmlns:a16="http://schemas.microsoft.com/office/drawing/2014/main" id="{9A7524B9-35AD-2E46-9D54-1C1F71189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7" y="869"/>
                <a:ext cx="307" cy="282"/>
              </a:xfrm>
              <a:custGeom>
                <a:avLst/>
                <a:gdLst>
                  <a:gd name="T0" fmla="*/ 52 w 307"/>
                  <a:gd name="T1" fmla="*/ 282 h 282"/>
                  <a:gd name="T2" fmla="*/ 65 w 307"/>
                  <a:gd name="T3" fmla="*/ 276 h 282"/>
                  <a:gd name="T4" fmla="*/ 68 w 307"/>
                  <a:gd name="T5" fmla="*/ 258 h 282"/>
                  <a:gd name="T6" fmla="*/ 70 w 307"/>
                  <a:gd name="T7" fmla="*/ 233 h 282"/>
                  <a:gd name="T8" fmla="*/ 58 w 307"/>
                  <a:gd name="T9" fmla="*/ 183 h 282"/>
                  <a:gd name="T10" fmla="*/ 51 w 307"/>
                  <a:gd name="T11" fmla="*/ 154 h 282"/>
                  <a:gd name="T12" fmla="*/ 89 w 307"/>
                  <a:gd name="T13" fmla="*/ 155 h 282"/>
                  <a:gd name="T14" fmla="*/ 139 w 307"/>
                  <a:gd name="T15" fmla="*/ 153 h 282"/>
                  <a:gd name="T16" fmla="*/ 155 w 307"/>
                  <a:gd name="T17" fmla="*/ 137 h 282"/>
                  <a:gd name="T18" fmla="*/ 181 w 307"/>
                  <a:gd name="T19" fmla="*/ 118 h 282"/>
                  <a:gd name="T20" fmla="*/ 221 w 307"/>
                  <a:gd name="T21" fmla="*/ 122 h 282"/>
                  <a:gd name="T22" fmla="*/ 260 w 307"/>
                  <a:gd name="T23" fmla="*/ 101 h 282"/>
                  <a:gd name="T24" fmla="*/ 265 w 307"/>
                  <a:gd name="T25" fmla="*/ 123 h 282"/>
                  <a:gd name="T26" fmla="*/ 281 w 307"/>
                  <a:gd name="T27" fmla="*/ 132 h 282"/>
                  <a:gd name="T28" fmla="*/ 298 w 307"/>
                  <a:gd name="T29" fmla="*/ 160 h 282"/>
                  <a:gd name="T30" fmla="*/ 307 w 307"/>
                  <a:gd name="T31" fmla="*/ 154 h 282"/>
                  <a:gd name="T32" fmla="*/ 307 w 307"/>
                  <a:gd name="T33" fmla="*/ 135 h 282"/>
                  <a:gd name="T34" fmla="*/ 303 w 307"/>
                  <a:gd name="T35" fmla="*/ 106 h 282"/>
                  <a:gd name="T36" fmla="*/ 295 w 307"/>
                  <a:gd name="T37" fmla="*/ 82 h 282"/>
                  <a:gd name="T38" fmla="*/ 280 w 307"/>
                  <a:gd name="T39" fmla="*/ 64 h 282"/>
                  <a:gd name="T40" fmla="*/ 282 w 307"/>
                  <a:gd name="T41" fmla="*/ 33 h 282"/>
                  <a:gd name="T42" fmla="*/ 282 w 307"/>
                  <a:gd name="T43" fmla="*/ 16 h 282"/>
                  <a:gd name="T44" fmla="*/ 261 w 307"/>
                  <a:gd name="T45" fmla="*/ 19 h 282"/>
                  <a:gd name="T46" fmla="*/ 238 w 307"/>
                  <a:gd name="T47" fmla="*/ 19 h 282"/>
                  <a:gd name="T48" fmla="*/ 225 w 307"/>
                  <a:gd name="T49" fmla="*/ 14 h 282"/>
                  <a:gd name="T50" fmla="*/ 209 w 307"/>
                  <a:gd name="T51" fmla="*/ 0 h 282"/>
                  <a:gd name="T52" fmla="*/ 195 w 307"/>
                  <a:gd name="T53" fmla="*/ 13 h 282"/>
                  <a:gd name="T54" fmla="*/ 182 w 307"/>
                  <a:gd name="T55" fmla="*/ 19 h 282"/>
                  <a:gd name="T56" fmla="*/ 156 w 307"/>
                  <a:gd name="T57" fmla="*/ 21 h 282"/>
                  <a:gd name="T58" fmla="*/ 132 w 307"/>
                  <a:gd name="T59" fmla="*/ 26 h 282"/>
                  <a:gd name="T60" fmla="*/ 106 w 307"/>
                  <a:gd name="T61" fmla="*/ 35 h 282"/>
                  <a:gd name="T62" fmla="*/ 84 w 307"/>
                  <a:gd name="T63" fmla="*/ 49 h 282"/>
                  <a:gd name="T64" fmla="*/ 58 w 307"/>
                  <a:gd name="T65" fmla="*/ 73 h 282"/>
                  <a:gd name="T66" fmla="*/ 42 w 307"/>
                  <a:gd name="T67" fmla="*/ 78 h 282"/>
                  <a:gd name="T68" fmla="*/ 28 w 307"/>
                  <a:gd name="T69" fmla="*/ 91 h 282"/>
                  <a:gd name="T70" fmla="*/ 16 w 307"/>
                  <a:gd name="T71" fmla="*/ 103 h 282"/>
                  <a:gd name="T72" fmla="*/ 10 w 307"/>
                  <a:gd name="T73" fmla="*/ 122 h 282"/>
                  <a:gd name="T74" fmla="*/ 2 w 307"/>
                  <a:gd name="T75" fmla="*/ 143 h 282"/>
                  <a:gd name="T76" fmla="*/ 0 w 307"/>
                  <a:gd name="T77" fmla="*/ 161 h 282"/>
                  <a:gd name="T78" fmla="*/ 0 w 307"/>
                  <a:gd name="T79" fmla="*/ 200 h 282"/>
                  <a:gd name="T80" fmla="*/ 10 w 307"/>
                  <a:gd name="T81" fmla="*/ 241 h 282"/>
                  <a:gd name="T82" fmla="*/ 52 w 307"/>
                  <a:gd name="T83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7" h="282">
                    <a:moveTo>
                      <a:pt x="52" y="282"/>
                    </a:moveTo>
                    <a:lnTo>
                      <a:pt x="65" y="276"/>
                    </a:lnTo>
                    <a:lnTo>
                      <a:pt x="68" y="258"/>
                    </a:lnTo>
                    <a:lnTo>
                      <a:pt x="70" y="233"/>
                    </a:lnTo>
                    <a:lnTo>
                      <a:pt x="58" y="183"/>
                    </a:lnTo>
                    <a:lnTo>
                      <a:pt x="51" y="154"/>
                    </a:lnTo>
                    <a:lnTo>
                      <a:pt x="89" y="155"/>
                    </a:lnTo>
                    <a:lnTo>
                      <a:pt x="139" y="153"/>
                    </a:lnTo>
                    <a:lnTo>
                      <a:pt x="155" y="137"/>
                    </a:lnTo>
                    <a:lnTo>
                      <a:pt x="181" y="118"/>
                    </a:lnTo>
                    <a:lnTo>
                      <a:pt x="221" y="122"/>
                    </a:lnTo>
                    <a:lnTo>
                      <a:pt x="260" y="101"/>
                    </a:lnTo>
                    <a:lnTo>
                      <a:pt x="265" y="123"/>
                    </a:lnTo>
                    <a:lnTo>
                      <a:pt x="281" y="132"/>
                    </a:lnTo>
                    <a:lnTo>
                      <a:pt x="298" y="160"/>
                    </a:lnTo>
                    <a:lnTo>
                      <a:pt x="307" y="154"/>
                    </a:lnTo>
                    <a:lnTo>
                      <a:pt x="307" y="135"/>
                    </a:lnTo>
                    <a:lnTo>
                      <a:pt x="303" y="106"/>
                    </a:lnTo>
                    <a:lnTo>
                      <a:pt x="295" y="82"/>
                    </a:lnTo>
                    <a:lnTo>
                      <a:pt x="280" y="64"/>
                    </a:lnTo>
                    <a:lnTo>
                      <a:pt x="282" y="33"/>
                    </a:lnTo>
                    <a:lnTo>
                      <a:pt x="282" y="16"/>
                    </a:lnTo>
                    <a:lnTo>
                      <a:pt x="261" y="19"/>
                    </a:lnTo>
                    <a:lnTo>
                      <a:pt x="238" y="19"/>
                    </a:lnTo>
                    <a:lnTo>
                      <a:pt x="225" y="14"/>
                    </a:lnTo>
                    <a:lnTo>
                      <a:pt x="209" y="0"/>
                    </a:lnTo>
                    <a:lnTo>
                      <a:pt x="195" y="13"/>
                    </a:lnTo>
                    <a:lnTo>
                      <a:pt x="182" y="19"/>
                    </a:lnTo>
                    <a:lnTo>
                      <a:pt x="156" y="21"/>
                    </a:lnTo>
                    <a:lnTo>
                      <a:pt x="132" y="26"/>
                    </a:lnTo>
                    <a:lnTo>
                      <a:pt x="106" y="35"/>
                    </a:lnTo>
                    <a:lnTo>
                      <a:pt x="84" y="49"/>
                    </a:lnTo>
                    <a:lnTo>
                      <a:pt x="58" y="73"/>
                    </a:lnTo>
                    <a:lnTo>
                      <a:pt x="42" y="78"/>
                    </a:lnTo>
                    <a:lnTo>
                      <a:pt x="28" y="91"/>
                    </a:lnTo>
                    <a:lnTo>
                      <a:pt x="16" y="103"/>
                    </a:lnTo>
                    <a:lnTo>
                      <a:pt x="10" y="122"/>
                    </a:lnTo>
                    <a:lnTo>
                      <a:pt x="2" y="143"/>
                    </a:lnTo>
                    <a:lnTo>
                      <a:pt x="0" y="161"/>
                    </a:lnTo>
                    <a:lnTo>
                      <a:pt x="0" y="200"/>
                    </a:lnTo>
                    <a:lnTo>
                      <a:pt x="10" y="241"/>
                    </a:lnTo>
                    <a:lnTo>
                      <a:pt x="52" y="282"/>
                    </a:lnTo>
                    <a:close/>
                  </a:path>
                </a:pathLst>
              </a:custGeom>
              <a:solidFill>
                <a:srgbClr val="C06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169" name="Freeform 41">
              <a:extLst>
                <a:ext uri="{FF2B5EF4-FFF2-40B4-BE49-F238E27FC236}">
                  <a16:creationId xmlns:a16="http://schemas.microsoft.com/office/drawing/2014/main" id="{31E56A3E-04AF-B0E3-0A28-B7D08B38156D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393" y="2047"/>
              <a:ext cx="219" cy="518"/>
            </a:xfrm>
            <a:custGeom>
              <a:avLst/>
              <a:gdLst>
                <a:gd name="T0" fmla="*/ 15 w 304"/>
                <a:gd name="T1" fmla="*/ 6 h 764"/>
                <a:gd name="T2" fmla="*/ 34 w 304"/>
                <a:gd name="T3" fmla="*/ 0 h 764"/>
                <a:gd name="T4" fmla="*/ 75 w 304"/>
                <a:gd name="T5" fmla="*/ 26 h 764"/>
                <a:gd name="T6" fmla="*/ 75 w 304"/>
                <a:gd name="T7" fmla="*/ 71 h 764"/>
                <a:gd name="T8" fmla="*/ 110 w 304"/>
                <a:gd name="T9" fmla="*/ 114 h 764"/>
                <a:gd name="T10" fmla="*/ 144 w 304"/>
                <a:gd name="T11" fmla="*/ 160 h 764"/>
                <a:gd name="T12" fmla="*/ 180 w 304"/>
                <a:gd name="T13" fmla="*/ 220 h 764"/>
                <a:gd name="T14" fmla="*/ 208 w 304"/>
                <a:gd name="T15" fmla="*/ 276 h 764"/>
                <a:gd name="T16" fmla="*/ 237 w 304"/>
                <a:gd name="T17" fmla="*/ 357 h 764"/>
                <a:gd name="T18" fmla="*/ 261 w 304"/>
                <a:gd name="T19" fmla="*/ 428 h 764"/>
                <a:gd name="T20" fmla="*/ 291 w 304"/>
                <a:gd name="T21" fmla="*/ 570 h 764"/>
                <a:gd name="T22" fmla="*/ 304 w 304"/>
                <a:gd name="T23" fmla="*/ 658 h 764"/>
                <a:gd name="T24" fmla="*/ 265 w 304"/>
                <a:gd name="T25" fmla="*/ 764 h 764"/>
                <a:gd name="T26" fmla="*/ 189 w 304"/>
                <a:gd name="T27" fmla="*/ 679 h 764"/>
                <a:gd name="T28" fmla="*/ 168 w 304"/>
                <a:gd name="T29" fmla="*/ 536 h 764"/>
                <a:gd name="T30" fmla="*/ 152 w 304"/>
                <a:gd name="T31" fmla="*/ 449 h 764"/>
                <a:gd name="T32" fmla="*/ 129 w 304"/>
                <a:gd name="T33" fmla="*/ 366 h 764"/>
                <a:gd name="T34" fmla="*/ 103 w 304"/>
                <a:gd name="T35" fmla="*/ 306 h 764"/>
                <a:gd name="T36" fmla="*/ 69 w 304"/>
                <a:gd name="T37" fmla="*/ 219 h 764"/>
                <a:gd name="T38" fmla="*/ 49 w 304"/>
                <a:gd name="T39" fmla="*/ 156 h 764"/>
                <a:gd name="T40" fmla="*/ 30 w 304"/>
                <a:gd name="T41" fmla="*/ 84 h 764"/>
                <a:gd name="T42" fmla="*/ 0 w 304"/>
                <a:gd name="T43" fmla="*/ 66 h 764"/>
                <a:gd name="T44" fmla="*/ 15 w 304"/>
                <a:gd name="T45" fmla="*/ 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4" h="764">
                  <a:moveTo>
                    <a:pt x="15" y="6"/>
                  </a:moveTo>
                  <a:lnTo>
                    <a:pt x="34" y="0"/>
                  </a:lnTo>
                  <a:lnTo>
                    <a:pt x="75" y="26"/>
                  </a:lnTo>
                  <a:lnTo>
                    <a:pt x="75" y="71"/>
                  </a:lnTo>
                  <a:lnTo>
                    <a:pt x="110" y="114"/>
                  </a:lnTo>
                  <a:lnTo>
                    <a:pt x="144" y="160"/>
                  </a:lnTo>
                  <a:lnTo>
                    <a:pt x="180" y="220"/>
                  </a:lnTo>
                  <a:lnTo>
                    <a:pt x="208" y="276"/>
                  </a:lnTo>
                  <a:lnTo>
                    <a:pt x="237" y="357"/>
                  </a:lnTo>
                  <a:lnTo>
                    <a:pt x="261" y="428"/>
                  </a:lnTo>
                  <a:lnTo>
                    <a:pt x="291" y="570"/>
                  </a:lnTo>
                  <a:lnTo>
                    <a:pt x="304" y="658"/>
                  </a:lnTo>
                  <a:lnTo>
                    <a:pt x="265" y="764"/>
                  </a:lnTo>
                  <a:lnTo>
                    <a:pt x="189" y="679"/>
                  </a:lnTo>
                  <a:lnTo>
                    <a:pt x="168" y="536"/>
                  </a:lnTo>
                  <a:lnTo>
                    <a:pt x="152" y="449"/>
                  </a:lnTo>
                  <a:lnTo>
                    <a:pt x="129" y="366"/>
                  </a:lnTo>
                  <a:lnTo>
                    <a:pt x="103" y="306"/>
                  </a:lnTo>
                  <a:lnTo>
                    <a:pt x="69" y="219"/>
                  </a:lnTo>
                  <a:lnTo>
                    <a:pt x="49" y="156"/>
                  </a:lnTo>
                  <a:lnTo>
                    <a:pt x="30" y="84"/>
                  </a:lnTo>
                  <a:lnTo>
                    <a:pt x="0" y="6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170" name="Group 42">
              <a:extLst>
                <a:ext uri="{FF2B5EF4-FFF2-40B4-BE49-F238E27FC236}">
                  <a16:creationId xmlns:a16="http://schemas.microsoft.com/office/drawing/2014/main" id="{D0E0ACBD-1C60-CA0B-4E9F-58262EF803C2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928" y="1942"/>
              <a:ext cx="127" cy="227"/>
              <a:chOff x="2833" y="962"/>
              <a:chExt cx="176" cy="334"/>
            </a:xfrm>
          </p:grpSpPr>
          <p:sp>
            <p:nvSpPr>
              <p:cNvPr id="48171" name="Freeform 43">
                <a:extLst>
                  <a:ext uri="{FF2B5EF4-FFF2-40B4-BE49-F238E27FC236}">
                    <a16:creationId xmlns:a16="http://schemas.microsoft.com/office/drawing/2014/main" id="{9B9A8178-E70F-84B6-AB55-4BE0FEF99A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4" y="1086"/>
                <a:ext cx="175" cy="210"/>
              </a:xfrm>
              <a:custGeom>
                <a:avLst/>
                <a:gdLst>
                  <a:gd name="T0" fmla="*/ 957 w 1229"/>
                  <a:gd name="T1" fmla="*/ 1468 h 1468"/>
                  <a:gd name="T2" fmla="*/ 981 w 1229"/>
                  <a:gd name="T3" fmla="*/ 1270 h 1468"/>
                  <a:gd name="T4" fmla="*/ 1049 w 1229"/>
                  <a:gd name="T5" fmla="*/ 1164 h 1468"/>
                  <a:gd name="T6" fmla="*/ 1118 w 1229"/>
                  <a:gd name="T7" fmla="*/ 1071 h 1468"/>
                  <a:gd name="T8" fmla="*/ 1182 w 1229"/>
                  <a:gd name="T9" fmla="*/ 953 h 1468"/>
                  <a:gd name="T10" fmla="*/ 1216 w 1229"/>
                  <a:gd name="T11" fmla="*/ 854 h 1468"/>
                  <a:gd name="T12" fmla="*/ 1229 w 1229"/>
                  <a:gd name="T13" fmla="*/ 734 h 1468"/>
                  <a:gd name="T14" fmla="*/ 1202 w 1229"/>
                  <a:gd name="T15" fmla="*/ 604 h 1468"/>
                  <a:gd name="T16" fmla="*/ 1159 w 1229"/>
                  <a:gd name="T17" fmla="*/ 500 h 1468"/>
                  <a:gd name="T18" fmla="*/ 1166 w 1229"/>
                  <a:gd name="T19" fmla="*/ 405 h 1468"/>
                  <a:gd name="T20" fmla="*/ 1149 w 1229"/>
                  <a:gd name="T21" fmla="*/ 320 h 1468"/>
                  <a:gd name="T22" fmla="*/ 1125 w 1229"/>
                  <a:gd name="T23" fmla="*/ 272 h 1468"/>
                  <a:gd name="T24" fmla="*/ 1091 w 1229"/>
                  <a:gd name="T25" fmla="*/ 231 h 1468"/>
                  <a:gd name="T26" fmla="*/ 1079 w 1229"/>
                  <a:gd name="T27" fmla="*/ 204 h 1468"/>
                  <a:gd name="T28" fmla="*/ 1032 w 1229"/>
                  <a:gd name="T29" fmla="*/ 176 h 1468"/>
                  <a:gd name="T30" fmla="*/ 992 w 1229"/>
                  <a:gd name="T31" fmla="*/ 170 h 1468"/>
                  <a:gd name="T32" fmla="*/ 963 w 1229"/>
                  <a:gd name="T33" fmla="*/ 185 h 1468"/>
                  <a:gd name="T34" fmla="*/ 927 w 1229"/>
                  <a:gd name="T35" fmla="*/ 279 h 1468"/>
                  <a:gd name="T36" fmla="*/ 861 w 1229"/>
                  <a:gd name="T37" fmla="*/ 414 h 1468"/>
                  <a:gd name="T38" fmla="*/ 958 w 1229"/>
                  <a:gd name="T39" fmla="*/ 181 h 1468"/>
                  <a:gd name="T40" fmla="*/ 975 w 1229"/>
                  <a:gd name="T41" fmla="*/ 152 h 1468"/>
                  <a:gd name="T42" fmla="*/ 953 w 1229"/>
                  <a:gd name="T43" fmla="*/ 100 h 1468"/>
                  <a:gd name="T44" fmla="*/ 918 w 1229"/>
                  <a:gd name="T45" fmla="*/ 82 h 1468"/>
                  <a:gd name="T46" fmla="*/ 871 w 1229"/>
                  <a:gd name="T47" fmla="*/ 62 h 1468"/>
                  <a:gd name="T48" fmla="*/ 806 w 1229"/>
                  <a:gd name="T49" fmla="*/ 39 h 1468"/>
                  <a:gd name="T50" fmla="*/ 790 w 1229"/>
                  <a:gd name="T51" fmla="*/ 25 h 1468"/>
                  <a:gd name="T52" fmla="*/ 760 w 1229"/>
                  <a:gd name="T53" fmla="*/ 0 h 1468"/>
                  <a:gd name="T54" fmla="*/ 582 w 1229"/>
                  <a:gd name="T55" fmla="*/ 39 h 1468"/>
                  <a:gd name="T56" fmla="*/ 346 w 1229"/>
                  <a:gd name="T57" fmla="*/ 169 h 1468"/>
                  <a:gd name="T58" fmla="*/ 329 w 1229"/>
                  <a:gd name="T59" fmla="*/ 204 h 1468"/>
                  <a:gd name="T60" fmla="*/ 274 w 1229"/>
                  <a:gd name="T61" fmla="*/ 259 h 1468"/>
                  <a:gd name="T62" fmla="*/ 210 w 1229"/>
                  <a:gd name="T63" fmla="*/ 303 h 1468"/>
                  <a:gd name="T64" fmla="*/ 154 w 1229"/>
                  <a:gd name="T65" fmla="*/ 326 h 1468"/>
                  <a:gd name="T66" fmla="*/ 102 w 1229"/>
                  <a:gd name="T67" fmla="*/ 378 h 1468"/>
                  <a:gd name="T68" fmla="*/ 67 w 1229"/>
                  <a:gd name="T69" fmla="*/ 466 h 1468"/>
                  <a:gd name="T70" fmla="*/ 20 w 1229"/>
                  <a:gd name="T71" fmla="*/ 584 h 1468"/>
                  <a:gd name="T72" fmla="*/ 0 w 1229"/>
                  <a:gd name="T73" fmla="*/ 649 h 1468"/>
                  <a:gd name="T74" fmla="*/ 20 w 1229"/>
                  <a:gd name="T75" fmla="*/ 753 h 1468"/>
                  <a:gd name="T76" fmla="*/ 55 w 1229"/>
                  <a:gd name="T77" fmla="*/ 861 h 1468"/>
                  <a:gd name="T78" fmla="*/ 110 w 1229"/>
                  <a:gd name="T79" fmla="*/ 998 h 1468"/>
                  <a:gd name="T80" fmla="*/ 141 w 1229"/>
                  <a:gd name="T81" fmla="*/ 1111 h 1468"/>
                  <a:gd name="T82" fmla="*/ 218 w 1229"/>
                  <a:gd name="T83" fmla="*/ 1215 h 1468"/>
                  <a:gd name="T84" fmla="*/ 257 w 1229"/>
                  <a:gd name="T85" fmla="*/ 1233 h 1468"/>
                  <a:gd name="T86" fmla="*/ 279 w 1229"/>
                  <a:gd name="T87" fmla="*/ 1290 h 1468"/>
                  <a:gd name="T88" fmla="*/ 283 w 1229"/>
                  <a:gd name="T89" fmla="*/ 1465 h 1468"/>
                  <a:gd name="T90" fmla="*/ 957 w 1229"/>
                  <a:gd name="T91" fmla="*/ 1468 h 1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29" h="1468">
                    <a:moveTo>
                      <a:pt x="957" y="1468"/>
                    </a:moveTo>
                    <a:lnTo>
                      <a:pt x="981" y="1270"/>
                    </a:lnTo>
                    <a:lnTo>
                      <a:pt x="1049" y="1164"/>
                    </a:lnTo>
                    <a:lnTo>
                      <a:pt x="1118" y="1071"/>
                    </a:lnTo>
                    <a:lnTo>
                      <a:pt x="1182" y="953"/>
                    </a:lnTo>
                    <a:lnTo>
                      <a:pt x="1216" y="854"/>
                    </a:lnTo>
                    <a:lnTo>
                      <a:pt x="1229" y="734"/>
                    </a:lnTo>
                    <a:lnTo>
                      <a:pt x="1202" y="604"/>
                    </a:lnTo>
                    <a:lnTo>
                      <a:pt x="1159" y="500"/>
                    </a:lnTo>
                    <a:lnTo>
                      <a:pt x="1166" y="405"/>
                    </a:lnTo>
                    <a:lnTo>
                      <a:pt x="1149" y="320"/>
                    </a:lnTo>
                    <a:lnTo>
                      <a:pt x="1125" y="272"/>
                    </a:lnTo>
                    <a:lnTo>
                      <a:pt x="1091" y="231"/>
                    </a:lnTo>
                    <a:lnTo>
                      <a:pt x="1079" y="204"/>
                    </a:lnTo>
                    <a:lnTo>
                      <a:pt x="1032" y="176"/>
                    </a:lnTo>
                    <a:lnTo>
                      <a:pt x="992" y="170"/>
                    </a:lnTo>
                    <a:lnTo>
                      <a:pt x="963" y="185"/>
                    </a:lnTo>
                    <a:lnTo>
                      <a:pt x="927" y="279"/>
                    </a:lnTo>
                    <a:lnTo>
                      <a:pt x="861" y="414"/>
                    </a:lnTo>
                    <a:lnTo>
                      <a:pt x="958" y="181"/>
                    </a:lnTo>
                    <a:lnTo>
                      <a:pt x="975" y="152"/>
                    </a:lnTo>
                    <a:lnTo>
                      <a:pt x="953" y="100"/>
                    </a:lnTo>
                    <a:lnTo>
                      <a:pt x="918" y="82"/>
                    </a:lnTo>
                    <a:lnTo>
                      <a:pt x="871" y="62"/>
                    </a:lnTo>
                    <a:lnTo>
                      <a:pt x="806" y="39"/>
                    </a:lnTo>
                    <a:lnTo>
                      <a:pt x="790" y="25"/>
                    </a:lnTo>
                    <a:lnTo>
                      <a:pt x="760" y="0"/>
                    </a:lnTo>
                    <a:lnTo>
                      <a:pt x="582" y="39"/>
                    </a:lnTo>
                    <a:lnTo>
                      <a:pt x="346" y="169"/>
                    </a:lnTo>
                    <a:lnTo>
                      <a:pt x="329" y="204"/>
                    </a:lnTo>
                    <a:lnTo>
                      <a:pt x="274" y="259"/>
                    </a:lnTo>
                    <a:lnTo>
                      <a:pt x="210" y="303"/>
                    </a:lnTo>
                    <a:lnTo>
                      <a:pt x="154" y="326"/>
                    </a:lnTo>
                    <a:lnTo>
                      <a:pt x="102" y="378"/>
                    </a:lnTo>
                    <a:lnTo>
                      <a:pt x="67" y="466"/>
                    </a:lnTo>
                    <a:lnTo>
                      <a:pt x="20" y="584"/>
                    </a:lnTo>
                    <a:lnTo>
                      <a:pt x="0" y="649"/>
                    </a:lnTo>
                    <a:lnTo>
                      <a:pt x="20" y="753"/>
                    </a:lnTo>
                    <a:lnTo>
                      <a:pt x="55" y="861"/>
                    </a:lnTo>
                    <a:lnTo>
                      <a:pt x="110" y="998"/>
                    </a:lnTo>
                    <a:lnTo>
                      <a:pt x="141" y="1111"/>
                    </a:lnTo>
                    <a:lnTo>
                      <a:pt x="218" y="1215"/>
                    </a:lnTo>
                    <a:lnTo>
                      <a:pt x="257" y="1233"/>
                    </a:lnTo>
                    <a:lnTo>
                      <a:pt x="279" y="1290"/>
                    </a:lnTo>
                    <a:lnTo>
                      <a:pt x="283" y="1465"/>
                    </a:lnTo>
                    <a:lnTo>
                      <a:pt x="957" y="1468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2" name="Freeform 44">
                <a:extLst>
                  <a:ext uri="{FF2B5EF4-FFF2-40B4-BE49-F238E27FC236}">
                    <a16:creationId xmlns:a16="http://schemas.microsoft.com/office/drawing/2014/main" id="{A2018787-2EF2-8902-A1AD-CDB100724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2" y="1151"/>
                <a:ext cx="77" cy="40"/>
              </a:xfrm>
              <a:custGeom>
                <a:avLst/>
                <a:gdLst>
                  <a:gd name="T0" fmla="*/ 0 w 538"/>
                  <a:gd name="T1" fmla="*/ 0 h 275"/>
                  <a:gd name="T2" fmla="*/ 234 w 538"/>
                  <a:gd name="T3" fmla="*/ 164 h 275"/>
                  <a:gd name="T4" fmla="*/ 445 w 538"/>
                  <a:gd name="T5" fmla="*/ 246 h 275"/>
                  <a:gd name="T6" fmla="*/ 538 w 538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8" h="275">
                    <a:moveTo>
                      <a:pt x="0" y="0"/>
                    </a:moveTo>
                    <a:lnTo>
                      <a:pt x="234" y="164"/>
                    </a:lnTo>
                    <a:lnTo>
                      <a:pt x="445" y="246"/>
                    </a:lnTo>
                    <a:lnTo>
                      <a:pt x="538" y="275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3" name="Freeform 45">
                <a:extLst>
                  <a:ext uri="{FF2B5EF4-FFF2-40B4-BE49-F238E27FC236}">
                    <a16:creationId xmlns:a16="http://schemas.microsoft.com/office/drawing/2014/main" id="{606D8702-83AE-99C6-30BC-F7CEE3EBD8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" y="1141"/>
                <a:ext cx="86" cy="91"/>
              </a:xfrm>
              <a:custGeom>
                <a:avLst/>
                <a:gdLst>
                  <a:gd name="T0" fmla="*/ 0 w 601"/>
                  <a:gd name="T1" fmla="*/ 0 h 643"/>
                  <a:gd name="T2" fmla="*/ 337 w 601"/>
                  <a:gd name="T3" fmla="*/ 180 h 643"/>
                  <a:gd name="T4" fmla="*/ 413 w 601"/>
                  <a:gd name="T5" fmla="*/ 245 h 643"/>
                  <a:gd name="T6" fmla="*/ 510 w 601"/>
                  <a:gd name="T7" fmla="*/ 360 h 643"/>
                  <a:gd name="T8" fmla="*/ 551 w 601"/>
                  <a:gd name="T9" fmla="*/ 454 h 643"/>
                  <a:gd name="T10" fmla="*/ 573 w 601"/>
                  <a:gd name="T11" fmla="*/ 534 h 643"/>
                  <a:gd name="T12" fmla="*/ 601 w 601"/>
                  <a:gd name="T13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1" h="643">
                    <a:moveTo>
                      <a:pt x="0" y="0"/>
                    </a:moveTo>
                    <a:lnTo>
                      <a:pt x="337" y="180"/>
                    </a:lnTo>
                    <a:lnTo>
                      <a:pt x="413" y="245"/>
                    </a:lnTo>
                    <a:lnTo>
                      <a:pt x="510" y="360"/>
                    </a:lnTo>
                    <a:lnTo>
                      <a:pt x="551" y="454"/>
                    </a:lnTo>
                    <a:lnTo>
                      <a:pt x="573" y="534"/>
                    </a:lnTo>
                    <a:lnTo>
                      <a:pt x="601" y="643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4" name="Freeform 46">
                <a:extLst>
                  <a:ext uri="{FF2B5EF4-FFF2-40B4-BE49-F238E27FC236}">
                    <a16:creationId xmlns:a16="http://schemas.microsoft.com/office/drawing/2014/main" id="{B7A2D9BD-B58D-61AD-6ABA-196B9DF258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" y="1090"/>
                <a:ext cx="57" cy="89"/>
              </a:xfrm>
              <a:custGeom>
                <a:avLst/>
                <a:gdLst>
                  <a:gd name="T0" fmla="*/ 391 w 395"/>
                  <a:gd name="T1" fmla="*/ 139 h 623"/>
                  <a:gd name="T2" fmla="*/ 395 w 395"/>
                  <a:gd name="T3" fmla="*/ 98 h 623"/>
                  <a:gd name="T4" fmla="*/ 368 w 395"/>
                  <a:gd name="T5" fmla="*/ 42 h 623"/>
                  <a:gd name="T6" fmla="*/ 328 w 395"/>
                  <a:gd name="T7" fmla="*/ 15 h 623"/>
                  <a:gd name="T8" fmla="*/ 290 w 395"/>
                  <a:gd name="T9" fmla="*/ 0 h 623"/>
                  <a:gd name="T10" fmla="*/ 248 w 395"/>
                  <a:gd name="T11" fmla="*/ 1 h 623"/>
                  <a:gd name="T12" fmla="*/ 211 w 395"/>
                  <a:gd name="T13" fmla="*/ 10 h 623"/>
                  <a:gd name="T14" fmla="*/ 181 w 395"/>
                  <a:gd name="T15" fmla="*/ 28 h 623"/>
                  <a:gd name="T16" fmla="*/ 123 w 395"/>
                  <a:gd name="T17" fmla="*/ 167 h 623"/>
                  <a:gd name="T18" fmla="*/ 83 w 395"/>
                  <a:gd name="T19" fmla="*/ 298 h 623"/>
                  <a:gd name="T20" fmla="*/ 45 w 395"/>
                  <a:gd name="T21" fmla="*/ 401 h 623"/>
                  <a:gd name="T22" fmla="*/ 0 w 395"/>
                  <a:gd name="T23" fmla="*/ 512 h 623"/>
                  <a:gd name="T24" fmla="*/ 16 w 395"/>
                  <a:gd name="T25" fmla="*/ 581 h 623"/>
                  <a:gd name="T26" fmla="*/ 38 w 395"/>
                  <a:gd name="T27" fmla="*/ 604 h 623"/>
                  <a:gd name="T28" fmla="*/ 72 w 395"/>
                  <a:gd name="T29" fmla="*/ 623 h 623"/>
                  <a:gd name="T30" fmla="*/ 110 w 395"/>
                  <a:gd name="T31" fmla="*/ 618 h 623"/>
                  <a:gd name="T32" fmla="*/ 148 w 395"/>
                  <a:gd name="T33" fmla="*/ 602 h 623"/>
                  <a:gd name="T34" fmla="*/ 186 w 395"/>
                  <a:gd name="T35" fmla="*/ 540 h 623"/>
                  <a:gd name="T36" fmla="*/ 201 w 395"/>
                  <a:gd name="T37" fmla="*/ 453 h 623"/>
                  <a:gd name="T38" fmla="*/ 235 w 395"/>
                  <a:gd name="T39" fmla="*/ 398 h 623"/>
                  <a:gd name="T40" fmla="*/ 265 w 395"/>
                  <a:gd name="T41" fmla="*/ 332 h 623"/>
                  <a:gd name="T42" fmla="*/ 315 w 395"/>
                  <a:gd name="T43" fmla="*/ 267 h 623"/>
                  <a:gd name="T44" fmla="*/ 364 w 395"/>
                  <a:gd name="T45" fmla="*/ 183 h 623"/>
                  <a:gd name="T46" fmla="*/ 391 w 395"/>
                  <a:gd name="T47" fmla="*/ 139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5" h="623">
                    <a:moveTo>
                      <a:pt x="391" y="139"/>
                    </a:moveTo>
                    <a:lnTo>
                      <a:pt x="395" y="98"/>
                    </a:lnTo>
                    <a:lnTo>
                      <a:pt x="368" y="42"/>
                    </a:lnTo>
                    <a:lnTo>
                      <a:pt x="328" y="15"/>
                    </a:lnTo>
                    <a:lnTo>
                      <a:pt x="290" y="0"/>
                    </a:lnTo>
                    <a:lnTo>
                      <a:pt x="248" y="1"/>
                    </a:lnTo>
                    <a:lnTo>
                      <a:pt x="211" y="10"/>
                    </a:lnTo>
                    <a:lnTo>
                      <a:pt x="181" y="28"/>
                    </a:lnTo>
                    <a:lnTo>
                      <a:pt x="123" y="167"/>
                    </a:lnTo>
                    <a:lnTo>
                      <a:pt x="83" y="298"/>
                    </a:lnTo>
                    <a:lnTo>
                      <a:pt x="45" y="401"/>
                    </a:lnTo>
                    <a:lnTo>
                      <a:pt x="0" y="512"/>
                    </a:lnTo>
                    <a:lnTo>
                      <a:pt x="16" y="581"/>
                    </a:lnTo>
                    <a:lnTo>
                      <a:pt x="38" y="604"/>
                    </a:lnTo>
                    <a:lnTo>
                      <a:pt x="72" y="623"/>
                    </a:lnTo>
                    <a:lnTo>
                      <a:pt x="110" y="618"/>
                    </a:lnTo>
                    <a:lnTo>
                      <a:pt x="148" y="602"/>
                    </a:lnTo>
                    <a:lnTo>
                      <a:pt x="186" y="540"/>
                    </a:lnTo>
                    <a:lnTo>
                      <a:pt x="201" y="453"/>
                    </a:lnTo>
                    <a:lnTo>
                      <a:pt x="235" y="398"/>
                    </a:lnTo>
                    <a:lnTo>
                      <a:pt x="265" y="332"/>
                    </a:lnTo>
                    <a:lnTo>
                      <a:pt x="315" y="267"/>
                    </a:lnTo>
                    <a:lnTo>
                      <a:pt x="364" y="183"/>
                    </a:lnTo>
                    <a:lnTo>
                      <a:pt x="391" y="139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5" name="Freeform 47">
                <a:extLst>
                  <a:ext uri="{FF2B5EF4-FFF2-40B4-BE49-F238E27FC236}">
                    <a16:creationId xmlns:a16="http://schemas.microsoft.com/office/drawing/2014/main" id="{56A73197-EE02-17BE-3EF5-69959AF04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" y="1154"/>
                <a:ext cx="16" cy="21"/>
              </a:xfrm>
              <a:custGeom>
                <a:avLst/>
                <a:gdLst>
                  <a:gd name="T0" fmla="*/ 16 w 114"/>
                  <a:gd name="T1" fmla="*/ 18 h 148"/>
                  <a:gd name="T2" fmla="*/ 38 w 114"/>
                  <a:gd name="T3" fmla="*/ 0 h 148"/>
                  <a:gd name="T4" fmla="*/ 77 w 114"/>
                  <a:gd name="T5" fmla="*/ 4 h 148"/>
                  <a:gd name="T6" fmla="*/ 114 w 114"/>
                  <a:gd name="T7" fmla="*/ 22 h 148"/>
                  <a:gd name="T8" fmla="*/ 114 w 114"/>
                  <a:gd name="T9" fmla="*/ 77 h 148"/>
                  <a:gd name="T10" fmla="*/ 108 w 114"/>
                  <a:gd name="T11" fmla="*/ 107 h 148"/>
                  <a:gd name="T12" fmla="*/ 92 w 114"/>
                  <a:gd name="T13" fmla="*/ 139 h 148"/>
                  <a:gd name="T14" fmla="*/ 54 w 114"/>
                  <a:gd name="T15" fmla="*/ 148 h 148"/>
                  <a:gd name="T16" fmla="*/ 35 w 114"/>
                  <a:gd name="T17" fmla="*/ 146 h 148"/>
                  <a:gd name="T18" fmla="*/ 13 w 114"/>
                  <a:gd name="T19" fmla="*/ 124 h 148"/>
                  <a:gd name="T20" fmla="*/ 0 w 114"/>
                  <a:gd name="T21" fmla="*/ 98 h 148"/>
                  <a:gd name="T22" fmla="*/ 16 w 114"/>
                  <a:gd name="T23" fmla="*/ 1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48">
                    <a:moveTo>
                      <a:pt x="16" y="18"/>
                    </a:moveTo>
                    <a:lnTo>
                      <a:pt x="38" y="0"/>
                    </a:lnTo>
                    <a:lnTo>
                      <a:pt x="77" y="4"/>
                    </a:lnTo>
                    <a:lnTo>
                      <a:pt x="114" y="22"/>
                    </a:lnTo>
                    <a:lnTo>
                      <a:pt x="114" y="77"/>
                    </a:lnTo>
                    <a:lnTo>
                      <a:pt x="108" y="107"/>
                    </a:lnTo>
                    <a:lnTo>
                      <a:pt x="92" y="139"/>
                    </a:lnTo>
                    <a:lnTo>
                      <a:pt x="54" y="148"/>
                    </a:lnTo>
                    <a:lnTo>
                      <a:pt x="35" y="146"/>
                    </a:lnTo>
                    <a:lnTo>
                      <a:pt x="13" y="124"/>
                    </a:lnTo>
                    <a:lnTo>
                      <a:pt x="0" y="9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6" name="Freeform 48">
                <a:extLst>
                  <a:ext uri="{FF2B5EF4-FFF2-40B4-BE49-F238E27FC236}">
                    <a16:creationId xmlns:a16="http://schemas.microsoft.com/office/drawing/2014/main" id="{D34DC73D-5A04-6B21-D815-9D1328EB6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" y="962"/>
                <a:ext cx="42" cy="155"/>
              </a:xfrm>
              <a:custGeom>
                <a:avLst/>
                <a:gdLst>
                  <a:gd name="T0" fmla="*/ 284 w 290"/>
                  <a:gd name="T1" fmla="*/ 1005 h 1090"/>
                  <a:gd name="T2" fmla="*/ 289 w 290"/>
                  <a:gd name="T3" fmla="*/ 947 h 1090"/>
                  <a:gd name="T4" fmla="*/ 290 w 290"/>
                  <a:gd name="T5" fmla="*/ 818 h 1090"/>
                  <a:gd name="T6" fmla="*/ 281 w 290"/>
                  <a:gd name="T7" fmla="*/ 691 h 1090"/>
                  <a:gd name="T8" fmla="*/ 275 w 290"/>
                  <a:gd name="T9" fmla="*/ 635 h 1090"/>
                  <a:gd name="T10" fmla="*/ 271 w 290"/>
                  <a:gd name="T11" fmla="*/ 594 h 1090"/>
                  <a:gd name="T12" fmla="*/ 271 w 290"/>
                  <a:gd name="T13" fmla="*/ 505 h 1090"/>
                  <a:gd name="T14" fmla="*/ 276 w 290"/>
                  <a:gd name="T15" fmla="*/ 406 h 1090"/>
                  <a:gd name="T16" fmla="*/ 275 w 290"/>
                  <a:gd name="T17" fmla="*/ 332 h 1090"/>
                  <a:gd name="T18" fmla="*/ 273 w 290"/>
                  <a:gd name="T19" fmla="*/ 276 h 1090"/>
                  <a:gd name="T20" fmla="*/ 262 w 290"/>
                  <a:gd name="T21" fmla="*/ 166 h 1090"/>
                  <a:gd name="T22" fmla="*/ 253 w 290"/>
                  <a:gd name="T23" fmla="*/ 88 h 1090"/>
                  <a:gd name="T24" fmla="*/ 236 w 290"/>
                  <a:gd name="T25" fmla="*/ 24 h 1090"/>
                  <a:gd name="T26" fmla="*/ 214 w 290"/>
                  <a:gd name="T27" fmla="*/ 3 h 1090"/>
                  <a:gd name="T28" fmla="*/ 186 w 290"/>
                  <a:gd name="T29" fmla="*/ 1 h 1090"/>
                  <a:gd name="T30" fmla="*/ 156 w 290"/>
                  <a:gd name="T31" fmla="*/ 0 h 1090"/>
                  <a:gd name="T32" fmla="*/ 121 w 290"/>
                  <a:gd name="T33" fmla="*/ 14 h 1090"/>
                  <a:gd name="T34" fmla="*/ 92 w 290"/>
                  <a:gd name="T35" fmla="*/ 70 h 1090"/>
                  <a:gd name="T36" fmla="*/ 85 w 290"/>
                  <a:gd name="T37" fmla="*/ 160 h 1090"/>
                  <a:gd name="T38" fmla="*/ 82 w 290"/>
                  <a:gd name="T39" fmla="*/ 264 h 1090"/>
                  <a:gd name="T40" fmla="*/ 76 w 290"/>
                  <a:gd name="T41" fmla="*/ 332 h 1090"/>
                  <a:gd name="T42" fmla="*/ 67 w 290"/>
                  <a:gd name="T43" fmla="*/ 402 h 1090"/>
                  <a:gd name="T44" fmla="*/ 68 w 290"/>
                  <a:gd name="T45" fmla="*/ 485 h 1090"/>
                  <a:gd name="T46" fmla="*/ 64 w 290"/>
                  <a:gd name="T47" fmla="*/ 580 h 1090"/>
                  <a:gd name="T48" fmla="*/ 51 w 290"/>
                  <a:gd name="T49" fmla="*/ 651 h 1090"/>
                  <a:gd name="T50" fmla="*/ 37 w 290"/>
                  <a:gd name="T51" fmla="*/ 765 h 1090"/>
                  <a:gd name="T52" fmla="*/ 19 w 290"/>
                  <a:gd name="T53" fmla="*/ 885 h 1090"/>
                  <a:gd name="T54" fmla="*/ 3 w 290"/>
                  <a:gd name="T55" fmla="*/ 986 h 1090"/>
                  <a:gd name="T56" fmla="*/ 0 w 290"/>
                  <a:gd name="T57" fmla="*/ 1090 h 1090"/>
                  <a:gd name="T58" fmla="*/ 266 w 290"/>
                  <a:gd name="T59" fmla="*/ 1085 h 1090"/>
                  <a:gd name="T60" fmla="*/ 284 w 290"/>
                  <a:gd name="T61" fmla="*/ 100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0" h="1090">
                    <a:moveTo>
                      <a:pt x="284" y="1005"/>
                    </a:moveTo>
                    <a:lnTo>
                      <a:pt x="289" y="947"/>
                    </a:lnTo>
                    <a:lnTo>
                      <a:pt x="290" y="818"/>
                    </a:lnTo>
                    <a:lnTo>
                      <a:pt x="281" y="691"/>
                    </a:lnTo>
                    <a:lnTo>
                      <a:pt x="275" y="635"/>
                    </a:lnTo>
                    <a:lnTo>
                      <a:pt x="271" y="594"/>
                    </a:lnTo>
                    <a:lnTo>
                      <a:pt x="271" y="505"/>
                    </a:lnTo>
                    <a:lnTo>
                      <a:pt x="276" y="406"/>
                    </a:lnTo>
                    <a:lnTo>
                      <a:pt x="275" y="332"/>
                    </a:lnTo>
                    <a:lnTo>
                      <a:pt x="273" y="276"/>
                    </a:lnTo>
                    <a:lnTo>
                      <a:pt x="262" y="166"/>
                    </a:lnTo>
                    <a:lnTo>
                      <a:pt x="253" y="88"/>
                    </a:lnTo>
                    <a:lnTo>
                      <a:pt x="236" y="24"/>
                    </a:lnTo>
                    <a:lnTo>
                      <a:pt x="214" y="3"/>
                    </a:lnTo>
                    <a:lnTo>
                      <a:pt x="186" y="1"/>
                    </a:lnTo>
                    <a:lnTo>
                      <a:pt x="156" y="0"/>
                    </a:lnTo>
                    <a:lnTo>
                      <a:pt x="121" y="14"/>
                    </a:lnTo>
                    <a:lnTo>
                      <a:pt x="92" y="70"/>
                    </a:lnTo>
                    <a:lnTo>
                      <a:pt x="85" y="160"/>
                    </a:lnTo>
                    <a:lnTo>
                      <a:pt x="82" y="264"/>
                    </a:lnTo>
                    <a:lnTo>
                      <a:pt x="76" y="332"/>
                    </a:lnTo>
                    <a:lnTo>
                      <a:pt x="67" y="402"/>
                    </a:lnTo>
                    <a:lnTo>
                      <a:pt x="68" y="485"/>
                    </a:lnTo>
                    <a:lnTo>
                      <a:pt x="64" y="580"/>
                    </a:lnTo>
                    <a:lnTo>
                      <a:pt x="51" y="651"/>
                    </a:lnTo>
                    <a:lnTo>
                      <a:pt x="37" y="765"/>
                    </a:lnTo>
                    <a:lnTo>
                      <a:pt x="19" y="885"/>
                    </a:lnTo>
                    <a:lnTo>
                      <a:pt x="3" y="986"/>
                    </a:lnTo>
                    <a:lnTo>
                      <a:pt x="0" y="1090"/>
                    </a:lnTo>
                    <a:lnTo>
                      <a:pt x="266" y="1085"/>
                    </a:lnTo>
                    <a:lnTo>
                      <a:pt x="284" y="1005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7" name="Freeform 49">
                <a:extLst>
                  <a:ext uri="{FF2B5EF4-FFF2-40B4-BE49-F238E27FC236}">
                    <a16:creationId xmlns:a16="http://schemas.microsoft.com/office/drawing/2014/main" id="{FCCEDD51-FF1E-5259-4D4F-E38C443E1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" y="1156"/>
                <a:ext cx="31" cy="4"/>
              </a:xfrm>
              <a:custGeom>
                <a:avLst/>
                <a:gdLst>
                  <a:gd name="T0" fmla="*/ 221 w 221"/>
                  <a:gd name="T1" fmla="*/ 14 h 28"/>
                  <a:gd name="T2" fmla="*/ 156 w 221"/>
                  <a:gd name="T3" fmla="*/ 24 h 28"/>
                  <a:gd name="T4" fmla="*/ 104 w 221"/>
                  <a:gd name="T5" fmla="*/ 28 h 28"/>
                  <a:gd name="T6" fmla="*/ 35 w 221"/>
                  <a:gd name="T7" fmla="*/ 14 h 28"/>
                  <a:gd name="T8" fmla="*/ 0 w 221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28">
                    <a:moveTo>
                      <a:pt x="221" y="14"/>
                    </a:moveTo>
                    <a:lnTo>
                      <a:pt x="156" y="24"/>
                    </a:lnTo>
                    <a:lnTo>
                      <a:pt x="104" y="28"/>
                    </a:lnTo>
                    <a:lnTo>
                      <a:pt x="35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8" name="Freeform 50">
                <a:extLst>
                  <a:ext uri="{FF2B5EF4-FFF2-40B4-BE49-F238E27FC236}">
                    <a16:creationId xmlns:a16="http://schemas.microsoft.com/office/drawing/2014/main" id="{BFA7D0F2-0BB4-822E-BA0D-AA2748ABE8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2" y="1264"/>
                <a:ext cx="26" cy="2"/>
              </a:xfrm>
              <a:custGeom>
                <a:avLst/>
                <a:gdLst>
                  <a:gd name="T0" fmla="*/ 0 w 181"/>
                  <a:gd name="T1" fmla="*/ 0 h 14"/>
                  <a:gd name="T2" fmla="*/ 70 w 181"/>
                  <a:gd name="T3" fmla="*/ 14 h 14"/>
                  <a:gd name="T4" fmla="*/ 146 w 181"/>
                  <a:gd name="T5" fmla="*/ 14 h 14"/>
                  <a:gd name="T6" fmla="*/ 181 w 181"/>
                  <a:gd name="T7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" h="14">
                    <a:moveTo>
                      <a:pt x="0" y="0"/>
                    </a:moveTo>
                    <a:lnTo>
                      <a:pt x="70" y="14"/>
                    </a:lnTo>
                    <a:lnTo>
                      <a:pt x="146" y="14"/>
                    </a:lnTo>
                    <a:lnTo>
                      <a:pt x="181" y="7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9" name="Freeform 51">
                <a:extLst>
                  <a:ext uri="{FF2B5EF4-FFF2-40B4-BE49-F238E27FC236}">
                    <a16:creationId xmlns:a16="http://schemas.microsoft.com/office/drawing/2014/main" id="{A73ACBFF-333E-8DF5-8938-A825058C21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1104"/>
                <a:ext cx="53" cy="72"/>
              </a:xfrm>
              <a:custGeom>
                <a:avLst/>
                <a:gdLst>
                  <a:gd name="T0" fmla="*/ 370 w 370"/>
                  <a:gd name="T1" fmla="*/ 97 h 501"/>
                  <a:gd name="T2" fmla="*/ 362 w 370"/>
                  <a:gd name="T3" fmla="*/ 159 h 501"/>
                  <a:gd name="T4" fmla="*/ 331 w 370"/>
                  <a:gd name="T5" fmla="*/ 214 h 501"/>
                  <a:gd name="T6" fmla="*/ 276 w 370"/>
                  <a:gd name="T7" fmla="*/ 266 h 501"/>
                  <a:gd name="T8" fmla="*/ 239 w 370"/>
                  <a:gd name="T9" fmla="*/ 279 h 501"/>
                  <a:gd name="T10" fmla="*/ 209 w 370"/>
                  <a:gd name="T11" fmla="*/ 294 h 501"/>
                  <a:gd name="T12" fmla="*/ 191 w 370"/>
                  <a:gd name="T13" fmla="*/ 344 h 501"/>
                  <a:gd name="T14" fmla="*/ 163 w 370"/>
                  <a:gd name="T15" fmla="*/ 414 h 501"/>
                  <a:gd name="T16" fmla="*/ 132 w 370"/>
                  <a:gd name="T17" fmla="*/ 480 h 501"/>
                  <a:gd name="T18" fmla="*/ 97 w 370"/>
                  <a:gd name="T19" fmla="*/ 501 h 501"/>
                  <a:gd name="T20" fmla="*/ 46 w 370"/>
                  <a:gd name="T21" fmla="*/ 501 h 501"/>
                  <a:gd name="T22" fmla="*/ 14 w 370"/>
                  <a:gd name="T23" fmla="*/ 486 h 501"/>
                  <a:gd name="T24" fmla="*/ 0 w 370"/>
                  <a:gd name="T25" fmla="*/ 446 h 501"/>
                  <a:gd name="T26" fmla="*/ 3 w 370"/>
                  <a:gd name="T27" fmla="*/ 401 h 501"/>
                  <a:gd name="T28" fmla="*/ 19 w 370"/>
                  <a:gd name="T29" fmla="*/ 318 h 501"/>
                  <a:gd name="T30" fmla="*/ 52 w 370"/>
                  <a:gd name="T31" fmla="*/ 251 h 501"/>
                  <a:gd name="T32" fmla="*/ 90 w 370"/>
                  <a:gd name="T33" fmla="*/ 193 h 501"/>
                  <a:gd name="T34" fmla="*/ 160 w 370"/>
                  <a:gd name="T35" fmla="*/ 69 h 501"/>
                  <a:gd name="T36" fmla="*/ 207 w 370"/>
                  <a:gd name="T37" fmla="*/ 14 h 501"/>
                  <a:gd name="T38" fmla="*/ 269 w 370"/>
                  <a:gd name="T39" fmla="*/ 0 h 501"/>
                  <a:gd name="T40" fmla="*/ 305 w 370"/>
                  <a:gd name="T41" fmla="*/ 9 h 501"/>
                  <a:gd name="T42" fmla="*/ 331 w 370"/>
                  <a:gd name="T43" fmla="*/ 28 h 501"/>
                  <a:gd name="T44" fmla="*/ 357 w 370"/>
                  <a:gd name="T45" fmla="*/ 61 h 501"/>
                  <a:gd name="T46" fmla="*/ 370 w 370"/>
                  <a:gd name="T47" fmla="*/ 97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0" h="501">
                    <a:moveTo>
                      <a:pt x="370" y="97"/>
                    </a:moveTo>
                    <a:lnTo>
                      <a:pt x="362" y="159"/>
                    </a:lnTo>
                    <a:lnTo>
                      <a:pt x="331" y="214"/>
                    </a:lnTo>
                    <a:lnTo>
                      <a:pt x="276" y="266"/>
                    </a:lnTo>
                    <a:lnTo>
                      <a:pt x="239" y="279"/>
                    </a:lnTo>
                    <a:lnTo>
                      <a:pt x="209" y="294"/>
                    </a:lnTo>
                    <a:lnTo>
                      <a:pt x="191" y="344"/>
                    </a:lnTo>
                    <a:lnTo>
                      <a:pt x="163" y="414"/>
                    </a:lnTo>
                    <a:lnTo>
                      <a:pt x="132" y="480"/>
                    </a:lnTo>
                    <a:lnTo>
                      <a:pt x="97" y="501"/>
                    </a:lnTo>
                    <a:lnTo>
                      <a:pt x="46" y="501"/>
                    </a:lnTo>
                    <a:lnTo>
                      <a:pt x="14" y="486"/>
                    </a:lnTo>
                    <a:lnTo>
                      <a:pt x="0" y="446"/>
                    </a:lnTo>
                    <a:lnTo>
                      <a:pt x="3" y="401"/>
                    </a:lnTo>
                    <a:lnTo>
                      <a:pt x="19" y="318"/>
                    </a:lnTo>
                    <a:lnTo>
                      <a:pt x="52" y="251"/>
                    </a:lnTo>
                    <a:lnTo>
                      <a:pt x="90" y="193"/>
                    </a:lnTo>
                    <a:lnTo>
                      <a:pt x="160" y="69"/>
                    </a:lnTo>
                    <a:lnTo>
                      <a:pt x="207" y="14"/>
                    </a:lnTo>
                    <a:lnTo>
                      <a:pt x="269" y="0"/>
                    </a:lnTo>
                    <a:lnTo>
                      <a:pt x="305" y="9"/>
                    </a:lnTo>
                    <a:lnTo>
                      <a:pt x="331" y="28"/>
                    </a:lnTo>
                    <a:lnTo>
                      <a:pt x="357" y="61"/>
                    </a:lnTo>
                    <a:lnTo>
                      <a:pt x="370" y="9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80" name="Freeform 52">
                <a:extLst>
                  <a:ext uri="{FF2B5EF4-FFF2-40B4-BE49-F238E27FC236}">
                    <a16:creationId xmlns:a16="http://schemas.microsoft.com/office/drawing/2014/main" id="{69001B46-E85A-E397-6126-028F21B6C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8" y="1163"/>
                <a:ext cx="14" cy="17"/>
              </a:xfrm>
              <a:custGeom>
                <a:avLst/>
                <a:gdLst>
                  <a:gd name="T0" fmla="*/ 17 w 98"/>
                  <a:gd name="T1" fmla="*/ 0 h 114"/>
                  <a:gd name="T2" fmla="*/ 57 w 98"/>
                  <a:gd name="T3" fmla="*/ 0 h 114"/>
                  <a:gd name="T4" fmla="*/ 96 w 98"/>
                  <a:gd name="T5" fmla="*/ 14 h 114"/>
                  <a:gd name="T6" fmla="*/ 98 w 98"/>
                  <a:gd name="T7" fmla="*/ 59 h 114"/>
                  <a:gd name="T8" fmla="*/ 86 w 98"/>
                  <a:gd name="T9" fmla="*/ 92 h 114"/>
                  <a:gd name="T10" fmla="*/ 48 w 98"/>
                  <a:gd name="T11" fmla="*/ 114 h 114"/>
                  <a:gd name="T12" fmla="*/ 21 w 98"/>
                  <a:gd name="T13" fmla="*/ 102 h 114"/>
                  <a:gd name="T14" fmla="*/ 11 w 98"/>
                  <a:gd name="T15" fmla="*/ 83 h 114"/>
                  <a:gd name="T16" fmla="*/ 0 w 98"/>
                  <a:gd name="T17" fmla="*/ 54 h 114"/>
                  <a:gd name="T18" fmla="*/ 4 w 98"/>
                  <a:gd name="T19" fmla="*/ 16 h 114"/>
                  <a:gd name="T20" fmla="*/ 17 w 98"/>
                  <a:gd name="T2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114">
                    <a:moveTo>
                      <a:pt x="17" y="0"/>
                    </a:moveTo>
                    <a:lnTo>
                      <a:pt x="57" y="0"/>
                    </a:lnTo>
                    <a:lnTo>
                      <a:pt x="96" y="14"/>
                    </a:lnTo>
                    <a:lnTo>
                      <a:pt x="98" y="59"/>
                    </a:lnTo>
                    <a:lnTo>
                      <a:pt x="86" y="92"/>
                    </a:lnTo>
                    <a:lnTo>
                      <a:pt x="48" y="114"/>
                    </a:lnTo>
                    <a:lnTo>
                      <a:pt x="21" y="102"/>
                    </a:lnTo>
                    <a:lnTo>
                      <a:pt x="11" y="83"/>
                    </a:lnTo>
                    <a:lnTo>
                      <a:pt x="0" y="54"/>
                    </a:lnTo>
                    <a:lnTo>
                      <a:pt x="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81" name="Freeform 53">
                <a:extLst>
                  <a:ext uri="{FF2B5EF4-FFF2-40B4-BE49-F238E27FC236}">
                    <a16:creationId xmlns:a16="http://schemas.microsoft.com/office/drawing/2014/main" id="{41C51AD0-50D0-CE4C-8904-1C3E87029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" y="1083"/>
                <a:ext cx="45" cy="90"/>
              </a:xfrm>
              <a:custGeom>
                <a:avLst/>
                <a:gdLst>
                  <a:gd name="T0" fmla="*/ 317 w 317"/>
                  <a:gd name="T1" fmla="*/ 90 h 626"/>
                  <a:gd name="T2" fmla="*/ 303 w 317"/>
                  <a:gd name="T3" fmla="*/ 48 h 626"/>
                  <a:gd name="T4" fmla="*/ 280 w 317"/>
                  <a:gd name="T5" fmla="*/ 18 h 626"/>
                  <a:gd name="T6" fmla="*/ 245 w 317"/>
                  <a:gd name="T7" fmla="*/ 7 h 626"/>
                  <a:gd name="T8" fmla="*/ 200 w 317"/>
                  <a:gd name="T9" fmla="*/ 0 h 626"/>
                  <a:gd name="T10" fmla="*/ 138 w 317"/>
                  <a:gd name="T11" fmla="*/ 21 h 626"/>
                  <a:gd name="T12" fmla="*/ 92 w 317"/>
                  <a:gd name="T13" fmla="*/ 49 h 626"/>
                  <a:gd name="T14" fmla="*/ 53 w 317"/>
                  <a:gd name="T15" fmla="*/ 118 h 626"/>
                  <a:gd name="T16" fmla="*/ 30 w 317"/>
                  <a:gd name="T17" fmla="*/ 277 h 626"/>
                  <a:gd name="T18" fmla="*/ 3 w 317"/>
                  <a:gd name="T19" fmla="*/ 394 h 626"/>
                  <a:gd name="T20" fmla="*/ 0 w 317"/>
                  <a:gd name="T21" fmla="*/ 512 h 626"/>
                  <a:gd name="T22" fmla="*/ 8 w 317"/>
                  <a:gd name="T23" fmla="*/ 567 h 626"/>
                  <a:gd name="T24" fmla="*/ 33 w 317"/>
                  <a:gd name="T25" fmla="*/ 608 h 626"/>
                  <a:gd name="T26" fmla="*/ 91 w 317"/>
                  <a:gd name="T27" fmla="*/ 626 h 626"/>
                  <a:gd name="T28" fmla="*/ 145 w 317"/>
                  <a:gd name="T29" fmla="*/ 601 h 626"/>
                  <a:gd name="T30" fmla="*/ 173 w 317"/>
                  <a:gd name="T31" fmla="*/ 539 h 626"/>
                  <a:gd name="T32" fmla="*/ 193 w 317"/>
                  <a:gd name="T33" fmla="*/ 436 h 626"/>
                  <a:gd name="T34" fmla="*/ 221 w 317"/>
                  <a:gd name="T35" fmla="*/ 341 h 626"/>
                  <a:gd name="T36" fmla="*/ 267 w 317"/>
                  <a:gd name="T37" fmla="*/ 253 h 626"/>
                  <a:gd name="T38" fmla="*/ 300 w 317"/>
                  <a:gd name="T39" fmla="*/ 155 h 626"/>
                  <a:gd name="T40" fmla="*/ 317 w 317"/>
                  <a:gd name="T41" fmla="*/ 9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7" h="626">
                    <a:moveTo>
                      <a:pt x="317" y="90"/>
                    </a:moveTo>
                    <a:lnTo>
                      <a:pt x="303" y="48"/>
                    </a:lnTo>
                    <a:lnTo>
                      <a:pt x="280" y="18"/>
                    </a:lnTo>
                    <a:lnTo>
                      <a:pt x="245" y="7"/>
                    </a:lnTo>
                    <a:lnTo>
                      <a:pt x="200" y="0"/>
                    </a:lnTo>
                    <a:lnTo>
                      <a:pt x="138" y="21"/>
                    </a:lnTo>
                    <a:lnTo>
                      <a:pt x="92" y="49"/>
                    </a:lnTo>
                    <a:lnTo>
                      <a:pt x="53" y="118"/>
                    </a:lnTo>
                    <a:lnTo>
                      <a:pt x="30" y="277"/>
                    </a:lnTo>
                    <a:lnTo>
                      <a:pt x="3" y="394"/>
                    </a:lnTo>
                    <a:lnTo>
                      <a:pt x="0" y="512"/>
                    </a:lnTo>
                    <a:lnTo>
                      <a:pt x="8" y="567"/>
                    </a:lnTo>
                    <a:lnTo>
                      <a:pt x="33" y="608"/>
                    </a:lnTo>
                    <a:lnTo>
                      <a:pt x="91" y="626"/>
                    </a:lnTo>
                    <a:lnTo>
                      <a:pt x="145" y="601"/>
                    </a:lnTo>
                    <a:lnTo>
                      <a:pt x="173" y="539"/>
                    </a:lnTo>
                    <a:lnTo>
                      <a:pt x="193" y="436"/>
                    </a:lnTo>
                    <a:lnTo>
                      <a:pt x="221" y="341"/>
                    </a:lnTo>
                    <a:lnTo>
                      <a:pt x="267" y="253"/>
                    </a:lnTo>
                    <a:lnTo>
                      <a:pt x="300" y="155"/>
                    </a:lnTo>
                    <a:lnTo>
                      <a:pt x="317" y="90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82" name="Freeform 54">
                <a:extLst>
                  <a:ext uri="{FF2B5EF4-FFF2-40B4-BE49-F238E27FC236}">
                    <a16:creationId xmlns:a16="http://schemas.microsoft.com/office/drawing/2014/main" id="{1B7DBCB9-6F0A-D2FD-289F-089ED2FB1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4" y="1147"/>
                <a:ext cx="19" cy="21"/>
              </a:xfrm>
              <a:custGeom>
                <a:avLst/>
                <a:gdLst>
                  <a:gd name="T0" fmla="*/ 131 w 132"/>
                  <a:gd name="T1" fmla="*/ 24 h 152"/>
                  <a:gd name="T2" fmla="*/ 132 w 132"/>
                  <a:gd name="T3" fmla="*/ 80 h 152"/>
                  <a:gd name="T4" fmla="*/ 113 w 132"/>
                  <a:gd name="T5" fmla="*/ 137 h 152"/>
                  <a:gd name="T6" fmla="*/ 78 w 132"/>
                  <a:gd name="T7" fmla="*/ 152 h 152"/>
                  <a:gd name="T8" fmla="*/ 26 w 132"/>
                  <a:gd name="T9" fmla="*/ 137 h 152"/>
                  <a:gd name="T10" fmla="*/ 10 w 132"/>
                  <a:gd name="T11" fmla="*/ 111 h 152"/>
                  <a:gd name="T12" fmla="*/ 2 w 132"/>
                  <a:gd name="T13" fmla="*/ 81 h 152"/>
                  <a:gd name="T14" fmla="*/ 0 w 132"/>
                  <a:gd name="T15" fmla="*/ 39 h 152"/>
                  <a:gd name="T16" fmla="*/ 22 w 132"/>
                  <a:gd name="T17" fmla="*/ 10 h 152"/>
                  <a:gd name="T18" fmla="*/ 92 w 132"/>
                  <a:gd name="T19" fmla="*/ 0 h 152"/>
                  <a:gd name="T20" fmla="*/ 131 w 132"/>
                  <a:gd name="T21" fmla="*/ 2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2" h="152">
                    <a:moveTo>
                      <a:pt x="131" y="24"/>
                    </a:moveTo>
                    <a:lnTo>
                      <a:pt x="132" y="80"/>
                    </a:lnTo>
                    <a:lnTo>
                      <a:pt x="113" y="137"/>
                    </a:lnTo>
                    <a:lnTo>
                      <a:pt x="78" y="152"/>
                    </a:lnTo>
                    <a:lnTo>
                      <a:pt x="26" y="137"/>
                    </a:lnTo>
                    <a:lnTo>
                      <a:pt x="10" y="111"/>
                    </a:lnTo>
                    <a:lnTo>
                      <a:pt x="2" y="81"/>
                    </a:lnTo>
                    <a:lnTo>
                      <a:pt x="0" y="39"/>
                    </a:lnTo>
                    <a:lnTo>
                      <a:pt x="22" y="10"/>
                    </a:lnTo>
                    <a:lnTo>
                      <a:pt x="92" y="0"/>
                    </a:lnTo>
                    <a:lnTo>
                      <a:pt x="131" y="24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83" name="Freeform 55">
                <a:extLst>
                  <a:ext uri="{FF2B5EF4-FFF2-40B4-BE49-F238E27FC236}">
                    <a16:creationId xmlns:a16="http://schemas.microsoft.com/office/drawing/2014/main" id="{8BAE0B53-70FF-9318-C1FA-2FCF834D3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3" y="1089"/>
                <a:ext cx="83" cy="135"/>
              </a:xfrm>
              <a:custGeom>
                <a:avLst/>
                <a:gdLst>
                  <a:gd name="T0" fmla="*/ 242 w 578"/>
                  <a:gd name="T1" fmla="*/ 117 h 941"/>
                  <a:gd name="T2" fmla="*/ 326 w 578"/>
                  <a:gd name="T3" fmla="*/ 97 h 941"/>
                  <a:gd name="T4" fmla="*/ 381 w 578"/>
                  <a:gd name="T5" fmla="*/ 62 h 941"/>
                  <a:gd name="T6" fmla="*/ 450 w 578"/>
                  <a:gd name="T7" fmla="*/ 21 h 941"/>
                  <a:gd name="T8" fmla="*/ 526 w 578"/>
                  <a:gd name="T9" fmla="*/ 0 h 941"/>
                  <a:gd name="T10" fmla="*/ 554 w 578"/>
                  <a:gd name="T11" fmla="*/ 10 h 941"/>
                  <a:gd name="T12" fmla="*/ 574 w 578"/>
                  <a:gd name="T13" fmla="*/ 33 h 941"/>
                  <a:gd name="T14" fmla="*/ 578 w 578"/>
                  <a:gd name="T15" fmla="*/ 71 h 941"/>
                  <a:gd name="T16" fmla="*/ 567 w 578"/>
                  <a:gd name="T17" fmla="*/ 117 h 941"/>
                  <a:gd name="T18" fmla="*/ 557 w 578"/>
                  <a:gd name="T19" fmla="*/ 158 h 941"/>
                  <a:gd name="T20" fmla="*/ 526 w 578"/>
                  <a:gd name="T21" fmla="*/ 207 h 941"/>
                  <a:gd name="T22" fmla="*/ 454 w 578"/>
                  <a:gd name="T23" fmla="*/ 276 h 941"/>
                  <a:gd name="T24" fmla="*/ 402 w 578"/>
                  <a:gd name="T25" fmla="*/ 311 h 941"/>
                  <a:gd name="T26" fmla="*/ 360 w 578"/>
                  <a:gd name="T27" fmla="*/ 331 h 941"/>
                  <a:gd name="T28" fmla="*/ 367 w 578"/>
                  <a:gd name="T29" fmla="*/ 407 h 941"/>
                  <a:gd name="T30" fmla="*/ 374 w 578"/>
                  <a:gd name="T31" fmla="*/ 477 h 941"/>
                  <a:gd name="T32" fmla="*/ 367 w 578"/>
                  <a:gd name="T33" fmla="*/ 580 h 941"/>
                  <a:gd name="T34" fmla="*/ 353 w 578"/>
                  <a:gd name="T35" fmla="*/ 642 h 941"/>
                  <a:gd name="T36" fmla="*/ 347 w 578"/>
                  <a:gd name="T37" fmla="*/ 705 h 941"/>
                  <a:gd name="T38" fmla="*/ 315 w 578"/>
                  <a:gd name="T39" fmla="*/ 769 h 941"/>
                  <a:gd name="T40" fmla="*/ 287 w 578"/>
                  <a:gd name="T41" fmla="*/ 815 h 941"/>
                  <a:gd name="T42" fmla="*/ 235 w 578"/>
                  <a:gd name="T43" fmla="*/ 859 h 941"/>
                  <a:gd name="T44" fmla="*/ 187 w 578"/>
                  <a:gd name="T45" fmla="*/ 899 h 941"/>
                  <a:gd name="T46" fmla="*/ 135 w 578"/>
                  <a:gd name="T47" fmla="*/ 926 h 941"/>
                  <a:gd name="T48" fmla="*/ 97 w 578"/>
                  <a:gd name="T49" fmla="*/ 941 h 941"/>
                  <a:gd name="T50" fmla="*/ 62 w 578"/>
                  <a:gd name="T51" fmla="*/ 865 h 941"/>
                  <a:gd name="T52" fmla="*/ 42 w 578"/>
                  <a:gd name="T53" fmla="*/ 787 h 941"/>
                  <a:gd name="T54" fmla="*/ 7 w 578"/>
                  <a:gd name="T55" fmla="*/ 670 h 941"/>
                  <a:gd name="T56" fmla="*/ 0 w 578"/>
                  <a:gd name="T57" fmla="*/ 615 h 941"/>
                  <a:gd name="T58" fmla="*/ 28 w 578"/>
                  <a:gd name="T59" fmla="*/ 525 h 941"/>
                  <a:gd name="T60" fmla="*/ 55 w 578"/>
                  <a:gd name="T61" fmla="*/ 401 h 941"/>
                  <a:gd name="T62" fmla="*/ 90 w 578"/>
                  <a:gd name="T63" fmla="*/ 242 h 941"/>
                  <a:gd name="T64" fmla="*/ 124 w 578"/>
                  <a:gd name="T65" fmla="*/ 166 h 941"/>
                  <a:gd name="T66" fmla="*/ 187 w 578"/>
                  <a:gd name="T67" fmla="*/ 131 h 941"/>
                  <a:gd name="T68" fmla="*/ 242 w 578"/>
                  <a:gd name="T69" fmla="*/ 117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78" h="941">
                    <a:moveTo>
                      <a:pt x="242" y="117"/>
                    </a:moveTo>
                    <a:lnTo>
                      <a:pt x="326" y="97"/>
                    </a:lnTo>
                    <a:lnTo>
                      <a:pt x="381" y="62"/>
                    </a:lnTo>
                    <a:lnTo>
                      <a:pt x="450" y="21"/>
                    </a:lnTo>
                    <a:lnTo>
                      <a:pt x="526" y="0"/>
                    </a:lnTo>
                    <a:lnTo>
                      <a:pt x="554" y="10"/>
                    </a:lnTo>
                    <a:lnTo>
                      <a:pt x="574" y="33"/>
                    </a:lnTo>
                    <a:lnTo>
                      <a:pt x="578" y="71"/>
                    </a:lnTo>
                    <a:lnTo>
                      <a:pt x="567" y="117"/>
                    </a:lnTo>
                    <a:lnTo>
                      <a:pt x="557" y="158"/>
                    </a:lnTo>
                    <a:lnTo>
                      <a:pt x="526" y="207"/>
                    </a:lnTo>
                    <a:lnTo>
                      <a:pt x="454" y="276"/>
                    </a:lnTo>
                    <a:lnTo>
                      <a:pt x="402" y="311"/>
                    </a:lnTo>
                    <a:lnTo>
                      <a:pt x="360" y="331"/>
                    </a:lnTo>
                    <a:lnTo>
                      <a:pt x="367" y="407"/>
                    </a:lnTo>
                    <a:lnTo>
                      <a:pt x="374" y="477"/>
                    </a:lnTo>
                    <a:lnTo>
                      <a:pt x="367" y="580"/>
                    </a:lnTo>
                    <a:lnTo>
                      <a:pt x="353" y="642"/>
                    </a:lnTo>
                    <a:lnTo>
                      <a:pt x="347" y="705"/>
                    </a:lnTo>
                    <a:lnTo>
                      <a:pt x="315" y="769"/>
                    </a:lnTo>
                    <a:lnTo>
                      <a:pt x="287" y="815"/>
                    </a:lnTo>
                    <a:lnTo>
                      <a:pt x="235" y="859"/>
                    </a:lnTo>
                    <a:lnTo>
                      <a:pt x="187" y="899"/>
                    </a:lnTo>
                    <a:lnTo>
                      <a:pt x="135" y="926"/>
                    </a:lnTo>
                    <a:lnTo>
                      <a:pt x="97" y="941"/>
                    </a:lnTo>
                    <a:lnTo>
                      <a:pt x="62" y="865"/>
                    </a:lnTo>
                    <a:lnTo>
                      <a:pt x="42" y="787"/>
                    </a:lnTo>
                    <a:lnTo>
                      <a:pt x="7" y="670"/>
                    </a:lnTo>
                    <a:lnTo>
                      <a:pt x="0" y="615"/>
                    </a:lnTo>
                    <a:lnTo>
                      <a:pt x="28" y="525"/>
                    </a:lnTo>
                    <a:lnTo>
                      <a:pt x="55" y="401"/>
                    </a:lnTo>
                    <a:lnTo>
                      <a:pt x="90" y="242"/>
                    </a:lnTo>
                    <a:lnTo>
                      <a:pt x="124" y="166"/>
                    </a:lnTo>
                    <a:lnTo>
                      <a:pt x="187" y="131"/>
                    </a:lnTo>
                    <a:lnTo>
                      <a:pt x="242" y="11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84" name="Freeform 56">
                <a:extLst>
                  <a:ext uri="{FF2B5EF4-FFF2-40B4-BE49-F238E27FC236}">
                    <a16:creationId xmlns:a16="http://schemas.microsoft.com/office/drawing/2014/main" id="{6391F6D1-8FF0-7EF3-CD4F-F1FAD098C3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1090"/>
                <a:ext cx="30" cy="21"/>
              </a:xfrm>
              <a:custGeom>
                <a:avLst/>
                <a:gdLst>
                  <a:gd name="T0" fmla="*/ 0 w 210"/>
                  <a:gd name="T1" fmla="*/ 83 h 149"/>
                  <a:gd name="T2" fmla="*/ 27 w 210"/>
                  <a:gd name="T3" fmla="*/ 135 h 149"/>
                  <a:gd name="T4" fmla="*/ 55 w 210"/>
                  <a:gd name="T5" fmla="*/ 149 h 149"/>
                  <a:gd name="T6" fmla="*/ 120 w 210"/>
                  <a:gd name="T7" fmla="*/ 132 h 149"/>
                  <a:gd name="T8" fmla="*/ 182 w 210"/>
                  <a:gd name="T9" fmla="*/ 104 h 149"/>
                  <a:gd name="T10" fmla="*/ 207 w 210"/>
                  <a:gd name="T11" fmla="*/ 83 h 149"/>
                  <a:gd name="T12" fmla="*/ 210 w 210"/>
                  <a:gd name="T13" fmla="*/ 31 h 149"/>
                  <a:gd name="T14" fmla="*/ 189 w 210"/>
                  <a:gd name="T15" fmla="*/ 0 h 149"/>
                  <a:gd name="T16" fmla="*/ 141 w 210"/>
                  <a:gd name="T17" fmla="*/ 4 h 149"/>
                  <a:gd name="T18" fmla="*/ 103 w 210"/>
                  <a:gd name="T19" fmla="*/ 20 h 149"/>
                  <a:gd name="T20" fmla="*/ 62 w 210"/>
                  <a:gd name="T21" fmla="*/ 41 h 149"/>
                  <a:gd name="T22" fmla="*/ 0 w 210"/>
                  <a:gd name="T23" fmla="*/ 8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0" h="149">
                    <a:moveTo>
                      <a:pt x="0" y="83"/>
                    </a:moveTo>
                    <a:lnTo>
                      <a:pt x="27" y="135"/>
                    </a:lnTo>
                    <a:lnTo>
                      <a:pt x="55" y="149"/>
                    </a:lnTo>
                    <a:lnTo>
                      <a:pt x="120" y="132"/>
                    </a:lnTo>
                    <a:lnTo>
                      <a:pt x="182" y="104"/>
                    </a:lnTo>
                    <a:lnTo>
                      <a:pt x="207" y="83"/>
                    </a:lnTo>
                    <a:lnTo>
                      <a:pt x="210" y="31"/>
                    </a:lnTo>
                    <a:lnTo>
                      <a:pt x="189" y="0"/>
                    </a:lnTo>
                    <a:lnTo>
                      <a:pt x="141" y="4"/>
                    </a:lnTo>
                    <a:lnTo>
                      <a:pt x="103" y="20"/>
                    </a:lnTo>
                    <a:lnTo>
                      <a:pt x="62" y="41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85" name="Freeform 57">
                <a:extLst>
                  <a:ext uri="{FF2B5EF4-FFF2-40B4-BE49-F238E27FC236}">
                    <a16:creationId xmlns:a16="http://schemas.microsoft.com/office/drawing/2014/main" id="{963AF73C-A204-679B-0F46-80F11106B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4" y="1146"/>
                <a:ext cx="1" cy="6"/>
              </a:xfrm>
              <a:custGeom>
                <a:avLst/>
                <a:gdLst>
                  <a:gd name="T0" fmla="*/ 7 w 7"/>
                  <a:gd name="T1" fmla="*/ 42 h 42"/>
                  <a:gd name="T2" fmla="*/ 7 w 7"/>
                  <a:gd name="T3" fmla="*/ 18 h 42"/>
                  <a:gd name="T4" fmla="*/ 0 w 7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2">
                    <a:moveTo>
                      <a:pt x="7" y="42"/>
                    </a:moveTo>
                    <a:lnTo>
                      <a:pt x="7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8186" name="Text Box 58">
            <a:extLst>
              <a:ext uri="{FF2B5EF4-FFF2-40B4-BE49-F238E27FC236}">
                <a16:creationId xmlns:a16="http://schemas.microsoft.com/office/drawing/2014/main" id="{B06F6165-7EEF-7B85-3685-770AD68BF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7/15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/>
      <p:bldP spid="48135" grpId="0" autoUpdateAnimBg="0"/>
      <p:bldP spid="48136" grpId="0" autoUpdateAnimBg="0"/>
      <p:bldP spid="48137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>
            <a:extLst>
              <a:ext uri="{FF2B5EF4-FFF2-40B4-BE49-F238E27FC236}">
                <a16:creationId xmlns:a16="http://schemas.microsoft.com/office/drawing/2014/main" id="{7A3485AA-E365-725F-DDBE-55B396451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0"/>
            <a:ext cx="304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rIns="14400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§2  </a:t>
            </a:r>
            <a:r>
              <a:rPr lang="en-US" altLang="zh-CN" sz="1800" b="1"/>
              <a:t>Asymptotic Notation</a:t>
            </a:r>
            <a:endParaRPr lang="en-US" altLang="zh-CN" sz="2800" b="1"/>
          </a:p>
        </p:txBody>
      </p:sp>
      <p:sp>
        <p:nvSpPr>
          <p:cNvPr id="49155" name="Text Box 3">
            <a:extLst>
              <a:ext uri="{FF2B5EF4-FFF2-40B4-BE49-F238E27FC236}">
                <a16:creationId xmlns:a16="http://schemas.microsoft.com/office/drawing/2014/main" id="{3313AC17-3259-5BB6-2176-D096C3B55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Arial" panose="020B0604020202020204" pitchFamily="34" charset="0"/>
              </a:rPr>
              <a:t>【Definition】  </a:t>
            </a:r>
            <a:r>
              <a:rPr lang="en-US" altLang="zh-CN" sz="2000" b="1" i="1">
                <a:solidFill>
                  <a:schemeClr val="hlink"/>
                </a:solidFill>
              </a:rPr>
              <a:t>T 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= O( </a:t>
            </a:r>
            <a:r>
              <a:rPr lang="en-US" altLang="zh-CN" sz="2000" b="1" i="1">
                <a:solidFill>
                  <a:schemeClr val="hlink"/>
                </a:solidFill>
              </a:rPr>
              <a:t>f 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)</a:t>
            </a:r>
            <a:r>
              <a:rPr lang="en-US" altLang="zh-CN" sz="2000" b="1">
                <a:latin typeface="Arial" panose="020B0604020202020204" pitchFamily="34" charset="0"/>
              </a:rPr>
              <a:t> if there are positive constants </a:t>
            </a:r>
            <a:r>
              <a:rPr lang="en-US" altLang="zh-CN" sz="2000" b="1" i="1"/>
              <a:t>c</a:t>
            </a:r>
            <a:r>
              <a:rPr lang="en-US" altLang="zh-CN" sz="2000" b="1">
                <a:latin typeface="Arial" panose="020B0604020202020204" pitchFamily="34" charset="0"/>
              </a:rPr>
              <a:t> and </a:t>
            </a:r>
            <a:r>
              <a:rPr lang="en-US" altLang="zh-CN" sz="2000" b="1" i="1"/>
              <a:t>n</a:t>
            </a:r>
            <a:r>
              <a:rPr lang="en-US" altLang="zh-CN" sz="2000" b="1" baseline="-25000"/>
              <a:t>0</a:t>
            </a:r>
            <a:r>
              <a:rPr lang="en-US" altLang="zh-CN" sz="2000" b="1">
                <a:latin typeface="Arial" panose="020B0604020202020204" pitchFamily="34" charset="0"/>
              </a:rPr>
              <a:t> such that  </a:t>
            </a:r>
            <a:r>
              <a:rPr lang="en-US" altLang="zh-CN" sz="2000" b="1" i="1"/>
              <a:t>T 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</a:t>
            </a:r>
            <a:r>
              <a:rPr lang="en-US" altLang="zh-CN" sz="2000" b="1">
                <a:sym typeface="Symbol" panose="05050102010706020507" pitchFamily="18" charset="2"/>
              </a:rPr>
              <a:t> </a:t>
            </a:r>
            <a:r>
              <a:rPr lang="en-US" altLang="zh-CN" sz="2000" b="1" i="1"/>
              <a:t>c </a:t>
            </a:r>
            <a:r>
              <a:rPr lang="en-US" altLang="zh-CN" sz="2000" b="1">
                <a:sym typeface="Symbol" panose="05050102010706020507" pitchFamily="18" charset="2"/>
              </a:rPr>
              <a:t> </a:t>
            </a:r>
            <a:r>
              <a:rPr lang="en-US" altLang="zh-CN" sz="2000" b="1" i="1"/>
              <a:t>f 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</a:t>
            </a:r>
            <a:r>
              <a:rPr lang="en-US" altLang="zh-CN" sz="2000" b="1">
                <a:latin typeface="Arial" panose="020B0604020202020204" pitchFamily="34" charset="0"/>
              </a:rPr>
              <a:t> for all </a:t>
            </a:r>
            <a:r>
              <a:rPr lang="en-US" altLang="zh-CN" sz="2000" b="1" i="1"/>
              <a:t>N </a:t>
            </a:r>
            <a:r>
              <a:rPr lang="en-US" altLang="zh-CN" sz="2000" b="1">
                <a:sym typeface="Symbol" panose="05050102010706020507" pitchFamily="18" charset="2"/>
              </a:rPr>
              <a:t> </a:t>
            </a:r>
            <a:r>
              <a:rPr lang="en-US" altLang="zh-CN" sz="2000" b="1" i="1"/>
              <a:t>n</a:t>
            </a:r>
            <a:r>
              <a:rPr lang="en-US" altLang="zh-CN" sz="2000" b="1" baseline="-25000"/>
              <a:t>0</a:t>
            </a:r>
            <a:r>
              <a:rPr lang="en-US" altLang="zh-CN" sz="2000" b="1"/>
              <a:t>.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49156" name="Text Box 4">
            <a:extLst>
              <a:ext uri="{FF2B5EF4-FFF2-40B4-BE49-F238E27FC236}">
                <a16:creationId xmlns:a16="http://schemas.microsoft.com/office/drawing/2014/main" id="{9737C074-49DA-AF0D-4605-638B5D9BE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7488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Arial" panose="020B0604020202020204" pitchFamily="34" charset="0"/>
              </a:rPr>
              <a:t>【Definition】  </a:t>
            </a:r>
            <a:r>
              <a:rPr lang="en-US" altLang="zh-CN" sz="2000" b="1" i="1">
                <a:solidFill>
                  <a:schemeClr val="hlink"/>
                </a:solidFill>
              </a:rPr>
              <a:t>T 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= 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</a:t>
            </a:r>
            <a:r>
              <a:rPr lang="en-US" altLang="zh-CN" sz="2000" b="1">
                <a:solidFill>
                  <a:schemeClr val="hlink"/>
                </a:solidFill>
              </a:rPr>
              <a:t>( </a:t>
            </a:r>
            <a:r>
              <a:rPr lang="en-US" altLang="zh-CN" sz="2000" b="1" i="1">
                <a:solidFill>
                  <a:schemeClr val="hlink"/>
                </a:solidFill>
              </a:rPr>
              <a:t>g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)</a:t>
            </a:r>
            <a:r>
              <a:rPr lang="en-US" altLang="zh-CN" sz="2000" b="1">
                <a:latin typeface="Arial" panose="020B0604020202020204" pitchFamily="34" charset="0"/>
              </a:rPr>
              <a:t> if there are positive constants </a:t>
            </a:r>
            <a:r>
              <a:rPr lang="en-US" altLang="zh-CN" sz="2000" b="1" i="1"/>
              <a:t>c</a:t>
            </a:r>
            <a:r>
              <a:rPr lang="en-US" altLang="zh-CN" sz="2000" b="1">
                <a:latin typeface="Arial" panose="020B0604020202020204" pitchFamily="34" charset="0"/>
              </a:rPr>
              <a:t> and </a:t>
            </a:r>
            <a:r>
              <a:rPr lang="en-US" altLang="zh-CN" sz="2000" b="1" i="1"/>
              <a:t>n</a:t>
            </a:r>
            <a:r>
              <a:rPr lang="en-US" altLang="zh-CN" sz="2000" b="1" baseline="-25000"/>
              <a:t>0</a:t>
            </a:r>
            <a:r>
              <a:rPr lang="en-US" altLang="zh-CN" sz="2000" b="1">
                <a:latin typeface="Arial" panose="020B0604020202020204" pitchFamily="34" charset="0"/>
              </a:rPr>
              <a:t> such that  </a:t>
            </a:r>
            <a:r>
              <a:rPr lang="en-US" altLang="zh-CN" sz="2000" b="1" i="1"/>
              <a:t>T 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</a:t>
            </a:r>
            <a:r>
              <a:rPr lang="en-US" altLang="zh-CN" sz="2000" b="1">
                <a:sym typeface="Symbol" panose="05050102010706020507" pitchFamily="18" charset="2"/>
              </a:rPr>
              <a:t> </a:t>
            </a:r>
            <a:r>
              <a:rPr lang="en-US" altLang="zh-CN" sz="2000" b="1" i="1"/>
              <a:t>c </a:t>
            </a:r>
            <a:r>
              <a:rPr lang="en-US" altLang="zh-CN" sz="2000" b="1">
                <a:sym typeface="Symbol" panose="05050102010706020507" pitchFamily="18" charset="2"/>
              </a:rPr>
              <a:t> </a:t>
            </a:r>
            <a:r>
              <a:rPr lang="en-US" altLang="zh-CN" sz="2000" b="1" i="1"/>
              <a:t>g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</a:t>
            </a:r>
            <a:r>
              <a:rPr lang="en-US" altLang="zh-CN" sz="2000" b="1">
                <a:latin typeface="Arial" panose="020B0604020202020204" pitchFamily="34" charset="0"/>
              </a:rPr>
              <a:t> for all </a:t>
            </a:r>
            <a:r>
              <a:rPr lang="en-US" altLang="zh-CN" sz="2000" b="1" i="1"/>
              <a:t>N </a:t>
            </a:r>
            <a:r>
              <a:rPr lang="en-US" altLang="zh-CN" sz="2000" b="1">
                <a:sym typeface="Symbol" panose="05050102010706020507" pitchFamily="18" charset="2"/>
              </a:rPr>
              <a:t> </a:t>
            </a:r>
            <a:r>
              <a:rPr lang="en-US" altLang="zh-CN" sz="2000" b="1" i="1"/>
              <a:t>n</a:t>
            </a:r>
            <a:r>
              <a:rPr lang="en-US" altLang="zh-CN" sz="2000" b="1" baseline="-25000"/>
              <a:t>0</a:t>
            </a:r>
            <a:r>
              <a:rPr lang="en-US" altLang="zh-CN" sz="2000" b="1"/>
              <a:t>.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49157" name="Text Box 5">
            <a:extLst>
              <a:ext uri="{FF2B5EF4-FFF2-40B4-BE49-F238E27FC236}">
                <a16:creationId xmlns:a16="http://schemas.microsoft.com/office/drawing/2014/main" id="{B99A74D0-DD53-DF74-F38F-FD7BE5883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365375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Arial" panose="020B0604020202020204" pitchFamily="34" charset="0"/>
              </a:rPr>
              <a:t>【Definition】  </a:t>
            </a:r>
            <a:r>
              <a:rPr lang="en-US" altLang="zh-CN" sz="2000" b="1" i="1">
                <a:solidFill>
                  <a:schemeClr val="hlink"/>
                </a:solidFill>
              </a:rPr>
              <a:t>T 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= 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</a:t>
            </a:r>
            <a:r>
              <a:rPr lang="en-US" altLang="zh-CN" sz="2000" b="1">
                <a:solidFill>
                  <a:schemeClr val="hlink"/>
                </a:solidFill>
              </a:rPr>
              <a:t>( </a:t>
            </a:r>
            <a:r>
              <a:rPr lang="en-US" altLang="zh-CN" sz="2000" b="1" i="1">
                <a:solidFill>
                  <a:schemeClr val="hlink"/>
                </a:solidFill>
              </a:rPr>
              <a:t>h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)</a:t>
            </a:r>
            <a:r>
              <a:rPr lang="en-US" altLang="zh-CN" sz="2000" b="1">
                <a:latin typeface="Arial" panose="020B0604020202020204" pitchFamily="34" charset="0"/>
              </a:rPr>
              <a:t> if and only if </a:t>
            </a:r>
            <a:r>
              <a:rPr lang="en-US" altLang="zh-CN" sz="2000" b="1" i="1"/>
              <a:t>T 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= O( </a:t>
            </a:r>
            <a:r>
              <a:rPr lang="en-US" altLang="zh-CN" sz="2000" b="1" i="1"/>
              <a:t>h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)</a:t>
            </a:r>
            <a:r>
              <a:rPr lang="en-US" altLang="zh-CN" sz="2000" b="1">
                <a:latin typeface="Arial" panose="020B0604020202020204" pitchFamily="34" charset="0"/>
              </a:rPr>
              <a:t> and </a:t>
            </a:r>
            <a:r>
              <a:rPr lang="en-US" altLang="zh-CN" sz="2000" b="1" i="1"/>
              <a:t>T 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= </a:t>
            </a:r>
            <a:r>
              <a:rPr lang="en-US" altLang="zh-CN" sz="2000" b="1">
                <a:sym typeface="Symbol" panose="05050102010706020507" pitchFamily="18" charset="2"/>
              </a:rPr>
              <a:t></a:t>
            </a:r>
            <a:r>
              <a:rPr lang="en-US" altLang="zh-CN" sz="2000" b="1"/>
              <a:t>( </a:t>
            </a:r>
            <a:r>
              <a:rPr lang="en-US" altLang="zh-CN" sz="2000" b="1" i="1"/>
              <a:t>h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)</a:t>
            </a:r>
            <a:r>
              <a:rPr lang="en-US" altLang="zh-CN" sz="2000" b="1">
                <a:latin typeface="Arial" panose="020B0604020202020204" pitchFamily="34" charset="0"/>
              </a:rPr>
              <a:t> </a:t>
            </a:r>
            <a:r>
              <a:rPr lang="en-US" altLang="zh-CN" sz="2000" b="1"/>
              <a:t>.</a:t>
            </a:r>
          </a:p>
        </p:txBody>
      </p:sp>
      <p:sp>
        <p:nvSpPr>
          <p:cNvPr id="49158" name="Text Box 6">
            <a:extLst>
              <a:ext uri="{FF2B5EF4-FFF2-40B4-BE49-F238E27FC236}">
                <a16:creationId xmlns:a16="http://schemas.microsoft.com/office/drawing/2014/main" id="{72F8D2D1-668D-9721-CF43-65B581B26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22750"/>
            <a:ext cx="8153400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8938" indent="-3889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943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Arial" panose="020B0604020202020204" pitchFamily="34" charset="0"/>
              </a:rPr>
              <a:t>Note: </a:t>
            </a:r>
          </a:p>
          <a:p>
            <a:r>
              <a:rPr lang="en-US" altLang="zh-CN" b="1">
                <a:sym typeface="Wingdings" panose="05000000000000000000" pitchFamily="2" charset="2"/>
              </a:rPr>
              <a:t>  </a:t>
            </a:r>
            <a:r>
              <a:rPr lang="en-US" altLang="zh-CN" sz="2000" b="1">
                <a:sym typeface="Wingdings" panose="05000000000000000000" pitchFamily="2" charset="2"/>
              </a:rPr>
              <a:t>2</a:t>
            </a:r>
            <a:r>
              <a:rPr lang="en-US" altLang="zh-CN" sz="2000" b="1" i="1">
                <a:sym typeface="Wingdings" panose="05000000000000000000" pitchFamily="2" charset="2"/>
              </a:rPr>
              <a:t>N </a:t>
            </a:r>
            <a:r>
              <a:rPr lang="en-US" altLang="zh-CN" sz="2000" b="1">
                <a:sym typeface="Wingdings" panose="05000000000000000000" pitchFamily="2" charset="2"/>
              </a:rPr>
              <a:t>+ 3 = O( </a:t>
            </a:r>
            <a:r>
              <a:rPr lang="en-US" altLang="zh-CN" sz="2000" b="1" i="1">
                <a:sym typeface="Wingdings" panose="05000000000000000000" pitchFamily="2" charset="2"/>
              </a:rPr>
              <a:t>N </a:t>
            </a:r>
            <a:r>
              <a:rPr lang="en-US" altLang="zh-CN" sz="2000" b="1">
                <a:sym typeface="Wingdings" panose="05000000000000000000" pitchFamily="2" charset="2"/>
              </a:rPr>
              <a:t>) = O( </a:t>
            </a:r>
            <a:r>
              <a:rPr lang="en-US" altLang="zh-CN" sz="2000" b="1" i="1">
                <a:sym typeface="Wingdings" panose="05000000000000000000" pitchFamily="2" charset="2"/>
              </a:rPr>
              <a:t>N</a:t>
            </a:r>
            <a:r>
              <a:rPr lang="en-US" altLang="zh-CN" sz="2000" b="1" i="1" baseline="30000">
                <a:sym typeface="Wingdings" panose="05000000000000000000" pitchFamily="2" charset="2"/>
              </a:rPr>
              <a:t>k</a:t>
            </a:r>
            <a:r>
              <a:rPr lang="en-US" altLang="zh-CN" sz="2000" b="1" baseline="30000">
                <a:sym typeface="Symbol" panose="05050102010706020507" pitchFamily="18" charset="2"/>
              </a:rPr>
              <a:t></a:t>
            </a:r>
            <a:r>
              <a:rPr lang="en-US" altLang="zh-CN" sz="2000" b="1" baseline="30000">
                <a:sym typeface="Wingdings" panose="05000000000000000000" pitchFamily="2" charset="2"/>
              </a:rPr>
              <a:t>1 </a:t>
            </a:r>
            <a:r>
              <a:rPr lang="en-US" altLang="zh-CN" sz="2000" b="1">
                <a:sym typeface="Wingdings" panose="05000000000000000000" pitchFamily="2" charset="2"/>
              </a:rPr>
              <a:t>) = O( 2</a:t>
            </a:r>
            <a:r>
              <a:rPr lang="en-US" altLang="zh-CN" sz="2000" b="1" i="1" baseline="30000">
                <a:sym typeface="Wingdings" panose="05000000000000000000" pitchFamily="2" charset="2"/>
              </a:rPr>
              <a:t>N </a:t>
            </a:r>
            <a:r>
              <a:rPr lang="en-US" altLang="zh-CN" sz="2000" b="1">
                <a:sym typeface="Wingdings" panose="05000000000000000000" pitchFamily="2" charset="2"/>
              </a:rPr>
              <a:t>) = </a:t>
            </a:r>
            <a:r>
              <a:rPr lang="en-US" altLang="zh-CN" sz="2000" b="1">
                <a:sym typeface="Symbol" panose="05050102010706020507" pitchFamily="18" charset="2"/>
              </a:rPr>
              <a:t>  We shall always take the 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smallest</a:t>
            </a:r>
            <a:r>
              <a:rPr lang="en-US" altLang="zh-CN" sz="2000" b="1">
                <a:sym typeface="Symbol" panose="05050102010706020507" pitchFamily="18" charset="2"/>
              </a:rPr>
              <a:t> </a:t>
            </a:r>
            <a:r>
              <a:rPr lang="en-US" altLang="zh-CN" sz="2000" b="1" i="1">
                <a:sym typeface="Symbol" panose="05050102010706020507" pitchFamily="18" charset="2"/>
              </a:rPr>
              <a:t>f </a:t>
            </a:r>
            <a:r>
              <a:rPr lang="en-US" altLang="zh-CN" sz="2000" b="1">
                <a:sym typeface="Symbol" panose="05050102010706020507" pitchFamily="18" charset="2"/>
              </a:rPr>
              <a:t>(</a:t>
            </a:r>
            <a:r>
              <a:rPr lang="en-US" altLang="zh-CN" sz="2000" b="1" i="1">
                <a:sym typeface="Symbol" panose="05050102010706020507" pitchFamily="18" charset="2"/>
              </a:rPr>
              <a:t>N</a:t>
            </a:r>
            <a:r>
              <a:rPr lang="en-US" altLang="zh-CN" sz="2000" b="1">
                <a:sym typeface="Symbol" panose="05050102010706020507" pitchFamily="18" charset="2"/>
              </a:rPr>
              <a:t>).</a:t>
            </a:r>
            <a:endParaRPr lang="en-US" altLang="zh-CN" sz="2000" b="1">
              <a:sym typeface="Wingdings" panose="05000000000000000000" pitchFamily="2" charset="2"/>
            </a:endParaRPr>
          </a:p>
          <a:p>
            <a:r>
              <a:rPr lang="en-US" altLang="zh-CN" b="1">
                <a:sym typeface="Wingdings" panose="05000000000000000000" pitchFamily="2" charset="2"/>
              </a:rPr>
              <a:t>  </a:t>
            </a:r>
            <a:r>
              <a:rPr lang="en-US" altLang="zh-CN" sz="2000" b="1">
                <a:sym typeface="Wingdings" panose="05000000000000000000" pitchFamily="2" charset="2"/>
              </a:rPr>
              <a:t>2</a:t>
            </a:r>
            <a:r>
              <a:rPr lang="en-US" altLang="zh-CN" sz="2000" b="1" i="1" baseline="30000">
                <a:sym typeface="Wingdings" panose="05000000000000000000" pitchFamily="2" charset="2"/>
              </a:rPr>
              <a:t>N </a:t>
            </a:r>
            <a:r>
              <a:rPr lang="en-US" altLang="zh-CN" sz="2000" b="1">
                <a:sym typeface="Wingdings" panose="05000000000000000000" pitchFamily="2" charset="2"/>
              </a:rPr>
              <a:t>+ </a:t>
            </a:r>
            <a:r>
              <a:rPr lang="en-US" altLang="zh-CN" sz="2000" b="1" i="1">
                <a:sym typeface="Wingdings" panose="05000000000000000000" pitchFamily="2" charset="2"/>
              </a:rPr>
              <a:t>N</a:t>
            </a:r>
            <a:r>
              <a:rPr lang="en-US" altLang="zh-CN" sz="2000" b="1" baseline="30000">
                <a:sym typeface="Wingdings" panose="05000000000000000000" pitchFamily="2" charset="2"/>
              </a:rPr>
              <a:t>2 </a:t>
            </a:r>
            <a:r>
              <a:rPr lang="en-US" altLang="zh-CN" sz="2000" b="1">
                <a:sym typeface="Wingdings" panose="05000000000000000000" pitchFamily="2" charset="2"/>
              </a:rPr>
              <a:t>= </a:t>
            </a:r>
            <a:r>
              <a:rPr lang="en-US" altLang="zh-CN" sz="2000" b="1">
                <a:sym typeface="Symbol" panose="05050102010706020507" pitchFamily="18" charset="2"/>
              </a:rPr>
              <a:t></a:t>
            </a:r>
            <a:r>
              <a:rPr lang="en-US" altLang="zh-CN" sz="2000" b="1">
                <a:sym typeface="Wingdings" panose="05000000000000000000" pitchFamily="2" charset="2"/>
              </a:rPr>
              <a:t>( 2</a:t>
            </a:r>
            <a:r>
              <a:rPr lang="en-US" altLang="zh-CN" sz="2000" b="1" i="1" baseline="30000">
                <a:sym typeface="Wingdings" panose="05000000000000000000" pitchFamily="2" charset="2"/>
              </a:rPr>
              <a:t>N </a:t>
            </a:r>
            <a:r>
              <a:rPr lang="en-US" altLang="zh-CN" sz="2000" b="1">
                <a:sym typeface="Wingdings" panose="05000000000000000000" pitchFamily="2" charset="2"/>
              </a:rPr>
              <a:t>) = </a:t>
            </a:r>
            <a:r>
              <a:rPr lang="en-US" altLang="zh-CN" sz="2000" b="1">
                <a:sym typeface="Symbol" panose="05050102010706020507" pitchFamily="18" charset="2"/>
              </a:rPr>
              <a:t></a:t>
            </a:r>
            <a:r>
              <a:rPr lang="en-US" altLang="zh-CN" sz="2000" b="1">
                <a:sym typeface="Wingdings" panose="05000000000000000000" pitchFamily="2" charset="2"/>
              </a:rPr>
              <a:t>( </a:t>
            </a:r>
            <a:r>
              <a:rPr lang="en-US" altLang="zh-CN" sz="2000" b="1" i="1">
                <a:sym typeface="Wingdings" panose="05000000000000000000" pitchFamily="2" charset="2"/>
              </a:rPr>
              <a:t>N</a:t>
            </a:r>
            <a:r>
              <a:rPr lang="en-US" altLang="zh-CN" sz="2000" b="1" baseline="30000">
                <a:sym typeface="Wingdings" panose="05000000000000000000" pitchFamily="2" charset="2"/>
              </a:rPr>
              <a:t>2 </a:t>
            </a:r>
            <a:r>
              <a:rPr lang="en-US" altLang="zh-CN" sz="2000" b="1">
                <a:sym typeface="Wingdings" panose="05000000000000000000" pitchFamily="2" charset="2"/>
              </a:rPr>
              <a:t>) = </a:t>
            </a:r>
            <a:r>
              <a:rPr lang="en-US" altLang="zh-CN" sz="2000" b="1">
                <a:sym typeface="Symbol" panose="05050102010706020507" pitchFamily="18" charset="2"/>
              </a:rPr>
              <a:t></a:t>
            </a:r>
            <a:r>
              <a:rPr lang="en-US" altLang="zh-CN" sz="2000" b="1">
                <a:sym typeface="Wingdings" panose="05000000000000000000" pitchFamily="2" charset="2"/>
              </a:rPr>
              <a:t>( </a:t>
            </a:r>
            <a:r>
              <a:rPr lang="en-US" altLang="zh-CN" sz="2000" b="1" i="1">
                <a:sym typeface="Wingdings" panose="05000000000000000000" pitchFamily="2" charset="2"/>
              </a:rPr>
              <a:t>N </a:t>
            </a:r>
            <a:r>
              <a:rPr lang="en-US" altLang="zh-CN" sz="2000" b="1">
                <a:sym typeface="Wingdings" panose="05000000000000000000" pitchFamily="2" charset="2"/>
              </a:rPr>
              <a:t>) = </a:t>
            </a:r>
            <a:r>
              <a:rPr lang="en-US" altLang="zh-CN" sz="2000" b="1">
                <a:sym typeface="Symbol" panose="05050102010706020507" pitchFamily="18" charset="2"/>
              </a:rPr>
              <a:t></a:t>
            </a:r>
            <a:r>
              <a:rPr lang="en-US" altLang="zh-CN" sz="2000" b="1">
                <a:sym typeface="Wingdings" panose="05000000000000000000" pitchFamily="2" charset="2"/>
              </a:rPr>
              <a:t>( 1 ) = </a:t>
            </a:r>
            <a:r>
              <a:rPr lang="en-US" altLang="zh-CN" sz="2000" b="1">
                <a:sym typeface="Symbol" panose="05050102010706020507" pitchFamily="18" charset="2"/>
              </a:rPr>
              <a:t>  </a:t>
            </a:r>
            <a:r>
              <a:rPr lang="en-US" altLang="zh-CN" sz="2000" b="1">
                <a:sym typeface="Wingdings" panose="05000000000000000000" pitchFamily="2" charset="2"/>
              </a:rPr>
              <a:t> We shall always take the </a:t>
            </a: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largest</a:t>
            </a:r>
            <a:r>
              <a:rPr lang="en-US" altLang="zh-CN" sz="2000" b="1">
                <a:sym typeface="Wingdings" panose="05000000000000000000" pitchFamily="2" charset="2"/>
              </a:rPr>
              <a:t> </a:t>
            </a:r>
            <a:r>
              <a:rPr lang="en-US" altLang="zh-CN" sz="2000" b="1" i="1">
                <a:sym typeface="Wingdings" panose="05000000000000000000" pitchFamily="2" charset="2"/>
              </a:rPr>
              <a:t>g</a:t>
            </a:r>
            <a:r>
              <a:rPr lang="en-US" altLang="zh-CN" sz="2000" b="1">
                <a:sym typeface="Wingdings" panose="05000000000000000000" pitchFamily="2" charset="2"/>
              </a:rPr>
              <a:t>(</a:t>
            </a:r>
            <a:r>
              <a:rPr lang="en-US" altLang="zh-CN" sz="2000" b="1" i="1">
                <a:sym typeface="Wingdings" panose="05000000000000000000" pitchFamily="2" charset="2"/>
              </a:rPr>
              <a:t>N</a:t>
            </a:r>
            <a:r>
              <a:rPr lang="en-US" altLang="zh-CN" sz="2000" b="1">
                <a:sym typeface="Wingdings" panose="05000000000000000000" pitchFamily="2" charset="2"/>
              </a:rPr>
              <a:t>).</a:t>
            </a:r>
          </a:p>
        </p:txBody>
      </p:sp>
      <p:sp>
        <p:nvSpPr>
          <p:cNvPr id="49159" name="Text Box 7">
            <a:extLst>
              <a:ext uri="{FF2B5EF4-FFF2-40B4-BE49-F238E27FC236}">
                <a16:creationId xmlns:a16="http://schemas.microsoft.com/office/drawing/2014/main" id="{22B5A94A-367A-1B03-09E5-422702D64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76600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92100" indent="-2921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Arial" panose="020B0604020202020204" pitchFamily="34" charset="0"/>
              </a:rPr>
              <a:t>【Definition】  </a:t>
            </a:r>
            <a:r>
              <a:rPr lang="en-US" altLang="zh-CN" sz="2000" b="1" i="1">
                <a:solidFill>
                  <a:schemeClr val="hlink"/>
                </a:solidFill>
              </a:rPr>
              <a:t>T 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= 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o</a:t>
            </a:r>
            <a:r>
              <a:rPr lang="en-US" altLang="zh-CN" sz="2000" b="1">
                <a:solidFill>
                  <a:schemeClr val="hlink"/>
                </a:solidFill>
              </a:rPr>
              <a:t>( </a:t>
            </a:r>
            <a:r>
              <a:rPr lang="en-US" altLang="zh-CN" sz="2000" b="1" i="1">
                <a:solidFill>
                  <a:schemeClr val="hlink"/>
                </a:solidFill>
              </a:rPr>
              <a:t>p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)</a:t>
            </a:r>
            <a:r>
              <a:rPr lang="en-US" altLang="zh-CN" sz="2000" b="1">
                <a:latin typeface="Arial" panose="020B0604020202020204" pitchFamily="34" charset="0"/>
              </a:rPr>
              <a:t> if </a:t>
            </a:r>
            <a:r>
              <a:rPr lang="en-US" altLang="zh-CN" sz="2000" b="1" i="1"/>
              <a:t>T 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= O( </a:t>
            </a:r>
            <a:r>
              <a:rPr lang="en-US" altLang="zh-CN" sz="2000" b="1" i="1"/>
              <a:t>p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)</a:t>
            </a:r>
            <a:r>
              <a:rPr lang="en-US" altLang="zh-CN" sz="2000" b="1">
                <a:latin typeface="Arial" panose="020B0604020202020204" pitchFamily="34" charset="0"/>
              </a:rPr>
              <a:t> and </a:t>
            </a:r>
            <a:r>
              <a:rPr lang="en-US" altLang="zh-CN" sz="2000" b="1" i="1"/>
              <a:t>T 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</a:t>
            </a:r>
            <a:r>
              <a:rPr lang="en-US" altLang="zh-CN" sz="2000" b="1">
                <a:sym typeface="Symbol" panose="05050102010706020507" pitchFamily="18" charset="2"/>
              </a:rPr>
              <a:t></a:t>
            </a:r>
            <a:r>
              <a:rPr lang="en-US" altLang="zh-CN" sz="2000" b="1"/>
              <a:t> </a:t>
            </a:r>
            <a:r>
              <a:rPr lang="en-US" altLang="zh-CN" sz="2000" b="1">
                <a:sym typeface="Symbol" panose="05050102010706020507" pitchFamily="18" charset="2"/>
              </a:rPr>
              <a:t></a:t>
            </a:r>
            <a:r>
              <a:rPr lang="en-US" altLang="zh-CN" sz="2000" b="1"/>
              <a:t>( </a:t>
            </a:r>
            <a:r>
              <a:rPr lang="en-US" altLang="zh-CN" sz="2000" b="1" i="1"/>
              <a:t>p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)</a:t>
            </a:r>
            <a:r>
              <a:rPr lang="en-US" altLang="zh-CN" sz="2000" b="1">
                <a:latin typeface="Arial" panose="020B0604020202020204" pitchFamily="34" charset="0"/>
              </a:rPr>
              <a:t> </a:t>
            </a:r>
            <a:r>
              <a:rPr lang="en-US" altLang="zh-CN" sz="2000" b="1"/>
              <a:t>.</a:t>
            </a:r>
          </a:p>
        </p:txBody>
      </p:sp>
      <p:sp>
        <p:nvSpPr>
          <p:cNvPr id="49160" name="Text Box 8">
            <a:extLst>
              <a:ext uri="{FF2B5EF4-FFF2-40B4-BE49-F238E27FC236}">
                <a16:creationId xmlns:a16="http://schemas.microsoft.com/office/drawing/2014/main" id="{1D5FA276-505C-6AF4-06C3-D9C4E248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8/15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49156" grpId="0" autoUpdateAnimBg="0"/>
      <p:bldP spid="49157" grpId="0" autoUpdateAnimBg="0"/>
      <p:bldP spid="49158" grpId="0" autoUpdateAnimBg="0"/>
      <p:bldP spid="4915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>
            <a:extLst>
              <a:ext uri="{FF2B5EF4-FFF2-40B4-BE49-F238E27FC236}">
                <a16:creationId xmlns:a16="http://schemas.microsoft.com/office/drawing/2014/main" id="{80B39FCA-A649-7B51-A677-8DED11078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0"/>
            <a:ext cx="304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000" rIns="14400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§2  </a:t>
            </a:r>
            <a:r>
              <a:rPr lang="en-US" altLang="zh-CN" sz="1800" b="1"/>
              <a:t>Asymptotic Notation</a:t>
            </a:r>
            <a:endParaRPr lang="en-US" altLang="zh-CN" sz="2800" b="1"/>
          </a:p>
        </p:txBody>
      </p:sp>
      <p:grpSp>
        <p:nvGrpSpPr>
          <p:cNvPr id="50182" name="Group 6">
            <a:extLst>
              <a:ext uri="{FF2B5EF4-FFF2-40B4-BE49-F238E27FC236}">
                <a16:creationId xmlns:a16="http://schemas.microsoft.com/office/drawing/2014/main" id="{7D6A1472-7A95-AA97-8F16-FFFC638908F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57200"/>
            <a:ext cx="5791200" cy="747713"/>
            <a:chOff x="432" y="384"/>
            <a:chExt cx="3648" cy="471"/>
          </a:xfrm>
        </p:grpSpPr>
        <p:sp>
          <p:nvSpPr>
            <p:cNvPr id="50180" name="Rectangle 4">
              <a:extLst>
                <a:ext uri="{FF2B5EF4-FFF2-40B4-BE49-F238E27FC236}">
                  <a16:creationId xmlns:a16="http://schemas.microsoft.com/office/drawing/2014/main" id="{93060C26-51FE-182F-7E69-03BA17B82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528"/>
              <a:ext cx="29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/>
                <a:t>Rules of Asymptotic Notation </a:t>
              </a:r>
            </a:p>
          </p:txBody>
        </p:sp>
        <p:pic>
          <p:nvPicPr>
            <p:cNvPr id="50181" name="Picture 5">
              <a:extLst>
                <a:ext uri="{FF2B5EF4-FFF2-40B4-BE49-F238E27FC236}">
                  <a16:creationId xmlns:a16="http://schemas.microsoft.com/office/drawing/2014/main" id="{99E5170C-38A2-88FF-00E8-30335EB3CC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84"/>
              <a:ext cx="698" cy="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0183" name="Rectangle 7">
            <a:extLst>
              <a:ext uri="{FF2B5EF4-FFF2-40B4-BE49-F238E27FC236}">
                <a16:creationId xmlns:a16="http://schemas.microsoft.com/office/drawing/2014/main" id="{765C76AE-602A-10E8-0ED1-960683AD3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95400"/>
            <a:ext cx="7391400" cy="112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82600" indent="-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09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476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67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124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581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03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95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b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latin typeface="Arial" panose="020B0604020202020204" pitchFamily="34" charset="0"/>
              </a:rPr>
              <a:t>If </a:t>
            </a:r>
            <a:r>
              <a:rPr lang="en-US" altLang="zh-CN" sz="2000" b="1" i="1">
                <a:solidFill>
                  <a:schemeClr val="hlink"/>
                </a:solidFill>
              </a:rPr>
              <a:t>T</a:t>
            </a:r>
            <a:r>
              <a:rPr lang="en-US" altLang="zh-CN" sz="2000" b="1" baseline="-25000">
                <a:solidFill>
                  <a:schemeClr val="hlink"/>
                </a:solidFill>
              </a:rPr>
              <a:t>1</a:t>
            </a:r>
            <a:r>
              <a:rPr lang="en-US" altLang="zh-CN" sz="2000" b="1" i="1">
                <a:solidFill>
                  <a:schemeClr val="hlink"/>
                </a:solidFill>
              </a:rPr>
              <a:t> 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= O( </a:t>
            </a:r>
            <a:r>
              <a:rPr lang="en-US" altLang="zh-CN" sz="2000" b="1" i="1">
                <a:solidFill>
                  <a:schemeClr val="hlink"/>
                </a:solidFill>
              </a:rPr>
              <a:t>f 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)</a:t>
            </a:r>
            <a:r>
              <a:rPr lang="en-US" altLang="zh-CN" sz="2000" b="1">
                <a:latin typeface="Arial" panose="020B0604020202020204" pitchFamily="34" charset="0"/>
              </a:rPr>
              <a:t> and </a:t>
            </a:r>
            <a:r>
              <a:rPr lang="en-US" altLang="zh-CN" sz="2000" b="1" i="1">
                <a:solidFill>
                  <a:schemeClr val="hlink"/>
                </a:solidFill>
              </a:rPr>
              <a:t>T</a:t>
            </a:r>
            <a:r>
              <a:rPr lang="en-US" altLang="zh-CN" sz="2000" b="1" baseline="-25000">
                <a:solidFill>
                  <a:schemeClr val="hlink"/>
                </a:solidFill>
              </a:rPr>
              <a:t>2</a:t>
            </a:r>
            <a:r>
              <a:rPr lang="en-US" altLang="zh-CN" sz="2000" b="1" i="1">
                <a:solidFill>
                  <a:schemeClr val="hlink"/>
                </a:solidFill>
              </a:rPr>
              <a:t> 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= O( </a:t>
            </a:r>
            <a:r>
              <a:rPr lang="en-US" altLang="zh-CN" sz="2000" b="1" i="1">
                <a:solidFill>
                  <a:schemeClr val="hlink"/>
                </a:solidFill>
              </a:rPr>
              <a:t>g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)</a:t>
            </a:r>
            <a:r>
              <a:rPr lang="en-US" altLang="zh-CN" sz="2000" b="1">
                <a:latin typeface="Arial" panose="020B0604020202020204" pitchFamily="34" charset="0"/>
              </a:rPr>
              <a:t>, then</a:t>
            </a:r>
          </a:p>
          <a:p>
            <a:r>
              <a:rPr lang="en-US" altLang="zh-CN" sz="2000" b="1">
                <a:latin typeface="Arial" panose="020B0604020202020204" pitchFamily="34" charset="0"/>
              </a:rPr>
              <a:t>	(a) </a:t>
            </a:r>
            <a:r>
              <a:rPr lang="en-US" altLang="zh-CN" sz="2000" b="1" i="1">
                <a:solidFill>
                  <a:schemeClr val="hlink"/>
                </a:solidFill>
              </a:rPr>
              <a:t>T</a:t>
            </a:r>
            <a:r>
              <a:rPr lang="en-US" altLang="zh-CN" sz="2000" b="1" baseline="-25000">
                <a:solidFill>
                  <a:schemeClr val="hlink"/>
                </a:solidFill>
              </a:rPr>
              <a:t>1</a:t>
            </a:r>
            <a:r>
              <a:rPr lang="en-US" altLang="zh-CN" sz="2000" b="1" i="1">
                <a:solidFill>
                  <a:schemeClr val="hlink"/>
                </a:solidFill>
              </a:rPr>
              <a:t> 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+ </a:t>
            </a:r>
            <a:r>
              <a:rPr lang="en-US" altLang="zh-CN" sz="2000" b="1" i="1">
                <a:solidFill>
                  <a:schemeClr val="hlink"/>
                </a:solidFill>
              </a:rPr>
              <a:t>T</a:t>
            </a:r>
            <a:r>
              <a:rPr lang="en-US" altLang="zh-CN" sz="2000" b="1" baseline="-25000">
                <a:solidFill>
                  <a:schemeClr val="hlink"/>
                </a:solidFill>
              </a:rPr>
              <a:t>2</a:t>
            </a:r>
            <a:r>
              <a:rPr lang="en-US" altLang="zh-CN" sz="2000" b="1" i="1">
                <a:solidFill>
                  <a:schemeClr val="hlink"/>
                </a:solidFill>
              </a:rPr>
              <a:t> 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= max( O( </a:t>
            </a:r>
            <a:r>
              <a:rPr lang="en-US" altLang="zh-CN" sz="2000" b="1" i="1">
                <a:solidFill>
                  <a:schemeClr val="hlink"/>
                </a:solidFill>
              </a:rPr>
              <a:t>f 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))</a:t>
            </a:r>
            <a:r>
              <a:rPr lang="en-US" altLang="zh-CN" sz="2000" b="1" i="1">
                <a:solidFill>
                  <a:schemeClr val="hlink"/>
                </a:solidFill>
              </a:rPr>
              <a:t>,</a:t>
            </a:r>
            <a:r>
              <a:rPr lang="en-US" altLang="zh-CN" sz="2000" b="1">
                <a:solidFill>
                  <a:schemeClr val="hlink"/>
                </a:solidFill>
              </a:rPr>
              <a:t> O( </a:t>
            </a:r>
            <a:r>
              <a:rPr lang="en-US" altLang="zh-CN" sz="2000" b="1" i="1">
                <a:solidFill>
                  <a:schemeClr val="hlink"/>
                </a:solidFill>
              </a:rPr>
              <a:t>g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)) )</a:t>
            </a:r>
            <a:r>
              <a:rPr lang="en-US" altLang="zh-CN" sz="2000" b="1">
                <a:latin typeface="Arial" panose="020B0604020202020204" pitchFamily="34" charset="0"/>
              </a:rPr>
              <a:t>,</a:t>
            </a:r>
          </a:p>
          <a:p>
            <a:r>
              <a:rPr lang="en-US" altLang="zh-CN" sz="2000" b="1">
                <a:latin typeface="Arial" panose="020B0604020202020204" pitchFamily="34" charset="0"/>
              </a:rPr>
              <a:t>	(b) </a:t>
            </a:r>
            <a:r>
              <a:rPr lang="en-US" altLang="zh-CN" sz="2000" b="1" i="1">
                <a:solidFill>
                  <a:schemeClr val="hlink"/>
                </a:solidFill>
              </a:rPr>
              <a:t>T</a:t>
            </a:r>
            <a:r>
              <a:rPr lang="en-US" altLang="zh-CN" sz="2000" b="1" baseline="-25000">
                <a:solidFill>
                  <a:schemeClr val="hlink"/>
                </a:solidFill>
              </a:rPr>
              <a:t>1</a:t>
            </a:r>
            <a:r>
              <a:rPr lang="en-US" altLang="zh-CN" sz="2000" b="1" i="1">
                <a:solidFill>
                  <a:schemeClr val="hlink"/>
                </a:solidFill>
              </a:rPr>
              <a:t> 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* </a:t>
            </a:r>
            <a:r>
              <a:rPr lang="en-US" altLang="zh-CN" sz="2000" b="1" i="1">
                <a:solidFill>
                  <a:schemeClr val="hlink"/>
                </a:solidFill>
              </a:rPr>
              <a:t>T</a:t>
            </a:r>
            <a:r>
              <a:rPr lang="en-US" altLang="zh-CN" sz="2000" b="1" baseline="-25000">
                <a:solidFill>
                  <a:schemeClr val="hlink"/>
                </a:solidFill>
              </a:rPr>
              <a:t>2</a:t>
            </a:r>
            <a:r>
              <a:rPr lang="en-US" altLang="zh-CN" sz="2000" b="1" i="1">
                <a:solidFill>
                  <a:schemeClr val="hlink"/>
                </a:solidFill>
              </a:rPr>
              <a:t> 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= O( </a:t>
            </a:r>
            <a:r>
              <a:rPr lang="en-US" altLang="zh-CN" sz="2000" b="1" i="1">
                <a:solidFill>
                  <a:schemeClr val="hlink"/>
                </a:solidFill>
              </a:rPr>
              <a:t>f 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* </a:t>
            </a:r>
            <a:r>
              <a:rPr lang="en-US" altLang="zh-CN" sz="2000" b="1" i="1">
                <a:solidFill>
                  <a:schemeClr val="hlink"/>
                </a:solidFill>
              </a:rPr>
              <a:t>g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)</a:t>
            </a:r>
            <a:r>
              <a:rPr lang="en-US" altLang="zh-CN" sz="2000" b="1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0184" name="Rectangle 8">
            <a:extLst>
              <a:ext uri="{FF2B5EF4-FFF2-40B4-BE49-F238E27FC236}">
                <a16:creationId xmlns:a16="http://schemas.microsoft.com/office/drawing/2014/main" id="{5BEB2977-C7BC-7119-A3B8-39028604D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14600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82600" indent="-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09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476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67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124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581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03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95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b="1">
                <a:sym typeface="Wingdings" panose="05000000000000000000" pitchFamily="2" charset="2"/>
              </a:rPr>
              <a:t> </a:t>
            </a:r>
            <a:r>
              <a:rPr lang="en-US" altLang="zh-CN" sz="2000" b="1">
                <a:latin typeface="Arial" panose="020B0604020202020204" pitchFamily="34" charset="0"/>
              </a:rPr>
              <a:t>If </a:t>
            </a:r>
            <a:r>
              <a:rPr lang="en-US" altLang="zh-CN" sz="2000" b="1" i="1">
                <a:solidFill>
                  <a:schemeClr val="hlink"/>
                </a:solidFill>
              </a:rPr>
              <a:t>T 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</a:t>
            </a:r>
            <a:r>
              <a:rPr lang="en-US" altLang="zh-CN" sz="2000" b="1">
                <a:latin typeface="Arial" panose="020B0604020202020204" pitchFamily="34" charset="0"/>
              </a:rPr>
              <a:t>is a polynomial of degree </a:t>
            </a:r>
            <a:r>
              <a:rPr lang="en-US" altLang="zh-CN" sz="2000" b="1" i="1">
                <a:solidFill>
                  <a:schemeClr val="hlink"/>
                </a:solidFill>
              </a:rPr>
              <a:t>k</a:t>
            </a:r>
            <a:r>
              <a:rPr lang="en-US" altLang="zh-CN" sz="2000" b="1">
                <a:latin typeface="Arial" panose="020B0604020202020204" pitchFamily="34" charset="0"/>
              </a:rPr>
              <a:t>, then </a:t>
            </a:r>
            <a:r>
              <a:rPr lang="en-US" altLang="zh-CN" sz="2000" b="1" i="1">
                <a:solidFill>
                  <a:schemeClr val="hlink"/>
                </a:solidFill>
              </a:rPr>
              <a:t>T </a:t>
            </a:r>
            <a:r>
              <a:rPr lang="en-US" altLang="zh-CN" sz="2000" b="1">
                <a:solidFill>
                  <a:schemeClr val="hlink"/>
                </a:solidFill>
              </a:rPr>
              <a:t>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 = 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</a:t>
            </a:r>
            <a:r>
              <a:rPr lang="en-US" altLang="zh-CN" sz="2000" b="1">
                <a:solidFill>
                  <a:schemeClr val="hlink"/>
                </a:solidFill>
              </a:rPr>
              <a:t>( </a:t>
            </a:r>
            <a:r>
              <a:rPr lang="en-US" altLang="zh-CN" sz="2000" b="1" i="1">
                <a:solidFill>
                  <a:schemeClr val="hlink"/>
                </a:solidFill>
              </a:rPr>
              <a:t>N </a:t>
            </a:r>
            <a:r>
              <a:rPr lang="en-US" altLang="zh-CN" sz="2000" b="1" i="1" baseline="30000">
                <a:solidFill>
                  <a:schemeClr val="hlink"/>
                </a:solidFill>
              </a:rPr>
              <a:t>k</a:t>
            </a:r>
            <a:r>
              <a:rPr lang="en-US" altLang="zh-CN" sz="2000" b="1">
                <a:solidFill>
                  <a:schemeClr val="hlink"/>
                </a:solidFill>
              </a:rPr>
              <a:t> ).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50185" name="Rectangle 9">
            <a:extLst>
              <a:ext uri="{FF2B5EF4-FFF2-40B4-BE49-F238E27FC236}">
                <a16:creationId xmlns:a16="http://schemas.microsoft.com/office/drawing/2014/main" id="{9A8CC398-8821-39C3-9B64-A45965571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124200"/>
            <a:ext cx="7391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82600" indent="-482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095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2286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476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667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124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581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03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495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hlink"/>
                </a:solidFill>
                <a:sym typeface="Wingdings" panose="05000000000000000000" pitchFamily="2" charset="2"/>
              </a:rPr>
              <a:t></a:t>
            </a:r>
            <a:r>
              <a:rPr lang="en-US" altLang="zh-CN" b="1">
                <a:sym typeface="Wingdings" panose="05000000000000000000" pitchFamily="2" charset="2"/>
              </a:rPr>
              <a:t> 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log</a:t>
            </a:r>
            <a:r>
              <a:rPr lang="en-US" altLang="zh-CN" b="1" i="1" baseline="30000">
                <a:solidFill>
                  <a:schemeClr val="hlink"/>
                </a:solidFill>
                <a:sym typeface="Wingdings" panose="05000000000000000000" pitchFamily="2" charset="2"/>
              </a:rPr>
              <a:t>k</a:t>
            </a: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 = O(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)</a:t>
            </a:r>
            <a:r>
              <a:rPr lang="en-US" altLang="zh-CN" sz="2000" b="1">
                <a:latin typeface="Arial" panose="020B0604020202020204" pitchFamily="34" charset="0"/>
              </a:rPr>
              <a:t> for any constant </a:t>
            </a:r>
            <a:r>
              <a:rPr lang="en-US" altLang="zh-CN" sz="2000" b="1" i="1">
                <a:solidFill>
                  <a:schemeClr val="hlink"/>
                </a:solidFill>
              </a:rPr>
              <a:t>k</a:t>
            </a:r>
            <a:r>
              <a:rPr lang="en-US" altLang="zh-CN" sz="2000" b="1">
                <a:latin typeface="Arial" panose="020B0604020202020204" pitchFamily="34" charset="0"/>
              </a:rPr>
              <a:t>.  This tells us that </a:t>
            </a:r>
            <a:r>
              <a:rPr lang="en-US" altLang="zh-CN" sz="2000" b="1">
                <a:solidFill>
                  <a:srgbClr val="FF3300"/>
                </a:solidFill>
                <a:latin typeface="Arial" panose="020B0604020202020204" pitchFamily="34" charset="0"/>
              </a:rPr>
              <a:t>logarithms grow very slowly</a:t>
            </a:r>
            <a:r>
              <a:rPr lang="en-US" altLang="zh-CN" sz="2000" b="1">
                <a:latin typeface="Arial" panose="020B0604020202020204" pitchFamily="34" charset="0"/>
              </a:rPr>
              <a:t>.</a:t>
            </a:r>
            <a:endParaRPr lang="en-US" altLang="zh-CN" sz="2000" b="1">
              <a:solidFill>
                <a:schemeClr val="hlink"/>
              </a:solidFill>
            </a:endParaRPr>
          </a:p>
        </p:txBody>
      </p:sp>
      <p:sp>
        <p:nvSpPr>
          <p:cNvPr id="50187" name="AutoShape 11">
            <a:extLst>
              <a:ext uri="{FF2B5EF4-FFF2-40B4-BE49-F238E27FC236}">
                <a16:creationId xmlns:a16="http://schemas.microsoft.com/office/drawing/2014/main" id="{CBF30EC7-5C0E-B049-EE34-E26DDDB47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114800"/>
            <a:ext cx="7620000" cy="22098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162000" rIns="162000" anchor="ctr"/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</a:rPr>
              <a:t>Note:</a:t>
            </a:r>
            <a:r>
              <a:rPr lang="en-US" altLang="zh-CN" sz="2000" b="1"/>
              <a:t>  When compare the complexities of two programs asymptotically, make sure that </a:t>
            </a:r>
            <a:r>
              <a:rPr lang="en-US" altLang="zh-CN" sz="2000" b="1" i="1"/>
              <a:t>N</a:t>
            </a:r>
            <a:r>
              <a:rPr lang="en-US" altLang="zh-CN" sz="2000" b="1"/>
              <a:t> is </a:t>
            </a:r>
            <a:r>
              <a:rPr lang="en-US" altLang="zh-CN" sz="2000" b="1">
                <a:solidFill>
                  <a:srgbClr val="FF3300"/>
                </a:solidFill>
              </a:rPr>
              <a:t>sufficiently large</a:t>
            </a:r>
            <a:r>
              <a:rPr lang="en-US" altLang="zh-CN" sz="2000" b="1"/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 sz="2000" b="1"/>
              <a:t>    For example, suppose that </a:t>
            </a:r>
            <a:r>
              <a:rPr lang="en-US" altLang="zh-CN" sz="2000" b="1" i="1"/>
              <a:t>T</a:t>
            </a:r>
            <a:r>
              <a:rPr lang="en-US" altLang="zh-CN" sz="2000" b="1" baseline="-25000"/>
              <a:t>p1 </a:t>
            </a:r>
            <a:r>
              <a:rPr lang="en-US" altLang="zh-CN" sz="2000" b="1"/>
              <a:t>( </a:t>
            </a:r>
            <a:r>
              <a:rPr lang="en-US" altLang="zh-CN" sz="2000" b="1" i="1"/>
              <a:t>N </a:t>
            </a:r>
            <a:r>
              <a:rPr lang="en-US" altLang="zh-CN" sz="2000" b="1"/>
              <a:t>) = 10</a:t>
            </a:r>
            <a:r>
              <a:rPr lang="en-US" altLang="zh-CN" sz="2000" b="1" baseline="30000"/>
              <a:t>6</a:t>
            </a:r>
            <a:r>
              <a:rPr lang="en-US" altLang="zh-CN" sz="2000" b="1" i="1"/>
              <a:t>N</a:t>
            </a:r>
            <a:r>
              <a:rPr lang="en-US" altLang="zh-CN" sz="2000" b="1"/>
              <a:t> and </a:t>
            </a:r>
            <a:r>
              <a:rPr lang="en-US" altLang="zh-CN" sz="2000" b="1" i="1"/>
              <a:t>T</a:t>
            </a:r>
            <a:r>
              <a:rPr lang="en-US" altLang="zh-CN" sz="2000" b="1" baseline="-25000"/>
              <a:t>p2 </a:t>
            </a:r>
            <a:r>
              <a:rPr lang="en-US" altLang="zh-CN" sz="2000" b="1"/>
              <a:t>( </a:t>
            </a:r>
            <a:r>
              <a:rPr lang="en-US" altLang="zh-CN" sz="2000" b="1" i="1"/>
              <a:t>N </a:t>
            </a:r>
            <a:r>
              <a:rPr lang="en-US" altLang="zh-CN" sz="2000" b="1"/>
              <a:t>) = </a:t>
            </a:r>
            <a:r>
              <a:rPr lang="en-US" altLang="zh-CN" sz="2000" b="1" i="1"/>
              <a:t>N</a:t>
            </a:r>
            <a:r>
              <a:rPr lang="en-US" altLang="zh-CN" sz="2000" b="1" baseline="30000"/>
              <a:t>2</a:t>
            </a:r>
            <a:r>
              <a:rPr lang="en-US" altLang="zh-CN" sz="2000" b="1"/>
              <a:t>.  Although it seems that </a:t>
            </a:r>
            <a:r>
              <a:rPr lang="en-US" altLang="zh-CN" sz="2000" b="1">
                <a:sym typeface="Symbol" panose="05050102010706020507" pitchFamily="18" charset="2"/>
              </a:rPr>
              <a:t>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 baseline="30000"/>
              <a:t>2 </a:t>
            </a:r>
            <a:r>
              <a:rPr lang="en-US" altLang="zh-CN" sz="2000" b="1"/>
              <a:t>) grows faster than </a:t>
            </a:r>
            <a:r>
              <a:rPr lang="en-US" altLang="zh-CN" sz="2000" b="1">
                <a:sym typeface="Symbol" panose="05050102010706020507" pitchFamily="18" charset="2"/>
              </a:rPr>
              <a:t></a:t>
            </a:r>
            <a:r>
              <a:rPr lang="en-US" altLang="zh-CN" sz="2000" b="1"/>
              <a:t>( </a:t>
            </a:r>
            <a:r>
              <a:rPr lang="en-US" altLang="zh-CN" sz="2000" b="1" i="1"/>
              <a:t>N </a:t>
            </a:r>
            <a:r>
              <a:rPr lang="en-US" altLang="zh-CN" sz="2000" b="1"/>
              <a:t>), but if </a:t>
            </a:r>
            <a:r>
              <a:rPr lang="en-US" altLang="zh-CN" sz="2000" b="1" i="1"/>
              <a:t>N</a:t>
            </a:r>
            <a:r>
              <a:rPr lang="en-US" altLang="zh-CN" sz="2000" b="1"/>
              <a:t> &lt; 10</a:t>
            </a:r>
            <a:r>
              <a:rPr lang="en-US" altLang="zh-CN" sz="2000" b="1" baseline="30000"/>
              <a:t>6</a:t>
            </a:r>
            <a:r>
              <a:rPr lang="en-US" altLang="zh-CN" sz="2000" b="1"/>
              <a:t>,  P2 is still faster than P1.</a:t>
            </a:r>
            <a:endParaRPr lang="en-US" altLang="zh-CN" sz="2000"/>
          </a:p>
        </p:txBody>
      </p:sp>
      <p:sp>
        <p:nvSpPr>
          <p:cNvPr id="50188" name="Text Box 12">
            <a:extLst>
              <a:ext uri="{FF2B5EF4-FFF2-40B4-BE49-F238E27FC236}">
                <a16:creationId xmlns:a16="http://schemas.microsoft.com/office/drawing/2014/main" id="{F762911B-836E-182F-FA88-9F552143A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/>
              <a:t>9/15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 autoUpdateAnimBg="0"/>
      <p:bldP spid="50184" grpId="0" autoUpdateAnimBg="0"/>
      <p:bldP spid="50185" grpId="0" autoUpdateAnimBg="0"/>
      <p:bldP spid="50187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</TotalTime>
  <Words>1975</Words>
  <Application>Microsoft Office PowerPoint</Application>
  <PresentationFormat>全屏显示(4:3)</PresentationFormat>
  <Paragraphs>209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Times New Roman</vt:lpstr>
      <vt:lpstr>宋体</vt:lpstr>
      <vt:lpstr>Arial</vt:lpstr>
      <vt:lpstr>MS Hei</vt:lpstr>
      <vt:lpstr>Symbol</vt:lpstr>
      <vt:lpstr>Arial Rounded MT Bold</vt:lpstr>
      <vt:lpstr>Webdings</vt:lpstr>
      <vt:lpstr>Wingdings</vt:lpstr>
      <vt:lpstr>默认设计模板</vt:lpstr>
      <vt:lpstr>Microsoft Clip Gallery</vt:lpstr>
      <vt:lpstr>Microsoft Word 文档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懒鱼 小</cp:lastModifiedBy>
  <cp:revision>216</cp:revision>
  <dcterms:created xsi:type="dcterms:W3CDTF">2000-07-24T11:13:48Z</dcterms:created>
  <dcterms:modified xsi:type="dcterms:W3CDTF">2025-06-19T08:58:14Z</dcterms:modified>
</cp:coreProperties>
</file>