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6" r:id="rId2"/>
    <p:sldId id="307" r:id="rId3"/>
    <p:sldId id="308" r:id="rId4"/>
    <p:sldId id="309" r:id="rId5"/>
    <p:sldId id="310" r:id="rId6"/>
    <p:sldId id="311" r:id="rId7"/>
    <p:sldId id="312" r:id="rId8"/>
    <p:sldId id="315" r:id="rId9"/>
    <p:sldId id="322" r:id="rId10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AF"/>
    <a:srgbClr val="99FF99"/>
    <a:srgbClr val="66FF33"/>
    <a:srgbClr val="CCCCFF"/>
    <a:srgbClr val="FF3300"/>
    <a:srgbClr val="FFFFCC"/>
    <a:srgbClr val="CCFF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32587A2-9B59-9A53-15CE-FD2249EABE6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82A6D0-8CBA-E401-20E4-6FFFF6D4F17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7356C7E-6B24-4543-085C-1FB58E7853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621F0-B8CB-4E1D-9450-F7FFC79867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176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964CCC-5289-2DF4-0EA5-9F9FA32B7AC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30C5853-3B29-B7C2-DA82-7DA912F51C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09FD228-A4D0-2C81-3C70-B2B5FD67F59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CDB58-CCFE-4BF3-839C-3F563C9F3AF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5311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D4A0F50-A9FA-95E4-2CAD-D378D17420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496EA4-B037-C076-1F8D-B5659B6FF4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91A6FB-C37E-F858-AD2E-1D76E46635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FA3327-D0C4-4768-B42D-B81160CE55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356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426816E-A12E-F553-7529-1C3742F510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138E86E-313E-2C08-3435-20905403BAC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0F2B21F-9CD7-5722-BD62-F2D0AB6602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63CDF3-9396-4907-AC36-CC7C1771F9B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719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88BDE9-5EE6-36AB-0ED7-403FF6A4C1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50D3C5E-4FE8-E140-63CD-B698540981A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4A40C3D-18BA-CE5F-0D83-C9F88226254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6F809-F8BF-4D5E-AD37-26299A19D1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496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910AEF-8ABC-E068-C9F9-C1C3F63FB72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2DF27C-F035-7CEE-49F4-6D8DDF6848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764EC-8C0D-DAE6-11D5-70F1274CCBE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1F2813-EC82-48F2-859B-098D9D0EA35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56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61484E1-DE19-D3BA-0DC2-ED8DC942B1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22CB13F-170A-B887-8004-6C49C100894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BE0ED5-34D0-8830-AADC-0E7D7FAC56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B66ADB-C1B0-49DC-966D-B3A5D56950E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561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F0A677C-CE2B-8029-1D86-2AE2B10B09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1DB86F3-36A6-0FA3-98F2-3D7C21AC67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2A8903D-F7B3-1DFD-D6B4-55EA5CD0E1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7B5CF4-EE8A-49A4-8BEF-7181039870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59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77B86B5-E3D1-4484-311D-4B16F14D2BF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631F0B-021D-6D03-826C-AAF28DCE6F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9E8D35-6830-ADAC-1930-9AF7EEE71BD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F689EA-2BCE-4085-B7A2-4F323C907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4246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F5B294-45C0-A57F-8385-226943B836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E53661-CDE8-4503-F832-5FF9E708A1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392CA8-A64E-7DB8-D162-D2F9AD1769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7C5E4-10A4-44EB-AABB-FB75E1D1AA0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563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4DF131-4763-7F6C-EC77-850B8C0AC34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E9BC38-EB16-0C61-7513-2E524183C7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76B540-5027-8F09-2491-D0183841385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143463-E23E-4E47-9834-E5B677B2E96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8186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C93C6F7-A3D4-38ED-673F-7275DAA68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AA77CFE-1777-E60C-B9A6-AE715B095D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A717E84-5D43-BD75-E697-01F28DDAA63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19E0F7D6-A84D-F6CB-4F91-DF0864387DB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A073F8-A569-B5E2-47BC-E6C5F15A2EA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988E7C3C-979D-4A39-974F-8FAB8FB2D32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5" Type="http://schemas.openxmlformats.org/officeDocument/2006/relationships/audio" Target="../media/audio4.wav"/><Relationship Id="rId4" Type="http://schemas.openxmlformats.org/officeDocument/2006/relationships/audio" Target="../media/audio3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audio" Target="../media/audio6.wav"/><Relationship Id="rId7" Type="http://schemas.openxmlformats.org/officeDocument/2006/relationships/oleObject" Target="../embeddings/oleObject4.bin"/><Relationship Id="rId2" Type="http://schemas.openxmlformats.org/officeDocument/2006/relationships/audio" Target="../media/audio5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audio" Target="../media/audio7.wav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>
            <a:extLst>
              <a:ext uri="{FF2B5EF4-FFF2-40B4-BE49-F238E27FC236}">
                <a16:creationId xmlns:a16="http://schemas.microsoft.com/office/drawing/2014/main" id="{895BBA71-2D1B-9AE0-82E1-E16687A5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04800"/>
            <a:ext cx="518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§3   </a:t>
            </a:r>
            <a:r>
              <a:rPr lang="en-US" altLang="zh-CN" sz="2800" b="1"/>
              <a:t>Compare the Algorithms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73C18DC-56BD-707B-C294-053F8B99399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838200"/>
            <a:ext cx="7772400" cy="838200"/>
            <a:chOff x="384" y="624"/>
            <a:chExt cx="4896" cy="528"/>
          </a:xfrm>
        </p:grpSpPr>
        <p:sp>
          <p:nvSpPr>
            <p:cNvPr id="2069" name="Text Box 3">
              <a:extLst>
                <a:ext uri="{FF2B5EF4-FFF2-40B4-BE49-F238E27FC236}">
                  <a16:creationId xmlns:a16="http://schemas.microsoft.com/office/drawing/2014/main" id="{9812F246-F5E2-B729-432B-05474E48A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624"/>
              <a:ext cx="4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92100" indent="-29210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ea typeface="MS Hei" pitchFamily="49" charset="-122"/>
                </a:rPr>
                <a:t>〖Example〗 Given (possibly negative) integers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baseline="-25000">
                  <a:ea typeface="MS Hei" pitchFamily="49" charset="-122"/>
                </a:rPr>
                <a:t>1</a:t>
              </a:r>
              <a:r>
                <a:rPr lang="en-US" altLang="zh-CN" sz="2400" b="1">
                  <a:ea typeface="MS Hei" pitchFamily="49" charset="-122"/>
                </a:rPr>
                <a:t>,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baseline="-25000">
                  <a:ea typeface="MS Hei" pitchFamily="49" charset="-122"/>
                </a:rPr>
                <a:t>2</a:t>
              </a:r>
              <a:r>
                <a:rPr lang="en-US" altLang="zh-CN" sz="2400" b="1">
                  <a:ea typeface="MS Hei" pitchFamily="49" charset="-122"/>
                </a:rPr>
                <a:t>, …, </a:t>
              </a:r>
              <a:r>
                <a:rPr lang="en-US" altLang="zh-CN" sz="2400" b="1" i="1">
                  <a:ea typeface="MS Hei" pitchFamily="49" charset="-122"/>
                </a:rPr>
                <a:t>A</a:t>
              </a:r>
              <a:r>
                <a:rPr lang="en-US" altLang="zh-CN" sz="2400" b="1" i="1" baseline="-25000">
                  <a:ea typeface="MS Hei" pitchFamily="49" charset="-122"/>
                </a:rPr>
                <a:t>N</a:t>
              </a:r>
              <a:r>
                <a:rPr lang="en-US" altLang="zh-CN" sz="2400" b="1">
                  <a:ea typeface="MS Hei" pitchFamily="49" charset="-122"/>
                </a:rPr>
                <a:t>, find the maximum value of </a:t>
              </a:r>
              <a:endParaRPr lang="en-US" altLang="zh-CN" sz="2000" b="1">
                <a:solidFill>
                  <a:schemeClr val="hlink"/>
                </a:solidFill>
                <a:ea typeface="MS Hei" pitchFamily="49" charset="-122"/>
              </a:endParaRPr>
            </a:p>
          </p:txBody>
        </p:sp>
        <p:graphicFrame>
          <p:nvGraphicFramePr>
            <p:cNvPr id="2070" name="Object 4">
              <a:extLst>
                <a:ext uri="{FF2B5EF4-FFF2-40B4-BE49-F238E27FC236}">
                  <a16:creationId xmlns:a16="http://schemas.microsoft.com/office/drawing/2014/main" id="{A2496C2A-623B-8212-E16E-6E4328CF122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2" y="846"/>
            <a:ext cx="628" cy="3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469900" imgH="228600" progId="Equation.3">
                    <p:embed/>
                  </p:oleObj>
                </mc:Choice>
                <mc:Fallback>
                  <p:oleObj name="Equation" r:id="rId3" imgW="469900" imgH="2286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2" y="846"/>
                          <a:ext cx="628" cy="3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7350" name="AutoShape 6">
            <a:extLst>
              <a:ext uri="{FF2B5EF4-FFF2-40B4-BE49-F238E27FC236}">
                <a16:creationId xmlns:a16="http://schemas.microsoft.com/office/drawing/2014/main" id="{67743A4E-5518-D2CA-3D43-DCBA18DD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1981200"/>
            <a:ext cx="3124200" cy="1295400"/>
          </a:xfrm>
          <a:prstGeom prst="wedgeEllipseCallout">
            <a:avLst>
              <a:gd name="adj1" fmla="val -45782"/>
              <a:gd name="adj2" fmla="val -81370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Max sum is 0 if all the integers are negative.</a:t>
            </a:r>
          </a:p>
        </p:txBody>
      </p:sp>
      <p:sp>
        <p:nvSpPr>
          <p:cNvPr id="57351" name="AutoShape 7" descr="棕色大理石">
            <a:extLst>
              <a:ext uri="{FF2B5EF4-FFF2-40B4-BE49-F238E27FC236}">
                <a16:creationId xmlns:a16="http://schemas.microsoft.com/office/drawing/2014/main" id="{7AD65DC7-1DE3-2A8A-B47C-8807DEF02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752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1</a:t>
            </a:r>
          </a:p>
        </p:txBody>
      </p:sp>
      <p:sp>
        <p:nvSpPr>
          <p:cNvPr id="57352" name="AutoShape 8">
            <a:extLst>
              <a:ext uri="{FF2B5EF4-FFF2-40B4-BE49-F238E27FC236}">
                <a16:creationId xmlns:a16="http://schemas.microsoft.com/office/drawing/2014/main" id="{03A76BB2-23E4-6F91-0D9E-BC2A382E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362200"/>
            <a:ext cx="7620000" cy="41148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b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j,  k;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	ThisSum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k = i; k &lt;= j; k++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      ThisSum += A[ k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      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and for-i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15E719BC-FD1A-2C29-A990-DF99A4A89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9436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57354" name="AutoShape 10">
            <a:extLst>
              <a:ext uri="{FF2B5EF4-FFF2-40B4-BE49-F238E27FC236}">
                <a16:creationId xmlns:a16="http://schemas.microsoft.com/office/drawing/2014/main" id="{7BE3EC66-418F-CB14-2C49-F7AD31AE5E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733800"/>
            <a:ext cx="2819400" cy="1219200"/>
          </a:xfrm>
          <a:prstGeom prst="wedgeEllipseCallout">
            <a:avLst>
              <a:gd name="adj1" fmla="val -32153"/>
              <a:gd name="adj2" fmla="val 13984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/>
              <a:t>Detailed analysis is given on p.18-19.</a:t>
            </a:r>
          </a:p>
        </p:txBody>
      </p:sp>
      <p:sp>
        <p:nvSpPr>
          <p:cNvPr id="57355" name="Rectangle 11">
            <a:extLst>
              <a:ext uri="{FF2B5EF4-FFF2-40B4-BE49-F238E27FC236}">
                <a16:creationId xmlns:a16="http://schemas.microsoft.com/office/drawing/2014/main" id="{F7421E05-BAAF-1E42-11EE-AB555ADE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895600" cy="2286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6" name="Rectangle 12">
            <a:extLst>
              <a:ext uri="{FF2B5EF4-FFF2-40B4-BE49-F238E27FC236}">
                <a16:creationId xmlns:a16="http://schemas.microsoft.com/office/drawing/2014/main" id="{94043358-39EB-8F97-20BE-59DD791FC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8" name="Rectangle 14">
            <a:extLst>
              <a:ext uri="{FF2B5EF4-FFF2-40B4-BE49-F238E27FC236}">
                <a16:creationId xmlns:a16="http://schemas.microsoft.com/office/drawing/2014/main" id="{25DDBB4C-BBD1-A6B4-C68C-79B27604F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59" name="Rectangle 15">
            <a:extLst>
              <a:ext uri="{FF2B5EF4-FFF2-40B4-BE49-F238E27FC236}">
                <a16:creationId xmlns:a16="http://schemas.microsoft.com/office/drawing/2014/main" id="{833C8927-E663-E35A-097C-C42AF2394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6858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0" name="Rectangle 16">
            <a:extLst>
              <a:ext uri="{FF2B5EF4-FFF2-40B4-BE49-F238E27FC236}">
                <a16:creationId xmlns:a16="http://schemas.microsoft.com/office/drawing/2014/main" id="{9B771E0C-4C34-98B9-1FD5-9B743FE0E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1905000"/>
            <a:ext cx="2895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1" name="Rectangle 17">
            <a:extLst>
              <a:ext uri="{FF2B5EF4-FFF2-40B4-BE49-F238E27FC236}">
                <a16:creationId xmlns:a16="http://schemas.microsoft.com/office/drawing/2014/main" id="{886F647E-4282-249B-EAB0-E81D90AF1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2286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2" name="Rectangle 18">
            <a:extLst>
              <a:ext uri="{FF2B5EF4-FFF2-40B4-BE49-F238E27FC236}">
                <a16:creationId xmlns:a16="http://schemas.microsoft.com/office/drawing/2014/main" id="{9DBC6A1E-6A8E-EB09-60DF-9FF55B602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3" name="Rectangle 19">
            <a:extLst>
              <a:ext uri="{FF2B5EF4-FFF2-40B4-BE49-F238E27FC236}">
                <a16:creationId xmlns:a16="http://schemas.microsoft.com/office/drawing/2014/main" id="{B7084398-6D3C-47B3-9393-20A727010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1905000"/>
            <a:ext cx="26670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4" name="Rectangle 20">
            <a:extLst>
              <a:ext uri="{FF2B5EF4-FFF2-40B4-BE49-F238E27FC236}">
                <a16:creationId xmlns:a16="http://schemas.microsoft.com/office/drawing/2014/main" id="{F06D7275-DFB7-AA22-3279-0289BDE66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3810000"/>
            <a:ext cx="3124200" cy="1143000"/>
          </a:xfrm>
          <a:prstGeom prst="rect">
            <a:avLst/>
          </a:prstGeom>
          <a:solidFill>
            <a:srgbClr val="CCFFCC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5" name="Rectangle 21">
            <a:extLst>
              <a:ext uri="{FF2B5EF4-FFF2-40B4-BE49-F238E27FC236}">
                <a16:creationId xmlns:a16="http://schemas.microsoft.com/office/drawing/2014/main" id="{DCAA544A-9BB2-95CC-3629-CE8B6D39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905000"/>
            <a:ext cx="457200" cy="2286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7366" name="Rectangle 22">
            <a:extLst>
              <a:ext uri="{FF2B5EF4-FFF2-40B4-BE49-F238E27FC236}">
                <a16:creationId xmlns:a16="http://schemas.microsoft.com/office/drawing/2014/main" id="{EADB8662-08F2-BC0A-A868-04B467C3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1905000"/>
            <a:ext cx="228600" cy="2286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2068" name="Text Box 23">
            <a:extLst>
              <a:ext uri="{FF2B5EF4-FFF2-40B4-BE49-F238E27FC236}">
                <a16:creationId xmlns:a16="http://schemas.microsoft.com/office/drawing/2014/main" id="{11093C25-4648-BF9D-144A-4E537D71F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1/8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73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57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7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573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73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573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73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573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73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3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73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57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7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6" grpId="0" autoUpdateAnimBg="0"/>
      <p:bldP spid="57350" grpId="0" animBg="1" autoUpdateAnimBg="0"/>
      <p:bldP spid="57351" grpId="0" animBg="1" autoUpdateAnimBg="0"/>
      <p:bldP spid="57352" grpId="0" animBg="1" autoUpdateAnimBg="0"/>
      <p:bldP spid="57353" grpId="0" autoUpdateAnimBg="0"/>
      <p:bldP spid="57354" grpId="0" animBg="1" autoUpdateAnimBg="0"/>
      <p:bldP spid="57355" grpId="0" animBg="1"/>
      <p:bldP spid="57356" grpId="0" animBg="1"/>
      <p:bldP spid="57358" grpId="0" animBg="1"/>
      <p:bldP spid="57359" grpId="0" animBg="1"/>
      <p:bldP spid="57360" grpId="0" animBg="1"/>
      <p:bldP spid="57361" grpId="0" animBg="1"/>
      <p:bldP spid="57362" grpId="0" animBg="1"/>
      <p:bldP spid="57363" grpId="0" animBg="1"/>
      <p:bldP spid="57364" grpId="0" animBg="1"/>
      <p:bldP spid="57365" grpId="0" animBg="1"/>
      <p:bldP spid="5736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棕色大理石">
            <a:extLst>
              <a:ext uri="{FF2B5EF4-FFF2-40B4-BE49-F238E27FC236}">
                <a16:creationId xmlns:a16="http://schemas.microsoft.com/office/drawing/2014/main" id="{10B83674-3E8B-2B80-B1ED-EEAADC943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6096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2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DC83B88-965C-0BA6-814E-48BC0B2B8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58372" name="AutoShape 4">
            <a:extLst>
              <a:ext uri="{FF2B5EF4-FFF2-40B4-BE49-F238E27FC236}">
                <a16:creationId xmlns:a16="http://schemas.microsoft.com/office/drawing/2014/main" id="{66D62B5A-67D6-0FFD-D946-6AF42DAD7D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371600"/>
            <a:ext cx="7620000" cy="4343400"/>
          </a:xfrm>
          <a:prstGeom prst="foldedCorner">
            <a:avLst>
              <a:gd name="adj" fmla="val 5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MaxSubsequenceSum 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 MaxSum,  i, 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MaxSum = 0;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initialize the maximum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</a:t>
            </a:r>
            <a:r>
              <a:rPr lang="en-US" altLang="zh-CN" sz="1800" b="1">
                <a:latin typeface="Arial" panose="020B0604020202020204" pitchFamily="34" charset="0"/>
              </a:rPr>
              <a:t>( i = 0; i &lt; N; i++ ) 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start from A[ i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      for</a:t>
            </a:r>
            <a:r>
              <a:rPr lang="en-US" altLang="zh-CN" sz="1800" b="1">
                <a:latin typeface="Arial" panose="020B0604020202020204" pitchFamily="34" charset="0"/>
              </a:rPr>
              <a:t>( j = i; j &lt; N; j++ ) { 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at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ThisSum += A[ j ];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sum from A[ i ] to A[ j ]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      MaxSum = ThisSum;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update max sum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	      </a:t>
            </a:r>
            <a:r>
              <a:rPr lang="en-US" altLang="zh-CN" sz="1800" b="1">
                <a:latin typeface="Arial" panose="020B0604020202020204" pitchFamily="34" charset="0"/>
              </a:rPr>
              <a:t>}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  /* end for-j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for-i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58373" name="Text Box 5">
            <a:extLst>
              <a:ext uri="{FF2B5EF4-FFF2-40B4-BE49-F238E27FC236}">
                <a16:creationId xmlns:a16="http://schemas.microsoft.com/office/drawing/2014/main" id="{C666BAE2-882F-965B-B06B-4A7EF3AF1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5791200"/>
            <a:ext cx="2667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3078" name="Text Box 6">
            <a:extLst>
              <a:ext uri="{FF2B5EF4-FFF2-40B4-BE49-F238E27FC236}">
                <a16:creationId xmlns:a16="http://schemas.microsoft.com/office/drawing/2014/main" id="{A361A5D4-7ACB-63BE-1273-5A4FC8DCDD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2/8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83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animBg="1" autoUpdateAnimBg="0"/>
      <p:bldP spid="58372" grpId="0" animBg="1" autoUpdateAnimBg="0"/>
      <p:bldP spid="583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>
            <a:extLst>
              <a:ext uri="{FF2B5EF4-FFF2-40B4-BE49-F238E27FC236}">
                <a16:creationId xmlns:a16="http://schemas.microsoft.com/office/drawing/2014/main" id="{954D71E7-FFAE-40BD-89AB-D739DA7EB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59395" name="AutoShape 3" descr="棕色大理石">
            <a:extLst>
              <a:ext uri="{FF2B5EF4-FFF2-40B4-BE49-F238E27FC236}">
                <a16:creationId xmlns:a16="http://schemas.microsoft.com/office/drawing/2014/main" id="{A1F0F817-4FBA-0F0F-993B-EBEFCD143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3</a:t>
            </a:r>
          </a:p>
        </p:txBody>
      </p:sp>
      <p:sp>
        <p:nvSpPr>
          <p:cNvPr id="59396" name="Text Box 4">
            <a:extLst>
              <a:ext uri="{FF2B5EF4-FFF2-40B4-BE49-F238E27FC236}">
                <a16:creationId xmlns:a16="http://schemas.microsoft.com/office/drawing/2014/main" id="{C241751E-DC22-A0DB-A180-C222CD361C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Divide and Conquer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36CAE7CE-92F4-2CFC-371C-8610952539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685800"/>
            <a:ext cx="2133600" cy="1524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C1256E35-37AE-AD97-71E8-C42123E1A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914400"/>
            <a:ext cx="6096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00" name="Rectangle 8">
            <a:extLst>
              <a:ext uri="{FF2B5EF4-FFF2-40B4-BE49-F238E27FC236}">
                <a16:creationId xmlns:a16="http://schemas.microsoft.com/office/drawing/2014/main" id="{431266A0-F48A-0D30-F95C-E8A7CC7B7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914400"/>
            <a:ext cx="4572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01" name="Rectangle 9">
            <a:extLst>
              <a:ext uri="{FF2B5EF4-FFF2-40B4-BE49-F238E27FC236}">
                <a16:creationId xmlns:a16="http://schemas.microsoft.com/office/drawing/2014/main" id="{30CA19B4-6F4A-D706-4FEB-CBC27FB96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1066800"/>
            <a:ext cx="1295400" cy="762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398" name="Line 6">
            <a:extLst>
              <a:ext uri="{FF2B5EF4-FFF2-40B4-BE49-F238E27FC236}">
                <a16:creationId xmlns:a16="http://schemas.microsoft.com/office/drawing/2014/main" id="{8AE9C1C6-7A54-8419-800C-932A0FDC5E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533400"/>
            <a:ext cx="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ECEC66A3-E043-F0DF-2654-85DDAA0AAD17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828800"/>
            <a:ext cx="5486400" cy="533400"/>
            <a:chOff x="960" y="1680"/>
            <a:chExt cx="3456" cy="336"/>
          </a:xfrm>
        </p:grpSpPr>
        <p:sp>
          <p:nvSpPr>
            <p:cNvPr id="4139" name="Rectangle 11">
              <a:extLst>
                <a:ext uri="{FF2B5EF4-FFF2-40B4-BE49-F238E27FC236}">
                  <a16:creationId xmlns:a16="http://schemas.microsoft.com/office/drawing/2014/main" id="{4B68B677-3884-8812-DA17-493637B2FD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4</a:t>
              </a:r>
            </a:p>
          </p:txBody>
        </p:sp>
        <p:sp>
          <p:nvSpPr>
            <p:cNvPr id="4140" name="Rectangle 16">
              <a:extLst>
                <a:ext uri="{FF2B5EF4-FFF2-40B4-BE49-F238E27FC236}">
                  <a16:creationId xmlns:a16="http://schemas.microsoft.com/office/drawing/2014/main" id="{139D1388-A06C-67F5-9B13-476955099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3</a:t>
              </a:r>
            </a:p>
          </p:txBody>
        </p:sp>
        <p:sp>
          <p:nvSpPr>
            <p:cNvPr id="4141" name="Rectangle 17">
              <a:extLst>
                <a:ext uri="{FF2B5EF4-FFF2-40B4-BE49-F238E27FC236}">
                  <a16:creationId xmlns:a16="http://schemas.microsoft.com/office/drawing/2014/main" id="{913D9B75-03CF-0A8B-14FA-58BA464260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5</a:t>
              </a:r>
            </a:p>
          </p:txBody>
        </p:sp>
        <p:sp>
          <p:nvSpPr>
            <p:cNvPr id="4142" name="Rectangle 18">
              <a:extLst>
                <a:ext uri="{FF2B5EF4-FFF2-40B4-BE49-F238E27FC236}">
                  <a16:creationId xmlns:a16="http://schemas.microsoft.com/office/drawing/2014/main" id="{4B5BA83F-BD3C-7FDF-3896-19C0D383EC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4143" name="Rectangle 19">
              <a:extLst>
                <a:ext uri="{FF2B5EF4-FFF2-40B4-BE49-F238E27FC236}">
                  <a16:creationId xmlns:a16="http://schemas.microsoft.com/office/drawing/2014/main" id="{23952BE7-387F-F0D7-0227-ECC87A304B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1</a:t>
              </a:r>
            </a:p>
          </p:txBody>
        </p:sp>
        <p:sp>
          <p:nvSpPr>
            <p:cNvPr id="4144" name="Rectangle 20">
              <a:extLst>
                <a:ext uri="{FF2B5EF4-FFF2-40B4-BE49-F238E27FC236}">
                  <a16:creationId xmlns:a16="http://schemas.microsoft.com/office/drawing/2014/main" id="{F2C6F444-0A5C-6ECA-77D4-69287ECCAC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0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2</a:t>
              </a:r>
            </a:p>
          </p:txBody>
        </p:sp>
        <p:sp>
          <p:nvSpPr>
            <p:cNvPr id="4145" name="Rectangle 21">
              <a:extLst>
                <a:ext uri="{FF2B5EF4-FFF2-40B4-BE49-F238E27FC236}">
                  <a16:creationId xmlns:a16="http://schemas.microsoft.com/office/drawing/2014/main" id="{058D7157-8D44-1962-E080-B06872CC87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/>
                <a:t>6</a:t>
              </a:r>
            </a:p>
          </p:txBody>
        </p:sp>
        <p:sp>
          <p:nvSpPr>
            <p:cNvPr id="4146" name="Rectangle 22">
              <a:extLst>
                <a:ext uri="{FF2B5EF4-FFF2-40B4-BE49-F238E27FC236}">
                  <a16:creationId xmlns:a16="http://schemas.microsoft.com/office/drawing/2014/main" id="{6E6B9492-B6CC-C134-C3B0-ECD7F624E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680"/>
              <a:ext cx="432" cy="3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sym typeface="Symbol" panose="05050102010706020507" pitchFamily="18" charset="2"/>
                </a:rPr>
                <a:t></a:t>
              </a:r>
              <a:r>
                <a:rPr lang="en-US" altLang="zh-CN" sz="2800" b="1"/>
                <a:t>2</a:t>
              </a:r>
            </a:p>
          </p:txBody>
        </p:sp>
        <p:sp>
          <p:nvSpPr>
            <p:cNvPr id="4147" name="Rectangle 23">
              <a:extLst>
                <a:ext uri="{FF2B5EF4-FFF2-40B4-BE49-F238E27FC236}">
                  <a16:creationId xmlns:a16="http://schemas.microsoft.com/office/drawing/2014/main" id="{0FA93BF6-A6C4-0F66-E835-D6FDBBF4C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680"/>
              <a:ext cx="3456" cy="336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59417" name="AutoShape 25">
            <a:extLst>
              <a:ext uri="{FF2B5EF4-FFF2-40B4-BE49-F238E27FC236}">
                <a16:creationId xmlns:a16="http://schemas.microsoft.com/office/drawing/2014/main" id="{DDC6E661-2997-30F4-80A5-5FA9D5519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143000"/>
            <a:ext cx="1524000" cy="457200"/>
          </a:xfrm>
          <a:prstGeom prst="wedgeRectCallout">
            <a:avLst>
              <a:gd name="adj1" fmla="val 95417"/>
              <a:gd name="adj2" fmla="val -61806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conquer</a:t>
            </a:r>
          </a:p>
        </p:txBody>
      </p:sp>
      <p:sp>
        <p:nvSpPr>
          <p:cNvPr id="59418" name="AutoShape 26">
            <a:extLst>
              <a:ext uri="{FF2B5EF4-FFF2-40B4-BE49-F238E27FC236}">
                <a16:creationId xmlns:a16="http://schemas.microsoft.com/office/drawing/2014/main" id="{0AC6890B-D797-2548-9F96-169275CF5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219200"/>
            <a:ext cx="1524000" cy="457200"/>
          </a:xfrm>
          <a:prstGeom prst="wedgeRectCallout">
            <a:avLst>
              <a:gd name="adj1" fmla="val -64583"/>
              <a:gd name="adj2" fmla="val -122917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divide</a:t>
            </a:r>
          </a:p>
        </p:txBody>
      </p:sp>
      <p:sp>
        <p:nvSpPr>
          <p:cNvPr id="59419" name="Line 27">
            <a:extLst>
              <a:ext uri="{FF2B5EF4-FFF2-40B4-BE49-F238E27FC236}">
                <a16:creationId xmlns:a16="http://schemas.microsoft.com/office/drawing/2014/main" id="{B9DB560C-603E-94B6-EE39-D6EABE563F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1828800"/>
            <a:ext cx="0" cy="5334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0" name="Line 28">
            <a:extLst>
              <a:ext uri="{FF2B5EF4-FFF2-40B4-BE49-F238E27FC236}">
                <a16:creationId xmlns:a16="http://schemas.microsoft.com/office/drawing/2014/main" id="{10AA1DE9-6A30-7EFC-B033-FBE20B7913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1" name="Line 29">
            <a:extLst>
              <a:ext uri="{FF2B5EF4-FFF2-40B4-BE49-F238E27FC236}">
                <a16:creationId xmlns:a16="http://schemas.microsoft.com/office/drawing/2014/main" id="{CB742167-8012-1DB8-CBB2-379F95A230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2" name="Rectangle 30">
            <a:extLst>
              <a:ext uri="{FF2B5EF4-FFF2-40B4-BE49-F238E27FC236}">
                <a16:creationId xmlns:a16="http://schemas.microsoft.com/office/drawing/2014/main" id="{7A7BD26B-01C2-197D-4680-2D6EBAF75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4</a:t>
            </a:r>
          </a:p>
        </p:txBody>
      </p:sp>
      <p:sp>
        <p:nvSpPr>
          <p:cNvPr id="59423" name="Rectangle 31">
            <a:extLst>
              <a:ext uri="{FF2B5EF4-FFF2-40B4-BE49-F238E27FC236}">
                <a16:creationId xmlns:a16="http://schemas.microsoft.com/office/drawing/2014/main" id="{0805E301-DE18-D19F-7A85-63AE79A3D4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5</a:t>
            </a:r>
          </a:p>
        </p:txBody>
      </p:sp>
      <p:sp>
        <p:nvSpPr>
          <p:cNvPr id="59424" name="Line 32">
            <a:extLst>
              <a:ext uri="{FF2B5EF4-FFF2-40B4-BE49-F238E27FC236}">
                <a16:creationId xmlns:a16="http://schemas.microsoft.com/office/drawing/2014/main" id="{C7E07910-460D-4B55-35C8-199D8548C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5" name="Rectangle 33">
            <a:extLst>
              <a:ext uri="{FF2B5EF4-FFF2-40B4-BE49-F238E27FC236}">
                <a16:creationId xmlns:a16="http://schemas.microsoft.com/office/drawing/2014/main" id="{43C4CA69-1B80-1B46-F500-98ABEA997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13716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26" name="Rectangle 34">
            <a:extLst>
              <a:ext uri="{FF2B5EF4-FFF2-40B4-BE49-F238E27FC236}">
                <a16:creationId xmlns:a16="http://schemas.microsoft.com/office/drawing/2014/main" id="{3708C909-668F-474D-1381-31906FD54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27" name="Rectangle 35">
            <a:extLst>
              <a:ext uri="{FF2B5EF4-FFF2-40B4-BE49-F238E27FC236}">
                <a16:creationId xmlns:a16="http://schemas.microsoft.com/office/drawing/2014/main" id="{D1BA3219-1802-DD3E-0822-BACB2398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71800"/>
            <a:ext cx="20574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6</a:t>
            </a:r>
          </a:p>
        </p:txBody>
      </p:sp>
      <p:sp>
        <p:nvSpPr>
          <p:cNvPr id="59428" name="Line 36">
            <a:extLst>
              <a:ext uri="{FF2B5EF4-FFF2-40B4-BE49-F238E27FC236}">
                <a16:creationId xmlns:a16="http://schemas.microsoft.com/office/drawing/2014/main" id="{61C2EDF2-6E62-4E22-2958-5DDAC48D2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1828800"/>
            <a:ext cx="0" cy="533400"/>
          </a:xfrm>
          <a:prstGeom prst="line">
            <a:avLst/>
          </a:prstGeom>
          <a:noFill/>
          <a:ln w="5080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29" name="Line 37">
            <a:extLst>
              <a:ext uri="{FF2B5EF4-FFF2-40B4-BE49-F238E27FC236}">
                <a16:creationId xmlns:a16="http://schemas.microsoft.com/office/drawing/2014/main" id="{B8E54E18-04D8-BD11-C769-7C52870BF8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30" name="Rectangle 38">
            <a:extLst>
              <a:ext uri="{FF2B5EF4-FFF2-40B4-BE49-F238E27FC236}">
                <a16:creationId xmlns:a16="http://schemas.microsoft.com/office/drawing/2014/main" id="{B1F69B0D-4648-DF03-ABAB-B474FF333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2</a:t>
            </a:r>
          </a:p>
        </p:txBody>
      </p:sp>
      <p:sp>
        <p:nvSpPr>
          <p:cNvPr id="59431" name="Rectangle 39">
            <a:extLst>
              <a:ext uri="{FF2B5EF4-FFF2-40B4-BE49-F238E27FC236}">
                <a16:creationId xmlns:a16="http://schemas.microsoft.com/office/drawing/2014/main" id="{D2E8F884-2ACC-1094-D65C-81A9D86F8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685800" cy="304800"/>
          </a:xfrm>
          <a:prstGeom prst="rect">
            <a:avLst/>
          </a:prstGeom>
          <a:noFill/>
          <a:ln w="25400">
            <a:solidFill>
              <a:srgbClr val="FF99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6</a:t>
            </a:r>
          </a:p>
        </p:txBody>
      </p:sp>
      <p:sp>
        <p:nvSpPr>
          <p:cNvPr id="59432" name="Rectangle 40">
            <a:extLst>
              <a:ext uri="{FF2B5EF4-FFF2-40B4-BE49-F238E27FC236}">
                <a16:creationId xmlns:a16="http://schemas.microsoft.com/office/drawing/2014/main" id="{FA9E50CE-06D7-DDC5-E783-4B4CB5E0B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4" name="Rectangle 42">
            <a:extLst>
              <a:ext uri="{FF2B5EF4-FFF2-40B4-BE49-F238E27FC236}">
                <a16:creationId xmlns:a16="http://schemas.microsoft.com/office/drawing/2014/main" id="{A38EDE6B-D64B-8FF7-7537-BE9FE5974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971800"/>
            <a:ext cx="685800" cy="304800"/>
          </a:xfrm>
          <a:prstGeom prst="rect">
            <a:avLst/>
          </a:prstGeom>
          <a:noFill/>
          <a:ln w="508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5" name="Rectangle 43">
            <a:extLst>
              <a:ext uri="{FF2B5EF4-FFF2-40B4-BE49-F238E27FC236}">
                <a16:creationId xmlns:a16="http://schemas.microsoft.com/office/drawing/2014/main" id="{5EB68F88-7153-4CA4-6971-51EECE1535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2971800"/>
            <a:ext cx="1371600" cy="304800"/>
          </a:xfrm>
          <a:prstGeom prst="rect">
            <a:avLst/>
          </a:prstGeom>
          <a:solidFill>
            <a:srgbClr val="FF6600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8</a:t>
            </a:r>
          </a:p>
        </p:txBody>
      </p:sp>
      <p:sp>
        <p:nvSpPr>
          <p:cNvPr id="59436" name="Rectangle 44">
            <a:extLst>
              <a:ext uri="{FF2B5EF4-FFF2-40B4-BE49-F238E27FC236}">
                <a16:creationId xmlns:a16="http://schemas.microsoft.com/office/drawing/2014/main" id="{CCABE624-2C83-732F-EE75-868551DADA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27432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7" name="Rectangle 45">
            <a:extLst>
              <a:ext uri="{FF2B5EF4-FFF2-40B4-BE49-F238E27FC236}">
                <a16:creationId xmlns:a16="http://schemas.microsoft.com/office/drawing/2014/main" id="{3891EBE3-27DA-33B6-FB15-76F99C19D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429000"/>
            <a:ext cx="2057400" cy="304800"/>
          </a:xfrm>
          <a:prstGeom prst="rect">
            <a:avLst/>
          </a:prstGeom>
          <a:noFill/>
          <a:ln w="762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59438" name="Rectangle 46">
            <a:extLst>
              <a:ext uri="{FF2B5EF4-FFF2-40B4-BE49-F238E27FC236}">
                <a16:creationId xmlns:a16="http://schemas.microsoft.com/office/drawing/2014/main" id="{F570B480-6AC8-5C3F-F660-77503629E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429000"/>
            <a:ext cx="4800600" cy="3048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59439" name="Line 47">
            <a:extLst>
              <a:ext uri="{FF2B5EF4-FFF2-40B4-BE49-F238E27FC236}">
                <a16:creationId xmlns:a16="http://schemas.microsoft.com/office/drawing/2014/main" id="{C790372A-04DA-2AA7-9444-C6DB6DEA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1828800"/>
            <a:ext cx="0" cy="533400"/>
          </a:xfrm>
          <a:prstGeom prst="line">
            <a:avLst/>
          </a:prstGeom>
          <a:noFill/>
          <a:ln w="25400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40" name="AutoShape 48">
            <a:extLst>
              <a:ext uri="{FF2B5EF4-FFF2-40B4-BE49-F238E27FC236}">
                <a16:creationId xmlns:a16="http://schemas.microsoft.com/office/drawing/2014/main" id="{EB9AA4AB-6CBA-1442-0C99-11AFBD269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3962400"/>
            <a:ext cx="1524000" cy="762000"/>
          </a:xfrm>
          <a:prstGeom prst="wedgeEllipseCallout">
            <a:avLst>
              <a:gd name="adj1" fmla="val 45417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1" name="AutoShape 49">
            <a:extLst>
              <a:ext uri="{FF2B5EF4-FFF2-40B4-BE49-F238E27FC236}">
                <a16:creationId xmlns:a16="http://schemas.microsoft.com/office/drawing/2014/main" id="{3130975D-5932-B0B1-D07F-49A26CEAD8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962400"/>
            <a:ext cx="1524000" cy="762000"/>
          </a:xfrm>
          <a:prstGeom prst="wedgeEllipseCallout">
            <a:avLst>
              <a:gd name="adj1" fmla="val -73750"/>
              <a:gd name="adj2" fmla="val -136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</a:t>
            </a:r>
            <a:endParaRPr lang="en-US" altLang="zh-CN" sz="2000" b="1" i="1"/>
          </a:p>
        </p:txBody>
      </p:sp>
      <p:sp>
        <p:nvSpPr>
          <p:cNvPr id="59442" name="AutoShape 50">
            <a:extLst>
              <a:ext uri="{FF2B5EF4-FFF2-40B4-BE49-F238E27FC236}">
                <a16:creationId xmlns:a16="http://schemas.microsoft.com/office/drawing/2014/main" id="{967F3354-6AE7-617D-64EF-A95C61E30C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962400"/>
            <a:ext cx="1524000" cy="762000"/>
          </a:xfrm>
          <a:prstGeom prst="wedgeEllipseCallout">
            <a:avLst>
              <a:gd name="adj1" fmla="val -23750"/>
              <a:gd name="adj2" fmla="val -71042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O(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59443" name="Rectangle 51">
            <a:extLst>
              <a:ext uri="{FF2B5EF4-FFF2-40B4-BE49-F238E27FC236}">
                <a16:creationId xmlns:a16="http://schemas.microsoft.com/office/drawing/2014/main" id="{BEAA23CD-E103-EA80-F950-2273BBB32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525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 </a:t>
            </a:r>
            <a:r>
              <a:rPr lang="en-US" altLang="zh-CN" sz="2000" b="1"/>
              <a:t>( </a:t>
            </a:r>
            <a:r>
              <a:rPr lang="en-US" altLang="zh-CN" sz="2000" b="1" i="1"/>
              <a:t>N </a:t>
            </a:r>
            <a:r>
              <a:rPr lang="en-US" altLang="zh-CN" sz="2000" b="1"/>
              <a:t>) = 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/2 ) + </a:t>
            </a:r>
            <a:r>
              <a:rPr lang="en-US" altLang="zh-CN" sz="2000" b="1" i="1"/>
              <a:t>c N</a:t>
            </a:r>
            <a:r>
              <a:rPr lang="en-US" altLang="zh-CN" sz="2000" b="1"/>
              <a:t> ,      </a:t>
            </a:r>
            <a:r>
              <a:rPr lang="en-US" altLang="zh-CN" sz="2000" b="1" i="1"/>
              <a:t>T</a:t>
            </a:r>
            <a:r>
              <a:rPr lang="en-US" altLang="zh-CN" sz="2000" b="1"/>
              <a:t>(1) = O(1)</a:t>
            </a:r>
          </a:p>
        </p:txBody>
      </p:sp>
      <p:sp>
        <p:nvSpPr>
          <p:cNvPr id="59444" name="Rectangle 52">
            <a:extLst>
              <a:ext uri="{FF2B5EF4-FFF2-40B4-BE49-F238E27FC236}">
                <a16:creationId xmlns:a16="http://schemas.microsoft.com/office/drawing/2014/main" id="{DA959F91-6FD8-8898-5C5B-50DEAB5CC7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257800"/>
            <a:ext cx="3505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2 [2 </a:t>
            </a: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 ) + </a:t>
            </a:r>
            <a:r>
              <a:rPr lang="en-US" altLang="zh-CN" sz="2000" b="1" i="1"/>
              <a:t>c N</a:t>
            </a:r>
            <a:r>
              <a:rPr lang="en-US" altLang="zh-CN" sz="2000" b="1"/>
              <a:t>/2] + </a:t>
            </a:r>
            <a:r>
              <a:rPr lang="en-US" altLang="zh-CN" sz="2000" b="1" i="1"/>
              <a:t>c N</a:t>
            </a:r>
            <a:endParaRPr lang="en-US" altLang="zh-CN" sz="2000" b="1"/>
          </a:p>
        </p:txBody>
      </p:sp>
      <p:sp>
        <p:nvSpPr>
          <p:cNvPr id="59446" name="Rectangle 54">
            <a:extLst>
              <a:ext uri="{FF2B5EF4-FFF2-40B4-BE49-F238E27FC236}">
                <a16:creationId xmlns:a16="http://schemas.microsoft.com/office/drawing/2014/main" id="{2901EF67-A366-471A-8FDE-9B3811C5F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5638800"/>
            <a:ext cx="426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O(1) + </a:t>
            </a:r>
            <a:r>
              <a:rPr lang="en-US" altLang="zh-CN" sz="2000" b="1" i="1"/>
              <a:t>c k N       </a:t>
            </a:r>
            <a:r>
              <a:rPr lang="en-US" altLang="zh-CN" sz="2000" b="1"/>
              <a:t>where  </a:t>
            </a:r>
            <a:r>
              <a:rPr lang="en-US" altLang="zh-CN" sz="2000" b="1" i="1"/>
              <a:t>N</a:t>
            </a:r>
            <a:r>
              <a:rPr lang="en-US" altLang="zh-CN" sz="2000" b="1"/>
              <a:t>/2</a:t>
            </a:r>
            <a:r>
              <a:rPr lang="en-US" altLang="zh-CN" sz="2000" b="1" i="1" baseline="30000"/>
              <a:t>k</a:t>
            </a:r>
            <a:r>
              <a:rPr lang="en-US" altLang="zh-CN" sz="2000" b="1"/>
              <a:t> = 1 </a:t>
            </a:r>
          </a:p>
        </p:txBody>
      </p:sp>
      <p:sp>
        <p:nvSpPr>
          <p:cNvPr id="59447" name="Rectangle 55">
            <a:extLst>
              <a:ext uri="{FF2B5EF4-FFF2-40B4-BE49-F238E27FC236}">
                <a16:creationId xmlns:a16="http://schemas.microsoft.com/office/drawing/2014/main" id="{FB41C41F-B118-ACF9-5E9C-FBA58D054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019800"/>
            <a:ext cx="1828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= O( </a:t>
            </a:r>
            <a:r>
              <a:rPr lang="en-US" altLang="zh-CN" sz="2000" b="1" i="1"/>
              <a:t>N </a:t>
            </a:r>
            <a:r>
              <a:rPr lang="en-US" altLang="zh-CN" sz="2000" b="1"/>
              <a:t>log</a:t>
            </a:r>
            <a:r>
              <a:rPr lang="en-US" altLang="zh-CN" sz="2000" b="1" i="1"/>
              <a:t> N</a:t>
            </a:r>
            <a:r>
              <a:rPr lang="en-US" altLang="zh-CN" sz="2000" b="1"/>
              <a:t> )</a:t>
            </a:r>
          </a:p>
        </p:txBody>
      </p:sp>
      <p:sp>
        <p:nvSpPr>
          <p:cNvPr id="59448" name="AutoShape 56">
            <a:extLst>
              <a:ext uri="{FF2B5EF4-FFF2-40B4-BE49-F238E27FC236}">
                <a16:creationId xmlns:a16="http://schemas.microsoft.com/office/drawing/2014/main" id="{B0E88ED7-DD70-F227-B432-6868E79F5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5029200"/>
            <a:ext cx="2286000" cy="1143000"/>
          </a:xfrm>
          <a:prstGeom prst="wedgeEllipseCallout">
            <a:avLst>
              <a:gd name="adj1" fmla="val -156389"/>
              <a:gd name="adj2" fmla="val 57083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Also true for</a:t>
            </a:r>
            <a:r>
              <a:rPr lang="en-US" altLang="zh-CN" sz="2000" b="1" i="1"/>
              <a:t> N </a:t>
            </a:r>
            <a:r>
              <a:rPr lang="en-US" altLang="zh-CN" sz="2000" b="1">
                <a:sym typeface="Symbol" panose="05050102010706020507" pitchFamily="18" charset="2"/>
              </a:rPr>
              <a:t></a:t>
            </a:r>
            <a:r>
              <a:rPr lang="en-US" altLang="zh-CN" sz="2000" b="1" i="1"/>
              <a:t> </a:t>
            </a:r>
            <a:r>
              <a:rPr lang="en-US" altLang="zh-CN" sz="2000" b="1"/>
              <a:t>2</a:t>
            </a:r>
            <a:r>
              <a:rPr lang="en-US" altLang="zh-CN" sz="2000" b="1" i="1" baseline="30000"/>
              <a:t>k</a:t>
            </a:r>
            <a:endParaRPr lang="en-US" altLang="zh-CN" sz="2000" b="1"/>
          </a:p>
        </p:txBody>
      </p:sp>
      <p:sp>
        <p:nvSpPr>
          <p:cNvPr id="59449" name="AutoShape 57">
            <a:extLst>
              <a:ext uri="{FF2B5EF4-FFF2-40B4-BE49-F238E27FC236}">
                <a16:creationId xmlns:a16="http://schemas.microsoft.com/office/drawing/2014/main" id="{B3F496AE-9759-17E7-A217-2AA2CC36848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24600" y="4800600"/>
            <a:ext cx="2286000" cy="1676400"/>
          </a:xfrm>
          <a:prstGeom prst="verticalScroll">
            <a:avLst>
              <a:gd name="adj" fmla="val 8708"/>
            </a:avLst>
          </a:prstGeom>
          <a:gradFill rotWithShape="0">
            <a:gsLst>
              <a:gs pos="0">
                <a:srgbClr val="FFFFFF"/>
              </a:gs>
              <a:gs pos="100000">
                <a:srgbClr val="C0C0C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lIns="162000" rIns="162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The program can be found on p.21.</a:t>
            </a:r>
          </a:p>
        </p:txBody>
      </p:sp>
      <p:sp>
        <p:nvSpPr>
          <p:cNvPr id="4138" name="Text Box 58">
            <a:extLst>
              <a:ext uri="{FF2B5EF4-FFF2-40B4-BE49-F238E27FC236}">
                <a16:creationId xmlns:a16="http://schemas.microsoft.com/office/drawing/2014/main" id="{CF5AB2DA-F9BB-F489-C882-05FA51183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3/8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93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59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4" dur="500"/>
                                        <p:tgtEl>
                                          <p:spTgt spid="59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9" dur="500"/>
                                        <p:tgtEl>
                                          <p:spTgt spid="59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5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59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59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5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84" dur="500"/>
                                        <p:tgtEl>
                                          <p:spTgt spid="59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94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594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594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9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59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 nodeType="clickPar">
                      <p:stCondLst>
                        <p:cond delay="indefinite"/>
                      </p:stCondLst>
                      <p:childTnLst>
                        <p:par>
                          <p:cTn id="1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59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9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1" dur="500"/>
                                        <p:tgtEl>
                                          <p:spTgt spid="59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 nodeType="clickPar">
                      <p:stCondLst>
                        <p:cond delay="indefinite"/>
                      </p:stCondLst>
                      <p:childTnLst>
                        <p:par>
                          <p:cTn id="1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594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59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59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 nodeType="clickPar">
                      <p:stCondLst>
                        <p:cond delay="indefinite"/>
                      </p:stCondLst>
                      <p:childTnLst>
                        <p:par>
                          <p:cTn id="1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6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8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594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 nodeType="clickPar">
                      <p:stCondLst>
                        <p:cond delay="indefinite"/>
                      </p:stCondLst>
                      <p:childTnLst>
                        <p:par>
                          <p:cTn id="1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6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594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 nodeType="clickPar">
                      <p:stCondLst>
                        <p:cond delay="indefinite"/>
                      </p:stCondLst>
                      <p:childTnLst>
                        <p:par>
                          <p:cTn id="1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594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 nodeType="clickPar">
                      <p:stCondLst>
                        <p:cond delay="indefinite"/>
                      </p:stCondLst>
                      <p:childTnLst>
                        <p:par>
                          <p:cTn id="1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0" dur="500"/>
                                        <p:tgtEl>
                                          <p:spTgt spid="59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 nodeType="clickPar">
                      <p:stCondLst>
                        <p:cond delay="indefinite"/>
                      </p:stCondLst>
                      <p:childTnLst>
                        <p:par>
                          <p:cTn id="1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5" dur="500"/>
                                        <p:tgtEl>
                                          <p:spTgt spid="59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 nodeType="clickPar">
                      <p:stCondLst>
                        <p:cond delay="indefinite"/>
                      </p:stCondLst>
                      <p:childTnLst>
                        <p:par>
                          <p:cTn id="1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59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 nodeType="clickPar">
                      <p:stCondLst>
                        <p:cond delay="indefinite"/>
                      </p:stCondLst>
                      <p:childTnLst>
                        <p:par>
                          <p:cTn id="1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500"/>
                                        <p:tgtEl>
                                          <p:spTgt spid="5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 nodeType="clickPar">
                      <p:stCondLst>
                        <p:cond delay="indefinite"/>
                      </p:stCondLst>
                      <p:childTnLst>
                        <p:par>
                          <p:cTn id="1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0" dur="500"/>
                                        <p:tgtEl>
                                          <p:spTgt spid="59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 nodeType="clickPar">
                      <p:stCondLst>
                        <p:cond delay="indefinite"/>
                      </p:stCondLst>
                      <p:childTnLst>
                        <p:par>
                          <p:cTn id="2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59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 nodeType="clickPar">
                      <p:stCondLst>
                        <p:cond delay="indefinite"/>
                      </p:stCondLst>
                      <p:childTnLst>
                        <p:par>
                          <p:cTn id="20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9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 nodeType="clickPar">
                      <p:stCondLst>
                        <p:cond delay="indefinite"/>
                      </p:stCondLst>
                      <p:childTnLst>
                        <p:par>
                          <p:cTn id="2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5" dur="500"/>
                                        <p:tgtEl>
                                          <p:spTgt spid="59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9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 nodeType="clickPar">
                      <p:stCondLst>
                        <p:cond delay="indefinite"/>
                      </p:stCondLst>
                      <p:childTnLst>
                        <p:par>
                          <p:cTn id="2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59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nimBg="1" autoUpdateAnimBg="0"/>
      <p:bldP spid="59396" grpId="0" autoUpdateAnimBg="0"/>
      <p:bldP spid="59397" grpId="0" animBg="1"/>
      <p:bldP spid="59399" grpId="0" animBg="1"/>
      <p:bldP spid="59400" grpId="0" animBg="1"/>
      <p:bldP spid="59401" grpId="0" animBg="1"/>
      <p:bldP spid="59417" grpId="0" animBg="1" autoUpdateAnimBg="0"/>
      <p:bldP spid="59418" grpId="0" animBg="1" autoUpdateAnimBg="0"/>
      <p:bldP spid="59422" grpId="0" animBg="1" autoUpdateAnimBg="0"/>
      <p:bldP spid="59423" grpId="0" animBg="1" autoUpdateAnimBg="0"/>
      <p:bldP spid="59425" grpId="0" animBg="1"/>
      <p:bldP spid="59426" grpId="0" animBg="1"/>
      <p:bldP spid="59427" grpId="0" animBg="1" autoUpdateAnimBg="0"/>
      <p:bldP spid="59430" grpId="0" animBg="1" autoUpdateAnimBg="0"/>
      <p:bldP spid="59431" grpId="0" animBg="1" autoUpdateAnimBg="0"/>
      <p:bldP spid="59432" grpId="0" animBg="1"/>
      <p:bldP spid="59434" grpId="0" animBg="1"/>
      <p:bldP spid="59435" grpId="0" animBg="1" autoUpdateAnimBg="0"/>
      <p:bldP spid="59436" grpId="0" animBg="1"/>
      <p:bldP spid="59437" grpId="0" animBg="1"/>
      <p:bldP spid="59438" grpId="0" animBg="1" autoUpdateAnimBg="0"/>
      <p:bldP spid="59440" grpId="0" animBg="1" autoUpdateAnimBg="0"/>
      <p:bldP spid="59441" grpId="0" animBg="1" autoUpdateAnimBg="0"/>
      <p:bldP spid="59442" grpId="0" animBg="1" autoUpdateAnimBg="0"/>
      <p:bldP spid="59443" grpId="0" autoUpdateAnimBg="0"/>
      <p:bldP spid="59444" grpId="0" autoUpdateAnimBg="0"/>
      <p:bldP spid="59446" grpId="0" autoUpdateAnimBg="0"/>
      <p:bldP spid="59447" grpId="0" autoUpdateAnimBg="0"/>
      <p:bldP spid="59448" grpId="0" animBg="1" autoUpdateAnimBg="0"/>
      <p:bldP spid="59449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>
            <a:extLst>
              <a:ext uri="{FF2B5EF4-FFF2-40B4-BE49-F238E27FC236}">
                <a16:creationId xmlns:a16="http://schemas.microsoft.com/office/drawing/2014/main" id="{43F3D913-A4CE-FAC0-4E04-8452C0A8A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sp>
        <p:nvSpPr>
          <p:cNvPr id="60419" name="AutoShape 3" descr="棕色大理石">
            <a:extLst>
              <a:ext uri="{FF2B5EF4-FFF2-40B4-BE49-F238E27FC236}">
                <a16:creationId xmlns:a16="http://schemas.microsoft.com/office/drawing/2014/main" id="{3AA8427D-EC59-3442-4EA0-F544ED9DE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57200"/>
            <a:ext cx="1752600" cy="533400"/>
          </a:xfrm>
          <a:prstGeom prst="bevel">
            <a:avLst>
              <a:gd name="adj" fmla="val 12500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bg1"/>
                </a:solidFill>
                <a:latin typeface="Arial" panose="020B0604020202020204" pitchFamily="34" charset="0"/>
              </a:rPr>
              <a:t>Algorithm 4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CD07D645-B825-22E5-257F-A2BA8836A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334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/>
              <a:t>On-line Algorithm</a:t>
            </a:r>
          </a:p>
        </p:txBody>
      </p:sp>
      <p:sp>
        <p:nvSpPr>
          <p:cNvPr id="60421" name="AutoShape 5">
            <a:extLst>
              <a:ext uri="{FF2B5EF4-FFF2-40B4-BE49-F238E27FC236}">
                <a16:creationId xmlns:a16="http://schemas.microsoft.com/office/drawing/2014/main" id="{D93C0BF0-11D2-612F-9998-71942DD543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8001000" cy="4038600"/>
          </a:xfrm>
          <a:prstGeom prst="foldedCorner">
            <a:avLst>
              <a:gd name="adj" fmla="val 7833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b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MaxSubsequenceSum(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const int</a:t>
            </a:r>
            <a:r>
              <a:rPr lang="en-US" altLang="zh-CN" sz="1800" b="1">
                <a:latin typeface="Arial" panose="020B0604020202020204" pitchFamily="34" charset="0"/>
              </a:rPr>
              <a:t>  A[ ],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18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	int</a:t>
            </a:r>
            <a:r>
              <a:rPr lang="en-US" altLang="zh-CN" sz="1800" b="1">
                <a:latin typeface="Arial" panose="020B0604020202020204" pitchFamily="34" charset="0"/>
              </a:rPr>
              <a:t>  ThisSum, MaxSum, j;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1800" b="1">
                <a:latin typeface="Arial" panose="020B0604020202020204" pitchFamily="34" charset="0"/>
              </a:rPr>
              <a:t> 	ThisSum = MaxSum = 0;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for </a:t>
            </a:r>
            <a:r>
              <a:rPr lang="en-US" altLang="zh-CN" sz="1800" b="1">
                <a:latin typeface="Arial" panose="020B0604020202020204" pitchFamily="34" charset="0"/>
              </a:rPr>
              <a:t>( j = 0; j &lt; N; j++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1800" b="1">
                <a:latin typeface="Arial" panose="020B0604020202020204" pitchFamily="34" charset="0"/>
              </a:rPr>
              <a:t> 	      ThisSum += A[ j ];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 </a:t>
            </a:r>
            <a:r>
              <a:rPr lang="en-US" altLang="zh-CN" sz="1800" b="1">
                <a:latin typeface="Arial" panose="020B0604020202020204" pitchFamily="34" charset="0"/>
              </a:rPr>
              <a:t>( ThisSum &gt; MaxSum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1800" b="1">
                <a:latin typeface="Arial" panose="020B0604020202020204" pitchFamily="34" charset="0"/>
              </a:rPr>
              <a:t> 		MaxSum = ThisSum;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1800" b="1">
                <a:latin typeface="Arial" panose="020B0604020202020204" pitchFamily="34" charset="0"/>
              </a:rPr>
              <a:t> 	     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1800" b="1">
                <a:latin typeface="Arial" panose="020B0604020202020204" pitchFamily="34" charset="0"/>
              </a:rPr>
              <a:t> 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1800" b="1">
                <a:latin typeface="Arial" panose="020B0604020202020204" pitchFamily="34" charset="0"/>
              </a:rPr>
              <a:t>( ThisSum &lt; 0 )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1800" b="1">
                <a:latin typeface="Arial" panose="020B0604020202020204" pitchFamily="34" charset="0"/>
              </a:rPr>
              <a:t> 		ThisSum =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	}  </a:t>
            </a: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end for-j */</a:t>
            </a:r>
            <a:endParaRPr lang="en-US" altLang="zh-CN" sz="1800" b="1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1800" b="1">
                <a:latin typeface="Arial" panose="020B0604020202020204" pitchFamily="34" charset="0"/>
              </a:rPr>
              <a:t> 	</a:t>
            </a:r>
            <a:r>
              <a:rPr lang="en-US" altLang="zh-CN" sz="18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1800" b="1">
                <a:latin typeface="Arial" panose="020B0604020202020204" pitchFamily="34" charset="0"/>
              </a:rPr>
              <a:t> MaxSum;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60422" name="Text Box 6">
            <a:extLst>
              <a:ext uri="{FF2B5EF4-FFF2-40B4-BE49-F238E27FC236}">
                <a16:creationId xmlns:a16="http://schemas.microsoft.com/office/drawing/2014/main" id="{A0BB0975-C689-EF81-06A1-C5DB596419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318125"/>
            <a:ext cx="2057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 </a:t>
            </a:r>
            <a:r>
              <a:rPr lang="en-US" altLang="zh-CN" sz="2000" b="1"/>
              <a:t>)</a:t>
            </a:r>
            <a:endParaRPr lang="en-US" altLang="zh-CN" sz="2000" b="1" i="1"/>
          </a:p>
        </p:txBody>
      </p:sp>
      <p:sp>
        <p:nvSpPr>
          <p:cNvPr id="60423" name="Text Box 7">
            <a:extLst>
              <a:ext uri="{FF2B5EF4-FFF2-40B4-BE49-F238E27FC236}">
                <a16:creationId xmlns:a16="http://schemas.microsoft.com/office/drawing/2014/main" id="{9DBE7067-3DE1-A532-1903-E72480235D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5775325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A[ ] is scanned </a:t>
            </a:r>
            <a:r>
              <a:rPr lang="en-US" altLang="zh-CN" sz="2000" b="1">
                <a:solidFill>
                  <a:schemeClr val="hlink"/>
                </a:solidFill>
              </a:rPr>
              <a:t>once</a:t>
            </a:r>
            <a:r>
              <a:rPr lang="en-US" altLang="zh-CN" sz="2000" b="1"/>
              <a:t> only.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858F7DC1-63C2-4F5A-0370-1D9AE77DC1AB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133600"/>
            <a:ext cx="3657600" cy="381000"/>
            <a:chOff x="2928" y="3600"/>
            <a:chExt cx="2304" cy="240"/>
          </a:xfrm>
        </p:grpSpPr>
        <p:sp>
          <p:nvSpPr>
            <p:cNvPr id="5145" name="Rectangle 8">
              <a:extLst>
                <a:ext uri="{FF2B5EF4-FFF2-40B4-BE49-F238E27FC236}">
                  <a16:creationId xmlns:a16="http://schemas.microsoft.com/office/drawing/2014/main" id="{F719A828-87FE-D43D-2216-AC28C275CB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146" name="Rectangle 16">
              <a:extLst>
                <a:ext uri="{FF2B5EF4-FFF2-40B4-BE49-F238E27FC236}">
                  <a16:creationId xmlns:a16="http://schemas.microsoft.com/office/drawing/2014/main" id="{026FC2E2-A6D7-7731-CE34-20C81782B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3</a:t>
              </a:r>
              <a:endParaRPr lang="en-US" altLang="zh-CN" sz="1800" b="1"/>
            </a:p>
          </p:txBody>
        </p:sp>
        <p:sp>
          <p:nvSpPr>
            <p:cNvPr id="5147" name="Rectangle 17">
              <a:extLst>
                <a:ext uri="{FF2B5EF4-FFF2-40B4-BE49-F238E27FC236}">
                  <a16:creationId xmlns:a16="http://schemas.microsoft.com/office/drawing/2014/main" id="{278D8EC6-DDE0-B7EF-CE57-36EF3B8F46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2</a:t>
              </a:r>
            </a:p>
          </p:txBody>
        </p:sp>
        <p:sp>
          <p:nvSpPr>
            <p:cNvPr id="5148" name="Rectangle 18">
              <a:extLst>
                <a:ext uri="{FF2B5EF4-FFF2-40B4-BE49-F238E27FC236}">
                  <a16:creationId xmlns:a16="http://schemas.microsoft.com/office/drawing/2014/main" id="{6171A63D-A594-A43B-38E1-9A4D54CAB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4</a:t>
              </a:r>
              <a:endParaRPr lang="en-US" altLang="zh-CN" sz="1800" b="1"/>
            </a:p>
          </p:txBody>
        </p:sp>
        <p:sp>
          <p:nvSpPr>
            <p:cNvPr id="5149" name="Rectangle 19">
              <a:extLst>
                <a:ext uri="{FF2B5EF4-FFF2-40B4-BE49-F238E27FC236}">
                  <a16:creationId xmlns:a16="http://schemas.microsoft.com/office/drawing/2014/main" id="{D013685D-EAE4-9956-EC30-35451AAA4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6</a:t>
              </a:r>
            </a:p>
          </p:txBody>
        </p:sp>
        <p:sp>
          <p:nvSpPr>
            <p:cNvPr id="5150" name="Rectangle 20">
              <a:extLst>
                <a:ext uri="{FF2B5EF4-FFF2-40B4-BE49-F238E27FC236}">
                  <a16:creationId xmlns:a16="http://schemas.microsoft.com/office/drawing/2014/main" id="{1A829006-4FA5-5E17-B20A-310AB8508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/>
                <a:t>1</a:t>
              </a:r>
            </a:p>
          </p:txBody>
        </p:sp>
        <p:sp>
          <p:nvSpPr>
            <p:cNvPr id="5151" name="Rectangle 21">
              <a:extLst>
                <a:ext uri="{FF2B5EF4-FFF2-40B4-BE49-F238E27FC236}">
                  <a16:creationId xmlns:a16="http://schemas.microsoft.com/office/drawing/2014/main" id="{838E649E-40E7-5DA5-1595-55C0F20918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6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6</a:t>
              </a:r>
              <a:endParaRPr lang="en-US" altLang="zh-CN" sz="1800" b="1"/>
            </a:p>
          </p:txBody>
        </p:sp>
        <p:sp>
          <p:nvSpPr>
            <p:cNvPr id="5152" name="Rectangle 22">
              <a:extLst>
                <a:ext uri="{FF2B5EF4-FFF2-40B4-BE49-F238E27FC236}">
                  <a16:creationId xmlns:a16="http://schemas.microsoft.com/office/drawing/2014/main" id="{9DEDD55F-5BA0-8A73-0FA7-1CD7F5EDF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4" y="3600"/>
              <a:ext cx="28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1</a:t>
              </a:r>
            </a:p>
          </p:txBody>
        </p:sp>
        <p:sp>
          <p:nvSpPr>
            <p:cNvPr id="5153" name="Rectangle 23">
              <a:extLst>
                <a:ext uri="{FF2B5EF4-FFF2-40B4-BE49-F238E27FC236}">
                  <a16:creationId xmlns:a16="http://schemas.microsoft.com/office/drawing/2014/main" id="{EDB4CB71-3CB6-FCB2-9730-7FC4F9A7CB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3600"/>
              <a:ext cx="2304" cy="240"/>
            </a:xfrm>
            <a:prstGeom prst="rect">
              <a:avLst/>
            </a:prstGeom>
            <a:noFill/>
            <a:ln w="38100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</p:grpSp>
      <p:sp>
        <p:nvSpPr>
          <p:cNvPr id="60441" name="Rectangle 25">
            <a:extLst>
              <a:ext uri="{FF2B5EF4-FFF2-40B4-BE49-F238E27FC236}">
                <a16:creationId xmlns:a16="http://schemas.microsoft.com/office/drawing/2014/main" id="{3FD6560A-25A7-9529-D68B-A38D74551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2" name="Rectangle 26">
            <a:extLst>
              <a:ext uri="{FF2B5EF4-FFF2-40B4-BE49-F238E27FC236}">
                <a16:creationId xmlns:a16="http://schemas.microsoft.com/office/drawing/2014/main" id="{24925A47-620B-0853-64DD-1F9D439E7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3" name="Rectangle 27">
            <a:extLst>
              <a:ext uri="{FF2B5EF4-FFF2-40B4-BE49-F238E27FC236}">
                <a16:creationId xmlns:a16="http://schemas.microsoft.com/office/drawing/2014/main" id="{F3533385-64DC-6DA3-731C-BCFF095FB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4572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4" name="Rectangle 28">
            <a:extLst>
              <a:ext uri="{FF2B5EF4-FFF2-40B4-BE49-F238E27FC236}">
                <a16:creationId xmlns:a16="http://schemas.microsoft.com/office/drawing/2014/main" id="{D1FE60BD-6C42-6ED6-4F42-0D2610B58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5" name="Rectangle 29">
            <a:extLst>
              <a:ext uri="{FF2B5EF4-FFF2-40B4-BE49-F238E27FC236}">
                <a16:creationId xmlns:a16="http://schemas.microsoft.com/office/drawing/2014/main" id="{A106B77D-84F1-F3B0-0680-7C86EEA33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6" name="Rectangle 30">
            <a:extLst>
              <a:ext uri="{FF2B5EF4-FFF2-40B4-BE49-F238E27FC236}">
                <a16:creationId xmlns:a16="http://schemas.microsoft.com/office/drawing/2014/main" id="{06EB356F-9C4A-C7CF-F02F-2C296FECC4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7" name="Rectangle 31">
            <a:extLst>
              <a:ext uri="{FF2B5EF4-FFF2-40B4-BE49-F238E27FC236}">
                <a16:creationId xmlns:a16="http://schemas.microsoft.com/office/drawing/2014/main" id="{AB0B5BC1-5710-9701-C66D-79834D655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4572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60448" name="Rectangle 32">
            <a:extLst>
              <a:ext uri="{FF2B5EF4-FFF2-40B4-BE49-F238E27FC236}">
                <a16:creationId xmlns:a16="http://schemas.microsoft.com/office/drawing/2014/main" id="{7540ABBB-A5DB-3C25-6899-C76D3898D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49" name="Rectangle 33">
            <a:extLst>
              <a:ext uri="{FF2B5EF4-FFF2-40B4-BE49-F238E27FC236}">
                <a16:creationId xmlns:a16="http://schemas.microsoft.com/office/drawing/2014/main" id="{B7F94174-BB77-EA1E-7B50-4683F0A12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1828800" cy="381000"/>
          </a:xfrm>
          <a:prstGeom prst="rect">
            <a:avLst/>
          </a:prstGeom>
          <a:solidFill>
            <a:schemeClr val="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3     </a:t>
            </a:r>
            <a:r>
              <a:rPr lang="en-US" altLang="zh-CN" sz="1800" b="1">
                <a:solidFill>
                  <a:schemeClr val="bg1"/>
                </a:solidFill>
              </a:rPr>
              <a:t>2     4     </a:t>
            </a:r>
            <a:r>
              <a:rPr lang="en-US" altLang="zh-CN" sz="1800" b="1">
                <a:solidFill>
                  <a:schemeClr val="bg1"/>
                </a:solidFill>
                <a:sym typeface="Symbol" panose="05050102010706020507" pitchFamily="18" charset="2"/>
              </a:rPr>
              <a:t></a:t>
            </a:r>
            <a:r>
              <a:rPr lang="en-US" altLang="zh-CN" sz="180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60450" name="Rectangle 34">
            <a:extLst>
              <a:ext uri="{FF2B5EF4-FFF2-40B4-BE49-F238E27FC236}">
                <a16:creationId xmlns:a16="http://schemas.microsoft.com/office/drawing/2014/main" id="{D58CDED1-D67B-332B-6EE0-1BEF2D5F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1" name="Rectangle 35">
            <a:extLst>
              <a:ext uri="{FF2B5EF4-FFF2-40B4-BE49-F238E27FC236}">
                <a16:creationId xmlns:a16="http://schemas.microsoft.com/office/drawing/2014/main" id="{1223F8E7-1974-109B-02D7-32AB7755F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2" name="Rectangle 36">
            <a:extLst>
              <a:ext uri="{FF2B5EF4-FFF2-40B4-BE49-F238E27FC236}">
                <a16:creationId xmlns:a16="http://schemas.microsoft.com/office/drawing/2014/main" id="{0DD312C6-DA83-826D-6537-4603C5C35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514600"/>
            <a:ext cx="1371600" cy="152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3" name="Rectangle 37">
            <a:extLst>
              <a:ext uri="{FF2B5EF4-FFF2-40B4-BE49-F238E27FC236}">
                <a16:creationId xmlns:a16="http://schemas.microsoft.com/office/drawing/2014/main" id="{BFC22043-3CB9-6AA0-0A24-C9AF834B5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514600"/>
            <a:ext cx="914400" cy="152400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4" name="Rectangle 38">
            <a:extLst>
              <a:ext uri="{FF2B5EF4-FFF2-40B4-BE49-F238E27FC236}">
                <a16:creationId xmlns:a16="http://schemas.microsoft.com/office/drawing/2014/main" id="{BF73B344-67EA-C788-9D63-135112240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33600"/>
            <a:ext cx="457200" cy="381000"/>
          </a:xfrm>
          <a:prstGeom prst="rect">
            <a:avLst/>
          </a:prstGeom>
          <a:solidFill>
            <a:srgbClr val="CCFFFF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2400"/>
          </a:p>
        </p:txBody>
      </p:sp>
      <p:sp>
        <p:nvSpPr>
          <p:cNvPr id="60455" name="AutoShape 39">
            <a:extLst>
              <a:ext uri="{FF2B5EF4-FFF2-40B4-BE49-F238E27FC236}">
                <a16:creationId xmlns:a16="http://schemas.microsoft.com/office/drawing/2014/main" id="{E4F71A1A-FD1B-B40C-CA68-E4260A5F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4343400"/>
            <a:ext cx="5638800" cy="1981200"/>
          </a:xfrm>
          <a:prstGeom prst="wedgeEllipseCallout">
            <a:avLst>
              <a:gd name="adj1" fmla="val 12667"/>
              <a:gd name="adj2" fmla="val -143991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At any point in time, the algorithm can correctly give an answer to the </a:t>
            </a:r>
            <a:r>
              <a:rPr lang="en-US" altLang="zh-CN" sz="2000" b="1">
                <a:solidFill>
                  <a:schemeClr val="hlink"/>
                </a:solidFill>
              </a:rPr>
              <a:t>subsequence</a:t>
            </a:r>
            <a:r>
              <a:rPr lang="en-US" altLang="zh-CN" sz="2000" b="1"/>
              <a:t> problem for the data it has already read.</a:t>
            </a:r>
          </a:p>
        </p:txBody>
      </p:sp>
      <p:sp>
        <p:nvSpPr>
          <p:cNvPr id="5144" name="Text Box 40">
            <a:extLst>
              <a:ext uri="{FF2B5EF4-FFF2-40B4-BE49-F238E27FC236}">
                <a16:creationId xmlns:a16="http://schemas.microsoft.com/office/drawing/2014/main" id="{C9A865D1-798F-19BC-B11F-E1D696B9B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4/8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04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04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4" dur="500"/>
                                        <p:tgtEl>
                                          <p:spTgt spid="60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60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0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0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60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0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nimBg="1" autoUpdateAnimBg="0"/>
      <p:bldP spid="60420" grpId="0" autoUpdateAnimBg="0"/>
      <p:bldP spid="60421" grpId="0" animBg="1" autoUpdateAnimBg="0"/>
      <p:bldP spid="60422" grpId="0" autoUpdateAnimBg="0"/>
      <p:bldP spid="60423" grpId="0" autoUpdateAnimBg="0"/>
      <p:bldP spid="60441" grpId="0" animBg="1"/>
      <p:bldP spid="60442" grpId="0" animBg="1"/>
      <p:bldP spid="60443" grpId="0" animBg="1"/>
      <p:bldP spid="60444" grpId="0" animBg="1"/>
      <p:bldP spid="60445" grpId="0" animBg="1"/>
      <p:bldP spid="60446" grpId="0" animBg="1"/>
      <p:bldP spid="60447" grpId="0" animBg="1" autoUpdateAnimBg="0"/>
      <p:bldP spid="60448" grpId="0" animBg="1"/>
      <p:bldP spid="60449" grpId="0" animBg="1" autoUpdateAnimBg="0"/>
      <p:bldP spid="60450" grpId="0" animBg="1"/>
      <p:bldP spid="60451" grpId="0" animBg="1"/>
      <p:bldP spid="60452" grpId="0" animBg="1"/>
      <p:bldP spid="60453" grpId="0" animBg="1"/>
      <p:bldP spid="60454" grpId="0" animBg="1"/>
      <p:bldP spid="60455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>
            <a:extLst>
              <a:ext uri="{FF2B5EF4-FFF2-40B4-BE49-F238E27FC236}">
                <a16:creationId xmlns:a16="http://schemas.microsoft.com/office/drawing/2014/main" id="{B436899B-263E-B44E-438B-15EF34E55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0"/>
            <a:ext cx="3498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§3  </a:t>
            </a:r>
            <a:r>
              <a:rPr lang="en-US" altLang="zh-CN" sz="1800" b="1"/>
              <a:t>Compare the Algorithms</a:t>
            </a:r>
          </a:p>
        </p:txBody>
      </p:sp>
      <p:grpSp>
        <p:nvGrpSpPr>
          <p:cNvPr id="2" name="Group 447">
            <a:extLst>
              <a:ext uri="{FF2B5EF4-FFF2-40B4-BE49-F238E27FC236}">
                <a16:creationId xmlns:a16="http://schemas.microsoft.com/office/drawing/2014/main" id="{180DD323-A760-5664-AB47-B6DE71B7BC9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685800"/>
            <a:ext cx="8153400" cy="3962400"/>
            <a:chOff x="288" y="432"/>
            <a:chExt cx="5136" cy="2496"/>
          </a:xfrm>
        </p:grpSpPr>
        <p:sp>
          <p:nvSpPr>
            <p:cNvPr id="6150" name="AutoShape 89" descr="深色木质">
              <a:extLst>
                <a:ext uri="{FF2B5EF4-FFF2-40B4-BE49-F238E27FC236}">
                  <a16:creationId xmlns:a16="http://schemas.microsoft.com/office/drawing/2014/main" id="{E24B271A-8FD4-8ADD-A98C-A72C0A6B9D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" y="1008"/>
              <a:ext cx="5136" cy="1920"/>
            </a:xfrm>
            <a:prstGeom prst="bevel">
              <a:avLst>
                <a:gd name="adj" fmla="val 4583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sp>
          <p:nvSpPr>
            <p:cNvPr id="6151" name="Rectangle 18">
              <a:extLst>
                <a:ext uri="{FF2B5EF4-FFF2-40B4-BE49-F238E27FC236}">
                  <a16:creationId xmlns:a16="http://schemas.microsoft.com/office/drawing/2014/main" id="{2AF9DEA7-3C7A-0B9E-0088-35651E8B3A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0.00034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0.00063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0.00333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0.03042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0.29832</a:t>
              </a:r>
            </a:p>
          </p:txBody>
        </p:sp>
        <p:sp>
          <p:nvSpPr>
            <p:cNvPr id="6152" name="Rectangle 17">
              <a:extLst>
                <a:ext uri="{FF2B5EF4-FFF2-40B4-BE49-F238E27FC236}">
                  <a16:creationId xmlns:a16="http://schemas.microsoft.com/office/drawing/2014/main" id="{E179DF06-6CD4-BC38-095A-4E40DC5F59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3"/>
              <a:ext cx="912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0.00066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0.00486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0.05843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0.68631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8.0113</a:t>
              </a:r>
            </a:p>
          </p:txBody>
        </p:sp>
        <p:sp>
          <p:nvSpPr>
            <p:cNvPr id="6153" name="Rectangle 16">
              <a:extLst>
                <a:ext uri="{FF2B5EF4-FFF2-40B4-BE49-F238E27FC236}">
                  <a16:creationId xmlns:a16="http://schemas.microsoft.com/office/drawing/2014/main" id="{E6B6F726-AE63-ED61-E475-C67DA3E7A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0.00045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0.01112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1.1233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111.13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6154" name="Rectangle 15">
              <a:extLst>
                <a:ext uri="{FF2B5EF4-FFF2-40B4-BE49-F238E27FC236}">
                  <a16:creationId xmlns:a16="http://schemas.microsoft.com/office/drawing/2014/main" id="{49FCAE18-B30A-5FDB-9E5E-E3A6A24A0D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633"/>
              <a:ext cx="864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0.00103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0.47015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448.77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     NA</a:t>
              </a:r>
            </a:p>
          </p:txBody>
        </p:sp>
        <p:sp>
          <p:nvSpPr>
            <p:cNvPr id="6155" name="Rectangle 14">
              <a:extLst>
                <a:ext uri="{FF2B5EF4-FFF2-40B4-BE49-F238E27FC236}">
                  <a16:creationId xmlns:a16="http://schemas.microsoft.com/office/drawing/2014/main" id="{68CC5DAE-D822-0F45-DA43-90A5F7215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3"/>
              <a:ext cx="1440" cy="1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endParaRPr lang="zh-CN" altLang="zh-CN" sz="2000" b="1">
                <a:solidFill>
                  <a:schemeClr val="bg1"/>
                </a:solidFill>
              </a:endParaRPr>
            </a:p>
          </p:txBody>
        </p:sp>
        <p:sp>
          <p:nvSpPr>
            <p:cNvPr id="6156" name="Rectangle 13">
              <a:extLst>
                <a:ext uri="{FF2B5EF4-FFF2-40B4-BE49-F238E27FC236}">
                  <a16:creationId xmlns:a16="http://schemas.microsoft.com/office/drawing/2014/main" id="{E49B03DE-E8F9-6DE0-70F1-3940388542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57" name="Rectangle 12">
              <a:extLst>
                <a:ext uri="{FF2B5EF4-FFF2-40B4-BE49-F238E27FC236}">
                  <a16:creationId xmlns:a16="http://schemas.microsoft.com/office/drawing/2014/main" id="{140C2F30-EA8A-F0D2-F7DC-3E1CBF15E8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376"/>
              <a:ext cx="912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 </a:t>
              </a:r>
              <a:r>
                <a:rPr lang="en-US" altLang="zh-CN" sz="1800" b="1">
                  <a:solidFill>
                    <a:schemeClr val="bg1"/>
                  </a:solidFill>
                </a:rPr>
                <a:t>log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>
                  <a:solidFill>
                    <a:schemeClr val="bg1"/>
                  </a:solidFill>
                </a:rPr>
                <a:t>)</a:t>
              </a:r>
            </a:p>
          </p:txBody>
        </p:sp>
        <p:sp>
          <p:nvSpPr>
            <p:cNvPr id="6158" name="Rectangle 11">
              <a:extLst>
                <a:ext uri="{FF2B5EF4-FFF2-40B4-BE49-F238E27FC236}">
                  <a16:creationId xmlns:a16="http://schemas.microsoft.com/office/drawing/2014/main" id="{10D11788-8E31-305C-08DD-A77B21C72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2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59" name="Rectangle 10">
              <a:extLst>
                <a:ext uri="{FF2B5EF4-FFF2-40B4-BE49-F238E27FC236}">
                  <a16:creationId xmlns:a16="http://schemas.microsoft.com/office/drawing/2014/main" id="{08A6AFD4-0870-B3CF-6B03-72DC0ACA8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376"/>
              <a:ext cx="864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1800" b="1">
                  <a:solidFill>
                    <a:schemeClr val="bg1"/>
                  </a:solidFill>
                </a:rPr>
                <a:t>O( </a:t>
              </a:r>
              <a:r>
                <a:rPr lang="en-US" altLang="zh-CN" sz="1800" b="1" i="1">
                  <a:solidFill>
                    <a:schemeClr val="bg1"/>
                  </a:solidFill>
                </a:rPr>
                <a:t>N</a:t>
              </a:r>
              <a:r>
                <a:rPr lang="en-US" altLang="zh-CN" sz="1800" b="1" baseline="30000">
                  <a:solidFill>
                    <a:schemeClr val="bg1"/>
                  </a:solidFill>
                </a:rPr>
                <a:t>3</a:t>
              </a:r>
              <a:r>
                <a:rPr lang="en-US" altLang="zh-CN" sz="1800" b="1">
                  <a:solidFill>
                    <a:schemeClr val="bg1"/>
                  </a:solidFill>
                </a:rPr>
                <a:t> )</a:t>
              </a:r>
            </a:p>
          </p:txBody>
        </p:sp>
        <p:sp>
          <p:nvSpPr>
            <p:cNvPr id="6160" name="Rectangle 9">
              <a:extLst>
                <a:ext uri="{FF2B5EF4-FFF2-40B4-BE49-F238E27FC236}">
                  <a16:creationId xmlns:a16="http://schemas.microsoft.com/office/drawing/2014/main" id="{A1776BE0-AF49-D6BB-FAA3-CF0DDB0A6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376"/>
              <a:ext cx="1440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Time</a:t>
              </a:r>
            </a:p>
          </p:txBody>
        </p:sp>
        <p:sp>
          <p:nvSpPr>
            <p:cNvPr id="6161" name="Rectangle 8">
              <a:extLst>
                <a:ext uri="{FF2B5EF4-FFF2-40B4-BE49-F238E27FC236}">
                  <a16:creationId xmlns:a16="http://schemas.microsoft.com/office/drawing/2014/main" id="{2689B7DD-5013-A6DE-4FD2-0B3E1180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6162" name="Rectangle 7">
              <a:extLst>
                <a:ext uri="{FF2B5EF4-FFF2-40B4-BE49-F238E27FC236}">
                  <a16:creationId xmlns:a16="http://schemas.microsoft.com/office/drawing/2014/main" id="{2F59BD84-398B-7B49-EEB5-88A5F4F9CF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120"/>
              <a:ext cx="912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63" name="Rectangle 6">
              <a:extLst>
                <a:ext uri="{FF2B5EF4-FFF2-40B4-BE49-F238E27FC236}">
                  <a16:creationId xmlns:a16="http://schemas.microsoft.com/office/drawing/2014/main" id="{E49836C6-D43B-BC62-4AB8-225F927190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164" name="Rectangle 5">
              <a:extLst>
                <a:ext uri="{FF2B5EF4-FFF2-40B4-BE49-F238E27FC236}">
                  <a16:creationId xmlns:a16="http://schemas.microsoft.com/office/drawing/2014/main" id="{9D2C8274-D92A-9619-DCAB-4F8A3FFA09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1120"/>
              <a:ext cx="864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6165" name="Rectangle 4">
              <a:extLst>
                <a:ext uri="{FF2B5EF4-FFF2-40B4-BE49-F238E27FC236}">
                  <a16:creationId xmlns:a16="http://schemas.microsoft.com/office/drawing/2014/main" id="{A9C3B1F7-2B5B-B444-047C-D53E68E9A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120"/>
              <a:ext cx="1440" cy="2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Algorithm</a:t>
              </a:r>
            </a:p>
          </p:txBody>
        </p:sp>
        <p:sp>
          <p:nvSpPr>
            <p:cNvPr id="6166" name="Line 20">
              <a:extLst>
                <a:ext uri="{FF2B5EF4-FFF2-40B4-BE49-F238E27FC236}">
                  <a16:creationId xmlns:a16="http://schemas.microsoft.com/office/drawing/2014/main" id="{EAF8A212-16D7-91B7-A262-9C1907C88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376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21">
              <a:extLst>
                <a:ext uri="{FF2B5EF4-FFF2-40B4-BE49-F238E27FC236}">
                  <a16:creationId xmlns:a16="http://schemas.microsoft.com/office/drawing/2014/main" id="{269F1593-DF6B-7109-5195-95DB3D8A49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3"/>
              <a:ext cx="4944" cy="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24">
              <a:extLst>
                <a:ext uri="{FF2B5EF4-FFF2-40B4-BE49-F238E27FC236}">
                  <a16:creationId xmlns:a16="http://schemas.microsoft.com/office/drawing/2014/main" id="{FE38FC9E-F053-A9EC-B8F7-8C5657DFC6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9" name="Line 25">
              <a:extLst>
                <a:ext uri="{FF2B5EF4-FFF2-40B4-BE49-F238E27FC236}">
                  <a16:creationId xmlns:a16="http://schemas.microsoft.com/office/drawing/2014/main" id="{8D6FA3F2-60CA-CC96-24A9-A224F8C400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0" name="Line 26">
              <a:extLst>
                <a:ext uri="{FF2B5EF4-FFF2-40B4-BE49-F238E27FC236}">
                  <a16:creationId xmlns:a16="http://schemas.microsoft.com/office/drawing/2014/main" id="{D9850E15-F01A-15DD-913A-13AE7A094A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1" name="Line 27">
              <a:extLst>
                <a:ext uri="{FF2B5EF4-FFF2-40B4-BE49-F238E27FC236}">
                  <a16:creationId xmlns:a16="http://schemas.microsoft.com/office/drawing/2014/main" id="{06813DF8-2460-5B1C-56A3-0BC85C4EB1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4" y="1120"/>
              <a:ext cx="0" cy="1712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2" name="Line 19">
              <a:extLst>
                <a:ext uri="{FF2B5EF4-FFF2-40B4-BE49-F238E27FC236}">
                  <a16:creationId xmlns:a16="http://schemas.microsoft.com/office/drawing/2014/main" id="{07BF2C4D-6B2D-7B19-7C43-44CE149440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20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3" name="Line 23">
              <a:extLst>
                <a:ext uri="{FF2B5EF4-FFF2-40B4-BE49-F238E27FC236}">
                  <a16:creationId xmlns:a16="http://schemas.microsoft.com/office/drawing/2014/main" id="{19E46E2E-4A2E-B9E3-BC9E-4FE3FFB329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4" name="Line 28">
              <a:extLst>
                <a:ext uri="{FF2B5EF4-FFF2-40B4-BE49-F238E27FC236}">
                  <a16:creationId xmlns:a16="http://schemas.microsoft.com/office/drawing/2014/main" id="{43B9FF66-9CD5-1D05-427A-A24B9E7DC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28" y="1120"/>
              <a:ext cx="0" cy="1712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5" name="Line 22">
              <a:extLst>
                <a:ext uri="{FF2B5EF4-FFF2-40B4-BE49-F238E27FC236}">
                  <a16:creationId xmlns:a16="http://schemas.microsoft.com/office/drawing/2014/main" id="{87FF20FC-CFEA-88A6-213F-4EB3321D59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4944" cy="0"/>
            </a:xfrm>
            <a:prstGeom prst="line">
              <a:avLst/>
            </a:prstGeom>
            <a:noFill/>
            <a:ln w="28575" cap="sq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6" name="Rectangle 53">
              <a:extLst>
                <a:ext uri="{FF2B5EF4-FFF2-40B4-BE49-F238E27FC236}">
                  <a16:creationId xmlns:a16="http://schemas.microsoft.com/office/drawing/2014/main" id="{76599AB4-4057-71E1-403E-EE63CA64FA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1632"/>
              <a:ext cx="912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=1,000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=10,000</a:t>
              </a:r>
            </a:p>
            <a:p>
              <a:pPr eaLnBrk="1" hangingPunct="1">
                <a:buFontTx/>
                <a:buNone/>
              </a:pPr>
              <a:r>
                <a:rPr lang="en-US" altLang="zh-CN" sz="2000" b="1" i="1">
                  <a:solidFill>
                    <a:schemeClr val="bg1"/>
                  </a:solidFill>
                </a:rPr>
                <a:t>N </a:t>
              </a:r>
              <a:r>
                <a:rPr lang="en-US" altLang="zh-CN" sz="2000" b="1">
                  <a:solidFill>
                    <a:schemeClr val="bg1"/>
                  </a:solidFill>
                </a:rPr>
                <a:t>=100,000</a:t>
              </a:r>
            </a:p>
          </p:txBody>
        </p:sp>
        <p:sp>
          <p:nvSpPr>
            <p:cNvPr id="6177" name="Rectangle 52">
              <a:extLst>
                <a:ext uri="{FF2B5EF4-FFF2-40B4-BE49-F238E27FC236}">
                  <a16:creationId xmlns:a16="http://schemas.microsoft.com/office/drawing/2014/main" id="{F68D62FA-5830-B9BF-52D1-C7ADBB89FC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1632"/>
              <a:ext cx="528" cy="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buFontTx/>
                <a:buNone/>
              </a:pPr>
              <a:r>
                <a:rPr lang="en-US" altLang="zh-CN" sz="2000" b="1">
                  <a:solidFill>
                    <a:schemeClr val="bg1"/>
                  </a:solidFill>
                </a:rPr>
                <a:t>Input Size</a:t>
              </a:r>
            </a:p>
          </p:txBody>
        </p:sp>
        <p:sp>
          <p:nvSpPr>
            <p:cNvPr id="6178" name="Line 54">
              <a:extLst>
                <a:ext uri="{FF2B5EF4-FFF2-40B4-BE49-F238E27FC236}">
                  <a16:creationId xmlns:a16="http://schemas.microsoft.com/office/drawing/2014/main" id="{6EE457D1-ED66-124A-8737-E6DAAF6DD3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79" name="Line 55">
              <a:extLst>
                <a:ext uri="{FF2B5EF4-FFF2-40B4-BE49-F238E27FC236}">
                  <a16:creationId xmlns:a16="http://schemas.microsoft.com/office/drawing/2014/main" id="{29D37A52-79B7-F6F4-E7F8-32AE610295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2832"/>
              <a:ext cx="528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0" name="Line 56">
              <a:extLst>
                <a:ext uri="{FF2B5EF4-FFF2-40B4-BE49-F238E27FC236}">
                  <a16:creationId xmlns:a16="http://schemas.microsoft.com/office/drawing/2014/main" id="{2AA43651-773B-7A57-EA7B-42F8027195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1" name="Line 57">
              <a:extLst>
                <a:ext uri="{FF2B5EF4-FFF2-40B4-BE49-F238E27FC236}">
                  <a16:creationId xmlns:a16="http://schemas.microsoft.com/office/drawing/2014/main" id="{0F9DD332-F415-7575-4789-90738D994D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0" cy="1200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2" name="Line 58">
              <a:extLst>
                <a:ext uri="{FF2B5EF4-FFF2-40B4-BE49-F238E27FC236}">
                  <a16:creationId xmlns:a16="http://schemas.microsoft.com/office/drawing/2014/main" id="{0028ED91-CC06-4F01-9403-86E3F02CC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632"/>
              <a:ext cx="0" cy="120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3" name="Line 328">
              <a:extLst>
                <a:ext uri="{FF2B5EF4-FFF2-40B4-BE49-F238E27FC236}">
                  <a16:creationId xmlns:a16="http://schemas.microsoft.com/office/drawing/2014/main" id="{9F8CB190-E5F3-A978-D207-0D78D3F1CB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16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4" name="Line 329">
              <a:extLst>
                <a:ext uri="{FF2B5EF4-FFF2-40B4-BE49-F238E27FC236}">
                  <a16:creationId xmlns:a16="http://schemas.microsoft.com/office/drawing/2014/main" id="{CB46099F-DD5F-55BB-FAB0-C5909D82B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832"/>
              <a:ext cx="912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85" name="Text Box 446">
              <a:extLst>
                <a:ext uri="{FF2B5EF4-FFF2-40B4-BE49-F238E27FC236}">
                  <a16:creationId xmlns:a16="http://schemas.microsoft.com/office/drawing/2014/main" id="{FC67709F-EF8B-BD16-14CE-3B5369312B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432"/>
              <a:ext cx="4896" cy="5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/>
                <a:t>Running times of several algorithms for maximum subsequence sum (in seconds)</a:t>
              </a:r>
            </a:p>
          </p:txBody>
        </p:sp>
      </p:grpSp>
      <p:sp>
        <p:nvSpPr>
          <p:cNvPr id="61888" name="AutoShape 448" descr="再生纸">
            <a:extLst>
              <a:ext uri="{FF2B5EF4-FFF2-40B4-BE49-F238E27FC236}">
                <a16:creationId xmlns:a16="http://schemas.microsoft.com/office/drawing/2014/main" id="{2070CDE8-63CD-2023-0B90-AFF4E8779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5105400"/>
            <a:ext cx="6781800" cy="914400"/>
          </a:xfrm>
          <a:prstGeom prst="roundRect">
            <a:avLst>
              <a:gd name="adj" fmla="val 1666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Note: The time required to read the input is not included.</a:t>
            </a:r>
          </a:p>
        </p:txBody>
      </p:sp>
      <p:sp>
        <p:nvSpPr>
          <p:cNvPr id="6149" name="Text Box 449">
            <a:extLst>
              <a:ext uri="{FF2B5EF4-FFF2-40B4-BE49-F238E27FC236}">
                <a16:creationId xmlns:a16="http://schemas.microsoft.com/office/drawing/2014/main" id="{D2E679CF-9FB4-92B6-8FDA-308835805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5/8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8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>
            <a:extLst>
              <a:ext uri="{FF2B5EF4-FFF2-40B4-BE49-F238E27FC236}">
                <a16:creationId xmlns:a16="http://schemas.microsoft.com/office/drawing/2014/main" id="{14D14E5F-D28F-DCCD-503C-A9DC5495CF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04800"/>
            <a:ext cx="6553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§4   </a:t>
            </a:r>
            <a:r>
              <a:rPr lang="en-US" altLang="zh-CN" sz="2800" b="1"/>
              <a:t>Logarithms in the Running Time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id="{FE1413CC-10C3-A2A2-CEDB-E5466378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990600"/>
            <a:ext cx="6019800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92100" indent="-2921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MS Hei" pitchFamily="49" charset="-122"/>
              </a:rPr>
              <a:t>〖Example〗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  <a:ea typeface="MS Hei" pitchFamily="49" charset="-122"/>
              </a:rPr>
              <a:t>Binary Search</a:t>
            </a:r>
            <a:r>
              <a:rPr lang="en-US" altLang="zh-CN" sz="2400" b="1">
                <a:latin typeface="Arial" panose="020B0604020202020204" pitchFamily="34" charset="0"/>
                <a:ea typeface="MS Hei" pitchFamily="49" charset="-122"/>
              </a:rPr>
              <a:t>: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latin typeface="Arial" panose="020B0604020202020204" pitchFamily="34" charset="0"/>
                <a:ea typeface="MS Hei" pitchFamily="49" charset="-122"/>
              </a:rPr>
              <a:t>   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</a:rPr>
              <a:t>Given:    A [0]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  A [1]  ……   A [N 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1] ;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Task:      Find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endParaRPr lang="en-US" altLang="zh-CN" sz="2000" b="1" i="1">
              <a:latin typeface="Arial" panose="020B0604020202020204" pitchFamily="34" charset="0"/>
              <a:ea typeface="MS Hei" pitchFamily="49" charset="-122"/>
              <a:sym typeface="Symbol" panose="05050102010706020507" pitchFamily="18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 i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Output:   i      if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 i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= =  A [ i ]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                  </a:t>
            </a:r>
            <a:r>
              <a:rPr lang="en-US" altLang="zh-CN" sz="2000" b="1">
                <a:latin typeface="Arial Rounded MT Bold" panose="020F0704030504030204" pitchFamily="34" charset="0"/>
                <a:sym typeface="Symbol" panose="05050102010706020507" pitchFamily="18" charset="2"/>
              </a:rPr>
              <a:t>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1    if  </a:t>
            </a: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  is not found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BFD24742-0D3E-190D-B50A-A8E294D3C36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581400"/>
            <a:ext cx="8077200" cy="381000"/>
            <a:chOff x="288" y="2160"/>
            <a:chExt cx="5088" cy="240"/>
          </a:xfrm>
        </p:grpSpPr>
        <p:sp>
          <p:nvSpPr>
            <p:cNvPr id="7192" name="Line 6">
              <a:extLst>
                <a:ext uri="{FF2B5EF4-FFF2-40B4-BE49-F238E27FC236}">
                  <a16:creationId xmlns:a16="http://schemas.microsoft.com/office/drawing/2014/main" id="{D814D389-A98A-AE4C-DBC9-53C65DAB5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400"/>
              <a:ext cx="470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3" name="Line 7">
              <a:extLst>
                <a:ext uri="{FF2B5EF4-FFF2-40B4-BE49-F238E27FC236}">
                  <a16:creationId xmlns:a16="http://schemas.microsoft.com/office/drawing/2014/main" id="{D3AD534F-28BA-E4F6-2828-B34B9692FD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4" name="Line 8">
              <a:extLst>
                <a:ext uri="{FF2B5EF4-FFF2-40B4-BE49-F238E27FC236}">
                  <a16:creationId xmlns:a16="http://schemas.microsoft.com/office/drawing/2014/main" id="{07BABF06-2C04-9287-50E3-CD19A887A5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4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5" name="Line 9">
              <a:extLst>
                <a:ext uri="{FF2B5EF4-FFF2-40B4-BE49-F238E27FC236}">
                  <a16:creationId xmlns:a16="http://schemas.microsoft.com/office/drawing/2014/main" id="{01C4EA05-3599-FFDE-F629-CA1ADA1D51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3" y="23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6" name="Text Box 10">
              <a:extLst>
                <a:ext uri="{FF2B5EF4-FFF2-40B4-BE49-F238E27FC236}">
                  <a16:creationId xmlns:a16="http://schemas.microsoft.com/office/drawing/2014/main" id="{067E104F-EF43-9BF0-015F-D3FA3D2763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</a:t>
              </a:r>
            </a:p>
          </p:txBody>
        </p:sp>
        <p:sp>
          <p:nvSpPr>
            <p:cNvPr id="7197" name="Text Box 11">
              <a:extLst>
                <a:ext uri="{FF2B5EF4-FFF2-40B4-BE49-F238E27FC236}">
                  <a16:creationId xmlns:a16="http://schemas.microsoft.com/office/drawing/2014/main" id="{8FD2CF47-DB10-D921-2543-82DCB8FA6A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1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</a:t>
              </a:r>
            </a:p>
          </p:txBody>
        </p:sp>
        <p:sp>
          <p:nvSpPr>
            <p:cNvPr id="7198" name="Text Box 12">
              <a:extLst>
                <a:ext uri="{FF2B5EF4-FFF2-40B4-BE49-F238E27FC236}">
                  <a16:creationId xmlns:a16="http://schemas.microsoft.com/office/drawing/2014/main" id="{3A4D20B7-5D51-7902-9F2D-8F8FF89A8D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8" y="2160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mid</a:t>
              </a:r>
            </a:p>
          </p:txBody>
        </p:sp>
      </p:grpSp>
      <p:sp>
        <p:nvSpPr>
          <p:cNvPr id="62477" name="Text Box 13">
            <a:extLst>
              <a:ext uri="{FF2B5EF4-FFF2-40B4-BE49-F238E27FC236}">
                <a16:creationId xmlns:a16="http://schemas.microsoft.com/office/drawing/2014/main" id="{0FD81954-6BCD-A577-E639-DFE0B5B212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191000"/>
            <a:ext cx="3429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>
                <a:solidFill>
                  <a:srgbClr val="FF3300"/>
                </a:solidFill>
                <a:latin typeface="Arial" panose="020B0604020202020204" pitchFamily="34" charset="0"/>
                <a:ea typeface="MS Hei" pitchFamily="49" charset="-122"/>
                <a:sym typeface="Symbol" panose="05050102010706020507" pitchFamily="18" charset="2"/>
              </a:rPr>
              <a:t>X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  <a:r>
              <a:rPr lang="en-US" altLang="zh-CN" sz="2400" b="1">
                <a:latin typeface="Arial" panose="020B0604020202020204" pitchFamily="34" charset="0"/>
              </a:rPr>
              <a:t>~</a:t>
            </a:r>
            <a:r>
              <a:rPr lang="en-US" altLang="zh-CN" sz="2000" b="1">
                <a:latin typeface="Arial" panose="020B0604020202020204" pitchFamily="34" charset="0"/>
              </a:rPr>
              <a:t>  A [</a:t>
            </a:r>
            <a:r>
              <a:rPr lang="en-US" altLang="zh-CN" sz="2000" b="1"/>
              <a:t>mid</a:t>
            </a:r>
            <a:r>
              <a:rPr lang="en-US" altLang="zh-CN" sz="2000" b="1">
                <a:latin typeface="Arial" panose="020B0604020202020204" pitchFamily="34" charset="0"/>
              </a:rPr>
              <a:t>]</a:t>
            </a:r>
          </a:p>
        </p:txBody>
      </p:sp>
      <p:grpSp>
        <p:nvGrpSpPr>
          <p:cNvPr id="3" name="Group 14">
            <a:extLst>
              <a:ext uri="{FF2B5EF4-FFF2-40B4-BE49-F238E27FC236}">
                <a16:creationId xmlns:a16="http://schemas.microsoft.com/office/drawing/2014/main" id="{394CB065-B460-5423-6891-A064136E743E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5257800"/>
            <a:ext cx="3733800" cy="381000"/>
            <a:chOff x="288" y="3360"/>
            <a:chExt cx="2352" cy="240"/>
          </a:xfrm>
        </p:grpSpPr>
        <p:sp>
          <p:nvSpPr>
            <p:cNvPr id="7187" name="Line 15">
              <a:extLst>
                <a:ext uri="{FF2B5EF4-FFF2-40B4-BE49-F238E27FC236}">
                  <a16:creationId xmlns:a16="http://schemas.microsoft.com/office/drawing/2014/main" id="{55A2AFDE-2BFA-B19E-91CF-87E196E3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00"/>
              <a:ext cx="18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8" name="Line 16">
              <a:extLst>
                <a:ext uri="{FF2B5EF4-FFF2-40B4-BE49-F238E27FC236}">
                  <a16:creationId xmlns:a16="http://schemas.microsoft.com/office/drawing/2014/main" id="{EC25F033-FA8C-CDE1-37F1-5DEA53C24B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0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" name="Line 17">
              <a:extLst>
                <a:ext uri="{FF2B5EF4-FFF2-40B4-BE49-F238E27FC236}">
                  <a16:creationId xmlns:a16="http://schemas.microsoft.com/office/drawing/2014/main" id="{6F3E6A89-F940-25E1-24EE-584E2541C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0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" name="Text Box 18">
              <a:extLst>
                <a:ext uri="{FF2B5EF4-FFF2-40B4-BE49-F238E27FC236}">
                  <a16:creationId xmlns:a16="http://schemas.microsoft.com/office/drawing/2014/main" id="{776B8FFA-7308-8FA2-03B5-75F2F0BB45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</a:t>
              </a:r>
            </a:p>
          </p:txBody>
        </p:sp>
        <p:sp>
          <p:nvSpPr>
            <p:cNvPr id="7191" name="Text Box 19">
              <a:extLst>
                <a:ext uri="{FF2B5EF4-FFF2-40B4-BE49-F238E27FC236}">
                  <a16:creationId xmlns:a16="http://schemas.microsoft.com/office/drawing/2014/main" id="{AA6D37F7-1E59-3148-2DD9-F5CB32975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0" y="336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 = mid </a:t>
              </a:r>
              <a:r>
                <a:rPr lang="en-US" altLang="zh-CN" sz="1800" b="1">
                  <a:sym typeface="Symbol" panose="05050102010706020507" pitchFamily="18" charset="2"/>
                </a:rPr>
                <a:t></a:t>
              </a:r>
              <a:r>
                <a:rPr lang="en-US" altLang="zh-CN" sz="1800" b="1"/>
                <a:t> 1</a:t>
              </a:r>
            </a:p>
          </p:txBody>
        </p:sp>
      </p:grpSp>
      <p:grpSp>
        <p:nvGrpSpPr>
          <p:cNvPr id="4" name="Group 20">
            <a:extLst>
              <a:ext uri="{FF2B5EF4-FFF2-40B4-BE49-F238E27FC236}">
                <a16:creationId xmlns:a16="http://schemas.microsoft.com/office/drawing/2014/main" id="{A1CAF2D0-59C3-3A4B-F160-6F5B90BBFF56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5257800"/>
            <a:ext cx="3810000" cy="381000"/>
            <a:chOff x="2976" y="3360"/>
            <a:chExt cx="2400" cy="240"/>
          </a:xfrm>
        </p:grpSpPr>
        <p:sp>
          <p:nvSpPr>
            <p:cNvPr id="7182" name="Line 21">
              <a:extLst>
                <a:ext uri="{FF2B5EF4-FFF2-40B4-BE49-F238E27FC236}">
                  <a16:creationId xmlns:a16="http://schemas.microsoft.com/office/drawing/2014/main" id="{C51A03F6-669C-74DD-1B66-DBE788A0F9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00"/>
              <a:ext cx="189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3" name="Line 22">
              <a:extLst>
                <a:ext uri="{FF2B5EF4-FFF2-40B4-BE49-F238E27FC236}">
                  <a16:creationId xmlns:a16="http://schemas.microsoft.com/office/drawing/2014/main" id="{1EFB5885-B8B0-1882-3055-B36C7559E1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4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4" name="Line 23">
              <a:extLst>
                <a:ext uri="{FF2B5EF4-FFF2-40B4-BE49-F238E27FC236}">
                  <a16:creationId xmlns:a16="http://schemas.microsoft.com/office/drawing/2014/main" id="{B8AAC291-EB64-6C81-116C-2D19C11C22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64" y="3552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5" name="Text Box 24">
              <a:extLst>
                <a:ext uri="{FF2B5EF4-FFF2-40B4-BE49-F238E27FC236}">
                  <a16:creationId xmlns:a16="http://schemas.microsoft.com/office/drawing/2014/main" id="{EAB9D677-196F-6B57-5A5B-B3E03C6EEA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3360"/>
              <a:ext cx="3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high</a:t>
              </a:r>
            </a:p>
          </p:txBody>
        </p:sp>
        <p:sp>
          <p:nvSpPr>
            <p:cNvPr id="7186" name="Text Box 25">
              <a:extLst>
                <a:ext uri="{FF2B5EF4-FFF2-40B4-BE49-F238E27FC236}">
                  <a16:creationId xmlns:a16="http://schemas.microsoft.com/office/drawing/2014/main" id="{93472FA0-6883-7733-3CE8-209AEE70E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6" y="3360"/>
              <a:ext cx="120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rIns="0"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1800" b="1"/>
                <a:t>low= mid </a:t>
              </a:r>
              <a:r>
                <a:rPr lang="en-US" altLang="zh-CN" sz="1800" b="1">
                  <a:sym typeface="Symbol" panose="05050102010706020507" pitchFamily="18" charset="2"/>
                </a:rPr>
                <a:t>+</a:t>
              </a:r>
              <a:r>
                <a:rPr lang="en-US" altLang="zh-CN" sz="1800" b="1"/>
                <a:t> 1</a:t>
              </a:r>
            </a:p>
          </p:txBody>
        </p:sp>
      </p:grpSp>
      <p:sp>
        <p:nvSpPr>
          <p:cNvPr id="62490" name="Text Box 26">
            <a:extLst>
              <a:ext uri="{FF2B5EF4-FFF2-40B4-BE49-F238E27FC236}">
                <a16:creationId xmlns:a16="http://schemas.microsoft.com/office/drawing/2014/main" id="{469B46D7-5261-1929-70CF-AEC3CDE41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&lt;</a:t>
            </a:r>
          </a:p>
        </p:txBody>
      </p:sp>
      <p:sp>
        <p:nvSpPr>
          <p:cNvPr id="62491" name="Text Box 27">
            <a:extLst>
              <a:ext uri="{FF2B5EF4-FFF2-40B4-BE49-F238E27FC236}">
                <a16:creationId xmlns:a16="http://schemas.microsoft.com/office/drawing/2014/main" id="{68EC0D2A-5A74-69B4-4C58-3765A3DEF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&gt;</a:t>
            </a:r>
          </a:p>
        </p:txBody>
      </p:sp>
      <p:sp>
        <p:nvSpPr>
          <p:cNvPr id="62492" name="Text Box 28">
            <a:extLst>
              <a:ext uri="{FF2B5EF4-FFF2-40B4-BE49-F238E27FC236}">
                <a16:creationId xmlns:a16="http://schemas.microsoft.com/office/drawing/2014/main" id="{B36CF61E-BB44-88E4-6F5F-C0D2382826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572000"/>
            <a:ext cx="91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/>
              <a:t>==</a:t>
            </a:r>
          </a:p>
        </p:txBody>
      </p:sp>
      <p:sp>
        <p:nvSpPr>
          <p:cNvPr id="62493" name="Line 29">
            <a:extLst>
              <a:ext uri="{FF2B5EF4-FFF2-40B4-BE49-F238E27FC236}">
                <a16:creationId xmlns:a16="http://schemas.microsoft.com/office/drawing/2014/main" id="{96261154-3AF4-5230-13DE-0CB1FFC43D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953000"/>
            <a:ext cx="0" cy="7620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2494" name="Text Box 30">
            <a:extLst>
              <a:ext uri="{FF2B5EF4-FFF2-40B4-BE49-F238E27FC236}">
                <a16:creationId xmlns:a16="http://schemas.microsoft.com/office/drawing/2014/main" id="{C6285BDD-8CBA-925B-2A07-D0B1EA3EA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715000"/>
            <a:ext cx="91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mid</a:t>
            </a:r>
          </a:p>
        </p:txBody>
      </p:sp>
      <p:sp>
        <p:nvSpPr>
          <p:cNvPr id="7181" name="Text Box 31">
            <a:extLst>
              <a:ext uri="{FF2B5EF4-FFF2-40B4-BE49-F238E27FC236}">
                <a16:creationId xmlns:a16="http://schemas.microsoft.com/office/drawing/2014/main" id="{E719B0F7-5582-37A4-B103-591E9F909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6/8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624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62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62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9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0" fill="hold"/>
                                        <p:tgtEl>
                                          <p:spTgt spid="624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/>
      <p:bldP spid="62467" grpId="0" autoUpdateAnimBg="0"/>
      <p:bldP spid="62477" grpId="0" autoUpdateAnimBg="0"/>
      <p:bldP spid="62490" grpId="0" autoUpdateAnimBg="0"/>
      <p:bldP spid="62491" grpId="0" autoUpdateAnimBg="0"/>
      <p:bldP spid="62492" grpId="0" autoUpdateAnimBg="0"/>
      <p:bldP spid="6249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AutoShape 2">
            <a:extLst>
              <a:ext uri="{FF2B5EF4-FFF2-40B4-BE49-F238E27FC236}">
                <a16:creationId xmlns:a16="http://schemas.microsoft.com/office/drawing/2014/main" id="{9C475900-E9EE-82D4-556F-9E79885421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33400"/>
            <a:ext cx="7391400" cy="5715000"/>
          </a:xfrm>
          <a:prstGeom prst="foldedCorner">
            <a:avLst>
              <a:gd name="adj" fmla="val 6657"/>
            </a:avLst>
          </a:prstGeom>
          <a:gradFill rotWithShape="0">
            <a:gsLst>
              <a:gs pos="0">
                <a:srgbClr val="FF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lIns="19800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BinarySearch (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const</a:t>
            </a:r>
            <a:r>
              <a:rPr lang="en-US" altLang="zh-CN" sz="2000" b="1">
                <a:latin typeface="Arial" panose="020B0604020202020204" pitchFamily="34" charset="0"/>
              </a:rPr>
              <a:t> ElementType  A[ ],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	    ElementType  X,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N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int</a:t>
            </a:r>
            <a:r>
              <a:rPr lang="en-US" altLang="zh-CN" sz="2000" b="1">
                <a:latin typeface="Arial" panose="020B0604020202020204" pitchFamily="34" charset="0"/>
              </a:rPr>
              <a:t>  Low, Mid, High;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1*/</a:t>
            </a:r>
            <a:r>
              <a:rPr lang="en-US" altLang="zh-CN" sz="2000" b="1">
                <a:latin typeface="Arial" panose="020B0604020202020204" pitchFamily="34" charset="0"/>
              </a:rPr>
              <a:t> 	Low = 0;  High = N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2*/</a:t>
            </a:r>
            <a:r>
              <a:rPr lang="en-US" altLang="zh-CN" sz="2000" b="1">
                <a:latin typeface="Arial" panose="020B0604020202020204" pitchFamily="34" charset="0"/>
              </a:rPr>
              <a:t> 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while </a:t>
            </a:r>
            <a:r>
              <a:rPr lang="en-US" altLang="zh-CN" sz="2000" b="1">
                <a:latin typeface="Arial" panose="020B0604020202020204" pitchFamily="34" charset="0"/>
              </a:rPr>
              <a:t>( Low &lt;= High ) {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3*/</a:t>
            </a:r>
            <a:r>
              <a:rPr lang="en-US" altLang="zh-CN" sz="2000" b="1">
                <a:latin typeface="Arial" panose="020B0604020202020204" pitchFamily="34" charset="0"/>
              </a:rPr>
              <a:t> 	      Mid = ( Low + High ) / 2;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4*/</a:t>
            </a:r>
            <a:r>
              <a:rPr lang="en-US" altLang="zh-CN" sz="2000" b="1">
                <a:latin typeface="Arial" panose="020B0604020202020204" pitchFamily="34" charset="0"/>
              </a:rPr>
              <a:t> 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Mid ] &lt; X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5*/</a:t>
            </a:r>
            <a:r>
              <a:rPr lang="en-US" altLang="zh-CN" sz="2000" b="1">
                <a:latin typeface="Arial" panose="020B0604020202020204" pitchFamily="34" charset="0"/>
              </a:rPr>
              <a:t> 		Low = Mid + 1;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6*/</a:t>
            </a:r>
            <a:r>
              <a:rPr lang="en-US" altLang="zh-CN" sz="2000" b="1">
                <a:latin typeface="Arial" panose="020B0604020202020204" pitchFamily="34" charset="0"/>
              </a:rPr>
              <a:t> 	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if </a:t>
            </a:r>
            <a:r>
              <a:rPr lang="en-US" altLang="zh-CN" sz="2000" b="1">
                <a:latin typeface="Arial" panose="020B0604020202020204" pitchFamily="34" charset="0"/>
              </a:rPr>
              <a:t>( A[ Mid ] &gt; X )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7*/</a:t>
            </a:r>
            <a:r>
              <a:rPr lang="en-US" altLang="zh-CN" sz="2000" b="1">
                <a:latin typeface="Arial" panose="020B0604020202020204" pitchFamily="34" charset="0"/>
              </a:rPr>
              <a:t> 		      High = Mid - 1;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else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8*/</a:t>
            </a:r>
            <a:r>
              <a:rPr lang="en-US" altLang="zh-CN" sz="2000" b="1">
                <a:latin typeface="Arial" panose="020B0604020202020204" pitchFamily="34" charset="0"/>
              </a:rPr>
              <a:t> 		      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Mid;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Found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	}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end while */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9*/</a:t>
            </a:r>
            <a:r>
              <a:rPr lang="en-US" altLang="zh-CN" sz="2000" b="1">
                <a:latin typeface="Arial" panose="020B0604020202020204" pitchFamily="34" charset="0"/>
              </a:rPr>
              <a:t> 	</a:t>
            </a:r>
            <a:r>
              <a:rPr lang="en-US" altLang="zh-CN" sz="2000" b="1">
                <a:solidFill>
                  <a:schemeClr val="hlink"/>
                </a:solidFill>
                <a:latin typeface="Arial" panose="020B0604020202020204" pitchFamily="34" charset="0"/>
              </a:rPr>
              <a:t>return</a:t>
            </a:r>
            <a:r>
              <a:rPr lang="en-US" altLang="zh-CN" sz="2000" b="1">
                <a:latin typeface="Arial" panose="020B0604020202020204" pitchFamily="34" charset="0"/>
              </a:rPr>
              <a:t>  NotFound;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NotFound is defined as -1 */</a:t>
            </a:r>
            <a:r>
              <a:rPr lang="en-US" altLang="zh-CN" sz="2000" b="1">
                <a:latin typeface="Arial" panose="020B0604020202020204" pitchFamily="34" charset="0"/>
              </a:rPr>
              <a:t>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latin typeface="Arial" panose="020B0604020202020204" pitchFamily="34" charset="0"/>
              </a:rPr>
              <a:t>} </a:t>
            </a:r>
          </a:p>
        </p:txBody>
      </p:sp>
      <p:sp>
        <p:nvSpPr>
          <p:cNvPr id="8195" name="Text Box 3">
            <a:extLst>
              <a:ext uri="{FF2B5EF4-FFF2-40B4-BE49-F238E27FC236}">
                <a16:creationId xmlns:a16="http://schemas.microsoft.com/office/drawing/2014/main" id="{0A29F3D8-37AE-A5D9-06EA-61139531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0"/>
            <a:ext cx="410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8000" rIns="14400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None/>
            </a:pPr>
            <a:r>
              <a:rPr lang="en-US" altLang="zh-CN" sz="1800" b="1">
                <a:sym typeface="Webdings" panose="05030102010509060703" pitchFamily="18" charset="2"/>
              </a:rPr>
              <a:t>§4  </a:t>
            </a:r>
            <a:r>
              <a:rPr lang="en-US" altLang="zh-CN" sz="1800" b="1"/>
              <a:t>Logarithms in the Running Time</a:t>
            </a:r>
          </a:p>
        </p:txBody>
      </p:sp>
      <p:sp>
        <p:nvSpPr>
          <p:cNvPr id="63492" name="AutoShape 4">
            <a:extLst>
              <a:ext uri="{FF2B5EF4-FFF2-40B4-BE49-F238E27FC236}">
                <a16:creationId xmlns:a16="http://schemas.microsoft.com/office/drawing/2014/main" id="{09B6CB0C-A4F2-9F68-98EF-FA7F1E231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447800"/>
            <a:ext cx="2133600" cy="609600"/>
          </a:xfrm>
          <a:prstGeom prst="wedgeEllipseCallout">
            <a:avLst>
              <a:gd name="adj1" fmla="val -86014"/>
              <a:gd name="adj2" fmla="val 97134"/>
            </a:avLst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?</a:t>
            </a:r>
            <a:endParaRPr lang="en-US" altLang="zh-CN" sz="2000" b="1" i="1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id="{80A4A59D-B86A-DDAA-7A3B-D0E3473CCB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715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sz="2000" b="1" i="1"/>
              <a:t>T</a:t>
            </a:r>
            <a:r>
              <a:rPr lang="en-US" altLang="zh-CN" sz="2000" b="1" i="1" baseline="-25000"/>
              <a:t>worst</a:t>
            </a:r>
            <a:r>
              <a:rPr lang="en-US" altLang="zh-CN" sz="2000" b="1"/>
              <a:t>( </a:t>
            </a:r>
            <a:r>
              <a:rPr lang="en-US" altLang="zh-CN" sz="2000" b="1" i="1"/>
              <a:t>N</a:t>
            </a:r>
            <a:r>
              <a:rPr lang="en-US" altLang="zh-CN" sz="2000" b="1"/>
              <a:t> ) = O( log </a:t>
            </a:r>
            <a:r>
              <a:rPr lang="en-US" altLang="zh-CN" sz="2000" b="1" i="1"/>
              <a:t>N </a:t>
            </a:r>
            <a:r>
              <a:rPr lang="en-US" altLang="zh-CN" sz="2000" b="1"/>
              <a:t>)</a:t>
            </a:r>
          </a:p>
        </p:txBody>
      </p:sp>
      <p:sp>
        <p:nvSpPr>
          <p:cNvPr id="63494" name="AutoShape 6" descr="再生纸">
            <a:extLst>
              <a:ext uri="{FF2B5EF4-FFF2-40B4-BE49-F238E27FC236}">
                <a16:creationId xmlns:a16="http://schemas.microsoft.com/office/drawing/2014/main" id="{AA86B03D-3FCD-E597-0454-83E574E99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1600200"/>
            <a:ext cx="2438400" cy="2514600"/>
          </a:xfrm>
          <a:prstGeom prst="roundRect">
            <a:avLst>
              <a:gd name="adj" fmla="val 16667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>
            <a:lvl1pPr indent="37782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Very useful in case the data are </a:t>
            </a:r>
            <a:r>
              <a:rPr lang="en-US" altLang="zh-CN" sz="2000" b="1">
                <a:solidFill>
                  <a:schemeClr val="hlink"/>
                </a:solidFill>
              </a:rPr>
              <a:t>static</a:t>
            </a:r>
            <a:r>
              <a:rPr lang="en-US" altLang="zh-CN" sz="2000" b="1"/>
              <a:t> and is in </a:t>
            </a:r>
            <a:r>
              <a:rPr lang="en-US" altLang="zh-CN" sz="2000" b="1">
                <a:solidFill>
                  <a:schemeClr val="hlink"/>
                </a:solidFill>
              </a:rPr>
              <a:t>sorted</a:t>
            </a:r>
            <a:r>
              <a:rPr lang="en-US" altLang="zh-CN" sz="2000" b="1"/>
              <a:t> order (e.g. find words from a dictionary).</a:t>
            </a:r>
          </a:p>
        </p:txBody>
      </p:sp>
      <p:sp>
        <p:nvSpPr>
          <p:cNvPr id="63495" name="Oval 7">
            <a:extLst>
              <a:ext uri="{FF2B5EF4-FFF2-40B4-BE49-F238E27FC236}">
                <a16:creationId xmlns:a16="http://schemas.microsoft.com/office/drawing/2014/main" id="{2E03D988-A2A3-67CA-8187-3D47565CFD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0" y="2057400"/>
            <a:ext cx="6858000" cy="3200400"/>
          </a:xfrm>
          <a:prstGeom prst="ellipse">
            <a:avLst/>
          </a:prstGeom>
          <a:gradFill rotWithShape="0">
            <a:gsLst>
              <a:gs pos="0">
                <a:schemeClr val="hlink"/>
              </a:gs>
              <a:gs pos="100000">
                <a:schemeClr val="hlink">
                  <a:gamma/>
                  <a:shade val="75686"/>
                  <a:invGamma/>
                </a:schemeClr>
              </a:gs>
            </a:gsLst>
            <a:path path="shape">
              <a:fillToRect l="50000" t="50000" r="50000" b="50000"/>
            </a:path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Home work: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Self-study Euclid’s Algorithm</a:t>
            </a:r>
          </a:p>
          <a:p>
            <a:pPr algn="ctr" eaLnBrk="1" hangingPunct="1">
              <a:defRPr/>
            </a:pPr>
            <a:r>
              <a:rPr lang="en-US" altLang="zh-CN" sz="3200" b="1" dirty="0">
                <a:solidFill>
                  <a:schemeClr val="bg1"/>
                </a:solidFill>
                <a:latin typeface="Arial" charset="0"/>
              </a:rPr>
              <a:t>and Exponentiation</a:t>
            </a:r>
          </a:p>
        </p:txBody>
      </p:sp>
      <p:sp>
        <p:nvSpPr>
          <p:cNvPr id="8200" name="Text Box 8">
            <a:extLst>
              <a:ext uri="{FF2B5EF4-FFF2-40B4-BE49-F238E27FC236}">
                <a16:creationId xmlns:a16="http://schemas.microsoft.com/office/drawing/2014/main" id="{1AEA6D29-0FDC-D34B-E8DF-48CB18D1D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7/8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63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2" grpId="0" animBg="1" autoUpdateAnimBg="0"/>
      <p:bldP spid="63493" grpId="0" autoUpdateAnimBg="0"/>
      <p:bldP spid="63494" grpId="0" animBg="1" autoUpdateAnimBg="0"/>
      <p:bldP spid="63495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68CB852-6B48-98C2-84B2-16F8ADF5D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71488"/>
            <a:ext cx="502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sym typeface="Webdings" panose="05030102010509060703" pitchFamily="18" charset="2"/>
              </a:rPr>
              <a:t>§5   </a:t>
            </a:r>
            <a:r>
              <a:rPr lang="en-US" altLang="zh-CN" sz="2800" b="1"/>
              <a:t>Checking Your Analysis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99A4AFBC-1427-932C-9325-9FEE03591A25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55725"/>
            <a:ext cx="2209800" cy="685800"/>
            <a:chOff x="480" y="720"/>
            <a:chExt cx="1392" cy="432"/>
          </a:xfrm>
        </p:grpSpPr>
        <p:sp>
          <p:nvSpPr>
            <p:cNvPr id="9229" name="Form">
              <a:extLst>
                <a:ext uri="{FF2B5EF4-FFF2-40B4-BE49-F238E27FC236}">
                  <a16:creationId xmlns:a16="http://schemas.microsoft.com/office/drawing/2014/main" id="{8081CFDD-FD75-3D6F-3705-C3CD97903DCB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720"/>
              <a:ext cx="139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33 w 21600"/>
                <a:gd name="T22" fmla="*/ 1300 h 21600"/>
                <a:gd name="T23" fmla="*/ 19412 w 21600"/>
                <a:gd name="T24" fmla="*/ 1635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0" name="Text Box 6">
              <a:extLst>
                <a:ext uri="{FF2B5EF4-FFF2-40B4-BE49-F238E27FC236}">
                  <a16:creationId xmlns:a16="http://schemas.microsoft.com/office/drawing/2014/main" id="{A4382E9E-32A1-5D56-925B-E9931AECA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6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Method  1</a:t>
              </a:r>
            </a:p>
          </p:txBody>
        </p:sp>
      </p:grpSp>
      <p:sp>
        <p:nvSpPr>
          <p:cNvPr id="66568" name="Text Box 8">
            <a:extLst>
              <a:ext uri="{FF2B5EF4-FFF2-40B4-BE49-F238E27FC236}">
                <a16:creationId xmlns:a16="http://schemas.microsoft.com/office/drawing/2014/main" id="{F98E4404-9F84-2A52-F238-D8F9BE3F6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1279525"/>
            <a:ext cx="5410200" cy="1768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2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2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4</a:t>
            </a:r>
            <a:endParaRPr lang="en-US" altLang="zh-CN" sz="20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When 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= O(</a:t>
            </a:r>
            <a:r>
              <a:rPr lang="en-US" altLang="zh-CN" sz="2000" b="1" i="1"/>
              <a:t>N</a:t>
            </a:r>
            <a:r>
              <a:rPr lang="en-US" altLang="zh-CN" sz="2000" b="1" baseline="30000"/>
              <a:t>3</a:t>
            </a:r>
            <a:r>
              <a:rPr lang="en-US" altLang="zh-CN" sz="2000" b="1"/>
              <a:t>), check if </a:t>
            </a:r>
            <a:r>
              <a:rPr lang="en-US" altLang="zh-CN" sz="2000" b="1" i="1"/>
              <a:t>T</a:t>
            </a:r>
            <a:r>
              <a:rPr lang="en-US" altLang="zh-CN" sz="2000" b="1"/>
              <a:t>(2</a:t>
            </a:r>
            <a:r>
              <a:rPr lang="en-US" altLang="zh-CN" sz="2000" b="1" i="1"/>
              <a:t>N</a:t>
            </a:r>
            <a:r>
              <a:rPr lang="en-US" altLang="zh-CN" sz="2000" b="1"/>
              <a:t>)/</a:t>
            </a:r>
            <a:r>
              <a:rPr lang="en-US" altLang="zh-CN" sz="2000" b="1" i="1"/>
              <a:t>T</a:t>
            </a:r>
            <a:r>
              <a:rPr lang="en-US" altLang="zh-CN" sz="2000" b="1"/>
              <a:t>(</a:t>
            </a:r>
            <a:r>
              <a:rPr lang="en-US" altLang="zh-CN" sz="2000" b="1" i="1"/>
              <a:t>N</a:t>
            </a:r>
            <a:r>
              <a:rPr lang="en-US" altLang="zh-CN" sz="2000" b="1"/>
              <a:t>) </a:t>
            </a:r>
            <a:r>
              <a:rPr lang="en-US" altLang="zh-CN" sz="2000" b="1">
                <a:sym typeface="Symbol" panose="05050102010706020507" pitchFamily="18" charset="2"/>
              </a:rPr>
              <a:t> 8</a:t>
            </a:r>
            <a:endParaRPr lang="en-US" altLang="zh-CN" sz="2000" b="1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000" b="1"/>
              <a:t>… …</a:t>
            </a:r>
          </a:p>
        </p:txBody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id="{55A21D30-521E-4909-D93F-0DCC36CD6B6C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3540125"/>
            <a:ext cx="2209800" cy="685800"/>
            <a:chOff x="480" y="720"/>
            <a:chExt cx="1392" cy="432"/>
          </a:xfrm>
        </p:grpSpPr>
        <p:sp>
          <p:nvSpPr>
            <p:cNvPr id="9227" name="Form">
              <a:extLst>
                <a:ext uri="{FF2B5EF4-FFF2-40B4-BE49-F238E27FC236}">
                  <a16:creationId xmlns:a16="http://schemas.microsoft.com/office/drawing/2014/main" id="{5A62353E-7037-14EE-B18D-0EA8E60F505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480" y="720"/>
              <a:ext cx="1392" cy="43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4733 w 21600"/>
                <a:gd name="T22" fmla="*/ 1300 h 21600"/>
                <a:gd name="T23" fmla="*/ 19412 w 21600"/>
                <a:gd name="T24" fmla="*/ 16350 h 2160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1600" h="21600" extrusionOk="0">
                  <a:moveTo>
                    <a:pt x="10757" y="21632"/>
                  </a:moveTo>
                  <a:lnTo>
                    <a:pt x="5187" y="21632"/>
                  </a:lnTo>
                  <a:lnTo>
                    <a:pt x="85" y="17509"/>
                  </a:lnTo>
                  <a:lnTo>
                    <a:pt x="85" y="10849"/>
                  </a:lnTo>
                  <a:lnTo>
                    <a:pt x="85" y="81"/>
                  </a:lnTo>
                  <a:lnTo>
                    <a:pt x="10757" y="81"/>
                  </a:lnTo>
                  <a:lnTo>
                    <a:pt x="21706" y="81"/>
                  </a:lnTo>
                  <a:lnTo>
                    <a:pt x="21706" y="10652"/>
                  </a:lnTo>
                  <a:lnTo>
                    <a:pt x="21706" y="21632"/>
                  </a:lnTo>
                  <a:lnTo>
                    <a:pt x="10757" y="21632"/>
                  </a:lnTo>
                  <a:close/>
                </a:path>
                <a:path w="21600" h="21600" extrusionOk="0">
                  <a:moveTo>
                    <a:pt x="85" y="17509"/>
                  </a:moveTo>
                  <a:lnTo>
                    <a:pt x="5187" y="17509"/>
                  </a:lnTo>
                  <a:lnTo>
                    <a:pt x="5187" y="21632"/>
                  </a:lnTo>
                  <a:lnTo>
                    <a:pt x="85" y="17509"/>
                  </a:lnTo>
                  <a:close/>
                </a:path>
                <a:path w="21600" h="21600" extrusionOk="0">
                  <a:moveTo>
                    <a:pt x="12840" y="18507"/>
                  </a:moveTo>
                  <a:lnTo>
                    <a:pt x="16051" y="18507"/>
                  </a:lnTo>
                  <a:lnTo>
                    <a:pt x="16051" y="19260"/>
                  </a:lnTo>
                  <a:lnTo>
                    <a:pt x="12840" y="19260"/>
                  </a:lnTo>
                  <a:lnTo>
                    <a:pt x="12840" y="18507"/>
                  </a:lnTo>
                  <a:close/>
                </a:path>
                <a:path w="21600" h="21600" extrusionOk="0">
                  <a:moveTo>
                    <a:pt x="16731" y="18507"/>
                  </a:moveTo>
                  <a:lnTo>
                    <a:pt x="19941" y="18507"/>
                  </a:lnTo>
                  <a:lnTo>
                    <a:pt x="19941" y="19260"/>
                  </a:lnTo>
                  <a:lnTo>
                    <a:pt x="16731" y="19260"/>
                  </a:lnTo>
                  <a:lnTo>
                    <a:pt x="16731" y="18507"/>
                  </a:lnTo>
                  <a:close/>
                </a:path>
                <a:path w="21600" h="21600" extrusionOk="0">
                  <a:moveTo>
                    <a:pt x="1913" y="1194"/>
                  </a:moveTo>
                  <a:lnTo>
                    <a:pt x="3699" y="1194"/>
                  </a:lnTo>
                  <a:lnTo>
                    <a:pt x="2678" y="1832"/>
                  </a:lnTo>
                  <a:lnTo>
                    <a:pt x="2296" y="1538"/>
                  </a:lnTo>
                  <a:lnTo>
                    <a:pt x="2125" y="1636"/>
                  </a:lnTo>
                  <a:lnTo>
                    <a:pt x="2700" y="2078"/>
                  </a:lnTo>
                  <a:lnTo>
                    <a:pt x="3699" y="1440"/>
                  </a:lnTo>
                  <a:lnTo>
                    <a:pt x="3699" y="2176"/>
                  </a:lnTo>
                  <a:lnTo>
                    <a:pt x="1913" y="2176"/>
                  </a:lnTo>
                  <a:lnTo>
                    <a:pt x="1913" y="1194"/>
                  </a:lnTo>
                  <a:close/>
                </a:path>
                <a:path w="21600" h="21600" extrusionOk="0">
                  <a:moveTo>
                    <a:pt x="1913" y="2765"/>
                  </a:moveTo>
                  <a:lnTo>
                    <a:pt x="3699" y="2765"/>
                  </a:lnTo>
                  <a:lnTo>
                    <a:pt x="2678" y="3403"/>
                  </a:lnTo>
                  <a:lnTo>
                    <a:pt x="2296" y="3109"/>
                  </a:lnTo>
                  <a:lnTo>
                    <a:pt x="2125" y="3207"/>
                  </a:lnTo>
                  <a:lnTo>
                    <a:pt x="2700" y="3649"/>
                  </a:lnTo>
                  <a:lnTo>
                    <a:pt x="3699" y="3010"/>
                  </a:lnTo>
                  <a:lnTo>
                    <a:pt x="3699" y="3747"/>
                  </a:lnTo>
                  <a:lnTo>
                    <a:pt x="1913" y="3747"/>
                  </a:lnTo>
                  <a:lnTo>
                    <a:pt x="1913" y="2765"/>
                  </a:lnTo>
                  <a:close/>
                </a:path>
                <a:path w="21600" h="21600" extrusionOk="0">
                  <a:moveTo>
                    <a:pt x="1913" y="4336"/>
                  </a:moveTo>
                  <a:lnTo>
                    <a:pt x="3699" y="4336"/>
                  </a:lnTo>
                  <a:lnTo>
                    <a:pt x="2678" y="4974"/>
                  </a:lnTo>
                  <a:lnTo>
                    <a:pt x="2296" y="4680"/>
                  </a:lnTo>
                  <a:lnTo>
                    <a:pt x="2125" y="4778"/>
                  </a:lnTo>
                  <a:lnTo>
                    <a:pt x="2700" y="5220"/>
                  </a:lnTo>
                  <a:lnTo>
                    <a:pt x="3699" y="4581"/>
                  </a:lnTo>
                  <a:lnTo>
                    <a:pt x="3699" y="5318"/>
                  </a:lnTo>
                  <a:lnTo>
                    <a:pt x="1913" y="5318"/>
                  </a:lnTo>
                  <a:lnTo>
                    <a:pt x="1913" y="4336"/>
                  </a:lnTo>
                  <a:close/>
                </a:path>
                <a:path w="21600" h="21600" extrusionOk="0">
                  <a:moveTo>
                    <a:pt x="1913" y="5907"/>
                  </a:moveTo>
                  <a:lnTo>
                    <a:pt x="3699" y="5907"/>
                  </a:lnTo>
                  <a:lnTo>
                    <a:pt x="2678" y="6545"/>
                  </a:lnTo>
                  <a:lnTo>
                    <a:pt x="2296" y="6250"/>
                  </a:lnTo>
                  <a:lnTo>
                    <a:pt x="2125" y="6349"/>
                  </a:lnTo>
                  <a:lnTo>
                    <a:pt x="2700" y="6790"/>
                  </a:lnTo>
                  <a:lnTo>
                    <a:pt x="3699" y="6152"/>
                  </a:lnTo>
                  <a:lnTo>
                    <a:pt x="3699" y="6889"/>
                  </a:lnTo>
                  <a:lnTo>
                    <a:pt x="1913" y="6889"/>
                  </a:lnTo>
                  <a:lnTo>
                    <a:pt x="1913" y="5907"/>
                  </a:lnTo>
                  <a:close/>
                </a:path>
                <a:path w="21600" h="21600" extrusionOk="0">
                  <a:moveTo>
                    <a:pt x="1913" y="7478"/>
                  </a:moveTo>
                  <a:lnTo>
                    <a:pt x="3699" y="7478"/>
                  </a:lnTo>
                  <a:lnTo>
                    <a:pt x="2678" y="8116"/>
                  </a:lnTo>
                  <a:lnTo>
                    <a:pt x="2296" y="7821"/>
                  </a:lnTo>
                  <a:lnTo>
                    <a:pt x="2125" y="7919"/>
                  </a:lnTo>
                  <a:lnTo>
                    <a:pt x="2700" y="8361"/>
                  </a:lnTo>
                  <a:lnTo>
                    <a:pt x="3699" y="7723"/>
                  </a:lnTo>
                  <a:lnTo>
                    <a:pt x="3699" y="8460"/>
                  </a:lnTo>
                  <a:lnTo>
                    <a:pt x="1913" y="8460"/>
                  </a:lnTo>
                  <a:lnTo>
                    <a:pt x="1913" y="7478"/>
                  </a:lnTo>
                  <a:close/>
                </a:path>
                <a:path w="21600" h="21600" extrusionOk="0">
                  <a:moveTo>
                    <a:pt x="1913" y="9049"/>
                  </a:moveTo>
                  <a:lnTo>
                    <a:pt x="3699" y="9049"/>
                  </a:lnTo>
                  <a:lnTo>
                    <a:pt x="2678" y="9687"/>
                  </a:lnTo>
                  <a:lnTo>
                    <a:pt x="2296" y="9392"/>
                  </a:lnTo>
                  <a:lnTo>
                    <a:pt x="2125" y="9490"/>
                  </a:lnTo>
                  <a:lnTo>
                    <a:pt x="2700" y="9932"/>
                  </a:lnTo>
                  <a:lnTo>
                    <a:pt x="3699" y="9294"/>
                  </a:lnTo>
                  <a:lnTo>
                    <a:pt x="3699" y="10030"/>
                  </a:lnTo>
                  <a:lnTo>
                    <a:pt x="1913" y="10030"/>
                  </a:lnTo>
                  <a:lnTo>
                    <a:pt x="1913" y="9049"/>
                  </a:lnTo>
                  <a:close/>
                </a:path>
                <a:path w="21600" h="21600" extrusionOk="0">
                  <a:moveTo>
                    <a:pt x="1913" y="10620"/>
                  </a:moveTo>
                  <a:lnTo>
                    <a:pt x="3699" y="10620"/>
                  </a:lnTo>
                  <a:lnTo>
                    <a:pt x="2678" y="11258"/>
                  </a:lnTo>
                  <a:lnTo>
                    <a:pt x="2296" y="10963"/>
                  </a:lnTo>
                  <a:lnTo>
                    <a:pt x="2125" y="11061"/>
                  </a:lnTo>
                  <a:lnTo>
                    <a:pt x="2700" y="11503"/>
                  </a:lnTo>
                  <a:lnTo>
                    <a:pt x="3699" y="10865"/>
                  </a:lnTo>
                  <a:lnTo>
                    <a:pt x="3699" y="11601"/>
                  </a:lnTo>
                  <a:lnTo>
                    <a:pt x="1913" y="11601"/>
                  </a:lnTo>
                  <a:lnTo>
                    <a:pt x="1913" y="10620"/>
                  </a:lnTo>
                  <a:close/>
                </a:path>
                <a:path w="21600" h="21600" extrusionOk="0">
                  <a:moveTo>
                    <a:pt x="1913" y="12190"/>
                  </a:moveTo>
                  <a:lnTo>
                    <a:pt x="3699" y="12190"/>
                  </a:lnTo>
                  <a:lnTo>
                    <a:pt x="2678" y="12829"/>
                  </a:lnTo>
                  <a:lnTo>
                    <a:pt x="2296" y="12534"/>
                  </a:lnTo>
                  <a:lnTo>
                    <a:pt x="2125" y="12632"/>
                  </a:lnTo>
                  <a:lnTo>
                    <a:pt x="2700" y="13074"/>
                  </a:lnTo>
                  <a:lnTo>
                    <a:pt x="3699" y="12436"/>
                  </a:lnTo>
                  <a:lnTo>
                    <a:pt x="3699" y="13172"/>
                  </a:lnTo>
                  <a:lnTo>
                    <a:pt x="1913" y="13172"/>
                  </a:lnTo>
                  <a:lnTo>
                    <a:pt x="1913" y="12190"/>
                  </a:lnTo>
                  <a:close/>
                </a:path>
                <a:path w="21600" h="21600" extrusionOk="0">
                  <a:moveTo>
                    <a:pt x="1913" y="13761"/>
                  </a:moveTo>
                  <a:lnTo>
                    <a:pt x="3699" y="13761"/>
                  </a:lnTo>
                  <a:lnTo>
                    <a:pt x="2678" y="14400"/>
                  </a:lnTo>
                  <a:lnTo>
                    <a:pt x="2296" y="14105"/>
                  </a:lnTo>
                  <a:lnTo>
                    <a:pt x="2125" y="14203"/>
                  </a:lnTo>
                  <a:lnTo>
                    <a:pt x="2700" y="14645"/>
                  </a:lnTo>
                  <a:lnTo>
                    <a:pt x="3699" y="14007"/>
                  </a:lnTo>
                  <a:lnTo>
                    <a:pt x="3699" y="14743"/>
                  </a:lnTo>
                  <a:lnTo>
                    <a:pt x="1913" y="14743"/>
                  </a:lnTo>
                  <a:lnTo>
                    <a:pt x="1913" y="13761"/>
                  </a:lnTo>
                  <a:close/>
                </a:path>
                <a:path w="21600" h="21600" extrusionOk="0">
                  <a:moveTo>
                    <a:pt x="1913" y="15332"/>
                  </a:moveTo>
                  <a:lnTo>
                    <a:pt x="3699" y="15332"/>
                  </a:lnTo>
                  <a:lnTo>
                    <a:pt x="2678" y="15970"/>
                  </a:lnTo>
                  <a:lnTo>
                    <a:pt x="2296" y="15676"/>
                  </a:lnTo>
                  <a:lnTo>
                    <a:pt x="2125" y="15774"/>
                  </a:lnTo>
                  <a:lnTo>
                    <a:pt x="2700" y="16216"/>
                  </a:lnTo>
                  <a:lnTo>
                    <a:pt x="3699" y="15578"/>
                  </a:lnTo>
                  <a:lnTo>
                    <a:pt x="3699" y="16314"/>
                  </a:lnTo>
                  <a:lnTo>
                    <a:pt x="1913" y="16314"/>
                  </a:lnTo>
                  <a:lnTo>
                    <a:pt x="1913" y="15332"/>
                  </a:lnTo>
                  <a:close/>
                </a:path>
              </a:pathLst>
            </a:custGeom>
            <a:solidFill>
              <a:srgbClr val="D8EBB3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8" name="Text Box 11">
              <a:extLst>
                <a:ext uri="{FF2B5EF4-FFF2-40B4-BE49-F238E27FC236}">
                  <a16:creationId xmlns:a16="http://schemas.microsoft.com/office/drawing/2014/main" id="{7B91C758-E23F-D6B1-0019-679F8F19B5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768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400" b="1">
                  <a:solidFill>
                    <a:schemeClr val="hlink"/>
                  </a:solidFill>
                  <a:latin typeface="Arial" panose="020B0604020202020204" pitchFamily="34" charset="0"/>
                </a:rPr>
                <a:t>Method  2</a:t>
              </a:r>
            </a:p>
          </p:txBody>
        </p:sp>
      </p:grpSp>
      <p:grpSp>
        <p:nvGrpSpPr>
          <p:cNvPr id="4" name="Group 14">
            <a:extLst>
              <a:ext uri="{FF2B5EF4-FFF2-40B4-BE49-F238E27FC236}">
                <a16:creationId xmlns:a16="http://schemas.microsoft.com/office/drawing/2014/main" id="{FE6BD356-5477-9959-C389-5B551BDCAF5E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3540125"/>
            <a:ext cx="3810000" cy="1108075"/>
            <a:chOff x="1920" y="1824"/>
            <a:chExt cx="2400" cy="698"/>
          </a:xfrm>
        </p:grpSpPr>
        <p:sp>
          <p:nvSpPr>
            <p:cNvPr id="9225" name="Text Box 12">
              <a:extLst>
                <a:ext uri="{FF2B5EF4-FFF2-40B4-BE49-F238E27FC236}">
                  <a16:creationId xmlns:a16="http://schemas.microsoft.com/office/drawing/2014/main" id="{7353332F-EE8B-261A-B80F-2ED3040ACE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0" y="1824"/>
              <a:ext cx="24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/>
                <a:t>When </a:t>
              </a:r>
              <a:r>
                <a:rPr lang="en-US" altLang="zh-CN" sz="2000" b="1" i="1"/>
                <a:t>T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= O( </a:t>
              </a:r>
              <a:r>
                <a:rPr lang="en-US" altLang="zh-CN" sz="2000" b="1" i="1"/>
                <a:t>f 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 ), check if</a:t>
              </a:r>
            </a:p>
          </p:txBody>
        </p:sp>
        <p:graphicFrame>
          <p:nvGraphicFramePr>
            <p:cNvPr id="9226" name="Object 13">
              <a:extLst>
                <a:ext uri="{FF2B5EF4-FFF2-40B4-BE49-F238E27FC236}">
                  <a16:creationId xmlns:a16="http://schemas.microsoft.com/office/drawing/2014/main" id="{FEEC077E-CE06-2EAA-55DC-CB4BA06741D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52" y="2112"/>
            <a:ext cx="1416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447800" imgH="419100" progId="Equation.3">
                    <p:embed/>
                  </p:oleObj>
                </mc:Choice>
                <mc:Fallback>
                  <p:oleObj name="Equation" r:id="rId3" imgW="1447800" imgH="419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2" y="2112"/>
                          <a:ext cx="1416" cy="4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6575" name="AutoShape 15">
            <a:extLst>
              <a:ext uri="{FF2B5EF4-FFF2-40B4-BE49-F238E27FC236}">
                <a16:creationId xmlns:a16="http://schemas.microsoft.com/office/drawing/2014/main" id="{D7EC77B9-D3C4-497E-007C-C1F53CD10DD3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143000" y="4876800"/>
            <a:ext cx="6705600" cy="9906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C0C0C0"/>
              </a:gs>
              <a:gs pos="50000">
                <a:srgbClr val="FFFFFF"/>
              </a:gs>
              <a:gs pos="100000">
                <a:srgbClr val="C0C0C0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/>
              <a:t>Read the example given on p.28 (Figures 2.12 &amp; 2.13).</a:t>
            </a:r>
          </a:p>
        </p:txBody>
      </p:sp>
      <p:sp>
        <p:nvSpPr>
          <p:cNvPr id="9224" name="Text Box 16">
            <a:extLst>
              <a:ext uri="{FF2B5EF4-FFF2-40B4-BE49-F238E27FC236}">
                <a16:creationId xmlns:a16="http://schemas.microsoft.com/office/drawing/2014/main" id="{14808713-DFD8-1427-E53C-5F785C4539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53200"/>
            <a:ext cx="533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1400" b="1"/>
              <a:t>8/8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8" grpId="0" autoUpdateAnimBg="0"/>
      <p:bldP spid="66575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F063A9AB-3726-9F87-CEB4-100D615CF103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714375"/>
            <a:ext cx="6096000" cy="2090738"/>
            <a:chOff x="816" y="240"/>
            <a:chExt cx="3840" cy="1317"/>
          </a:xfrm>
        </p:grpSpPr>
        <p:sp>
          <p:nvSpPr>
            <p:cNvPr id="10250" name="Text Box 3">
              <a:extLst>
                <a:ext uri="{FF2B5EF4-FFF2-40B4-BE49-F238E27FC236}">
                  <a16:creationId xmlns:a16="http://schemas.microsoft.com/office/drawing/2014/main" id="{D5221E59-66F3-8261-E6AD-033FD3B99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336"/>
              <a:ext cx="3648" cy="1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Tx/>
                <a:buNone/>
              </a:pPr>
              <a:r>
                <a:rPr lang="en-US" altLang="zh-CN" sz="2400" b="1">
                  <a:latin typeface="Arial" panose="020B0604020202020204" pitchFamily="34" charset="0"/>
                </a:rPr>
                <a:t>Laboratory Project 1</a:t>
              </a:r>
            </a:p>
            <a:p>
              <a:pPr algn="ctr" eaLnBrk="1" hangingPunct="1">
                <a:buFontTx/>
                <a:buNone/>
              </a:pPr>
              <a:endParaRPr lang="en-US" altLang="zh-CN" sz="2000" b="1">
                <a:latin typeface="Georgia" panose="02040502050405020303" pitchFamily="18" charset="0"/>
              </a:endParaRP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Performance Measurement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>
                  <a:latin typeface="Georgia" panose="02040502050405020303" pitchFamily="18" charset="0"/>
                </a:rPr>
                <a:t>Normal: Search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000" b="1" i="1">
                  <a:latin typeface="Georgia" panose="02040502050405020303" pitchFamily="18" charset="0"/>
                </a:rPr>
                <a:t>Hard: A+B</a:t>
              </a:r>
            </a:p>
          </p:txBody>
        </p:sp>
        <p:graphicFrame>
          <p:nvGraphicFramePr>
            <p:cNvPr id="10251" name="Object 4">
              <a:extLst>
                <a:ext uri="{FF2B5EF4-FFF2-40B4-BE49-F238E27FC236}">
                  <a16:creationId xmlns:a16="http://schemas.microsoft.com/office/drawing/2014/main" id="{5341EA84-F441-C62A-5525-404FCFFD6F7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5" imgW="4179206" imgH="3215507" progId="MS_ClipArt_Gallery.2">
                    <p:embed/>
                  </p:oleObj>
                </mc:Choice>
                <mc:Fallback>
                  <p:oleObj name="剪辑" r:id="rId5" imgW="4179206" imgH="3215507" progId="MS_ClipArt_Gallery.2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6">
            <a:extLst>
              <a:ext uri="{FF2B5EF4-FFF2-40B4-BE49-F238E27FC236}">
                <a16:creationId xmlns:a16="http://schemas.microsoft.com/office/drawing/2014/main" id="{C7860066-7AF7-CC61-2AEF-F7B099E26968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3194050"/>
            <a:ext cx="5772150" cy="3403600"/>
            <a:chOff x="720" y="1890"/>
            <a:chExt cx="3636" cy="2144"/>
          </a:xfrm>
        </p:grpSpPr>
        <p:graphicFrame>
          <p:nvGraphicFramePr>
            <p:cNvPr id="10248" name="Object 7">
              <a:extLst>
                <a:ext uri="{FF2B5EF4-FFF2-40B4-BE49-F238E27FC236}">
                  <a16:creationId xmlns:a16="http://schemas.microsoft.com/office/drawing/2014/main" id="{7FD83349-9328-2D34-FFAF-17A3A22E93D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" y="3264"/>
            <a:ext cx="816" cy="7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7" imgW="2287009" imgH="2155804" progId="MS_ClipArt_Gallery.2">
                    <p:embed/>
                  </p:oleObj>
                </mc:Choice>
                <mc:Fallback>
                  <p:oleObj name="剪辑" r:id="rId7" imgW="2287009" imgH="2155804" progId="MS_ClipArt_Gallery.2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" y="3264"/>
                          <a:ext cx="816" cy="7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49" name="AutoShape 8">
              <a:extLst>
                <a:ext uri="{FF2B5EF4-FFF2-40B4-BE49-F238E27FC236}">
                  <a16:creationId xmlns:a16="http://schemas.microsoft.com/office/drawing/2014/main" id="{0D9219A2-D5F9-C666-DDBA-1DD52A08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8" y="1890"/>
              <a:ext cx="3168" cy="1296"/>
            </a:xfrm>
            <a:prstGeom prst="cloudCallout">
              <a:avLst>
                <a:gd name="adj1" fmla="val -50884"/>
                <a:gd name="adj2" fmla="val 62574"/>
              </a:avLst>
            </a:prstGeom>
            <a:gradFill rotWithShape="0">
              <a:gsLst>
                <a:gs pos="0">
                  <a:srgbClr val="CCFFFF"/>
                </a:gs>
                <a:gs pos="100000">
                  <a:srgbClr val="B5E2E2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CCFFCC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              Real Programmers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 don't comment their code.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   If it was hard to write,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it should be hard to understand 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and harder to modify. </a:t>
              </a:r>
            </a:p>
          </p:txBody>
        </p:sp>
      </p:grpSp>
      <p:grpSp>
        <p:nvGrpSpPr>
          <p:cNvPr id="4" name="Group 9">
            <a:extLst>
              <a:ext uri="{FF2B5EF4-FFF2-40B4-BE49-F238E27FC236}">
                <a16:creationId xmlns:a16="http://schemas.microsoft.com/office/drawing/2014/main" id="{FB7CAAC6-8374-B7F9-B40F-39EF7C7867D6}"/>
              </a:ext>
            </a:extLst>
          </p:cNvPr>
          <p:cNvGrpSpPr>
            <a:grpSpLocks/>
          </p:cNvGrpSpPr>
          <p:nvPr/>
        </p:nvGrpSpPr>
        <p:grpSpPr bwMode="auto">
          <a:xfrm>
            <a:off x="3143250" y="3286125"/>
            <a:ext cx="4324350" cy="3038475"/>
            <a:chOff x="1788" y="2070"/>
            <a:chExt cx="2724" cy="1914"/>
          </a:xfrm>
        </p:grpSpPr>
        <p:pic>
          <p:nvPicPr>
            <p:cNvPr id="10246" name="Picture 10" descr="family2_face">
              <a:extLst>
                <a:ext uri="{FF2B5EF4-FFF2-40B4-BE49-F238E27FC236}">
                  <a16:creationId xmlns:a16="http://schemas.microsoft.com/office/drawing/2014/main" id="{3891D67F-032F-C1D8-8533-0CDE01C97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3408"/>
              <a:ext cx="5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247" name="AutoShape 11">
              <a:extLst>
                <a:ext uri="{FF2B5EF4-FFF2-40B4-BE49-F238E27FC236}">
                  <a16:creationId xmlns:a16="http://schemas.microsoft.com/office/drawing/2014/main" id="{104B62B3-A43F-48EC-66FA-54C3702061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788" y="2070"/>
              <a:ext cx="2352" cy="1248"/>
            </a:xfrm>
            <a:prstGeom prst="cloudCallout">
              <a:avLst>
                <a:gd name="adj1" fmla="val -40097"/>
                <a:gd name="adj2" fmla="val 77560"/>
              </a:avLst>
            </a:prstGeom>
            <a:gradFill rotWithShape="0">
              <a:gsLst>
                <a:gs pos="0">
                  <a:srgbClr val="CCFFCC"/>
                </a:gs>
                <a:gs pos="100000">
                  <a:srgbClr val="A0C8A0"/>
                </a:gs>
              </a:gsLst>
              <a:path path="rect">
                <a:fillToRect l="100000" t="100000"/>
              </a:path>
            </a:gradFill>
            <a:ln w="9525">
              <a:solidFill>
                <a:srgbClr val="CCFFFF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I will </a:t>
              </a:r>
              <a:r>
                <a:rPr lang="en-US" altLang="zh-CN" sz="2000" b="1">
                  <a:solidFill>
                    <a:srgbClr val="FF3300"/>
                  </a:solidFill>
                </a:rPr>
                <a:t>not</a:t>
              </a:r>
              <a:r>
                <a:rPr lang="en-US" altLang="zh-CN" sz="2000" b="1"/>
                <a:t> read and grade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any program which has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less than </a:t>
              </a:r>
              <a:r>
                <a:rPr lang="en-US" altLang="zh-CN" sz="2000" b="1">
                  <a:solidFill>
                    <a:srgbClr val="FF3300"/>
                  </a:solidFill>
                </a:rPr>
                <a:t>30%</a:t>
              </a:r>
              <a:r>
                <a:rPr lang="en-US" altLang="zh-CN" sz="2000" b="1"/>
                <a:t> lines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000" b="1"/>
                <a:t>commented.</a:t>
              </a:r>
            </a:p>
          </p:txBody>
        </p:sp>
      </p:grp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B6EB8DC1-5984-B91F-6461-FDD92A6958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2744788"/>
            <a:ext cx="617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000" b="1">
                <a:solidFill>
                  <a:schemeClr val="hlink"/>
                </a:solidFill>
              </a:rPr>
              <a:t>Due:  Monday, March 3</a:t>
            </a:r>
            <a:r>
              <a:rPr lang="en-US" altLang="zh-CN" sz="2000" b="1" baseline="30000">
                <a:solidFill>
                  <a:schemeClr val="hlink"/>
                </a:solidFill>
              </a:rPr>
              <a:t>rd</a:t>
            </a:r>
            <a:r>
              <a:rPr lang="en-US" altLang="zh-CN" sz="2000" b="1">
                <a:solidFill>
                  <a:schemeClr val="hlink"/>
                </a:solidFill>
              </a:rPr>
              <a:t>, 2025 at 10:00pm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RICOCHE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GUNSHOT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21" grpId="0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</TotalTime>
  <Words>1333</Words>
  <Application>Microsoft Office PowerPoint</Application>
  <PresentationFormat>全屏显示(4:3)</PresentationFormat>
  <Paragraphs>208</Paragraphs>
  <Slides>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Times New Roman</vt:lpstr>
      <vt:lpstr>宋体</vt:lpstr>
      <vt:lpstr>Arial</vt:lpstr>
      <vt:lpstr>等线</vt:lpstr>
      <vt:lpstr>Webdings</vt:lpstr>
      <vt:lpstr>MS Hei</vt:lpstr>
      <vt:lpstr>Symbol</vt:lpstr>
      <vt:lpstr>Arial Rounded MT Bold</vt:lpstr>
      <vt:lpstr>Georgia</vt:lpstr>
      <vt:lpstr>默认设计模板</vt:lpstr>
      <vt:lpstr>Microsoft 公式 3.0</vt:lpstr>
      <vt:lpstr>Microsoft Clip Gallery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rz</dc:creator>
  <cp:lastModifiedBy>懒鱼 小</cp:lastModifiedBy>
  <cp:revision>234</cp:revision>
  <dcterms:created xsi:type="dcterms:W3CDTF">2000-07-24T11:13:48Z</dcterms:created>
  <dcterms:modified xsi:type="dcterms:W3CDTF">2025-06-19T08:58:27Z</dcterms:modified>
</cp:coreProperties>
</file>