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20" r:id="rId3"/>
    <p:sldId id="319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22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80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67"/>
      </p:cViewPr>
      <p:guideLst>
        <p:guide orient="horz" pos="35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CBA1E9-9F18-4B79-0401-52F0C97123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2615F5-24D6-4CC3-B9AE-493D60279A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DD2027-EED4-4A1B-C84F-AF781AE634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5EB53-CD43-4135-8008-812B5E715A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41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251E97-FF5F-6B32-7B72-5FD3FA26C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758C6E-7252-E807-DB3F-1FA1DD752F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ACD9C7-30A2-7A19-B1C9-50C01E6B8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59483-F7A1-4A70-AF92-4DDEA26DA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84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72E8DF-DAF7-A283-2722-F323610BFC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A3F819-850B-6693-0E96-EF34AD4AA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042850-F42D-24B0-E86A-53377718FC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94B96-74CA-4042-84AC-825494B384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30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C691D7-DA70-162D-C04F-C692494DB2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704B8D-C6F7-21BD-A632-89980ABC5B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08B08C-5468-8FD7-69E5-64D15AEC05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513FD-D66A-4052-9917-CAC32B783F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49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34500C-FDC1-8398-D4D0-FF64ACB41F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AB975-FB48-AA8A-3440-CDEDFD5C14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866480-83DA-6066-4402-39A4142E60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5CDBC-7B00-440C-A928-37E582F681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01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9662D-E72D-8E67-931A-66AC5D7CE9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76FAB-AF4A-1585-F93D-8E581D77EF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1700E-6816-1C47-1DD8-D821767090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4AA27-611B-4D78-B836-9D4C4265F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43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35448C-B868-2A64-6323-3CEC5F739C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E1B04F-0EC3-0332-19C0-45C75F0467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97F872C-2A52-6E89-BEB5-B08FAB73F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4D05-5D43-4538-B77F-A712C1A04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60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776C459-4498-2797-3A2A-6B354B485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276DA8-1B89-2690-23FD-C16B956F4D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286A59-14F4-8AEF-572A-3967B2360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F9DAE-F771-40E7-84B2-69CD3940F2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34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EEE5998-F4C0-3D4A-ECA3-B354EC1EA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DE824D5-2083-FCCB-AD4B-8019B5B4C7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3D86DB1-E35F-3CE3-2458-B44CD049F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D3A56-DCB6-419A-B2EE-043FE0EFA4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37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915F1-4A55-1DB8-F738-C1735725E1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A71A-5321-FABE-560B-F5ECCD2245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767EE-6A32-1111-9436-7E3EA05B28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58312-010A-4E55-ABE2-1395BD6E33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05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0E5D1-B6CA-6C68-AE24-CD790B9AD0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00E77-AC88-6F8C-CC56-70AE8237FC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C88CF-F8E4-B83A-D24F-3169F774AD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0AE13-01DF-4476-BE7F-7F087C788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03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7C69BFB-C72D-9CC1-E259-0734E0AA3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AAE3CC-1C94-5B66-6F8F-19AB275AC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01F80AC-EDDD-D176-8588-3DBE2814FF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59D970D-0BB8-812F-2D1D-10352839BE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CD8D3E2-8F5F-0C6E-BA9D-B797591176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EF8AFA5A-5F80-4E1A-BF3F-8C9A68A17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4.wav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audio" Target="../media/audio6.wav"/><Relationship Id="rId7" Type="http://schemas.openxmlformats.org/officeDocument/2006/relationships/oleObject" Target="../embeddings/oleObject2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5" Type="http://schemas.openxmlformats.org/officeDocument/2006/relationships/audio" Target="../media/audio7.wav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audio" Target="../media/audio10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5" Type="http://schemas.openxmlformats.org/officeDocument/2006/relationships/audio" Target="../media/audio9.wav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1">
            <a:extLst>
              <a:ext uri="{FF2B5EF4-FFF2-40B4-BE49-F238E27FC236}">
                <a16:creationId xmlns:a16="http://schemas.microsoft.com/office/drawing/2014/main" id="{5B12A6EB-8F94-3467-F80A-DC8859EAC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514D4C08-01BD-07E0-567F-5C437E0CCF7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1000"/>
            <a:ext cx="7467600" cy="2667000"/>
            <a:chOff x="432" y="384"/>
            <a:chExt cx="4704" cy="1680"/>
          </a:xfrm>
        </p:grpSpPr>
        <p:sp>
          <p:nvSpPr>
            <p:cNvPr id="2092" name="AutoShape 43" descr="再生纸">
              <a:extLst>
                <a:ext uri="{FF2B5EF4-FFF2-40B4-BE49-F238E27FC236}">
                  <a16:creationId xmlns:a16="http://schemas.microsoft.com/office/drawing/2014/main" id="{8304BC66-0F88-8862-D096-3175CABC0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84"/>
              <a:ext cx="4704" cy="1680"/>
            </a:xfrm>
            <a:prstGeom prst="roundRect">
              <a:avLst>
                <a:gd name="adj" fmla="val 8065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  <a:sym typeface="Wingdings" panose="05000000000000000000" pitchFamily="2" charset="2"/>
                </a:rPr>
                <a:t>Note:</a:t>
              </a:r>
              <a:r>
                <a:rPr lang="en-US" altLang="zh-CN" sz="2400">
                  <a:sym typeface="Wingdings" panose="05000000000000000000" pitchFamily="2" charset="2"/>
                </a:rPr>
                <a:t> In a tree, the order of children does not matter.  But in a binary tree, left child and right child are different.</a:t>
              </a:r>
              <a:endParaRPr lang="en-US" altLang="zh-CN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/>
            </a:p>
          </p:txBody>
        </p:sp>
        <p:grpSp>
          <p:nvGrpSpPr>
            <p:cNvPr id="2093" name="Group 44">
              <a:extLst>
                <a:ext uri="{FF2B5EF4-FFF2-40B4-BE49-F238E27FC236}">
                  <a16:creationId xmlns:a16="http://schemas.microsoft.com/office/drawing/2014/main" id="{D59EC607-9E9B-135F-B104-6FD51863A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248"/>
              <a:ext cx="480" cy="528"/>
              <a:chOff x="1104" y="3456"/>
              <a:chExt cx="480" cy="528"/>
            </a:xfrm>
          </p:grpSpPr>
          <p:sp>
            <p:nvSpPr>
              <p:cNvPr id="2100" name="Oval 45">
                <a:extLst>
                  <a:ext uri="{FF2B5EF4-FFF2-40B4-BE49-F238E27FC236}">
                    <a16:creationId xmlns:a16="http://schemas.microsoft.com/office/drawing/2014/main" id="{8013BFAB-3AB9-7741-8D1E-6E8855333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45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2101" name="Oval 46">
                <a:extLst>
                  <a:ext uri="{FF2B5EF4-FFF2-40B4-BE49-F238E27FC236}">
                    <a16:creationId xmlns:a16="http://schemas.microsoft.com/office/drawing/2014/main" id="{F808854C-DDAC-D037-8E58-BF2DFC440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2102" name="Line 47">
                <a:extLst>
                  <a:ext uri="{FF2B5EF4-FFF2-40B4-BE49-F238E27FC236}">
                    <a16:creationId xmlns:a16="http://schemas.microsoft.com/office/drawing/2014/main" id="{8E296EEE-A50A-34DF-E5D1-7BF2F878C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6" y="362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94" name="Group 48">
              <a:extLst>
                <a:ext uri="{FF2B5EF4-FFF2-40B4-BE49-F238E27FC236}">
                  <a16:creationId xmlns:a16="http://schemas.microsoft.com/office/drawing/2014/main" id="{C57E2E00-CCDB-AD67-E8C6-40E0869213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76" y="1296"/>
              <a:ext cx="480" cy="528"/>
              <a:chOff x="1104" y="3456"/>
              <a:chExt cx="480" cy="528"/>
            </a:xfrm>
          </p:grpSpPr>
          <p:sp>
            <p:nvSpPr>
              <p:cNvPr id="2097" name="Oval 49">
                <a:extLst>
                  <a:ext uri="{FF2B5EF4-FFF2-40B4-BE49-F238E27FC236}">
                    <a16:creationId xmlns:a16="http://schemas.microsoft.com/office/drawing/2014/main" id="{2C622B80-4539-7AC6-5DAC-56B42C4C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456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2098" name="Oval 50">
                <a:extLst>
                  <a:ext uri="{FF2B5EF4-FFF2-40B4-BE49-F238E27FC236}">
                    <a16:creationId xmlns:a16="http://schemas.microsoft.com/office/drawing/2014/main" id="{EFE25B7C-25E8-9D71-9ECF-9564797FE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79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2099" name="Line 51">
                <a:extLst>
                  <a:ext uri="{FF2B5EF4-FFF2-40B4-BE49-F238E27FC236}">
                    <a16:creationId xmlns:a16="http://schemas.microsoft.com/office/drawing/2014/main" id="{0DEE2D06-0C1A-1E01-453E-3F12EBB39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6" y="3622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95" name="Text Box 52">
              <a:extLst>
                <a:ext uri="{FF2B5EF4-FFF2-40B4-BE49-F238E27FC236}">
                  <a16:creationId xmlns:a16="http://schemas.microsoft.com/office/drawing/2014/main" id="{9BA325AE-B3D6-C38E-C475-EE1D26D0D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and</a:t>
              </a:r>
            </a:p>
          </p:txBody>
        </p:sp>
        <p:sp>
          <p:nvSpPr>
            <p:cNvPr id="2096" name="Text Box 53">
              <a:extLst>
                <a:ext uri="{FF2B5EF4-FFF2-40B4-BE49-F238E27FC236}">
                  <a16:creationId xmlns:a16="http://schemas.microsoft.com/office/drawing/2014/main" id="{1E689660-FFF9-A7BD-24C8-60676C6FB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2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are two different binary trees.</a:t>
              </a:r>
            </a:p>
          </p:txBody>
        </p:sp>
      </p:grpSp>
      <p:sp>
        <p:nvSpPr>
          <p:cNvPr id="62518" name="Text Box 54">
            <a:extLst>
              <a:ext uri="{FF2B5EF4-FFF2-40B4-BE49-F238E27FC236}">
                <a16:creationId xmlns:a16="http://schemas.microsoft.com/office/drawing/2014/main" id="{2B3F99E0-14C0-F913-7EA1-5753DB85A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766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Skewed Binary Trees</a:t>
            </a:r>
          </a:p>
        </p:txBody>
      </p:sp>
      <p:grpSp>
        <p:nvGrpSpPr>
          <p:cNvPr id="5" name="Group 55">
            <a:extLst>
              <a:ext uri="{FF2B5EF4-FFF2-40B4-BE49-F238E27FC236}">
                <a16:creationId xmlns:a16="http://schemas.microsoft.com/office/drawing/2014/main" id="{1FF6C650-21DC-0A2B-B653-43D7CFFCDE3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0"/>
            <a:ext cx="1676400" cy="1905000"/>
            <a:chOff x="240" y="624"/>
            <a:chExt cx="1056" cy="1200"/>
          </a:xfrm>
        </p:grpSpPr>
        <p:sp>
          <p:nvSpPr>
            <p:cNvPr id="2085" name="Oval 56">
              <a:extLst>
                <a:ext uri="{FF2B5EF4-FFF2-40B4-BE49-F238E27FC236}">
                  <a16:creationId xmlns:a16="http://schemas.microsoft.com/office/drawing/2014/main" id="{64742179-0B66-A531-0A29-5671DE92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62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2086" name="Oval 57">
              <a:extLst>
                <a:ext uri="{FF2B5EF4-FFF2-40B4-BE49-F238E27FC236}">
                  <a16:creationId xmlns:a16="http://schemas.microsoft.com/office/drawing/2014/main" id="{66CEC180-F345-13DB-0819-38F48D0DE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96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2087" name="Line 58">
              <a:extLst>
                <a:ext uri="{FF2B5EF4-FFF2-40B4-BE49-F238E27FC236}">
                  <a16:creationId xmlns:a16="http://schemas.microsoft.com/office/drawing/2014/main" id="{2BCE4559-1AD4-07AB-A140-5A5F89C4B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8" y="790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8" name="Oval 59">
              <a:extLst>
                <a:ext uri="{FF2B5EF4-FFF2-40B4-BE49-F238E27FC236}">
                  <a16:creationId xmlns:a16="http://schemas.microsoft.com/office/drawing/2014/main" id="{8B5536D4-79E5-C763-F828-E2FA90AFA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9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2089" name="Line 60">
              <a:extLst>
                <a:ext uri="{FF2B5EF4-FFF2-40B4-BE49-F238E27FC236}">
                  <a16:creationId xmlns:a16="http://schemas.microsoft.com/office/drawing/2014/main" id="{3180A24A-B21E-EB27-9E81-4CCD994D5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0" y="1126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0" name="Oval 61">
              <a:extLst>
                <a:ext uri="{FF2B5EF4-FFF2-40B4-BE49-F238E27FC236}">
                  <a16:creationId xmlns:a16="http://schemas.microsoft.com/office/drawing/2014/main" id="{1E4A9BCB-4254-781F-9998-AA7D20EA1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63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2091" name="Line 62">
              <a:extLst>
                <a:ext uri="{FF2B5EF4-FFF2-40B4-BE49-F238E27FC236}">
                  <a16:creationId xmlns:a16="http://schemas.microsoft.com/office/drawing/2014/main" id="{C8C80662-5E62-C3CF-FEF8-E42DE970D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" y="1462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3">
            <a:extLst>
              <a:ext uri="{FF2B5EF4-FFF2-40B4-BE49-F238E27FC236}">
                <a16:creationId xmlns:a16="http://schemas.microsoft.com/office/drawing/2014/main" id="{011CD9B1-CBB3-3C18-A90F-3D7A62B543C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19400" y="3810000"/>
            <a:ext cx="1676400" cy="1905000"/>
            <a:chOff x="240" y="624"/>
            <a:chExt cx="1056" cy="1200"/>
          </a:xfrm>
        </p:grpSpPr>
        <p:sp>
          <p:nvSpPr>
            <p:cNvPr id="2078" name="Oval 64">
              <a:extLst>
                <a:ext uri="{FF2B5EF4-FFF2-40B4-BE49-F238E27FC236}">
                  <a16:creationId xmlns:a16="http://schemas.microsoft.com/office/drawing/2014/main" id="{DB669EA2-59E6-A84C-ACEC-431D72D61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62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2079" name="Oval 65">
              <a:extLst>
                <a:ext uri="{FF2B5EF4-FFF2-40B4-BE49-F238E27FC236}">
                  <a16:creationId xmlns:a16="http://schemas.microsoft.com/office/drawing/2014/main" id="{7F9AA490-BDC8-3786-264B-A0E221BB2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96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2080" name="Line 66">
              <a:extLst>
                <a:ext uri="{FF2B5EF4-FFF2-40B4-BE49-F238E27FC236}">
                  <a16:creationId xmlns:a16="http://schemas.microsoft.com/office/drawing/2014/main" id="{6F34CF2E-DFAD-2AFA-A28B-4EAA9EC75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8" y="790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Oval 67">
              <a:extLst>
                <a:ext uri="{FF2B5EF4-FFF2-40B4-BE49-F238E27FC236}">
                  <a16:creationId xmlns:a16="http://schemas.microsoft.com/office/drawing/2014/main" id="{9FFA8AE1-963C-7F26-0910-724CF4AA7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9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2082" name="Line 68">
              <a:extLst>
                <a:ext uri="{FF2B5EF4-FFF2-40B4-BE49-F238E27FC236}">
                  <a16:creationId xmlns:a16="http://schemas.microsoft.com/office/drawing/2014/main" id="{755F3287-A9DB-7A70-75BB-AE8651136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0" y="1126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Oval 69">
              <a:extLst>
                <a:ext uri="{FF2B5EF4-FFF2-40B4-BE49-F238E27FC236}">
                  <a16:creationId xmlns:a16="http://schemas.microsoft.com/office/drawing/2014/main" id="{85F6F4E9-4DF7-2A48-4B10-158A02E9A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63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2084" name="Line 70">
              <a:extLst>
                <a:ext uri="{FF2B5EF4-FFF2-40B4-BE49-F238E27FC236}">
                  <a16:creationId xmlns:a16="http://schemas.microsoft.com/office/drawing/2014/main" id="{C329B8A5-4960-0715-48AF-697D2BE9C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" y="1462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535" name="Rectangle 71">
            <a:extLst>
              <a:ext uri="{FF2B5EF4-FFF2-40B4-BE49-F238E27FC236}">
                <a16:creationId xmlns:a16="http://schemas.microsoft.com/office/drawing/2014/main" id="{AE86CB29-624F-2EFF-81FA-8B38E3CFB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791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Skewed to the left</a:t>
            </a:r>
            <a:endParaRPr lang="en-US" altLang="zh-CN" sz="2000"/>
          </a:p>
        </p:txBody>
      </p:sp>
      <p:sp>
        <p:nvSpPr>
          <p:cNvPr id="62536" name="Rectangle 72">
            <a:extLst>
              <a:ext uri="{FF2B5EF4-FFF2-40B4-BE49-F238E27FC236}">
                <a16:creationId xmlns:a16="http://schemas.microsoft.com/office/drawing/2014/main" id="{F7580F78-1F7A-91F5-FA53-E0717EC9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91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Skewed to the right</a:t>
            </a:r>
            <a:endParaRPr lang="en-US" altLang="zh-CN" sz="2000"/>
          </a:p>
        </p:txBody>
      </p:sp>
      <p:sp>
        <p:nvSpPr>
          <p:cNvPr id="62537" name="Text Box 73">
            <a:extLst>
              <a:ext uri="{FF2B5EF4-FFF2-40B4-BE49-F238E27FC236}">
                <a16:creationId xmlns:a16="http://schemas.microsoft.com/office/drawing/2014/main" id="{412F51C1-C865-B9CF-F822-D34B07AFB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76600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Complete Binary Tree</a:t>
            </a:r>
          </a:p>
        </p:txBody>
      </p:sp>
      <p:grpSp>
        <p:nvGrpSpPr>
          <p:cNvPr id="7" name="Group 74">
            <a:extLst>
              <a:ext uri="{FF2B5EF4-FFF2-40B4-BE49-F238E27FC236}">
                <a16:creationId xmlns:a16="http://schemas.microsoft.com/office/drawing/2014/main" id="{3FA6678E-E848-04E3-87E8-B870D827CDB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733800"/>
            <a:ext cx="2806700" cy="1905000"/>
            <a:chOff x="795" y="2544"/>
            <a:chExt cx="1768" cy="1200"/>
          </a:xfrm>
        </p:grpSpPr>
        <p:sp>
          <p:nvSpPr>
            <p:cNvPr id="2061" name="Oval 75">
              <a:extLst>
                <a:ext uri="{FF2B5EF4-FFF2-40B4-BE49-F238E27FC236}">
                  <a16:creationId xmlns:a16="http://schemas.microsoft.com/office/drawing/2014/main" id="{B30447D2-E0BB-A461-3D77-9C1282EBE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2062" name="Line 76">
              <a:extLst>
                <a:ext uri="{FF2B5EF4-FFF2-40B4-BE49-F238E27FC236}">
                  <a16:creationId xmlns:a16="http://schemas.microsoft.com/office/drawing/2014/main" id="{602B7D7A-3357-F1F2-D06A-6EB03F29A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3" y="2710"/>
              <a:ext cx="249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Line 77">
              <a:extLst>
                <a:ext uri="{FF2B5EF4-FFF2-40B4-BE49-F238E27FC236}">
                  <a16:creationId xmlns:a16="http://schemas.microsoft.com/office/drawing/2014/main" id="{91CFBB22-90C2-D45B-6F1A-C97F9D4FD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4" y="2710"/>
              <a:ext cx="238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Oval 78">
              <a:extLst>
                <a:ext uri="{FF2B5EF4-FFF2-40B4-BE49-F238E27FC236}">
                  <a16:creationId xmlns:a16="http://schemas.microsoft.com/office/drawing/2014/main" id="{8151F112-8E77-6CE7-3651-307B5444E22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83" y="288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2065" name="Oval 79">
              <a:extLst>
                <a:ext uri="{FF2B5EF4-FFF2-40B4-BE49-F238E27FC236}">
                  <a16:creationId xmlns:a16="http://schemas.microsoft.com/office/drawing/2014/main" id="{E5B01D33-2811-8DC3-AE02-99D9A2F31A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71" y="321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G</a:t>
              </a:r>
            </a:p>
          </p:txBody>
        </p:sp>
        <p:sp>
          <p:nvSpPr>
            <p:cNvPr id="2066" name="Line 80">
              <a:extLst>
                <a:ext uri="{FF2B5EF4-FFF2-40B4-BE49-F238E27FC236}">
                  <a16:creationId xmlns:a16="http://schemas.microsoft.com/office/drawing/2014/main" id="{25A3DCC5-4CB7-2F64-4A9A-DE6BF3243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" y="3046"/>
              <a:ext cx="170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Oval 81">
              <a:extLst>
                <a:ext uri="{FF2B5EF4-FFF2-40B4-BE49-F238E27FC236}">
                  <a16:creationId xmlns:a16="http://schemas.microsoft.com/office/drawing/2014/main" id="{A3432DBC-23BD-0926-C8AC-76F926869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288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2068" name="Oval 82">
              <a:extLst>
                <a:ext uri="{FF2B5EF4-FFF2-40B4-BE49-F238E27FC236}">
                  <a16:creationId xmlns:a16="http://schemas.microsoft.com/office/drawing/2014/main" id="{E172B595-87C9-DD6B-A8F1-4524946C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321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2069" name="Line 83">
              <a:extLst>
                <a:ext uri="{FF2B5EF4-FFF2-40B4-BE49-F238E27FC236}">
                  <a16:creationId xmlns:a16="http://schemas.microsoft.com/office/drawing/2014/main" id="{D5731DB5-C7FD-520B-1D97-C9D5C9539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5" y="3046"/>
              <a:ext cx="181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Oval 84">
              <a:extLst>
                <a:ext uri="{FF2B5EF4-FFF2-40B4-BE49-F238E27FC236}">
                  <a16:creationId xmlns:a16="http://schemas.microsoft.com/office/drawing/2014/main" id="{229B53C6-F65E-7485-8426-617DE5AB0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355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H</a:t>
              </a:r>
            </a:p>
          </p:txBody>
        </p:sp>
        <p:sp>
          <p:nvSpPr>
            <p:cNvPr id="2071" name="Line 85">
              <a:extLst>
                <a:ext uri="{FF2B5EF4-FFF2-40B4-BE49-F238E27FC236}">
                  <a16:creationId xmlns:a16="http://schemas.microsoft.com/office/drawing/2014/main" id="{933C6DD8-387B-4A4D-D0DD-B729C0962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7" y="3382"/>
              <a:ext cx="181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Oval 86">
              <a:extLst>
                <a:ext uri="{FF2B5EF4-FFF2-40B4-BE49-F238E27FC236}">
                  <a16:creationId xmlns:a16="http://schemas.microsoft.com/office/drawing/2014/main" id="{880F42F5-EDF2-2962-676D-EDCDC55743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0" y="321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E</a:t>
              </a:r>
            </a:p>
          </p:txBody>
        </p:sp>
        <p:sp>
          <p:nvSpPr>
            <p:cNvPr id="2073" name="Line 87">
              <a:extLst>
                <a:ext uri="{FF2B5EF4-FFF2-40B4-BE49-F238E27FC236}">
                  <a16:creationId xmlns:a16="http://schemas.microsoft.com/office/drawing/2014/main" id="{C21D5742-6EA6-9715-665C-ED845DCF3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3046"/>
              <a:ext cx="102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Oval 88">
              <a:extLst>
                <a:ext uri="{FF2B5EF4-FFF2-40B4-BE49-F238E27FC236}">
                  <a16:creationId xmlns:a16="http://schemas.microsoft.com/office/drawing/2014/main" id="{719E16F7-E5C3-6123-ADBF-0CC5DEB67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321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F</a:t>
              </a:r>
            </a:p>
          </p:txBody>
        </p:sp>
        <p:sp>
          <p:nvSpPr>
            <p:cNvPr id="2075" name="Line 89">
              <a:extLst>
                <a:ext uri="{FF2B5EF4-FFF2-40B4-BE49-F238E27FC236}">
                  <a16:creationId xmlns:a16="http://schemas.microsoft.com/office/drawing/2014/main" id="{BB2200F8-91D9-8E47-8825-63D4E9436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5" y="3046"/>
              <a:ext cx="113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Oval 90">
              <a:extLst>
                <a:ext uri="{FF2B5EF4-FFF2-40B4-BE49-F238E27FC236}">
                  <a16:creationId xmlns:a16="http://schemas.microsoft.com/office/drawing/2014/main" id="{D278A4D1-B988-04A3-C1F1-06A2553FA0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02" y="355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I</a:t>
              </a:r>
            </a:p>
          </p:txBody>
        </p:sp>
        <p:sp>
          <p:nvSpPr>
            <p:cNvPr id="2077" name="Line 91">
              <a:extLst>
                <a:ext uri="{FF2B5EF4-FFF2-40B4-BE49-F238E27FC236}">
                  <a16:creationId xmlns:a16="http://schemas.microsoft.com/office/drawing/2014/main" id="{63E0688A-58C5-AA0F-AA1E-050E2D54C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3382"/>
              <a:ext cx="102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556" name="Rectangle 92">
            <a:extLst>
              <a:ext uri="{FF2B5EF4-FFF2-40B4-BE49-F238E27FC236}">
                <a16:creationId xmlns:a16="http://schemas.microsoft.com/office/drawing/2014/main" id="{F9F15222-0591-4210-DA19-8D511011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358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All the leaf nodes are on two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adjacent levels</a:t>
            </a:r>
            <a:endParaRPr lang="en-US" altLang="zh-CN" sz="2000"/>
          </a:p>
        </p:txBody>
      </p:sp>
      <p:sp>
        <p:nvSpPr>
          <p:cNvPr id="2060" name="Text Box 93">
            <a:extLst>
              <a:ext uri="{FF2B5EF4-FFF2-40B4-BE49-F238E27FC236}">
                <a16:creationId xmlns:a16="http://schemas.microsoft.com/office/drawing/2014/main" id="{4244C5E4-FC79-D070-AEBB-14C183596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1/13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8" grpId="0" autoUpdateAnimBg="0"/>
      <p:bldP spid="62535" grpId="0" autoUpdateAnimBg="0"/>
      <p:bldP spid="62536" grpId="0" autoUpdateAnimBg="0"/>
      <p:bldP spid="62537" grpId="0" autoUpdateAnimBg="0"/>
      <p:bldP spid="6255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424F956D-C728-8774-24B6-6EF46F69D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78DCC21-3690-979D-EA05-3263BCFAF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2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Delete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19A36EBB-20BE-494D-774C-F0CACE44A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Delete a leaf node :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 Reset its parent link to NULL.</a:t>
            </a:r>
            <a:endParaRPr lang="en-US" altLang="zh-CN" sz="20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5010D483-B358-B02E-23BB-E10BA41D5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Delete a degree 1 node :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 Replace the node by its single child.</a:t>
            </a:r>
            <a:endParaRPr lang="en-US" altLang="zh-CN" sz="20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9CF06094-9C12-740D-890A-8522790A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Delete a degree 2 node :</a:t>
            </a:r>
            <a:endParaRPr lang="en-US" altLang="zh-CN" sz="20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4F53F0EE-4777-3CB4-DB28-7190983D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 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Replace the node by the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largest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one in its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left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subtree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or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the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smallest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one in its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right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subtree.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8B7D8A2-5DB4-8D2C-611E-82A50383CAB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33400"/>
            <a:ext cx="4038600" cy="1677988"/>
            <a:chOff x="1632" y="480"/>
            <a:chExt cx="2544" cy="1057"/>
          </a:xfrm>
        </p:grpSpPr>
        <p:sp>
          <p:nvSpPr>
            <p:cNvPr id="11304" name="AutoShape 9">
              <a:extLst>
                <a:ext uri="{FF2B5EF4-FFF2-40B4-BE49-F238E27FC236}">
                  <a16:creationId xmlns:a16="http://schemas.microsoft.com/office/drawing/2014/main" id="{688995C0-C108-2754-1F5C-080AFBCF88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56" y="1344"/>
              <a:ext cx="193" cy="19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305" name="AutoShape 10">
              <a:extLst>
                <a:ext uri="{FF2B5EF4-FFF2-40B4-BE49-F238E27FC236}">
                  <a16:creationId xmlns:a16="http://schemas.microsoft.com/office/drawing/2014/main" id="{CD52A1EE-97F1-C44F-E666-27A615C83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480"/>
              <a:ext cx="2544" cy="864"/>
            </a:xfrm>
            <a:prstGeom prst="wedgeEllipseCallout">
              <a:avLst>
                <a:gd name="adj1" fmla="val -58060"/>
                <a:gd name="adj2" fmla="val 91435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Note: These kinds of nodes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have degree at most 1.</a:t>
              </a:r>
            </a:p>
          </p:txBody>
        </p:sp>
        <p:sp>
          <p:nvSpPr>
            <p:cNvPr id="11306" name="AutoShape 11">
              <a:extLst>
                <a:ext uri="{FF2B5EF4-FFF2-40B4-BE49-F238E27FC236}">
                  <a16:creationId xmlns:a16="http://schemas.microsoft.com/office/drawing/2014/main" id="{E9660EDD-EE89-8C20-2D30-F90BED0D14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80" y="1342"/>
              <a:ext cx="170" cy="192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68620" name="Text Box 12">
            <a:extLst>
              <a:ext uri="{FF2B5EF4-FFF2-40B4-BE49-F238E27FC236}">
                <a16:creationId xmlns:a16="http://schemas.microsoft.com/office/drawing/2014/main" id="{44DCDA8A-FC8B-D5AB-8F28-D6B5D0643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432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 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Delete the replacing node from the subtree.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68621" name="Text Box 13">
            <a:extLst>
              <a:ext uri="{FF2B5EF4-FFF2-40B4-BE49-F238E27FC236}">
                <a16:creationId xmlns:a16="http://schemas.microsoft.com/office/drawing/2014/main" id="{4E4BE204-5673-6EAA-9C4F-65B9F76AD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  </a:t>
            </a:r>
            <a:r>
              <a:rPr lang="en-US" altLang="zh-CN" sz="2000">
                <a:latin typeface="Arial" panose="020B0604020202020204" pitchFamily="34" charset="0"/>
                <a:ea typeface="MS Hei" pitchFamily="49" charset="-122"/>
              </a:rPr>
              <a:t>Delete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ea typeface="MS Hei" pitchFamily="49" charset="-122"/>
              </a:rPr>
              <a:t>60</a:t>
            </a:r>
            <a:endParaRPr lang="en-US" altLang="zh-CN" sz="2400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B82ED923-C1A1-EB35-ED1D-B73BDCAFA5B6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352800"/>
            <a:ext cx="2209800" cy="2819400"/>
            <a:chOff x="1344" y="2256"/>
            <a:chExt cx="1392" cy="1776"/>
          </a:xfrm>
        </p:grpSpPr>
        <p:sp>
          <p:nvSpPr>
            <p:cNvPr id="11283" name="Oval 15">
              <a:extLst>
                <a:ext uri="{FF2B5EF4-FFF2-40B4-BE49-F238E27FC236}">
                  <a16:creationId xmlns:a16="http://schemas.microsoft.com/office/drawing/2014/main" id="{7E7A633C-93D6-4D52-12B5-9AD4727EE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40</a:t>
              </a:r>
            </a:p>
          </p:txBody>
        </p:sp>
        <p:grpSp>
          <p:nvGrpSpPr>
            <p:cNvPr id="11284" name="Group 16">
              <a:extLst>
                <a:ext uri="{FF2B5EF4-FFF2-40B4-BE49-F238E27FC236}">
                  <a16:creationId xmlns:a16="http://schemas.microsoft.com/office/drawing/2014/main" id="{F91E8F3D-06C3-EADC-7114-8B18F90CD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024"/>
              <a:ext cx="624" cy="624"/>
              <a:chOff x="1392" y="2928"/>
              <a:chExt cx="624" cy="624"/>
            </a:xfrm>
          </p:grpSpPr>
          <p:sp>
            <p:nvSpPr>
              <p:cNvPr id="11299" name="Oval 17">
                <a:extLst>
                  <a:ext uri="{FF2B5EF4-FFF2-40B4-BE49-F238E27FC236}">
                    <a16:creationId xmlns:a16="http://schemas.microsoft.com/office/drawing/2014/main" id="{D40AF894-B9D8-124D-01F7-6BD254B2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9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50</a:t>
                </a:r>
              </a:p>
            </p:txBody>
          </p:sp>
          <p:sp>
            <p:nvSpPr>
              <p:cNvPr id="11300" name="Oval 18">
                <a:extLst>
                  <a:ext uri="{FF2B5EF4-FFF2-40B4-BE49-F238E27FC236}">
                    <a16:creationId xmlns:a16="http://schemas.microsoft.com/office/drawing/2014/main" id="{116A8E7C-7540-54CA-0615-D5F980B52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45</a:t>
                </a:r>
              </a:p>
            </p:txBody>
          </p:sp>
          <p:sp>
            <p:nvSpPr>
              <p:cNvPr id="11301" name="Line 19">
                <a:extLst>
                  <a:ext uri="{FF2B5EF4-FFF2-40B4-BE49-F238E27FC236}">
                    <a16:creationId xmlns:a16="http://schemas.microsoft.com/office/drawing/2014/main" id="{5E489432-9D0D-0E5A-191A-F4DD3947D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Oval 20">
                <a:extLst>
                  <a:ext uri="{FF2B5EF4-FFF2-40B4-BE49-F238E27FC236}">
                    <a16:creationId xmlns:a16="http://schemas.microsoft.com/office/drawing/2014/main" id="{AD7D2808-1AF0-4F11-2EFD-0B79CB694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76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55</a:t>
                </a:r>
              </a:p>
            </p:txBody>
          </p:sp>
          <p:sp>
            <p:nvSpPr>
              <p:cNvPr id="11303" name="Line 21">
                <a:extLst>
                  <a:ext uri="{FF2B5EF4-FFF2-40B4-BE49-F238E27FC236}">
                    <a16:creationId xmlns:a16="http://schemas.microsoft.com/office/drawing/2014/main" id="{7A5124F6-F346-3598-BE90-3C57DFF0C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85" name="Oval 22">
              <a:extLst>
                <a:ext uri="{FF2B5EF4-FFF2-40B4-BE49-F238E27FC236}">
                  <a16:creationId xmlns:a16="http://schemas.microsoft.com/office/drawing/2014/main" id="{A617211D-513F-7000-039F-7B926295C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79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52</a:t>
              </a:r>
            </a:p>
          </p:txBody>
        </p:sp>
        <p:sp>
          <p:nvSpPr>
            <p:cNvPr id="11286" name="Line 23">
              <a:extLst>
                <a:ext uri="{FF2B5EF4-FFF2-40B4-BE49-F238E27FC236}">
                  <a16:creationId xmlns:a16="http://schemas.microsoft.com/office/drawing/2014/main" id="{0A47BC06-B7B9-DE07-B3CE-323605DDE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62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Oval 24">
              <a:extLst>
                <a:ext uri="{FF2B5EF4-FFF2-40B4-BE49-F238E27FC236}">
                  <a16:creationId xmlns:a16="http://schemas.microsoft.com/office/drawing/2014/main" id="{DDD4AE0E-4420-B2E4-0EB3-A5BBCC475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64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</a:rPr>
                <a:t>60</a:t>
              </a:r>
              <a:endParaRPr lang="en-US" altLang="zh-CN" sz="2400"/>
            </a:p>
          </p:txBody>
        </p:sp>
        <p:sp>
          <p:nvSpPr>
            <p:cNvPr id="11288" name="Line 25">
              <a:extLst>
                <a:ext uri="{FF2B5EF4-FFF2-40B4-BE49-F238E27FC236}">
                  <a16:creationId xmlns:a16="http://schemas.microsoft.com/office/drawing/2014/main" id="{BD613C8E-D8A3-EA8D-4EE1-9BBEE30FD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856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Oval 26">
              <a:extLst>
                <a:ext uri="{FF2B5EF4-FFF2-40B4-BE49-F238E27FC236}">
                  <a16:creationId xmlns:a16="http://schemas.microsoft.com/office/drawing/2014/main" id="{5D27FD7E-91C2-7BB9-C2A6-7959F5B93DC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302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70</a:t>
              </a:r>
            </a:p>
          </p:txBody>
        </p:sp>
        <p:sp>
          <p:nvSpPr>
            <p:cNvPr id="11290" name="Line 27">
              <a:extLst>
                <a:ext uri="{FF2B5EF4-FFF2-40B4-BE49-F238E27FC236}">
                  <a16:creationId xmlns:a16="http://schemas.microsoft.com/office/drawing/2014/main" id="{59027D07-98D5-6EF4-37EC-38730597B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856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91" name="Group 28">
              <a:extLst>
                <a:ext uri="{FF2B5EF4-FFF2-40B4-BE49-F238E27FC236}">
                  <a16:creationId xmlns:a16="http://schemas.microsoft.com/office/drawing/2014/main" id="{00A4A9D9-A7D7-9EA7-A8ED-5BC8D8CE9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640"/>
              <a:ext cx="624" cy="624"/>
              <a:chOff x="1392" y="2928"/>
              <a:chExt cx="624" cy="624"/>
            </a:xfrm>
          </p:grpSpPr>
          <p:sp>
            <p:nvSpPr>
              <p:cNvPr id="11294" name="Oval 29">
                <a:extLst>
                  <a:ext uri="{FF2B5EF4-FFF2-40B4-BE49-F238E27FC236}">
                    <a16:creationId xmlns:a16="http://schemas.microsoft.com/office/drawing/2014/main" id="{2CA353D0-D1FF-EC7E-61F6-6201EAC9A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9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20</a:t>
                </a:r>
              </a:p>
            </p:txBody>
          </p:sp>
          <p:sp>
            <p:nvSpPr>
              <p:cNvPr id="11295" name="Oval 30">
                <a:extLst>
                  <a:ext uri="{FF2B5EF4-FFF2-40B4-BE49-F238E27FC236}">
                    <a16:creationId xmlns:a16="http://schemas.microsoft.com/office/drawing/2014/main" id="{9125B612-6553-614B-D297-E6472C819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10</a:t>
                </a:r>
              </a:p>
            </p:txBody>
          </p:sp>
          <p:sp>
            <p:nvSpPr>
              <p:cNvPr id="11296" name="Line 31">
                <a:extLst>
                  <a:ext uri="{FF2B5EF4-FFF2-40B4-BE49-F238E27FC236}">
                    <a16:creationId xmlns:a16="http://schemas.microsoft.com/office/drawing/2014/main" id="{67D9AB0C-522F-2BF3-2663-29DD82D6A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Oval 32">
                <a:extLst>
                  <a:ext uri="{FF2B5EF4-FFF2-40B4-BE49-F238E27FC236}">
                    <a16:creationId xmlns:a16="http://schemas.microsoft.com/office/drawing/2014/main" id="{714069EF-D638-93B3-0DEA-BA47B2AD5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76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30</a:t>
                </a:r>
              </a:p>
            </p:txBody>
          </p:sp>
          <p:sp>
            <p:nvSpPr>
              <p:cNvPr id="11298" name="Line 33">
                <a:extLst>
                  <a:ext uri="{FF2B5EF4-FFF2-40B4-BE49-F238E27FC236}">
                    <a16:creationId xmlns:a16="http://schemas.microsoft.com/office/drawing/2014/main" id="{8B9C1BB5-3531-7C95-248F-EC381D6D5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92" name="Line 34">
              <a:extLst>
                <a:ext uri="{FF2B5EF4-FFF2-40B4-BE49-F238E27FC236}">
                  <a16:creationId xmlns:a16="http://schemas.microsoft.com/office/drawing/2014/main" id="{81DE0184-E2BB-17B0-23CE-68C2A7542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448"/>
              <a:ext cx="21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35">
              <a:extLst>
                <a:ext uri="{FF2B5EF4-FFF2-40B4-BE49-F238E27FC236}">
                  <a16:creationId xmlns:a16="http://schemas.microsoft.com/office/drawing/2014/main" id="{CC5C2D77-C306-E6AF-823D-88C7BA099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2448"/>
              <a:ext cx="218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8644" name="Text Box 36">
            <a:extLst>
              <a:ext uri="{FF2B5EF4-FFF2-40B4-BE49-F238E27FC236}">
                <a16:creationId xmlns:a16="http://schemas.microsoft.com/office/drawing/2014/main" id="{DCFF827B-C7E4-92DE-2681-2413DE845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386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8275" indent="-14382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Solution 1:  reset left subtree.</a:t>
            </a:r>
          </a:p>
        </p:txBody>
      </p:sp>
      <p:sp>
        <p:nvSpPr>
          <p:cNvPr id="68645" name="Oval 37">
            <a:extLst>
              <a:ext uri="{FF2B5EF4-FFF2-40B4-BE49-F238E27FC236}">
                <a16:creationId xmlns:a16="http://schemas.microsoft.com/office/drawing/2014/main" id="{E08087CE-2D26-8837-5CAF-D1C2FFB6D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68646" name="Oval 38">
            <a:extLst>
              <a:ext uri="{FF2B5EF4-FFF2-40B4-BE49-F238E27FC236}">
                <a16:creationId xmlns:a16="http://schemas.microsoft.com/office/drawing/2014/main" id="{1F71A141-4227-3C9A-C4C4-2AE62DBF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9624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55</a:t>
            </a:r>
            <a:endParaRPr lang="en-US" altLang="zh-CN" sz="2400"/>
          </a:p>
        </p:txBody>
      </p:sp>
      <p:sp>
        <p:nvSpPr>
          <p:cNvPr id="68647" name="Oval 39">
            <a:extLst>
              <a:ext uri="{FF2B5EF4-FFF2-40B4-BE49-F238E27FC236}">
                <a16:creationId xmlns:a16="http://schemas.microsoft.com/office/drawing/2014/main" id="{81EB2E2E-2BB8-9579-2C33-1F0251FA9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52</a:t>
            </a:r>
          </a:p>
        </p:txBody>
      </p:sp>
      <p:sp>
        <p:nvSpPr>
          <p:cNvPr id="68648" name="Freeform 40">
            <a:extLst>
              <a:ext uri="{FF2B5EF4-FFF2-40B4-BE49-F238E27FC236}">
                <a16:creationId xmlns:a16="http://schemas.microsoft.com/office/drawing/2014/main" id="{070419DA-AA4F-592A-1423-43BE46A58EB0}"/>
              </a:ext>
            </a:extLst>
          </p:cNvPr>
          <p:cNvSpPr>
            <a:spLocks/>
          </p:cNvSpPr>
          <p:nvPr/>
        </p:nvSpPr>
        <p:spPr bwMode="auto">
          <a:xfrm>
            <a:off x="6169025" y="5543550"/>
            <a:ext cx="536575" cy="704850"/>
          </a:xfrm>
          <a:custGeom>
            <a:avLst/>
            <a:gdLst>
              <a:gd name="T0" fmla="*/ 2147483646 w 338"/>
              <a:gd name="T1" fmla="*/ 0 h 444"/>
              <a:gd name="T2" fmla="*/ 2147483646 w 338"/>
              <a:gd name="T3" fmla="*/ 2147483646 h 444"/>
              <a:gd name="T4" fmla="*/ 2147483646 w 338"/>
              <a:gd name="T5" fmla="*/ 2147483646 h 444"/>
              <a:gd name="T6" fmla="*/ 2147483646 w 338"/>
              <a:gd name="T7" fmla="*/ 2147483646 h 444"/>
              <a:gd name="T8" fmla="*/ 2147483646 w 338"/>
              <a:gd name="T9" fmla="*/ 2147483646 h 444"/>
              <a:gd name="T10" fmla="*/ 2147483646 w 338"/>
              <a:gd name="T11" fmla="*/ 2147483646 h 444"/>
              <a:gd name="T12" fmla="*/ 2147483646 w 338"/>
              <a:gd name="T13" fmla="*/ 2147483646 h 444"/>
              <a:gd name="T14" fmla="*/ 2147483646 w 338"/>
              <a:gd name="T15" fmla="*/ 2147483646 h 444"/>
              <a:gd name="T16" fmla="*/ 2147483646 w 338"/>
              <a:gd name="T17" fmla="*/ 0 h 4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8"/>
              <a:gd name="T28" fmla="*/ 0 h 444"/>
              <a:gd name="T29" fmla="*/ 338 w 338"/>
              <a:gd name="T30" fmla="*/ 444 h 44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8" h="444">
                <a:moveTo>
                  <a:pt x="286" y="0"/>
                </a:moveTo>
                <a:cubicBezTo>
                  <a:pt x="257" y="15"/>
                  <a:pt x="230" y="36"/>
                  <a:pt x="200" y="49"/>
                </a:cubicBezTo>
                <a:cubicBezTo>
                  <a:pt x="176" y="60"/>
                  <a:pt x="126" y="74"/>
                  <a:pt x="126" y="74"/>
                </a:cubicBezTo>
                <a:cubicBezTo>
                  <a:pt x="114" y="82"/>
                  <a:pt x="101" y="89"/>
                  <a:pt x="90" y="98"/>
                </a:cubicBezTo>
                <a:cubicBezTo>
                  <a:pt x="81" y="105"/>
                  <a:pt x="76" y="118"/>
                  <a:pt x="65" y="123"/>
                </a:cubicBezTo>
                <a:cubicBezTo>
                  <a:pt x="0" y="151"/>
                  <a:pt x="4" y="111"/>
                  <a:pt x="4" y="147"/>
                </a:cubicBezTo>
                <a:lnTo>
                  <a:pt x="2" y="444"/>
                </a:lnTo>
                <a:lnTo>
                  <a:pt x="338" y="444"/>
                </a:lnTo>
                <a:lnTo>
                  <a:pt x="2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49" name="Text Box 41">
            <a:extLst>
              <a:ext uri="{FF2B5EF4-FFF2-40B4-BE49-F238E27FC236}">
                <a16:creationId xmlns:a16="http://schemas.microsoft.com/office/drawing/2014/main" id="{E2B938B3-06FA-A9C7-5169-EC73B187E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76800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8275" indent="-14382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Solution 2:  reset right subtree.</a:t>
            </a:r>
          </a:p>
        </p:txBody>
      </p:sp>
      <p:sp>
        <p:nvSpPr>
          <p:cNvPr id="11282" name="Text Box 46">
            <a:extLst>
              <a:ext uri="{FF2B5EF4-FFF2-40B4-BE49-F238E27FC236}">
                <a16:creationId xmlns:a16="http://schemas.microsoft.com/office/drawing/2014/main" id="{9CCF1572-1D3E-070F-9F23-033316AA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10/13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12" grpId="0" autoUpdateAnimBg="0"/>
      <p:bldP spid="68613" grpId="0" autoUpdateAnimBg="0"/>
      <p:bldP spid="68614" grpId="0" autoUpdateAnimBg="0"/>
      <p:bldP spid="68615" grpId="0" autoUpdateAnimBg="0"/>
      <p:bldP spid="68620" grpId="0" autoUpdateAnimBg="0"/>
      <p:bldP spid="68621" grpId="0" autoUpdateAnimBg="0"/>
      <p:bldP spid="68644" grpId="0" autoUpdateAnimBg="0"/>
      <p:bldP spid="68645" grpId="0" animBg="1" autoUpdateAnimBg="0"/>
      <p:bldP spid="68646" grpId="0" animBg="1" autoUpdateAnimBg="0"/>
      <p:bldP spid="68647" grpId="0" animBg="1" autoUpdateAnimBg="0"/>
      <p:bldP spid="6864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66ED02EC-9F75-50A2-B9D4-5EFC0F70A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9635" name="AutoShape 3">
            <a:extLst>
              <a:ext uri="{FF2B5EF4-FFF2-40B4-BE49-F238E27FC236}">
                <a16:creationId xmlns:a16="http://schemas.microsoft.com/office/drawing/2014/main" id="{BD945FC8-DE08-825F-48AC-3C6C75A3C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229600" cy="6096000"/>
          </a:xfrm>
          <a:prstGeom prst="foldedCorner">
            <a:avLst>
              <a:gd name="adj" fmla="val 9009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216000" tIns="190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SearchTree  Delete( ElementType X, SearchTree 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{    Position  TmpCell;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T == NULL )   Error( "Element not found"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  if</a:t>
            </a:r>
            <a:r>
              <a:rPr lang="en-US" altLang="zh-CN" sz="1800">
                <a:latin typeface="Arial" panose="020B0604020202020204" pitchFamily="34" charset="0"/>
              </a:rPr>
              <a:t> ( X &lt; T-&gt;Element )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Go left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T-&gt;Left = Delete( X, T-&gt;Left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  if</a:t>
            </a:r>
            <a:r>
              <a:rPr lang="en-US" altLang="zh-CN" sz="1800">
                <a:latin typeface="Arial" panose="020B0604020202020204" pitchFamily="34" charset="0"/>
              </a:rPr>
              <a:t> ( X &gt; T-&gt;Element )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Go right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T-&gt;Right = Delete( X, T-&gt;Right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Found element to be deleted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T-&gt;Left &amp;&amp; T-&gt;Right ) {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Two children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Replace with smallest in right subtree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TmpCell = FindMin( T-&gt;Right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T-&gt;Element = TmpCell-&gt;Element;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T-&gt;Right = Delete( T-&gt;Element, T-&gt;Right );  }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if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{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One or zero child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TmpCell = 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T-&gt;Left == NULL )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Also handles 0 child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	         T = T-&gt;Right;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  if </a:t>
            </a:r>
            <a:r>
              <a:rPr lang="en-US" altLang="zh-CN" sz="1800">
                <a:latin typeface="Arial" panose="020B0604020202020204" pitchFamily="34" charset="0"/>
              </a:rPr>
              <a:t>( T-&gt;Right == NULL )  T = T-&gt;Left;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  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free</a:t>
            </a:r>
            <a:r>
              <a:rPr lang="en-US" altLang="zh-CN" sz="1800">
                <a:latin typeface="Arial" panose="020B0604020202020204" pitchFamily="34" charset="0"/>
              </a:rPr>
              <a:t>( TmpCell );  }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else 1 or 0 child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>
                <a:latin typeface="Arial" panose="020B0604020202020204" pitchFamily="34" charset="0"/>
              </a:rPr>
              <a:t>  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D505D813-2E44-6CA9-3EF5-B5C14CC37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943600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h</a:t>
            </a:r>
            <a:r>
              <a:rPr lang="en-US" altLang="zh-CN" sz="2000">
                <a:sym typeface="Wingdings" panose="05000000000000000000" pitchFamily="2" charset="2"/>
              </a:rPr>
              <a:t> )  where </a:t>
            </a:r>
            <a:r>
              <a:rPr lang="en-US" altLang="zh-CN" sz="2000" i="1">
                <a:sym typeface="Wingdings" panose="05000000000000000000" pitchFamily="2" charset="2"/>
              </a:rPr>
              <a:t>h</a:t>
            </a:r>
            <a:r>
              <a:rPr lang="en-US" altLang="zh-CN" sz="2000">
                <a:sym typeface="Wingdings" panose="05000000000000000000" pitchFamily="2" charset="2"/>
              </a:rPr>
              <a:t> is the height of the tree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79074837-0BB8-4BD5-5197-A09D053D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11/13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 autoUpdateAnimBg="0"/>
      <p:bldP spid="6963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E1E20213-FE23-42B3-0999-54D7BF32F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70659" name="AutoShape 3" descr="再生纸">
            <a:extLst>
              <a:ext uri="{FF2B5EF4-FFF2-40B4-BE49-F238E27FC236}">
                <a16:creationId xmlns:a16="http://schemas.microsoft.com/office/drawing/2014/main" id="{5AA3871E-3DD8-96ED-B30D-8675B9C43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848600" cy="3200400"/>
          </a:xfrm>
          <a:prstGeom prst="roundRect">
            <a:avLst>
              <a:gd name="adj" fmla="val 914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62000" tIns="82800" rIns="162000" b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Note:</a:t>
            </a:r>
            <a:r>
              <a:rPr lang="en-US" altLang="zh-CN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    If there are not many deletions, then </a:t>
            </a:r>
            <a:r>
              <a:rPr lang="en-US" altLang="zh-CN" sz="2400" i="1">
                <a:solidFill>
                  <a:schemeClr val="hlink"/>
                </a:solidFill>
              </a:rPr>
              <a:t>lazy deletion</a:t>
            </a:r>
            <a:r>
              <a:rPr lang="en-US" altLang="zh-CN" sz="2400"/>
              <a:t> may be employed: add a flag field to each node, to </a:t>
            </a:r>
            <a:r>
              <a:rPr lang="en-US" altLang="zh-CN" sz="2400">
                <a:solidFill>
                  <a:schemeClr val="hlink"/>
                </a:solidFill>
              </a:rPr>
              <a:t>mark</a:t>
            </a:r>
            <a:r>
              <a:rPr lang="en-US" altLang="zh-CN" sz="2400"/>
              <a:t> if a node is active or is deleted.  Therefore we can delete a node without actually freeing the space of that node.  If a deleted key is reinserted, we won’t have to call malloc again.</a:t>
            </a:r>
          </a:p>
        </p:txBody>
      </p:sp>
      <p:graphicFrame>
        <p:nvGraphicFramePr>
          <p:cNvPr id="70730" name="Object 74">
            <a:extLst>
              <a:ext uri="{FF2B5EF4-FFF2-40B4-BE49-F238E27FC236}">
                <a16:creationId xmlns:a16="http://schemas.microsoft.com/office/drawing/2014/main" id="{589FBE97-1EA3-ADD1-2C20-253B610D6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953000"/>
          <a:ext cx="1446213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4" imgW="2166845" imgH="2287575" progId="MS_ClipArt_Gallery.2">
                  <p:embed/>
                </p:oleObj>
              </mc:Choice>
              <mc:Fallback>
                <p:oleObj name="剪辑" r:id="rId4" imgW="2166845" imgH="2287575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953000"/>
                        <a:ext cx="1446213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32" name="AutoShape 76">
            <a:extLst>
              <a:ext uri="{FF2B5EF4-FFF2-40B4-BE49-F238E27FC236}">
                <a16:creationId xmlns:a16="http://schemas.microsoft.com/office/drawing/2014/main" id="{743466E4-C929-1A9D-685A-AB59809D46C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3657600"/>
            <a:ext cx="6400800" cy="2590800"/>
          </a:xfrm>
          <a:prstGeom prst="cloudCallout">
            <a:avLst>
              <a:gd name="adj1" fmla="val -57639"/>
              <a:gd name="adj2" fmla="val 25060"/>
            </a:avLst>
          </a:prstGeom>
          <a:gradFill rotWithShape="0">
            <a:gsLst>
              <a:gs pos="0">
                <a:srgbClr val="91B59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lIns="0" tIns="10800" rIns="0" bIns="10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While the number of deleted nodes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is the same as the number of active nodes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in the tree, will it seriously affect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the efficiency of the operations?</a:t>
            </a:r>
          </a:p>
        </p:txBody>
      </p:sp>
      <p:sp>
        <p:nvSpPr>
          <p:cNvPr id="13318" name="Text Box 77">
            <a:extLst>
              <a:ext uri="{FF2B5EF4-FFF2-40B4-BE49-F238E27FC236}">
                <a16:creationId xmlns:a16="http://schemas.microsoft.com/office/drawing/2014/main" id="{8FFACA97-C7FB-A66B-88DD-48E86E603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12/13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0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nimBg="1" autoUpdateAnimBg="0"/>
      <p:bldP spid="7073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6D8AD17E-3B0F-EBF7-2272-462811033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620035C8-6311-1E56-046B-D1FDD4A2A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4.  Average-Case Analysis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4AE04227-04C7-C54A-83DB-ED7DEC36E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2900" indent="-161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Question</a:t>
            </a:r>
            <a:r>
              <a:rPr lang="en-US" altLang="zh-CN" sz="2400">
                <a:solidFill>
                  <a:schemeClr val="hlink"/>
                </a:solidFill>
              </a:rPr>
              <a:t>:</a:t>
            </a:r>
            <a:r>
              <a:rPr lang="en-US" altLang="zh-CN" sz="2400"/>
              <a:t>  Place </a:t>
            </a:r>
            <a:r>
              <a:rPr lang="en-US" altLang="zh-CN" sz="2400" i="1"/>
              <a:t>n</a:t>
            </a:r>
            <a:r>
              <a:rPr lang="en-US" altLang="zh-CN" sz="2400"/>
              <a:t> elements in a binary search tree.  How high can this tree be?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698E7543-E740-CFA8-897C-35D746A70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2900" indent="-161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Answer</a:t>
            </a:r>
            <a:r>
              <a:rPr lang="en-US" altLang="zh-CN" sz="2400">
                <a:solidFill>
                  <a:srgbClr val="FF0000"/>
                </a:solidFill>
              </a:rPr>
              <a:t>:</a:t>
            </a:r>
            <a:r>
              <a:rPr lang="en-US" altLang="zh-CN" sz="2400"/>
              <a:t>  The height depends on the order of insertion.</a:t>
            </a: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00DC82E4-4FC3-0C98-CA1C-28BDC8DB3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792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MS Hei" pitchFamily="49" charset="-122"/>
              </a:rPr>
              <a:t>〖</a:t>
            </a:r>
            <a:r>
              <a:rPr lang="en-US" altLang="zh-CN" sz="2400"/>
              <a:t>Example</a:t>
            </a:r>
            <a:r>
              <a:rPr lang="en-US" altLang="zh-CN" sz="2400">
                <a:ea typeface="MS Hei" pitchFamily="49" charset="-122"/>
              </a:rPr>
              <a:t>〗</a:t>
            </a:r>
            <a:r>
              <a:rPr lang="en-US" altLang="zh-CN" sz="2400"/>
              <a:t>  Given elements  1, 2, 3, 4, 5, 6, 7.  Insert them into a binary search tree in the orders: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4, 2, 1, 3, 6, 5, 7           and             1, 2, 3, 4, 5, 6, 7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7405A39-510C-E9D0-8A6D-1B5C6B31268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429000"/>
            <a:ext cx="2209800" cy="1600200"/>
            <a:chOff x="1584" y="2352"/>
            <a:chExt cx="1392" cy="1008"/>
          </a:xfrm>
        </p:grpSpPr>
        <p:sp>
          <p:nvSpPr>
            <p:cNvPr id="14363" name="Oval 8">
              <a:extLst>
                <a:ext uri="{FF2B5EF4-FFF2-40B4-BE49-F238E27FC236}">
                  <a16:creationId xmlns:a16="http://schemas.microsoft.com/office/drawing/2014/main" id="{D9EDDD5C-3E56-6D1C-3965-641920104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</a:t>
              </a:r>
            </a:p>
          </p:txBody>
        </p:sp>
        <p:sp>
          <p:nvSpPr>
            <p:cNvPr id="14364" name="Oval 9">
              <a:extLst>
                <a:ext uri="{FF2B5EF4-FFF2-40B4-BE49-F238E27FC236}">
                  <a16:creationId xmlns:a16="http://schemas.microsoft.com/office/drawing/2014/main" id="{93195D6C-FF76-100A-9E23-325B1DBC5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</a:p>
          </p:txBody>
        </p:sp>
        <p:sp>
          <p:nvSpPr>
            <p:cNvPr id="14365" name="Oval 10">
              <a:extLst>
                <a:ext uri="{FF2B5EF4-FFF2-40B4-BE49-F238E27FC236}">
                  <a16:creationId xmlns:a16="http://schemas.microsoft.com/office/drawing/2014/main" id="{33BA3AD1-F66D-F178-A458-D0D5BA15D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</a:t>
              </a:r>
            </a:p>
          </p:txBody>
        </p:sp>
        <p:sp>
          <p:nvSpPr>
            <p:cNvPr id="14366" name="Line 11">
              <a:extLst>
                <a:ext uri="{FF2B5EF4-FFF2-40B4-BE49-F238E27FC236}">
                  <a16:creationId xmlns:a16="http://schemas.microsoft.com/office/drawing/2014/main" id="{6E3A3DB5-8A0F-2DD9-9629-AA2F2682F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952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Oval 12">
              <a:extLst>
                <a:ext uri="{FF2B5EF4-FFF2-40B4-BE49-F238E27FC236}">
                  <a16:creationId xmlns:a16="http://schemas.microsoft.com/office/drawing/2014/main" id="{9EEB6F8C-5231-68DD-B09A-23014ACD0F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36" y="31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</a:t>
              </a:r>
            </a:p>
          </p:txBody>
        </p:sp>
        <p:sp>
          <p:nvSpPr>
            <p:cNvPr id="14368" name="Line 13">
              <a:extLst>
                <a:ext uri="{FF2B5EF4-FFF2-40B4-BE49-F238E27FC236}">
                  <a16:creationId xmlns:a16="http://schemas.microsoft.com/office/drawing/2014/main" id="{DC1515A3-78B9-E7A5-66EF-D768B77A2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52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69" name="Group 14">
              <a:extLst>
                <a:ext uri="{FF2B5EF4-FFF2-40B4-BE49-F238E27FC236}">
                  <a16:creationId xmlns:a16="http://schemas.microsoft.com/office/drawing/2014/main" id="{72A0CC55-C788-FB43-0745-E76393006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736"/>
              <a:ext cx="624" cy="624"/>
              <a:chOff x="1392" y="2928"/>
              <a:chExt cx="624" cy="624"/>
            </a:xfrm>
          </p:grpSpPr>
          <p:sp>
            <p:nvSpPr>
              <p:cNvPr id="14372" name="Oval 15">
                <a:extLst>
                  <a:ext uri="{FF2B5EF4-FFF2-40B4-BE49-F238E27FC236}">
                    <a16:creationId xmlns:a16="http://schemas.microsoft.com/office/drawing/2014/main" id="{3BB413B0-9117-85A5-DD7B-8126755EE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92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4373" name="Oval 16">
                <a:extLst>
                  <a:ext uri="{FF2B5EF4-FFF2-40B4-BE49-F238E27FC236}">
                    <a16:creationId xmlns:a16="http://schemas.microsoft.com/office/drawing/2014/main" id="{F3AB51CE-DCEC-50CA-6F5E-21CB5EBD2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4374" name="Line 17">
                <a:extLst>
                  <a:ext uri="{FF2B5EF4-FFF2-40B4-BE49-F238E27FC236}">
                    <a16:creationId xmlns:a16="http://schemas.microsoft.com/office/drawing/2014/main" id="{C72D3D79-7A73-EAF6-B38B-308087014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5" name="Oval 18">
                <a:extLst>
                  <a:ext uri="{FF2B5EF4-FFF2-40B4-BE49-F238E27FC236}">
                    <a16:creationId xmlns:a16="http://schemas.microsoft.com/office/drawing/2014/main" id="{E2A6BE28-A183-515A-786B-AD5034E51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76" y="331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3</a:t>
                </a:r>
              </a:p>
            </p:txBody>
          </p:sp>
          <p:sp>
            <p:nvSpPr>
              <p:cNvPr id="14376" name="Line 19">
                <a:extLst>
                  <a:ext uri="{FF2B5EF4-FFF2-40B4-BE49-F238E27FC236}">
                    <a16:creationId xmlns:a16="http://schemas.microsoft.com/office/drawing/2014/main" id="{77108AC5-B4F8-D4F9-DD07-4C6EAD571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14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70" name="Line 20">
              <a:extLst>
                <a:ext uri="{FF2B5EF4-FFF2-40B4-BE49-F238E27FC236}">
                  <a16:creationId xmlns:a16="http://schemas.microsoft.com/office/drawing/2014/main" id="{4735F4C2-C9B9-0A2F-7306-4637E1E89B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544"/>
              <a:ext cx="21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Line 21">
              <a:extLst>
                <a:ext uri="{FF2B5EF4-FFF2-40B4-BE49-F238E27FC236}">
                  <a16:creationId xmlns:a16="http://schemas.microsoft.com/office/drawing/2014/main" id="{AC3AF9D8-2045-F571-E47C-20784F8D0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5" y="2544"/>
              <a:ext cx="218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02" name="Text Box 22">
            <a:extLst>
              <a:ext uri="{FF2B5EF4-FFF2-40B4-BE49-F238E27FC236}">
                <a16:creationId xmlns:a16="http://schemas.microsoft.com/office/drawing/2014/main" id="{C0903981-4D58-9F9F-D005-509F9ABA5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h</a:t>
            </a:r>
            <a:r>
              <a:rPr lang="en-US" altLang="zh-CN" sz="2400">
                <a:solidFill>
                  <a:schemeClr val="hlink"/>
                </a:solidFill>
              </a:rPr>
              <a:t> = 2</a:t>
            </a:r>
            <a:endParaRPr lang="en-US" altLang="zh-CN" sz="2400" i="1"/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FACAD348-FA0A-2DAC-D6B7-765B1D1F386A}"/>
              </a:ext>
            </a:extLst>
          </p:cNvPr>
          <p:cNvGrpSpPr>
            <a:grpSpLocks/>
          </p:cNvGrpSpPr>
          <p:nvPr/>
        </p:nvGrpSpPr>
        <p:grpSpPr bwMode="auto">
          <a:xfrm rot="1200000">
            <a:off x="5334000" y="3429000"/>
            <a:ext cx="2633663" cy="2482850"/>
            <a:chOff x="3504" y="2208"/>
            <a:chExt cx="1659" cy="1564"/>
          </a:xfrm>
        </p:grpSpPr>
        <p:grpSp>
          <p:nvGrpSpPr>
            <p:cNvPr id="14348" name="Group 24">
              <a:extLst>
                <a:ext uri="{FF2B5EF4-FFF2-40B4-BE49-F238E27FC236}">
                  <a16:creationId xmlns:a16="http://schemas.microsoft.com/office/drawing/2014/main" id="{60B7F5F6-292D-C75D-863E-074E4BABB127}"/>
                </a:ext>
              </a:extLst>
            </p:cNvPr>
            <p:cNvGrpSpPr>
              <a:grpSpLocks/>
            </p:cNvGrpSpPr>
            <p:nvPr/>
          </p:nvGrpSpPr>
          <p:grpSpPr bwMode="auto">
            <a:xfrm rot="-1800000">
              <a:off x="3504" y="2208"/>
              <a:ext cx="818" cy="1440"/>
              <a:chOff x="3216" y="2304"/>
              <a:chExt cx="1008" cy="1776"/>
            </a:xfrm>
          </p:grpSpPr>
          <p:sp>
            <p:nvSpPr>
              <p:cNvPr id="14354" name="Oval 25">
                <a:extLst>
                  <a:ext uri="{FF2B5EF4-FFF2-40B4-BE49-F238E27FC236}">
                    <a16:creationId xmlns:a16="http://schemas.microsoft.com/office/drawing/2014/main" id="{532EADAC-ABBB-E380-59B4-B251F209D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</a:t>
                </a:r>
              </a:p>
            </p:txBody>
          </p:sp>
          <p:sp>
            <p:nvSpPr>
              <p:cNvPr id="14355" name="Oval 26">
                <a:extLst>
                  <a:ext uri="{FF2B5EF4-FFF2-40B4-BE49-F238E27FC236}">
                    <a16:creationId xmlns:a16="http://schemas.microsoft.com/office/drawing/2014/main" id="{0651C7B2-CCAD-24C5-C4DE-E36DF4617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3</a:t>
                </a:r>
              </a:p>
            </p:txBody>
          </p:sp>
          <p:sp>
            <p:nvSpPr>
              <p:cNvPr id="14356" name="Line 27">
                <a:extLst>
                  <a:ext uri="{FF2B5EF4-FFF2-40B4-BE49-F238E27FC236}">
                    <a16:creationId xmlns:a16="http://schemas.microsoft.com/office/drawing/2014/main" id="{FFCE4E13-FF49-04FD-BC4A-83CD6585C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90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7" name="Oval 28">
                <a:extLst>
                  <a:ext uri="{FF2B5EF4-FFF2-40B4-BE49-F238E27FC236}">
                    <a16:creationId xmlns:a16="http://schemas.microsoft.com/office/drawing/2014/main" id="{C764D5C3-ECF0-1994-FBCC-F1693C6B1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14358" name="Line 29">
                <a:extLst>
                  <a:ext uri="{FF2B5EF4-FFF2-40B4-BE49-F238E27FC236}">
                    <a16:creationId xmlns:a16="http://schemas.microsoft.com/office/drawing/2014/main" id="{F5B0B73A-49C2-A408-63D9-638AA9346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20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9" name="Oval 30">
                <a:extLst>
                  <a:ext uri="{FF2B5EF4-FFF2-40B4-BE49-F238E27FC236}">
                    <a16:creationId xmlns:a16="http://schemas.microsoft.com/office/drawing/2014/main" id="{D3491EDA-2F7D-0D2A-5D95-0E423624A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456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4</a:t>
                </a:r>
              </a:p>
            </p:txBody>
          </p:sp>
          <p:sp>
            <p:nvSpPr>
              <p:cNvPr id="14360" name="Oval 31">
                <a:extLst>
                  <a:ext uri="{FF2B5EF4-FFF2-40B4-BE49-F238E27FC236}">
                    <a16:creationId xmlns:a16="http://schemas.microsoft.com/office/drawing/2014/main" id="{3C322F98-A50E-316C-4BE4-107B99828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4" y="3840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5</a:t>
                </a:r>
              </a:p>
            </p:txBody>
          </p:sp>
          <p:sp>
            <p:nvSpPr>
              <p:cNvPr id="14361" name="Line 32">
                <a:extLst>
                  <a:ext uri="{FF2B5EF4-FFF2-40B4-BE49-F238E27FC236}">
                    <a16:creationId xmlns:a16="http://schemas.microsoft.com/office/drawing/2014/main" id="{E5F09693-8750-3D6F-2E4D-496508AB4B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72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2" name="Line 33">
                <a:extLst>
                  <a:ext uri="{FF2B5EF4-FFF2-40B4-BE49-F238E27FC236}">
                    <a16:creationId xmlns:a16="http://schemas.microsoft.com/office/drawing/2014/main" id="{76CE6650-5CC6-3E5D-D46E-553404059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288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49" name="Group 34">
              <a:extLst>
                <a:ext uri="{FF2B5EF4-FFF2-40B4-BE49-F238E27FC236}">
                  <a16:creationId xmlns:a16="http://schemas.microsoft.com/office/drawing/2014/main" id="{DA9AA1FC-5CBC-46C8-89E4-04BD15A6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3" y="3301"/>
              <a:ext cx="560" cy="471"/>
              <a:chOff x="4435" y="3180"/>
              <a:chExt cx="560" cy="471"/>
            </a:xfrm>
          </p:grpSpPr>
          <p:sp>
            <p:nvSpPr>
              <p:cNvPr id="14350" name="Oval 35">
                <a:extLst>
                  <a:ext uri="{FF2B5EF4-FFF2-40B4-BE49-F238E27FC236}">
                    <a16:creationId xmlns:a16="http://schemas.microsoft.com/office/drawing/2014/main" id="{CCEAEA71-8C17-4BB5-4C5E-91646037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00000">
                <a:off x="4510" y="3265"/>
                <a:ext cx="195" cy="19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6</a:t>
                </a:r>
              </a:p>
            </p:txBody>
          </p:sp>
          <p:sp>
            <p:nvSpPr>
              <p:cNvPr id="14351" name="Oval 36">
                <a:extLst>
                  <a:ext uri="{FF2B5EF4-FFF2-40B4-BE49-F238E27FC236}">
                    <a16:creationId xmlns:a16="http://schemas.microsoft.com/office/drawing/2014/main" id="{C6893021-13D7-FFE8-9D0D-53B720FAA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00000" flipH="1">
                <a:off x="4800" y="3456"/>
                <a:ext cx="195" cy="19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7</a:t>
                </a:r>
              </a:p>
            </p:txBody>
          </p:sp>
          <p:sp>
            <p:nvSpPr>
              <p:cNvPr id="14352" name="Line 37">
                <a:extLst>
                  <a:ext uri="{FF2B5EF4-FFF2-40B4-BE49-F238E27FC236}">
                    <a16:creationId xmlns:a16="http://schemas.microsoft.com/office/drawing/2014/main" id="{73F7D023-1839-1902-0160-84731AE5D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800000">
                <a:off x="4725" y="3372"/>
                <a:ext cx="78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3" name="Line 38">
                <a:extLst>
                  <a:ext uri="{FF2B5EF4-FFF2-40B4-BE49-F238E27FC236}">
                    <a16:creationId xmlns:a16="http://schemas.microsoft.com/office/drawing/2014/main" id="{AF2D0D37-05FC-6D90-6B38-9F5759517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800000">
                <a:off x="4435" y="3180"/>
                <a:ext cx="78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1719" name="Text Box 39">
            <a:extLst>
              <a:ext uri="{FF2B5EF4-FFF2-40B4-BE49-F238E27FC236}">
                <a16:creationId xmlns:a16="http://schemas.microsoft.com/office/drawing/2014/main" id="{3C604EFE-1235-6D5F-58E3-609F234DD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038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hlink"/>
                </a:solidFill>
              </a:rPr>
              <a:t>h</a:t>
            </a:r>
            <a:r>
              <a:rPr lang="en-US" altLang="zh-CN" sz="2400">
                <a:solidFill>
                  <a:schemeClr val="hlink"/>
                </a:solidFill>
              </a:rPr>
              <a:t> = 6</a:t>
            </a:r>
            <a:endParaRPr lang="en-US" altLang="zh-CN" sz="2400" i="1"/>
          </a:p>
        </p:txBody>
      </p:sp>
      <p:sp>
        <p:nvSpPr>
          <p:cNvPr id="14347" name="Text Box 42">
            <a:extLst>
              <a:ext uri="{FF2B5EF4-FFF2-40B4-BE49-F238E27FC236}">
                <a16:creationId xmlns:a16="http://schemas.microsoft.com/office/drawing/2014/main" id="{27373D19-7B3D-D873-CDF8-F0BB499B3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13/13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684" grpId="0" autoUpdateAnimBg="0"/>
      <p:bldP spid="71685" grpId="0" autoUpdateAnimBg="0"/>
      <p:bldP spid="71686" grpId="0" autoUpdateAnimBg="0"/>
      <p:bldP spid="71702" grpId="0" autoUpdateAnimBg="0"/>
      <p:bldP spid="7171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5EF9E14-FDF1-4230-F08C-D757577B43A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19225"/>
            <a:ext cx="6553200" cy="2090738"/>
            <a:chOff x="816" y="240"/>
            <a:chExt cx="4128" cy="1317"/>
          </a:xfrm>
        </p:grpSpPr>
        <p:sp>
          <p:nvSpPr>
            <p:cNvPr id="15364" name="Text Box 3">
              <a:extLst>
                <a:ext uri="{FF2B5EF4-FFF2-40B4-BE49-F238E27FC236}">
                  <a16:creationId xmlns:a16="http://schemas.microsoft.com/office/drawing/2014/main" id="{6FC1A2AF-43B8-4C6B-1F64-E75F6B359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36"/>
              <a:ext cx="3936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Laboratory Project 2</a:t>
              </a:r>
            </a:p>
            <a:p>
              <a:pPr algn="ctr" eaLnBrk="1" hangingPunct="1">
                <a:buFontTx/>
                <a:buNone/>
              </a:pPr>
              <a:endParaRPr lang="en-US" altLang="zh-CN" sz="2000">
                <a:latin typeface="Georgia" panose="02040502050405020303" pitchFamily="18" charset="0"/>
              </a:endParaRPr>
            </a:p>
            <a:p>
              <a:pPr algn="ctr" eaLnBrk="1" hangingPunct="1">
                <a:buFontTx/>
                <a:buNone/>
              </a:pPr>
              <a:endParaRPr lang="en-US" altLang="zh-CN" sz="2000">
                <a:latin typeface="Georgia" panose="02040502050405020303" pitchFamily="18" charset="0"/>
              </a:endParaRPr>
            </a:p>
            <a:p>
              <a:pPr algn="ctr" eaLnBrk="1" hangingPunct="1">
                <a:buFontTx/>
                <a:buNone/>
              </a:pPr>
              <a:r>
                <a:rPr lang="en-US" altLang="zh-CN" sz="2000">
                  <a:latin typeface="Georgia" panose="02040502050405020303" pitchFamily="18" charset="0"/>
                </a:rPr>
                <a:t>Normal: A+B with Binary Search Trees</a:t>
              </a:r>
            </a:p>
            <a:p>
              <a:pPr algn="ctr" eaLnBrk="1" hangingPunct="1">
                <a:buFontTx/>
                <a:buNone/>
              </a:pPr>
              <a:r>
                <a:rPr lang="en-US" altLang="zh-CN" sz="2000" i="1">
                  <a:latin typeface="Georgia" panose="02040502050405020303" pitchFamily="18" charset="0"/>
                </a:rPr>
                <a:t>Hard: Autograd for Algebraic Expressions</a:t>
              </a:r>
            </a:p>
          </p:txBody>
        </p:sp>
        <p:graphicFrame>
          <p:nvGraphicFramePr>
            <p:cNvPr id="15365" name="Object 4">
              <a:extLst>
                <a:ext uri="{FF2B5EF4-FFF2-40B4-BE49-F238E27FC236}">
                  <a16:creationId xmlns:a16="http://schemas.microsoft.com/office/drawing/2014/main" id="{EBAC8FA4-D9C9-C6AC-8572-BDD568895B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40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3" imgW="4179206" imgH="3215507" progId="MS_ClipArt_Gallery.2">
                    <p:embed/>
                  </p:oleObj>
                </mc:Choice>
                <mc:Fallback>
                  <p:oleObj name="剪辑" r:id="rId3" imgW="4179206" imgH="3215507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0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1" name="Rectangle 13">
            <a:extLst>
              <a:ext uri="{FF2B5EF4-FFF2-40B4-BE49-F238E27FC236}">
                <a16:creationId xmlns:a16="http://schemas.microsoft.com/office/drawing/2014/main" id="{751F79DB-FF25-EC13-B5F7-D5597466C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752850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</a:rPr>
              <a:t>Due:  Monday, March 24</a:t>
            </a:r>
            <a:r>
              <a:rPr lang="en-US" altLang="zh-CN" sz="2000" baseline="30000">
                <a:solidFill>
                  <a:schemeClr val="hlink"/>
                </a:solidFill>
              </a:rPr>
              <a:t>th</a:t>
            </a:r>
            <a:r>
              <a:rPr lang="en-US" altLang="zh-CN" sz="2000">
                <a:solidFill>
                  <a:schemeClr val="hlink"/>
                </a:solidFill>
              </a:rPr>
              <a:t>, 2025 at 10:00pm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4359E4C9-AC0E-645D-9A54-688BE1EF3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>
                <a:sym typeface="Wingdings" panose="05000000000000000000" pitchFamily="2" charset="2"/>
              </a:rPr>
              <a:t> </a:t>
            </a:r>
            <a:r>
              <a:rPr lang="en-US" altLang="zh-CN" sz="2400"/>
              <a:t>Properties of Binary Trees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4EDA0B9B-3D6E-B405-AC29-CCBFFB6D3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55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§2  Binary Trees</a:t>
            </a:r>
            <a:endParaRPr lang="en-US" altLang="zh-CN" sz="1800"/>
          </a:p>
        </p:txBody>
      </p:sp>
      <p:sp>
        <p:nvSpPr>
          <p:cNvPr id="84996" name="Text Box 4">
            <a:extLst>
              <a:ext uri="{FF2B5EF4-FFF2-40B4-BE49-F238E27FC236}">
                <a16:creationId xmlns:a16="http://schemas.microsoft.com/office/drawing/2014/main" id="{302D653D-399A-4142-6FDC-7D1955F6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0772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  The maximum number of nodes on level  </a:t>
            </a:r>
            <a:r>
              <a:rPr lang="en-US" altLang="zh-CN" sz="2000" i="1">
                <a:sym typeface="Wingdings" panose="05000000000000000000" pitchFamily="2" charset="2"/>
              </a:rPr>
              <a:t>i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 is 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2 </a:t>
            </a:r>
            <a:r>
              <a:rPr lang="en-US" altLang="zh-CN" sz="2400" i="1" baseline="30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400" baseline="30000">
                <a:solidFill>
                  <a:schemeClr val="hlink"/>
                </a:solidFill>
                <a:sym typeface="Symbol" panose="05050102010706020507" pitchFamily="18" charset="2"/>
              </a:rPr>
              <a:t>1</a:t>
            </a:r>
            <a:r>
              <a:rPr lang="en-US" altLang="zh-CN" sz="2000">
                <a:sym typeface="Symbol" panose="05050102010706020507" pitchFamily="18" charset="2"/>
              </a:rPr>
              <a:t>,  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  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The maximum number of nodes in a binary tree of depth </a:t>
            </a:r>
            <a:r>
              <a:rPr lang="en-US" altLang="zh-CN" sz="2000" i="1"/>
              <a:t>k</a:t>
            </a:r>
            <a:r>
              <a:rPr lang="en-US" altLang="zh-CN" sz="2000">
                <a:latin typeface="Arial" panose="020B0604020202020204" pitchFamily="34" charset="0"/>
              </a:rPr>
              <a:t>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2 </a:t>
            </a:r>
            <a:r>
              <a:rPr lang="en-US" altLang="zh-CN" sz="2400" i="1" baseline="30000">
                <a:solidFill>
                  <a:schemeClr val="hlink"/>
                </a:solidFill>
                <a:sym typeface="Wingdings" panose="05000000000000000000" pitchFamily="2" charset="2"/>
              </a:rPr>
              <a:t>k </a:t>
            </a:r>
            <a:r>
              <a:rPr lang="en-US" altLang="zh-CN" sz="2400">
                <a:solidFill>
                  <a:schemeClr val="hlink"/>
                </a:solidFill>
                <a:sym typeface="Symbol" panose="05050102010706020507" pitchFamily="18" charset="2"/>
              </a:rPr>
              <a:t> 1</a:t>
            </a:r>
            <a:r>
              <a:rPr lang="en-US" altLang="zh-CN" sz="2000">
                <a:sym typeface="Symbol" panose="05050102010706020507" pitchFamily="18" charset="2"/>
              </a:rPr>
              <a:t>,  </a:t>
            </a:r>
            <a:r>
              <a:rPr lang="en-US" altLang="zh-CN" sz="2000" i="1">
                <a:sym typeface="Symbol" panose="05050102010706020507" pitchFamily="18" charset="2"/>
              </a:rPr>
              <a:t>k </a:t>
            </a:r>
            <a:r>
              <a:rPr lang="en-US" altLang="zh-CN" sz="2000">
                <a:sym typeface="Symbol" panose="05050102010706020507" pitchFamily="18" charset="2"/>
              </a:rPr>
              <a:t> 1.</a:t>
            </a:r>
            <a:endParaRPr lang="en-US" altLang="zh-CN" sz="2400" baseline="30000">
              <a:solidFill>
                <a:schemeClr val="hlink"/>
              </a:solidFill>
              <a:sym typeface="Symbol" panose="05050102010706020507" pitchFamily="18" charset="2"/>
            </a:endParaRP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C6CC676B-5F6A-C91B-DCAE-1FA7860C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  For any nonempty binary tree, </a:t>
            </a:r>
            <a:r>
              <a:rPr lang="en-US" altLang="zh-CN" sz="24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olidFill>
                  <a:schemeClr val="hlink"/>
                </a:solidFill>
                <a:sym typeface="Wingdings" panose="05000000000000000000" pitchFamily="2" charset="2"/>
              </a:rPr>
              <a:t>0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olidFill>
                  <a:schemeClr val="hlink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400">
                <a:solidFill>
                  <a:schemeClr val="hlink"/>
                </a:solidFill>
                <a:sym typeface="Wingdings" panose="05000000000000000000" pitchFamily="2" charset="2"/>
              </a:rPr>
              <a:t> + 1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where </a:t>
            </a:r>
            <a:r>
              <a:rPr lang="en-US" altLang="zh-CN" sz="2400" i="1"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ym typeface="Wingdings" panose="05000000000000000000" pitchFamily="2" charset="2"/>
              </a:rPr>
              <a:t>0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is the number of leaf nodes and </a:t>
            </a:r>
            <a:r>
              <a:rPr lang="en-US" altLang="zh-CN" sz="2400" i="1"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ym typeface="Wingdings" panose="05000000000000000000" pitchFamily="2" charset="2"/>
              </a:rPr>
              <a:t>2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the number of nodes of degree </a:t>
            </a:r>
            <a:r>
              <a:rPr lang="en-US" altLang="zh-CN" sz="2400">
                <a:sym typeface="Wingdings" panose="05000000000000000000" pitchFamily="2" charset="2"/>
              </a:rPr>
              <a:t>2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zh-CN" sz="2400" baseline="30000">
              <a:solidFill>
                <a:schemeClr val="hlink"/>
              </a:solidFill>
              <a:sym typeface="Symbol" panose="05050102010706020507" pitchFamily="18" charset="2"/>
            </a:endParaRP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224B542B-6989-2608-5711-B21AD7532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71800"/>
            <a:ext cx="80772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1"/>
                </a:solidFill>
              </a:rPr>
              <a:t>Proof:</a:t>
            </a:r>
            <a:r>
              <a:rPr lang="en-US" altLang="zh-CN" sz="2400"/>
              <a:t>  </a:t>
            </a:r>
            <a:r>
              <a:rPr lang="en-US" altLang="zh-CN" sz="2000">
                <a:latin typeface="Arial" panose="020B0604020202020204" pitchFamily="34" charset="0"/>
              </a:rPr>
              <a:t>Let</a:t>
            </a:r>
            <a:r>
              <a:rPr lang="en-US" altLang="zh-CN" sz="2400"/>
              <a:t> </a:t>
            </a:r>
            <a:r>
              <a:rPr lang="en-US" altLang="zh-CN" sz="2400" i="1"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ym typeface="Wingdings" panose="05000000000000000000" pitchFamily="2" charset="2"/>
              </a:rPr>
              <a:t>1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be the number of nodes of degree </a:t>
            </a:r>
            <a:r>
              <a:rPr lang="en-US" altLang="zh-CN" sz="2400">
                <a:sym typeface="Wingdings" panose="05000000000000000000" pitchFamily="2" charset="2"/>
              </a:rPr>
              <a:t>1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, and </a:t>
            </a:r>
            <a:r>
              <a:rPr lang="en-US" altLang="zh-CN" sz="24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the total number of nodes.  Then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                               </a:t>
            </a:r>
            <a:r>
              <a:rPr lang="en-US" altLang="zh-CN" sz="2400" i="1">
                <a:sym typeface="Wingdings" panose="05000000000000000000" pitchFamily="2" charset="2"/>
              </a:rPr>
              <a:t>n = </a:t>
            </a:r>
          </a:p>
        </p:txBody>
      </p:sp>
      <p:graphicFrame>
        <p:nvGraphicFramePr>
          <p:cNvPr id="84999" name="Object 7">
            <a:extLst>
              <a:ext uri="{FF2B5EF4-FFF2-40B4-BE49-F238E27FC236}">
                <a16:creationId xmlns:a16="http://schemas.microsoft.com/office/drawing/2014/main" id="{1691C206-5A88-1555-93B7-59CC714C1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810000"/>
          <a:ext cx="1600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36600" imgH="228600" progId="Equation.3">
                  <p:embed/>
                </p:oleObj>
              </mc:Choice>
              <mc:Fallback>
                <p:oleObj name="公式" r:id="rId6" imgW="736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0"/>
                        <a:ext cx="1600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Text Box 8">
            <a:extLst>
              <a:ext uri="{FF2B5EF4-FFF2-40B4-BE49-F238E27FC236}">
                <a16:creationId xmlns:a16="http://schemas.microsoft.com/office/drawing/2014/main" id="{334A938B-F9A9-84A8-71C3-49CA732A8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2672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Let</a:t>
            </a:r>
            <a:r>
              <a:rPr lang="en-US" altLang="zh-CN" sz="2400"/>
              <a:t> </a:t>
            </a:r>
            <a:r>
              <a:rPr lang="en-US" altLang="zh-CN" sz="2400" i="1">
                <a:sym typeface="Wingdings" panose="05000000000000000000" pitchFamily="2" charset="2"/>
              </a:rPr>
              <a:t>B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be the number of branches.  Then  </a:t>
            </a:r>
            <a:r>
              <a:rPr lang="en-US" altLang="zh-CN" sz="2400" i="1">
                <a:sym typeface="Wingdings" panose="05000000000000000000" pitchFamily="2" charset="2"/>
              </a:rPr>
              <a:t>n </a:t>
            </a:r>
            <a:r>
              <a:rPr lang="en-US" altLang="zh-CN" sz="2400">
                <a:sym typeface="Wingdings" panose="05000000000000000000" pitchFamily="2" charset="2"/>
              </a:rPr>
              <a:t>~</a:t>
            </a:r>
            <a:r>
              <a:rPr lang="en-US" altLang="zh-CN" sz="2400" i="1">
                <a:sym typeface="Wingdings" panose="05000000000000000000" pitchFamily="2" charset="2"/>
              </a:rPr>
              <a:t> B</a:t>
            </a:r>
            <a:r>
              <a:rPr lang="en-US" altLang="zh-CN" sz="2400">
                <a:sym typeface="Wingdings" panose="05000000000000000000" pitchFamily="2" charset="2"/>
              </a:rPr>
              <a:t>?</a:t>
            </a:r>
            <a:endParaRPr lang="en-US" altLang="zh-CN" sz="2400" i="1">
              <a:sym typeface="Wingdings" panose="05000000000000000000" pitchFamily="2" charset="2"/>
            </a:endParaRPr>
          </a:p>
        </p:txBody>
      </p:sp>
      <p:sp>
        <p:nvSpPr>
          <p:cNvPr id="85001" name="Rectangle 9">
            <a:extLst>
              <a:ext uri="{FF2B5EF4-FFF2-40B4-BE49-F238E27FC236}">
                <a16:creationId xmlns:a16="http://schemas.microsoft.com/office/drawing/2014/main" id="{FCE46C13-964A-2F32-2319-4C0FFCE3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4229100"/>
            <a:ext cx="1447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/>
              <a:t>n = B</a:t>
            </a:r>
            <a:r>
              <a:rPr lang="en-US" altLang="zh-CN" sz="2400"/>
              <a:t> + 1.</a:t>
            </a:r>
            <a:endParaRPr lang="en-US" altLang="zh-CN" sz="2400" i="1"/>
          </a:p>
        </p:txBody>
      </p:sp>
      <p:sp>
        <p:nvSpPr>
          <p:cNvPr id="85002" name="Text Box 10">
            <a:extLst>
              <a:ext uri="{FF2B5EF4-FFF2-40B4-BE49-F238E27FC236}">
                <a16:creationId xmlns:a16="http://schemas.microsoft.com/office/drawing/2014/main" id="{958FE2F3-E47A-2D8D-5703-D02292EE9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724400"/>
            <a:ext cx="662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Since all branches come out of nodes of degree 1 or 2, we have  </a:t>
            </a:r>
            <a:r>
              <a:rPr lang="en-US" altLang="zh-CN" sz="2400" i="1"/>
              <a:t>B ~ n</a:t>
            </a:r>
            <a:r>
              <a:rPr lang="en-US" altLang="zh-CN" sz="2400" baseline="-25000"/>
              <a:t>1</a:t>
            </a:r>
            <a:r>
              <a:rPr lang="en-US" altLang="zh-CN" sz="2400" i="1"/>
              <a:t> </a:t>
            </a:r>
            <a:r>
              <a:rPr lang="en-US" altLang="zh-CN" sz="2400"/>
              <a:t>&amp;</a:t>
            </a:r>
            <a:r>
              <a:rPr lang="en-US" altLang="zh-CN" sz="2400" i="1"/>
              <a:t> n</a:t>
            </a:r>
            <a:r>
              <a:rPr lang="en-US" altLang="zh-CN" sz="2400" baseline="-25000"/>
              <a:t>2</a:t>
            </a:r>
            <a:r>
              <a:rPr lang="en-US" altLang="zh-CN" sz="2400" i="1"/>
              <a:t> </a:t>
            </a:r>
            <a:r>
              <a:rPr lang="en-US" altLang="zh-CN" sz="2400"/>
              <a:t>?</a:t>
            </a:r>
            <a:endParaRPr lang="en-US" altLang="zh-CN" sz="2400" i="1">
              <a:sym typeface="Wingdings" panose="05000000000000000000" pitchFamily="2" charset="2"/>
            </a:endParaRPr>
          </a:p>
        </p:txBody>
      </p:sp>
      <p:sp>
        <p:nvSpPr>
          <p:cNvPr id="85003" name="Rectangle 11">
            <a:extLst>
              <a:ext uri="{FF2B5EF4-FFF2-40B4-BE49-F238E27FC236}">
                <a16:creationId xmlns:a16="http://schemas.microsoft.com/office/drawing/2014/main" id="{A7D54167-CA38-45EB-F914-A8BDA8068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105400"/>
            <a:ext cx="1905000" cy="344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/>
              <a:t>B = n</a:t>
            </a:r>
            <a:r>
              <a:rPr lang="en-US" altLang="zh-CN" sz="2400" baseline="-25000"/>
              <a:t>1</a:t>
            </a:r>
            <a:r>
              <a:rPr lang="en-US" altLang="zh-CN" sz="2400" i="1"/>
              <a:t> </a:t>
            </a:r>
            <a:r>
              <a:rPr lang="en-US" altLang="zh-CN" sz="2400"/>
              <a:t>+</a:t>
            </a:r>
            <a:r>
              <a:rPr lang="en-US" altLang="zh-CN" sz="2400" i="1"/>
              <a:t> </a:t>
            </a:r>
            <a:r>
              <a:rPr lang="en-US" altLang="zh-CN" sz="2400"/>
              <a:t>2 </a:t>
            </a:r>
            <a:r>
              <a:rPr lang="en-US" altLang="zh-CN" sz="2400" i="1"/>
              <a:t>n</a:t>
            </a:r>
            <a:r>
              <a:rPr lang="en-US" altLang="zh-CN" sz="2400" baseline="-25000"/>
              <a:t>2</a:t>
            </a:r>
            <a:r>
              <a:rPr lang="en-US" altLang="zh-CN" sz="2400"/>
              <a:t>.</a:t>
            </a:r>
            <a:r>
              <a:rPr lang="en-US" altLang="zh-CN" sz="2400" i="1"/>
              <a:t> </a:t>
            </a:r>
          </a:p>
        </p:txBody>
      </p:sp>
      <p:sp>
        <p:nvSpPr>
          <p:cNvPr id="85004" name="Oval 12">
            <a:extLst>
              <a:ext uri="{FF2B5EF4-FFF2-40B4-BE49-F238E27FC236}">
                <a16:creationId xmlns:a16="http://schemas.microsoft.com/office/drawing/2014/main" id="{EEB71CE7-4A25-0A08-02D7-BF3D13FAC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862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1</a:t>
            </a:r>
            <a:endParaRPr lang="en-US" altLang="zh-CN" sz="2000"/>
          </a:p>
        </p:txBody>
      </p:sp>
      <p:sp>
        <p:nvSpPr>
          <p:cNvPr id="85005" name="Oval 13">
            <a:extLst>
              <a:ext uri="{FF2B5EF4-FFF2-40B4-BE49-F238E27FC236}">
                <a16:creationId xmlns:a16="http://schemas.microsoft.com/office/drawing/2014/main" id="{1D5B9BA9-38EB-BEF0-2A85-50BB12CD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3434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2</a:t>
            </a:r>
            <a:endParaRPr lang="en-US" altLang="zh-CN" sz="2000"/>
          </a:p>
        </p:txBody>
      </p:sp>
      <p:sp>
        <p:nvSpPr>
          <p:cNvPr id="85006" name="Oval 14">
            <a:extLst>
              <a:ext uri="{FF2B5EF4-FFF2-40B4-BE49-F238E27FC236}">
                <a16:creationId xmlns:a16="http://schemas.microsoft.com/office/drawing/2014/main" id="{DC7CD291-F6B2-AEF0-E938-73B9AAF80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054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</a:rPr>
              <a:t>3</a:t>
            </a:r>
            <a:endParaRPr lang="en-US" altLang="zh-CN" sz="2000"/>
          </a:p>
        </p:txBody>
      </p:sp>
      <p:sp>
        <p:nvSpPr>
          <p:cNvPr id="85007" name="Text Box 15">
            <a:extLst>
              <a:ext uri="{FF2B5EF4-FFF2-40B4-BE49-F238E27FC236}">
                <a16:creationId xmlns:a16="http://schemas.microsoft.com/office/drawing/2014/main" id="{AAF21D23-AC42-B9F5-EE59-0C279971E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5626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sym typeface="Symbol" panose="05050102010706020507" pitchFamily="18" charset="2"/>
              </a:rPr>
              <a:t>          </a:t>
            </a:r>
            <a:r>
              <a:rPr lang="en-US" altLang="zh-CN" sz="2400" i="1"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ym typeface="Wingdings" panose="05000000000000000000" pitchFamily="2" charset="2"/>
              </a:rPr>
              <a:t>0</a:t>
            </a:r>
            <a:r>
              <a:rPr lang="en-US" altLang="zh-CN" sz="2400">
                <a:sym typeface="Wingdings" panose="05000000000000000000" pitchFamily="2" charset="2"/>
              </a:rPr>
              <a:t> = </a:t>
            </a:r>
            <a:r>
              <a:rPr lang="en-US" altLang="zh-CN" sz="2400" i="1">
                <a:sym typeface="Wingdings" panose="05000000000000000000" pitchFamily="2" charset="2"/>
              </a:rPr>
              <a:t>n</a:t>
            </a:r>
            <a:r>
              <a:rPr lang="en-US" altLang="zh-CN" sz="2400" baseline="-25000">
                <a:sym typeface="Wingdings" panose="05000000000000000000" pitchFamily="2" charset="2"/>
              </a:rPr>
              <a:t>2</a:t>
            </a:r>
            <a:r>
              <a:rPr lang="en-US" altLang="zh-CN" sz="2400">
                <a:sym typeface="Wingdings" panose="05000000000000000000" pitchFamily="2" charset="2"/>
              </a:rPr>
              <a:t> + 1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85008" name="Rectangle 16">
            <a:extLst>
              <a:ext uri="{FF2B5EF4-FFF2-40B4-BE49-F238E27FC236}">
                <a16:creationId xmlns:a16="http://schemas.microsoft.com/office/drawing/2014/main" id="{C5920350-7E2B-777D-5A51-611C8505C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791200"/>
            <a:ext cx="152400" cy="3048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089" name="Text Box 18">
            <a:extLst>
              <a:ext uri="{FF2B5EF4-FFF2-40B4-BE49-F238E27FC236}">
                <a16:creationId xmlns:a16="http://schemas.microsoft.com/office/drawing/2014/main" id="{E4C3432C-F19D-084F-B85F-EF4A14A17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2/13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6" grpId="0" autoUpdateAnimBg="0"/>
      <p:bldP spid="84997" grpId="0" autoUpdateAnimBg="0"/>
      <p:bldP spid="84998" grpId="0" autoUpdateAnimBg="0"/>
      <p:bldP spid="85000" grpId="0" autoUpdateAnimBg="0"/>
      <p:bldP spid="85001" grpId="0" animBg="1" autoUpdateAnimBg="0"/>
      <p:bldP spid="85002" grpId="0" autoUpdateAnimBg="0"/>
      <p:bldP spid="85003" grpId="0" animBg="1" autoUpdateAnimBg="0"/>
      <p:bldP spid="85004" grpId="0" animBg="1" autoUpdateAnimBg="0"/>
      <p:bldP spid="85005" grpId="0" animBg="1" autoUpdateAnimBg="0"/>
      <p:bldP spid="85006" grpId="0" animBg="1" autoUpdateAnimBg="0"/>
      <p:bldP spid="85007" grpId="0" autoUpdateAnimBg="0"/>
      <p:bldP spid="850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E051D085-50ED-EB7E-927C-2AF5F6967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0025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ym typeface="Webdings" panose="05030102010509060703" pitchFamily="18" charset="2"/>
              </a:rPr>
              <a:t>§3  The Search Tree ADT -- Binary Search Trees</a:t>
            </a:r>
            <a:endParaRPr lang="en-US" altLang="zh-CN" sz="2400"/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58D6CBC6-CCBE-D962-2B1E-D1682595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43025"/>
            <a:ext cx="7924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【Definition】</a:t>
            </a:r>
            <a:r>
              <a:rPr lang="en-US" altLang="zh-CN" sz="2000">
                <a:latin typeface="Arial" panose="020B0604020202020204" pitchFamily="34" charset="0"/>
              </a:rPr>
              <a:t>A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binary search tree</a:t>
            </a:r>
            <a:r>
              <a:rPr lang="en-US" altLang="zh-CN" sz="2000">
                <a:latin typeface="Arial" panose="020B0604020202020204" pitchFamily="34" charset="0"/>
              </a:rPr>
              <a:t> is a binary tree.  It may be empty.  If it is not empty, it satisfies the following properties: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(1)  Every node has a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key </a:t>
            </a:r>
            <a:r>
              <a:rPr lang="en-US" altLang="zh-CN" sz="2000">
                <a:latin typeface="Arial" panose="020B0604020202020204" pitchFamily="34" charset="0"/>
              </a:rPr>
              <a:t>which is an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 integer</a:t>
            </a:r>
            <a:r>
              <a:rPr lang="en-US" altLang="zh-CN" sz="2000">
                <a:latin typeface="Arial" panose="020B0604020202020204" pitchFamily="34" charset="0"/>
              </a:rPr>
              <a:t>, and the keys are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distinct</a:t>
            </a:r>
            <a:r>
              <a:rPr lang="en-US" altLang="zh-CN" sz="200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(2)  The keys in a nonempty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left</a:t>
            </a:r>
            <a:r>
              <a:rPr lang="en-US" altLang="zh-CN" sz="2000">
                <a:latin typeface="Arial" panose="020B0604020202020204" pitchFamily="34" charset="0"/>
              </a:rPr>
              <a:t> subtree must be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smaller</a:t>
            </a:r>
            <a:r>
              <a:rPr lang="en-US" altLang="zh-CN" sz="2000">
                <a:latin typeface="Arial" panose="020B0604020202020204" pitchFamily="34" charset="0"/>
              </a:rPr>
              <a:t> than the key in the root of the subtree.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(3)  The keys in a nonempty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right</a:t>
            </a:r>
            <a:r>
              <a:rPr lang="en-US" altLang="zh-CN" sz="2000">
                <a:latin typeface="Arial" panose="020B0604020202020204" pitchFamily="34" charset="0"/>
              </a:rPr>
              <a:t> subtree must be 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larger</a:t>
            </a:r>
            <a:r>
              <a:rPr lang="en-US" altLang="zh-CN" sz="2000">
                <a:latin typeface="Arial" panose="020B0604020202020204" pitchFamily="34" charset="0"/>
              </a:rPr>
              <a:t> than the key in the root of the subtree.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(4)  The left and right subtrees are also binary search trees.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6763A08-2BD6-4BDF-6DAF-96EF2CFDC5C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391025"/>
            <a:ext cx="1905000" cy="1600200"/>
            <a:chOff x="624" y="2784"/>
            <a:chExt cx="1200" cy="1008"/>
          </a:xfrm>
        </p:grpSpPr>
        <p:sp>
          <p:nvSpPr>
            <p:cNvPr id="4131" name="Oval 5">
              <a:extLst>
                <a:ext uri="{FF2B5EF4-FFF2-40B4-BE49-F238E27FC236}">
                  <a16:creationId xmlns:a16="http://schemas.microsoft.com/office/drawing/2014/main" id="{13C9FA7B-C7B0-8878-BACC-2D2FD9A0C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30</a:t>
              </a:r>
            </a:p>
          </p:txBody>
        </p:sp>
        <p:sp>
          <p:nvSpPr>
            <p:cNvPr id="4132" name="Oval 6">
              <a:extLst>
                <a:ext uri="{FF2B5EF4-FFF2-40B4-BE49-F238E27FC236}">
                  <a16:creationId xmlns:a16="http://schemas.microsoft.com/office/drawing/2014/main" id="{5E097AF2-38BF-782B-819A-497F8640F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</a:p>
          </p:txBody>
        </p:sp>
        <p:sp>
          <p:nvSpPr>
            <p:cNvPr id="4133" name="Oval 7">
              <a:extLst>
                <a:ext uri="{FF2B5EF4-FFF2-40B4-BE49-F238E27FC236}">
                  <a16:creationId xmlns:a16="http://schemas.microsoft.com/office/drawing/2014/main" id="{189E1400-3D95-D0C0-70A4-76E2C7C01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4134" name="Line 8">
              <a:extLst>
                <a:ext uri="{FF2B5EF4-FFF2-40B4-BE49-F238E27FC236}">
                  <a16:creationId xmlns:a16="http://schemas.microsoft.com/office/drawing/2014/main" id="{94397EEA-8EB4-DAC3-0971-E6188D5E8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Line 9">
              <a:extLst>
                <a:ext uri="{FF2B5EF4-FFF2-40B4-BE49-F238E27FC236}">
                  <a16:creationId xmlns:a16="http://schemas.microsoft.com/office/drawing/2014/main" id="{E9C6F32D-05EA-4F6E-F216-C639648DC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8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6" name="Oval 10">
              <a:extLst>
                <a:ext uri="{FF2B5EF4-FFF2-40B4-BE49-F238E27FC236}">
                  <a16:creationId xmlns:a16="http://schemas.microsoft.com/office/drawing/2014/main" id="{17CECBB4-FCFA-B0DF-0E9D-81C3E44D52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84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40</a:t>
              </a:r>
            </a:p>
          </p:txBody>
        </p:sp>
        <p:sp>
          <p:nvSpPr>
            <p:cNvPr id="4137" name="Line 11">
              <a:extLst>
                <a:ext uri="{FF2B5EF4-FFF2-40B4-BE49-F238E27FC236}">
                  <a16:creationId xmlns:a16="http://schemas.microsoft.com/office/drawing/2014/main" id="{EFD772CE-C734-2278-D33E-811BC0C9F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57144370-91EC-6745-A14A-956C855E60D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467225"/>
            <a:ext cx="2247900" cy="1600200"/>
            <a:chOff x="720" y="2880"/>
            <a:chExt cx="1416" cy="1008"/>
          </a:xfrm>
        </p:grpSpPr>
        <p:sp>
          <p:nvSpPr>
            <p:cNvPr id="4119" name="Oval 13">
              <a:extLst>
                <a:ext uri="{FF2B5EF4-FFF2-40B4-BE49-F238E27FC236}">
                  <a16:creationId xmlns:a16="http://schemas.microsoft.com/office/drawing/2014/main" id="{3BFFDC62-0032-A941-CD70-470AAD746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20</a:t>
              </a:r>
            </a:p>
          </p:txBody>
        </p:sp>
        <p:sp>
          <p:nvSpPr>
            <p:cNvPr id="4120" name="Oval 14">
              <a:extLst>
                <a:ext uri="{FF2B5EF4-FFF2-40B4-BE49-F238E27FC236}">
                  <a16:creationId xmlns:a16="http://schemas.microsoft.com/office/drawing/2014/main" id="{622C8A7C-725D-486E-3EC6-2DFBD3ED4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15</a:t>
              </a:r>
            </a:p>
          </p:txBody>
        </p:sp>
        <p:sp>
          <p:nvSpPr>
            <p:cNvPr id="4121" name="Oval 15">
              <a:extLst>
                <a:ext uri="{FF2B5EF4-FFF2-40B4-BE49-F238E27FC236}">
                  <a16:creationId xmlns:a16="http://schemas.microsoft.com/office/drawing/2014/main" id="{FA7B94B4-4447-4751-2586-A27B3B3E2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4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12</a:t>
              </a:r>
            </a:p>
          </p:txBody>
        </p:sp>
        <p:sp>
          <p:nvSpPr>
            <p:cNvPr id="4122" name="Line 16">
              <a:extLst>
                <a:ext uri="{FF2B5EF4-FFF2-40B4-BE49-F238E27FC236}">
                  <a16:creationId xmlns:a16="http://schemas.microsoft.com/office/drawing/2014/main" id="{D4ABEAC1-51C1-E681-1E16-59AF71E9A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9" y="3482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Line 17">
              <a:extLst>
                <a:ext uri="{FF2B5EF4-FFF2-40B4-BE49-F238E27FC236}">
                  <a16:creationId xmlns:a16="http://schemas.microsoft.com/office/drawing/2014/main" id="{584DE636-6BEF-8920-6B18-C78D59661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4" y="3072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18">
              <a:extLst>
                <a:ext uri="{FF2B5EF4-FFF2-40B4-BE49-F238E27FC236}">
                  <a16:creationId xmlns:a16="http://schemas.microsoft.com/office/drawing/2014/main" id="{CEAA0CC8-31FB-ED3E-FB56-39091AC665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80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25</a:t>
              </a:r>
            </a:p>
          </p:txBody>
        </p:sp>
        <p:sp>
          <p:nvSpPr>
            <p:cNvPr id="4125" name="Line 19">
              <a:extLst>
                <a:ext uri="{FF2B5EF4-FFF2-40B4-BE49-F238E27FC236}">
                  <a16:creationId xmlns:a16="http://schemas.microsoft.com/office/drawing/2014/main" id="{1BEA2706-F160-0BD4-C4FF-7FA048265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5" y="3072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20">
              <a:extLst>
                <a:ext uri="{FF2B5EF4-FFF2-40B4-BE49-F238E27FC236}">
                  <a16:creationId xmlns:a16="http://schemas.microsoft.com/office/drawing/2014/main" id="{2B95B3E7-BDA5-6B93-5214-FEA966FE50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00" y="364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10</a:t>
              </a:r>
            </a:p>
          </p:txBody>
        </p:sp>
        <p:sp>
          <p:nvSpPr>
            <p:cNvPr id="4127" name="Line 21">
              <a:extLst>
                <a:ext uri="{FF2B5EF4-FFF2-40B4-BE49-F238E27FC236}">
                  <a16:creationId xmlns:a16="http://schemas.microsoft.com/office/drawing/2014/main" id="{45043895-6047-9B8E-5CAE-652BC2456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7" y="3482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28" name="Group 22">
              <a:extLst>
                <a:ext uri="{FF2B5EF4-FFF2-40B4-BE49-F238E27FC236}">
                  <a16:creationId xmlns:a16="http://schemas.microsoft.com/office/drawing/2014/main" id="{FA645795-B181-A527-FDA9-A90A4978D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3" y="3460"/>
              <a:ext cx="263" cy="406"/>
              <a:chOff x="1801" y="3386"/>
              <a:chExt cx="263" cy="406"/>
            </a:xfrm>
          </p:grpSpPr>
          <p:sp>
            <p:nvSpPr>
              <p:cNvPr id="4129" name="Oval 23">
                <a:extLst>
                  <a:ext uri="{FF2B5EF4-FFF2-40B4-BE49-F238E27FC236}">
                    <a16:creationId xmlns:a16="http://schemas.microsoft.com/office/drawing/2014/main" id="{D4266230-E371-5565-D423-1FAA20171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4" y="35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22</a:t>
                </a:r>
              </a:p>
            </p:txBody>
          </p:sp>
          <p:sp>
            <p:nvSpPr>
              <p:cNvPr id="4130" name="Line 24">
                <a:extLst>
                  <a:ext uri="{FF2B5EF4-FFF2-40B4-BE49-F238E27FC236}">
                    <a16:creationId xmlns:a16="http://schemas.microsoft.com/office/drawing/2014/main" id="{C15555DA-EF66-B6CD-84FC-F63C73318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1" y="3386"/>
                <a:ext cx="145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42BD7963-B7D7-A9EB-AFB1-06E1271455AD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467225"/>
            <a:ext cx="1412875" cy="1566863"/>
            <a:chOff x="2446" y="2901"/>
            <a:chExt cx="890" cy="987"/>
          </a:xfrm>
        </p:grpSpPr>
        <p:sp>
          <p:nvSpPr>
            <p:cNvPr id="4112" name="Oval 26">
              <a:extLst>
                <a:ext uri="{FF2B5EF4-FFF2-40B4-BE49-F238E27FC236}">
                  <a16:creationId xmlns:a16="http://schemas.microsoft.com/office/drawing/2014/main" id="{88D2AEB4-7D04-D4F0-C1B5-1F121314D2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6" y="2901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60</a:t>
              </a:r>
            </a:p>
          </p:txBody>
        </p:sp>
        <p:sp>
          <p:nvSpPr>
            <p:cNvPr id="4113" name="Oval 27">
              <a:extLst>
                <a:ext uri="{FF2B5EF4-FFF2-40B4-BE49-F238E27FC236}">
                  <a16:creationId xmlns:a16="http://schemas.microsoft.com/office/drawing/2014/main" id="{DDB45617-26D8-BF1E-FB77-31F6EA7192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08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70</a:t>
              </a:r>
            </a:p>
          </p:txBody>
        </p:sp>
        <p:sp>
          <p:nvSpPr>
            <p:cNvPr id="4114" name="Oval 28">
              <a:extLst>
                <a:ext uri="{FF2B5EF4-FFF2-40B4-BE49-F238E27FC236}">
                  <a16:creationId xmlns:a16="http://schemas.microsoft.com/office/drawing/2014/main" id="{7FEAF76D-6692-6341-C200-F2BE59E110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96" y="364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80</a:t>
              </a:r>
            </a:p>
          </p:txBody>
        </p:sp>
        <p:sp>
          <p:nvSpPr>
            <p:cNvPr id="4115" name="Line 29">
              <a:extLst>
                <a:ext uri="{FF2B5EF4-FFF2-40B4-BE49-F238E27FC236}">
                  <a16:creationId xmlns:a16="http://schemas.microsoft.com/office/drawing/2014/main" id="{FB7EBE37-DA15-C1F4-AE9F-4EFFFA124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7" y="3482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Line 30">
              <a:extLst>
                <a:ext uri="{FF2B5EF4-FFF2-40B4-BE49-F238E27FC236}">
                  <a16:creationId xmlns:a16="http://schemas.microsoft.com/office/drawing/2014/main" id="{CE2AC532-9B98-168A-01F3-B68DB7EE1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4" y="3072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31">
              <a:extLst>
                <a:ext uri="{FF2B5EF4-FFF2-40B4-BE49-F238E27FC236}">
                  <a16:creationId xmlns:a16="http://schemas.microsoft.com/office/drawing/2014/main" id="{D2EDA7F0-2D45-27B0-523B-4FA18319A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364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65</a:t>
              </a:r>
            </a:p>
          </p:txBody>
        </p:sp>
        <p:sp>
          <p:nvSpPr>
            <p:cNvPr id="4118" name="Line 32">
              <a:extLst>
                <a:ext uri="{FF2B5EF4-FFF2-40B4-BE49-F238E27FC236}">
                  <a16:creationId xmlns:a16="http://schemas.microsoft.com/office/drawing/2014/main" id="{4239D370-50B2-514C-FCAB-634C1E053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4" y="3482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4001" name="Object 33">
            <a:extLst>
              <a:ext uri="{FF2B5EF4-FFF2-40B4-BE49-F238E27FC236}">
                <a16:creationId xmlns:a16="http://schemas.microsoft.com/office/drawing/2014/main" id="{A88D513A-1331-EF8F-3BD8-5ECC52BC2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610225"/>
          <a:ext cx="414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7" imgW="1554370" imgH="2286549" progId="MS_ClipArt_Gallery.2">
                  <p:embed/>
                </p:oleObj>
              </mc:Choice>
              <mc:Fallback>
                <p:oleObj name="剪辑" r:id="rId7" imgW="1554370" imgH="2286549" progId="MS_ClipArt_Gallery.2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610225"/>
                        <a:ext cx="4143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2" name="Object 34">
            <a:extLst>
              <a:ext uri="{FF2B5EF4-FFF2-40B4-BE49-F238E27FC236}">
                <a16:creationId xmlns:a16="http://schemas.microsoft.com/office/drawing/2014/main" id="{D9BE1123-1F85-B19A-EF48-75196C115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467225"/>
          <a:ext cx="414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7" imgW="1554370" imgH="2286549" progId="MS_ClipArt_Gallery.2">
                  <p:embed/>
                </p:oleObj>
              </mc:Choice>
              <mc:Fallback>
                <p:oleObj name="剪辑" r:id="rId7" imgW="1554370" imgH="2286549" progId="MS_ClipArt_Gallery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67225"/>
                        <a:ext cx="4143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5">
            <a:extLst>
              <a:ext uri="{FF2B5EF4-FFF2-40B4-BE49-F238E27FC236}">
                <a16:creationId xmlns:a16="http://schemas.microsoft.com/office/drawing/2014/main" id="{A634F13E-99EB-0FCD-07BB-A1CCC4DDC464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5991225"/>
            <a:ext cx="457200" cy="409575"/>
            <a:chOff x="1680" y="3744"/>
            <a:chExt cx="288" cy="258"/>
          </a:xfrm>
        </p:grpSpPr>
        <p:sp>
          <p:nvSpPr>
            <p:cNvPr id="4108" name="AutoShape 36">
              <a:extLst>
                <a:ext uri="{FF2B5EF4-FFF2-40B4-BE49-F238E27FC236}">
                  <a16:creationId xmlns:a16="http://schemas.microsoft.com/office/drawing/2014/main" id="{B9CE028A-14CE-8D03-DCD1-9061E5A17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4109" name="Group 37">
              <a:extLst>
                <a:ext uri="{FF2B5EF4-FFF2-40B4-BE49-F238E27FC236}">
                  <a16:creationId xmlns:a16="http://schemas.microsoft.com/office/drawing/2014/main" id="{8F494BDC-8EFE-4D0D-03E5-CF3EFB9192AA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4110" name="Line 38">
                <a:extLst>
                  <a:ext uri="{FF2B5EF4-FFF2-40B4-BE49-F238E27FC236}">
                    <a16:creationId xmlns:a16="http://schemas.microsoft.com/office/drawing/2014/main" id="{49416639-619B-4F59-E230-C3E808905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744"/>
                <a:ext cx="192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" name="Line 39">
                <a:extLst>
                  <a:ext uri="{FF2B5EF4-FFF2-40B4-BE49-F238E27FC236}">
                    <a16:creationId xmlns:a16="http://schemas.microsoft.com/office/drawing/2014/main" id="{FE1CE0F1-A435-C920-00E6-EB8CD042A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696"/>
                <a:ext cx="288" cy="24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4008" name="Text Box 40">
            <a:extLst>
              <a:ext uri="{FF2B5EF4-FFF2-40B4-BE49-F238E27FC236}">
                <a16:creationId xmlns:a16="http://schemas.microsoft.com/office/drawing/2014/main" id="{AE95EB70-4CE7-7ED8-6EF7-C903B04C8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096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1.  Definition</a:t>
            </a:r>
          </a:p>
        </p:txBody>
      </p:sp>
      <p:sp>
        <p:nvSpPr>
          <p:cNvPr id="4107" name="Text Box 41">
            <a:extLst>
              <a:ext uri="{FF2B5EF4-FFF2-40B4-BE49-F238E27FC236}">
                <a16:creationId xmlns:a16="http://schemas.microsoft.com/office/drawing/2014/main" id="{7E5D9D2B-D6F5-0CCB-DADB-F4FC40CC8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3/13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utoUpdateAnimBg="0"/>
      <p:bldP spid="83971" grpId="0" autoUpdateAnimBg="0"/>
      <p:bldP spid="8400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2CCCD7C6-6D24-D362-DA5C-B45FFC22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7F37DE41-7C6F-5108-417B-F408F690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2.  ADT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26B41236-9666-DCF3-A8E9-42FC70D0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4600" indent="-1244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Objects</a:t>
            </a:r>
            <a:r>
              <a:rPr lang="en-US" altLang="zh-CN" sz="2400"/>
              <a:t>:  A finite ordered list with zero or more elements.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99CA0598-814F-D5C0-C4E9-0F19580DB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75438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40000"/>
              </a:spcAft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Operations</a:t>
            </a:r>
            <a:r>
              <a:rPr lang="en-US" altLang="zh-CN" sz="2400"/>
              <a:t>: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SearchTree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MakeEmpty</a:t>
            </a:r>
            <a:r>
              <a:rPr lang="en-US" altLang="zh-CN" sz="2000">
                <a:latin typeface="Arial" panose="020B0604020202020204" pitchFamily="34" charset="0"/>
              </a:rPr>
              <a:t>( SearchTree T ); 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Position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Find</a:t>
            </a:r>
            <a:r>
              <a:rPr lang="en-US" altLang="zh-CN" sz="2000">
                <a:latin typeface="Arial" panose="020B0604020202020204" pitchFamily="34" charset="0"/>
              </a:rPr>
              <a:t>( ElementType X, SearchTree T ); 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Position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FindMin</a:t>
            </a:r>
            <a:r>
              <a:rPr lang="en-US" altLang="zh-CN" sz="2000">
                <a:latin typeface="Arial" panose="020B0604020202020204" pitchFamily="34" charset="0"/>
              </a:rPr>
              <a:t>( SearchTree T ); 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Position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FindMax</a:t>
            </a:r>
            <a:r>
              <a:rPr lang="en-US" altLang="zh-CN" sz="2000">
                <a:latin typeface="Arial" panose="020B0604020202020204" pitchFamily="34" charset="0"/>
              </a:rPr>
              <a:t>( SearchTree T ); 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SearchTree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Insert</a:t>
            </a:r>
            <a:r>
              <a:rPr lang="en-US" altLang="zh-CN" sz="2000">
                <a:latin typeface="Arial" panose="020B0604020202020204" pitchFamily="34" charset="0"/>
              </a:rPr>
              <a:t>( ElementType X, SearchTree T ); 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SearchTree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Delete</a:t>
            </a:r>
            <a:r>
              <a:rPr lang="en-US" altLang="zh-CN" sz="2000">
                <a:latin typeface="Arial" panose="020B0604020202020204" pitchFamily="34" charset="0"/>
              </a:rPr>
              <a:t>( ElementType X, SearchTree T ); </a:t>
            </a:r>
          </a:p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latin typeface="Arial" panose="020B0604020202020204" pitchFamily="34" charset="0"/>
              </a:rPr>
              <a:t>ElementType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Retrieve</a:t>
            </a:r>
            <a:r>
              <a:rPr lang="en-US" altLang="zh-CN" sz="2000">
                <a:latin typeface="Arial" panose="020B0604020202020204" pitchFamily="34" charset="0"/>
              </a:rPr>
              <a:t>( Position P ); 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ED489ABB-9440-DEE9-66C4-A70848AD2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4/13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4" grpId="0" autoUpdateAnimBg="0"/>
      <p:bldP spid="6144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29A34508-8BE7-9412-5A4C-13AA5972F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E3258945-F7A6-CFC3-BD65-E8F737573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3.  Implementations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CDB8D556-A3EB-BF3D-B57E-A39BD232E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Find</a:t>
            </a:r>
          </a:p>
        </p:txBody>
      </p:sp>
      <p:sp>
        <p:nvSpPr>
          <p:cNvPr id="63493" name="AutoShape 5">
            <a:extLst>
              <a:ext uri="{FF2B5EF4-FFF2-40B4-BE49-F238E27FC236}">
                <a16:creationId xmlns:a16="http://schemas.microsoft.com/office/drawing/2014/main" id="{B2F76F6C-E396-29A5-203E-8194A16A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772400" cy="43434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216000" tIns="190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Position  Find( ElementType X,  SearchTree 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>
                <a:latin typeface="Arial" panose="020B0604020202020204" pitchFamily="34" charset="0"/>
              </a:rPr>
              <a:t>( T == NULL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>
                <a:latin typeface="Arial" panose="020B0604020202020204" pitchFamily="34" charset="0"/>
              </a:rPr>
              <a:t>  NULL;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not found in an empty tree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>
                <a:latin typeface="Arial" panose="020B0604020202020204" pitchFamily="34" charset="0"/>
              </a:rPr>
              <a:t>( X &lt; T-&gt;Element )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if smaller than root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>
                <a:latin typeface="Arial" panose="020B0604020202020204" pitchFamily="34" charset="0"/>
              </a:rPr>
              <a:t>  Find( X, T-&gt;Left );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search left subtree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          if </a:t>
            </a:r>
            <a:r>
              <a:rPr lang="en-US" altLang="zh-CN" sz="2000">
                <a:latin typeface="Arial" panose="020B0604020202020204" pitchFamily="34" charset="0"/>
              </a:rPr>
              <a:t>( X &gt; T-&gt;Element )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if larger than root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	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>
                <a:latin typeface="Arial" panose="020B0604020202020204" pitchFamily="34" charset="0"/>
              </a:rPr>
              <a:t>  Find( X, T-&gt;Right );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search right subtree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else 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if X == root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	  return</a:t>
            </a:r>
            <a:r>
              <a:rPr lang="en-US" altLang="zh-CN" sz="2000">
                <a:latin typeface="Arial" panose="020B0604020202020204" pitchFamily="34" charset="0"/>
              </a:rPr>
              <a:t>  T;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found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3DB19A88-F653-E2B4-A4BF-D9E83D1F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</a:t>
            </a:r>
            <a:r>
              <a:rPr lang="en-US" altLang="zh-CN" sz="2000" i="1">
                <a:sym typeface="Wingdings" panose="05000000000000000000" pitchFamily="2" charset="2"/>
              </a:rPr>
              <a:t>S</a:t>
            </a:r>
            <a:r>
              <a:rPr lang="en-US" altLang="zh-CN" sz="2000">
                <a:sym typeface="Wingdings" panose="05000000000000000000" pitchFamily="2" charset="2"/>
              </a:rPr>
              <a:t> 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</a:t>
            </a:r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A3EAC163-BB45-D7A8-DF69-53E17E63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34000"/>
            <a:ext cx="411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O( </a:t>
            </a:r>
            <a:r>
              <a:rPr lang="en-US" altLang="zh-CN" sz="2000" i="1">
                <a:sym typeface="Wingdings" panose="05000000000000000000" pitchFamily="2" charset="2"/>
              </a:rPr>
              <a:t>d</a:t>
            </a:r>
            <a:r>
              <a:rPr lang="en-US" altLang="zh-CN" sz="2000">
                <a:sym typeface="Wingdings" panose="05000000000000000000" pitchFamily="2" charset="2"/>
              </a:rPr>
              <a:t> )  where </a:t>
            </a:r>
            <a:r>
              <a:rPr lang="en-US" altLang="zh-CN" sz="2000" i="1">
                <a:sym typeface="Wingdings" panose="05000000000000000000" pitchFamily="2" charset="2"/>
              </a:rPr>
              <a:t>d</a:t>
            </a:r>
            <a:r>
              <a:rPr lang="en-US" altLang="zh-CN" sz="2000">
                <a:sym typeface="Wingdings" panose="05000000000000000000" pitchFamily="2" charset="2"/>
              </a:rPr>
              <a:t> is the depth of X</a:t>
            </a:r>
          </a:p>
        </p:txBody>
      </p:sp>
      <p:sp>
        <p:nvSpPr>
          <p:cNvPr id="63496" name="AutoShape 8">
            <a:extLst>
              <a:ext uri="{FF2B5EF4-FFF2-40B4-BE49-F238E27FC236}">
                <a16:creationId xmlns:a16="http://schemas.microsoft.com/office/drawing/2014/main" id="{9C717ED7-81BE-9131-9348-D09C31DE2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8600"/>
            <a:ext cx="2895600" cy="1447800"/>
          </a:xfrm>
          <a:prstGeom prst="wedgeEllipseCallout">
            <a:avLst>
              <a:gd name="adj1" fmla="val -92051"/>
              <a:gd name="adj2" fmla="val 10910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Must this test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be performed first?</a:t>
            </a:r>
            <a:endParaRPr lang="en-US" altLang="zh-CN" sz="2400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821B608D-6BF8-64ED-4B43-4B0F260F3EA4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133600"/>
            <a:ext cx="3657600" cy="1828800"/>
            <a:chOff x="3168" y="1344"/>
            <a:chExt cx="2304" cy="1152"/>
          </a:xfrm>
        </p:grpSpPr>
        <p:sp>
          <p:nvSpPr>
            <p:cNvPr id="6155" name="AutoShape 10">
              <a:extLst>
                <a:ext uri="{FF2B5EF4-FFF2-40B4-BE49-F238E27FC236}">
                  <a16:creationId xmlns:a16="http://schemas.microsoft.com/office/drawing/2014/main" id="{543719E4-956C-1D28-B168-FFCD69197D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525033">
              <a:off x="3672" y="1848"/>
              <a:ext cx="144" cy="1152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56" name="AutoShape 9">
              <a:extLst>
                <a:ext uri="{FF2B5EF4-FFF2-40B4-BE49-F238E27FC236}">
                  <a16:creationId xmlns:a16="http://schemas.microsoft.com/office/drawing/2014/main" id="{07670BF6-E404-497E-30DB-7DF809F19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44"/>
              <a:ext cx="1536" cy="912"/>
            </a:xfrm>
            <a:prstGeom prst="wedgeEllipseCallout">
              <a:avLst>
                <a:gd name="adj1" fmla="val -122657"/>
                <a:gd name="adj2" fmla="val 45722"/>
              </a:avLst>
            </a:pr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189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46800" rIns="36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Wingdings" panose="05000000000000000000" pitchFamily="2" charset="2"/>
                </a:rPr>
                <a:t>These are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ym typeface="Wingdings" panose="05000000000000000000" pitchFamily="2" charset="2"/>
                </a:rPr>
                <a:t>tail recursions.</a:t>
              </a:r>
              <a:endParaRPr lang="en-US" altLang="zh-CN" sz="2400"/>
            </a:p>
          </p:txBody>
        </p:sp>
      </p:grpSp>
      <p:sp>
        <p:nvSpPr>
          <p:cNvPr id="6154" name="Text Box 12">
            <a:extLst>
              <a:ext uri="{FF2B5EF4-FFF2-40B4-BE49-F238E27FC236}">
                <a16:creationId xmlns:a16="http://schemas.microsoft.com/office/drawing/2014/main" id="{BFA183C6-60AA-AE45-AD55-988C423EC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5/13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2" grpId="0" autoUpdateAnimBg="0"/>
      <p:bldP spid="63493" grpId="0" animBg="1" autoUpdateAnimBg="0"/>
      <p:bldP spid="63494" grpId="0" autoUpdateAnimBg="0"/>
      <p:bldP spid="63495" grpId="0" autoUpdateAnimBg="0"/>
      <p:bldP spid="6349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DAB11D1D-32E9-F43F-87C0-DD55B2880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4515" name="AutoShape 3">
            <a:extLst>
              <a:ext uri="{FF2B5EF4-FFF2-40B4-BE49-F238E27FC236}">
                <a16:creationId xmlns:a16="http://schemas.microsoft.com/office/drawing/2014/main" id="{8228C4DA-FF9F-40AB-9695-AFCA56BA8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7772400" cy="47244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216000" tIns="190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Position  Iter_Find( ElementType X,  SearchTree 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iterative version of Find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2000">
                <a:latin typeface="Arial" panose="020B0604020202020204" pitchFamily="34" charset="0"/>
              </a:rPr>
              <a:t>  ( T )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2000">
                <a:latin typeface="Arial" panose="020B0604020202020204" pitchFamily="34" charset="0"/>
              </a:rPr>
              <a:t>  ( X == T-&gt;Element )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	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>
                <a:latin typeface="Arial" panose="020B0604020202020204" pitchFamily="34" charset="0"/>
              </a:rPr>
              <a:t> T ;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found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2000">
                <a:latin typeface="Arial" panose="020B0604020202020204" pitchFamily="34" charset="0"/>
              </a:rPr>
              <a:t>  ( X &lt; T-&gt;Element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   T = T-&gt;Left ;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/*move down along left path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	T = T-&gt; Right ;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move down along right path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}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end while-loop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>
                <a:latin typeface="Arial" panose="020B0604020202020204" pitchFamily="34" charset="0"/>
              </a:rPr>
              <a:t>  NULL ;   </a:t>
            </a:r>
            <a:r>
              <a:rPr lang="en-US" altLang="zh-CN" sz="2000">
                <a:solidFill>
                  <a:srgbClr val="008000"/>
                </a:solidFill>
                <a:latin typeface="Arial" panose="020B0604020202020204" pitchFamily="34" charset="0"/>
              </a:rPr>
              <a:t>/* not found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0EB4EA78-669F-8CF7-7E14-E0E876C6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6/13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2E0C788A-5677-2F26-A538-8A876F965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441C15A-B24F-67BA-EDD1-74C79E01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FindMin</a:t>
            </a:r>
          </a:p>
        </p:txBody>
      </p:sp>
      <p:sp>
        <p:nvSpPr>
          <p:cNvPr id="65540" name="AutoShape 4">
            <a:extLst>
              <a:ext uri="{FF2B5EF4-FFF2-40B4-BE49-F238E27FC236}">
                <a16:creationId xmlns:a16="http://schemas.microsoft.com/office/drawing/2014/main" id="{AC073CDE-5B9A-F792-AF96-32542119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3400"/>
            <a:ext cx="7391400" cy="25908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44000" tIns="118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Position  FindMin( SearchTree 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T == NULL )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>
                <a:latin typeface="Arial" panose="020B0604020202020204" pitchFamily="34" charset="0"/>
              </a:rPr>
              <a:t>  NULL;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not found in an empty tree */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        if </a:t>
            </a:r>
            <a:r>
              <a:rPr lang="en-US" altLang="zh-CN" sz="1800">
                <a:latin typeface="Arial" panose="020B0604020202020204" pitchFamily="34" charset="0"/>
              </a:rPr>
              <a:t>( T-&gt;Left == NULL )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>
                <a:latin typeface="Arial" panose="020B0604020202020204" pitchFamily="34" charset="0"/>
              </a:rPr>
              <a:t>  T;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found left most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   return</a:t>
            </a:r>
            <a:r>
              <a:rPr lang="en-US" altLang="zh-CN" sz="1800">
                <a:latin typeface="Arial" panose="020B0604020202020204" pitchFamily="34" charset="0"/>
              </a:rPr>
              <a:t>  FindMin( T-&gt;Left );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keep moving to left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</a:t>
            </a:r>
            <a:r>
              <a:rPr lang="en-US" altLang="zh-CN" sz="1800">
                <a:latin typeface="Arial Unicode MS" pitchFamily="34" charset="-122"/>
              </a:rPr>
              <a:t> 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A7D0E1A2-F687-D6E7-D2C8-35DE62F8C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528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FindMax</a:t>
            </a:r>
          </a:p>
        </p:txBody>
      </p:sp>
      <p:sp>
        <p:nvSpPr>
          <p:cNvPr id="65542" name="AutoShape 6">
            <a:extLst>
              <a:ext uri="{FF2B5EF4-FFF2-40B4-BE49-F238E27FC236}">
                <a16:creationId xmlns:a16="http://schemas.microsoft.com/office/drawing/2014/main" id="{1BA30954-0EAB-66E1-FD22-FA97FDAA5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7391400" cy="22098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44000" tIns="118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Position  FindMax( SearchTree 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T != NULL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while </a:t>
            </a:r>
            <a:r>
              <a:rPr lang="en-US" altLang="zh-CN" sz="1800">
                <a:latin typeface="Arial" panose="020B0604020202020204" pitchFamily="34" charset="0"/>
              </a:rPr>
              <a:t>( T-&gt;Right != NULL )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T = T-&gt;Right;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keep moving to find right most */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>
                <a:latin typeface="Arial" panose="020B0604020202020204" pitchFamily="34" charset="0"/>
              </a:rPr>
              <a:t> T;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return NULL or the right most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</a:t>
            </a:r>
            <a:r>
              <a:rPr lang="en-US" altLang="zh-CN" sz="1800">
                <a:latin typeface="Arial Unicode MS" pitchFamily="34" charset="-122"/>
              </a:rPr>
              <a:t> </a:t>
            </a:r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772C5F43-D5EF-5582-4C2F-54B8A3ECE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d</a:t>
            </a:r>
            <a:r>
              <a:rPr lang="en-US" altLang="zh-CN" sz="2000">
                <a:sym typeface="Wingdings" panose="05000000000000000000" pitchFamily="2" charset="2"/>
              </a:rPr>
              <a:t> ) 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2C815678-D85A-9DE2-D3E7-C0D6B019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0386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d</a:t>
            </a:r>
            <a:r>
              <a:rPr lang="en-US" altLang="zh-CN" sz="2000">
                <a:sym typeface="Wingdings" panose="05000000000000000000" pitchFamily="2" charset="2"/>
              </a:rPr>
              <a:t> ) 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AF211008-E06F-E31D-0A09-BA6BCD58E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7/13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0" grpId="0" animBg="1" autoUpdateAnimBg="0"/>
      <p:bldP spid="65541" grpId="0" autoUpdateAnimBg="0"/>
      <p:bldP spid="65542" grpId="0" animBg="1" autoUpdateAnimBg="0"/>
      <p:bldP spid="65543" grpId="0" autoUpdateAnimBg="0"/>
      <p:bldP spid="6554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9B707FE0-3E5E-CAE6-8841-70BEC7A1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C5F18FF-E0E5-869C-F3AB-65FB4FD98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2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800">
                <a:sym typeface="Wingdings" panose="05000000000000000000" pitchFamily="2" charset="2"/>
              </a:rPr>
              <a:t>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Insert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164CE6B-8D0E-3CF5-186A-D39C6210936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524000"/>
            <a:ext cx="1905000" cy="1600200"/>
            <a:chOff x="624" y="2784"/>
            <a:chExt cx="1200" cy="1008"/>
          </a:xfrm>
        </p:grpSpPr>
        <p:sp>
          <p:nvSpPr>
            <p:cNvPr id="9250" name="Oval 6">
              <a:extLst>
                <a:ext uri="{FF2B5EF4-FFF2-40B4-BE49-F238E27FC236}">
                  <a16:creationId xmlns:a16="http://schemas.microsoft.com/office/drawing/2014/main" id="{2575A4AC-B2DD-7677-EB05-D7EDE7227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30</a:t>
              </a:r>
            </a:p>
          </p:txBody>
        </p:sp>
        <p:sp>
          <p:nvSpPr>
            <p:cNvPr id="9251" name="Oval 7">
              <a:extLst>
                <a:ext uri="{FF2B5EF4-FFF2-40B4-BE49-F238E27FC236}">
                  <a16:creationId xmlns:a16="http://schemas.microsoft.com/office/drawing/2014/main" id="{FDA36E97-A5ED-D2AD-6C76-FBB813088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5</a:t>
              </a:r>
            </a:p>
          </p:txBody>
        </p:sp>
        <p:sp>
          <p:nvSpPr>
            <p:cNvPr id="9252" name="Oval 8">
              <a:extLst>
                <a:ext uri="{FF2B5EF4-FFF2-40B4-BE49-F238E27FC236}">
                  <a16:creationId xmlns:a16="http://schemas.microsoft.com/office/drawing/2014/main" id="{1D2B7603-1BB6-F79F-053B-17FD5516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2</a:t>
              </a:r>
            </a:p>
          </p:txBody>
        </p:sp>
        <p:sp>
          <p:nvSpPr>
            <p:cNvPr id="9253" name="Line 9">
              <a:extLst>
                <a:ext uri="{FF2B5EF4-FFF2-40B4-BE49-F238E27FC236}">
                  <a16:creationId xmlns:a16="http://schemas.microsoft.com/office/drawing/2014/main" id="{AC22FD44-E6A7-B7B8-5E63-62AD5D35E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Line 10">
              <a:extLst>
                <a:ext uri="{FF2B5EF4-FFF2-40B4-BE49-F238E27FC236}">
                  <a16:creationId xmlns:a16="http://schemas.microsoft.com/office/drawing/2014/main" id="{770A8963-7C0B-C832-B61C-44CBF968DD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8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Oval 11">
              <a:extLst>
                <a:ext uri="{FF2B5EF4-FFF2-40B4-BE49-F238E27FC236}">
                  <a16:creationId xmlns:a16="http://schemas.microsoft.com/office/drawing/2014/main" id="{99BE9B0C-2FF3-C838-9895-84CC2178AA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84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40</a:t>
              </a:r>
            </a:p>
          </p:txBody>
        </p:sp>
        <p:sp>
          <p:nvSpPr>
            <p:cNvPr id="9256" name="Line 12">
              <a:extLst>
                <a:ext uri="{FF2B5EF4-FFF2-40B4-BE49-F238E27FC236}">
                  <a16:creationId xmlns:a16="http://schemas.microsoft.com/office/drawing/2014/main" id="{A60A3A9A-005C-7BBC-E629-FA479D2E7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9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73" name="Text Box 13">
            <a:extLst>
              <a:ext uri="{FF2B5EF4-FFF2-40B4-BE49-F238E27FC236}">
                <a16:creationId xmlns:a16="http://schemas.microsoft.com/office/drawing/2014/main" id="{2DEB26EF-22BE-5213-8762-561E4F63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382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Sketch of the idea:</a:t>
            </a:r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5FF4FFCB-068B-2969-5E29-D2F9FD755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3716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Insert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80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6575" name="Text Box 15">
            <a:extLst>
              <a:ext uri="{FF2B5EF4-FFF2-40B4-BE49-F238E27FC236}">
                <a16:creationId xmlns:a16="http://schemas.microsoft.com/office/drawing/2014/main" id="{EAB7B423-DCDA-F952-D9EA-B939BC499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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check if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80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is already in the tree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6576" name="Line 16">
            <a:extLst>
              <a:ext uri="{FF2B5EF4-FFF2-40B4-BE49-F238E27FC236}">
                <a16:creationId xmlns:a16="http://schemas.microsoft.com/office/drawing/2014/main" id="{5D46061A-F596-1C36-A01E-E1BF4D2D63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16764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7" name="Line 17">
            <a:extLst>
              <a:ext uri="{FF2B5EF4-FFF2-40B4-BE49-F238E27FC236}">
                <a16:creationId xmlns:a16="http://schemas.microsoft.com/office/drawing/2014/main" id="{F3D64AD6-504D-BC76-AFA1-BCE6D4DAC4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2860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8" name="Text Box 18">
            <a:extLst>
              <a:ext uri="{FF2B5EF4-FFF2-40B4-BE49-F238E27FC236}">
                <a16:creationId xmlns:a16="http://schemas.microsoft.com/office/drawing/2014/main" id="{ED5F301B-5F02-CF57-1518-2C4604C47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286000"/>
            <a:ext cx="502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80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&gt; 40, so it must be the right child of 40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CF1C0CAC-7B55-0860-CB36-055B404DE0C1}"/>
              </a:ext>
            </a:extLst>
          </p:cNvPr>
          <p:cNvGrpSpPr>
            <a:grpSpLocks/>
          </p:cNvGrpSpPr>
          <p:nvPr/>
        </p:nvGrpSpPr>
        <p:grpSpPr bwMode="auto">
          <a:xfrm>
            <a:off x="2852738" y="2473325"/>
            <a:ext cx="500062" cy="650875"/>
            <a:chOff x="1797" y="1750"/>
            <a:chExt cx="315" cy="410"/>
          </a:xfrm>
        </p:grpSpPr>
        <p:sp>
          <p:nvSpPr>
            <p:cNvPr id="9248" name="Oval 20">
              <a:extLst>
                <a:ext uri="{FF2B5EF4-FFF2-40B4-BE49-F238E27FC236}">
                  <a16:creationId xmlns:a16="http://schemas.microsoft.com/office/drawing/2014/main" id="{6E67111D-4F7F-215D-243D-ECEE2DA84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</a:rPr>
                <a:t>80</a:t>
              </a:r>
            </a:p>
          </p:txBody>
        </p:sp>
        <p:sp>
          <p:nvSpPr>
            <p:cNvPr id="9249" name="Line 21">
              <a:extLst>
                <a:ext uri="{FF2B5EF4-FFF2-40B4-BE49-F238E27FC236}">
                  <a16:creationId xmlns:a16="http://schemas.microsoft.com/office/drawing/2014/main" id="{3ADB6BC2-94D1-D918-032F-FAC212F58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1750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82" name="Line 22">
            <a:extLst>
              <a:ext uri="{FF2B5EF4-FFF2-40B4-BE49-F238E27FC236}">
                <a16:creationId xmlns:a16="http://schemas.microsoft.com/office/drawing/2014/main" id="{CBE8E9C8-EE5D-EFCF-4ADE-3388CD9C92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286000"/>
            <a:ext cx="381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1F3BC6F1-34E2-C5B6-F73A-EC3AA7BF3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Insert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35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6584" name="Text Box 24">
            <a:extLst>
              <a:ext uri="{FF2B5EF4-FFF2-40B4-BE49-F238E27FC236}">
                <a16:creationId xmlns:a16="http://schemas.microsoft.com/office/drawing/2014/main" id="{49D8C063-15A7-7442-6B9B-66A9E72BE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05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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check if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35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is already in the tree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6585" name="Line 25">
            <a:extLst>
              <a:ext uri="{FF2B5EF4-FFF2-40B4-BE49-F238E27FC236}">
                <a16:creationId xmlns:a16="http://schemas.microsoft.com/office/drawing/2014/main" id="{0156AC74-7D56-B324-7D78-D6E840A7D2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16764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6" name="Line 26">
            <a:extLst>
              <a:ext uri="{FF2B5EF4-FFF2-40B4-BE49-F238E27FC236}">
                <a16:creationId xmlns:a16="http://schemas.microsoft.com/office/drawing/2014/main" id="{2C67DF68-0E05-A452-ED77-3431EA6DA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2860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7" name="Text Box 27">
            <a:extLst>
              <a:ext uri="{FF2B5EF4-FFF2-40B4-BE49-F238E27FC236}">
                <a16:creationId xmlns:a16="http://schemas.microsoft.com/office/drawing/2014/main" id="{7C0C9559-2D97-99AD-272C-F9FD98437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62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35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&lt; 40, so it must be the left child of 40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CB93A1D1-D3D5-4B0C-E7F1-07FAFECFD3A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93913" y="2476500"/>
            <a:ext cx="500062" cy="650875"/>
            <a:chOff x="1797" y="1750"/>
            <a:chExt cx="315" cy="410"/>
          </a:xfrm>
        </p:grpSpPr>
        <p:sp>
          <p:nvSpPr>
            <p:cNvPr id="9246" name="Oval 29">
              <a:extLst>
                <a:ext uri="{FF2B5EF4-FFF2-40B4-BE49-F238E27FC236}">
                  <a16:creationId xmlns:a16="http://schemas.microsoft.com/office/drawing/2014/main" id="{07985B74-25BC-9AB4-2295-B44AF7EE2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</a:rPr>
                <a:t>35</a:t>
              </a:r>
            </a:p>
          </p:txBody>
        </p:sp>
        <p:sp>
          <p:nvSpPr>
            <p:cNvPr id="9247" name="Line 30">
              <a:extLst>
                <a:ext uri="{FF2B5EF4-FFF2-40B4-BE49-F238E27FC236}">
                  <a16:creationId xmlns:a16="http://schemas.microsoft.com/office/drawing/2014/main" id="{E86B6848-5B5F-BDA9-E721-7EE0C97C1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7" y="1750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91" name="Text Box 31">
            <a:extLst>
              <a:ext uri="{FF2B5EF4-FFF2-40B4-BE49-F238E27FC236}">
                <a16:creationId xmlns:a16="http://schemas.microsoft.com/office/drawing/2014/main" id="{2C95504D-2F49-F158-7A15-D88C2594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48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Insert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</a:rPr>
              <a:t>25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6592" name="Line 32">
            <a:extLst>
              <a:ext uri="{FF2B5EF4-FFF2-40B4-BE49-F238E27FC236}">
                <a16:creationId xmlns:a16="http://schemas.microsoft.com/office/drawing/2014/main" id="{79C22EA3-BD61-D449-48C1-071F002A5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286000"/>
            <a:ext cx="381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3" name="Text Box 33">
            <a:extLst>
              <a:ext uri="{FF2B5EF4-FFF2-40B4-BE49-F238E27FC236}">
                <a16:creationId xmlns:a16="http://schemas.microsoft.com/office/drawing/2014/main" id="{5CE5206C-25B0-EB45-FF9D-5BF5AA747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648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 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check if 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25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is already in the tree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66594" name="Line 34">
            <a:extLst>
              <a:ext uri="{FF2B5EF4-FFF2-40B4-BE49-F238E27FC236}">
                <a16:creationId xmlns:a16="http://schemas.microsoft.com/office/drawing/2014/main" id="{ABA85B03-4E3B-0CB8-9E06-EE4EA83FC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16764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5" name="Line 35">
            <a:extLst>
              <a:ext uri="{FF2B5EF4-FFF2-40B4-BE49-F238E27FC236}">
                <a16:creationId xmlns:a16="http://schemas.microsoft.com/office/drawing/2014/main" id="{6881D4E3-A480-D56C-29C9-DEC37B155E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36220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6" name="Text Box 36">
            <a:extLst>
              <a:ext uri="{FF2B5EF4-FFF2-40B4-BE49-F238E27FC236}">
                <a16:creationId xmlns:a16="http://schemas.microsoft.com/office/drawing/2014/main" id="{C3BE9C24-1896-9E0A-864A-69A4FB70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816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en-US" altLang="zh-CN" sz="200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25</a:t>
            </a:r>
            <a:r>
              <a:rPr lang="en-US" altLang="zh-CN" sz="2000">
                <a:latin typeface="Arial" panose="020B0604020202020204" pitchFamily="34" charset="0"/>
                <a:sym typeface="Wingdings" panose="05000000000000000000" pitchFamily="2" charset="2"/>
              </a:rPr>
              <a:t> &gt; 5, so it must be the right child of  5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grpSp>
        <p:nvGrpSpPr>
          <p:cNvPr id="5" name="Group 37">
            <a:extLst>
              <a:ext uri="{FF2B5EF4-FFF2-40B4-BE49-F238E27FC236}">
                <a16:creationId xmlns:a16="http://schemas.microsoft.com/office/drawing/2014/main" id="{5A02FC07-3C8E-44C0-71D8-A708D5EEA79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514600"/>
            <a:ext cx="381000" cy="609600"/>
            <a:chOff x="1056" y="1776"/>
            <a:chExt cx="240" cy="384"/>
          </a:xfrm>
        </p:grpSpPr>
        <p:sp>
          <p:nvSpPr>
            <p:cNvPr id="9244" name="Oval 38">
              <a:extLst>
                <a:ext uri="{FF2B5EF4-FFF2-40B4-BE49-F238E27FC236}">
                  <a16:creationId xmlns:a16="http://schemas.microsoft.com/office/drawing/2014/main" id="{E6BA12FA-AC4E-FE0C-55CD-7ECE4F1EB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hlink"/>
                  </a:solidFill>
                </a:rPr>
                <a:t>25</a:t>
              </a:r>
            </a:p>
          </p:txBody>
        </p:sp>
        <p:sp>
          <p:nvSpPr>
            <p:cNvPr id="9245" name="Line 39">
              <a:extLst>
                <a:ext uri="{FF2B5EF4-FFF2-40B4-BE49-F238E27FC236}">
                  <a16:creationId xmlns:a16="http://schemas.microsoft.com/office/drawing/2014/main" id="{E37BBFAA-38FC-5B68-F027-252D135EA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76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600" name="AutoShape 40">
            <a:extLst>
              <a:ext uri="{FF2B5EF4-FFF2-40B4-BE49-F238E27FC236}">
                <a16:creationId xmlns:a16="http://schemas.microsoft.com/office/drawing/2014/main" id="{CE58E7B4-644F-76CA-4B91-9EAC323478B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05000" y="3124200"/>
            <a:ext cx="4876800" cy="2438400"/>
          </a:xfrm>
          <a:prstGeom prst="wedgeEllipseCallout">
            <a:avLst>
              <a:gd name="adj1" fmla="val -52606"/>
              <a:gd name="adj2" fmla="val 79167"/>
            </a:avLst>
          </a:prstGeom>
          <a:gradFill rotWithShape="0">
            <a:gsLst>
              <a:gs pos="0">
                <a:srgbClr val="D5D5D5"/>
              </a:gs>
              <a:gs pos="100000">
                <a:srgbClr val="FFFFFF"/>
              </a:gs>
            </a:gsLst>
            <a:lin ang="27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This is the last node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we encounter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when search for the key number.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It will be the parent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of the new node.</a:t>
            </a:r>
          </a:p>
        </p:txBody>
      </p:sp>
      <p:sp>
        <p:nvSpPr>
          <p:cNvPr id="9243" name="Text Box 41">
            <a:extLst>
              <a:ext uri="{FF2B5EF4-FFF2-40B4-BE49-F238E27FC236}">
                <a16:creationId xmlns:a16="http://schemas.microsoft.com/office/drawing/2014/main" id="{4031C465-B28A-DE71-9701-0CE099631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8/13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73" grpId="0" autoUpdateAnimBg="0"/>
      <p:bldP spid="66574" grpId="0" autoUpdateAnimBg="0"/>
      <p:bldP spid="66575" grpId="0" autoUpdateAnimBg="0"/>
      <p:bldP spid="66578" grpId="0" autoUpdateAnimBg="0"/>
      <p:bldP spid="66583" grpId="0" autoUpdateAnimBg="0"/>
      <p:bldP spid="66584" grpId="0" autoUpdateAnimBg="0"/>
      <p:bldP spid="66587" grpId="0" autoUpdateAnimBg="0"/>
      <p:bldP spid="66591" grpId="0" autoUpdateAnimBg="0"/>
      <p:bldP spid="66593" grpId="0" autoUpdateAnimBg="0"/>
      <p:bldP spid="66596" grpId="0" autoUpdateAnimBg="0"/>
      <p:bldP spid="6660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A210FE08-10DF-BFA8-3344-14A1DF7E6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0"/>
            <a:ext cx="273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ym typeface="Webdings" panose="05030102010509060703" pitchFamily="18" charset="2"/>
              </a:rPr>
              <a:t>§3  Binary Search Trees</a:t>
            </a:r>
          </a:p>
        </p:txBody>
      </p:sp>
      <p:sp>
        <p:nvSpPr>
          <p:cNvPr id="67587" name="AutoShape 3">
            <a:extLst>
              <a:ext uri="{FF2B5EF4-FFF2-40B4-BE49-F238E27FC236}">
                <a16:creationId xmlns:a16="http://schemas.microsoft.com/office/drawing/2014/main" id="{DA226687-63BC-F38F-4B0A-87FC314E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5638800"/>
          </a:xfrm>
          <a:prstGeom prst="foldedCorner">
            <a:avLst>
              <a:gd name="adj" fmla="val 1108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216000" tIns="190800" rIns="36000" bIns="46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SearchTree  Insert( ElementType X, SearchTree 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      if</a:t>
            </a:r>
            <a:r>
              <a:rPr lang="en-US" altLang="zh-CN" sz="1800">
                <a:latin typeface="Arial" panose="020B0604020202020204" pitchFamily="34" charset="0"/>
              </a:rPr>
              <a:t> ( T == NULL ) {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Create and return a one-node tree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T = malloc(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>
                <a:latin typeface="Arial" panose="020B0604020202020204" pitchFamily="34" charset="0"/>
              </a:rPr>
              <a:t>(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>
                <a:latin typeface="Arial" panose="020B0604020202020204" pitchFamily="34" charset="0"/>
              </a:rPr>
              <a:t> TreeNode )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T == NULL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   FatalError( "Out of space!!!"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   T-&gt;Element = X;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   T-&gt;Left = T-&gt;Right = NULL;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 }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End creating a one-node tree */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 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If there is a tree */</a:t>
            </a:r>
            <a:endParaRPr lang="en-US" altLang="zh-CN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 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>
                <a:latin typeface="Arial" panose="020B0604020202020204" pitchFamily="34" charset="0"/>
              </a:rPr>
              <a:t> ( X &lt; T-&gt;Element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   T-&gt;Left = Insert( X, T-&gt;Left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 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>
                <a:latin typeface="Arial" panose="020B0604020202020204" pitchFamily="34" charset="0"/>
              </a:rPr>
              <a:t>( X &gt; T-&gt;Element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1800">
                <a:latin typeface="Arial" panose="020B0604020202020204" pitchFamily="34" charset="0"/>
              </a:rPr>
              <a:t>      T-&gt;Right = Insert( X, T-&gt;Right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Else X is in the tree already; we'll do nothing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>
                <a:latin typeface="Arial" panose="020B0604020202020204" pitchFamily="34" charset="0"/>
              </a:rPr>
              <a:t>  </a:t>
            </a:r>
            <a:r>
              <a:rPr lang="en-US" altLang="zh-CN" sz="1800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>
                <a:latin typeface="Arial" panose="020B0604020202020204" pitchFamily="34" charset="0"/>
              </a:rPr>
              <a:t>  T;   </a:t>
            </a:r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Do not forget this line!! */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7588" name="AutoShape 4">
            <a:extLst>
              <a:ext uri="{FF2B5EF4-FFF2-40B4-BE49-F238E27FC236}">
                <a16:creationId xmlns:a16="http://schemas.microsoft.com/office/drawing/2014/main" id="{31C356CB-BFEC-B177-D4E1-2F28404E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514600" cy="1676400"/>
          </a:xfrm>
          <a:prstGeom prst="wedgeEllipseCallout">
            <a:avLst>
              <a:gd name="adj1" fmla="val -39838"/>
              <a:gd name="adj2" fmla="val 12083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46800" rIns="36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How would you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Handle duplicated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ym typeface="Wingdings" panose="05000000000000000000" pitchFamily="2" charset="2"/>
              </a:rPr>
              <a:t>Keys?</a:t>
            </a:r>
            <a:endParaRPr lang="en-US" altLang="zh-CN" sz="2400"/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993C392F-51B9-774E-0B9A-825C99384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194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sym typeface="Wingdings" panose="05000000000000000000" pitchFamily="2" charset="2"/>
              </a:rPr>
              <a:t>( </a:t>
            </a:r>
            <a:r>
              <a:rPr lang="en-US" altLang="zh-CN" sz="2000" i="1">
                <a:sym typeface="Wingdings" panose="05000000000000000000" pitchFamily="2" charset="2"/>
              </a:rPr>
              <a:t>N</a:t>
            </a:r>
            <a:r>
              <a:rPr lang="en-US" altLang="zh-CN" sz="2000">
                <a:sym typeface="Wingdings" panose="05000000000000000000" pitchFamily="2" charset="2"/>
              </a:rPr>
              <a:t> ) = O ( </a:t>
            </a:r>
            <a:r>
              <a:rPr lang="en-US" altLang="zh-CN" sz="2000" i="1">
                <a:sym typeface="Wingdings" panose="05000000000000000000" pitchFamily="2" charset="2"/>
              </a:rPr>
              <a:t>d</a:t>
            </a:r>
            <a:r>
              <a:rPr lang="en-US" altLang="zh-CN" sz="2000">
                <a:sym typeface="Wingdings" panose="05000000000000000000" pitchFamily="2" charset="2"/>
              </a:rPr>
              <a:t> ) 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E1FD6AC0-8D75-4021-8C71-A99EFE9DB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/>
              <a:t>9/13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 autoUpdateAnimBg="0"/>
      <p:bldP spid="67588" grpId="0" animBg="1" autoUpdateAnimBg="0"/>
      <p:bldP spid="6758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1800</Words>
  <Application>Microsoft Office PowerPoint</Application>
  <PresentationFormat>全屏显示(4:3)</PresentationFormat>
  <Paragraphs>277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Times New Roman</vt:lpstr>
      <vt:lpstr>宋体</vt:lpstr>
      <vt:lpstr>Arial</vt:lpstr>
      <vt:lpstr>等线</vt:lpstr>
      <vt:lpstr>Webdings</vt:lpstr>
      <vt:lpstr>Wingdings</vt:lpstr>
      <vt:lpstr>Symbol</vt:lpstr>
      <vt:lpstr>Arial Unicode MS</vt:lpstr>
      <vt:lpstr>MS Hei</vt:lpstr>
      <vt:lpstr>Georgia</vt:lpstr>
      <vt:lpstr>默认设计模板</vt:lpstr>
      <vt:lpstr>Microsoft Equation 3.0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239</cp:revision>
  <dcterms:created xsi:type="dcterms:W3CDTF">2000-07-24T11:13:48Z</dcterms:created>
  <dcterms:modified xsi:type="dcterms:W3CDTF">2025-06-19T08:59:57Z</dcterms:modified>
</cp:coreProperties>
</file>