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DBF5A3-8E2C-E448-0BA8-00AEFFFE01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B3A809-F98D-46DA-1796-505599D54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FA331D-EF97-BBA7-FF84-CAD4EA2BD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7BC76-BFB0-440E-A11A-622DB3CEC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26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48AC15-4681-38AB-F53F-890B8E1976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4D55B-09A9-A4ED-3B9A-B352DC53DE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C9C1B6-888D-352E-0679-1DC69E7C6D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A51BF-753E-4D3F-96FC-66572EC8F7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78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E152BD-D0B5-780D-96E8-B5AB06AB86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D3996F-8C17-E390-D126-326124978E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4C4D50-4EDA-5040-6C62-5B6167077F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5254A-24F7-4C0F-B73C-EF8A210C85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16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C5AFAF-A373-324D-69CB-32DA04043C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3CF6CB-FC53-9CAA-1845-4BCA07DD81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037B5F-6F10-426F-C097-70ADB6CA3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D72223-E45E-4327-9374-6FFF1176DA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92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41C580-0480-747F-8DF8-0F68EA979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8921B2-2ACD-B446-5006-A3A755E26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526289-5901-F7AC-947D-28CA92B475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CC72E-CE20-46B5-A0BD-9E81F9BC38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79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29736-BEE0-A976-DAFF-6A7996B8C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954AE-DC0B-33F0-AAB6-45FF6CC5A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C370BB-A520-F085-804C-35752E2AD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C7FC8-94CD-4717-9E89-CB7E220B0D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22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1B07C4-D92D-9C42-6757-F4B4C11B81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DE6340-841E-C4A8-D5C4-2F59A77BEA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FE50585-27DA-0EBD-0F6E-E713EF7CF4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2E1EE-6F53-4A19-BDEB-0434D181E4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542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5BE8CEF-7C73-D9E0-FEC3-09E6311CE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CBE104-95C2-5947-8278-5ED4174F2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4C4518-290C-D736-E58A-C0BA531E44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73F5FC-46B0-4830-9387-21473475B7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61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CF8BCD3-FA9B-5262-005C-496608A9DF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7E425D-927A-5700-F4F7-02ED2047F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36020C-CEA0-F5FA-7730-9F360AEE2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6927B-2357-4DD2-8232-91216E797E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99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D0E01-AC93-29A0-624F-481862676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CB3F93-5BF5-1DAB-E9B9-E2FCED5FBE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CA70D-7DEE-BDB4-AC16-814A1A8FF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EFF74-09B7-4027-B9F4-1E05914B05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74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E11B69-884F-F5DE-AC1B-86260432D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C8B1D4-086D-B1DC-D416-0C9708FC76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67B5F-0034-BD86-AFF2-599C6E5A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D0786-00E9-45DC-BD94-B387098270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70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69108EB-57CE-CE2C-B08E-C085BC145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861159B-596C-C167-CF0B-717D36C69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DD91B4A-99DB-6E03-A0C9-63498A2098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29D5E9-F95A-C7CD-1C9F-2F6429AB79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C2DE507-0904-F654-1181-91B05ACCED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C20E33-CF79-4086-96EE-CD6C5916BA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audio" Target="../media/audio1.wav"/><Relationship Id="rId7" Type="http://schemas.openxmlformats.org/officeDocument/2006/relationships/audio" Target="../media/audio8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11" Type="http://schemas.openxmlformats.org/officeDocument/2006/relationships/image" Target="../media/image4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6.wav"/><Relationship Id="rId9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0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audio" Target="../media/audio6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9.wav"/><Relationship Id="rId3" Type="http://schemas.openxmlformats.org/officeDocument/2006/relationships/audio" Target="../media/audio6.wav"/><Relationship Id="rId7" Type="http://schemas.openxmlformats.org/officeDocument/2006/relationships/audio" Target="../media/audio8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5" Type="http://schemas.openxmlformats.org/officeDocument/2006/relationships/audio" Target="../media/audio2.wav"/><Relationship Id="rId10" Type="http://schemas.openxmlformats.org/officeDocument/2006/relationships/image" Target="../media/image4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ED7B1CB-804E-3BF8-B5DE-AE4F1C5D3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25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u="sng"/>
              <a:t>CHAPTER  </a:t>
            </a:r>
            <a:r>
              <a:rPr lang="en-US" altLang="zh-CN" b="1" u="sng"/>
              <a:t>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PRIORITY  QUEUES  (HEAPS)</a:t>
            </a:r>
            <a:endParaRPr lang="en-US" altLang="zh-CN" b="1"/>
          </a:p>
        </p:txBody>
      </p:sp>
      <p:sp>
        <p:nvSpPr>
          <p:cNvPr id="2130" name="Text Box 82">
            <a:extLst>
              <a:ext uri="{FF2B5EF4-FFF2-40B4-BE49-F238E27FC236}">
                <a16:creationId xmlns:a16="http://schemas.microsoft.com/office/drawing/2014/main" id="{040168CD-5586-283B-AD4C-B5F4AA32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§1  ADT Model</a:t>
            </a:r>
            <a:endParaRPr lang="en-US" altLang="zh-CN" b="1"/>
          </a:p>
        </p:txBody>
      </p:sp>
      <p:sp>
        <p:nvSpPr>
          <p:cNvPr id="2131" name="Text Box 83">
            <a:extLst>
              <a:ext uri="{FF2B5EF4-FFF2-40B4-BE49-F238E27FC236}">
                <a16:creationId xmlns:a16="http://schemas.microsoft.com/office/drawing/2014/main" id="{97927A75-7F8A-E81B-3952-BFDBF88B4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3013" indent="-1243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Objects</a:t>
            </a:r>
            <a:r>
              <a:rPr lang="en-US" altLang="zh-CN" b="1"/>
              <a:t>:  </a:t>
            </a:r>
            <a:r>
              <a:rPr lang="en-US" altLang="zh-CN" sz="2000" b="1">
                <a:latin typeface="Arial" panose="020B0604020202020204" pitchFamily="34" charset="0"/>
              </a:rPr>
              <a:t>A finite ordered list with zero or more elements.</a:t>
            </a:r>
          </a:p>
        </p:txBody>
      </p:sp>
      <p:sp>
        <p:nvSpPr>
          <p:cNvPr id="2132" name="Text Box 84">
            <a:extLst>
              <a:ext uri="{FF2B5EF4-FFF2-40B4-BE49-F238E27FC236}">
                <a16:creationId xmlns:a16="http://schemas.microsoft.com/office/drawing/2014/main" id="{3E979ECF-AB5D-F2E1-0AB9-ED1ACFFB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95600"/>
            <a:ext cx="76962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3563" indent="-56356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Operations</a:t>
            </a:r>
            <a:r>
              <a:rPr lang="en-US" altLang="zh-CN" b="1"/>
              <a:t>:</a:t>
            </a:r>
          </a:p>
          <a:p>
            <a:pPr eaLnBrk="1" fontAlgn="ctr" hangingPunct="1">
              <a:lnSpc>
                <a:spcPct val="11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PriorityQueue  Initialize( int MaxElements ); </a:t>
            </a:r>
          </a:p>
          <a:p>
            <a:pPr eaLnBrk="1" fontAlgn="ctr" hangingPunct="1">
              <a:lnSpc>
                <a:spcPct val="11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void  Insert( ElementType X, PriorityQueue H ); </a:t>
            </a:r>
          </a:p>
          <a:p>
            <a:pPr eaLnBrk="1" fontAlgn="ctr" hangingPunct="1">
              <a:lnSpc>
                <a:spcPct val="11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ElementType  DeleteMin( PriorityQueue H ); </a:t>
            </a:r>
          </a:p>
          <a:p>
            <a:pPr eaLnBrk="1" fontAlgn="ctr" hangingPunct="1">
              <a:lnSpc>
                <a:spcPct val="110000"/>
              </a:lnSpc>
            </a:pPr>
            <a:r>
              <a:rPr lang="en-US" altLang="zh-CN" sz="3600" b="1">
                <a:sym typeface="Wingdings" panose="05000000000000000000" pitchFamily="2" charset="2"/>
              </a:rPr>
              <a:t>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ElementType  FindMin( PriorityQueue H ); </a:t>
            </a:r>
          </a:p>
        </p:txBody>
      </p:sp>
      <p:sp>
        <p:nvSpPr>
          <p:cNvPr id="2133" name="AutoShape 85">
            <a:extLst>
              <a:ext uri="{FF2B5EF4-FFF2-40B4-BE49-F238E27FC236}">
                <a16:creationId xmlns:a16="http://schemas.microsoft.com/office/drawing/2014/main" id="{B3A7188F-327C-5504-0D0D-010AD215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4" name="AutoShape 86">
            <a:extLst>
              <a:ext uri="{FF2B5EF4-FFF2-40B4-BE49-F238E27FC236}">
                <a16:creationId xmlns:a16="http://schemas.microsoft.com/office/drawing/2014/main" id="{FB58FFF0-D326-4FDF-7C5C-30A43591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36" name="Rectangle 88">
            <a:extLst>
              <a:ext uri="{FF2B5EF4-FFF2-40B4-BE49-F238E27FC236}">
                <a16:creationId xmlns:a16="http://schemas.microsoft.com/office/drawing/2014/main" id="{46F6F606-8F9E-90F5-5F5B-7E00D2D70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—— delete the element with the highest \ lowest priority</a:t>
            </a:r>
          </a:p>
        </p:txBody>
      </p:sp>
      <p:sp>
        <p:nvSpPr>
          <p:cNvPr id="8201" name="Text Box 89">
            <a:extLst>
              <a:ext uri="{FF2B5EF4-FFF2-40B4-BE49-F238E27FC236}">
                <a16:creationId xmlns:a16="http://schemas.microsoft.com/office/drawing/2014/main" id="{5507616F-2E78-D155-D1A9-2E12B4537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 autoUpdateAnimBg="0"/>
      <p:bldP spid="2131" grpId="0" autoUpdateAnimBg="0"/>
      <p:bldP spid="2132" grpId="0" autoUpdateAnimBg="0"/>
      <p:bldP spid="2133" grpId="0" animBg="1"/>
      <p:bldP spid="2134" grpId="0" animBg="1"/>
      <p:bldP spid="21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extLst>
              <a:ext uri="{FF2B5EF4-FFF2-40B4-BE49-F238E27FC236}">
                <a16:creationId xmlns:a16="http://schemas.microsoft.com/office/drawing/2014/main" id="{133C1F5C-EAD4-8915-B7C7-1D06EEB9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517D302-5341-F075-591D-6D8D0899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DeleteMin</a:t>
            </a:r>
            <a:endParaRPr lang="en-US" altLang="zh-CN" b="1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3AD8996-5649-D3AB-0860-73697FEB70C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733800"/>
            <a:ext cx="2819400" cy="2595563"/>
            <a:chOff x="1680" y="2373"/>
            <a:chExt cx="2038" cy="1758"/>
          </a:xfrm>
        </p:grpSpPr>
        <p:grpSp>
          <p:nvGrpSpPr>
            <p:cNvPr id="4146" name="Group 5">
              <a:extLst>
                <a:ext uri="{FF2B5EF4-FFF2-40B4-BE49-F238E27FC236}">
                  <a16:creationId xmlns:a16="http://schemas.microsoft.com/office/drawing/2014/main" id="{1CD9DB5D-2D08-E538-3A90-D87F00EDAB72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4181" name="Group 6">
                <a:extLst>
                  <a:ext uri="{FF2B5EF4-FFF2-40B4-BE49-F238E27FC236}">
                    <a16:creationId xmlns:a16="http://schemas.microsoft.com/office/drawing/2014/main" id="{DEE5A919-4F2B-2FEB-CB90-050B60FB33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4184" name="Freeform 7">
                  <a:extLst>
                    <a:ext uri="{FF2B5EF4-FFF2-40B4-BE49-F238E27FC236}">
                      <a16:creationId xmlns:a16="http://schemas.microsoft.com/office/drawing/2014/main" id="{887C2C58-8DC3-3D2F-8FDE-C59973DAD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85" name="Arc 8">
                  <a:extLst>
                    <a:ext uri="{FF2B5EF4-FFF2-40B4-BE49-F238E27FC236}">
                      <a16:creationId xmlns:a16="http://schemas.microsoft.com/office/drawing/2014/main" id="{CC49F5ED-841F-E931-0CC7-9106EBAB5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82" name="Rectangle 9">
                <a:extLst>
                  <a:ext uri="{FF2B5EF4-FFF2-40B4-BE49-F238E27FC236}">
                    <a16:creationId xmlns:a16="http://schemas.microsoft.com/office/drawing/2014/main" id="{EB7185D9-8BF6-BA38-0208-1C261001E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83" name="Freeform 10">
                <a:extLst>
                  <a:ext uri="{FF2B5EF4-FFF2-40B4-BE49-F238E27FC236}">
                    <a16:creationId xmlns:a16="http://schemas.microsoft.com/office/drawing/2014/main" id="{028F2E62-AF17-F634-FE4A-D2E04C930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47" name="Group 11">
              <a:extLst>
                <a:ext uri="{FF2B5EF4-FFF2-40B4-BE49-F238E27FC236}">
                  <a16:creationId xmlns:a16="http://schemas.microsoft.com/office/drawing/2014/main" id="{FDE759F8-BBBD-BD9E-1AF2-F7CABBD91D7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4179" name="Freeform 12">
                <a:extLst>
                  <a:ext uri="{FF2B5EF4-FFF2-40B4-BE49-F238E27FC236}">
                    <a16:creationId xmlns:a16="http://schemas.microsoft.com/office/drawing/2014/main" id="{AF1BC7D3-90D3-F7B3-881A-88F1EB319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80" name="Freeform 13">
                <a:extLst>
                  <a:ext uri="{FF2B5EF4-FFF2-40B4-BE49-F238E27FC236}">
                    <a16:creationId xmlns:a16="http://schemas.microsoft.com/office/drawing/2014/main" id="{CC1020A5-208C-DC50-4BDA-EFA06C5A2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48" name="Freeform 14">
              <a:extLst>
                <a:ext uri="{FF2B5EF4-FFF2-40B4-BE49-F238E27FC236}">
                  <a16:creationId xmlns:a16="http://schemas.microsoft.com/office/drawing/2014/main" id="{C8F3FA7F-4925-AF91-18F9-87FEB060C6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49" name="Freeform 15">
              <a:extLst>
                <a:ext uri="{FF2B5EF4-FFF2-40B4-BE49-F238E27FC236}">
                  <a16:creationId xmlns:a16="http://schemas.microsoft.com/office/drawing/2014/main" id="{AEB902C1-75FE-461D-503B-18763E2660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50" name="Freeform 16">
              <a:extLst>
                <a:ext uri="{FF2B5EF4-FFF2-40B4-BE49-F238E27FC236}">
                  <a16:creationId xmlns:a16="http://schemas.microsoft.com/office/drawing/2014/main" id="{5D3CD12E-FE83-EE83-1F3D-EF5D44D83D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51" name="Group 17">
              <a:extLst>
                <a:ext uri="{FF2B5EF4-FFF2-40B4-BE49-F238E27FC236}">
                  <a16:creationId xmlns:a16="http://schemas.microsoft.com/office/drawing/2014/main" id="{D7C19889-047E-43CC-1AA2-3205C19060C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4177" name="Freeform 18">
                <a:extLst>
                  <a:ext uri="{FF2B5EF4-FFF2-40B4-BE49-F238E27FC236}">
                    <a16:creationId xmlns:a16="http://schemas.microsoft.com/office/drawing/2014/main" id="{76579527-6011-4435-7195-69C2FF597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8" name="Arc 19">
                <a:extLst>
                  <a:ext uri="{FF2B5EF4-FFF2-40B4-BE49-F238E27FC236}">
                    <a16:creationId xmlns:a16="http://schemas.microsoft.com/office/drawing/2014/main" id="{C0BAD555-FA8A-F332-00EA-18F52C19F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52" name="Freeform 20">
              <a:extLst>
                <a:ext uri="{FF2B5EF4-FFF2-40B4-BE49-F238E27FC236}">
                  <a16:creationId xmlns:a16="http://schemas.microsoft.com/office/drawing/2014/main" id="{AA7096D6-1A15-A956-3A15-CA55F3131A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53" name="Freeform 21">
              <a:extLst>
                <a:ext uri="{FF2B5EF4-FFF2-40B4-BE49-F238E27FC236}">
                  <a16:creationId xmlns:a16="http://schemas.microsoft.com/office/drawing/2014/main" id="{E5437670-D87F-CF9B-CACF-6B443957A6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54" name="Group 22">
              <a:extLst>
                <a:ext uri="{FF2B5EF4-FFF2-40B4-BE49-F238E27FC236}">
                  <a16:creationId xmlns:a16="http://schemas.microsoft.com/office/drawing/2014/main" id="{CC050BC3-CF68-F69F-9A78-4773C01A8ABC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4162" name="Group 23">
                <a:extLst>
                  <a:ext uri="{FF2B5EF4-FFF2-40B4-BE49-F238E27FC236}">
                    <a16:creationId xmlns:a16="http://schemas.microsoft.com/office/drawing/2014/main" id="{CFCE912F-BBE1-BB9F-78ED-CEF853C1C9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4172" name="Group 24">
                  <a:extLst>
                    <a:ext uri="{FF2B5EF4-FFF2-40B4-BE49-F238E27FC236}">
                      <a16:creationId xmlns:a16="http://schemas.microsoft.com/office/drawing/2014/main" id="{3CAE45EB-1C60-E3C3-2B44-063AE8F2ED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4174" name="Freeform 25">
                    <a:extLst>
                      <a:ext uri="{FF2B5EF4-FFF2-40B4-BE49-F238E27FC236}">
                        <a16:creationId xmlns:a16="http://schemas.microsoft.com/office/drawing/2014/main" id="{CD2CDD6B-90C9-65DB-5081-1727C10C7F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75" name="Freeform 26">
                    <a:extLst>
                      <a:ext uri="{FF2B5EF4-FFF2-40B4-BE49-F238E27FC236}">
                        <a16:creationId xmlns:a16="http://schemas.microsoft.com/office/drawing/2014/main" id="{7B0F2111-B30E-5F6C-34B1-27234B1D6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76" name="Arc 27">
                    <a:extLst>
                      <a:ext uri="{FF2B5EF4-FFF2-40B4-BE49-F238E27FC236}">
                        <a16:creationId xmlns:a16="http://schemas.microsoft.com/office/drawing/2014/main" id="{38FAEF9E-8FC5-D25F-8276-88419B0F41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4173" name="Freeform 28">
                  <a:extLst>
                    <a:ext uri="{FF2B5EF4-FFF2-40B4-BE49-F238E27FC236}">
                      <a16:creationId xmlns:a16="http://schemas.microsoft.com/office/drawing/2014/main" id="{A012AE4E-2C46-BE25-02EA-7BFA1ED03F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63" name="Freeform 29">
                <a:extLst>
                  <a:ext uri="{FF2B5EF4-FFF2-40B4-BE49-F238E27FC236}">
                    <a16:creationId xmlns:a16="http://schemas.microsoft.com/office/drawing/2014/main" id="{D90320B6-84C3-F2C8-412F-DA4E6769F0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4" name="Freeform 30">
                <a:extLst>
                  <a:ext uri="{FF2B5EF4-FFF2-40B4-BE49-F238E27FC236}">
                    <a16:creationId xmlns:a16="http://schemas.microsoft.com/office/drawing/2014/main" id="{ECC46CF3-8FB1-9B79-4467-BAC2F51FC2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65" name="Group 31">
                <a:extLst>
                  <a:ext uri="{FF2B5EF4-FFF2-40B4-BE49-F238E27FC236}">
                    <a16:creationId xmlns:a16="http://schemas.microsoft.com/office/drawing/2014/main" id="{C186F9BE-E472-0011-050E-BD62B6B2C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4166" name="Freeform 32">
                  <a:extLst>
                    <a:ext uri="{FF2B5EF4-FFF2-40B4-BE49-F238E27FC236}">
                      <a16:creationId xmlns:a16="http://schemas.microsoft.com/office/drawing/2014/main" id="{775B0826-515F-01B7-9A9B-A2B81A1F31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67" name="Oval 33">
                  <a:extLst>
                    <a:ext uri="{FF2B5EF4-FFF2-40B4-BE49-F238E27FC236}">
                      <a16:creationId xmlns:a16="http://schemas.microsoft.com/office/drawing/2014/main" id="{C16227AA-57A2-6099-FDBB-E880A6207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68" name="Line 34">
                  <a:extLst>
                    <a:ext uri="{FF2B5EF4-FFF2-40B4-BE49-F238E27FC236}">
                      <a16:creationId xmlns:a16="http://schemas.microsoft.com/office/drawing/2014/main" id="{FA5D1F4E-40C8-3451-73F8-0F6D130460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169" name="Group 35">
                  <a:extLst>
                    <a:ext uri="{FF2B5EF4-FFF2-40B4-BE49-F238E27FC236}">
                      <a16:creationId xmlns:a16="http://schemas.microsoft.com/office/drawing/2014/main" id="{24CE66A2-146F-1BAE-8254-6A3851D9A5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4170" name="Oval 36">
                    <a:extLst>
                      <a:ext uri="{FF2B5EF4-FFF2-40B4-BE49-F238E27FC236}">
                        <a16:creationId xmlns:a16="http://schemas.microsoft.com/office/drawing/2014/main" id="{D85D9021-943F-A0B6-AA36-670CF21B26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71" name="Oval 37">
                    <a:extLst>
                      <a:ext uri="{FF2B5EF4-FFF2-40B4-BE49-F238E27FC236}">
                        <a16:creationId xmlns:a16="http://schemas.microsoft.com/office/drawing/2014/main" id="{566244DF-46F0-BD14-F86E-FE45A2A77B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4155" name="Group 38">
              <a:extLst>
                <a:ext uri="{FF2B5EF4-FFF2-40B4-BE49-F238E27FC236}">
                  <a16:creationId xmlns:a16="http://schemas.microsoft.com/office/drawing/2014/main" id="{FB03A5FD-1D06-EB63-939F-C40C386275F9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4156" name="Group 39">
                <a:extLst>
                  <a:ext uri="{FF2B5EF4-FFF2-40B4-BE49-F238E27FC236}">
                    <a16:creationId xmlns:a16="http://schemas.microsoft.com/office/drawing/2014/main" id="{F55532FF-3782-E9ED-13DF-6BBD58CCB7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4160" name="Freeform 40">
                  <a:extLst>
                    <a:ext uri="{FF2B5EF4-FFF2-40B4-BE49-F238E27FC236}">
                      <a16:creationId xmlns:a16="http://schemas.microsoft.com/office/drawing/2014/main" id="{B26F9ADD-2E22-AD66-51CC-5B3669031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61" name="Arc 41">
                  <a:extLst>
                    <a:ext uri="{FF2B5EF4-FFF2-40B4-BE49-F238E27FC236}">
                      <a16:creationId xmlns:a16="http://schemas.microsoft.com/office/drawing/2014/main" id="{F3194466-7F74-0046-7FCF-34C0F3B81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57" name="Group 42">
                <a:extLst>
                  <a:ext uri="{FF2B5EF4-FFF2-40B4-BE49-F238E27FC236}">
                    <a16:creationId xmlns:a16="http://schemas.microsoft.com/office/drawing/2014/main" id="{00586817-EFFA-108C-CD7C-2560E8641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4158" name="Rectangle 43">
                  <a:extLst>
                    <a:ext uri="{FF2B5EF4-FFF2-40B4-BE49-F238E27FC236}">
                      <a16:creationId xmlns:a16="http://schemas.microsoft.com/office/drawing/2014/main" id="{D3AE5CD0-037B-AEB9-1751-50354F6A44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59" name="Freeform 44">
                  <a:extLst>
                    <a:ext uri="{FF2B5EF4-FFF2-40B4-BE49-F238E27FC236}">
                      <a16:creationId xmlns:a16="http://schemas.microsoft.com/office/drawing/2014/main" id="{740A42BA-608C-1055-2D65-129EC50668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4099" name="Object 45">
              <a:extLst>
                <a:ext uri="{FF2B5EF4-FFF2-40B4-BE49-F238E27FC236}">
                  <a16:creationId xmlns:a16="http://schemas.microsoft.com/office/drawing/2014/main" id="{E8862E6C-F374-D983-DBFA-D7E13134DC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8" imgW="2286720" imgH="2155680" progId="MS_ClipArt_Gallery.2">
                    <p:embed/>
                  </p:oleObj>
                </mc:Choice>
                <mc:Fallback>
                  <p:oleObj name="剪辑" r:id="rId8" imgW="2286720" imgH="2155680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86" name="Rectangle 46">
            <a:extLst>
              <a:ext uri="{FF2B5EF4-FFF2-40B4-BE49-F238E27FC236}">
                <a16:creationId xmlns:a16="http://schemas.microsoft.com/office/drawing/2014/main" id="{0532F76C-E331-251B-609F-0326F84F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3048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C37540C6-C212-6F52-39E8-FC928AE2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zh-CN" b="1">
                <a:latin typeface="Arial" panose="020B0604020202020204" pitchFamily="34" charset="0"/>
              </a:rPr>
              <a:t>Sketch of the idea:</a:t>
            </a:r>
          </a:p>
        </p:txBody>
      </p:sp>
      <p:grpSp>
        <p:nvGrpSpPr>
          <p:cNvPr id="15" name="Group 48">
            <a:extLst>
              <a:ext uri="{FF2B5EF4-FFF2-40B4-BE49-F238E27FC236}">
                <a16:creationId xmlns:a16="http://schemas.microsoft.com/office/drawing/2014/main" id="{F8EE2DA8-7187-DCE6-235A-CD349B02F5EC}"/>
              </a:ext>
            </a:extLst>
          </p:cNvPr>
          <p:cNvGrpSpPr>
            <a:grpSpLocks/>
          </p:cNvGrpSpPr>
          <p:nvPr/>
        </p:nvGrpSpPr>
        <p:grpSpPr bwMode="auto">
          <a:xfrm>
            <a:off x="676275" y="1905000"/>
            <a:ext cx="1905000" cy="1905000"/>
            <a:chOff x="480" y="1152"/>
            <a:chExt cx="1200" cy="1200"/>
          </a:xfrm>
        </p:grpSpPr>
        <p:sp>
          <p:nvSpPr>
            <p:cNvPr id="4132" name="Oval 49">
              <a:extLst>
                <a:ext uri="{FF2B5EF4-FFF2-40B4-BE49-F238E27FC236}">
                  <a16:creationId xmlns:a16="http://schemas.microsoft.com/office/drawing/2014/main" id="{6D603859-F92D-115A-0A4D-DD7115F0D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4133" name="Oval 50">
              <a:extLst>
                <a:ext uri="{FF2B5EF4-FFF2-40B4-BE49-F238E27FC236}">
                  <a16:creationId xmlns:a16="http://schemas.microsoft.com/office/drawing/2014/main" id="{5CCF7ADF-CEB0-7FD7-14D3-D40FA1645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12</a:t>
              </a:r>
            </a:p>
          </p:txBody>
        </p:sp>
        <p:sp>
          <p:nvSpPr>
            <p:cNvPr id="4134" name="Oval 51">
              <a:extLst>
                <a:ext uri="{FF2B5EF4-FFF2-40B4-BE49-F238E27FC236}">
                  <a16:creationId xmlns:a16="http://schemas.microsoft.com/office/drawing/2014/main" id="{EDF142A3-03CB-4E23-8E78-1417BD97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15</a:t>
              </a:r>
            </a:p>
          </p:txBody>
        </p:sp>
        <p:sp>
          <p:nvSpPr>
            <p:cNvPr id="4135" name="Line 52">
              <a:extLst>
                <a:ext uri="{FF2B5EF4-FFF2-40B4-BE49-F238E27FC236}">
                  <a16:creationId xmlns:a16="http://schemas.microsoft.com/office/drawing/2014/main" id="{EECF97F0-33EE-6BF5-2CDD-464560189C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" y="175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Line 53">
              <a:extLst>
                <a:ext uri="{FF2B5EF4-FFF2-40B4-BE49-F238E27FC236}">
                  <a16:creationId xmlns:a16="http://schemas.microsoft.com/office/drawing/2014/main" id="{50B4D7AB-D0B7-E943-4911-D040B0E73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" y="1344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7" name="Oval 54">
              <a:extLst>
                <a:ext uri="{FF2B5EF4-FFF2-40B4-BE49-F238E27FC236}">
                  <a16:creationId xmlns:a16="http://schemas.microsoft.com/office/drawing/2014/main" id="{C4E14E59-62CE-BB2D-C131-9426A7E0E6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0" y="153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4138" name="Line 55">
              <a:extLst>
                <a:ext uri="{FF2B5EF4-FFF2-40B4-BE49-F238E27FC236}">
                  <a16:creationId xmlns:a16="http://schemas.microsoft.com/office/drawing/2014/main" id="{A4BB3EB6-1F91-65E5-6446-F5DF3D84C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5" y="1344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Rectangle 56">
              <a:extLst>
                <a:ext uri="{FF2B5EF4-FFF2-40B4-BE49-F238E27FC236}">
                  <a16:creationId xmlns:a16="http://schemas.microsoft.com/office/drawing/2014/main" id="{A49B6E04-2591-1C6D-AE2D-A0130F7BE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0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[1]</a:t>
              </a:r>
            </a:p>
          </p:txBody>
        </p:sp>
        <p:sp>
          <p:nvSpPr>
            <p:cNvPr id="4140" name="Rectangle 57">
              <a:extLst>
                <a:ext uri="{FF2B5EF4-FFF2-40B4-BE49-F238E27FC236}">
                  <a16:creationId xmlns:a16="http://schemas.microsoft.com/office/drawing/2014/main" id="{DB237B73-7297-C583-1564-14C992A32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[2]</a:t>
              </a:r>
            </a:p>
          </p:txBody>
        </p:sp>
        <p:sp>
          <p:nvSpPr>
            <p:cNvPr id="4141" name="Rectangle 58">
              <a:extLst>
                <a:ext uri="{FF2B5EF4-FFF2-40B4-BE49-F238E27FC236}">
                  <a16:creationId xmlns:a16="http://schemas.microsoft.com/office/drawing/2014/main" id="{AA31BB86-BAD0-D35E-4542-B85FD6E59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53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[3]</a:t>
              </a:r>
            </a:p>
          </p:txBody>
        </p:sp>
        <p:sp>
          <p:nvSpPr>
            <p:cNvPr id="4142" name="Rectangle 59">
              <a:extLst>
                <a:ext uri="{FF2B5EF4-FFF2-40B4-BE49-F238E27FC236}">
                  <a16:creationId xmlns:a16="http://schemas.microsoft.com/office/drawing/2014/main" id="{4680D399-9523-B2D7-62DB-1AE69964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[4]</a:t>
              </a:r>
            </a:p>
          </p:txBody>
        </p:sp>
        <p:sp>
          <p:nvSpPr>
            <p:cNvPr id="4143" name="Oval 60">
              <a:extLst>
                <a:ext uri="{FF2B5EF4-FFF2-40B4-BE49-F238E27FC236}">
                  <a16:creationId xmlns:a16="http://schemas.microsoft.com/office/drawing/2014/main" id="{CD81C2F3-ED86-F042-7A01-B73B3FB135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0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18</a:t>
              </a:r>
            </a:p>
          </p:txBody>
        </p:sp>
        <p:sp>
          <p:nvSpPr>
            <p:cNvPr id="4144" name="Line 61">
              <a:extLst>
                <a:ext uri="{FF2B5EF4-FFF2-40B4-BE49-F238E27FC236}">
                  <a16:creationId xmlns:a16="http://schemas.microsoft.com/office/drawing/2014/main" id="{89A4202D-0B0B-A474-5191-BD9D5F9B6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1754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Rectangle 62">
              <a:extLst>
                <a:ext uri="{FF2B5EF4-FFF2-40B4-BE49-F238E27FC236}">
                  <a16:creationId xmlns:a16="http://schemas.microsoft.com/office/drawing/2014/main" id="{19F87190-9C08-236A-2F5B-DB65F85CC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20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[5]</a:t>
              </a:r>
            </a:p>
          </p:txBody>
        </p:sp>
      </p:grpSp>
      <p:sp>
        <p:nvSpPr>
          <p:cNvPr id="35903" name="Oval 63">
            <a:extLst>
              <a:ext uri="{FF2B5EF4-FFF2-40B4-BE49-F238E27FC236}">
                <a16:creationId xmlns:a16="http://schemas.microsoft.com/office/drawing/2014/main" id="{19D18F59-8B35-5049-B787-BF7794DD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381000" cy="381000"/>
          </a:xfrm>
          <a:prstGeom prst="ellipse">
            <a:avLst/>
          </a:prstGeom>
          <a:solidFill>
            <a:srgbClr val="C0C0C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04" name="AutoShape 64">
            <a:extLst>
              <a:ext uri="{FF2B5EF4-FFF2-40B4-BE49-F238E27FC236}">
                <a16:creationId xmlns:a16="http://schemas.microsoft.com/office/drawing/2014/main" id="{888E0724-7B0D-A889-4749-69274987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3733800" cy="1600200"/>
          </a:xfrm>
          <a:prstGeom prst="wedgeRoundRectCallout">
            <a:avLst>
              <a:gd name="adj1" fmla="val -92644"/>
              <a:gd name="adj2" fmla="val 45537"/>
              <a:gd name="adj3" fmla="val 16667"/>
            </a:avLst>
          </a:prstGeom>
          <a:gradFill rotWithShape="0">
            <a:gsLst>
              <a:gs pos="0">
                <a:srgbClr val="E2E2E2"/>
              </a:gs>
              <a:gs pos="50000">
                <a:srgbClr val="FFFFFF"/>
              </a:gs>
              <a:gs pos="100000">
                <a:srgbClr val="E2E2E2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The node which must be</a:t>
            </a:r>
          </a:p>
          <a:p>
            <a:pPr algn="ctr" eaLnBrk="1" hangingPunct="1"/>
            <a:r>
              <a:rPr lang="en-US" altLang="zh-CN" b="1"/>
              <a:t>removed to keep a</a:t>
            </a:r>
          </a:p>
          <a:p>
            <a:pPr algn="ctr" eaLnBrk="1" hangingPunct="1"/>
            <a:r>
              <a:rPr lang="en-US" altLang="zh-CN" b="1"/>
              <a:t>complete binary tree.</a:t>
            </a:r>
          </a:p>
        </p:txBody>
      </p:sp>
      <p:sp>
        <p:nvSpPr>
          <p:cNvPr id="35905" name="Oval 65">
            <a:extLst>
              <a:ext uri="{FF2B5EF4-FFF2-40B4-BE49-F238E27FC236}">
                <a16:creationId xmlns:a16="http://schemas.microsoft.com/office/drawing/2014/main" id="{B323EF77-B3E6-6E31-D6CB-B0C80E98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1905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06" name="Oval 66">
            <a:extLst>
              <a:ext uri="{FF2B5EF4-FFF2-40B4-BE49-F238E27FC236}">
                <a16:creationId xmlns:a16="http://schemas.microsoft.com/office/drawing/2014/main" id="{A08CE8AE-D827-DD1A-B08D-A18DE080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1905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07" name="Text Box 67">
            <a:extLst>
              <a:ext uri="{FF2B5EF4-FFF2-40B4-BE49-F238E27FC236}">
                <a16:creationId xmlns:a16="http://schemas.microsoft.com/office/drawing/2014/main" id="{71F70530-5CCC-E10F-D8DA-6630848FA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828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  move 18 up to the root</a:t>
            </a:r>
            <a:endParaRPr lang="en-US" altLang="zh-CN" b="1"/>
          </a:p>
        </p:txBody>
      </p:sp>
      <p:sp>
        <p:nvSpPr>
          <p:cNvPr id="35908" name="Oval 68">
            <a:extLst>
              <a:ext uri="{FF2B5EF4-FFF2-40B4-BE49-F238E27FC236}">
                <a16:creationId xmlns:a16="http://schemas.microsoft.com/office/drawing/2014/main" id="{40B78C38-B002-372B-1D38-0E7F51C8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819400"/>
            <a:ext cx="685800" cy="1143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909" name="Oval 69">
            <a:extLst>
              <a:ext uri="{FF2B5EF4-FFF2-40B4-BE49-F238E27FC236}">
                <a16:creationId xmlns:a16="http://schemas.microsoft.com/office/drawing/2014/main" id="{BD31C917-2304-9BD6-59ED-0C45B5D34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19050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18</a:t>
            </a:r>
            <a:endParaRPr lang="en-US" altLang="zh-CN" b="1"/>
          </a:p>
        </p:txBody>
      </p:sp>
      <p:sp>
        <p:nvSpPr>
          <p:cNvPr id="35910" name="Text Box 70">
            <a:extLst>
              <a:ext uri="{FF2B5EF4-FFF2-40B4-BE49-F238E27FC236}">
                <a16:creationId xmlns:a16="http://schemas.microsoft.com/office/drawing/2014/main" id="{F4139489-48A3-BFD3-C3F3-6CBDC3E6A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908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  find the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smaller</a:t>
            </a:r>
            <a:r>
              <a:rPr lang="en-US" altLang="zh-CN" b="1">
                <a:sym typeface="Wingdings" panose="05000000000000000000" pitchFamily="2" charset="2"/>
              </a:rPr>
              <a:t> child of 18</a:t>
            </a:r>
            <a:endParaRPr lang="en-US" altLang="zh-CN" b="1"/>
          </a:p>
        </p:txBody>
      </p:sp>
      <p:sp>
        <p:nvSpPr>
          <p:cNvPr id="35911" name="Oval 71">
            <a:extLst>
              <a:ext uri="{FF2B5EF4-FFF2-40B4-BE49-F238E27FC236}">
                <a16:creationId xmlns:a16="http://schemas.microsoft.com/office/drawing/2014/main" id="{C0E0C3F7-2933-DA52-D4DD-F46050C2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" name="Group 72">
            <a:extLst>
              <a:ext uri="{FF2B5EF4-FFF2-40B4-BE49-F238E27FC236}">
                <a16:creationId xmlns:a16="http://schemas.microsoft.com/office/drawing/2014/main" id="{9BAB1175-99F7-096A-E978-7CA9F2E1A27A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514600"/>
            <a:ext cx="1447800" cy="457200"/>
            <a:chOff x="3024" y="2832"/>
            <a:chExt cx="912" cy="288"/>
          </a:xfrm>
        </p:grpSpPr>
        <p:sp>
          <p:nvSpPr>
            <p:cNvPr id="4129" name="Oval 73">
              <a:extLst>
                <a:ext uri="{FF2B5EF4-FFF2-40B4-BE49-F238E27FC236}">
                  <a16:creationId xmlns:a16="http://schemas.microsoft.com/office/drawing/2014/main" id="{1CF5537C-B159-C216-0E8E-EEA7C1CA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12</a:t>
              </a:r>
            </a:p>
          </p:txBody>
        </p:sp>
        <p:sp>
          <p:nvSpPr>
            <p:cNvPr id="4130" name="Oval 74">
              <a:extLst>
                <a:ext uri="{FF2B5EF4-FFF2-40B4-BE49-F238E27FC236}">
                  <a16:creationId xmlns:a16="http://schemas.microsoft.com/office/drawing/2014/main" id="{F900EE66-57EE-37BE-DCE7-3DB83F1A6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18</a:t>
              </a:r>
            </a:p>
          </p:txBody>
        </p:sp>
        <p:sp>
          <p:nvSpPr>
            <p:cNvPr id="4131" name="Text Box 75">
              <a:extLst>
                <a:ext uri="{FF2B5EF4-FFF2-40B4-BE49-F238E27FC236}">
                  <a16:creationId xmlns:a16="http://schemas.microsoft.com/office/drawing/2014/main" id="{0F674B2A-FB27-5452-D9DF-0FD77481C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&lt;</a:t>
              </a:r>
            </a:p>
          </p:txBody>
        </p:sp>
      </p:grpSp>
      <p:sp>
        <p:nvSpPr>
          <p:cNvPr id="35916" name="Oval 76">
            <a:extLst>
              <a:ext uri="{FF2B5EF4-FFF2-40B4-BE49-F238E27FC236}">
                <a16:creationId xmlns:a16="http://schemas.microsoft.com/office/drawing/2014/main" id="{BE00FB42-5238-5AD9-591C-6F9F2FED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18</a:t>
            </a:r>
          </a:p>
        </p:txBody>
      </p:sp>
      <p:sp>
        <p:nvSpPr>
          <p:cNvPr id="35917" name="Oval 77">
            <a:extLst>
              <a:ext uri="{FF2B5EF4-FFF2-40B4-BE49-F238E27FC236}">
                <a16:creationId xmlns:a16="http://schemas.microsoft.com/office/drawing/2014/main" id="{F1404C0A-8CDE-6A0D-51CB-35176D32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19050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12</a:t>
            </a:r>
          </a:p>
        </p:txBody>
      </p:sp>
      <p:sp>
        <p:nvSpPr>
          <p:cNvPr id="35918" name="Arc 78">
            <a:extLst>
              <a:ext uri="{FF2B5EF4-FFF2-40B4-BE49-F238E27FC236}">
                <a16:creationId xmlns:a16="http://schemas.microsoft.com/office/drawing/2014/main" id="{49D2644F-3E15-07A3-B132-BC2AA1A3F3D0}"/>
              </a:ext>
            </a:extLst>
          </p:cNvPr>
          <p:cNvSpPr>
            <a:spLocks/>
          </p:cNvSpPr>
          <p:nvPr/>
        </p:nvSpPr>
        <p:spPr bwMode="auto">
          <a:xfrm flipV="1">
            <a:off x="2895600" y="2514600"/>
            <a:ext cx="381000" cy="533400"/>
          </a:xfrm>
          <a:custGeom>
            <a:avLst/>
            <a:gdLst>
              <a:gd name="T0" fmla="*/ 277274 w 43200"/>
              <a:gd name="T1" fmla="*/ 504125 h 43200"/>
              <a:gd name="T2" fmla="*/ 349964 w 43200"/>
              <a:gd name="T3" fmla="*/ 412607 h 43200"/>
              <a:gd name="T4" fmla="*/ 190500 w 43200"/>
              <a:gd name="T5" fmla="*/ 266700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</a:path>
              <a:path w="43200" h="43200" stroke="0" extrusionOk="0">
                <a:moveTo>
                  <a:pt x="31438" y="40828"/>
                </a:moveTo>
                <a:cubicBezTo>
                  <a:pt x="28393" y="42387"/>
                  <a:pt x="25021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5797"/>
                  <a:pt x="41977" y="29903"/>
                  <a:pt x="39680" y="33416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" name="Group 79">
            <a:extLst>
              <a:ext uri="{FF2B5EF4-FFF2-40B4-BE49-F238E27FC236}">
                <a16:creationId xmlns:a16="http://schemas.microsoft.com/office/drawing/2014/main" id="{08CD92AC-3914-8A12-79D5-E11D8C23CF4B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048000"/>
            <a:ext cx="1447800" cy="457200"/>
            <a:chOff x="3024" y="2832"/>
            <a:chExt cx="912" cy="288"/>
          </a:xfrm>
        </p:grpSpPr>
        <p:sp>
          <p:nvSpPr>
            <p:cNvPr id="4126" name="Oval 80">
              <a:extLst>
                <a:ext uri="{FF2B5EF4-FFF2-40B4-BE49-F238E27FC236}">
                  <a16:creationId xmlns:a16="http://schemas.microsoft.com/office/drawing/2014/main" id="{8147943F-27AB-A6AB-DED1-76642CF07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15</a:t>
              </a:r>
            </a:p>
          </p:txBody>
        </p:sp>
        <p:sp>
          <p:nvSpPr>
            <p:cNvPr id="4127" name="Oval 81">
              <a:extLst>
                <a:ext uri="{FF2B5EF4-FFF2-40B4-BE49-F238E27FC236}">
                  <a16:creationId xmlns:a16="http://schemas.microsoft.com/office/drawing/2014/main" id="{8929C254-817A-B770-E8AC-D44DC18CC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18</a:t>
              </a:r>
            </a:p>
          </p:txBody>
        </p:sp>
        <p:sp>
          <p:nvSpPr>
            <p:cNvPr id="4128" name="Text Box 82">
              <a:extLst>
                <a:ext uri="{FF2B5EF4-FFF2-40B4-BE49-F238E27FC236}">
                  <a16:creationId xmlns:a16="http://schemas.microsoft.com/office/drawing/2014/main" id="{61590357-2C18-B401-EB89-8517A43C6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&lt;</a:t>
              </a:r>
            </a:p>
          </p:txBody>
        </p:sp>
      </p:grpSp>
      <p:sp>
        <p:nvSpPr>
          <p:cNvPr id="35923" name="Oval 83">
            <a:extLst>
              <a:ext uri="{FF2B5EF4-FFF2-40B4-BE49-F238E27FC236}">
                <a16:creationId xmlns:a16="http://schemas.microsoft.com/office/drawing/2014/main" id="{0FD798F6-1459-27DC-DFCF-D4C532FB5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18</a:t>
            </a:r>
          </a:p>
        </p:txBody>
      </p:sp>
      <p:sp>
        <p:nvSpPr>
          <p:cNvPr id="35924" name="Oval 84">
            <a:extLst>
              <a:ext uri="{FF2B5EF4-FFF2-40B4-BE49-F238E27FC236}">
                <a16:creationId xmlns:a16="http://schemas.microsoft.com/office/drawing/2014/main" id="{0F211129-8D5F-727D-4C02-87762A20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5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15</a:t>
            </a:r>
          </a:p>
        </p:txBody>
      </p:sp>
      <p:graphicFrame>
        <p:nvGraphicFramePr>
          <p:cNvPr id="35925" name="Object 85">
            <a:extLst>
              <a:ext uri="{FF2B5EF4-FFF2-40B4-BE49-F238E27FC236}">
                <a16:creationId xmlns:a16="http://schemas.microsoft.com/office/drawing/2014/main" id="{0E56051A-1875-D319-C4BC-4609C53AE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480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10" imgW="1554120" imgH="2286360" progId="MS_ClipArt_Gallery.2">
                  <p:embed/>
                </p:oleObj>
              </mc:Choice>
              <mc:Fallback>
                <p:oleObj name="剪辑" r:id="rId10" imgW="1554120" imgH="2286360" progId="MS_ClipArt_Gallery.2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466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32" name="AutoShape 92">
            <a:extLst>
              <a:ext uri="{FF2B5EF4-FFF2-40B4-BE49-F238E27FC236}">
                <a16:creationId xmlns:a16="http://schemas.microsoft.com/office/drawing/2014/main" id="{36020C03-3F9D-1996-3CE0-081C6161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09600"/>
            <a:ext cx="4800600" cy="1981200"/>
          </a:xfrm>
          <a:prstGeom prst="cloudCallout">
            <a:avLst>
              <a:gd name="adj1" fmla="val -30884"/>
              <a:gd name="adj2" fmla="val 106731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Ah!  That’s simple --</a:t>
            </a:r>
          </a:p>
          <a:p>
            <a:pPr algn="ctr" eaLnBrk="1" hangingPunct="1"/>
            <a:r>
              <a:rPr lang="en-US" altLang="zh-CN" b="1"/>
              <a:t>we only have to delete</a:t>
            </a:r>
          </a:p>
          <a:p>
            <a:pPr algn="ctr" eaLnBrk="1" hangingPunct="1"/>
            <a:r>
              <a:rPr lang="en-US" altLang="zh-CN" b="1"/>
              <a:t>the root node ...</a:t>
            </a:r>
          </a:p>
        </p:txBody>
      </p:sp>
      <p:sp>
        <p:nvSpPr>
          <p:cNvPr id="35933" name="AutoShape 93">
            <a:extLst>
              <a:ext uri="{FF2B5EF4-FFF2-40B4-BE49-F238E27FC236}">
                <a16:creationId xmlns:a16="http://schemas.microsoft.com/office/drawing/2014/main" id="{CCEC027C-4459-0B0B-A9FB-73282EF72E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1676400"/>
            <a:ext cx="4495800" cy="1905000"/>
          </a:xfrm>
          <a:prstGeom prst="cloudCallout">
            <a:avLst>
              <a:gd name="adj1" fmla="val -13069"/>
              <a:gd name="adj2" fmla="val 107245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And re-arrange </a:t>
            </a:r>
          </a:p>
          <a:p>
            <a:pPr algn="ctr" eaLnBrk="1" hangingPunct="1"/>
            <a:r>
              <a:rPr lang="en-US" altLang="zh-CN" b="1"/>
              <a:t>the rest of the tree so that </a:t>
            </a:r>
          </a:p>
          <a:p>
            <a:pPr algn="ctr" eaLnBrk="1" hangingPunct="1"/>
            <a:r>
              <a:rPr lang="en-US" altLang="zh-CN" b="1"/>
              <a:t>it’s still a min heap.</a:t>
            </a:r>
          </a:p>
        </p:txBody>
      </p:sp>
      <p:sp>
        <p:nvSpPr>
          <p:cNvPr id="35934" name="Text Box 94">
            <a:extLst>
              <a:ext uri="{FF2B5EF4-FFF2-40B4-BE49-F238E27FC236}">
                <a16:creationId xmlns:a16="http://schemas.microsoft.com/office/drawing/2014/main" id="{24C5DC1F-DFCC-1AFD-9D04-5319D5C4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(</a:t>
            </a:r>
            <a:r>
              <a:rPr lang="en-US" altLang="zh-CN" b="1" i="1"/>
              <a:t>N</a:t>
            </a:r>
            <a:r>
              <a:rPr lang="en-US" altLang="zh-CN" b="1"/>
              <a:t>) = O ( log </a:t>
            </a:r>
            <a:r>
              <a:rPr lang="en-US" altLang="zh-CN" b="1" i="1"/>
              <a:t>N </a:t>
            </a:r>
            <a:r>
              <a:rPr lang="en-US" altLang="zh-CN" b="1"/>
              <a:t>)</a:t>
            </a:r>
            <a:endParaRPr lang="en-US" altLang="zh-CN" b="1" i="1"/>
          </a:p>
        </p:txBody>
      </p:sp>
      <p:sp>
        <p:nvSpPr>
          <p:cNvPr id="4125" name="Text Box 95">
            <a:extLst>
              <a:ext uri="{FF2B5EF4-FFF2-40B4-BE49-F238E27FC236}">
                <a16:creationId xmlns:a16="http://schemas.microsoft.com/office/drawing/2014/main" id="{AD37B55F-DD61-6E54-6E51-1FCA7559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10/15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5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86" grpId="0" animBg="1"/>
      <p:bldP spid="35887" grpId="0" autoUpdateAnimBg="0"/>
      <p:bldP spid="35903" grpId="0" animBg="1"/>
      <p:bldP spid="35904" grpId="0" animBg="1" autoUpdateAnimBg="0"/>
      <p:bldP spid="35905" grpId="0" animBg="1"/>
      <p:bldP spid="35906" grpId="0" animBg="1"/>
      <p:bldP spid="35907" grpId="0" autoUpdateAnimBg="0"/>
      <p:bldP spid="35908" grpId="0" animBg="1"/>
      <p:bldP spid="35909" grpId="0" animBg="1" autoUpdateAnimBg="0"/>
      <p:bldP spid="35910" grpId="0" autoUpdateAnimBg="0"/>
      <p:bldP spid="35911" grpId="0" animBg="1"/>
      <p:bldP spid="35916" grpId="0" animBg="1" autoUpdateAnimBg="0"/>
      <p:bldP spid="35917" grpId="0" animBg="1" autoUpdateAnimBg="0"/>
      <p:bldP spid="35918" grpId="0" animBg="1"/>
      <p:bldP spid="35923" grpId="0" animBg="1" autoUpdateAnimBg="0"/>
      <p:bldP spid="35924" grpId="0" animBg="1" autoUpdateAnimBg="0"/>
      <p:bldP spid="35932" grpId="0" animBg="1" autoUpdateAnimBg="0"/>
      <p:bldP spid="35933" grpId="0" animBg="1" autoUpdateAnimBg="0"/>
      <p:bldP spid="359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141A188C-1FE9-3444-90A5-F1802122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99C912AA-4EE3-4908-4222-8AE7957E2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153400" cy="5867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ElementType  DeleteMin( PriorityQueue  H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i, Child;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ElementType  MinElement, LastElement;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IsEmpty( H )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Error( "Priority queue is empty"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H-&gt;Elements[ 0 ];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MinElement = H-&gt;Elements[ 1 ];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save the min element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LastElement = H-&gt;Elements[ H-&gt;Size-- ];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take last and reset size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i = 1; i * 2 &lt;= H-&gt;Size; i = Child ) {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Find smaller child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Child = i * 2;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(Child != H-&gt;Size &amp;&amp; H-&gt;Elements[Child+1] &lt; H-&gt;Elements[Child])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 Child++;    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LastElement &gt; H-&gt;Elements[ Child ] ) 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Percolate one level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 H-&gt;Elements[ i ] = H-&gt;Elements[ Child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    break</a:t>
            </a:r>
            <a:r>
              <a:rPr lang="en-US" altLang="zh-CN" sz="1800" b="1">
                <a:latin typeface="Arial" panose="020B0604020202020204" pitchFamily="34" charset="0"/>
              </a:rPr>
              <a:t>; 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find the proper position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H-&gt;Elements[ i ] = LastElement;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MinElement;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E87550DC-DDA2-3CA0-997E-E55BC95D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066800"/>
            <a:ext cx="2895600" cy="1143000"/>
          </a:xfrm>
          <a:prstGeom prst="wedgeEllipseCallout">
            <a:avLst>
              <a:gd name="adj1" fmla="val -49727"/>
              <a:gd name="adj2" fmla="val 24513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/>
              <a:t>Percolate down</a:t>
            </a:r>
          </a:p>
        </p:txBody>
      </p:sp>
      <p:sp>
        <p:nvSpPr>
          <p:cNvPr id="36869" name="AutoShape 5">
            <a:extLst>
              <a:ext uri="{FF2B5EF4-FFF2-40B4-BE49-F238E27FC236}">
                <a16:creationId xmlns:a16="http://schemas.microsoft.com/office/drawing/2014/main" id="{7476264A-7D33-6851-3871-C212F8D1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762000"/>
            <a:ext cx="2895600" cy="1371600"/>
          </a:xfrm>
          <a:prstGeom prst="wedgeEllipseCallout">
            <a:avLst>
              <a:gd name="adj1" fmla="val -133500"/>
              <a:gd name="adj2" fmla="val 16064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What if this condition is omitted?</a:t>
            </a:r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21547B6F-36E5-C4D8-DDB0-9337DF206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762000"/>
            <a:ext cx="3124200" cy="1524000"/>
          </a:xfrm>
          <a:prstGeom prst="wedgeEllipseCallout">
            <a:avLst>
              <a:gd name="adj1" fmla="val -125153"/>
              <a:gd name="adj2" fmla="val 14000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Can we remove it by adding another sentinel?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D1E151D6-C1DB-C2B9-0FDF-9051FFD02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11/15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 autoUpdateAnimBg="0"/>
      <p:bldP spid="36868" grpId="0" animBg="1" autoUpdateAnimBg="0"/>
      <p:bldP spid="36869" grpId="0" animBg="1" autoUpdateAnimBg="0"/>
      <p:bldP spid="3687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>
            <a:extLst>
              <a:ext uri="{FF2B5EF4-FFF2-40B4-BE49-F238E27FC236}">
                <a16:creationId xmlns:a16="http://schemas.microsoft.com/office/drawing/2014/main" id="{2C8009AC-FB82-BB84-1944-033512D6C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BD0BDFA5-B151-824A-B0A3-481709CB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4. Other Heap Operations:</a:t>
            </a:r>
          </a:p>
        </p:txBody>
      </p:sp>
      <p:sp>
        <p:nvSpPr>
          <p:cNvPr id="37892" name="AutoShape 4" descr="再生纸">
            <a:extLst>
              <a:ext uri="{FF2B5EF4-FFF2-40B4-BE49-F238E27FC236}">
                <a16:creationId xmlns:a16="http://schemas.microsoft.com/office/drawing/2014/main" id="{D6AE4672-46EF-B669-18F4-F61A18837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7772400" cy="1295400"/>
          </a:xfrm>
          <a:prstGeom prst="roundRect">
            <a:avLst>
              <a:gd name="adj" fmla="val 1168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rIns="198000" anchor="ctr"/>
          <a:lstStyle/>
          <a:p>
            <a:pPr marL="766763" indent="-766763">
              <a:defRPr/>
            </a:pPr>
            <a:r>
              <a:rPr lang="en-US" altLang="zh-CN" b="1">
                <a:solidFill>
                  <a:schemeClr val="hlink"/>
                </a:solidFill>
              </a:rPr>
              <a:t>Note:</a:t>
            </a:r>
            <a:r>
              <a:rPr lang="en-US" altLang="zh-CN" b="1"/>
              <a:t> Finding any key except the minimum one will have to take a linear scan through the entire heap.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35A48A2A-2AE8-29DF-5197-7BDAAD6C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98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DecreaseKey (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P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en-US" altLang="zh-CN" b="1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97B8D308-8B42-FDC8-F751-B4AD92C8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19400"/>
            <a:ext cx="624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Lower the value of the key in the heap </a:t>
            </a:r>
            <a:r>
              <a:rPr lang="en-US" altLang="zh-CN" b="1">
                <a:solidFill>
                  <a:schemeClr val="accent1"/>
                </a:solidFill>
              </a:rPr>
              <a:t>H</a:t>
            </a:r>
            <a:r>
              <a:rPr lang="en-US" altLang="zh-CN" b="1"/>
              <a:t> at position </a:t>
            </a:r>
            <a:r>
              <a:rPr lang="en-US" altLang="zh-CN" b="1">
                <a:solidFill>
                  <a:schemeClr val="hlink"/>
                </a:solidFill>
              </a:rPr>
              <a:t>P</a:t>
            </a:r>
            <a:r>
              <a:rPr lang="en-US" altLang="zh-CN" b="1"/>
              <a:t> by a positive amount of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b="1"/>
              <a:t>……so my programs can run with highest priority </a:t>
            </a:r>
            <a:r>
              <a:rPr lang="en-US" altLang="zh-CN" b="1">
                <a:sym typeface="Wingdings" panose="05000000000000000000" pitchFamily="2" charset="2"/>
              </a:rPr>
              <a:t>.</a:t>
            </a:r>
            <a:endParaRPr lang="en-US" altLang="zh-CN" b="1"/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C09B68E6-1ACC-19C5-9193-8114C3D5C03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19400"/>
            <a:ext cx="1371600" cy="1357313"/>
            <a:chOff x="480" y="1776"/>
            <a:chExt cx="864" cy="855"/>
          </a:xfrm>
        </p:grpSpPr>
        <p:graphicFrame>
          <p:nvGraphicFramePr>
            <p:cNvPr id="5123" name="Object 48">
              <a:extLst>
                <a:ext uri="{FF2B5EF4-FFF2-40B4-BE49-F238E27FC236}">
                  <a16:creationId xmlns:a16="http://schemas.microsoft.com/office/drawing/2014/main" id="{C6161C5E-B9A6-D956-18BB-FF3FCEC85D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4" imgW="2286720" imgH="2155680" progId="MS_ClipArt_Gallery.2">
                    <p:embed/>
                  </p:oleObj>
                </mc:Choice>
                <mc:Fallback>
                  <p:oleObj name="剪辑" r:id="rId4" imgW="2286720" imgH="2155680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Text Box 49">
              <a:extLst>
                <a:ext uri="{FF2B5EF4-FFF2-40B4-BE49-F238E27FC236}">
                  <a16:creationId xmlns:a16="http://schemas.microsoft.com/office/drawing/2014/main" id="{9BFD050F-210D-3574-0E92-C898D8E92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sys. admin.</a:t>
              </a:r>
            </a:p>
          </p:txBody>
        </p:sp>
      </p:grpSp>
      <p:sp>
        <p:nvSpPr>
          <p:cNvPr id="37939" name="Text Box 51">
            <a:extLst>
              <a:ext uri="{FF2B5EF4-FFF2-40B4-BE49-F238E27FC236}">
                <a16:creationId xmlns:a16="http://schemas.microsoft.com/office/drawing/2014/main" id="{C43458B9-F168-EB13-13E1-4AFE8A25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672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IncreaseKey (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P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b="1">
                <a:sym typeface="Symbol" panose="05050102010706020507" pitchFamily="18" charset="2"/>
              </a:rPr>
              <a:t>, </a:t>
            </a:r>
            <a:r>
              <a:rPr lang="en-US" altLang="zh-CN" b="1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37940" name="Oval 52" descr="羊皮纸">
            <a:extLst>
              <a:ext uri="{FF2B5EF4-FFF2-40B4-BE49-F238E27FC236}">
                <a16:creationId xmlns:a16="http://schemas.microsoft.com/office/drawing/2014/main" id="{876EA280-0FBC-2B08-7A6A-4FFD7FE8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3276600" cy="457200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i="1"/>
              <a:t>Percolate up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477AFCAD-2DD2-C548-F338-6C7748E3692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91088"/>
            <a:ext cx="1371600" cy="1357312"/>
            <a:chOff x="480" y="1776"/>
            <a:chExt cx="864" cy="855"/>
          </a:xfrm>
        </p:grpSpPr>
        <p:graphicFrame>
          <p:nvGraphicFramePr>
            <p:cNvPr id="5122" name="Object 54">
              <a:extLst>
                <a:ext uri="{FF2B5EF4-FFF2-40B4-BE49-F238E27FC236}">
                  <a16:creationId xmlns:a16="http://schemas.microsoft.com/office/drawing/2014/main" id="{E7B1DC56-5FD6-221F-2F78-A3B66802B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4" imgW="2286720" imgH="2155680" progId="MS_ClipArt_Gallery.2">
                    <p:embed/>
                  </p:oleObj>
                </mc:Choice>
                <mc:Fallback>
                  <p:oleObj name="剪辑" r:id="rId4" imgW="2286720" imgH="2155680" progId="MS_ClipArt_Gallery.2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Text Box 55">
              <a:extLst>
                <a:ext uri="{FF2B5EF4-FFF2-40B4-BE49-F238E27FC236}">
                  <a16:creationId xmlns:a16="http://schemas.microsoft.com/office/drawing/2014/main" id="{8D3CFB7B-95D7-B55B-5B43-77EA957EA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sys. admin.</a:t>
              </a:r>
            </a:p>
          </p:txBody>
        </p:sp>
      </p:grpSp>
      <p:sp>
        <p:nvSpPr>
          <p:cNvPr id="37944" name="Text Box 56">
            <a:extLst>
              <a:ext uri="{FF2B5EF4-FFF2-40B4-BE49-F238E27FC236}">
                <a16:creationId xmlns:a16="http://schemas.microsoft.com/office/drawing/2014/main" id="{00DD16C1-005D-0326-D531-AF30530C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6248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Increases the value of the key in the heap </a:t>
            </a:r>
            <a:r>
              <a:rPr lang="en-US" altLang="zh-CN" b="1">
                <a:solidFill>
                  <a:schemeClr val="accent1"/>
                </a:solidFill>
              </a:rPr>
              <a:t>H</a:t>
            </a:r>
            <a:r>
              <a:rPr lang="en-US" altLang="zh-CN" b="1"/>
              <a:t> at position </a:t>
            </a:r>
            <a:r>
              <a:rPr lang="en-US" altLang="zh-CN" b="1">
                <a:solidFill>
                  <a:schemeClr val="hlink"/>
                </a:solidFill>
              </a:rPr>
              <a:t>P</a:t>
            </a:r>
            <a:r>
              <a:rPr lang="en-US" altLang="zh-CN" b="1"/>
              <a:t> by a positive amount of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b="1"/>
              <a:t>……drop the priority of a process that is consuming excessive CPU time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  <a:endParaRPr lang="en-US" altLang="zh-CN" b="1"/>
          </a:p>
        </p:txBody>
      </p:sp>
      <p:sp>
        <p:nvSpPr>
          <p:cNvPr id="37945" name="Oval 57" descr="羊皮纸">
            <a:extLst>
              <a:ext uri="{FF2B5EF4-FFF2-40B4-BE49-F238E27FC236}">
                <a16:creationId xmlns:a16="http://schemas.microsoft.com/office/drawing/2014/main" id="{E4707DE0-EB74-1A28-7B32-AED210573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267200"/>
            <a:ext cx="3276600" cy="457200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i="1"/>
              <a:t>Percolate down</a:t>
            </a:r>
          </a:p>
        </p:txBody>
      </p:sp>
      <p:sp>
        <p:nvSpPr>
          <p:cNvPr id="5135" name="Text Box 58">
            <a:extLst>
              <a:ext uri="{FF2B5EF4-FFF2-40B4-BE49-F238E27FC236}">
                <a16:creationId xmlns:a16="http://schemas.microsoft.com/office/drawing/2014/main" id="{55FCABCB-A41F-3A59-98FC-BD49E7474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12/15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nimBg="1" autoUpdateAnimBg="0"/>
      <p:bldP spid="37893" grpId="0" autoUpdateAnimBg="0"/>
      <p:bldP spid="37894" grpId="0" autoUpdateAnimBg="0"/>
      <p:bldP spid="37939" grpId="0" autoUpdateAnimBg="0"/>
      <p:bldP spid="37940" grpId="0" animBg="1" autoUpdateAnimBg="0"/>
      <p:bldP spid="37944" grpId="0" autoUpdateAnimBg="0"/>
      <p:bldP spid="3794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">
            <a:extLst>
              <a:ext uri="{FF2B5EF4-FFF2-40B4-BE49-F238E27FC236}">
                <a16:creationId xmlns:a16="http://schemas.microsoft.com/office/drawing/2014/main" id="{653565A7-8187-FD0E-EDD7-BF1702DFE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8788083F-A1C2-A15D-0E6E-8926207DF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Delete (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P</a:t>
            </a:r>
            <a:r>
              <a:rPr lang="en-US" altLang="zh-CN" b="1">
                <a:sym typeface="Wingdings" panose="05000000000000000000" pitchFamily="2" charset="2"/>
              </a:rPr>
              <a:t>, </a:t>
            </a:r>
            <a:r>
              <a:rPr lang="en-US" altLang="zh-CN" b="1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55C1EFC0-2536-0213-1834-CFC02ACB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914400"/>
            <a:ext cx="647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Remove the node at position </a:t>
            </a:r>
            <a:r>
              <a:rPr lang="en-US" altLang="zh-CN" b="1">
                <a:solidFill>
                  <a:schemeClr val="hlink"/>
                </a:solidFill>
              </a:rPr>
              <a:t>P</a:t>
            </a:r>
            <a:r>
              <a:rPr lang="en-US" altLang="zh-CN" b="1"/>
              <a:t> from the heap </a:t>
            </a:r>
            <a:r>
              <a:rPr lang="en-US" altLang="zh-CN" b="1">
                <a:solidFill>
                  <a:schemeClr val="accent1"/>
                </a:solidFill>
              </a:rPr>
              <a:t>H</a:t>
            </a:r>
            <a:r>
              <a:rPr lang="en-US" altLang="zh-CN" b="1"/>
              <a:t>  …… delete the process that is terminated (abnormally) by a user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42A8A01-7384-0332-9CB5-28BB1EE8018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14400"/>
            <a:ext cx="1371600" cy="1357313"/>
            <a:chOff x="480" y="1776"/>
            <a:chExt cx="864" cy="855"/>
          </a:xfrm>
        </p:grpSpPr>
        <p:graphicFrame>
          <p:nvGraphicFramePr>
            <p:cNvPr id="6147" name="Object 6">
              <a:extLst>
                <a:ext uri="{FF2B5EF4-FFF2-40B4-BE49-F238E27FC236}">
                  <a16:creationId xmlns:a16="http://schemas.microsoft.com/office/drawing/2014/main" id="{0C9A4631-5A39-9225-DB69-807D238938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3" imgW="2286720" imgH="2155680" progId="MS_ClipArt_Gallery.2">
                    <p:embed/>
                  </p:oleObj>
                </mc:Choice>
                <mc:Fallback>
                  <p:oleObj name="剪辑" r:id="rId3" imgW="2286720" imgH="215568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8" name="Text Box 7">
              <a:extLst>
                <a:ext uri="{FF2B5EF4-FFF2-40B4-BE49-F238E27FC236}">
                  <a16:creationId xmlns:a16="http://schemas.microsoft.com/office/drawing/2014/main" id="{6FCE5BB5-2E45-032B-A63C-BC8F4F9E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sys. admin.</a:t>
              </a:r>
            </a:p>
          </p:txBody>
        </p:sp>
      </p:grpSp>
      <p:sp>
        <p:nvSpPr>
          <p:cNvPr id="38920" name="Oval 8" descr="羊皮纸">
            <a:extLst>
              <a:ext uri="{FF2B5EF4-FFF2-40B4-BE49-F238E27FC236}">
                <a16:creationId xmlns:a16="http://schemas.microsoft.com/office/drawing/2014/main" id="{F437C0F3-7E85-2F24-F995-B53F7FDB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4800"/>
            <a:ext cx="4953000" cy="5334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/>
              <a:t>DecreaseKey(P, </a:t>
            </a:r>
            <a:r>
              <a:rPr lang="en-US" altLang="zh-CN" sz="2000" b="1">
                <a:sym typeface="Symbol" pitchFamily="18" charset="2"/>
              </a:rPr>
              <a:t>, H</a:t>
            </a:r>
            <a:r>
              <a:rPr lang="en-US" altLang="zh-CN" sz="2000" b="1"/>
              <a:t>); DeleteMin(H)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9009A94-1EC1-54A4-359E-9191F40E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BuildHeap ( </a:t>
            </a:r>
            <a:r>
              <a:rPr lang="en-US" altLang="zh-CN" b="1">
                <a:solidFill>
                  <a:schemeClr val="accent1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70EB2A95-25A7-A48C-0081-5B876B3F2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1242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Place </a:t>
            </a:r>
            <a:r>
              <a:rPr lang="en-US" altLang="zh-CN" b="1" i="1"/>
              <a:t>N</a:t>
            </a:r>
            <a:r>
              <a:rPr lang="en-US" altLang="zh-CN" b="1"/>
              <a:t> input keys into an empty heap </a:t>
            </a:r>
            <a:r>
              <a:rPr lang="en-US" altLang="zh-CN" b="1">
                <a:solidFill>
                  <a:schemeClr val="accent1"/>
                </a:solidFill>
              </a:rPr>
              <a:t>H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B88B3144-9328-3BC1-5DF3-1A5B74DB92F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1371600" cy="1357313"/>
            <a:chOff x="480" y="1776"/>
            <a:chExt cx="864" cy="855"/>
          </a:xfrm>
        </p:grpSpPr>
        <p:graphicFrame>
          <p:nvGraphicFramePr>
            <p:cNvPr id="6146" name="Object 12">
              <a:extLst>
                <a:ext uri="{FF2B5EF4-FFF2-40B4-BE49-F238E27FC236}">
                  <a16:creationId xmlns:a16="http://schemas.microsoft.com/office/drawing/2014/main" id="{9F466C0C-2749-0B4D-3678-0D529B6364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776"/>
            <a:ext cx="672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3" imgW="2286720" imgH="2155680" progId="MS_ClipArt_Gallery.2">
                    <p:embed/>
                  </p:oleObj>
                </mc:Choice>
                <mc:Fallback>
                  <p:oleObj name="剪辑" r:id="rId3" imgW="2286720" imgH="2155680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776"/>
                          <a:ext cx="672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37" name="Text Box 13">
              <a:extLst>
                <a:ext uri="{FF2B5EF4-FFF2-40B4-BE49-F238E27FC236}">
                  <a16:creationId xmlns:a16="http://schemas.microsoft.com/office/drawing/2014/main" id="{92474043-444A-97F3-7818-0CBAE84EB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00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</a:rPr>
                <a:t>sys. admin.</a:t>
              </a:r>
            </a:p>
          </p:txBody>
        </p:sp>
      </p:grpSp>
      <p:sp>
        <p:nvSpPr>
          <p:cNvPr id="38926" name="Oval 14" descr="羊皮纸">
            <a:extLst>
              <a:ext uri="{FF2B5EF4-FFF2-40B4-BE49-F238E27FC236}">
                <a16:creationId xmlns:a16="http://schemas.microsoft.com/office/drawing/2014/main" id="{5DC231EE-DA06-1975-35DB-02943165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4191000" cy="4572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127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i="1"/>
              <a:t>N </a:t>
            </a:r>
            <a:r>
              <a:rPr lang="en-US" altLang="zh-CN" sz="2000" b="1"/>
              <a:t> successive Insertions ? </a:t>
            </a:r>
            <a:endParaRPr lang="en-US" altLang="zh-CN" sz="2000" b="1" i="1"/>
          </a:p>
        </p:txBody>
      </p:sp>
      <p:sp>
        <p:nvSpPr>
          <p:cNvPr id="38927" name="AutoShape 15">
            <a:extLst>
              <a:ext uri="{FF2B5EF4-FFF2-40B4-BE49-F238E27FC236}">
                <a16:creationId xmlns:a16="http://schemas.microsoft.com/office/drawing/2014/main" id="{EC827777-9916-256A-7F1F-14AEADD2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09800"/>
            <a:ext cx="3962400" cy="914400"/>
          </a:xfrm>
          <a:prstGeom prst="cloudCallout">
            <a:avLst>
              <a:gd name="adj1" fmla="val -94833"/>
              <a:gd name="adj2" fmla="val 5538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            Nehhhhh that would be </a:t>
            </a:r>
          </a:p>
          <a:p>
            <a:pPr algn="ctr" eaLnBrk="1" hangingPunct="1"/>
            <a:r>
              <a:rPr lang="en-US" altLang="zh-CN" sz="2000" b="1"/>
              <a:t>toooo slow !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A32DD409-EEC8-5F10-2BC4-B07C4CBA1D1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114800"/>
            <a:ext cx="4114800" cy="2057400"/>
            <a:chOff x="1344" y="1248"/>
            <a:chExt cx="2592" cy="1296"/>
          </a:xfrm>
        </p:grpSpPr>
        <p:grpSp>
          <p:nvGrpSpPr>
            <p:cNvPr id="6201" name="Group 41">
              <a:extLst>
                <a:ext uri="{FF2B5EF4-FFF2-40B4-BE49-F238E27FC236}">
                  <a16:creationId xmlns:a16="http://schemas.microsoft.com/office/drawing/2014/main" id="{8BED939B-D2B4-FCCD-D059-466235F6A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968"/>
              <a:ext cx="576" cy="576"/>
              <a:chOff x="2640" y="2160"/>
              <a:chExt cx="576" cy="576"/>
            </a:xfrm>
          </p:grpSpPr>
          <p:sp>
            <p:nvSpPr>
              <p:cNvPr id="6232" name="Oval 42">
                <a:extLst>
                  <a:ext uri="{FF2B5EF4-FFF2-40B4-BE49-F238E27FC236}">
                    <a16:creationId xmlns:a16="http://schemas.microsoft.com/office/drawing/2014/main" id="{A2B4BFA1-3FA1-061F-E0AB-7BE5A287A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30</a:t>
                </a:r>
              </a:p>
            </p:txBody>
          </p:sp>
          <p:sp>
            <p:nvSpPr>
              <p:cNvPr id="6233" name="Oval 43">
                <a:extLst>
                  <a:ext uri="{FF2B5EF4-FFF2-40B4-BE49-F238E27FC236}">
                    <a16:creationId xmlns:a16="http://schemas.microsoft.com/office/drawing/2014/main" id="{8DEE2D84-DB67-5E28-7142-80977EB1E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100</a:t>
                </a:r>
              </a:p>
            </p:txBody>
          </p:sp>
          <p:sp>
            <p:nvSpPr>
              <p:cNvPr id="6234" name="Line 44">
                <a:extLst>
                  <a:ext uri="{FF2B5EF4-FFF2-40B4-BE49-F238E27FC236}">
                    <a16:creationId xmlns:a16="http://schemas.microsoft.com/office/drawing/2014/main" id="{0D3006C1-A581-EEF2-3F48-813370F14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5" name="Oval 45">
                <a:extLst>
                  <a:ext uri="{FF2B5EF4-FFF2-40B4-BE49-F238E27FC236}">
                    <a16:creationId xmlns:a16="http://schemas.microsoft.com/office/drawing/2014/main" id="{0F1E7090-1C61-5363-CB98-131B76E4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20</a:t>
                </a:r>
              </a:p>
            </p:txBody>
          </p:sp>
          <p:sp>
            <p:nvSpPr>
              <p:cNvPr id="6236" name="Line 46">
                <a:extLst>
                  <a:ext uri="{FF2B5EF4-FFF2-40B4-BE49-F238E27FC236}">
                    <a16:creationId xmlns:a16="http://schemas.microsoft.com/office/drawing/2014/main" id="{989A1C32-926B-B987-5A82-E8E4FB322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2" name="Group 47">
              <a:extLst>
                <a:ext uri="{FF2B5EF4-FFF2-40B4-BE49-F238E27FC236}">
                  <a16:creationId xmlns:a16="http://schemas.microsoft.com/office/drawing/2014/main" id="{9FB39761-C53A-C3A5-5EE6-A9D9B649A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968"/>
              <a:ext cx="576" cy="576"/>
              <a:chOff x="2640" y="2160"/>
              <a:chExt cx="576" cy="576"/>
            </a:xfrm>
          </p:grpSpPr>
          <p:sp>
            <p:nvSpPr>
              <p:cNvPr id="6227" name="Oval 48">
                <a:extLst>
                  <a:ext uri="{FF2B5EF4-FFF2-40B4-BE49-F238E27FC236}">
                    <a16:creationId xmlns:a16="http://schemas.microsoft.com/office/drawing/2014/main" id="{9346430F-ECC7-2B6D-671E-D857B691F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10</a:t>
                </a:r>
              </a:p>
            </p:txBody>
          </p:sp>
          <p:sp>
            <p:nvSpPr>
              <p:cNvPr id="6228" name="Oval 49">
                <a:extLst>
                  <a:ext uri="{FF2B5EF4-FFF2-40B4-BE49-F238E27FC236}">
                    <a16:creationId xmlns:a16="http://schemas.microsoft.com/office/drawing/2014/main" id="{B3BE1BE9-5A56-9A23-5ADF-FD9A53104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90</a:t>
                </a:r>
              </a:p>
            </p:txBody>
          </p:sp>
          <p:sp>
            <p:nvSpPr>
              <p:cNvPr id="6229" name="Line 50">
                <a:extLst>
                  <a:ext uri="{FF2B5EF4-FFF2-40B4-BE49-F238E27FC236}">
                    <a16:creationId xmlns:a16="http://schemas.microsoft.com/office/drawing/2014/main" id="{DDABAE14-9952-FF0B-8BB7-66D8A5F05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0" name="Oval 51">
                <a:extLst>
                  <a:ext uri="{FF2B5EF4-FFF2-40B4-BE49-F238E27FC236}">
                    <a16:creationId xmlns:a16="http://schemas.microsoft.com/office/drawing/2014/main" id="{0C038223-89DF-79B6-5949-947E3D57A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60</a:t>
                </a:r>
              </a:p>
            </p:txBody>
          </p:sp>
          <p:sp>
            <p:nvSpPr>
              <p:cNvPr id="6231" name="Line 52">
                <a:extLst>
                  <a:ext uri="{FF2B5EF4-FFF2-40B4-BE49-F238E27FC236}">
                    <a16:creationId xmlns:a16="http://schemas.microsoft.com/office/drawing/2014/main" id="{3EB69FF8-56F6-CF2A-4149-594361DCE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3" name="Group 53">
              <a:extLst>
                <a:ext uri="{FF2B5EF4-FFF2-40B4-BE49-F238E27FC236}">
                  <a16:creationId xmlns:a16="http://schemas.microsoft.com/office/drawing/2014/main" id="{E68B7E24-84F0-334B-F02A-F49E66BE1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968"/>
              <a:ext cx="576" cy="576"/>
              <a:chOff x="2640" y="2160"/>
              <a:chExt cx="576" cy="576"/>
            </a:xfrm>
          </p:grpSpPr>
          <p:sp>
            <p:nvSpPr>
              <p:cNvPr id="6222" name="Oval 54">
                <a:extLst>
                  <a:ext uri="{FF2B5EF4-FFF2-40B4-BE49-F238E27FC236}">
                    <a16:creationId xmlns:a16="http://schemas.microsoft.com/office/drawing/2014/main" id="{24336140-4605-4949-3460-DD5CCC02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70</a:t>
                </a:r>
              </a:p>
            </p:txBody>
          </p:sp>
          <p:sp>
            <p:nvSpPr>
              <p:cNvPr id="6223" name="Oval 55">
                <a:extLst>
                  <a:ext uri="{FF2B5EF4-FFF2-40B4-BE49-F238E27FC236}">
                    <a16:creationId xmlns:a16="http://schemas.microsoft.com/office/drawing/2014/main" id="{B6E73819-C4BB-0765-EF91-DA1969880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50</a:t>
                </a:r>
              </a:p>
            </p:txBody>
          </p:sp>
          <p:sp>
            <p:nvSpPr>
              <p:cNvPr id="6224" name="Line 56">
                <a:extLst>
                  <a:ext uri="{FF2B5EF4-FFF2-40B4-BE49-F238E27FC236}">
                    <a16:creationId xmlns:a16="http://schemas.microsoft.com/office/drawing/2014/main" id="{26250E62-7FE0-37CE-0AE8-5ABFB425D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5" name="Oval 57">
                <a:extLst>
                  <a:ext uri="{FF2B5EF4-FFF2-40B4-BE49-F238E27FC236}">
                    <a16:creationId xmlns:a16="http://schemas.microsoft.com/office/drawing/2014/main" id="{D51BEB85-3828-1EE2-F86B-18D914F73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120</a:t>
                </a:r>
              </a:p>
            </p:txBody>
          </p:sp>
          <p:sp>
            <p:nvSpPr>
              <p:cNvPr id="6226" name="Line 58">
                <a:extLst>
                  <a:ext uri="{FF2B5EF4-FFF2-40B4-BE49-F238E27FC236}">
                    <a16:creationId xmlns:a16="http://schemas.microsoft.com/office/drawing/2014/main" id="{F4331A55-DE6A-2471-2396-A1FC37DE5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4" name="Group 59">
              <a:extLst>
                <a:ext uri="{FF2B5EF4-FFF2-40B4-BE49-F238E27FC236}">
                  <a16:creationId xmlns:a16="http://schemas.microsoft.com/office/drawing/2014/main" id="{97FBCFEA-AB23-0794-7C4E-6440EE406A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968"/>
              <a:ext cx="576" cy="576"/>
              <a:chOff x="2640" y="2160"/>
              <a:chExt cx="576" cy="576"/>
            </a:xfrm>
          </p:grpSpPr>
          <p:sp>
            <p:nvSpPr>
              <p:cNvPr id="6217" name="Oval 60">
                <a:extLst>
                  <a:ext uri="{FF2B5EF4-FFF2-40B4-BE49-F238E27FC236}">
                    <a16:creationId xmlns:a16="http://schemas.microsoft.com/office/drawing/2014/main" id="{B75C3740-B4AD-40CC-16F1-261772466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110</a:t>
                </a:r>
              </a:p>
            </p:txBody>
          </p:sp>
          <p:sp>
            <p:nvSpPr>
              <p:cNvPr id="6218" name="Oval 61">
                <a:extLst>
                  <a:ext uri="{FF2B5EF4-FFF2-40B4-BE49-F238E27FC236}">
                    <a16:creationId xmlns:a16="http://schemas.microsoft.com/office/drawing/2014/main" id="{F70A083A-52A9-BA68-E581-62FE9F57C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140</a:t>
                </a:r>
              </a:p>
            </p:txBody>
          </p:sp>
          <p:sp>
            <p:nvSpPr>
              <p:cNvPr id="6219" name="Line 62">
                <a:extLst>
                  <a:ext uri="{FF2B5EF4-FFF2-40B4-BE49-F238E27FC236}">
                    <a16:creationId xmlns:a16="http://schemas.microsoft.com/office/drawing/2014/main" id="{7E81F0F4-2D2E-E6C5-7A3F-E40B643F9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0" name="Oval 63">
                <a:extLst>
                  <a:ext uri="{FF2B5EF4-FFF2-40B4-BE49-F238E27FC236}">
                    <a16:creationId xmlns:a16="http://schemas.microsoft.com/office/drawing/2014/main" id="{FD7A01AD-C6BF-9692-372A-E425E4656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130</a:t>
                </a:r>
              </a:p>
            </p:txBody>
          </p:sp>
          <p:sp>
            <p:nvSpPr>
              <p:cNvPr id="6221" name="Line 64">
                <a:extLst>
                  <a:ext uri="{FF2B5EF4-FFF2-40B4-BE49-F238E27FC236}">
                    <a16:creationId xmlns:a16="http://schemas.microsoft.com/office/drawing/2014/main" id="{E618D67C-FF8D-D479-17F9-E526333ED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5" name="Group 65">
              <a:extLst>
                <a:ext uri="{FF2B5EF4-FFF2-40B4-BE49-F238E27FC236}">
                  <a16:creationId xmlns:a16="http://schemas.microsoft.com/office/drawing/2014/main" id="{801E0453-E3F2-F999-D144-D6E0BD91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632"/>
              <a:ext cx="576" cy="346"/>
              <a:chOff x="1680" y="1632"/>
              <a:chExt cx="576" cy="346"/>
            </a:xfrm>
          </p:grpSpPr>
          <p:sp>
            <p:nvSpPr>
              <p:cNvPr id="6214" name="Oval 66">
                <a:extLst>
                  <a:ext uri="{FF2B5EF4-FFF2-40B4-BE49-F238E27FC236}">
                    <a16:creationId xmlns:a16="http://schemas.microsoft.com/office/drawing/2014/main" id="{169513E2-EDF3-DD9D-6980-992847AB0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80</a:t>
                </a:r>
              </a:p>
            </p:txBody>
          </p:sp>
          <p:sp>
            <p:nvSpPr>
              <p:cNvPr id="6215" name="Line 67">
                <a:extLst>
                  <a:ext uri="{FF2B5EF4-FFF2-40B4-BE49-F238E27FC236}">
                    <a16:creationId xmlns:a16="http://schemas.microsoft.com/office/drawing/2014/main" id="{4F62F9CC-7758-E3C9-F915-BDF43021F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6" name="Line 68">
                <a:extLst>
                  <a:ext uri="{FF2B5EF4-FFF2-40B4-BE49-F238E27FC236}">
                    <a16:creationId xmlns:a16="http://schemas.microsoft.com/office/drawing/2014/main" id="{E481BB2F-D465-AD90-FDA5-480F877EB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6" name="Group 69">
              <a:extLst>
                <a:ext uri="{FF2B5EF4-FFF2-40B4-BE49-F238E27FC236}">
                  <a16:creationId xmlns:a16="http://schemas.microsoft.com/office/drawing/2014/main" id="{DD40C217-F64F-14ED-E1DA-E407F73387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632"/>
              <a:ext cx="576" cy="346"/>
              <a:chOff x="1680" y="1632"/>
              <a:chExt cx="576" cy="346"/>
            </a:xfrm>
          </p:grpSpPr>
          <p:sp>
            <p:nvSpPr>
              <p:cNvPr id="6211" name="Oval 70">
                <a:extLst>
                  <a:ext uri="{FF2B5EF4-FFF2-40B4-BE49-F238E27FC236}">
                    <a16:creationId xmlns:a16="http://schemas.microsoft.com/office/drawing/2014/main" id="{65A10306-163B-E346-C102-9763EE601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40</a:t>
                </a:r>
              </a:p>
            </p:txBody>
          </p:sp>
          <p:sp>
            <p:nvSpPr>
              <p:cNvPr id="6212" name="Line 71">
                <a:extLst>
                  <a:ext uri="{FF2B5EF4-FFF2-40B4-BE49-F238E27FC236}">
                    <a16:creationId xmlns:a16="http://schemas.microsoft.com/office/drawing/2014/main" id="{98DEA7EA-FB9C-9DA4-26C5-28370E33A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13" name="Line 72">
                <a:extLst>
                  <a:ext uri="{FF2B5EF4-FFF2-40B4-BE49-F238E27FC236}">
                    <a16:creationId xmlns:a16="http://schemas.microsoft.com/office/drawing/2014/main" id="{FEBBC74A-3735-9143-59EA-15FA00813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07" name="Group 73">
              <a:extLst>
                <a:ext uri="{FF2B5EF4-FFF2-40B4-BE49-F238E27FC236}">
                  <a16:creationId xmlns:a16="http://schemas.microsoft.com/office/drawing/2014/main" id="{E70C478C-63EF-7F33-FDDB-25C3019C3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6" y="1248"/>
              <a:ext cx="730" cy="404"/>
              <a:chOff x="2006" y="1248"/>
              <a:chExt cx="730" cy="404"/>
            </a:xfrm>
          </p:grpSpPr>
          <p:sp>
            <p:nvSpPr>
              <p:cNvPr id="6209" name="Oval 74">
                <a:extLst>
                  <a:ext uri="{FF2B5EF4-FFF2-40B4-BE49-F238E27FC236}">
                    <a16:creationId xmlns:a16="http://schemas.microsoft.com/office/drawing/2014/main" id="{9F4F5B09-0C88-3908-3616-87B5F1F97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/>
                  <a:t>150</a:t>
                </a:r>
              </a:p>
            </p:txBody>
          </p:sp>
          <p:sp>
            <p:nvSpPr>
              <p:cNvPr id="6210" name="Line 75">
                <a:extLst>
                  <a:ext uri="{FF2B5EF4-FFF2-40B4-BE49-F238E27FC236}">
                    <a16:creationId xmlns:a16="http://schemas.microsoft.com/office/drawing/2014/main" id="{F9C6C712-A78B-71C3-4866-F56238322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6" y="1378"/>
                <a:ext cx="540" cy="2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08" name="Line 76">
              <a:extLst>
                <a:ext uri="{FF2B5EF4-FFF2-40B4-BE49-F238E27FC236}">
                  <a16:creationId xmlns:a16="http://schemas.microsoft.com/office/drawing/2014/main" id="{48D2B87C-BA19-EFE5-410F-1D30F07AF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1378"/>
              <a:ext cx="528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89" name="Rectangle 77">
            <a:extLst>
              <a:ext uri="{FF2B5EF4-FFF2-40B4-BE49-F238E27FC236}">
                <a16:creationId xmlns:a16="http://schemas.microsoft.com/office/drawing/2014/main" id="{407E21F6-5C45-A019-21B5-907F3AE1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6019800" cy="304800"/>
          </a:xfrm>
          <a:prstGeom prst="rect">
            <a:avLst/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/>
              <a:t>150, 80, 40, 30, 10, 70, 110, 100, 20, 90, 60, 50, 120, 140, 130</a:t>
            </a:r>
          </a:p>
        </p:txBody>
      </p:sp>
      <p:sp>
        <p:nvSpPr>
          <p:cNvPr id="38990" name="Text Box 78">
            <a:extLst>
              <a:ext uri="{FF2B5EF4-FFF2-40B4-BE49-F238E27FC236}">
                <a16:creationId xmlns:a16="http://schemas.microsoft.com/office/drawing/2014/main" id="{E150461E-4876-AAF5-239C-B7B8DE61E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38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(7)</a:t>
            </a:r>
          </a:p>
        </p:txBody>
      </p:sp>
      <p:sp>
        <p:nvSpPr>
          <p:cNvPr id="38991" name="Line 79">
            <a:extLst>
              <a:ext uri="{FF2B5EF4-FFF2-40B4-BE49-F238E27FC236}">
                <a16:creationId xmlns:a16="http://schemas.microsoft.com/office/drawing/2014/main" id="{2A4C37A4-D6D1-DFB4-7F33-1FB82F9481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343400"/>
            <a:ext cx="60960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2" name="Line 80">
            <a:extLst>
              <a:ext uri="{FF2B5EF4-FFF2-40B4-BE49-F238E27FC236}">
                <a16:creationId xmlns:a16="http://schemas.microsoft.com/office/drawing/2014/main" id="{76A20E9D-BB03-655F-6AF0-9E13833C1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562600"/>
            <a:ext cx="1524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3" name="Text Box 81">
            <a:extLst>
              <a:ext uri="{FF2B5EF4-FFF2-40B4-BE49-F238E27FC236}">
                <a16:creationId xmlns:a16="http://schemas.microsoft.com/office/drawing/2014/main" id="{EB8AEE61-0426-FD97-730F-FDF15C4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43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(6)</a:t>
            </a: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A590EAF8-DC83-65B4-CE05-30A85ED4E8BA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257800"/>
            <a:ext cx="609600" cy="914400"/>
            <a:chOff x="2496" y="3312"/>
            <a:chExt cx="384" cy="576"/>
          </a:xfrm>
        </p:grpSpPr>
        <p:sp>
          <p:nvSpPr>
            <p:cNvPr id="6198" name="Oval 87">
              <a:extLst>
                <a:ext uri="{FF2B5EF4-FFF2-40B4-BE49-F238E27FC236}">
                  <a16:creationId xmlns:a16="http://schemas.microsoft.com/office/drawing/2014/main" id="{FC854102-5870-3557-9A5B-6C0E6B77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50</a:t>
              </a:r>
            </a:p>
          </p:txBody>
        </p:sp>
        <p:sp>
          <p:nvSpPr>
            <p:cNvPr id="6199" name="Oval 88">
              <a:extLst>
                <a:ext uri="{FF2B5EF4-FFF2-40B4-BE49-F238E27FC236}">
                  <a16:creationId xmlns:a16="http://schemas.microsoft.com/office/drawing/2014/main" id="{F1FACADC-344D-3D21-0DA5-0706A54F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70</a:t>
              </a:r>
            </a:p>
          </p:txBody>
        </p:sp>
        <p:sp>
          <p:nvSpPr>
            <p:cNvPr id="6200" name="Line 89">
              <a:extLst>
                <a:ext uri="{FF2B5EF4-FFF2-40B4-BE49-F238E27FC236}">
                  <a16:creationId xmlns:a16="http://schemas.microsoft.com/office/drawing/2014/main" id="{5B5FA189-BE6E-FEB7-64CB-1F49A5CC2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3480"/>
              <a:ext cx="96" cy="21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02" name="Text Box 90">
            <a:extLst>
              <a:ext uri="{FF2B5EF4-FFF2-40B4-BE49-F238E27FC236}">
                <a16:creationId xmlns:a16="http://schemas.microsoft.com/office/drawing/2014/main" id="{F3CB6401-67B4-E0DD-C49A-76E8E443F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482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(5)</a:t>
            </a:r>
          </a:p>
        </p:txBody>
      </p:sp>
      <p:sp>
        <p:nvSpPr>
          <p:cNvPr id="39003" name="Line 91">
            <a:extLst>
              <a:ext uri="{FF2B5EF4-FFF2-40B4-BE49-F238E27FC236}">
                <a16:creationId xmlns:a16="http://schemas.microsoft.com/office/drawing/2014/main" id="{EAFFEB7A-F32C-2060-96F2-BD3318973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562600"/>
            <a:ext cx="1524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4" name="Text Box 92">
            <a:extLst>
              <a:ext uri="{FF2B5EF4-FFF2-40B4-BE49-F238E27FC236}">
                <a16:creationId xmlns:a16="http://schemas.microsoft.com/office/drawing/2014/main" id="{CE22980C-DF0A-C8C8-6B72-677F15E04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371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(4)</a:t>
            </a:r>
          </a:p>
        </p:txBody>
      </p:sp>
      <p:grpSp>
        <p:nvGrpSpPr>
          <p:cNvPr id="13" name="Group 93">
            <a:extLst>
              <a:ext uri="{FF2B5EF4-FFF2-40B4-BE49-F238E27FC236}">
                <a16:creationId xmlns:a16="http://schemas.microsoft.com/office/drawing/2014/main" id="{79203752-DC69-B910-8BC1-98D35405D88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257800"/>
            <a:ext cx="609600" cy="914400"/>
            <a:chOff x="1344" y="3312"/>
            <a:chExt cx="384" cy="576"/>
          </a:xfrm>
        </p:grpSpPr>
        <p:sp>
          <p:nvSpPr>
            <p:cNvPr id="6195" name="Oval 94">
              <a:extLst>
                <a:ext uri="{FF2B5EF4-FFF2-40B4-BE49-F238E27FC236}">
                  <a16:creationId xmlns:a16="http://schemas.microsoft.com/office/drawing/2014/main" id="{9061F883-685D-0E6D-DF86-DEEED2763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20</a:t>
              </a:r>
            </a:p>
          </p:txBody>
        </p:sp>
        <p:sp>
          <p:nvSpPr>
            <p:cNvPr id="6196" name="Oval 95">
              <a:extLst>
                <a:ext uri="{FF2B5EF4-FFF2-40B4-BE49-F238E27FC236}">
                  <a16:creationId xmlns:a16="http://schemas.microsoft.com/office/drawing/2014/main" id="{08708F7B-E991-5C14-CF39-2DCA97A9A2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30</a:t>
              </a:r>
            </a:p>
          </p:txBody>
        </p:sp>
        <p:sp>
          <p:nvSpPr>
            <p:cNvPr id="6197" name="Line 96">
              <a:extLst>
                <a:ext uri="{FF2B5EF4-FFF2-40B4-BE49-F238E27FC236}">
                  <a16:creationId xmlns:a16="http://schemas.microsoft.com/office/drawing/2014/main" id="{394678DF-0D21-04A6-EF74-FADDD5351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480"/>
              <a:ext cx="96" cy="21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09" name="Text Box 97">
            <a:extLst>
              <a:ext uri="{FF2B5EF4-FFF2-40B4-BE49-F238E27FC236}">
                <a16:creationId xmlns:a16="http://schemas.microsoft.com/office/drawing/2014/main" id="{A7FEE623-F51C-D0D6-F3A1-34F8AB2A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(3)</a:t>
            </a:r>
          </a:p>
        </p:txBody>
      </p:sp>
      <p:sp>
        <p:nvSpPr>
          <p:cNvPr id="39010" name="Line 98">
            <a:extLst>
              <a:ext uri="{FF2B5EF4-FFF2-40B4-BE49-F238E27FC236}">
                <a16:creationId xmlns:a16="http://schemas.microsoft.com/office/drawing/2014/main" id="{E1882664-0C0F-603B-4A60-419EA6E2F5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968875"/>
            <a:ext cx="32385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11" name="Text Box 99">
            <a:extLst>
              <a:ext uri="{FF2B5EF4-FFF2-40B4-BE49-F238E27FC236}">
                <a16:creationId xmlns:a16="http://schemas.microsoft.com/office/drawing/2014/main" id="{DA0AC877-F48C-AA7A-4A21-937BA5AB8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467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(2)</a:t>
            </a:r>
          </a:p>
        </p:txBody>
      </p:sp>
      <p:grpSp>
        <p:nvGrpSpPr>
          <p:cNvPr id="14" name="Group 100">
            <a:extLst>
              <a:ext uri="{FF2B5EF4-FFF2-40B4-BE49-F238E27FC236}">
                <a16:creationId xmlns:a16="http://schemas.microsoft.com/office/drawing/2014/main" id="{82974D19-6E91-62C4-A812-B8CCDCB30DB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724400"/>
            <a:ext cx="838200" cy="838200"/>
            <a:chOff x="1680" y="2976"/>
            <a:chExt cx="528" cy="528"/>
          </a:xfrm>
        </p:grpSpPr>
        <p:sp>
          <p:nvSpPr>
            <p:cNvPr id="6192" name="Oval 101">
              <a:extLst>
                <a:ext uri="{FF2B5EF4-FFF2-40B4-BE49-F238E27FC236}">
                  <a16:creationId xmlns:a16="http://schemas.microsoft.com/office/drawing/2014/main" id="{B4BDF914-80B0-EAAD-9438-F2FBD5B43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80</a:t>
              </a:r>
            </a:p>
          </p:txBody>
        </p:sp>
        <p:sp>
          <p:nvSpPr>
            <p:cNvPr id="6193" name="Oval 102">
              <a:extLst>
                <a:ext uri="{FF2B5EF4-FFF2-40B4-BE49-F238E27FC236}">
                  <a16:creationId xmlns:a16="http://schemas.microsoft.com/office/drawing/2014/main" id="{30EBB6D6-2005-B57C-81B6-928814645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10</a:t>
              </a:r>
            </a:p>
          </p:txBody>
        </p:sp>
        <p:sp>
          <p:nvSpPr>
            <p:cNvPr id="6194" name="Line 103">
              <a:extLst>
                <a:ext uri="{FF2B5EF4-FFF2-40B4-BE49-F238E27FC236}">
                  <a16:creationId xmlns:a16="http://schemas.microsoft.com/office/drawing/2014/main" id="{642C8B71-E45F-A2D5-EC52-99AD149EB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3130"/>
              <a:ext cx="20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5F5CA37D-C5EC-C11A-F324-60213304204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609600" cy="914400"/>
            <a:chOff x="2016" y="3312"/>
            <a:chExt cx="384" cy="576"/>
          </a:xfrm>
        </p:grpSpPr>
        <p:sp>
          <p:nvSpPr>
            <p:cNvPr id="6189" name="Oval 105">
              <a:extLst>
                <a:ext uri="{FF2B5EF4-FFF2-40B4-BE49-F238E27FC236}">
                  <a16:creationId xmlns:a16="http://schemas.microsoft.com/office/drawing/2014/main" id="{D4158707-C422-6D4C-70E0-CDE772AB23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08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80</a:t>
              </a:r>
            </a:p>
          </p:txBody>
        </p:sp>
        <p:sp>
          <p:nvSpPr>
            <p:cNvPr id="6190" name="Line 106">
              <a:extLst>
                <a:ext uri="{FF2B5EF4-FFF2-40B4-BE49-F238E27FC236}">
                  <a16:creationId xmlns:a16="http://schemas.microsoft.com/office/drawing/2014/main" id="{E7AB6A0B-28A3-FBB0-10C8-B9A7A9CE4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480"/>
              <a:ext cx="96" cy="215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1" name="Oval 107">
              <a:extLst>
                <a:ext uri="{FF2B5EF4-FFF2-40B4-BE49-F238E27FC236}">
                  <a16:creationId xmlns:a16="http://schemas.microsoft.com/office/drawing/2014/main" id="{831DAA73-A315-0B7F-A856-F9B8447D1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60</a:t>
              </a:r>
            </a:p>
          </p:txBody>
        </p:sp>
      </p:grpSp>
      <p:sp>
        <p:nvSpPr>
          <p:cNvPr id="39020" name="Text Box 108">
            <a:extLst>
              <a:ext uri="{FF2B5EF4-FFF2-40B4-BE49-F238E27FC236}">
                <a16:creationId xmlns:a16="http://schemas.microsoft.com/office/drawing/2014/main" id="{C2A5CC89-40A5-BB62-4435-1021EC02F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85152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PercolateDown (1)</a:t>
            </a:r>
          </a:p>
        </p:txBody>
      </p:sp>
      <p:grpSp>
        <p:nvGrpSpPr>
          <p:cNvPr id="16" name="Group 109">
            <a:extLst>
              <a:ext uri="{FF2B5EF4-FFF2-40B4-BE49-F238E27FC236}">
                <a16:creationId xmlns:a16="http://schemas.microsoft.com/office/drawing/2014/main" id="{F7743928-F5AA-D6E8-68AE-070FE481D7D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114800"/>
            <a:ext cx="1371600" cy="914400"/>
            <a:chOff x="1680" y="2592"/>
            <a:chExt cx="864" cy="576"/>
          </a:xfrm>
        </p:grpSpPr>
        <p:sp>
          <p:nvSpPr>
            <p:cNvPr id="6186" name="Oval 110">
              <a:extLst>
                <a:ext uri="{FF2B5EF4-FFF2-40B4-BE49-F238E27FC236}">
                  <a16:creationId xmlns:a16="http://schemas.microsoft.com/office/drawing/2014/main" id="{234EBC76-17E3-92AC-B7EE-153FD6C70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150</a:t>
              </a:r>
            </a:p>
          </p:txBody>
        </p:sp>
        <p:sp>
          <p:nvSpPr>
            <p:cNvPr id="6187" name="Oval 111">
              <a:extLst>
                <a:ext uri="{FF2B5EF4-FFF2-40B4-BE49-F238E27FC236}">
                  <a16:creationId xmlns:a16="http://schemas.microsoft.com/office/drawing/2014/main" id="{9A205B8A-4FE5-E8AD-9CB6-D04C36B5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9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10</a:t>
              </a:r>
            </a:p>
          </p:txBody>
        </p:sp>
        <p:sp>
          <p:nvSpPr>
            <p:cNvPr id="6188" name="Line 112">
              <a:extLst>
                <a:ext uri="{FF2B5EF4-FFF2-40B4-BE49-F238E27FC236}">
                  <a16:creationId xmlns:a16="http://schemas.microsoft.com/office/drawing/2014/main" id="{5AB83901-C3BA-A6F1-3196-1A0591320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4" y="2722"/>
              <a:ext cx="540" cy="27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17">
            <a:extLst>
              <a:ext uri="{FF2B5EF4-FFF2-40B4-BE49-F238E27FC236}">
                <a16:creationId xmlns:a16="http://schemas.microsoft.com/office/drawing/2014/main" id="{135AB798-E0A8-8085-8C5F-E10437724EF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724400"/>
            <a:ext cx="838200" cy="838200"/>
            <a:chOff x="1344" y="2976"/>
            <a:chExt cx="528" cy="528"/>
          </a:xfrm>
        </p:grpSpPr>
        <p:sp>
          <p:nvSpPr>
            <p:cNvPr id="6183" name="Oval 118">
              <a:extLst>
                <a:ext uri="{FF2B5EF4-FFF2-40B4-BE49-F238E27FC236}">
                  <a16:creationId xmlns:a16="http://schemas.microsoft.com/office/drawing/2014/main" id="{FACB819B-71D2-C5CC-1633-E80D66604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150</a:t>
              </a:r>
            </a:p>
          </p:txBody>
        </p:sp>
        <p:sp>
          <p:nvSpPr>
            <p:cNvPr id="6184" name="Line 119">
              <a:extLst>
                <a:ext uri="{FF2B5EF4-FFF2-40B4-BE49-F238E27FC236}">
                  <a16:creationId xmlns:a16="http://schemas.microsoft.com/office/drawing/2014/main" id="{EBE567B4-00EA-8662-CEC3-1261FAFBDC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130"/>
              <a:ext cx="20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Oval 120">
              <a:extLst>
                <a:ext uri="{FF2B5EF4-FFF2-40B4-BE49-F238E27FC236}">
                  <a16:creationId xmlns:a16="http://schemas.microsoft.com/office/drawing/2014/main" id="{3CC4314C-A156-CA30-61F9-6DFEB8E70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97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20</a:t>
              </a:r>
            </a:p>
          </p:txBody>
        </p:sp>
      </p:grpSp>
      <p:grpSp>
        <p:nvGrpSpPr>
          <p:cNvPr id="18" name="Group 121">
            <a:extLst>
              <a:ext uri="{FF2B5EF4-FFF2-40B4-BE49-F238E27FC236}">
                <a16:creationId xmlns:a16="http://schemas.microsoft.com/office/drawing/2014/main" id="{BA6F3E0D-3B69-ED94-3817-8132579934D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257800"/>
            <a:ext cx="609600" cy="914400"/>
            <a:chOff x="1344" y="3312"/>
            <a:chExt cx="384" cy="576"/>
          </a:xfrm>
        </p:grpSpPr>
        <p:sp>
          <p:nvSpPr>
            <p:cNvPr id="6180" name="Oval 122">
              <a:extLst>
                <a:ext uri="{FF2B5EF4-FFF2-40B4-BE49-F238E27FC236}">
                  <a16:creationId xmlns:a16="http://schemas.microsoft.com/office/drawing/2014/main" id="{366EED66-2026-E413-F747-B79828B0DC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3696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150</a:t>
              </a:r>
            </a:p>
          </p:txBody>
        </p:sp>
        <p:sp>
          <p:nvSpPr>
            <p:cNvPr id="6181" name="Line 123">
              <a:extLst>
                <a:ext uri="{FF2B5EF4-FFF2-40B4-BE49-F238E27FC236}">
                  <a16:creationId xmlns:a16="http://schemas.microsoft.com/office/drawing/2014/main" id="{30BD773B-56B1-6480-7D97-E48D4637E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480"/>
              <a:ext cx="96" cy="215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Oval 124">
              <a:extLst>
                <a:ext uri="{FF2B5EF4-FFF2-40B4-BE49-F238E27FC236}">
                  <a16:creationId xmlns:a16="http://schemas.microsoft.com/office/drawing/2014/main" id="{C339B240-CF84-F2CB-F509-7B5C2372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3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/>
                <a:t>30</a:t>
              </a:r>
            </a:p>
          </p:txBody>
        </p:sp>
      </p:grpSp>
      <p:sp>
        <p:nvSpPr>
          <p:cNvPr id="39037" name="Text Box 125">
            <a:extLst>
              <a:ext uri="{FF2B5EF4-FFF2-40B4-BE49-F238E27FC236}">
                <a16:creationId xmlns:a16="http://schemas.microsoft.com/office/drawing/2014/main" id="{C3A5813A-739C-651B-792C-B856712D3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(</a:t>
            </a:r>
            <a:r>
              <a:rPr lang="en-US" altLang="zh-CN" b="1" i="1"/>
              <a:t>N</a:t>
            </a:r>
            <a:r>
              <a:rPr lang="en-US" altLang="zh-CN" b="1"/>
              <a:t>) = ?</a:t>
            </a:r>
            <a:endParaRPr lang="en-US" altLang="zh-CN" b="1" i="1"/>
          </a:p>
        </p:txBody>
      </p:sp>
      <p:sp>
        <p:nvSpPr>
          <p:cNvPr id="6179" name="Text Box 126">
            <a:extLst>
              <a:ext uri="{FF2B5EF4-FFF2-40B4-BE49-F238E27FC236}">
                <a16:creationId xmlns:a16="http://schemas.microsoft.com/office/drawing/2014/main" id="{1EA42D17-24B8-27A8-C5C4-347149B0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13/15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6" grpId="0" autoUpdateAnimBg="0"/>
      <p:bldP spid="38920" grpId="0" animBg="1" autoUpdateAnimBg="0"/>
      <p:bldP spid="38921" grpId="0" autoUpdateAnimBg="0"/>
      <p:bldP spid="38922" grpId="0" autoUpdateAnimBg="0"/>
      <p:bldP spid="38926" grpId="0" animBg="1" autoUpdateAnimBg="0"/>
      <p:bldP spid="38927" grpId="0" animBg="1" autoUpdateAnimBg="0"/>
      <p:bldP spid="38989" grpId="0" animBg="1" autoUpdateAnimBg="0"/>
      <p:bldP spid="38990" grpId="0" autoUpdateAnimBg="0"/>
      <p:bldP spid="38993" grpId="0" autoUpdateAnimBg="0"/>
      <p:bldP spid="39002" grpId="0" autoUpdateAnimBg="0"/>
      <p:bldP spid="39004" grpId="0" autoUpdateAnimBg="0"/>
      <p:bldP spid="39009" grpId="0" autoUpdateAnimBg="0"/>
      <p:bldP spid="39011" grpId="0" autoUpdateAnimBg="0"/>
      <p:bldP spid="39020" grpId="0" autoUpdateAnimBg="0"/>
      <p:bldP spid="3903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23">
            <a:extLst>
              <a:ext uri="{FF2B5EF4-FFF2-40B4-BE49-F238E27FC236}">
                <a16:creationId xmlns:a16="http://schemas.microsoft.com/office/drawing/2014/main" id="{0931F7BD-67D9-C1FE-C45B-DDDF56443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40060" name="Text Box 124">
            <a:extLst>
              <a:ext uri="{FF2B5EF4-FFF2-40B4-BE49-F238E27FC236}">
                <a16:creationId xmlns:a16="http://schemas.microsoft.com/office/drawing/2014/main" id="{AA567451-F007-3B0B-2114-BDFE9BF4B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For the perfect binary tree of height </a:t>
            </a:r>
            <a:r>
              <a:rPr lang="en-US" altLang="zh-CN" b="1" i="1">
                <a:sym typeface="Wingdings" panose="05000000000000000000" pitchFamily="2" charset="2"/>
              </a:rPr>
              <a:t>h</a:t>
            </a:r>
            <a:r>
              <a:rPr lang="en-US" altLang="zh-CN" b="1">
                <a:sym typeface="Wingdings" panose="05000000000000000000" pitchFamily="2" charset="2"/>
              </a:rPr>
              <a:t> containing 2</a:t>
            </a:r>
            <a:r>
              <a:rPr lang="en-US" altLang="zh-CN" b="1" i="1" baseline="30000">
                <a:sym typeface="Wingdings" panose="05000000000000000000" pitchFamily="2" charset="2"/>
              </a:rPr>
              <a:t>h</a:t>
            </a:r>
            <a:r>
              <a:rPr lang="en-US" altLang="zh-CN" b="1" baseline="30000">
                <a:sym typeface="Wingdings" panose="05000000000000000000" pitchFamily="2" charset="2"/>
              </a:rPr>
              <a:t>+1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Symbol" panose="05050102010706020507" pitchFamily="18" charset="2"/>
              </a:rPr>
              <a:t> 1 nodes, the sum of the heights of the nodes is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h</a:t>
            </a:r>
            <a:r>
              <a:rPr lang="en-US" altLang="zh-CN" b="1" baseline="30000">
                <a:solidFill>
                  <a:schemeClr val="hlink"/>
                </a:solidFill>
                <a:sym typeface="Wingdings" panose="05000000000000000000" pitchFamily="2" charset="2"/>
              </a:rPr>
              <a:t>+1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 1  (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h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 + 1)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2" name="Group 127">
            <a:extLst>
              <a:ext uri="{FF2B5EF4-FFF2-40B4-BE49-F238E27FC236}">
                <a16:creationId xmlns:a16="http://schemas.microsoft.com/office/drawing/2014/main" id="{3F356334-04DE-83ED-57B9-33D3AA7A06B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3352800" cy="457200"/>
            <a:chOff x="1680" y="1104"/>
            <a:chExt cx="2112" cy="288"/>
          </a:xfrm>
        </p:grpSpPr>
        <p:sp>
          <p:nvSpPr>
            <p:cNvPr id="15369" name="Text Box 125">
              <a:extLst>
                <a:ext uri="{FF2B5EF4-FFF2-40B4-BE49-F238E27FC236}">
                  <a16:creationId xmlns:a16="http://schemas.microsoft.com/office/drawing/2014/main" id="{2ACD71DC-1C87-F325-2B8D-419477CC6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104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 ( </a:t>
              </a:r>
              <a:r>
                <a:rPr lang="en-US" altLang="zh-CN" b="1" i="1"/>
                <a:t>N </a:t>
              </a:r>
              <a:r>
                <a:rPr lang="en-US" altLang="zh-CN" b="1"/>
                <a:t>) = O ( </a:t>
              </a:r>
              <a:r>
                <a:rPr lang="en-US" altLang="zh-CN" b="1" i="1"/>
                <a:t>N </a:t>
              </a:r>
              <a:r>
                <a:rPr lang="en-US" altLang="zh-CN" b="1"/>
                <a:t>)</a:t>
              </a:r>
              <a:endParaRPr lang="en-US" altLang="zh-CN" b="1" i="1"/>
            </a:p>
          </p:txBody>
        </p:sp>
        <p:sp>
          <p:nvSpPr>
            <p:cNvPr id="15370" name="AutoShape 126">
              <a:extLst>
                <a:ext uri="{FF2B5EF4-FFF2-40B4-BE49-F238E27FC236}">
                  <a16:creationId xmlns:a16="http://schemas.microsoft.com/office/drawing/2014/main" id="{98B779BC-C8E6-9270-8F35-9191627F3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00"/>
              <a:ext cx="480" cy="9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064" name="Text Box 128">
            <a:extLst>
              <a:ext uri="{FF2B5EF4-FFF2-40B4-BE49-F238E27FC236}">
                <a16:creationId xmlns:a16="http://schemas.microsoft.com/office/drawing/2014/main" id="{67E926AD-813A-EE60-69B8-06AAD83DA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46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§4  Applications of Priority Queues</a:t>
            </a:r>
            <a:endParaRPr lang="en-US" altLang="zh-CN" b="1"/>
          </a:p>
        </p:txBody>
      </p:sp>
      <p:sp>
        <p:nvSpPr>
          <p:cNvPr id="40065" name="Text Box 129">
            <a:extLst>
              <a:ext uri="{FF2B5EF4-FFF2-40B4-BE49-F238E27FC236}">
                <a16:creationId xmlns:a16="http://schemas.microsoft.com/office/drawing/2014/main" id="{5E86ADC2-D5A0-D840-7B87-6B3B4DEA0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〖Example〗Given a list of </a:t>
            </a:r>
            <a:r>
              <a:rPr lang="en-US" altLang="zh-CN" b="1" i="1">
                <a:ea typeface="MS Hei" pitchFamily="49" charset="-122"/>
              </a:rPr>
              <a:t>N</a:t>
            </a:r>
            <a:r>
              <a:rPr lang="en-US" altLang="zh-CN" b="1">
                <a:ea typeface="MS Hei" pitchFamily="49" charset="-122"/>
              </a:rPr>
              <a:t> elements and an integer </a:t>
            </a:r>
            <a:r>
              <a:rPr lang="en-US" altLang="zh-CN" b="1" i="1">
                <a:ea typeface="MS Hei" pitchFamily="49" charset="-122"/>
              </a:rPr>
              <a:t>k</a:t>
            </a:r>
            <a:r>
              <a:rPr lang="en-US" altLang="zh-CN" b="1">
                <a:ea typeface="MS Hei" pitchFamily="49" charset="-122"/>
              </a:rPr>
              <a:t>.  Find the </a:t>
            </a:r>
            <a:r>
              <a:rPr lang="en-US" altLang="zh-CN" b="1" i="1">
                <a:ea typeface="MS Hei" pitchFamily="49" charset="-122"/>
              </a:rPr>
              <a:t>k</a:t>
            </a:r>
            <a:r>
              <a:rPr lang="en-US" altLang="zh-CN" b="1">
                <a:ea typeface="MS Hei" pitchFamily="49" charset="-122"/>
              </a:rPr>
              <a:t>th largest element.</a:t>
            </a:r>
          </a:p>
        </p:txBody>
      </p:sp>
      <p:sp>
        <p:nvSpPr>
          <p:cNvPr id="40066" name="AutoShape 130">
            <a:extLst>
              <a:ext uri="{FF2B5EF4-FFF2-40B4-BE49-F238E27FC236}">
                <a16:creationId xmlns:a16="http://schemas.microsoft.com/office/drawing/2014/main" id="{E11484BA-E3FE-15F2-904A-97D947384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7543800" cy="1981200"/>
          </a:xfrm>
          <a:prstGeom prst="cloudCallout">
            <a:avLst>
              <a:gd name="adj1" fmla="val -54375"/>
              <a:gd name="adj2" fmla="val 79569"/>
            </a:avLst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How many methods can you think of to solve this problem?  What are their complexities?</a:t>
            </a:r>
          </a:p>
        </p:txBody>
      </p:sp>
      <p:sp>
        <p:nvSpPr>
          <p:cNvPr id="15368" name="Text Box 132">
            <a:extLst>
              <a:ext uri="{FF2B5EF4-FFF2-40B4-BE49-F238E27FC236}">
                <a16:creationId xmlns:a16="http://schemas.microsoft.com/office/drawing/2014/main" id="{C05A3357-B8FF-D697-2C53-B485CAA1B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14/15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60" grpId="0" autoUpdateAnimBg="0"/>
      <p:bldP spid="40064" grpId="0" autoUpdateAnimBg="0"/>
      <p:bldP spid="40065" grpId="0" autoUpdateAnimBg="0"/>
      <p:bldP spid="4006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EA7BFB19-390D-70BD-F08A-9705B2B4E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§5  </a:t>
            </a:r>
            <a:r>
              <a:rPr lang="en-US" altLang="zh-CN" sz="2800" b="1" i="1">
                <a:sym typeface="Webdings" panose="05030102010509060703" pitchFamily="18" charset="2"/>
              </a:rPr>
              <a:t>d</a:t>
            </a:r>
            <a:r>
              <a:rPr lang="en-US" altLang="zh-CN" sz="2800" b="1">
                <a:sym typeface="Webdings" panose="05030102010509060703" pitchFamily="18" charset="2"/>
              </a:rPr>
              <a:t>-Heaps</a:t>
            </a:r>
            <a:endParaRPr lang="en-US" altLang="zh-CN" b="1" i="1"/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8C2FA1DD-32DF-0A04-56AE-92065739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0513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---- All nodes have </a:t>
            </a:r>
            <a:r>
              <a:rPr lang="en-US" altLang="zh-CN" b="1" i="1">
                <a:solidFill>
                  <a:schemeClr val="hlink"/>
                </a:solidFill>
              </a:rPr>
              <a:t>d</a:t>
            </a:r>
            <a:r>
              <a:rPr lang="en-US" altLang="zh-CN" b="1"/>
              <a:t> children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77775FD-BBF0-C927-D8B4-BB364685274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838200"/>
            <a:ext cx="6096000" cy="2286000"/>
            <a:chOff x="816" y="720"/>
            <a:chExt cx="3840" cy="1440"/>
          </a:xfrm>
        </p:grpSpPr>
        <p:sp>
          <p:nvSpPr>
            <p:cNvPr id="16392" name="Oval 4">
              <a:extLst>
                <a:ext uri="{FF2B5EF4-FFF2-40B4-BE49-F238E27FC236}">
                  <a16:creationId xmlns:a16="http://schemas.microsoft.com/office/drawing/2014/main" id="{A96D2501-5E0E-81F1-EE4C-CE6F81EB9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3</a:t>
              </a:r>
            </a:p>
          </p:txBody>
        </p:sp>
        <p:sp>
          <p:nvSpPr>
            <p:cNvPr id="16393" name="Oval 5">
              <a:extLst>
                <a:ext uri="{FF2B5EF4-FFF2-40B4-BE49-F238E27FC236}">
                  <a16:creationId xmlns:a16="http://schemas.microsoft.com/office/drawing/2014/main" id="{58DF24B2-2E5E-432B-081A-8BA0EAFFE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15</a:t>
              </a:r>
            </a:p>
          </p:txBody>
        </p:sp>
        <p:sp>
          <p:nvSpPr>
            <p:cNvPr id="16394" name="Oval 6">
              <a:extLst>
                <a:ext uri="{FF2B5EF4-FFF2-40B4-BE49-F238E27FC236}">
                  <a16:creationId xmlns:a16="http://schemas.microsoft.com/office/drawing/2014/main" id="{3CACD653-53B3-FD8B-FB6F-58E3FFB17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13</a:t>
              </a:r>
            </a:p>
          </p:txBody>
        </p:sp>
        <p:sp>
          <p:nvSpPr>
            <p:cNvPr id="16395" name="Oval 7">
              <a:extLst>
                <a:ext uri="{FF2B5EF4-FFF2-40B4-BE49-F238E27FC236}">
                  <a16:creationId xmlns:a16="http://schemas.microsoft.com/office/drawing/2014/main" id="{C1A35E68-90DB-F463-2CE6-4690B7FC3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6</a:t>
              </a:r>
            </a:p>
          </p:txBody>
        </p:sp>
        <p:sp>
          <p:nvSpPr>
            <p:cNvPr id="16396" name="Line 8">
              <a:extLst>
                <a:ext uri="{FF2B5EF4-FFF2-40B4-BE49-F238E27FC236}">
                  <a16:creationId xmlns:a16="http://schemas.microsoft.com/office/drawing/2014/main" id="{C5B3A5AB-493A-1DF0-53D1-D1A808190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2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9">
              <a:extLst>
                <a:ext uri="{FF2B5EF4-FFF2-40B4-BE49-F238E27FC236}">
                  <a16:creationId xmlns:a16="http://schemas.microsoft.com/office/drawing/2014/main" id="{B5D820E1-F1CE-778B-7E5D-BCEE9D6EF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0">
              <a:extLst>
                <a:ext uri="{FF2B5EF4-FFF2-40B4-BE49-F238E27FC236}">
                  <a16:creationId xmlns:a16="http://schemas.microsoft.com/office/drawing/2014/main" id="{777456FF-485C-CB49-4381-058C6BBCC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Oval 11">
              <a:extLst>
                <a:ext uri="{FF2B5EF4-FFF2-40B4-BE49-F238E27FC236}">
                  <a16:creationId xmlns:a16="http://schemas.microsoft.com/office/drawing/2014/main" id="{BBB745C5-85DE-0A65-C310-8ACD76D2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5</a:t>
              </a:r>
            </a:p>
          </p:txBody>
        </p:sp>
        <p:sp>
          <p:nvSpPr>
            <p:cNvPr id="16400" name="Oval 12">
              <a:extLst>
                <a:ext uri="{FF2B5EF4-FFF2-40B4-BE49-F238E27FC236}">
                  <a16:creationId xmlns:a16="http://schemas.microsoft.com/office/drawing/2014/main" id="{C8869C28-B133-9ACC-E1E8-DE7CA27A2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17</a:t>
              </a:r>
            </a:p>
          </p:txBody>
        </p:sp>
        <p:sp>
          <p:nvSpPr>
            <p:cNvPr id="16401" name="Oval 13">
              <a:extLst>
                <a:ext uri="{FF2B5EF4-FFF2-40B4-BE49-F238E27FC236}">
                  <a16:creationId xmlns:a16="http://schemas.microsoft.com/office/drawing/2014/main" id="{68BB6388-7D66-7B83-7A5C-28AAFFF54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8</a:t>
              </a:r>
            </a:p>
          </p:txBody>
        </p:sp>
        <p:sp>
          <p:nvSpPr>
            <p:cNvPr id="16402" name="Oval 14">
              <a:extLst>
                <a:ext uri="{FF2B5EF4-FFF2-40B4-BE49-F238E27FC236}">
                  <a16:creationId xmlns:a16="http://schemas.microsoft.com/office/drawing/2014/main" id="{73EFE57D-E63C-E138-28FF-8EC024F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9</a:t>
              </a:r>
            </a:p>
          </p:txBody>
        </p:sp>
        <p:sp>
          <p:nvSpPr>
            <p:cNvPr id="16403" name="Line 15">
              <a:extLst>
                <a:ext uri="{FF2B5EF4-FFF2-40B4-BE49-F238E27FC236}">
                  <a16:creationId xmlns:a16="http://schemas.microsoft.com/office/drawing/2014/main" id="{B4707E72-1B29-4EC7-D867-F5E27D6E8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2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16">
              <a:extLst>
                <a:ext uri="{FF2B5EF4-FFF2-40B4-BE49-F238E27FC236}">
                  <a16:creationId xmlns:a16="http://schemas.microsoft.com/office/drawing/2014/main" id="{E993BE79-092B-6F59-0F24-611208C1A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7">
              <a:extLst>
                <a:ext uri="{FF2B5EF4-FFF2-40B4-BE49-F238E27FC236}">
                  <a16:creationId xmlns:a16="http://schemas.microsoft.com/office/drawing/2014/main" id="{09E91499-6D8A-6FF4-2508-082E70687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Oval 18">
              <a:extLst>
                <a:ext uri="{FF2B5EF4-FFF2-40B4-BE49-F238E27FC236}">
                  <a16:creationId xmlns:a16="http://schemas.microsoft.com/office/drawing/2014/main" id="{50E6DF9C-2C47-6BAC-5BBD-70467B2AD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0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2</a:t>
              </a:r>
            </a:p>
          </p:txBody>
        </p:sp>
        <p:sp>
          <p:nvSpPr>
            <p:cNvPr id="16407" name="Oval 19">
              <a:extLst>
                <a:ext uri="{FF2B5EF4-FFF2-40B4-BE49-F238E27FC236}">
                  <a16:creationId xmlns:a16="http://schemas.microsoft.com/office/drawing/2014/main" id="{AD1F8248-3934-E530-4284-79B167540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7</a:t>
              </a:r>
            </a:p>
          </p:txBody>
        </p:sp>
        <p:sp>
          <p:nvSpPr>
            <p:cNvPr id="16408" name="Oval 20">
              <a:extLst>
                <a:ext uri="{FF2B5EF4-FFF2-40B4-BE49-F238E27FC236}">
                  <a16:creationId xmlns:a16="http://schemas.microsoft.com/office/drawing/2014/main" id="{CCC8E875-9D76-837E-11FD-B512768BB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4</a:t>
              </a:r>
            </a:p>
          </p:txBody>
        </p:sp>
        <p:sp>
          <p:nvSpPr>
            <p:cNvPr id="16409" name="Oval 21">
              <a:extLst>
                <a:ext uri="{FF2B5EF4-FFF2-40B4-BE49-F238E27FC236}">
                  <a16:creationId xmlns:a16="http://schemas.microsoft.com/office/drawing/2014/main" id="{AFCE2560-E88C-2ED1-FDBA-8E7850A92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10</a:t>
              </a:r>
            </a:p>
          </p:txBody>
        </p:sp>
        <p:sp>
          <p:nvSpPr>
            <p:cNvPr id="16410" name="Line 22">
              <a:extLst>
                <a:ext uri="{FF2B5EF4-FFF2-40B4-BE49-F238E27FC236}">
                  <a16:creationId xmlns:a16="http://schemas.microsoft.com/office/drawing/2014/main" id="{3F193E8B-B6E3-BCC0-3E0A-F5FF40D57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2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23">
              <a:extLst>
                <a:ext uri="{FF2B5EF4-FFF2-40B4-BE49-F238E27FC236}">
                  <a16:creationId xmlns:a16="http://schemas.microsoft.com/office/drawing/2014/main" id="{AD5A7078-299E-69DF-EA17-63BC4F3A6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4">
              <a:extLst>
                <a:ext uri="{FF2B5EF4-FFF2-40B4-BE49-F238E27FC236}">
                  <a16:creationId xmlns:a16="http://schemas.microsoft.com/office/drawing/2014/main" id="{5AAF0088-4F1C-9C88-E81F-4D5F66F19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Oval 26">
              <a:extLst>
                <a:ext uri="{FF2B5EF4-FFF2-40B4-BE49-F238E27FC236}">
                  <a16:creationId xmlns:a16="http://schemas.microsoft.com/office/drawing/2014/main" id="{589F7191-7792-C8ED-F02B-2473E3552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87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9</a:t>
              </a:r>
            </a:p>
          </p:txBody>
        </p:sp>
        <p:sp>
          <p:nvSpPr>
            <p:cNvPr id="16414" name="Oval 27">
              <a:extLst>
                <a:ext uri="{FF2B5EF4-FFF2-40B4-BE49-F238E27FC236}">
                  <a16:creationId xmlns:a16="http://schemas.microsoft.com/office/drawing/2014/main" id="{F24873A4-18BD-9610-2C31-7B9BC5867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11</a:t>
              </a:r>
            </a:p>
          </p:txBody>
        </p:sp>
        <p:sp>
          <p:nvSpPr>
            <p:cNvPr id="16415" name="Line 29">
              <a:extLst>
                <a:ext uri="{FF2B5EF4-FFF2-40B4-BE49-F238E27FC236}">
                  <a16:creationId xmlns:a16="http://schemas.microsoft.com/office/drawing/2014/main" id="{3F26C8C2-4659-15F7-BEE9-8B265847C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0">
              <a:extLst>
                <a:ext uri="{FF2B5EF4-FFF2-40B4-BE49-F238E27FC236}">
                  <a16:creationId xmlns:a16="http://schemas.microsoft.com/office/drawing/2014/main" id="{B73C46BD-3455-80D0-2F0A-AFD9870F2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632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Oval 32">
              <a:extLst>
                <a:ext uri="{FF2B5EF4-FFF2-40B4-BE49-F238E27FC236}">
                  <a16:creationId xmlns:a16="http://schemas.microsoft.com/office/drawing/2014/main" id="{605E0F66-0C4B-C57D-12DE-A551C7FCA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720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1</a:t>
              </a:r>
            </a:p>
          </p:txBody>
        </p:sp>
        <p:sp>
          <p:nvSpPr>
            <p:cNvPr id="16418" name="Line 35">
              <a:extLst>
                <a:ext uri="{FF2B5EF4-FFF2-40B4-BE49-F238E27FC236}">
                  <a16:creationId xmlns:a16="http://schemas.microsoft.com/office/drawing/2014/main" id="{2B893442-C521-C55E-0C79-7C6398572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9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36">
              <a:extLst>
                <a:ext uri="{FF2B5EF4-FFF2-40B4-BE49-F238E27FC236}">
                  <a16:creationId xmlns:a16="http://schemas.microsoft.com/office/drawing/2014/main" id="{E5B87933-BB74-3FB9-7510-CD5FDCE1B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864"/>
              <a:ext cx="105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7">
              <a:extLst>
                <a:ext uri="{FF2B5EF4-FFF2-40B4-BE49-F238E27FC236}">
                  <a16:creationId xmlns:a16="http://schemas.microsoft.com/office/drawing/2014/main" id="{9E8412B3-E3D5-0E3C-D535-75195158D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64"/>
              <a:ext cx="105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Text Box 39">
              <a:extLst>
                <a:ext uri="{FF2B5EF4-FFF2-40B4-BE49-F238E27FC236}">
                  <a16:creationId xmlns:a16="http://schemas.microsoft.com/office/drawing/2014/main" id="{38EA6148-8028-1F56-7C2B-6446CA826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872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chemeClr val="hlink"/>
                  </a:solidFill>
                </a:rPr>
                <a:t>3-heap</a:t>
              </a:r>
            </a:p>
          </p:txBody>
        </p:sp>
      </p:grpSp>
      <p:sp>
        <p:nvSpPr>
          <p:cNvPr id="41001" name="Oval 41">
            <a:extLst>
              <a:ext uri="{FF2B5EF4-FFF2-40B4-BE49-F238E27FC236}">
                <a16:creationId xmlns:a16="http://schemas.microsoft.com/office/drawing/2014/main" id="{75EA12D0-4429-9BE5-53EC-4B5D7DA4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7848600" cy="9144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Question:</a:t>
            </a:r>
            <a:r>
              <a:rPr lang="en-US" altLang="zh-CN" b="1"/>
              <a:t>  Shall we make </a:t>
            </a:r>
            <a:r>
              <a:rPr lang="en-US" altLang="zh-CN" b="1" i="1"/>
              <a:t>d</a:t>
            </a:r>
            <a:r>
              <a:rPr lang="en-US" altLang="zh-CN" b="1"/>
              <a:t> as large as possible?</a:t>
            </a:r>
          </a:p>
        </p:txBody>
      </p:sp>
      <p:sp>
        <p:nvSpPr>
          <p:cNvPr id="41002" name="AutoShape 42" descr="再生纸">
            <a:extLst>
              <a:ext uri="{FF2B5EF4-FFF2-40B4-BE49-F238E27FC236}">
                <a16:creationId xmlns:a16="http://schemas.microsoft.com/office/drawing/2014/main" id="{894537FF-F2E2-7461-8C87-BC33C2F8E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0"/>
            <a:ext cx="7772400" cy="19050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26000" tIns="82800" rIns="126000" bIns="82800" anchor="ctr"/>
          <a:lstStyle/>
          <a:p>
            <a:pPr marL="661988" indent="-661988"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</a:t>
            </a:r>
            <a:r>
              <a:rPr lang="en-US" altLang="zh-CN" sz="2000" b="1">
                <a:sym typeface="Wingdings" pitchFamily="2" charset="2"/>
              </a:rPr>
              <a:t> DeleteMin will take </a:t>
            </a:r>
            <a:r>
              <a:rPr lang="en-US" altLang="zh-CN" sz="2000" b="1" i="1">
                <a:sym typeface="Wingdings" pitchFamily="2" charset="2"/>
              </a:rPr>
              <a:t>d</a:t>
            </a:r>
            <a:r>
              <a:rPr lang="en-US" altLang="zh-CN" sz="2000" b="1">
                <a:sym typeface="Wingdings" pitchFamily="2" charset="2"/>
              </a:rPr>
              <a:t> </a:t>
            </a:r>
            <a:r>
              <a:rPr lang="en-US" altLang="zh-CN" sz="2000" b="1">
                <a:sym typeface="Symbol" pitchFamily="18" charset="2"/>
              </a:rPr>
              <a:t> 1 comparisons to find the smallest child.   Hence the total time complexity would be </a:t>
            </a:r>
            <a:r>
              <a:rPr lang="en-US" altLang="zh-CN" sz="2000" b="1">
                <a:solidFill>
                  <a:schemeClr val="hlink"/>
                </a:solidFill>
                <a:sym typeface="Symbol" pitchFamily="18" charset="2"/>
              </a:rPr>
              <a:t>O(</a:t>
            </a:r>
            <a:r>
              <a:rPr lang="en-US" altLang="zh-CN" sz="2000" b="1" i="1">
                <a:solidFill>
                  <a:schemeClr val="hlink"/>
                </a:solidFill>
                <a:sym typeface="Symbol" pitchFamily="18" charset="2"/>
              </a:rPr>
              <a:t>d</a:t>
            </a:r>
            <a:r>
              <a:rPr lang="en-US" altLang="zh-CN" sz="2000" b="1">
                <a:solidFill>
                  <a:schemeClr val="hlink"/>
                </a:solidFill>
                <a:sym typeface="Symbol" pitchFamily="18" charset="2"/>
              </a:rPr>
              <a:t> log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itchFamily="18" charset="2"/>
              </a:rPr>
              <a:t>d</a:t>
            </a:r>
            <a:r>
              <a:rPr lang="en-US" altLang="zh-CN" sz="2000" b="1" i="1">
                <a:solidFill>
                  <a:schemeClr val="hlink"/>
                </a:solidFill>
                <a:sym typeface="Symbol" pitchFamily="18" charset="2"/>
              </a:rPr>
              <a:t> N</a:t>
            </a:r>
            <a:r>
              <a:rPr lang="en-US" altLang="zh-CN" sz="2000" b="1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altLang="zh-CN" sz="2000" b="1">
                <a:sym typeface="Symbol" pitchFamily="18" charset="2"/>
              </a:rPr>
              <a:t>.</a:t>
            </a:r>
          </a:p>
          <a:p>
            <a:pPr marL="661988" indent="-661988">
              <a:defRPr/>
            </a:pPr>
            <a:r>
              <a:rPr lang="en-US" altLang="zh-CN" sz="2000" b="1">
                <a:sym typeface="Wingdings" pitchFamily="2" charset="2"/>
              </a:rPr>
              <a:t>           *2 or /2 is merely </a:t>
            </a:r>
            <a:r>
              <a:rPr lang="en-US" altLang="zh-CN" sz="2000" b="1">
                <a:solidFill>
                  <a:schemeClr val="hlink"/>
                </a:solidFill>
                <a:sym typeface="Wingdings" pitchFamily="2" charset="2"/>
              </a:rPr>
              <a:t>a bit shift</a:t>
            </a:r>
            <a:r>
              <a:rPr lang="en-US" altLang="zh-CN" sz="2000" b="1">
                <a:sym typeface="Wingdings" pitchFamily="2" charset="2"/>
              </a:rPr>
              <a:t>, but *</a:t>
            </a:r>
            <a:r>
              <a:rPr lang="en-US" altLang="zh-CN" sz="2000" b="1" i="1">
                <a:sym typeface="Wingdings" pitchFamily="2" charset="2"/>
              </a:rPr>
              <a:t>d</a:t>
            </a:r>
            <a:r>
              <a:rPr lang="en-US" altLang="zh-CN" sz="2000" b="1">
                <a:sym typeface="Wingdings" pitchFamily="2" charset="2"/>
              </a:rPr>
              <a:t> or /</a:t>
            </a:r>
            <a:r>
              <a:rPr lang="en-US" altLang="zh-CN" sz="2000" b="1" i="1">
                <a:sym typeface="Wingdings" pitchFamily="2" charset="2"/>
              </a:rPr>
              <a:t>d</a:t>
            </a:r>
            <a:r>
              <a:rPr lang="en-US" altLang="zh-CN" sz="2000" b="1">
                <a:sym typeface="Wingdings" pitchFamily="2" charset="2"/>
              </a:rPr>
              <a:t> is </a:t>
            </a:r>
            <a:r>
              <a:rPr lang="en-US" altLang="zh-CN" sz="2000" b="1">
                <a:solidFill>
                  <a:schemeClr val="hlink"/>
                </a:solidFill>
                <a:sym typeface="Wingdings" pitchFamily="2" charset="2"/>
              </a:rPr>
              <a:t>not</a:t>
            </a:r>
            <a:r>
              <a:rPr lang="en-US" altLang="zh-CN" sz="2000" b="1">
                <a:sym typeface="Wingdings" pitchFamily="2" charset="2"/>
              </a:rPr>
              <a:t>.</a:t>
            </a:r>
          </a:p>
          <a:p>
            <a:pPr marL="661988" indent="-661988">
              <a:defRPr/>
            </a:pPr>
            <a:r>
              <a:rPr lang="en-US" altLang="zh-CN" sz="2000" b="1">
                <a:sym typeface="Wingdings" pitchFamily="2" charset="2"/>
              </a:rPr>
              <a:t>           When the priority queue is too large to fit entirely in main memory, a </a:t>
            </a:r>
            <a:r>
              <a:rPr lang="en-US" altLang="zh-CN" sz="2000" b="1" i="1">
                <a:sym typeface="Wingdings" pitchFamily="2" charset="2"/>
              </a:rPr>
              <a:t>d</a:t>
            </a:r>
            <a:r>
              <a:rPr lang="en-US" altLang="zh-CN" sz="2000" b="1">
                <a:sym typeface="Wingdings" pitchFamily="2" charset="2"/>
              </a:rPr>
              <a:t>-heap will become interesting.</a:t>
            </a:r>
          </a:p>
        </p:txBody>
      </p:sp>
      <p:sp>
        <p:nvSpPr>
          <p:cNvPr id="16391" name="Text Box 44">
            <a:extLst>
              <a:ext uri="{FF2B5EF4-FFF2-40B4-BE49-F238E27FC236}">
                <a16:creationId xmlns:a16="http://schemas.microsoft.com/office/drawing/2014/main" id="{02FB3887-CF5B-9B3E-6DAD-3AC8B9D8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15/15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1001" grpId="0" animBg="1" autoUpdateAnimBg="0"/>
      <p:bldP spid="4100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BCB09CCB-6225-F878-613B-0F04932B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04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§2  Simple Implementations</a:t>
            </a:r>
            <a:endParaRPr lang="en-US" altLang="zh-CN" b="1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73A88349-07D0-2615-5A2B-496E1563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Array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562D1187-33CD-B577-160A-55B29B89A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46150"/>
            <a:ext cx="6705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>
                <a:latin typeface="Arial" panose="020B0604020202020204" pitchFamily="34" charset="0"/>
              </a:rPr>
              <a:t> — add one item at the end  ~  </a:t>
            </a:r>
            <a:r>
              <a:rPr lang="en-US" altLang="zh-CN" b="1">
                <a:sym typeface="Symbol" panose="05050102010706020507" pitchFamily="18" charset="2"/>
              </a:rPr>
              <a:t> ( 1 )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>
                <a:latin typeface="Arial" panose="020B0604020202020204" pitchFamily="34" charset="0"/>
              </a:rPr>
              <a:t> — find the largest \ smallest key  ~  </a:t>
            </a:r>
            <a:r>
              <a:rPr lang="en-US" altLang="zh-CN" b="1">
                <a:sym typeface="Symbol" panose="05050102010706020507" pitchFamily="18" charset="2"/>
              </a:rPr>
              <a:t> 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                    remove the item and shift array </a:t>
            </a:r>
            <a:r>
              <a:rPr lang="en-US" altLang="zh-CN" sz="2000" b="1">
                <a:latin typeface="Arial" panose="020B0604020202020204" pitchFamily="34" charset="0"/>
              </a:rPr>
              <a:t>~  </a:t>
            </a:r>
            <a:r>
              <a:rPr lang="en-US" altLang="zh-CN" b="1">
                <a:sym typeface="Symbol" panose="05050102010706020507" pitchFamily="18" charset="2"/>
              </a:rPr>
              <a:t>O(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5A93155F-5957-0D17-280E-7584B7C1F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367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Linked List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395BC9CC-ED4D-6DC1-2515-7DC6D24E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17750"/>
            <a:ext cx="6477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>
                <a:latin typeface="Arial" panose="020B0604020202020204" pitchFamily="34" charset="0"/>
              </a:rPr>
              <a:t> — add to the front of the chain  ~  </a:t>
            </a:r>
            <a:r>
              <a:rPr lang="en-US" altLang="zh-CN" b="1">
                <a:sym typeface="Symbol" panose="05050102010706020507" pitchFamily="18" charset="2"/>
              </a:rPr>
              <a:t> ( 1 )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>
                <a:latin typeface="Arial" panose="020B0604020202020204" pitchFamily="34" charset="0"/>
              </a:rPr>
              <a:t> — find the largest \ smallest key  ~  </a:t>
            </a:r>
            <a:r>
              <a:rPr lang="en-US" altLang="zh-CN" b="1">
                <a:sym typeface="Symbol" panose="05050102010706020507" pitchFamily="18" charset="2"/>
              </a:rPr>
              <a:t> 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                    remove the item  </a:t>
            </a:r>
            <a:r>
              <a:rPr lang="en-US" altLang="zh-CN" sz="2000" b="1">
                <a:latin typeface="Arial" panose="020B0604020202020204" pitchFamily="34" charset="0"/>
              </a:rPr>
              <a:t>~ </a:t>
            </a:r>
            <a:r>
              <a:rPr lang="en-US" altLang="zh-CN" b="1">
                <a:sym typeface="Symbol" panose="05050102010706020507" pitchFamily="18" charset="2"/>
              </a:rPr>
              <a:t>( 1 )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60E51E81-04B4-A408-4CBF-643AF3428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8455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Ordered Array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8767D779-DA80-698F-B81A-322DC2D4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65550"/>
            <a:ext cx="7391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>
                <a:latin typeface="Arial" panose="020B0604020202020204" pitchFamily="34" charset="0"/>
              </a:rPr>
              <a:t> — find the proper position  ~  </a:t>
            </a:r>
            <a:r>
              <a:rPr lang="en-US" altLang="zh-CN" b="1">
                <a:sym typeface="Symbol" panose="05050102010706020507" pitchFamily="18" charset="2"/>
              </a:rPr>
              <a:t>O(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                     shift array and add the item  </a:t>
            </a:r>
            <a:r>
              <a:rPr lang="en-US" altLang="zh-CN" sz="2000" b="1">
                <a:latin typeface="Arial" panose="020B0604020202020204" pitchFamily="34" charset="0"/>
              </a:rPr>
              <a:t>~  </a:t>
            </a:r>
            <a:r>
              <a:rPr lang="en-US" altLang="zh-CN" b="1">
                <a:sym typeface="Symbol" panose="05050102010706020507" pitchFamily="18" charset="2"/>
              </a:rPr>
              <a:t>O(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>
                <a:latin typeface="Arial" panose="020B0604020202020204" pitchFamily="34" charset="0"/>
              </a:rPr>
              <a:t> —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remove the first \ last item  </a:t>
            </a:r>
            <a:r>
              <a:rPr lang="en-US" altLang="zh-CN" sz="2000" b="1">
                <a:latin typeface="Arial" panose="020B0604020202020204" pitchFamily="34" charset="0"/>
              </a:rPr>
              <a:t>~ </a:t>
            </a:r>
            <a:r>
              <a:rPr lang="en-US" altLang="zh-CN" b="1">
                <a:sym typeface="Symbol" panose="05050102010706020507" pitchFamily="18" charset="2"/>
              </a:rPr>
              <a:t>( 1 )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F176FAF4-D53E-E8E0-CAC7-0B0165DA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0855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Ordered Linked List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8DA6AD94-BB42-BF6A-309D-23FB23CDC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89550"/>
            <a:ext cx="7391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Insertion</a:t>
            </a:r>
            <a:r>
              <a:rPr lang="en-US" altLang="zh-CN" sz="2000" b="1">
                <a:latin typeface="Arial" panose="020B0604020202020204" pitchFamily="34" charset="0"/>
              </a:rPr>
              <a:t> — find the proper position  ~  </a:t>
            </a:r>
            <a:r>
              <a:rPr lang="en-US" altLang="zh-CN" b="1">
                <a:sym typeface="Symbol" panose="05050102010706020507" pitchFamily="18" charset="2"/>
              </a:rPr>
              <a:t>O(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 )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                     add the item  </a:t>
            </a:r>
            <a:r>
              <a:rPr lang="en-US" altLang="zh-CN" sz="2000" b="1">
                <a:latin typeface="Arial" panose="020B0604020202020204" pitchFamily="34" charset="0"/>
              </a:rPr>
              <a:t>~ </a:t>
            </a:r>
            <a:r>
              <a:rPr lang="en-US" altLang="zh-CN" b="1">
                <a:sym typeface="Symbol" panose="05050102010706020507" pitchFamily="18" charset="2"/>
              </a:rPr>
              <a:t>( 1 )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Deletion</a:t>
            </a:r>
            <a:r>
              <a:rPr lang="en-US" altLang="zh-CN" sz="2000" b="1">
                <a:latin typeface="Arial" panose="020B0604020202020204" pitchFamily="34" charset="0"/>
              </a:rPr>
              <a:t> —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remove the first \ last item  </a:t>
            </a:r>
            <a:r>
              <a:rPr lang="en-US" altLang="zh-CN" sz="2000" b="1">
                <a:latin typeface="Arial" panose="020B0604020202020204" pitchFamily="34" charset="0"/>
              </a:rPr>
              <a:t>~ </a:t>
            </a:r>
            <a:r>
              <a:rPr lang="en-US" altLang="zh-CN" b="1">
                <a:sym typeface="Symbol" panose="05050102010706020507" pitchFamily="18" charset="2"/>
              </a:rPr>
              <a:t>( 1 )</a:t>
            </a:r>
          </a:p>
        </p:txBody>
      </p:sp>
      <p:sp>
        <p:nvSpPr>
          <p:cNvPr id="26635" name="AutoShape 11">
            <a:extLst>
              <a:ext uri="{FF2B5EF4-FFF2-40B4-BE49-F238E27FC236}">
                <a16:creationId xmlns:a16="http://schemas.microsoft.com/office/drawing/2014/main" id="{DE025C5B-2B21-4008-9056-A2BB19888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6248400" cy="1447800"/>
          </a:xfrm>
          <a:prstGeom prst="wedgeEllipseCallout">
            <a:avLst>
              <a:gd name="adj1" fmla="val -43954"/>
              <a:gd name="adj2" fmla="val -16666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Better since there are never more deletions than insertions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488D5A95-D362-6CE2-E630-83F3FB1C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27" grpId="0" autoUpdateAnimBg="0"/>
      <p:bldP spid="26628" grpId="0" autoUpdateAnimBg="0"/>
      <p:bldP spid="26629" grpId="0" autoUpdateAnimBg="0"/>
      <p:bldP spid="26630" grpId="0" autoUpdateAnimBg="0"/>
      <p:bldP spid="26631" grpId="0" autoUpdateAnimBg="0"/>
      <p:bldP spid="26632" grpId="0" autoUpdateAnimBg="0"/>
      <p:bldP spid="26633" grpId="0" autoUpdateAnimBg="0"/>
      <p:bldP spid="26634" grpId="0" autoUpdateAnimBg="0"/>
      <p:bldP spid="2663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94AF3973-1CB5-7A28-F3D3-D2329E0A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  </a:t>
            </a: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Binary Search Tree :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61DB6391-25EE-73D4-0687-CBF064FF5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Simple Implementations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4404ADE-6387-B9E7-C62E-CD0E05B471B1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810000"/>
            <a:ext cx="2819400" cy="2595563"/>
            <a:chOff x="1680" y="2373"/>
            <a:chExt cx="2038" cy="1758"/>
          </a:xfrm>
        </p:grpSpPr>
        <p:grpSp>
          <p:nvGrpSpPr>
            <p:cNvPr id="1039" name="Group 5">
              <a:extLst>
                <a:ext uri="{FF2B5EF4-FFF2-40B4-BE49-F238E27FC236}">
                  <a16:creationId xmlns:a16="http://schemas.microsoft.com/office/drawing/2014/main" id="{F00FDAFB-3130-5103-36BB-FCC1D51F9C87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074" name="Group 6">
                <a:extLst>
                  <a:ext uri="{FF2B5EF4-FFF2-40B4-BE49-F238E27FC236}">
                    <a16:creationId xmlns:a16="http://schemas.microsoft.com/office/drawing/2014/main" id="{9D649C6A-A35C-6C97-9CAE-0E95291F6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77" name="Freeform 7">
                  <a:extLst>
                    <a:ext uri="{FF2B5EF4-FFF2-40B4-BE49-F238E27FC236}">
                      <a16:creationId xmlns:a16="http://schemas.microsoft.com/office/drawing/2014/main" id="{BAA17B0A-A811-5A46-1653-37D7B15A15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88 w 571"/>
                    <a:gd name="T1" fmla="*/ 64 h 510"/>
                    <a:gd name="T2" fmla="*/ 50 w 571"/>
                    <a:gd name="T3" fmla="*/ 130 h 510"/>
                    <a:gd name="T4" fmla="*/ 38 w 571"/>
                    <a:gd name="T5" fmla="*/ 156 h 510"/>
                    <a:gd name="T6" fmla="*/ 31 w 571"/>
                    <a:gd name="T7" fmla="*/ 184 h 510"/>
                    <a:gd name="T8" fmla="*/ 24 w 571"/>
                    <a:gd name="T9" fmla="*/ 225 h 510"/>
                    <a:gd name="T10" fmla="*/ 24 w 571"/>
                    <a:gd name="T11" fmla="*/ 264 h 510"/>
                    <a:gd name="T12" fmla="*/ 29 w 571"/>
                    <a:gd name="T13" fmla="*/ 302 h 510"/>
                    <a:gd name="T14" fmla="*/ 45 w 571"/>
                    <a:gd name="T15" fmla="*/ 337 h 510"/>
                    <a:gd name="T16" fmla="*/ 78 w 571"/>
                    <a:gd name="T17" fmla="*/ 361 h 510"/>
                    <a:gd name="T18" fmla="*/ 43 w 571"/>
                    <a:gd name="T19" fmla="*/ 340 h 510"/>
                    <a:gd name="T20" fmla="*/ 29 w 571"/>
                    <a:gd name="T21" fmla="*/ 338 h 510"/>
                    <a:gd name="T22" fmla="*/ 10 w 571"/>
                    <a:gd name="T23" fmla="*/ 345 h 510"/>
                    <a:gd name="T24" fmla="*/ 3 w 571"/>
                    <a:gd name="T25" fmla="*/ 357 h 510"/>
                    <a:gd name="T26" fmla="*/ 0 w 571"/>
                    <a:gd name="T27" fmla="*/ 373 h 510"/>
                    <a:gd name="T28" fmla="*/ 5 w 571"/>
                    <a:gd name="T29" fmla="*/ 387 h 510"/>
                    <a:gd name="T30" fmla="*/ 15 w 571"/>
                    <a:gd name="T31" fmla="*/ 404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4 h 510"/>
                    <a:gd name="T38" fmla="*/ 191 w 571"/>
                    <a:gd name="T39" fmla="*/ 479 h 510"/>
                    <a:gd name="T40" fmla="*/ 218 w 571"/>
                    <a:gd name="T41" fmla="*/ 479 h 510"/>
                    <a:gd name="T42" fmla="*/ 248 w 571"/>
                    <a:gd name="T43" fmla="*/ 488 h 510"/>
                    <a:gd name="T44" fmla="*/ 284 w 571"/>
                    <a:gd name="T45" fmla="*/ 500 h 510"/>
                    <a:gd name="T46" fmla="*/ 366 w 571"/>
                    <a:gd name="T47" fmla="*/ 510 h 510"/>
                    <a:gd name="T48" fmla="*/ 463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4 h 510"/>
                    <a:gd name="T60" fmla="*/ 571 w 571"/>
                    <a:gd name="T61" fmla="*/ 297 h 510"/>
                    <a:gd name="T62" fmla="*/ 567 w 571"/>
                    <a:gd name="T63" fmla="*/ 262 h 510"/>
                    <a:gd name="T64" fmla="*/ 564 w 571"/>
                    <a:gd name="T65" fmla="*/ 239 h 510"/>
                    <a:gd name="T66" fmla="*/ 559 w 571"/>
                    <a:gd name="T67" fmla="*/ 215 h 510"/>
                    <a:gd name="T68" fmla="*/ 553 w 571"/>
                    <a:gd name="T69" fmla="*/ 191 h 510"/>
                    <a:gd name="T70" fmla="*/ 522 w 571"/>
                    <a:gd name="T71" fmla="*/ 99 h 510"/>
                    <a:gd name="T72" fmla="*/ 489 w 571"/>
                    <a:gd name="T73" fmla="*/ 0 h 510"/>
                    <a:gd name="T74" fmla="*/ 88 w 571"/>
                    <a:gd name="T75" fmla="*/ 64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8" name="Arc 8">
                  <a:extLst>
                    <a:ext uri="{FF2B5EF4-FFF2-40B4-BE49-F238E27FC236}">
                      <a16:creationId xmlns:a16="http://schemas.microsoft.com/office/drawing/2014/main" id="{17FC07DF-037E-F000-699D-C61473CB2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16 h 21468"/>
                    <a:gd name="T2" fmla="*/ 6 w 21584"/>
                    <a:gd name="T3" fmla="*/ 0 h 21468"/>
                    <a:gd name="T4" fmla="*/ 7 w 21584"/>
                    <a:gd name="T5" fmla="*/ 17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75" name="Rectangle 9">
                <a:extLst>
                  <a:ext uri="{FF2B5EF4-FFF2-40B4-BE49-F238E27FC236}">
                    <a16:creationId xmlns:a16="http://schemas.microsoft.com/office/drawing/2014/main" id="{E0BD0DF6-B80E-2B6D-2F49-F0F42A129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6" name="Freeform 10">
                <a:extLst>
                  <a:ext uri="{FF2B5EF4-FFF2-40B4-BE49-F238E27FC236}">
                    <a16:creationId xmlns:a16="http://schemas.microsoft.com/office/drawing/2014/main" id="{E0369AEF-9B43-9C80-68F6-CF258E64C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26 w 566"/>
                  <a:gd name="T1" fmla="*/ 484 h 1408"/>
                  <a:gd name="T2" fmla="*/ 15 w 566"/>
                  <a:gd name="T3" fmla="*/ 903 h 1408"/>
                  <a:gd name="T4" fmla="*/ 0 w 566"/>
                  <a:gd name="T5" fmla="*/ 1408 h 1408"/>
                  <a:gd name="T6" fmla="*/ 543 w 566"/>
                  <a:gd name="T7" fmla="*/ 1403 h 1408"/>
                  <a:gd name="T8" fmla="*/ 548 w 566"/>
                  <a:gd name="T9" fmla="*/ 873 h 1408"/>
                  <a:gd name="T10" fmla="*/ 547 w 566"/>
                  <a:gd name="T11" fmla="*/ 599 h 1408"/>
                  <a:gd name="T12" fmla="*/ 566 w 566"/>
                  <a:gd name="T13" fmla="*/ 314 h 1408"/>
                  <a:gd name="T14" fmla="*/ 560 w 566"/>
                  <a:gd name="T15" fmla="*/ 247 h 1408"/>
                  <a:gd name="T16" fmla="*/ 555 w 566"/>
                  <a:gd name="T17" fmla="*/ 200 h 1408"/>
                  <a:gd name="T18" fmla="*/ 545 w 566"/>
                  <a:gd name="T19" fmla="*/ 151 h 1408"/>
                  <a:gd name="T20" fmla="*/ 534 w 566"/>
                  <a:gd name="T21" fmla="*/ 120 h 1408"/>
                  <a:gd name="T22" fmla="*/ 515 w 566"/>
                  <a:gd name="T23" fmla="*/ 85 h 1408"/>
                  <a:gd name="T24" fmla="*/ 496 w 566"/>
                  <a:gd name="T25" fmla="*/ 62 h 1408"/>
                  <a:gd name="T26" fmla="*/ 463 w 566"/>
                  <a:gd name="T27" fmla="*/ 40 h 1408"/>
                  <a:gd name="T28" fmla="*/ 423 w 566"/>
                  <a:gd name="T29" fmla="*/ 19 h 1408"/>
                  <a:gd name="T30" fmla="*/ 380 w 566"/>
                  <a:gd name="T31" fmla="*/ 7 h 1408"/>
                  <a:gd name="T32" fmla="*/ 331 w 566"/>
                  <a:gd name="T33" fmla="*/ 2 h 1408"/>
                  <a:gd name="T34" fmla="*/ 291 w 566"/>
                  <a:gd name="T35" fmla="*/ 0 h 1408"/>
                  <a:gd name="T36" fmla="*/ 243 w 566"/>
                  <a:gd name="T37" fmla="*/ 9 h 1408"/>
                  <a:gd name="T38" fmla="*/ 196 w 566"/>
                  <a:gd name="T39" fmla="*/ 24 h 1408"/>
                  <a:gd name="T40" fmla="*/ 168 w 566"/>
                  <a:gd name="T41" fmla="*/ 42 h 1408"/>
                  <a:gd name="T42" fmla="*/ 135 w 566"/>
                  <a:gd name="T43" fmla="*/ 66 h 1408"/>
                  <a:gd name="T44" fmla="*/ 111 w 566"/>
                  <a:gd name="T45" fmla="*/ 95 h 1408"/>
                  <a:gd name="T46" fmla="*/ 85 w 566"/>
                  <a:gd name="T47" fmla="*/ 139 h 1408"/>
                  <a:gd name="T48" fmla="*/ 66 w 566"/>
                  <a:gd name="T49" fmla="*/ 187 h 1408"/>
                  <a:gd name="T50" fmla="*/ 48 w 566"/>
                  <a:gd name="T51" fmla="*/ 267 h 1408"/>
                  <a:gd name="T52" fmla="*/ 26 w 566"/>
                  <a:gd name="T53" fmla="*/ 484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40" name="Group 11">
              <a:extLst>
                <a:ext uri="{FF2B5EF4-FFF2-40B4-BE49-F238E27FC236}">
                  <a16:creationId xmlns:a16="http://schemas.microsoft.com/office/drawing/2014/main" id="{B231436E-0601-5A45-03A8-815C0A82712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72" name="Freeform 12">
                <a:extLst>
                  <a:ext uri="{FF2B5EF4-FFF2-40B4-BE49-F238E27FC236}">
                    <a16:creationId xmlns:a16="http://schemas.microsoft.com/office/drawing/2014/main" id="{7930AD89-E911-8118-6D58-A2E6DB68A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42 h 229"/>
                  <a:gd name="T2" fmla="*/ 0 w 913"/>
                  <a:gd name="T3" fmla="*/ 179 h 229"/>
                  <a:gd name="T4" fmla="*/ 245 w 913"/>
                  <a:gd name="T5" fmla="*/ 179 h 229"/>
                  <a:gd name="T6" fmla="*/ 252 w 913"/>
                  <a:gd name="T7" fmla="*/ 151 h 229"/>
                  <a:gd name="T8" fmla="*/ 300 w 913"/>
                  <a:gd name="T9" fmla="*/ 179 h 229"/>
                  <a:gd name="T10" fmla="*/ 391 w 913"/>
                  <a:gd name="T11" fmla="*/ 203 h 229"/>
                  <a:gd name="T12" fmla="*/ 503 w 913"/>
                  <a:gd name="T13" fmla="*/ 224 h 229"/>
                  <a:gd name="T14" fmla="*/ 597 w 913"/>
                  <a:gd name="T15" fmla="*/ 229 h 229"/>
                  <a:gd name="T16" fmla="*/ 686 w 913"/>
                  <a:gd name="T17" fmla="*/ 224 h 229"/>
                  <a:gd name="T18" fmla="*/ 816 w 913"/>
                  <a:gd name="T19" fmla="*/ 214 h 229"/>
                  <a:gd name="T20" fmla="*/ 863 w 913"/>
                  <a:gd name="T21" fmla="*/ 208 h 229"/>
                  <a:gd name="T22" fmla="*/ 913 w 913"/>
                  <a:gd name="T23" fmla="*/ 194 h 229"/>
                  <a:gd name="T24" fmla="*/ 913 w 913"/>
                  <a:gd name="T25" fmla="*/ 158 h 229"/>
                  <a:gd name="T26" fmla="*/ 908 w 913"/>
                  <a:gd name="T27" fmla="*/ 141 h 229"/>
                  <a:gd name="T28" fmla="*/ 892 w 913"/>
                  <a:gd name="T29" fmla="*/ 120 h 229"/>
                  <a:gd name="T30" fmla="*/ 873 w 913"/>
                  <a:gd name="T31" fmla="*/ 106 h 229"/>
                  <a:gd name="T32" fmla="*/ 847 w 913"/>
                  <a:gd name="T33" fmla="*/ 92 h 229"/>
                  <a:gd name="T34" fmla="*/ 802 w 913"/>
                  <a:gd name="T35" fmla="*/ 71 h 229"/>
                  <a:gd name="T36" fmla="*/ 755 w 913"/>
                  <a:gd name="T37" fmla="*/ 54 h 229"/>
                  <a:gd name="T38" fmla="*/ 705 w 913"/>
                  <a:gd name="T39" fmla="*/ 38 h 229"/>
                  <a:gd name="T40" fmla="*/ 651 w 913"/>
                  <a:gd name="T41" fmla="*/ 26 h 229"/>
                  <a:gd name="T42" fmla="*/ 469 w 913"/>
                  <a:gd name="T43" fmla="*/ 0 h 229"/>
                  <a:gd name="T44" fmla="*/ 0 w 913"/>
                  <a:gd name="T45" fmla="*/ 42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3" name="Freeform 13">
                <a:extLst>
                  <a:ext uri="{FF2B5EF4-FFF2-40B4-BE49-F238E27FC236}">
                    <a16:creationId xmlns:a16="http://schemas.microsoft.com/office/drawing/2014/main" id="{264ACFD2-1F82-9B0C-66C8-FCA8C6E32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43 h 222"/>
                  <a:gd name="T2" fmla="*/ 0 w 913"/>
                  <a:gd name="T3" fmla="*/ 179 h 222"/>
                  <a:gd name="T4" fmla="*/ 243 w 913"/>
                  <a:gd name="T5" fmla="*/ 179 h 222"/>
                  <a:gd name="T6" fmla="*/ 248 w 913"/>
                  <a:gd name="T7" fmla="*/ 151 h 222"/>
                  <a:gd name="T8" fmla="*/ 299 w 913"/>
                  <a:gd name="T9" fmla="*/ 179 h 222"/>
                  <a:gd name="T10" fmla="*/ 406 w 913"/>
                  <a:gd name="T11" fmla="*/ 196 h 222"/>
                  <a:gd name="T12" fmla="*/ 537 w 913"/>
                  <a:gd name="T13" fmla="*/ 212 h 222"/>
                  <a:gd name="T14" fmla="*/ 677 w 913"/>
                  <a:gd name="T15" fmla="*/ 222 h 222"/>
                  <a:gd name="T16" fmla="*/ 802 w 913"/>
                  <a:gd name="T17" fmla="*/ 222 h 222"/>
                  <a:gd name="T18" fmla="*/ 865 w 913"/>
                  <a:gd name="T19" fmla="*/ 206 h 222"/>
                  <a:gd name="T20" fmla="*/ 913 w 913"/>
                  <a:gd name="T21" fmla="*/ 194 h 222"/>
                  <a:gd name="T22" fmla="*/ 913 w 913"/>
                  <a:gd name="T23" fmla="*/ 160 h 222"/>
                  <a:gd name="T24" fmla="*/ 908 w 913"/>
                  <a:gd name="T25" fmla="*/ 140 h 222"/>
                  <a:gd name="T26" fmla="*/ 892 w 913"/>
                  <a:gd name="T27" fmla="*/ 121 h 222"/>
                  <a:gd name="T28" fmla="*/ 873 w 913"/>
                  <a:gd name="T29" fmla="*/ 106 h 222"/>
                  <a:gd name="T30" fmla="*/ 847 w 913"/>
                  <a:gd name="T31" fmla="*/ 92 h 222"/>
                  <a:gd name="T32" fmla="*/ 802 w 913"/>
                  <a:gd name="T33" fmla="*/ 71 h 222"/>
                  <a:gd name="T34" fmla="*/ 755 w 913"/>
                  <a:gd name="T35" fmla="*/ 54 h 222"/>
                  <a:gd name="T36" fmla="*/ 705 w 913"/>
                  <a:gd name="T37" fmla="*/ 40 h 222"/>
                  <a:gd name="T38" fmla="*/ 651 w 913"/>
                  <a:gd name="T39" fmla="*/ 26 h 222"/>
                  <a:gd name="T40" fmla="*/ 467 w 913"/>
                  <a:gd name="T41" fmla="*/ 0 h 222"/>
                  <a:gd name="T42" fmla="*/ 0 w 913"/>
                  <a:gd name="T43" fmla="*/ 43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1" name="Freeform 14">
              <a:extLst>
                <a:ext uri="{FF2B5EF4-FFF2-40B4-BE49-F238E27FC236}">
                  <a16:creationId xmlns:a16="http://schemas.microsoft.com/office/drawing/2014/main" id="{309DC2DC-257E-7350-5BE4-9CC458D6F7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583 w 852"/>
                <a:gd name="T1" fmla="*/ 0 h 1411"/>
                <a:gd name="T2" fmla="*/ 809 w 852"/>
                <a:gd name="T3" fmla="*/ 555 h 1411"/>
                <a:gd name="T4" fmla="*/ 826 w 852"/>
                <a:gd name="T5" fmla="*/ 597 h 1411"/>
                <a:gd name="T6" fmla="*/ 842 w 852"/>
                <a:gd name="T7" fmla="*/ 646 h 1411"/>
                <a:gd name="T8" fmla="*/ 852 w 852"/>
                <a:gd name="T9" fmla="*/ 717 h 1411"/>
                <a:gd name="T10" fmla="*/ 842 w 852"/>
                <a:gd name="T11" fmla="*/ 781 h 1411"/>
                <a:gd name="T12" fmla="*/ 765 w 852"/>
                <a:gd name="T13" fmla="*/ 1010 h 1411"/>
                <a:gd name="T14" fmla="*/ 737 w 852"/>
                <a:gd name="T15" fmla="*/ 1081 h 1411"/>
                <a:gd name="T16" fmla="*/ 722 w 852"/>
                <a:gd name="T17" fmla="*/ 1153 h 1411"/>
                <a:gd name="T18" fmla="*/ 755 w 852"/>
                <a:gd name="T19" fmla="*/ 1196 h 1411"/>
                <a:gd name="T20" fmla="*/ 760 w 852"/>
                <a:gd name="T21" fmla="*/ 1229 h 1411"/>
                <a:gd name="T22" fmla="*/ 727 w 852"/>
                <a:gd name="T23" fmla="*/ 1260 h 1411"/>
                <a:gd name="T24" fmla="*/ 689 w 852"/>
                <a:gd name="T25" fmla="*/ 1304 h 1411"/>
                <a:gd name="T26" fmla="*/ 727 w 852"/>
                <a:gd name="T27" fmla="*/ 1342 h 1411"/>
                <a:gd name="T28" fmla="*/ 765 w 852"/>
                <a:gd name="T29" fmla="*/ 1411 h 1411"/>
                <a:gd name="T30" fmla="*/ 158 w 852"/>
                <a:gd name="T31" fmla="*/ 1401 h 1411"/>
                <a:gd name="T32" fmla="*/ 130 w 852"/>
                <a:gd name="T33" fmla="*/ 1250 h 1411"/>
                <a:gd name="T34" fmla="*/ 152 w 852"/>
                <a:gd name="T35" fmla="*/ 1120 h 1411"/>
                <a:gd name="T36" fmla="*/ 206 w 852"/>
                <a:gd name="T37" fmla="*/ 1000 h 1411"/>
                <a:gd name="T38" fmla="*/ 239 w 852"/>
                <a:gd name="T39" fmla="*/ 934 h 1411"/>
                <a:gd name="T40" fmla="*/ 387 w 852"/>
                <a:gd name="T41" fmla="*/ 738 h 1411"/>
                <a:gd name="T42" fmla="*/ 343 w 852"/>
                <a:gd name="T43" fmla="*/ 640 h 1411"/>
                <a:gd name="T44" fmla="*/ 0 w 852"/>
                <a:gd name="T45" fmla="*/ 15 h 1411"/>
                <a:gd name="T46" fmla="*/ 583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Freeform 15">
              <a:extLst>
                <a:ext uri="{FF2B5EF4-FFF2-40B4-BE49-F238E27FC236}">
                  <a16:creationId xmlns:a16="http://schemas.microsoft.com/office/drawing/2014/main" id="{67CCBEC2-BC2B-9D82-1E0A-DE83272699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54 h 1565"/>
                <a:gd name="T2" fmla="*/ 78 w 982"/>
                <a:gd name="T3" fmla="*/ 322 h 1565"/>
                <a:gd name="T4" fmla="*/ 99 w 982"/>
                <a:gd name="T5" fmla="*/ 388 h 1565"/>
                <a:gd name="T6" fmla="*/ 123 w 982"/>
                <a:gd name="T7" fmla="*/ 445 h 1565"/>
                <a:gd name="T8" fmla="*/ 147 w 982"/>
                <a:gd name="T9" fmla="*/ 497 h 1565"/>
                <a:gd name="T10" fmla="*/ 182 w 982"/>
                <a:gd name="T11" fmla="*/ 561 h 1565"/>
                <a:gd name="T12" fmla="*/ 210 w 982"/>
                <a:gd name="T13" fmla="*/ 601 h 1565"/>
                <a:gd name="T14" fmla="*/ 238 w 982"/>
                <a:gd name="T15" fmla="*/ 638 h 1565"/>
                <a:gd name="T16" fmla="*/ 291 w 982"/>
                <a:gd name="T17" fmla="*/ 695 h 1565"/>
                <a:gd name="T18" fmla="*/ 345 w 982"/>
                <a:gd name="T19" fmla="*/ 756 h 1565"/>
                <a:gd name="T20" fmla="*/ 389 w 982"/>
                <a:gd name="T21" fmla="*/ 782 h 1565"/>
                <a:gd name="T22" fmla="*/ 335 w 982"/>
                <a:gd name="T23" fmla="*/ 815 h 1565"/>
                <a:gd name="T24" fmla="*/ 378 w 982"/>
                <a:gd name="T25" fmla="*/ 891 h 1565"/>
                <a:gd name="T26" fmla="*/ 291 w 982"/>
                <a:gd name="T27" fmla="*/ 1011 h 1565"/>
                <a:gd name="T28" fmla="*/ 225 w 982"/>
                <a:gd name="T29" fmla="*/ 1072 h 1565"/>
                <a:gd name="T30" fmla="*/ 199 w 982"/>
                <a:gd name="T31" fmla="*/ 1099 h 1565"/>
                <a:gd name="T32" fmla="*/ 177 w 982"/>
                <a:gd name="T33" fmla="*/ 1136 h 1565"/>
                <a:gd name="T34" fmla="*/ 156 w 982"/>
                <a:gd name="T35" fmla="*/ 1174 h 1565"/>
                <a:gd name="T36" fmla="*/ 140 w 982"/>
                <a:gd name="T37" fmla="*/ 1207 h 1565"/>
                <a:gd name="T38" fmla="*/ 126 w 982"/>
                <a:gd name="T39" fmla="*/ 1237 h 1565"/>
                <a:gd name="T40" fmla="*/ 113 w 982"/>
                <a:gd name="T41" fmla="*/ 1275 h 1565"/>
                <a:gd name="T42" fmla="*/ 102 w 982"/>
                <a:gd name="T43" fmla="*/ 1325 h 1565"/>
                <a:gd name="T44" fmla="*/ 97 w 982"/>
                <a:gd name="T45" fmla="*/ 1389 h 1565"/>
                <a:gd name="T46" fmla="*/ 97 w 982"/>
                <a:gd name="T47" fmla="*/ 1455 h 1565"/>
                <a:gd name="T48" fmla="*/ 100 w 982"/>
                <a:gd name="T49" fmla="*/ 1565 h 1565"/>
                <a:gd name="T50" fmla="*/ 750 w 982"/>
                <a:gd name="T51" fmla="*/ 1535 h 1565"/>
                <a:gd name="T52" fmla="*/ 713 w 982"/>
                <a:gd name="T53" fmla="*/ 1495 h 1565"/>
                <a:gd name="T54" fmla="*/ 706 w 982"/>
                <a:gd name="T55" fmla="*/ 1464 h 1565"/>
                <a:gd name="T56" fmla="*/ 703 w 982"/>
                <a:gd name="T57" fmla="*/ 1442 h 1565"/>
                <a:gd name="T58" fmla="*/ 727 w 982"/>
                <a:gd name="T59" fmla="*/ 1349 h 1565"/>
                <a:gd name="T60" fmla="*/ 661 w 982"/>
                <a:gd name="T61" fmla="*/ 1343 h 1565"/>
                <a:gd name="T62" fmla="*/ 737 w 982"/>
                <a:gd name="T63" fmla="*/ 1284 h 1565"/>
                <a:gd name="T64" fmla="*/ 954 w 982"/>
                <a:gd name="T65" fmla="*/ 967 h 1565"/>
                <a:gd name="T66" fmla="*/ 968 w 982"/>
                <a:gd name="T67" fmla="*/ 936 h 1565"/>
                <a:gd name="T68" fmla="*/ 977 w 982"/>
                <a:gd name="T69" fmla="*/ 901 h 1565"/>
                <a:gd name="T70" fmla="*/ 982 w 982"/>
                <a:gd name="T71" fmla="*/ 865 h 1565"/>
                <a:gd name="T72" fmla="*/ 982 w 982"/>
                <a:gd name="T73" fmla="*/ 825 h 1565"/>
                <a:gd name="T74" fmla="*/ 975 w 982"/>
                <a:gd name="T75" fmla="*/ 790 h 1565"/>
                <a:gd name="T76" fmla="*/ 967 w 982"/>
                <a:gd name="T77" fmla="*/ 756 h 1565"/>
                <a:gd name="T78" fmla="*/ 944 w 982"/>
                <a:gd name="T79" fmla="*/ 705 h 1565"/>
                <a:gd name="T80" fmla="*/ 835 w 982"/>
                <a:gd name="T81" fmla="*/ 467 h 1565"/>
                <a:gd name="T82" fmla="*/ 633 w 982"/>
                <a:gd name="T83" fmla="*/ 0 h 1565"/>
                <a:gd name="T84" fmla="*/ 0 w 982"/>
                <a:gd name="T85" fmla="*/ 5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Freeform 16">
              <a:extLst>
                <a:ext uri="{FF2B5EF4-FFF2-40B4-BE49-F238E27FC236}">
                  <a16:creationId xmlns:a16="http://schemas.microsoft.com/office/drawing/2014/main" id="{CBF3AA4E-59CE-5F62-C1DD-263A2ECA71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255 w 357"/>
                <a:gd name="T1" fmla="*/ 81 h 1222"/>
                <a:gd name="T2" fmla="*/ 276 w 357"/>
                <a:gd name="T3" fmla="*/ 113 h 1222"/>
                <a:gd name="T4" fmla="*/ 300 w 357"/>
                <a:gd name="T5" fmla="*/ 151 h 1222"/>
                <a:gd name="T6" fmla="*/ 321 w 357"/>
                <a:gd name="T7" fmla="*/ 196 h 1222"/>
                <a:gd name="T8" fmla="*/ 338 w 357"/>
                <a:gd name="T9" fmla="*/ 246 h 1222"/>
                <a:gd name="T10" fmla="*/ 349 w 357"/>
                <a:gd name="T11" fmla="*/ 295 h 1222"/>
                <a:gd name="T12" fmla="*/ 354 w 357"/>
                <a:gd name="T13" fmla="*/ 349 h 1222"/>
                <a:gd name="T14" fmla="*/ 357 w 357"/>
                <a:gd name="T15" fmla="*/ 403 h 1222"/>
                <a:gd name="T16" fmla="*/ 354 w 357"/>
                <a:gd name="T17" fmla="*/ 491 h 1222"/>
                <a:gd name="T18" fmla="*/ 347 w 357"/>
                <a:gd name="T19" fmla="*/ 557 h 1222"/>
                <a:gd name="T20" fmla="*/ 333 w 357"/>
                <a:gd name="T21" fmla="*/ 635 h 1222"/>
                <a:gd name="T22" fmla="*/ 321 w 357"/>
                <a:gd name="T23" fmla="*/ 684 h 1222"/>
                <a:gd name="T24" fmla="*/ 305 w 357"/>
                <a:gd name="T25" fmla="*/ 755 h 1222"/>
                <a:gd name="T26" fmla="*/ 288 w 357"/>
                <a:gd name="T27" fmla="*/ 816 h 1222"/>
                <a:gd name="T28" fmla="*/ 271 w 357"/>
                <a:gd name="T29" fmla="*/ 865 h 1222"/>
                <a:gd name="T30" fmla="*/ 253 w 357"/>
                <a:gd name="T31" fmla="*/ 910 h 1222"/>
                <a:gd name="T32" fmla="*/ 232 w 357"/>
                <a:gd name="T33" fmla="*/ 955 h 1222"/>
                <a:gd name="T34" fmla="*/ 210 w 357"/>
                <a:gd name="T35" fmla="*/ 997 h 1222"/>
                <a:gd name="T36" fmla="*/ 184 w 357"/>
                <a:gd name="T37" fmla="*/ 1040 h 1222"/>
                <a:gd name="T38" fmla="*/ 158 w 357"/>
                <a:gd name="T39" fmla="*/ 1075 h 1222"/>
                <a:gd name="T40" fmla="*/ 132 w 357"/>
                <a:gd name="T41" fmla="*/ 1109 h 1222"/>
                <a:gd name="T42" fmla="*/ 97 w 357"/>
                <a:gd name="T43" fmla="*/ 1148 h 1222"/>
                <a:gd name="T44" fmla="*/ 64 w 357"/>
                <a:gd name="T45" fmla="*/ 1174 h 1222"/>
                <a:gd name="T46" fmla="*/ 0 w 357"/>
                <a:gd name="T47" fmla="*/ 1222 h 1222"/>
                <a:gd name="T48" fmla="*/ 0 w 357"/>
                <a:gd name="T49" fmla="*/ 0 h 1222"/>
                <a:gd name="T50" fmla="*/ 208 w 357"/>
                <a:gd name="T51" fmla="*/ 15 h 1222"/>
                <a:gd name="T52" fmla="*/ 255 w 357"/>
                <a:gd name="T53" fmla="*/ 81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4" name="Group 17">
              <a:extLst>
                <a:ext uri="{FF2B5EF4-FFF2-40B4-BE49-F238E27FC236}">
                  <a16:creationId xmlns:a16="http://schemas.microsoft.com/office/drawing/2014/main" id="{5A4382C0-2B5A-0D4C-D97F-D692B0E06CD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70" name="Freeform 18">
                <a:extLst>
                  <a:ext uri="{FF2B5EF4-FFF2-40B4-BE49-F238E27FC236}">
                    <a16:creationId xmlns:a16="http://schemas.microsoft.com/office/drawing/2014/main" id="{69F850BD-1D5D-A3D3-3B88-D800A8F0E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38 w 163"/>
                  <a:gd name="T3" fmla="*/ 19 h 1188"/>
                  <a:gd name="T4" fmla="*/ 65 w 163"/>
                  <a:gd name="T5" fmla="*/ 57 h 1188"/>
                  <a:gd name="T6" fmla="*/ 81 w 163"/>
                  <a:gd name="T7" fmla="*/ 82 h 1188"/>
                  <a:gd name="T8" fmla="*/ 93 w 163"/>
                  <a:gd name="T9" fmla="*/ 102 h 1188"/>
                  <a:gd name="T10" fmla="*/ 109 w 163"/>
                  <a:gd name="T11" fmla="*/ 132 h 1188"/>
                  <a:gd name="T12" fmla="*/ 123 w 163"/>
                  <a:gd name="T13" fmla="*/ 170 h 1188"/>
                  <a:gd name="T14" fmla="*/ 137 w 163"/>
                  <a:gd name="T15" fmla="*/ 214 h 1188"/>
                  <a:gd name="T16" fmla="*/ 151 w 163"/>
                  <a:gd name="T17" fmla="*/ 271 h 1188"/>
                  <a:gd name="T18" fmla="*/ 156 w 163"/>
                  <a:gd name="T19" fmla="*/ 316 h 1188"/>
                  <a:gd name="T20" fmla="*/ 163 w 163"/>
                  <a:gd name="T21" fmla="*/ 370 h 1188"/>
                  <a:gd name="T22" fmla="*/ 161 w 163"/>
                  <a:gd name="T23" fmla="*/ 438 h 1188"/>
                  <a:gd name="T24" fmla="*/ 154 w 163"/>
                  <a:gd name="T25" fmla="*/ 540 h 1188"/>
                  <a:gd name="T26" fmla="*/ 142 w 163"/>
                  <a:gd name="T27" fmla="*/ 629 h 1188"/>
                  <a:gd name="T28" fmla="*/ 93 w 163"/>
                  <a:gd name="T29" fmla="*/ 1068 h 1188"/>
                  <a:gd name="T30" fmla="*/ 45 w 163"/>
                  <a:gd name="T31" fmla="*/ 1188 h 1188"/>
                  <a:gd name="T32" fmla="*/ 12 w 163"/>
                  <a:gd name="T33" fmla="*/ 1024 h 1188"/>
                  <a:gd name="T34" fmla="*/ 32 w 163"/>
                  <a:gd name="T35" fmla="*/ 851 h 1188"/>
                  <a:gd name="T36" fmla="*/ 48 w 163"/>
                  <a:gd name="T37" fmla="*/ 736 h 1188"/>
                  <a:gd name="T38" fmla="*/ 57 w 163"/>
                  <a:gd name="T39" fmla="*/ 646 h 1188"/>
                  <a:gd name="T40" fmla="*/ 64 w 163"/>
                  <a:gd name="T41" fmla="*/ 554 h 1188"/>
                  <a:gd name="T42" fmla="*/ 71 w 163"/>
                  <a:gd name="T43" fmla="*/ 460 h 1188"/>
                  <a:gd name="T44" fmla="*/ 72 w 163"/>
                  <a:gd name="T45" fmla="*/ 406 h 1188"/>
                  <a:gd name="T46" fmla="*/ 71 w 163"/>
                  <a:gd name="T47" fmla="*/ 358 h 1188"/>
                  <a:gd name="T48" fmla="*/ 65 w 163"/>
                  <a:gd name="T49" fmla="*/ 309 h 1188"/>
                  <a:gd name="T50" fmla="*/ 53 w 163"/>
                  <a:gd name="T51" fmla="*/ 215 h 1188"/>
                  <a:gd name="T52" fmla="*/ 48 w 163"/>
                  <a:gd name="T53" fmla="*/ 182 h 1188"/>
                  <a:gd name="T54" fmla="*/ 41 w 163"/>
                  <a:gd name="T55" fmla="*/ 144 h 1188"/>
                  <a:gd name="T56" fmla="*/ 34 w 163"/>
                  <a:gd name="T57" fmla="*/ 10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1" name="Arc 19">
                <a:extLst>
                  <a:ext uri="{FF2B5EF4-FFF2-40B4-BE49-F238E27FC236}">
                    <a16:creationId xmlns:a16="http://schemas.microsoft.com/office/drawing/2014/main" id="{83492667-79B2-6F57-8091-1F3F718AC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27 w 22307"/>
                  <a:gd name="T3" fmla="*/ 58 h 29828"/>
                  <a:gd name="T4" fmla="*/ 1 w 22307"/>
                  <a:gd name="T5" fmla="*/ 42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5" name="Freeform 20">
              <a:extLst>
                <a:ext uri="{FF2B5EF4-FFF2-40B4-BE49-F238E27FC236}">
                  <a16:creationId xmlns:a16="http://schemas.microsoft.com/office/drawing/2014/main" id="{855F2249-B5D8-783E-677F-8253BFB941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1307 w 1684"/>
                <a:gd name="T1" fmla="*/ 0 h 1839"/>
                <a:gd name="T2" fmla="*/ 1228 w 1684"/>
                <a:gd name="T3" fmla="*/ 12 h 1839"/>
                <a:gd name="T4" fmla="*/ 1151 w 1684"/>
                <a:gd name="T5" fmla="*/ 45 h 1839"/>
                <a:gd name="T6" fmla="*/ 1071 w 1684"/>
                <a:gd name="T7" fmla="*/ 101 h 1839"/>
                <a:gd name="T8" fmla="*/ 988 w 1684"/>
                <a:gd name="T9" fmla="*/ 186 h 1839"/>
                <a:gd name="T10" fmla="*/ 705 w 1684"/>
                <a:gd name="T11" fmla="*/ 512 h 1839"/>
                <a:gd name="T12" fmla="*/ 446 w 1684"/>
                <a:gd name="T13" fmla="*/ 738 h 1839"/>
                <a:gd name="T14" fmla="*/ 146 w 1684"/>
                <a:gd name="T15" fmla="*/ 952 h 1839"/>
                <a:gd name="T16" fmla="*/ 0 w 1684"/>
                <a:gd name="T17" fmla="*/ 1151 h 1839"/>
                <a:gd name="T18" fmla="*/ 9 w 1684"/>
                <a:gd name="T19" fmla="*/ 1321 h 1839"/>
                <a:gd name="T20" fmla="*/ 33 w 1684"/>
                <a:gd name="T21" fmla="*/ 1452 h 1839"/>
                <a:gd name="T22" fmla="*/ 75 w 1684"/>
                <a:gd name="T23" fmla="*/ 1554 h 1839"/>
                <a:gd name="T24" fmla="*/ 144 w 1684"/>
                <a:gd name="T25" fmla="*/ 1653 h 1839"/>
                <a:gd name="T26" fmla="*/ 236 w 1684"/>
                <a:gd name="T27" fmla="*/ 1723 h 1839"/>
                <a:gd name="T28" fmla="*/ 358 w 1684"/>
                <a:gd name="T29" fmla="*/ 1782 h 1839"/>
                <a:gd name="T30" fmla="*/ 507 w 1684"/>
                <a:gd name="T31" fmla="*/ 1823 h 1839"/>
                <a:gd name="T32" fmla="*/ 650 w 1684"/>
                <a:gd name="T33" fmla="*/ 1839 h 1839"/>
                <a:gd name="T34" fmla="*/ 783 w 1684"/>
                <a:gd name="T35" fmla="*/ 1827 h 1839"/>
                <a:gd name="T36" fmla="*/ 903 w 1684"/>
                <a:gd name="T37" fmla="*/ 1799 h 1839"/>
                <a:gd name="T38" fmla="*/ 1141 w 1684"/>
                <a:gd name="T39" fmla="*/ 1700 h 1839"/>
                <a:gd name="T40" fmla="*/ 1432 w 1684"/>
                <a:gd name="T41" fmla="*/ 1532 h 1839"/>
                <a:gd name="T42" fmla="*/ 1521 w 1684"/>
                <a:gd name="T43" fmla="*/ 1429 h 1839"/>
                <a:gd name="T44" fmla="*/ 1609 w 1684"/>
                <a:gd name="T45" fmla="*/ 1276 h 1839"/>
                <a:gd name="T46" fmla="*/ 1660 w 1684"/>
                <a:gd name="T47" fmla="*/ 1136 h 1839"/>
                <a:gd name="T48" fmla="*/ 1682 w 1684"/>
                <a:gd name="T49" fmla="*/ 995 h 1839"/>
                <a:gd name="T50" fmla="*/ 1684 w 1684"/>
                <a:gd name="T51" fmla="*/ 860 h 1839"/>
                <a:gd name="T52" fmla="*/ 1679 w 1684"/>
                <a:gd name="T53" fmla="*/ 703 h 1839"/>
                <a:gd name="T54" fmla="*/ 1665 w 1684"/>
                <a:gd name="T55" fmla="*/ 570 h 1839"/>
                <a:gd name="T56" fmla="*/ 1648 w 1684"/>
                <a:gd name="T57" fmla="*/ 469 h 1839"/>
                <a:gd name="T58" fmla="*/ 1620 w 1684"/>
                <a:gd name="T59" fmla="*/ 389 h 1839"/>
                <a:gd name="T60" fmla="*/ 1571 w 1684"/>
                <a:gd name="T61" fmla="*/ 309 h 1839"/>
                <a:gd name="T62" fmla="*/ 1516 w 1684"/>
                <a:gd name="T63" fmla="*/ 229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Freeform 21">
              <a:extLst>
                <a:ext uri="{FF2B5EF4-FFF2-40B4-BE49-F238E27FC236}">
                  <a16:creationId xmlns:a16="http://schemas.microsoft.com/office/drawing/2014/main" id="{53B40489-2DBA-F18E-9118-698CF0EEC4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68 w 360"/>
                <a:gd name="T3" fmla="*/ 179 h 1515"/>
                <a:gd name="T4" fmla="*/ 117 w 360"/>
                <a:gd name="T5" fmla="*/ 330 h 1515"/>
                <a:gd name="T6" fmla="*/ 134 w 360"/>
                <a:gd name="T7" fmla="*/ 429 h 1515"/>
                <a:gd name="T8" fmla="*/ 243 w 360"/>
                <a:gd name="T9" fmla="*/ 407 h 1515"/>
                <a:gd name="T10" fmla="*/ 177 w 360"/>
                <a:gd name="T11" fmla="*/ 570 h 1515"/>
                <a:gd name="T12" fmla="*/ 214 w 360"/>
                <a:gd name="T13" fmla="*/ 596 h 1515"/>
                <a:gd name="T14" fmla="*/ 242 w 360"/>
                <a:gd name="T15" fmla="*/ 636 h 1515"/>
                <a:gd name="T16" fmla="*/ 257 w 360"/>
                <a:gd name="T17" fmla="*/ 692 h 1515"/>
                <a:gd name="T18" fmla="*/ 268 w 360"/>
                <a:gd name="T19" fmla="*/ 785 h 1515"/>
                <a:gd name="T20" fmla="*/ 274 w 360"/>
                <a:gd name="T21" fmla="*/ 902 h 1515"/>
                <a:gd name="T22" fmla="*/ 276 w 360"/>
                <a:gd name="T23" fmla="*/ 956 h 1515"/>
                <a:gd name="T24" fmla="*/ 274 w 360"/>
                <a:gd name="T25" fmla="*/ 1016 h 1515"/>
                <a:gd name="T26" fmla="*/ 269 w 360"/>
                <a:gd name="T27" fmla="*/ 1070 h 1515"/>
                <a:gd name="T28" fmla="*/ 259 w 360"/>
                <a:gd name="T29" fmla="*/ 1159 h 1515"/>
                <a:gd name="T30" fmla="*/ 252 w 360"/>
                <a:gd name="T31" fmla="*/ 1204 h 1515"/>
                <a:gd name="T32" fmla="*/ 242 w 360"/>
                <a:gd name="T33" fmla="*/ 1252 h 1515"/>
                <a:gd name="T34" fmla="*/ 231 w 360"/>
                <a:gd name="T35" fmla="*/ 1287 h 1515"/>
                <a:gd name="T36" fmla="*/ 215 w 360"/>
                <a:gd name="T37" fmla="*/ 1334 h 1515"/>
                <a:gd name="T38" fmla="*/ 203 w 360"/>
                <a:gd name="T39" fmla="*/ 1364 h 1515"/>
                <a:gd name="T40" fmla="*/ 186 w 360"/>
                <a:gd name="T41" fmla="*/ 1397 h 1515"/>
                <a:gd name="T42" fmla="*/ 165 w 360"/>
                <a:gd name="T43" fmla="*/ 1433 h 1515"/>
                <a:gd name="T44" fmla="*/ 143 w 360"/>
                <a:gd name="T45" fmla="*/ 1463 h 1515"/>
                <a:gd name="T46" fmla="*/ 103 w 360"/>
                <a:gd name="T47" fmla="*/ 1515 h 1515"/>
                <a:gd name="T48" fmla="*/ 150 w 360"/>
                <a:gd name="T49" fmla="*/ 1480 h 1515"/>
                <a:gd name="T50" fmla="*/ 186 w 360"/>
                <a:gd name="T51" fmla="*/ 1437 h 1515"/>
                <a:gd name="T52" fmla="*/ 214 w 360"/>
                <a:gd name="T53" fmla="*/ 1400 h 1515"/>
                <a:gd name="T54" fmla="*/ 238 w 360"/>
                <a:gd name="T55" fmla="*/ 1364 h 1515"/>
                <a:gd name="T56" fmla="*/ 261 w 360"/>
                <a:gd name="T57" fmla="*/ 1324 h 1515"/>
                <a:gd name="T58" fmla="*/ 283 w 360"/>
                <a:gd name="T59" fmla="*/ 1277 h 1515"/>
                <a:gd name="T60" fmla="*/ 304 w 360"/>
                <a:gd name="T61" fmla="*/ 1225 h 1515"/>
                <a:gd name="T62" fmla="*/ 318 w 360"/>
                <a:gd name="T63" fmla="*/ 1183 h 1515"/>
                <a:gd name="T64" fmla="*/ 334 w 360"/>
                <a:gd name="T65" fmla="*/ 1131 h 1515"/>
                <a:gd name="T66" fmla="*/ 344 w 360"/>
                <a:gd name="T67" fmla="*/ 1084 h 1515"/>
                <a:gd name="T68" fmla="*/ 353 w 360"/>
                <a:gd name="T69" fmla="*/ 1018 h 1515"/>
                <a:gd name="T70" fmla="*/ 358 w 360"/>
                <a:gd name="T71" fmla="*/ 943 h 1515"/>
                <a:gd name="T72" fmla="*/ 360 w 360"/>
                <a:gd name="T73" fmla="*/ 857 h 1515"/>
                <a:gd name="T74" fmla="*/ 356 w 360"/>
                <a:gd name="T75" fmla="*/ 778 h 1515"/>
                <a:gd name="T76" fmla="*/ 354 w 360"/>
                <a:gd name="T77" fmla="*/ 733 h 1515"/>
                <a:gd name="T78" fmla="*/ 349 w 360"/>
                <a:gd name="T79" fmla="*/ 652 h 1515"/>
                <a:gd name="T80" fmla="*/ 346 w 360"/>
                <a:gd name="T81" fmla="*/ 603 h 1515"/>
                <a:gd name="T82" fmla="*/ 339 w 360"/>
                <a:gd name="T83" fmla="*/ 551 h 1515"/>
                <a:gd name="T84" fmla="*/ 334 w 360"/>
                <a:gd name="T85" fmla="*/ 513 h 1515"/>
                <a:gd name="T86" fmla="*/ 325 w 360"/>
                <a:gd name="T87" fmla="*/ 469 h 1515"/>
                <a:gd name="T88" fmla="*/ 307 w 360"/>
                <a:gd name="T89" fmla="*/ 417 h 1515"/>
                <a:gd name="T90" fmla="*/ 288 w 360"/>
                <a:gd name="T91" fmla="*/ 377 h 1515"/>
                <a:gd name="T92" fmla="*/ 266 w 360"/>
                <a:gd name="T93" fmla="*/ 343 h 1515"/>
                <a:gd name="T94" fmla="*/ 235 w 360"/>
                <a:gd name="T95" fmla="*/ 301 h 1515"/>
                <a:gd name="T96" fmla="*/ 186 w 360"/>
                <a:gd name="T97" fmla="*/ 233 h 1515"/>
                <a:gd name="T98" fmla="*/ 146 w 360"/>
                <a:gd name="T99" fmla="*/ 181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7" name="Group 22">
              <a:extLst>
                <a:ext uri="{FF2B5EF4-FFF2-40B4-BE49-F238E27FC236}">
                  <a16:creationId xmlns:a16="http://schemas.microsoft.com/office/drawing/2014/main" id="{FF785690-9208-3E3F-29E6-3439D4C2C9C4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55" name="Group 23">
                <a:extLst>
                  <a:ext uri="{FF2B5EF4-FFF2-40B4-BE49-F238E27FC236}">
                    <a16:creationId xmlns:a16="http://schemas.microsoft.com/office/drawing/2014/main" id="{69FFECC3-C716-8AD6-D1BA-9FDC387C8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65" name="Group 24">
                  <a:extLst>
                    <a:ext uri="{FF2B5EF4-FFF2-40B4-BE49-F238E27FC236}">
                      <a16:creationId xmlns:a16="http://schemas.microsoft.com/office/drawing/2014/main" id="{FEBBF54B-1216-8E0D-431A-C68A276476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67" name="Freeform 25">
                    <a:extLst>
                      <a:ext uri="{FF2B5EF4-FFF2-40B4-BE49-F238E27FC236}">
                        <a16:creationId xmlns:a16="http://schemas.microsoft.com/office/drawing/2014/main" id="{FC445D10-7AD7-989C-84EC-A445522477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686 w 1032"/>
                      <a:gd name="T1" fmla="*/ 28 h 1488"/>
                      <a:gd name="T2" fmla="*/ 570 w 1032"/>
                      <a:gd name="T3" fmla="*/ 11 h 1488"/>
                      <a:gd name="T4" fmla="*/ 419 w 1032"/>
                      <a:gd name="T5" fmla="*/ 0 h 1488"/>
                      <a:gd name="T6" fmla="*/ 282 w 1032"/>
                      <a:gd name="T7" fmla="*/ 25 h 1488"/>
                      <a:gd name="T8" fmla="*/ 115 w 1032"/>
                      <a:gd name="T9" fmla="*/ 85 h 1488"/>
                      <a:gd name="T10" fmla="*/ 87 w 1032"/>
                      <a:gd name="T11" fmla="*/ 160 h 1488"/>
                      <a:gd name="T12" fmla="*/ 98 w 1032"/>
                      <a:gd name="T13" fmla="*/ 219 h 1488"/>
                      <a:gd name="T14" fmla="*/ 77 w 1032"/>
                      <a:gd name="T15" fmla="*/ 280 h 1488"/>
                      <a:gd name="T16" fmla="*/ 54 w 1032"/>
                      <a:gd name="T17" fmla="*/ 382 h 1488"/>
                      <a:gd name="T18" fmla="*/ 21 w 1032"/>
                      <a:gd name="T19" fmla="*/ 427 h 1488"/>
                      <a:gd name="T20" fmla="*/ 49 w 1032"/>
                      <a:gd name="T21" fmla="*/ 459 h 1488"/>
                      <a:gd name="T22" fmla="*/ 73 w 1032"/>
                      <a:gd name="T23" fmla="*/ 511 h 1488"/>
                      <a:gd name="T24" fmla="*/ 33 w 1032"/>
                      <a:gd name="T25" fmla="*/ 551 h 1488"/>
                      <a:gd name="T26" fmla="*/ 16 w 1032"/>
                      <a:gd name="T27" fmla="*/ 594 h 1488"/>
                      <a:gd name="T28" fmla="*/ 16 w 1032"/>
                      <a:gd name="T29" fmla="*/ 645 h 1488"/>
                      <a:gd name="T30" fmla="*/ 35 w 1032"/>
                      <a:gd name="T31" fmla="*/ 698 h 1488"/>
                      <a:gd name="T32" fmla="*/ 82 w 1032"/>
                      <a:gd name="T33" fmla="*/ 742 h 1488"/>
                      <a:gd name="T34" fmla="*/ 125 w 1032"/>
                      <a:gd name="T35" fmla="*/ 775 h 1488"/>
                      <a:gd name="T36" fmla="*/ 202 w 1032"/>
                      <a:gd name="T37" fmla="*/ 872 h 1488"/>
                      <a:gd name="T38" fmla="*/ 200 w 1032"/>
                      <a:gd name="T39" fmla="*/ 992 h 1488"/>
                      <a:gd name="T40" fmla="*/ 125 w 1032"/>
                      <a:gd name="T41" fmla="*/ 1143 h 1488"/>
                      <a:gd name="T42" fmla="*/ 516 w 1032"/>
                      <a:gd name="T43" fmla="*/ 1367 h 1488"/>
                      <a:gd name="T44" fmla="*/ 603 w 1032"/>
                      <a:gd name="T45" fmla="*/ 1292 h 1488"/>
                      <a:gd name="T46" fmla="*/ 710 w 1032"/>
                      <a:gd name="T47" fmla="*/ 1249 h 1488"/>
                      <a:gd name="T48" fmla="*/ 811 w 1032"/>
                      <a:gd name="T49" fmla="*/ 1204 h 1488"/>
                      <a:gd name="T50" fmla="*/ 860 w 1032"/>
                      <a:gd name="T51" fmla="*/ 1145 h 1488"/>
                      <a:gd name="T52" fmla="*/ 887 w 1032"/>
                      <a:gd name="T53" fmla="*/ 1072 h 1488"/>
                      <a:gd name="T54" fmla="*/ 901 w 1032"/>
                      <a:gd name="T55" fmla="*/ 990 h 1488"/>
                      <a:gd name="T56" fmla="*/ 907 w 1032"/>
                      <a:gd name="T57" fmla="*/ 846 h 1488"/>
                      <a:gd name="T58" fmla="*/ 946 w 1032"/>
                      <a:gd name="T59" fmla="*/ 837 h 1488"/>
                      <a:gd name="T60" fmla="*/ 995 w 1032"/>
                      <a:gd name="T61" fmla="*/ 808 h 1488"/>
                      <a:gd name="T62" fmla="*/ 1026 w 1032"/>
                      <a:gd name="T63" fmla="*/ 759 h 1488"/>
                      <a:gd name="T64" fmla="*/ 1028 w 1032"/>
                      <a:gd name="T65" fmla="*/ 691 h 1488"/>
                      <a:gd name="T66" fmla="*/ 999 w 1032"/>
                      <a:gd name="T67" fmla="*/ 625 h 1488"/>
                      <a:gd name="T68" fmla="*/ 929 w 1032"/>
                      <a:gd name="T69" fmla="*/ 520 h 1488"/>
                      <a:gd name="T70" fmla="*/ 919 w 1032"/>
                      <a:gd name="T71" fmla="*/ 448 h 1488"/>
                      <a:gd name="T72" fmla="*/ 903 w 1032"/>
                      <a:gd name="T73" fmla="*/ 283 h 1488"/>
                      <a:gd name="T74" fmla="*/ 863 w 1032"/>
                      <a:gd name="T75" fmla="*/ 176 h 1488"/>
                      <a:gd name="T76" fmla="*/ 809 w 1032"/>
                      <a:gd name="T77" fmla="*/ 101 h 1488"/>
                      <a:gd name="T78" fmla="*/ 743 w 1032"/>
                      <a:gd name="T79" fmla="*/ 54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8" name="Freeform 26">
                    <a:extLst>
                      <a:ext uri="{FF2B5EF4-FFF2-40B4-BE49-F238E27FC236}">
                        <a16:creationId xmlns:a16="http://schemas.microsoft.com/office/drawing/2014/main" id="{08443AB7-6005-3062-CC89-56792AE6E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162 w 162"/>
                      <a:gd name="T1" fmla="*/ 7 h 28"/>
                      <a:gd name="T2" fmla="*/ 113 w 162"/>
                      <a:gd name="T3" fmla="*/ 0 h 28"/>
                      <a:gd name="T4" fmla="*/ 71 w 162"/>
                      <a:gd name="T5" fmla="*/ 0 h 28"/>
                      <a:gd name="T6" fmla="*/ 42 w 162"/>
                      <a:gd name="T7" fmla="*/ 5 h 28"/>
                      <a:gd name="T8" fmla="*/ 14 w 162"/>
                      <a:gd name="T9" fmla="*/ 18 h 28"/>
                      <a:gd name="T10" fmla="*/ 0 w 162"/>
                      <a:gd name="T11" fmla="*/ 28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9" name="Arc 27">
                    <a:extLst>
                      <a:ext uri="{FF2B5EF4-FFF2-40B4-BE49-F238E27FC236}">
                        <a16:creationId xmlns:a16="http://schemas.microsoft.com/office/drawing/2014/main" id="{1D6C6694-536D-EF07-E433-B308F47D4E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55 h 21966"/>
                      <a:gd name="T2" fmla="*/ 38 w 21600"/>
                      <a:gd name="T3" fmla="*/ 0 h 21966"/>
                      <a:gd name="T4" fmla="*/ 38 w 21600"/>
                      <a:gd name="T5" fmla="*/ 54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066" name="Freeform 28">
                  <a:extLst>
                    <a:ext uri="{FF2B5EF4-FFF2-40B4-BE49-F238E27FC236}">
                      <a16:creationId xmlns:a16="http://schemas.microsoft.com/office/drawing/2014/main" id="{9ED971E5-748E-C30E-962A-FDADA7509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683 w 775"/>
                    <a:gd name="T1" fmla="*/ 28 h 646"/>
                    <a:gd name="T2" fmla="*/ 568 w 775"/>
                    <a:gd name="T3" fmla="*/ 11 h 646"/>
                    <a:gd name="T4" fmla="*/ 417 w 775"/>
                    <a:gd name="T5" fmla="*/ 0 h 646"/>
                    <a:gd name="T6" fmla="*/ 280 w 775"/>
                    <a:gd name="T7" fmla="*/ 25 h 646"/>
                    <a:gd name="T8" fmla="*/ 115 w 775"/>
                    <a:gd name="T9" fmla="*/ 85 h 646"/>
                    <a:gd name="T10" fmla="*/ 87 w 775"/>
                    <a:gd name="T11" fmla="*/ 160 h 646"/>
                    <a:gd name="T12" fmla="*/ 98 w 775"/>
                    <a:gd name="T13" fmla="*/ 217 h 646"/>
                    <a:gd name="T14" fmla="*/ 77 w 775"/>
                    <a:gd name="T15" fmla="*/ 278 h 646"/>
                    <a:gd name="T16" fmla="*/ 54 w 775"/>
                    <a:gd name="T17" fmla="*/ 381 h 646"/>
                    <a:gd name="T18" fmla="*/ 21 w 775"/>
                    <a:gd name="T19" fmla="*/ 426 h 646"/>
                    <a:gd name="T20" fmla="*/ 49 w 775"/>
                    <a:gd name="T21" fmla="*/ 457 h 646"/>
                    <a:gd name="T22" fmla="*/ 110 w 775"/>
                    <a:gd name="T23" fmla="*/ 497 h 646"/>
                    <a:gd name="T24" fmla="*/ 164 w 775"/>
                    <a:gd name="T25" fmla="*/ 499 h 646"/>
                    <a:gd name="T26" fmla="*/ 200 w 775"/>
                    <a:gd name="T27" fmla="*/ 535 h 646"/>
                    <a:gd name="T28" fmla="*/ 217 w 775"/>
                    <a:gd name="T29" fmla="*/ 577 h 646"/>
                    <a:gd name="T30" fmla="*/ 249 w 775"/>
                    <a:gd name="T31" fmla="*/ 612 h 646"/>
                    <a:gd name="T32" fmla="*/ 268 w 775"/>
                    <a:gd name="T33" fmla="*/ 598 h 646"/>
                    <a:gd name="T34" fmla="*/ 290 w 775"/>
                    <a:gd name="T35" fmla="*/ 546 h 646"/>
                    <a:gd name="T36" fmla="*/ 346 w 775"/>
                    <a:gd name="T37" fmla="*/ 480 h 646"/>
                    <a:gd name="T38" fmla="*/ 372 w 775"/>
                    <a:gd name="T39" fmla="*/ 433 h 646"/>
                    <a:gd name="T40" fmla="*/ 431 w 775"/>
                    <a:gd name="T41" fmla="*/ 403 h 646"/>
                    <a:gd name="T42" fmla="*/ 453 w 775"/>
                    <a:gd name="T43" fmla="*/ 368 h 646"/>
                    <a:gd name="T44" fmla="*/ 457 w 775"/>
                    <a:gd name="T45" fmla="*/ 299 h 646"/>
                    <a:gd name="T46" fmla="*/ 427 w 775"/>
                    <a:gd name="T47" fmla="*/ 245 h 646"/>
                    <a:gd name="T48" fmla="*/ 408 w 775"/>
                    <a:gd name="T49" fmla="*/ 216 h 646"/>
                    <a:gd name="T50" fmla="*/ 401 w 775"/>
                    <a:gd name="T51" fmla="*/ 170 h 646"/>
                    <a:gd name="T52" fmla="*/ 433 w 775"/>
                    <a:gd name="T53" fmla="*/ 132 h 646"/>
                    <a:gd name="T54" fmla="*/ 481 w 775"/>
                    <a:gd name="T55" fmla="*/ 113 h 646"/>
                    <a:gd name="T56" fmla="*/ 493 w 775"/>
                    <a:gd name="T57" fmla="*/ 98 h 646"/>
                    <a:gd name="T58" fmla="*/ 504 w 775"/>
                    <a:gd name="T59" fmla="*/ 77 h 646"/>
                    <a:gd name="T60" fmla="*/ 551 w 775"/>
                    <a:gd name="T61" fmla="*/ 73 h 646"/>
                    <a:gd name="T62" fmla="*/ 599 w 775"/>
                    <a:gd name="T63" fmla="*/ 75 h 646"/>
                    <a:gd name="T64" fmla="*/ 653 w 775"/>
                    <a:gd name="T65" fmla="*/ 56 h 646"/>
                    <a:gd name="T66" fmla="*/ 717 w 775"/>
                    <a:gd name="T67" fmla="*/ 61 h 646"/>
                    <a:gd name="T68" fmla="*/ 740 w 775"/>
                    <a:gd name="T69" fmla="*/ 54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56" name="Freeform 29">
                <a:extLst>
                  <a:ext uri="{FF2B5EF4-FFF2-40B4-BE49-F238E27FC236}">
                    <a16:creationId xmlns:a16="http://schemas.microsoft.com/office/drawing/2014/main" id="{416F447A-8236-7E09-1D51-112DDC1BEA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363 w 438"/>
                  <a:gd name="T3" fmla="*/ 300 h 491"/>
                  <a:gd name="T4" fmla="*/ 438 w 438"/>
                  <a:gd name="T5" fmla="*/ 491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7" name="Freeform 30">
                <a:extLst>
                  <a:ext uri="{FF2B5EF4-FFF2-40B4-BE49-F238E27FC236}">
                    <a16:creationId xmlns:a16="http://schemas.microsoft.com/office/drawing/2014/main" id="{058906B7-5123-4F02-06DB-0A4C283B53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363 w 363"/>
                  <a:gd name="T3" fmla="*/ 311 h 495"/>
                  <a:gd name="T4" fmla="*/ 278 w 363"/>
                  <a:gd name="T5" fmla="*/ 495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58" name="Group 31">
                <a:extLst>
                  <a:ext uri="{FF2B5EF4-FFF2-40B4-BE49-F238E27FC236}">
                    <a16:creationId xmlns:a16="http://schemas.microsoft.com/office/drawing/2014/main" id="{921436E5-6EE0-CB1A-51ED-9390CF02F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59" name="Freeform 32">
                  <a:extLst>
                    <a:ext uri="{FF2B5EF4-FFF2-40B4-BE49-F238E27FC236}">
                      <a16:creationId xmlns:a16="http://schemas.microsoft.com/office/drawing/2014/main" id="{8878BD1E-9705-EF9B-C953-4D14FF7BED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87 w 187"/>
                    <a:gd name="T1" fmla="*/ 24 h 24"/>
                    <a:gd name="T2" fmla="*/ 163 w 187"/>
                    <a:gd name="T3" fmla="*/ 10 h 24"/>
                    <a:gd name="T4" fmla="*/ 139 w 187"/>
                    <a:gd name="T5" fmla="*/ 5 h 24"/>
                    <a:gd name="T6" fmla="*/ 90 w 187"/>
                    <a:gd name="T7" fmla="*/ 0 h 24"/>
                    <a:gd name="T8" fmla="*/ 43 w 187"/>
                    <a:gd name="T9" fmla="*/ 0 h 24"/>
                    <a:gd name="T10" fmla="*/ 0 w 187"/>
                    <a:gd name="T11" fmla="*/ 6 h 24"/>
                    <a:gd name="T12" fmla="*/ 101 w 187"/>
                    <a:gd name="T13" fmla="*/ 15 h 24"/>
                    <a:gd name="T14" fmla="*/ 187 w 187"/>
                    <a:gd name="T15" fmla="*/ 24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0" name="Oval 33">
                  <a:extLst>
                    <a:ext uri="{FF2B5EF4-FFF2-40B4-BE49-F238E27FC236}">
                      <a16:creationId xmlns:a16="http://schemas.microsoft.com/office/drawing/2014/main" id="{3DE89BD9-72A2-795B-B061-07783A26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1" name="Line 34">
                  <a:extLst>
                    <a:ext uri="{FF2B5EF4-FFF2-40B4-BE49-F238E27FC236}">
                      <a16:creationId xmlns:a16="http://schemas.microsoft.com/office/drawing/2014/main" id="{95E47652-40EE-D02E-A17B-BE67F2DEF0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62" name="Group 35">
                  <a:extLst>
                    <a:ext uri="{FF2B5EF4-FFF2-40B4-BE49-F238E27FC236}">
                      <a16:creationId xmlns:a16="http://schemas.microsoft.com/office/drawing/2014/main" id="{9DE0B22E-7FE9-C110-FDD7-B41FF90980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63" name="Oval 36">
                    <a:extLst>
                      <a:ext uri="{FF2B5EF4-FFF2-40B4-BE49-F238E27FC236}">
                        <a16:creationId xmlns:a16="http://schemas.microsoft.com/office/drawing/2014/main" id="{3523F516-DB84-3F36-CCA7-2196A89BE3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4" name="Oval 37">
                    <a:extLst>
                      <a:ext uri="{FF2B5EF4-FFF2-40B4-BE49-F238E27FC236}">
                        <a16:creationId xmlns:a16="http://schemas.microsoft.com/office/drawing/2014/main" id="{F2F2F255-77F2-A4B3-689A-F7C4DD630F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048" name="Group 38">
              <a:extLst>
                <a:ext uri="{FF2B5EF4-FFF2-40B4-BE49-F238E27FC236}">
                  <a16:creationId xmlns:a16="http://schemas.microsoft.com/office/drawing/2014/main" id="{AA251412-5A0D-D035-0EBF-B4C22F50E9D5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49" name="Group 39">
                <a:extLst>
                  <a:ext uri="{FF2B5EF4-FFF2-40B4-BE49-F238E27FC236}">
                    <a16:creationId xmlns:a16="http://schemas.microsoft.com/office/drawing/2014/main" id="{4C00548D-628E-CA48-C704-48EDE68CF4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53" name="Freeform 40">
                  <a:extLst>
                    <a:ext uri="{FF2B5EF4-FFF2-40B4-BE49-F238E27FC236}">
                      <a16:creationId xmlns:a16="http://schemas.microsoft.com/office/drawing/2014/main" id="{1A07A1ED-824B-0223-F757-9D83D2F7C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88 w 571"/>
                    <a:gd name="T1" fmla="*/ 66 h 510"/>
                    <a:gd name="T2" fmla="*/ 52 w 571"/>
                    <a:gd name="T3" fmla="*/ 132 h 510"/>
                    <a:gd name="T4" fmla="*/ 38 w 571"/>
                    <a:gd name="T5" fmla="*/ 156 h 510"/>
                    <a:gd name="T6" fmla="*/ 31 w 571"/>
                    <a:gd name="T7" fmla="*/ 186 h 510"/>
                    <a:gd name="T8" fmla="*/ 24 w 571"/>
                    <a:gd name="T9" fmla="*/ 227 h 510"/>
                    <a:gd name="T10" fmla="*/ 24 w 571"/>
                    <a:gd name="T11" fmla="*/ 265 h 510"/>
                    <a:gd name="T12" fmla="*/ 29 w 571"/>
                    <a:gd name="T13" fmla="*/ 304 h 510"/>
                    <a:gd name="T14" fmla="*/ 45 w 571"/>
                    <a:gd name="T15" fmla="*/ 338 h 510"/>
                    <a:gd name="T16" fmla="*/ 78 w 571"/>
                    <a:gd name="T17" fmla="*/ 363 h 510"/>
                    <a:gd name="T18" fmla="*/ 43 w 571"/>
                    <a:gd name="T19" fmla="*/ 342 h 510"/>
                    <a:gd name="T20" fmla="*/ 29 w 571"/>
                    <a:gd name="T21" fmla="*/ 340 h 510"/>
                    <a:gd name="T22" fmla="*/ 12 w 571"/>
                    <a:gd name="T23" fmla="*/ 347 h 510"/>
                    <a:gd name="T24" fmla="*/ 3 w 571"/>
                    <a:gd name="T25" fmla="*/ 357 h 510"/>
                    <a:gd name="T26" fmla="*/ 0 w 571"/>
                    <a:gd name="T27" fmla="*/ 375 h 510"/>
                    <a:gd name="T28" fmla="*/ 5 w 571"/>
                    <a:gd name="T29" fmla="*/ 389 h 510"/>
                    <a:gd name="T30" fmla="*/ 17 w 571"/>
                    <a:gd name="T31" fmla="*/ 406 h 510"/>
                    <a:gd name="T32" fmla="*/ 60 w 571"/>
                    <a:gd name="T33" fmla="*/ 437 h 510"/>
                    <a:gd name="T34" fmla="*/ 128 w 571"/>
                    <a:gd name="T35" fmla="*/ 463 h 510"/>
                    <a:gd name="T36" fmla="*/ 158 w 571"/>
                    <a:gd name="T37" fmla="*/ 472 h 510"/>
                    <a:gd name="T38" fmla="*/ 191 w 571"/>
                    <a:gd name="T39" fmla="*/ 477 h 510"/>
                    <a:gd name="T40" fmla="*/ 220 w 571"/>
                    <a:gd name="T41" fmla="*/ 477 h 510"/>
                    <a:gd name="T42" fmla="*/ 250 w 571"/>
                    <a:gd name="T43" fmla="*/ 488 h 510"/>
                    <a:gd name="T44" fmla="*/ 286 w 571"/>
                    <a:gd name="T45" fmla="*/ 500 h 510"/>
                    <a:gd name="T46" fmla="*/ 368 w 571"/>
                    <a:gd name="T47" fmla="*/ 510 h 510"/>
                    <a:gd name="T48" fmla="*/ 465 w 571"/>
                    <a:gd name="T49" fmla="*/ 489 h 510"/>
                    <a:gd name="T50" fmla="*/ 527 w 571"/>
                    <a:gd name="T51" fmla="*/ 489 h 510"/>
                    <a:gd name="T52" fmla="*/ 543 w 571"/>
                    <a:gd name="T53" fmla="*/ 484 h 510"/>
                    <a:gd name="T54" fmla="*/ 559 w 571"/>
                    <a:gd name="T55" fmla="*/ 469 h 510"/>
                    <a:gd name="T56" fmla="*/ 564 w 571"/>
                    <a:gd name="T57" fmla="*/ 448 h 510"/>
                    <a:gd name="T58" fmla="*/ 571 w 571"/>
                    <a:gd name="T59" fmla="*/ 366 h 510"/>
                    <a:gd name="T60" fmla="*/ 571 w 571"/>
                    <a:gd name="T61" fmla="*/ 298 h 510"/>
                    <a:gd name="T62" fmla="*/ 567 w 571"/>
                    <a:gd name="T63" fmla="*/ 264 h 510"/>
                    <a:gd name="T64" fmla="*/ 564 w 571"/>
                    <a:gd name="T65" fmla="*/ 239 h 510"/>
                    <a:gd name="T66" fmla="*/ 559 w 571"/>
                    <a:gd name="T67" fmla="*/ 217 h 510"/>
                    <a:gd name="T68" fmla="*/ 553 w 571"/>
                    <a:gd name="T69" fmla="*/ 193 h 510"/>
                    <a:gd name="T70" fmla="*/ 522 w 571"/>
                    <a:gd name="T71" fmla="*/ 100 h 510"/>
                    <a:gd name="T72" fmla="*/ 491 w 571"/>
                    <a:gd name="T73" fmla="*/ 0 h 510"/>
                    <a:gd name="T74" fmla="*/ 88 w 571"/>
                    <a:gd name="T75" fmla="*/ 6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4" name="Arc 41">
                  <a:extLst>
                    <a:ext uri="{FF2B5EF4-FFF2-40B4-BE49-F238E27FC236}">
                      <a16:creationId xmlns:a16="http://schemas.microsoft.com/office/drawing/2014/main" id="{E8617D40-D687-CA10-A4C3-474B6571C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18 h 21460"/>
                    <a:gd name="T2" fmla="*/ 7 w 21600"/>
                    <a:gd name="T3" fmla="*/ 0 h 21460"/>
                    <a:gd name="T4" fmla="*/ 8 w 21600"/>
                    <a:gd name="T5" fmla="*/ 18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50" name="Group 42">
                <a:extLst>
                  <a:ext uri="{FF2B5EF4-FFF2-40B4-BE49-F238E27FC236}">
                    <a16:creationId xmlns:a16="http://schemas.microsoft.com/office/drawing/2014/main" id="{89DF6DF6-45D5-DEF5-D541-8BAE08972E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51" name="Rectangle 43">
                  <a:extLst>
                    <a:ext uri="{FF2B5EF4-FFF2-40B4-BE49-F238E27FC236}">
                      <a16:creationId xmlns:a16="http://schemas.microsoft.com/office/drawing/2014/main" id="{EEA864FB-69C7-8316-F064-0ACDD7D9B8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2" name="Freeform 44">
                  <a:extLst>
                    <a:ext uri="{FF2B5EF4-FFF2-40B4-BE49-F238E27FC236}">
                      <a16:creationId xmlns:a16="http://schemas.microsoft.com/office/drawing/2014/main" id="{17CC0D34-A8C9-6F87-E194-FF26C0507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28 w 566"/>
                    <a:gd name="T1" fmla="*/ 486 h 1459"/>
                    <a:gd name="T2" fmla="*/ 16 w 566"/>
                    <a:gd name="T3" fmla="*/ 905 h 1459"/>
                    <a:gd name="T4" fmla="*/ 0 w 566"/>
                    <a:gd name="T5" fmla="*/ 1454 h 1459"/>
                    <a:gd name="T6" fmla="*/ 544 w 566"/>
                    <a:gd name="T7" fmla="*/ 1459 h 1459"/>
                    <a:gd name="T8" fmla="*/ 551 w 566"/>
                    <a:gd name="T9" fmla="*/ 874 h 1459"/>
                    <a:gd name="T10" fmla="*/ 549 w 566"/>
                    <a:gd name="T11" fmla="*/ 601 h 1459"/>
                    <a:gd name="T12" fmla="*/ 566 w 566"/>
                    <a:gd name="T13" fmla="*/ 313 h 1459"/>
                    <a:gd name="T14" fmla="*/ 561 w 566"/>
                    <a:gd name="T15" fmla="*/ 249 h 1459"/>
                    <a:gd name="T16" fmla="*/ 556 w 566"/>
                    <a:gd name="T17" fmla="*/ 200 h 1459"/>
                    <a:gd name="T18" fmla="*/ 546 w 566"/>
                    <a:gd name="T19" fmla="*/ 153 h 1459"/>
                    <a:gd name="T20" fmla="*/ 535 w 566"/>
                    <a:gd name="T21" fmla="*/ 120 h 1459"/>
                    <a:gd name="T22" fmla="*/ 516 w 566"/>
                    <a:gd name="T23" fmla="*/ 87 h 1459"/>
                    <a:gd name="T24" fmla="*/ 497 w 566"/>
                    <a:gd name="T25" fmla="*/ 64 h 1459"/>
                    <a:gd name="T26" fmla="*/ 466 w 566"/>
                    <a:gd name="T27" fmla="*/ 40 h 1459"/>
                    <a:gd name="T28" fmla="*/ 426 w 566"/>
                    <a:gd name="T29" fmla="*/ 21 h 1459"/>
                    <a:gd name="T30" fmla="*/ 382 w 566"/>
                    <a:gd name="T31" fmla="*/ 9 h 1459"/>
                    <a:gd name="T32" fmla="*/ 334 w 566"/>
                    <a:gd name="T33" fmla="*/ 4 h 1459"/>
                    <a:gd name="T34" fmla="*/ 294 w 566"/>
                    <a:gd name="T35" fmla="*/ 0 h 1459"/>
                    <a:gd name="T36" fmla="*/ 245 w 566"/>
                    <a:gd name="T37" fmla="*/ 11 h 1459"/>
                    <a:gd name="T38" fmla="*/ 198 w 566"/>
                    <a:gd name="T39" fmla="*/ 26 h 1459"/>
                    <a:gd name="T40" fmla="*/ 171 w 566"/>
                    <a:gd name="T41" fmla="*/ 44 h 1459"/>
                    <a:gd name="T42" fmla="*/ 136 w 566"/>
                    <a:gd name="T43" fmla="*/ 68 h 1459"/>
                    <a:gd name="T44" fmla="*/ 112 w 566"/>
                    <a:gd name="T45" fmla="*/ 97 h 1459"/>
                    <a:gd name="T46" fmla="*/ 86 w 566"/>
                    <a:gd name="T47" fmla="*/ 141 h 1459"/>
                    <a:gd name="T48" fmla="*/ 68 w 566"/>
                    <a:gd name="T49" fmla="*/ 189 h 1459"/>
                    <a:gd name="T50" fmla="*/ 49 w 566"/>
                    <a:gd name="T51" fmla="*/ 269 h 1459"/>
                    <a:gd name="T52" fmla="*/ 28 w 566"/>
                    <a:gd name="T53" fmla="*/ 486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1026" name="Object 45">
              <a:extLst>
                <a:ext uri="{FF2B5EF4-FFF2-40B4-BE49-F238E27FC236}">
                  <a16:creationId xmlns:a16="http://schemas.microsoft.com/office/drawing/2014/main" id="{E12FCA4B-E94B-63BB-0ED5-F634092587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3" imgW="2286720" imgH="2155680" progId="MS_ClipArt_Gallery.2">
                    <p:embed/>
                  </p:oleObj>
                </mc:Choice>
                <mc:Fallback>
                  <p:oleObj name="剪辑" r:id="rId3" imgW="2286720" imgH="2155680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39" name="AutoShape 91">
            <a:extLst>
              <a:ext uri="{FF2B5EF4-FFF2-40B4-BE49-F238E27FC236}">
                <a16:creationId xmlns:a16="http://schemas.microsoft.com/office/drawing/2014/main" id="{0D6A8A11-AE8B-6170-EF8E-23C69150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838200"/>
            <a:ext cx="6096000" cy="2286000"/>
          </a:xfrm>
          <a:prstGeom prst="cloudCallout">
            <a:avLst>
              <a:gd name="adj1" fmla="val -17449"/>
              <a:gd name="adj2" fmla="val 77708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 Ah!  That’s a good idea!  </a:t>
            </a:r>
          </a:p>
          <a:p>
            <a:pPr algn="ctr" eaLnBrk="1" hangingPunct="1"/>
            <a:r>
              <a:rPr lang="en-US" altLang="zh-CN" b="1"/>
              <a:t>          Both insertion and deletion will take</a:t>
            </a:r>
          </a:p>
          <a:p>
            <a:pPr algn="ctr" eaLnBrk="1" hangingPunct="1"/>
            <a:r>
              <a:rPr lang="en-US" altLang="zh-CN" b="1"/>
              <a:t>O(log </a:t>
            </a:r>
            <a:r>
              <a:rPr lang="en-US" altLang="zh-CN" b="1" i="1"/>
              <a:t>N</a:t>
            </a:r>
            <a:r>
              <a:rPr lang="en-US" altLang="zh-CN" b="1"/>
              <a:t>) only.</a:t>
            </a:r>
          </a:p>
        </p:txBody>
      </p:sp>
      <p:sp>
        <p:nvSpPr>
          <p:cNvPr id="27740" name="AutoShape 92">
            <a:extLst>
              <a:ext uri="{FF2B5EF4-FFF2-40B4-BE49-F238E27FC236}">
                <a16:creationId xmlns:a16="http://schemas.microsoft.com/office/drawing/2014/main" id="{30FAEC6D-D031-7880-C57D-29B88F21DE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1143000"/>
            <a:ext cx="5334000" cy="2438400"/>
          </a:xfrm>
          <a:prstGeom prst="cloudCallout">
            <a:avLst>
              <a:gd name="adj1" fmla="val -9495"/>
              <a:gd name="adj2" fmla="val 91079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Well, insertions are random,          </a:t>
            </a:r>
          </a:p>
          <a:p>
            <a:pPr algn="ctr" eaLnBrk="1" hangingPunct="1"/>
            <a:r>
              <a:rPr lang="en-US" altLang="zh-CN" b="1"/>
              <a:t>but deletions are NOT.        </a:t>
            </a:r>
          </a:p>
          <a:p>
            <a:pPr algn="ctr" eaLnBrk="1" hangingPunct="1"/>
            <a:r>
              <a:rPr lang="en-US" altLang="zh-CN" b="1"/>
              <a:t>We are supposed to delete</a:t>
            </a:r>
          </a:p>
          <a:p>
            <a:pPr algn="ctr" eaLnBrk="1" hangingPunct="1"/>
            <a:r>
              <a:rPr lang="en-US" altLang="zh-CN" b="1"/>
              <a:t>The minimum element only.</a:t>
            </a:r>
          </a:p>
        </p:txBody>
      </p:sp>
      <p:sp>
        <p:nvSpPr>
          <p:cNvPr id="27741" name="AutoShape 93">
            <a:extLst>
              <a:ext uri="{FF2B5EF4-FFF2-40B4-BE49-F238E27FC236}">
                <a16:creationId xmlns:a16="http://schemas.microsoft.com/office/drawing/2014/main" id="{D4ED561F-774F-C6D0-E325-18A4942B9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838200"/>
            <a:ext cx="6096000" cy="2286000"/>
          </a:xfrm>
          <a:prstGeom prst="cloudCallout">
            <a:avLst>
              <a:gd name="adj1" fmla="val -17995"/>
              <a:gd name="adj2" fmla="val 79167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 Oh, right, then we must always </a:t>
            </a:r>
          </a:p>
          <a:p>
            <a:pPr algn="ctr" eaLnBrk="1" hangingPunct="1"/>
            <a:r>
              <a:rPr lang="en-US" altLang="zh-CN" b="1"/>
              <a:t>delete from the left subtrees….</a:t>
            </a:r>
          </a:p>
          <a:p>
            <a:pPr algn="ctr" eaLnBrk="1" hangingPunct="1"/>
            <a:r>
              <a:rPr lang="en-US" altLang="zh-CN" b="1"/>
              <a:t>But hey, what if we keep </a:t>
            </a:r>
          </a:p>
          <a:p>
            <a:pPr algn="ctr" eaLnBrk="1" hangingPunct="1"/>
            <a:r>
              <a:rPr lang="en-US" altLang="zh-CN" b="1"/>
              <a:t>a balanced tree?</a:t>
            </a:r>
          </a:p>
        </p:txBody>
      </p:sp>
      <p:sp>
        <p:nvSpPr>
          <p:cNvPr id="27742" name="AutoShape 94">
            <a:extLst>
              <a:ext uri="{FF2B5EF4-FFF2-40B4-BE49-F238E27FC236}">
                <a16:creationId xmlns:a16="http://schemas.microsoft.com/office/drawing/2014/main" id="{6306E586-5675-B63B-7CFF-B0187BD59D7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914400"/>
            <a:ext cx="5867400" cy="2514600"/>
          </a:xfrm>
          <a:prstGeom prst="cloudCallout">
            <a:avLst>
              <a:gd name="adj1" fmla="val -5713"/>
              <a:gd name="adj2" fmla="val 95894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Hey you are getting smarter!            </a:t>
            </a:r>
          </a:p>
          <a:p>
            <a:pPr algn="ctr" eaLnBrk="1" hangingPunct="1"/>
            <a:r>
              <a:rPr lang="en-US" altLang="zh-CN" b="1"/>
              <a:t>Yes a balanced tree such as AVL tree </a:t>
            </a:r>
          </a:p>
          <a:p>
            <a:pPr algn="ctr" eaLnBrk="1" hangingPunct="1"/>
            <a:r>
              <a:rPr lang="en-US" altLang="zh-CN" b="1"/>
              <a:t>is not a bad idea since only a </a:t>
            </a:r>
          </a:p>
          <a:p>
            <a:pPr algn="ctr" eaLnBrk="1" hangingPunct="1"/>
            <a:r>
              <a:rPr lang="en-US" altLang="zh-CN" b="1"/>
              <a:t>constant factor will be added to </a:t>
            </a:r>
          </a:p>
          <a:p>
            <a:pPr algn="ctr" eaLnBrk="1" hangingPunct="1"/>
            <a:r>
              <a:rPr lang="en-US" altLang="zh-CN" b="1"/>
              <a:t>the run time.  However…</a:t>
            </a:r>
          </a:p>
        </p:txBody>
      </p:sp>
      <p:sp>
        <p:nvSpPr>
          <p:cNvPr id="27743" name="AutoShape 95">
            <a:extLst>
              <a:ext uri="{FF2B5EF4-FFF2-40B4-BE49-F238E27FC236}">
                <a16:creationId xmlns:a16="http://schemas.microsoft.com/office/drawing/2014/main" id="{A1F918C0-E068-638E-9AF6-7CCEF9C68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990600"/>
            <a:ext cx="5257800" cy="1219200"/>
          </a:xfrm>
          <a:prstGeom prst="cloudCallout">
            <a:avLst>
              <a:gd name="adj1" fmla="val -23611"/>
              <a:gd name="adj2" fmla="val 175782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  Oh no… what’s wrong?</a:t>
            </a:r>
          </a:p>
        </p:txBody>
      </p:sp>
      <p:sp>
        <p:nvSpPr>
          <p:cNvPr id="27744" name="AutoShape 96">
            <a:extLst>
              <a:ext uri="{FF2B5EF4-FFF2-40B4-BE49-F238E27FC236}">
                <a16:creationId xmlns:a16="http://schemas.microsoft.com/office/drawing/2014/main" id="{8096347F-919C-BE50-27A7-410438C1D58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838200"/>
            <a:ext cx="6553200" cy="2819400"/>
          </a:xfrm>
          <a:prstGeom prst="cloudCallout">
            <a:avLst>
              <a:gd name="adj1" fmla="val 1185"/>
              <a:gd name="adj2" fmla="val 80741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There are many operations         </a:t>
            </a:r>
          </a:p>
          <a:p>
            <a:pPr algn="ctr" eaLnBrk="1" hangingPunct="1"/>
            <a:r>
              <a:rPr lang="en-US" altLang="zh-CN" b="1"/>
              <a:t>related to AVL tree that we don’t really            </a:t>
            </a:r>
          </a:p>
          <a:p>
            <a:pPr algn="ctr" eaLnBrk="1" hangingPunct="1"/>
            <a:r>
              <a:rPr lang="en-US" altLang="zh-CN" b="1"/>
              <a:t>need for a priority queue.</a:t>
            </a:r>
          </a:p>
          <a:p>
            <a:pPr algn="ctr" eaLnBrk="1" hangingPunct="1"/>
            <a:r>
              <a:rPr lang="en-US" altLang="zh-CN" b="1"/>
              <a:t>Besides, pointers are </a:t>
            </a:r>
          </a:p>
          <a:p>
            <a:pPr algn="ctr" eaLnBrk="1" hangingPunct="1"/>
            <a:r>
              <a:rPr lang="en-US" altLang="zh-CN" b="1"/>
              <a:t>always dangerous.</a:t>
            </a:r>
          </a:p>
        </p:txBody>
      </p:sp>
      <p:sp>
        <p:nvSpPr>
          <p:cNvPr id="27745" name="AutoShape 97">
            <a:extLst>
              <a:ext uri="{FF2B5EF4-FFF2-40B4-BE49-F238E27FC236}">
                <a16:creationId xmlns:a16="http://schemas.microsoft.com/office/drawing/2014/main" id="{A299E733-D8F5-6EC4-F613-EF93EDD8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5410200" cy="1600200"/>
          </a:xfrm>
          <a:prstGeom prst="cloudCallout">
            <a:avLst>
              <a:gd name="adj1" fmla="val -24324"/>
              <a:gd name="adj2" fmla="val 131546"/>
            </a:avLst>
          </a:prstGeom>
          <a:gradFill rotWithShape="0">
            <a:gsLst>
              <a:gs pos="0">
                <a:srgbClr val="CCFFCC"/>
              </a:gs>
              <a:gs pos="100000">
                <a:srgbClr val="A6CFA6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         I bet you have a better option?</a:t>
            </a:r>
          </a:p>
        </p:txBody>
      </p:sp>
      <p:sp>
        <p:nvSpPr>
          <p:cNvPr id="27746" name="AutoShape 98">
            <a:extLst>
              <a:ext uri="{FF2B5EF4-FFF2-40B4-BE49-F238E27FC236}">
                <a16:creationId xmlns:a16="http://schemas.microsoft.com/office/drawing/2014/main" id="{613F2E5B-3AF8-77A5-7FD7-402F1B7937A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990600"/>
            <a:ext cx="6019800" cy="1752600"/>
          </a:xfrm>
          <a:prstGeom prst="cloudCallout">
            <a:avLst>
              <a:gd name="adj1" fmla="val -926"/>
              <a:gd name="adj2" fmla="val 153079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path path="rect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Now you begin to know me  </a:t>
            </a:r>
            <a:r>
              <a:rPr lang="en-US" altLang="zh-CN" b="1">
                <a:sym typeface="Wingdings" panose="05000000000000000000" pitchFamily="2" charset="2"/>
              </a:rPr>
              <a:t>            </a:t>
            </a:r>
            <a:endParaRPr lang="en-US" altLang="zh-CN" b="1"/>
          </a:p>
        </p:txBody>
      </p:sp>
      <p:sp>
        <p:nvSpPr>
          <p:cNvPr id="1038" name="Text Box 99">
            <a:extLst>
              <a:ext uri="{FF2B5EF4-FFF2-40B4-BE49-F238E27FC236}">
                <a16:creationId xmlns:a16="http://schemas.microsoft.com/office/drawing/2014/main" id="{F8A06462-42C9-6AF7-5734-ADB0F66F0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7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7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27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7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500"/>
                                        <p:tgtEl>
                                          <p:spTgt spid="2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739" grpId="0" animBg="1" autoUpdateAnimBg="0"/>
      <p:bldP spid="27740" grpId="0" animBg="1" autoUpdateAnimBg="0"/>
      <p:bldP spid="27741" grpId="0" animBg="1" autoUpdateAnimBg="0"/>
      <p:bldP spid="27742" grpId="0" animBg="1" autoUpdateAnimBg="0"/>
      <p:bldP spid="27743" grpId="0" animBg="1" autoUpdateAnimBg="0"/>
      <p:bldP spid="27744" grpId="0" animBg="1" autoUpdateAnimBg="0"/>
      <p:bldP spid="27745" grpId="0" animBg="1" autoUpdateAnimBg="0"/>
      <p:bldP spid="2774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A9696697-C323-BE72-26C5-0FCD7F3D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§3  Binary Heap</a:t>
            </a:r>
            <a:endParaRPr lang="en-US" altLang="zh-CN" b="1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C655F4A-8854-8730-86C8-8D9B7C0A0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Structure Property: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47C91446-3B6D-E5A3-9C6F-0AC99BC5F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b="1">
                <a:sym typeface="Wingdings" panose="05000000000000000000" pitchFamily="2" charset="2"/>
              </a:rPr>
              <a:t>A binary tree with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nodes and height </a:t>
            </a:r>
            <a:r>
              <a:rPr lang="en-US" altLang="zh-CN" b="1" i="1">
                <a:sym typeface="Wingdings" panose="05000000000000000000" pitchFamily="2" charset="2"/>
              </a:rPr>
              <a:t>h</a:t>
            </a:r>
            <a:r>
              <a:rPr lang="en-US" altLang="zh-CN" b="1">
                <a:sym typeface="Wingdings" panose="05000000000000000000" pitchFamily="2" charset="2"/>
              </a:rPr>
              <a:t> is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complete</a:t>
            </a:r>
            <a:r>
              <a:rPr lang="en-US" altLang="zh-CN" b="1">
                <a:sym typeface="Wingdings" panose="05000000000000000000" pitchFamily="2" charset="2"/>
              </a:rPr>
              <a:t>  iff  its nodes correspond to the nodes numbered from 1 to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in the perfect binary tree of height </a:t>
            </a:r>
            <a:r>
              <a:rPr lang="en-US" altLang="zh-CN" b="1" i="1">
                <a:sym typeface="Wingdings" panose="05000000000000000000" pitchFamily="2" charset="2"/>
              </a:rPr>
              <a:t>h</a:t>
            </a:r>
            <a:r>
              <a:rPr lang="en-US" altLang="zh-CN" b="1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E226E055-A3BD-3C99-8A3D-40F50376287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71800"/>
            <a:ext cx="5105400" cy="3200400"/>
            <a:chOff x="912" y="1920"/>
            <a:chExt cx="3216" cy="2016"/>
          </a:xfrm>
        </p:grpSpPr>
        <p:sp>
          <p:nvSpPr>
            <p:cNvPr id="10313" name="AutoShape 6">
              <a:extLst>
                <a:ext uri="{FF2B5EF4-FFF2-40B4-BE49-F238E27FC236}">
                  <a16:creationId xmlns:a16="http://schemas.microsoft.com/office/drawing/2014/main" id="{8E042333-1B58-F047-9D2A-7A81A8DB2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20"/>
              <a:ext cx="3216" cy="2016"/>
            </a:xfrm>
            <a:prstGeom prst="wedgeEllipseCallout">
              <a:avLst>
                <a:gd name="adj1" fmla="val 16199"/>
                <a:gd name="adj2" fmla="val -72819"/>
              </a:avLst>
            </a:prstGeom>
            <a:gradFill rotWithShape="0">
              <a:gsLst>
                <a:gs pos="0">
                  <a:srgbClr val="D5D5D5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grpSp>
          <p:nvGrpSpPr>
            <p:cNvPr id="10314" name="Group 7">
              <a:extLst>
                <a:ext uri="{FF2B5EF4-FFF2-40B4-BE49-F238E27FC236}">
                  <a16:creationId xmlns:a16="http://schemas.microsoft.com/office/drawing/2014/main" id="{7B487A3D-9975-5931-9319-D774C459D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064"/>
              <a:ext cx="2592" cy="1296"/>
              <a:chOff x="1344" y="1248"/>
              <a:chExt cx="2592" cy="1296"/>
            </a:xfrm>
          </p:grpSpPr>
          <p:grpSp>
            <p:nvGrpSpPr>
              <p:cNvPr id="10315" name="Group 8">
                <a:extLst>
                  <a:ext uri="{FF2B5EF4-FFF2-40B4-BE49-F238E27FC236}">
                    <a16:creationId xmlns:a16="http://schemas.microsoft.com/office/drawing/2014/main" id="{34D2BB5E-9ECE-46C6-F423-3B35F59A0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968"/>
                <a:ext cx="576" cy="576"/>
                <a:chOff x="2640" y="2160"/>
                <a:chExt cx="576" cy="576"/>
              </a:xfrm>
            </p:grpSpPr>
            <p:sp>
              <p:nvSpPr>
                <p:cNvPr id="10346" name="Oval 9">
                  <a:extLst>
                    <a:ext uri="{FF2B5EF4-FFF2-40B4-BE49-F238E27FC236}">
                      <a16:creationId xmlns:a16="http://schemas.microsoft.com/office/drawing/2014/main" id="{094BAFF4-CAFF-CC48-876C-9783DEFCF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4</a:t>
                  </a:r>
                </a:p>
              </p:txBody>
            </p:sp>
            <p:sp>
              <p:nvSpPr>
                <p:cNvPr id="10347" name="Oval 10">
                  <a:extLst>
                    <a:ext uri="{FF2B5EF4-FFF2-40B4-BE49-F238E27FC236}">
                      <a16:creationId xmlns:a16="http://schemas.microsoft.com/office/drawing/2014/main" id="{A56F4FF6-7604-B8CC-4CD3-60F048302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8</a:t>
                  </a:r>
                </a:p>
              </p:txBody>
            </p:sp>
            <p:sp>
              <p:nvSpPr>
                <p:cNvPr id="10348" name="Line 11">
                  <a:extLst>
                    <a:ext uri="{FF2B5EF4-FFF2-40B4-BE49-F238E27FC236}">
                      <a16:creationId xmlns:a16="http://schemas.microsoft.com/office/drawing/2014/main" id="{21136627-314D-A7CA-751A-877DDEF00E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4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9" name="Oval 12">
                  <a:extLst>
                    <a:ext uri="{FF2B5EF4-FFF2-40B4-BE49-F238E27FC236}">
                      <a16:creationId xmlns:a16="http://schemas.microsoft.com/office/drawing/2014/main" id="{7D16AF58-2E5A-DB72-FDAF-012B093B3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9</a:t>
                  </a:r>
                </a:p>
              </p:txBody>
            </p:sp>
            <p:sp>
              <p:nvSpPr>
                <p:cNvPr id="10350" name="Line 13">
                  <a:extLst>
                    <a:ext uri="{FF2B5EF4-FFF2-40B4-BE49-F238E27FC236}">
                      <a16:creationId xmlns:a16="http://schemas.microsoft.com/office/drawing/2014/main" id="{27D12C0A-C71C-5434-6FCB-1EA98F438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6" name="Group 14">
                <a:extLst>
                  <a:ext uri="{FF2B5EF4-FFF2-40B4-BE49-F238E27FC236}">
                    <a16:creationId xmlns:a16="http://schemas.microsoft.com/office/drawing/2014/main" id="{CC222940-3F10-1346-F97B-097AF6D1EF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6" y="1968"/>
                <a:ext cx="576" cy="576"/>
                <a:chOff x="2640" y="2160"/>
                <a:chExt cx="576" cy="576"/>
              </a:xfrm>
            </p:grpSpPr>
            <p:sp>
              <p:nvSpPr>
                <p:cNvPr id="10341" name="Oval 15">
                  <a:extLst>
                    <a:ext uri="{FF2B5EF4-FFF2-40B4-BE49-F238E27FC236}">
                      <a16:creationId xmlns:a16="http://schemas.microsoft.com/office/drawing/2014/main" id="{3D66FB13-350B-931C-C3CB-39A07104AD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5</a:t>
                  </a:r>
                </a:p>
              </p:txBody>
            </p:sp>
            <p:sp>
              <p:nvSpPr>
                <p:cNvPr id="10342" name="Oval 16">
                  <a:extLst>
                    <a:ext uri="{FF2B5EF4-FFF2-40B4-BE49-F238E27FC236}">
                      <a16:creationId xmlns:a16="http://schemas.microsoft.com/office/drawing/2014/main" id="{FCD6167B-393A-842A-C4CE-2B3B968BF9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10</a:t>
                  </a:r>
                </a:p>
              </p:txBody>
            </p:sp>
            <p:sp>
              <p:nvSpPr>
                <p:cNvPr id="10343" name="Line 17">
                  <a:extLst>
                    <a:ext uri="{FF2B5EF4-FFF2-40B4-BE49-F238E27FC236}">
                      <a16:creationId xmlns:a16="http://schemas.microsoft.com/office/drawing/2014/main" id="{FFE9752A-7BC4-80F2-39AB-93AC4B883B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4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44" name="Oval 18">
                  <a:extLst>
                    <a:ext uri="{FF2B5EF4-FFF2-40B4-BE49-F238E27FC236}">
                      <a16:creationId xmlns:a16="http://schemas.microsoft.com/office/drawing/2014/main" id="{88C3AF9C-2F19-5265-FC85-DADA38C9F6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11</a:t>
                  </a:r>
                </a:p>
              </p:txBody>
            </p:sp>
            <p:sp>
              <p:nvSpPr>
                <p:cNvPr id="10345" name="Line 19">
                  <a:extLst>
                    <a:ext uri="{FF2B5EF4-FFF2-40B4-BE49-F238E27FC236}">
                      <a16:creationId xmlns:a16="http://schemas.microsoft.com/office/drawing/2014/main" id="{DBF18DEE-9ADB-A64F-54B5-033311439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7" name="Group 20">
                <a:extLst>
                  <a:ext uri="{FF2B5EF4-FFF2-40B4-BE49-F238E27FC236}">
                    <a16:creationId xmlns:a16="http://schemas.microsoft.com/office/drawing/2014/main" id="{A180E69F-D04D-F522-6ECD-E944CB1143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968"/>
                <a:ext cx="576" cy="576"/>
                <a:chOff x="2640" y="2160"/>
                <a:chExt cx="576" cy="576"/>
              </a:xfrm>
            </p:grpSpPr>
            <p:sp>
              <p:nvSpPr>
                <p:cNvPr id="10336" name="Oval 21">
                  <a:extLst>
                    <a:ext uri="{FF2B5EF4-FFF2-40B4-BE49-F238E27FC236}">
                      <a16:creationId xmlns:a16="http://schemas.microsoft.com/office/drawing/2014/main" id="{B73C2E6D-FFCD-0093-22E8-BDB385EFD7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6</a:t>
                  </a:r>
                </a:p>
              </p:txBody>
            </p:sp>
            <p:sp>
              <p:nvSpPr>
                <p:cNvPr id="10337" name="Oval 22">
                  <a:extLst>
                    <a:ext uri="{FF2B5EF4-FFF2-40B4-BE49-F238E27FC236}">
                      <a16:creationId xmlns:a16="http://schemas.microsoft.com/office/drawing/2014/main" id="{3CF180A9-D102-932E-36B9-C7C84F5DA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12</a:t>
                  </a:r>
                </a:p>
              </p:txBody>
            </p:sp>
            <p:sp>
              <p:nvSpPr>
                <p:cNvPr id="10338" name="Line 23">
                  <a:extLst>
                    <a:ext uri="{FF2B5EF4-FFF2-40B4-BE49-F238E27FC236}">
                      <a16:creationId xmlns:a16="http://schemas.microsoft.com/office/drawing/2014/main" id="{A0A937CB-DD3F-ADCC-3993-93F341C7F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4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9" name="Oval 24">
                  <a:extLst>
                    <a:ext uri="{FF2B5EF4-FFF2-40B4-BE49-F238E27FC236}">
                      <a16:creationId xmlns:a16="http://schemas.microsoft.com/office/drawing/2014/main" id="{85C0430C-C0AC-58ED-69C0-1D63ADA24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13</a:t>
                  </a:r>
                </a:p>
              </p:txBody>
            </p:sp>
            <p:sp>
              <p:nvSpPr>
                <p:cNvPr id="10340" name="Line 25">
                  <a:extLst>
                    <a:ext uri="{FF2B5EF4-FFF2-40B4-BE49-F238E27FC236}">
                      <a16:creationId xmlns:a16="http://schemas.microsoft.com/office/drawing/2014/main" id="{2D3ADA32-B2EF-116E-C71A-9E3FDA216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8" name="Group 26">
                <a:extLst>
                  <a:ext uri="{FF2B5EF4-FFF2-40B4-BE49-F238E27FC236}">
                    <a16:creationId xmlns:a16="http://schemas.microsoft.com/office/drawing/2014/main" id="{D06AF938-47A6-A6F2-9636-0F53E55BE1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968"/>
                <a:ext cx="576" cy="576"/>
                <a:chOff x="2640" y="2160"/>
                <a:chExt cx="576" cy="576"/>
              </a:xfrm>
            </p:grpSpPr>
            <p:sp>
              <p:nvSpPr>
                <p:cNvPr id="10331" name="Oval 27">
                  <a:extLst>
                    <a:ext uri="{FF2B5EF4-FFF2-40B4-BE49-F238E27FC236}">
                      <a16:creationId xmlns:a16="http://schemas.microsoft.com/office/drawing/2014/main" id="{2C0E9706-05B7-114E-9F62-E5EF36990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7</a:t>
                  </a:r>
                </a:p>
              </p:txBody>
            </p:sp>
            <p:sp>
              <p:nvSpPr>
                <p:cNvPr id="10332" name="Oval 28">
                  <a:extLst>
                    <a:ext uri="{FF2B5EF4-FFF2-40B4-BE49-F238E27FC236}">
                      <a16:creationId xmlns:a16="http://schemas.microsoft.com/office/drawing/2014/main" id="{CA463E12-0F30-0B06-2FA2-80F2899ACC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14</a:t>
                  </a:r>
                </a:p>
              </p:txBody>
            </p:sp>
            <p:sp>
              <p:nvSpPr>
                <p:cNvPr id="10333" name="Line 29">
                  <a:extLst>
                    <a:ext uri="{FF2B5EF4-FFF2-40B4-BE49-F238E27FC236}">
                      <a16:creationId xmlns:a16="http://schemas.microsoft.com/office/drawing/2014/main" id="{9E4EBE6F-8576-0882-08DB-F01BE8CB7C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84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4" name="Oval 30">
                  <a:extLst>
                    <a:ext uri="{FF2B5EF4-FFF2-40B4-BE49-F238E27FC236}">
                      <a16:creationId xmlns:a16="http://schemas.microsoft.com/office/drawing/2014/main" id="{2A769691-8344-2EAF-62B3-7703FF1A7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024" y="2544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15</a:t>
                  </a:r>
                </a:p>
              </p:txBody>
            </p:sp>
            <p:sp>
              <p:nvSpPr>
                <p:cNvPr id="10335" name="Line 31">
                  <a:extLst>
                    <a:ext uri="{FF2B5EF4-FFF2-40B4-BE49-F238E27FC236}">
                      <a16:creationId xmlns:a16="http://schemas.microsoft.com/office/drawing/2014/main" id="{E9A38EA3-4344-ADE5-3A18-0023814472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28"/>
                  <a:ext cx="96" cy="2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19" name="Group 32">
                <a:extLst>
                  <a:ext uri="{FF2B5EF4-FFF2-40B4-BE49-F238E27FC236}">
                    <a16:creationId xmlns:a16="http://schemas.microsoft.com/office/drawing/2014/main" id="{64EF57E4-7630-02D0-F185-5FB77FC187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632"/>
                <a:ext cx="576" cy="346"/>
                <a:chOff x="1680" y="1632"/>
                <a:chExt cx="576" cy="346"/>
              </a:xfrm>
            </p:grpSpPr>
            <p:sp>
              <p:nvSpPr>
                <p:cNvPr id="10328" name="Oval 33">
                  <a:extLst>
                    <a:ext uri="{FF2B5EF4-FFF2-40B4-BE49-F238E27FC236}">
                      <a16:creationId xmlns:a16="http://schemas.microsoft.com/office/drawing/2014/main" id="{1836379B-0EEF-F73B-28C0-E9DF9F539A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2</a:t>
                  </a:r>
                </a:p>
              </p:txBody>
            </p:sp>
            <p:sp>
              <p:nvSpPr>
                <p:cNvPr id="10329" name="Line 34">
                  <a:extLst>
                    <a:ext uri="{FF2B5EF4-FFF2-40B4-BE49-F238E27FC236}">
                      <a16:creationId xmlns:a16="http://schemas.microsoft.com/office/drawing/2014/main" id="{051E5FD5-13E2-7521-5FCC-BA18F7220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80" y="1786"/>
                  <a:ext cx="20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0" name="Line 35">
                  <a:extLst>
                    <a:ext uri="{FF2B5EF4-FFF2-40B4-BE49-F238E27FC236}">
                      <a16:creationId xmlns:a16="http://schemas.microsoft.com/office/drawing/2014/main" id="{615BB92B-CDB6-BD6D-C818-2986B35022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2" y="1786"/>
                  <a:ext cx="20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20" name="Group 36">
                <a:extLst>
                  <a:ext uri="{FF2B5EF4-FFF2-40B4-BE49-F238E27FC236}">
                    <a16:creationId xmlns:a16="http://schemas.microsoft.com/office/drawing/2014/main" id="{35F5AF91-B8FD-EF37-1231-A1763AF03A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632"/>
                <a:ext cx="576" cy="346"/>
                <a:chOff x="1680" y="1632"/>
                <a:chExt cx="576" cy="346"/>
              </a:xfrm>
            </p:grpSpPr>
            <p:sp>
              <p:nvSpPr>
                <p:cNvPr id="10325" name="Oval 37">
                  <a:extLst>
                    <a:ext uri="{FF2B5EF4-FFF2-40B4-BE49-F238E27FC236}">
                      <a16:creationId xmlns:a16="http://schemas.microsoft.com/office/drawing/2014/main" id="{2D1607AA-1D6A-6641-4161-D9EAB0487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632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3</a:t>
                  </a:r>
                </a:p>
              </p:txBody>
            </p:sp>
            <p:sp>
              <p:nvSpPr>
                <p:cNvPr id="10326" name="Line 38">
                  <a:extLst>
                    <a:ext uri="{FF2B5EF4-FFF2-40B4-BE49-F238E27FC236}">
                      <a16:creationId xmlns:a16="http://schemas.microsoft.com/office/drawing/2014/main" id="{527A662A-A252-31B3-71C1-227B828673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80" y="1786"/>
                  <a:ext cx="20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7" name="Line 39">
                  <a:extLst>
                    <a:ext uri="{FF2B5EF4-FFF2-40B4-BE49-F238E27FC236}">
                      <a16:creationId xmlns:a16="http://schemas.microsoft.com/office/drawing/2014/main" id="{27F50850-219C-E6F2-4530-BB316B3393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2" y="1786"/>
                  <a:ext cx="20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21" name="Group 40">
                <a:extLst>
                  <a:ext uri="{FF2B5EF4-FFF2-40B4-BE49-F238E27FC236}">
                    <a16:creationId xmlns:a16="http://schemas.microsoft.com/office/drawing/2014/main" id="{5EA17368-5FAA-7AFC-2958-A00824F01D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6" y="1248"/>
                <a:ext cx="730" cy="404"/>
                <a:chOff x="2006" y="1248"/>
                <a:chExt cx="730" cy="404"/>
              </a:xfrm>
            </p:grpSpPr>
            <p:sp>
              <p:nvSpPr>
                <p:cNvPr id="10323" name="Oval 41">
                  <a:extLst>
                    <a:ext uri="{FF2B5EF4-FFF2-40B4-BE49-F238E27FC236}">
                      <a16:creationId xmlns:a16="http://schemas.microsoft.com/office/drawing/2014/main" id="{8AAE516E-E54B-3A63-E3AF-73F6565B29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248"/>
                  <a:ext cx="192" cy="19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/>
                    <a:t>1</a:t>
                  </a:r>
                </a:p>
              </p:txBody>
            </p:sp>
            <p:sp>
              <p:nvSpPr>
                <p:cNvPr id="10324" name="Line 42">
                  <a:extLst>
                    <a:ext uri="{FF2B5EF4-FFF2-40B4-BE49-F238E27FC236}">
                      <a16:creationId xmlns:a16="http://schemas.microsoft.com/office/drawing/2014/main" id="{C8FEAC04-D75C-F71F-7451-59E5B6A43B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06" y="1378"/>
                  <a:ext cx="540" cy="27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322" name="Line 43">
                <a:extLst>
                  <a:ext uri="{FF2B5EF4-FFF2-40B4-BE49-F238E27FC236}">
                    <a16:creationId xmlns:a16="http://schemas.microsoft.com/office/drawing/2014/main" id="{C5C50E77-8AAD-89B0-B5B0-73456009F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4" y="1378"/>
                <a:ext cx="528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719" name="Freeform 47">
            <a:extLst>
              <a:ext uri="{FF2B5EF4-FFF2-40B4-BE49-F238E27FC236}">
                <a16:creationId xmlns:a16="http://schemas.microsoft.com/office/drawing/2014/main" id="{CF82986A-EB37-48CE-B6D1-7E2EF591A381}"/>
              </a:ext>
            </a:extLst>
          </p:cNvPr>
          <p:cNvSpPr>
            <a:spLocks/>
          </p:cNvSpPr>
          <p:nvPr/>
        </p:nvSpPr>
        <p:spPr bwMode="auto">
          <a:xfrm>
            <a:off x="1828800" y="2921000"/>
            <a:ext cx="4419600" cy="2540000"/>
          </a:xfrm>
          <a:custGeom>
            <a:avLst/>
            <a:gdLst>
              <a:gd name="T0" fmla="*/ 1392 w 2784"/>
              <a:gd name="T1" fmla="*/ 80 h 1600"/>
              <a:gd name="T2" fmla="*/ 1056 w 2784"/>
              <a:gd name="T3" fmla="*/ 176 h 1600"/>
              <a:gd name="T4" fmla="*/ 192 w 2784"/>
              <a:gd name="T5" fmla="*/ 752 h 1600"/>
              <a:gd name="T6" fmla="*/ 0 w 2784"/>
              <a:gd name="T7" fmla="*/ 1376 h 1600"/>
              <a:gd name="T8" fmla="*/ 192 w 2784"/>
              <a:gd name="T9" fmla="*/ 1568 h 1600"/>
              <a:gd name="T10" fmla="*/ 816 w 2784"/>
              <a:gd name="T11" fmla="*/ 1568 h 1600"/>
              <a:gd name="T12" fmla="*/ 1056 w 2784"/>
              <a:gd name="T13" fmla="*/ 1376 h 1600"/>
              <a:gd name="T14" fmla="*/ 1200 w 2784"/>
              <a:gd name="T15" fmla="*/ 1136 h 1600"/>
              <a:gd name="T16" fmla="*/ 2112 w 2784"/>
              <a:gd name="T17" fmla="*/ 1184 h 1600"/>
              <a:gd name="T18" fmla="*/ 2592 w 2784"/>
              <a:gd name="T19" fmla="*/ 1136 h 1600"/>
              <a:gd name="T20" fmla="*/ 2640 w 2784"/>
              <a:gd name="T21" fmla="*/ 848 h 1600"/>
              <a:gd name="T22" fmla="*/ 1728 w 2784"/>
              <a:gd name="T23" fmla="*/ 128 h 1600"/>
              <a:gd name="T24" fmla="*/ 1392 w 2784"/>
              <a:gd name="T25" fmla="*/ 80 h 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84"/>
              <a:gd name="T40" fmla="*/ 0 h 1600"/>
              <a:gd name="T41" fmla="*/ 2784 w 2784"/>
              <a:gd name="T42" fmla="*/ 1600 h 16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84" h="1600">
                <a:moveTo>
                  <a:pt x="1392" y="80"/>
                </a:moveTo>
                <a:cubicBezTo>
                  <a:pt x="1280" y="88"/>
                  <a:pt x="1256" y="64"/>
                  <a:pt x="1056" y="176"/>
                </a:cubicBezTo>
                <a:cubicBezTo>
                  <a:pt x="856" y="288"/>
                  <a:pt x="368" y="552"/>
                  <a:pt x="192" y="752"/>
                </a:cubicBezTo>
                <a:cubicBezTo>
                  <a:pt x="16" y="952"/>
                  <a:pt x="0" y="1240"/>
                  <a:pt x="0" y="1376"/>
                </a:cubicBezTo>
                <a:cubicBezTo>
                  <a:pt x="0" y="1512"/>
                  <a:pt x="56" y="1536"/>
                  <a:pt x="192" y="1568"/>
                </a:cubicBezTo>
                <a:cubicBezTo>
                  <a:pt x="328" y="1600"/>
                  <a:pt x="672" y="1600"/>
                  <a:pt x="816" y="1568"/>
                </a:cubicBezTo>
                <a:cubicBezTo>
                  <a:pt x="960" y="1536"/>
                  <a:pt x="992" y="1448"/>
                  <a:pt x="1056" y="1376"/>
                </a:cubicBezTo>
                <a:cubicBezTo>
                  <a:pt x="1120" y="1304"/>
                  <a:pt x="1024" y="1168"/>
                  <a:pt x="1200" y="1136"/>
                </a:cubicBezTo>
                <a:cubicBezTo>
                  <a:pt x="1376" y="1104"/>
                  <a:pt x="1880" y="1184"/>
                  <a:pt x="2112" y="1184"/>
                </a:cubicBezTo>
                <a:cubicBezTo>
                  <a:pt x="2344" y="1184"/>
                  <a:pt x="2504" y="1192"/>
                  <a:pt x="2592" y="1136"/>
                </a:cubicBezTo>
                <a:cubicBezTo>
                  <a:pt x="2680" y="1080"/>
                  <a:pt x="2784" y="1016"/>
                  <a:pt x="2640" y="848"/>
                </a:cubicBezTo>
                <a:cubicBezTo>
                  <a:pt x="2496" y="680"/>
                  <a:pt x="1936" y="256"/>
                  <a:pt x="1728" y="128"/>
                </a:cubicBezTo>
                <a:cubicBezTo>
                  <a:pt x="1520" y="0"/>
                  <a:pt x="1504" y="72"/>
                  <a:pt x="1392" y="80"/>
                </a:cubicBezTo>
                <a:close/>
              </a:path>
            </a:pathLst>
          </a:custGeom>
          <a:solidFill>
            <a:srgbClr val="CC99FF">
              <a:alpha val="50195"/>
            </a:srgbClr>
          </a:solidFill>
          <a:ln w="25400">
            <a:solidFill>
              <a:srgbClr val="CC99FF"/>
            </a:solidFill>
            <a:prstDash val="dashDot"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18" name="Rectangle 46">
            <a:extLst>
              <a:ext uri="{FF2B5EF4-FFF2-40B4-BE49-F238E27FC236}">
                <a16:creationId xmlns:a16="http://schemas.microsoft.com/office/drawing/2014/main" id="{ADAFE914-00A5-24AA-229F-4B50D319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209800"/>
            <a:ext cx="52578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" name="Group 54">
            <a:extLst>
              <a:ext uri="{FF2B5EF4-FFF2-40B4-BE49-F238E27FC236}">
                <a16:creationId xmlns:a16="http://schemas.microsoft.com/office/drawing/2014/main" id="{F4E7E01B-B6E8-EB92-690A-84B38B08544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6629400" cy="914400"/>
            <a:chOff x="480" y="1728"/>
            <a:chExt cx="4176" cy="576"/>
          </a:xfrm>
        </p:grpSpPr>
        <p:sp>
          <p:nvSpPr>
            <p:cNvPr id="10310" name="Rectangle 48">
              <a:extLst>
                <a:ext uri="{FF2B5EF4-FFF2-40B4-BE49-F238E27FC236}">
                  <a16:creationId xmlns:a16="http://schemas.microsoft.com/office/drawing/2014/main" id="{561907AC-8A67-4068-17DD-4FA6638D3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728"/>
              <a:ext cx="4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A complete binary tree of height  </a:t>
              </a:r>
              <a:r>
                <a:rPr lang="en-US" altLang="zh-CN" b="1" i="1">
                  <a:sym typeface="Wingdings" panose="05000000000000000000" pitchFamily="2" charset="2"/>
                </a:rPr>
                <a:t>h</a:t>
              </a:r>
              <a:r>
                <a:rPr lang="en-US" altLang="zh-CN" b="1">
                  <a:sym typeface="Wingdings" panose="05000000000000000000" pitchFamily="2" charset="2"/>
                </a:rPr>
                <a:t>  has between</a:t>
              </a:r>
            </a:p>
          </p:txBody>
        </p:sp>
        <p:sp>
          <p:nvSpPr>
            <p:cNvPr id="10311" name="Rectangle 49">
              <a:extLst>
                <a:ext uri="{FF2B5EF4-FFF2-40B4-BE49-F238E27FC236}">
                  <a16:creationId xmlns:a16="http://schemas.microsoft.com/office/drawing/2014/main" id="{D782440F-EC09-C509-A0A3-F5C747674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016"/>
              <a:ext cx="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and</a:t>
              </a:r>
            </a:p>
          </p:txBody>
        </p:sp>
        <p:sp>
          <p:nvSpPr>
            <p:cNvPr id="10312" name="Rectangle 50">
              <a:extLst>
                <a:ext uri="{FF2B5EF4-FFF2-40B4-BE49-F238E27FC236}">
                  <a16:creationId xmlns:a16="http://schemas.microsoft.com/office/drawing/2014/main" id="{603C5827-F94D-9D73-D5AE-1E6D38413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16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ym typeface="Wingdings" panose="05000000000000000000" pitchFamily="2" charset="2"/>
                </a:rPr>
                <a:t>nodes.</a:t>
              </a:r>
            </a:p>
          </p:txBody>
        </p:sp>
      </p:grpSp>
      <p:sp>
        <p:nvSpPr>
          <p:cNvPr id="28724" name="Rectangle 52">
            <a:extLst>
              <a:ext uri="{FF2B5EF4-FFF2-40B4-BE49-F238E27FC236}">
                <a16:creationId xmlns:a16="http://schemas.microsoft.com/office/drawing/2014/main" id="{A8CBE95B-B67F-6E00-EF24-1D20ECB3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6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endParaRPr lang="en-US" altLang="zh-CN" b="1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8725" name="Rectangle 53">
            <a:extLst>
              <a:ext uri="{FF2B5EF4-FFF2-40B4-BE49-F238E27FC236}">
                <a16:creationId xmlns:a16="http://schemas.microsoft.com/office/drawing/2014/main" id="{7CB91FCB-E4C8-FFA2-D197-BC200241C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819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US" altLang="zh-CN" b="1" baseline="30000">
                <a:solidFill>
                  <a:srgbClr val="FF0000"/>
                </a:solidFill>
                <a:sym typeface="Wingdings" panose="05000000000000000000" pitchFamily="2" charset="2"/>
              </a:rPr>
              <a:t>+1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 1</a:t>
            </a:r>
            <a:endParaRPr lang="en-US" altLang="zh-CN" b="1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2" name="Group 57">
            <a:extLst>
              <a:ext uri="{FF2B5EF4-FFF2-40B4-BE49-F238E27FC236}">
                <a16:creationId xmlns:a16="http://schemas.microsoft.com/office/drawing/2014/main" id="{3EB7ABE2-1AAB-64D3-239C-349924BBA88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819400"/>
            <a:ext cx="2590800" cy="457200"/>
            <a:chOff x="2496" y="2016"/>
            <a:chExt cx="1632" cy="288"/>
          </a:xfrm>
        </p:grpSpPr>
        <p:sp>
          <p:nvSpPr>
            <p:cNvPr id="10308" name="AutoShape 55">
              <a:extLst>
                <a:ext uri="{FF2B5EF4-FFF2-40B4-BE49-F238E27FC236}">
                  <a16:creationId xmlns:a16="http://schemas.microsoft.com/office/drawing/2014/main" id="{E6215306-E156-C79B-F9BA-3A01079C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12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9" name="Rectangle 56">
              <a:extLst>
                <a:ext uri="{FF2B5EF4-FFF2-40B4-BE49-F238E27FC236}">
                  <a16:creationId xmlns:a16="http://schemas.microsoft.com/office/drawing/2014/main" id="{1E90C5BC-E529-5B30-C761-AC8C916B6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ym typeface="Wingdings" panose="05000000000000000000" pitchFamily="2" charset="2"/>
                </a:rPr>
                <a:t>h</a:t>
              </a:r>
              <a:r>
                <a:rPr lang="en-US" altLang="zh-CN" b="1">
                  <a:sym typeface="Wingdings" panose="05000000000000000000" pitchFamily="2" charset="2"/>
                </a:rPr>
                <a:t> = </a:t>
              </a:r>
              <a:r>
                <a:rPr lang="en-US" altLang="zh-CN" b="1">
                  <a:sym typeface="Symbol" panose="05050102010706020507" pitchFamily="18" charset="2"/>
                </a:rPr>
                <a:t> log </a:t>
              </a:r>
              <a:r>
                <a:rPr lang="en-US" altLang="zh-CN" b="1" i="1">
                  <a:sym typeface="Symbol" panose="05050102010706020507" pitchFamily="18" charset="2"/>
                </a:rPr>
                <a:t>N</a:t>
              </a:r>
              <a:r>
                <a:rPr lang="en-US" altLang="zh-CN" b="1">
                  <a:sym typeface="Symbol" panose="05050102010706020507" pitchFamily="18" charset="2"/>
                </a:rPr>
                <a:t> </a:t>
              </a:r>
              <a:endParaRPr lang="en-US" altLang="zh-CN" b="1" i="1">
                <a:sym typeface="Wingdings" panose="05000000000000000000" pitchFamily="2" charset="2"/>
              </a:endParaRPr>
            </a:p>
          </p:txBody>
        </p:sp>
      </p:grpSp>
      <p:sp>
        <p:nvSpPr>
          <p:cNvPr id="28777" name="Text Box 105">
            <a:extLst>
              <a:ext uri="{FF2B5EF4-FFF2-40B4-BE49-F238E27FC236}">
                <a16:creationId xmlns:a16="http://schemas.microsoft.com/office/drawing/2014/main" id="{A2B283C9-4BC6-AF0D-0483-44D51C18D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  Array Representation :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BT [ n + 1 ]</a:t>
            </a:r>
            <a:r>
              <a:rPr lang="en-US" altLang="zh-CN" b="1">
                <a:sym typeface="Wingdings" panose="05000000000000000000" pitchFamily="2" charset="2"/>
              </a:rPr>
              <a:t>  ( 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BT [ 0 ]</a:t>
            </a:r>
            <a:r>
              <a:rPr lang="en-US" altLang="zh-CN" b="1">
                <a:sym typeface="Wingdings" panose="05000000000000000000" pitchFamily="2" charset="2"/>
              </a:rPr>
              <a:t> is not used)</a:t>
            </a:r>
            <a:endParaRPr lang="en-US" altLang="zh-CN" b="1"/>
          </a:p>
        </p:txBody>
      </p:sp>
      <p:grpSp>
        <p:nvGrpSpPr>
          <p:cNvPr id="13" name="Group 143">
            <a:extLst>
              <a:ext uri="{FF2B5EF4-FFF2-40B4-BE49-F238E27FC236}">
                <a16:creationId xmlns:a16="http://schemas.microsoft.com/office/drawing/2014/main" id="{EEDB51A5-37D8-15B6-AE34-75C253425A3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114800"/>
            <a:ext cx="3810000" cy="2057400"/>
            <a:chOff x="576" y="2592"/>
            <a:chExt cx="2400" cy="1296"/>
          </a:xfrm>
        </p:grpSpPr>
        <p:grpSp>
          <p:nvGrpSpPr>
            <p:cNvPr id="10285" name="Group 144">
              <a:extLst>
                <a:ext uri="{FF2B5EF4-FFF2-40B4-BE49-F238E27FC236}">
                  <a16:creationId xmlns:a16="http://schemas.microsoft.com/office/drawing/2014/main" id="{6AD8C4BE-5108-2680-467C-96207CD90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312"/>
              <a:ext cx="576" cy="576"/>
              <a:chOff x="2640" y="2160"/>
              <a:chExt cx="576" cy="576"/>
            </a:xfrm>
          </p:grpSpPr>
          <p:sp>
            <p:nvSpPr>
              <p:cNvPr id="10303" name="Oval 145">
                <a:extLst>
                  <a:ext uri="{FF2B5EF4-FFF2-40B4-BE49-F238E27FC236}">
                    <a16:creationId xmlns:a16="http://schemas.microsoft.com/office/drawing/2014/main" id="{644BA1BF-F3BC-BD50-2430-BA9F0F909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160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D</a:t>
                </a:r>
              </a:p>
            </p:txBody>
          </p:sp>
          <p:sp>
            <p:nvSpPr>
              <p:cNvPr id="10304" name="Oval 146">
                <a:extLst>
                  <a:ext uri="{FF2B5EF4-FFF2-40B4-BE49-F238E27FC236}">
                    <a16:creationId xmlns:a16="http://schemas.microsoft.com/office/drawing/2014/main" id="{55222949-BE4D-46C6-1A3C-EEB515C05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H</a:t>
                </a:r>
              </a:p>
            </p:txBody>
          </p:sp>
          <p:sp>
            <p:nvSpPr>
              <p:cNvPr id="10305" name="Line 147">
                <a:extLst>
                  <a:ext uri="{FF2B5EF4-FFF2-40B4-BE49-F238E27FC236}">
                    <a16:creationId xmlns:a16="http://schemas.microsoft.com/office/drawing/2014/main" id="{C3E08C4E-DA25-A415-2343-A1178F114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84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6" name="Oval 148">
                <a:extLst>
                  <a:ext uri="{FF2B5EF4-FFF2-40B4-BE49-F238E27FC236}">
                    <a16:creationId xmlns:a16="http://schemas.microsoft.com/office/drawing/2014/main" id="{6062E854-C031-60F7-A9A9-B6A01C3EA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I</a:t>
                </a:r>
              </a:p>
            </p:txBody>
          </p:sp>
          <p:sp>
            <p:nvSpPr>
              <p:cNvPr id="10307" name="Line 149">
                <a:extLst>
                  <a:ext uri="{FF2B5EF4-FFF2-40B4-BE49-F238E27FC236}">
                    <a16:creationId xmlns:a16="http://schemas.microsoft.com/office/drawing/2014/main" id="{48D8E66B-8B50-CE70-83B8-A64932030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2328"/>
                <a:ext cx="96" cy="2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86" name="Oval 150">
              <a:extLst>
                <a:ext uri="{FF2B5EF4-FFF2-40B4-BE49-F238E27FC236}">
                  <a16:creationId xmlns:a16="http://schemas.microsoft.com/office/drawing/2014/main" id="{B3FE59DF-D5F4-4032-F9DB-81DD006F0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E</a:t>
              </a:r>
            </a:p>
          </p:txBody>
        </p:sp>
        <p:sp>
          <p:nvSpPr>
            <p:cNvPr id="10287" name="Oval 151">
              <a:extLst>
                <a:ext uri="{FF2B5EF4-FFF2-40B4-BE49-F238E27FC236}">
                  <a16:creationId xmlns:a16="http://schemas.microsoft.com/office/drawing/2014/main" id="{4904FB6D-FC59-1923-3DBE-0DF953D41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96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J</a:t>
              </a:r>
            </a:p>
          </p:txBody>
        </p:sp>
        <p:sp>
          <p:nvSpPr>
            <p:cNvPr id="10288" name="Line 152">
              <a:extLst>
                <a:ext uri="{FF2B5EF4-FFF2-40B4-BE49-F238E27FC236}">
                  <a16:creationId xmlns:a16="http://schemas.microsoft.com/office/drawing/2014/main" id="{4A3AEE20-0267-798E-D14F-EB9E23294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480"/>
              <a:ext cx="96" cy="2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9" name="Oval 153">
              <a:extLst>
                <a:ext uri="{FF2B5EF4-FFF2-40B4-BE49-F238E27FC236}">
                  <a16:creationId xmlns:a16="http://schemas.microsoft.com/office/drawing/2014/main" id="{331CA59B-E4D2-9D1D-01C2-F78024919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F</a:t>
              </a:r>
            </a:p>
          </p:txBody>
        </p:sp>
        <p:sp>
          <p:nvSpPr>
            <p:cNvPr id="10290" name="Oval 154">
              <a:extLst>
                <a:ext uri="{FF2B5EF4-FFF2-40B4-BE49-F238E27FC236}">
                  <a16:creationId xmlns:a16="http://schemas.microsoft.com/office/drawing/2014/main" id="{C4B78BEB-3C8E-50F0-4A8D-2250EC6D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312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G</a:t>
              </a:r>
            </a:p>
          </p:txBody>
        </p:sp>
        <p:grpSp>
          <p:nvGrpSpPr>
            <p:cNvPr id="10291" name="Group 155">
              <a:extLst>
                <a:ext uri="{FF2B5EF4-FFF2-40B4-BE49-F238E27FC236}">
                  <a16:creationId xmlns:a16="http://schemas.microsoft.com/office/drawing/2014/main" id="{66A912D1-FB86-B44B-8175-8D1D18CA0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976"/>
              <a:ext cx="576" cy="346"/>
              <a:chOff x="1680" y="1632"/>
              <a:chExt cx="576" cy="346"/>
            </a:xfrm>
          </p:grpSpPr>
          <p:sp>
            <p:nvSpPr>
              <p:cNvPr id="10300" name="Oval 156">
                <a:extLst>
                  <a:ext uri="{FF2B5EF4-FFF2-40B4-BE49-F238E27FC236}">
                    <a16:creationId xmlns:a16="http://schemas.microsoft.com/office/drawing/2014/main" id="{2A3BEDC8-CE7C-54FB-496E-17BE9201D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B</a:t>
                </a:r>
              </a:p>
            </p:txBody>
          </p:sp>
          <p:sp>
            <p:nvSpPr>
              <p:cNvPr id="10301" name="Line 157">
                <a:extLst>
                  <a:ext uri="{FF2B5EF4-FFF2-40B4-BE49-F238E27FC236}">
                    <a16:creationId xmlns:a16="http://schemas.microsoft.com/office/drawing/2014/main" id="{66A8B9D0-C06B-C983-50F3-4FF1B8D63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2" name="Line 158">
                <a:extLst>
                  <a:ext uri="{FF2B5EF4-FFF2-40B4-BE49-F238E27FC236}">
                    <a16:creationId xmlns:a16="http://schemas.microsoft.com/office/drawing/2014/main" id="{0E52CD5F-A29B-B868-9CA0-74E055497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92" name="Group 159">
              <a:extLst>
                <a:ext uri="{FF2B5EF4-FFF2-40B4-BE49-F238E27FC236}">
                  <a16:creationId xmlns:a16="http://schemas.microsoft.com/office/drawing/2014/main" id="{B0BE66A1-5902-452A-6A42-DA1B69E68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976"/>
              <a:ext cx="576" cy="346"/>
              <a:chOff x="1680" y="1632"/>
              <a:chExt cx="576" cy="346"/>
            </a:xfrm>
          </p:grpSpPr>
          <p:sp>
            <p:nvSpPr>
              <p:cNvPr id="10297" name="Oval 160">
                <a:extLst>
                  <a:ext uri="{FF2B5EF4-FFF2-40B4-BE49-F238E27FC236}">
                    <a16:creationId xmlns:a16="http://schemas.microsoft.com/office/drawing/2014/main" id="{941D64B3-51B7-873B-16F4-DBB72D7DA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632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C</a:t>
                </a:r>
              </a:p>
            </p:txBody>
          </p:sp>
          <p:sp>
            <p:nvSpPr>
              <p:cNvPr id="10298" name="Line 161">
                <a:extLst>
                  <a:ext uri="{FF2B5EF4-FFF2-40B4-BE49-F238E27FC236}">
                    <a16:creationId xmlns:a16="http://schemas.microsoft.com/office/drawing/2014/main" id="{3579F048-6B8F-792A-7F94-F713C3698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0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9" name="Line 162">
                <a:extLst>
                  <a:ext uri="{FF2B5EF4-FFF2-40B4-BE49-F238E27FC236}">
                    <a16:creationId xmlns:a16="http://schemas.microsoft.com/office/drawing/2014/main" id="{F429BA8A-E395-F8D6-438C-00BEC2805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786"/>
                <a:ext cx="20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93" name="Group 163">
              <a:extLst>
                <a:ext uri="{FF2B5EF4-FFF2-40B4-BE49-F238E27FC236}">
                  <a16:creationId xmlns:a16="http://schemas.microsoft.com/office/drawing/2014/main" id="{701DE7AF-6B61-4D74-6CE7-C44A90658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8" y="2592"/>
              <a:ext cx="730" cy="404"/>
              <a:chOff x="2006" y="1248"/>
              <a:chExt cx="730" cy="404"/>
            </a:xfrm>
          </p:grpSpPr>
          <p:sp>
            <p:nvSpPr>
              <p:cNvPr id="10295" name="Oval 164">
                <a:extLst>
                  <a:ext uri="{FF2B5EF4-FFF2-40B4-BE49-F238E27FC236}">
                    <a16:creationId xmlns:a16="http://schemas.microsoft.com/office/drawing/2014/main" id="{1404ED82-EC74-8F3A-1446-99A4C3CED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800" b="1"/>
                  <a:t>A</a:t>
                </a:r>
              </a:p>
            </p:txBody>
          </p:sp>
          <p:sp>
            <p:nvSpPr>
              <p:cNvPr id="10296" name="Line 165">
                <a:extLst>
                  <a:ext uri="{FF2B5EF4-FFF2-40B4-BE49-F238E27FC236}">
                    <a16:creationId xmlns:a16="http://schemas.microsoft.com/office/drawing/2014/main" id="{782E6EEF-621E-0A82-AC56-96FF5A829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6" y="1378"/>
                <a:ext cx="540" cy="2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4" name="Line 166">
              <a:extLst>
                <a:ext uri="{FF2B5EF4-FFF2-40B4-BE49-F238E27FC236}">
                  <a16:creationId xmlns:a16="http://schemas.microsoft.com/office/drawing/2014/main" id="{614FE7E3-5541-14B6-F5BF-1640F74E8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2722"/>
              <a:ext cx="528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68">
            <a:extLst>
              <a:ext uri="{FF2B5EF4-FFF2-40B4-BE49-F238E27FC236}">
                <a16:creationId xmlns:a16="http://schemas.microsoft.com/office/drawing/2014/main" id="{E5F90522-246F-F8FA-2FB8-436B1AF1164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343400"/>
            <a:ext cx="3200400" cy="1371600"/>
            <a:chOff x="2928" y="2592"/>
            <a:chExt cx="2016" cy="864"/>
          </a:xfrm>
        </p:grpSpPr>
        <p:sp>
          <p:nvSpPr>
            <p:cNvPr id="10256" name="Text Box 169">
              <a:extLst>
                <a:ext uri="{FF2B5EF4-FFF2-40B4-BE49-F238E27FC236}">
                  <a16:creationId xmlns:a16="http://schemas.microsoft.com/office/drawing/2014/main" id="{703F0D9E-0105-2596-2385-92E10EF83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59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BT</a:t>
              </a:r>
            </a:p>
          </p:txBody>
        </p:sp>
        <p:sp>
          <p:nvSpPr>
            <p:cNvPr id="10257" name="Rectangle 170">
              <a:extLst>
                <a:ext uri="{FF2B5EF4-FFF2-40B4-BE49-F238E27FC236}">
                  <a16:creationId xmlns:a16="http://schemas.microsoft.com/office/drawing/2014/main" id="{CC4A734D-DF8D-97DF-037F-2E37FC458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58" name="Rectangle 171">
              <a:extLst>
                <a:ext uri="{FF2B5EF4-FFF2-40B4-BE49-F238E27FC236}">
                  <a16:creationId xmlns:a16="http://schemas.microsoft.com/office/drawing/2014/main" id="{8B2B5FE5-1771-3F1C-5DB6-0598BC1A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 b="1"/>
            </a:p>
          </p:txBody>
        </p:sp>
        <p:sp>
          <p:nvSpPr>
            <p:cNvPr id="10259" name="Rectangle 172">
              <a:extLst>
                <a:ext uri="{FF2B5EF4-FFF2-40B4-BE49-F238E27FC236}">
                  <a16:creationId xmlns:a16="http://schemas.microsoft.com/office/drawing/2014/main" id="{D65CD6A6-C642-9D13-FA21-3F626AD85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0" name="Rectangle 173">
              <a:extLst>
                <a:ext uri="{FF2B5EF4-FFF2-40B4-BE49-F238E27FC236}">
                  <a16:creationId xmlns:a16="http://schemas.microsoft.com/office/drawing/2014/main" id="{FB1ACCC9-8E49-DB6B-085B-4A4C102C7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A</a:t>
              </a:r>
            </a:p>
          </p:txBody>
        </p:sp>
        <p:sp>
          <p:nvSpPr>
            <p:cNvPr id="10261" name="Rectangle 174">
              <a:extLst>
                <a:ext uri="{FF2B5EF4-FFF2-40B4-BE49-F238E27FC236}">
                  <a16:creationId xmlns:a16="http://schemas.microsoft.com/office/drawing/2014/main" id="{A60EC76C-4D02-7DD9-C1DC-9A734ACA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0262" name="Rectangle 175">
              <a:extLst>
                <a:ext uri="{FF2B5EF4-FFF2-40B4-BE49-F238E27FC236}">
                  <a16:creationId xmlns:a16="http://schemas.microsoft.com/office/drawing/2014/main" id="{8BC978C0-6344-A737-E832-7768231A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B</a:t>
              </a:r>
            </a:p>
          </p:txBody>
        </p:sp>
        <p:sp>
          <p:nvSpPr>
            <p:cNvPr id="10263" name="Rectangle 176">
              <a:extLst>
                <a:ext uri="{FF2B5EF4-FFF2-40B4-BE49-F238E27FC236}">
                  <a16:creationId xmlns:a16="http://schemas.microsoft.com/office/drawing/2014/main" id="{630CA391-0B86-3CBC-9864-5E860DFD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10264" name="Rectangle 177">
              <a:extLst>
                <a:ext uri="{FF2B5EF4-FFF2-40B4-BE49-F238E27FC236}">
                  <a16:creationId xmlns:a16="http://schemas.microsoft.com/office/drawing/2014/main" id="{C6D58F6F-DE53-FE16-12BA-26F9EB6E1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C</a:t>
              </a:r>
            </a:p>
          </p:txBody>
        </p:sp>
        <p:sp>
          <p:nvSpPr>
            <p:cNvPr id="10265" name="Rectangle 178">
              <a:extLst>
                <a:ext uri="{FF2B5EF4-FFF2-40B4-BE49-F238E27FC236}">
                  <a16:creationId xmlns:a16="http://schemas.microsoft.com/office/drawing/2014/main" id="{0649A4D6-DC0E-4010-55C8-CA9958960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10266" name="Rectangle 179">
              <a:extLst>
                <a:ext uri="{FF2B5EF4-FFF2-40B4-BE49-F238E27FC236}">
                  <a16:creationId xmlns:a16="http://schemas.microsoft.com/office/drawing/2014/main" id="{C7836E45-948C-C745-112A-AC1223620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D</a:t>
              </a:r>
            </a:p>
          </p:txBody>
        </p:sp>
        <p:sp>
          <p:nvSpPr>
            <p:cNvPr id="10267" name="Rectangle 180">
              <a:extLst>
                <a:ext uri="{FF2B5EF4-FFF2-40B4-BE49-F238E27FC236}">
                  <a16:creationId xmlns:a16="http://schemas.microsoft.com/office/drawing/2014/main" id="{3ED222D9-2522-5C49-F781-F61DAFD4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0268" name="Rectangle 181">
              <a:extLst>
                <a:ext uri="{FF2B5EF4-FFF2-40B4-BE49-F238E27FC236}">
                  <a16:creationId xmlns:a16="http://schemas.microsoft.com/office/drawing/2014/main" id="{E269D4AA-6CA2-20C0-EDE8-8CC95B70D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E</a:t>
              </a:r>
            </a:p>
          </p:txBody>
        </p:sp>
        <p:sp>
          <p:nvSpPr>
            <p:cNvPr id="10269" name="Rectangle 182">
              <a:extLst>
                <a:ext uri="{FF2B5EF4-FFF2-40B4-BE49-F238E27FC236}">
                  <a16:creationId xmlns:a16="http://schemas.microsoft.com/office/drawing/2014/main" id="{537E6024-67C1-21AC-625F-571B3FF46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592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10270" name="Rectangle 183">
              <a:extLst>
                <a:ext uri="{FF2B5EF4-FFF2-40B4-BE49-F238E27FC236}">
                  <a16:creationId xmlns:a16="http://schemas.microsoft.com/office/drawing/2014/main" id="{BB61A91B-01A9-EA5F-192A-84E04BA02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36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F</a:t>
              </a:r>
            </a:p>
          </p:txBody>
        </p:sp>
        <p:sp>
          <p:nvSpPr>
            <p:cNvPr id="10271" name="Rectangle 184">
              <a:extLst>
                <a:ext uri="{FF2B5EF4-FFF2-40B4-BE49-F238E27FC236}">
                  <a16:creationId xmlns:a16="http://schemas.microsoft.com/office/drawing/2014/main" id="{140E81DD-9291-9838-B41A-288C5E729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0272" name="Rectangle 185">
              <a:extLst>
                <a:ext uri="{FF2B5EF4-FFF2-40B4-BE49-F238E27FC236}">
                  <a16:creationId xmlns:a16="http://schemas.microsoft.com/office/drawing/2014/main" id="{9EC22BD7-19EA-6927-A5AB-20F5355A8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G</a:t>
              </a:r>
            </a:p>
          </p:txBody>
        </p:sp>
        <p:sp>
          <p:nvSpPr>
            <p:cNvPr id="10273" name="Rectangle 186">
              <a:extLst>
                <a:ext uri="{FF2B5EF4-FFF2-40B4-BE49-F238E27FC236}">
                  <a16:creationId xmlns:a16="http://schemas.microsoft.com/office/drawing/2014/main" id="{DD08772D-CCF2-ED20-9026-944C6A19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10274" name="Rectangle 187">
              <a:extLst>
                <a:ext uri="{FF2B5EF4-FFF2-40B4-BE49-F238E27FC236}">
                  <a16:creationId xmlns:a16="http://schemas.microsoft.com/office/drawing/2014/main" id="{EB86D698-4390-6E35-8B92-C0BE7B61F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H</a:t>
              </a:r>
            </a:p>
          </p:txBody>
        </p:sp>
        <p:sp>
          <p:nvSpPr>
            <p:cNvPr id="10275" name="Rectangle 188">
              <a:extLst>
                <a:ext uri="{FF2B5EF4-FFF2-40B4-BE49-F238E27FC236}">
                  <a16:creationId xmlns:a16="http://schemas.microsoft.com/office/drawing/2014/main" id="{C716D70B-BB87-63E3-EA4B-03FE5827F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10276" name="Rectangle 189">
              <a:extLst>
                <a:ext uri="{FF2B5EF4-FFF2-40B4-BE49-F238E27FC236}">
                  <a16:creationId xmlns:a16="http://schemas.microsoft.com/office/drawing/2014/main" id="{86A76D83-E993-94E6-6BE9-66260458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I</a:t>
              </a:r>
            </a:p>
          </p:txBody>
        </p:sp>
        <p:sp>
          <p:nvSpPr>
            <p:cNvPr id="10277" name="Rectangle 190">
              <a:extLst>
                <a:ext uri="{FF2B5EF4-FFF2-40B4-BE49-F238E27FC236}">
                  <a16:creationId xmlns:a16="http://schemas.microsoft.com/office/drawing/2014/main" id="{9A77DB82-B674-4850-1FE9-C5D694D8A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10278" name="Rectangle 191">
              <a:extLst>
                <a:ext uri="{FF2B5EF4-FFF2-40B4-BE49-F238E27FC236}">
                  <a16:creationId xmlns:a16="http://schemas.microsoft.com/office/drawing/2014/main" id="{2A4347C3-6000-CD60-EB39-1F5B37FF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J</a:t>
              </a:r>
            </a:p>
          </p:txBody>
        </p:sp>
        <p:sp>
          <p:nvSpPr>
            <p:cNvPr id="10279" name="Rectangle 192">
              <a:extLst>
                <a:ext uri="{FF2B5EF4-FFF2-40B4-BE49-F238E27FC236}">
                  <a16:creationId xmlns:a16="http://schemas.microsoft.com/office/drawing/2014/main" id="{8781FECF-F26A-41A9-F36C-DE1AA3FC7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11</a:t>
              </a:r>
            </a:p>
          </p:txBody>
        </p:sp>
        <p:sp>
          <p:nvSpPr>
            <p:cNvPr id="10280" name="Rectangle 193">
              <a:extLst>
                <a:ext uri="{FF2B5EF4-FFF2-40B4-BE49-F238E27FC236}">
                  <a16:creationId xmlns:a16="http://schemas.microsoft.com/office/drawing/2014/main" id="{DB140311-A08A-DBBE-2C21-274671E5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 b="1"/>
            </a:p>
          </p:txBody>
        </p:sp>
        <p:sp>
          <p:nvSpPr>
            <p:cNvPr id="10281" name="Rectangle 194">
              <a:extLst>
                <a:ext uri="{FF2B5EF4-FFF2-40B4-BE49-F238E27FC236}">
                  <a16:creationId xmlns:a16="http://schemas.microsoft.com/office/drawing/2014/main" id="{BD256A4F-7669-D857-6450-D6F58DB0A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12</a:t>
              </a:r>
            </a:p>
          </p:txBody>
        </p:sp>
        <p:sp>
          <p:nvSpPr>
            <p:cNvPr id="10282" name="Rectangle 195">
              <a:extLst>
                <a:ext uri="{FF2B5EF4-FFF2-40B4-BE49-F238E27FC236}">
                  <a16:creationId xmlns:a16="http://schemas.microsoft.com/office/drawing/2014/main" id="{91FEEA92-9695-39AC-113B-3E4F9CA3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 b="1"/>
            </a:p>
          </p:txBody>
        </p:sp>
        <p:sp>
          <p:nvSpPr>
            <p:cNvPr id="10283" name="Rectangle 196">
              <a:extLst>
                <a:ext uri="{FF2B5EF4-FFF2-40B4-BE49-F238E27FC236}">
                  <a16:creationId xmlns:a16="http://schemas.microsoft.com/office/drawing/2014/main" id="{A05A18C7-0011-1484-85BF-A6327BFA2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20"/>
              <a:ext cx="240" cy="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>
                  <a:solidFill>
                    <a:schemeClr val="hlink"/>
                  </a:solidFill>
                </a:rPr>
                <a:t>13</a:t>
              </a:r>
            </a:p>
          </p:txBody>
        </p:sp>
        <p:sp>
          <p:nvSpPr>
            <p:cNvPr id="10284" name="Rectangle 197">
              <a:extLst>
                <a:ext uri="{FF2B5EF4-FFF2-40B4-BE49-F238E27FC236}">
                  <a16:creationId xmlns:a16="http://schemas.microsoft.com/office/drawing/2014/main" id="{9A962E0D-0890-B71E-6205-24A5EAE43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264"/>
              <a:ext cx="240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600" b="1"/>
            </a:p>
          </p:txBody>
        </p:sp>
      </p:grpSp>
      <p:sp>
        <p:nvSpPr>
          <p:cNvPr id="10255" name="Text Box 198">
            <a:extLst>
              <a:ext uri="{FF2B5EF4-FFF2-40B4-BE49-F238E27FC236}">
                <a16:creationId xmlns:a16="http://schemas.microsoft.com/office/drawing/2014/main" id="{AED925A2-FBC2-9ABA-BFF6-8A34FBA15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7" grpId="0" autoUpdateAnimBg="0"/>
      <p:bldP spid="28719" grpId="0" animBg="1"/>
      <p:bldP spid="28718" grpId="0" animBg="1"/>
      <p:bldP spid="28724" grpId="0" autoUpdateAnimBg="0"/>
      <p:bldP spid="28725" grpId="0" autoUpdateAnimBg="0"/>
      <p:bldP spid="2877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extLst>
              <a:ext uri="{FF2B5EF4-FFF2-40B4-BE49-F238E27FC236}">
                <a16:creationId xmlns:a16="http://schemas.microsoft.com/office/drawing/2014/main" id="{1E600F37-A792-0810-9F87-B0277565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797FAB83-1D33-ED21-30CE-07E605CD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00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【Lemma】</a:t>
            </a:r>
            <a:r>
              <a:rPr lang="en-US" altLang="zh-CN" b="1"/>
              <a:t>If a complete binary tree with </a:t>
            </a:r>
            <a:r>
              <a:rPr lang="en-US" altLang="zh-CN" b="1" i="1"/>
              <a:t>n</a:t>
            </a:r>
            <a:r>
              <a:rPr lang="en-US" altLang="zh-CN" b="1"/>
              <a:t> nodes </a:t>
            </a:r>
            <a:r>
              <a:rPr lang="en-US" altLang="zh-CN" b="1">
                <a:sym typeface="Symbol" panose="05050102010706020507" pitchFamily="18" charset="2"/>
              </a:rPr>
              <a:t>is represented sequentially, then for any node with index </a:t>
            </a:r>
            <a:r>
              <a:rPr lang="en-US" altLang="zh-CN" b="1" i="1">
                <a:sym typeface="Symbol" panose="05050102010706020507" pitchFamily="18" charset="2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,  1  </a:t>
            </a:r>
            <a:r>
              <a:rPr lang="en-US" altLang="zh-CN" b="1" i="1">
                <a:sym typeface="Symbol" panose="05050102010706020507" pitchFamily="18" charset="2"/>
              </a:rPr>
              <a:t>i</a:t>
            </a:r>
            <a:r>
              <a:rPr lang="en-US" altLang="zh-CN" b="1">
                <a:sym typeface="Symbol" panose="05050102010706020507" pitchFamily="18" charset="2"/>
              </a:rPr>
              <a:t>  </a:t>
            </a:r>
            <a:r>
              <a:rPr lang="en-US" altLang="zh-CN" b="1" i="1">
                <a:sym typeface="Symbol" panose="05050102010706020507" pitchFamily="18" charset="2"/>
              </a:rPr>
              <a:t>n</a:t>
            </a:r>
            <a:r>
              <a:rPr lang="en-US" altLang="zh-CN" b="1">
                <a:sym typeface="Symbol" panose="05050102010706020507" pitchFamily="18" charset="2"/>
              </a:rPr>
              <a:t>, we have:</a:t>
            </a:r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C75E6FC8-8A2E-560E-A733-8ACFF1394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286000"/>
          <a:ext cx="60198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51160" imgH="1574640" progId="Equation.3">
                  <p:embed/>
                </p:oleObj>
              </mc:Choice>
              <mc:Fallback>
                <p:oleObj name="公式" r:id="rId4" imgW="3251160" imgH="157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6019800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11">
            <a:extLst>
              <a:ext uri="{FF2B5EF4-FFF2-40B4-BE49-F238E27FC236}">
                <a16:creationId xmlns:a16="http://schemas.microsoft.com/office/drawing/2014/main" id="{B7F056BA-170B-9FF5-F632-229F02BA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3BBD4806-DC65-2E65-00A5-4BB10C120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1747" name="AutoShape 3">
            <a:extLst>
              <a:ext uri="{FF2B5EF4-FFF2-40B4-BE49-F238E27FC236}">
                <a16:creationId xmlns:a16="http://schemas.microsoft.com/office/drawing/2014/main" id="{160E8703-6E95-7024-8892-9D4A9BB0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8153400" cy="5257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PriorityQueue  Initialize(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MaxElements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PriorityQueue  H;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MaxElements &lt; MinPQSize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Error( "Priority queue size is too small"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 = malloc(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>
                <a:latin typeface="Arial" panose="020B0604020202020204" pitchFamily="34" charset="0"/>
              </a:rPr>
              <a:t> HeapStruct )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H ==NULL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FatalError( "Out of space!!!"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Allocate the array plus one extra for sentinel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H-&gt;Elements = malloc(( MaxElements + 1 ) *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( ElementType ));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H-&gt;Elements == NULL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FatalError( "Out of space!!!"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H-&gt;Capacity = MaxElements;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H-&gt;Size = 0;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H-&gt;Elements[ 0 ] = MinData; 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set the sentinel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 </a:t>
            </a:r>
            <a:r>
              <a:rPr lang="en-US" altLang="zh-CN" sz="1800" b="1">
                <a:latin typeface="Arial" panose="020B0604020202020204" pitchFamily="34" charset="0"/>
              </a:rPr>
              <a:t> H;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84F6202D-A1D0-27D1-9146-DC8F5265F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687E1198-6C9E-D9B8-075D-70AA4C701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0856C013-87B6-8D49-CEC1-061C99562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2. Heap Order Property: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0B6DAE32-C590-EFF6-1A07-7A3F74803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7696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b="1"/>
              <a:t>A </a:t>
            </a:r>
            <a:r>
              <a:rPr lang="en-US" altLang="zh-CN" b="1">
                <a:solidFill>
                  <a:schemeClr val="hlink"/>
                </a:solidFill>
              </a:rPr>
              <a:t>min tree</a:t>
            </a:r>
            <a:r>
              <a:rPr lang="en-US" altLang="zh-CN" b="1"/>
              <a:t> is a tree in which the key value in each node is no larger than the key values in its children (if any).  A </a:t>
            </a:r>
            <a:r>
              <a:rPr lang="en-US" altLang="zh-CN" b="1">
                <a:solidFill>
                  <a:schemeClr val="hlink"/>
                </a:solidFill>
              </a:rPr>
              <a:t>min heap</a:t>
            </a:r>
            <a:r>
              <a:rPr lang="en-US" altLang="zh-CN" b="1"/>
              <a:t> is a </a:t>
            </a:r>
            <a:r>
              <a:rPr lang="en-US" altLang="zh-CN" b="1">
                <a:solidFill>
                  <a:srgbClr val="FF0000"/>
                </a:solidFill>
              </a:rPr>
              <a:t>complete</a:t>
            </a:r>
            <a:r>
              <a:rPr lang="en-US" altLang="zh-CN" b="1"/>
              <a:t> binary tree that is also a min tree.</a:t>
            </a:r>
          </a:p>
        </p:txBody>
      </p:sp>
      <p:sp>
        <p:nvSpPr>
          <p:cNvPr id="32773" name="AutoShape 5" descr="再生纸">
            <a:extLst>
              <a:ext uri="{FF2B5EF4-FFF2-40B4-BE49-F238E27FC236}">
                <a16:creationId xmlns:a16="http://schemas.microsoft.com/office/drawing/2014/main" id="{C4E62C40-71B6-A534-E299-1FCB4614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7467600" cy="1295400"/>
          </a:xfrm>
          <a:prstGeom prst="roundRect">
            <a:avLst>
              <a:gd name="adj" fmla="val 11681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rIns="198000" anchor="ctr"/>
          <a:lstStyle/>
          <a:p>
            <a:pPr marL="766763" indent="-766763">
              <a:defRPr/>
            </a:pPr>
            <a:r>
              <a:rPr lang="en-US" altLang="zh-CN" b="1">
                <a:solidFill>
                  <a:schemeClr val="hlink"/>
                </a:solidFill>
              </a:rPr>
              <a:t>Note:</a:t>
            </a:r>
            <a:r>
              <a:rPr lang="en-US" altLang="zh-CN" b="1"/>
              <a:t> Analogously, we can declare a </a:t>
            </a:r>
            <a:r>
              <a:rPr lang="en-US" altLang="zh-CN" b="1" i="1">
                <a:solidFill>
                  <a:schemeClr val="hlink"/>
                </a:solidFill>
              </a:rPr>
              <a:t>max</a:t>
            </a:r>
            <a:r>
              <a:rPr lang="en-US" altLang="zh-CN" b="1"/>
              <a:t> heap by changing the heap order property.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E2B7BB7-F2FF-CCB2-F9C4-FB0B1CCBFDE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114800"/>
            <a:ext cx="2133600" cy="1600200"/>
            <a:chOff x="144" y="2880"/>
            <a:chExt cx="1344" cy="1008"/>
          </a:xfrm>
        </p:grpSpPr>
        <p:sp>
          <p:nvSpPr>
            <p:cNvPr id="12316" name="Oval 7">
              <a:extLst>
                <a:ext uri="{FF2B5EF4-FFF2-40B4-BE49-F238E27FC236}">
                  <a16:creationId xmlns:a16="http://schemas.microsoft.com/office/drawing/2014/main" id="{34B71067-10E1-3286-0DD5-8422D39CA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9</a:t>
              </a:r>
            </a:p>
          </p:txBody>
        </p:sp>
        <p:sp>
          <p:nvSpPr>
            <p:cNvPr id="12317" name="Oval 8">
              <a:extLst>
                <a:ext uri="{FF2B5EF4-FFF2-40B4-BE49-F238E27FC236}">
                  <a16:creationId xmlns:a16="http://schemas.microsoft.com/office/drawing/2014/main" id="{1AAEB1CC-3211-2D95-152E-D17094C7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6</a:t>
              </a:r>
            </a:p>
          </p:txBody>
        </p:sp>
        <p:sp>
          <p:nvSpPr>
            <p:cNvPr id="12318" name="Oval 9">
              <a:extLst>
                <a:ext uri="{FF2B5EF4-FFF2-40B4-BE49-F238E27FC236}">
                  <a16:creationId xmlns:a16="http://schemas.microsoft.com/office/drawing/2014/main" id="{8717D1A0-13F9-AC66-3B85-F3D92AD1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</a:t>
              </a:r>
            </a:p>
          </p:txBody>
        </p:sp>
        <p:sp>
          <p:nvSpPr>
            <p:cNvPr id="12319" name="Line 10">
              <a:extLst>
                <a:ext uri="{FF2B5EF4-FFF2-40B4-BE49-F238E27FC236}">
                  <a16:creationId xmlns:a16="http://schemas.microsoft.com/office/drawing/2014/main" id="{7C977EBB-7746-D908-8F45-B5E5D0527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" y="348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11">
              <a:extLst>
                <a:ext uri="{FF2B5EF4-FFF2-40B4-BE49-F238E27FC236}">
                  <a16:creationId xmlns:a16="http://schemas.microsoft.com/office/drawing/2014/main" id="{97AF19A3-16F6-F17F-5F62-9ED2A3A48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" y="309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Oval 12">
              <a:extLst>
                <a:ext uri="{FF2B5EF4-FFF2-40B4-BE49-F238E27FC236}">
                  <a16:creationId xmlns:a16="http://schemas.microsoft.com/office/drawing/2014/main" id="{2804F3FB-34B8-FFD3-9512-F0B8A96A61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48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3</a:t>
              </a:r>
            </a:p>
          </p:txBody>
        </p:sp>
        <p:sp>
          <p:nvSpPr>
            <p:cNvPr id="12322" name="Line 13">
              <a:extLst>
                <a:ext uri="{FF2B5EF4-FFF2-40B4-BE49-F238E27FC236}">
                  <a16:creationId xmlns:a16="http://schemas.microsoft.com/office/drawing/2014/main" id="{C50603B3-2C17-2017-86CB-AC312356E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3098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Rectangle 14">
              <a:extLst>
                <a:ext uri="{FF2B5EF4-FFF2-40B4-BE49-F238E27FC236}">
                  <a16:creationId xmlns:a16="http://schemas.microsoft.com/office/drawing/2014/main" id="{A8B7FC15-E6C6-6B2A-68E4-F5A49AA66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2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[1]</a:t>
              </a:r>
            </a:p>
          </p:txBody>
        </p:sp>
        <p:sp>
          <p:nvSpPr>
            <p:cNvPr id="12324" name="Rectangle 15">
              <a:extLst>
                <a:ext uri="{FF2B5EF4-FFF2-40B4-BE49-F238E27FC236}">
                  <a16:creationId xmlns:a16="http://schemas.microsoft.com/office/drawing/2014/main" id="{AD598DFD-C8C7-709F-25A2-8288787FD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2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[2]</a:t>
              </a:r>
            </a:p>
          </p:txBody>
        </p:sp>
        <p:sp>
          <p:nvSpPr>
            <p:cNvPr id="12325" name="Rectangle 16">
              <a:extLst>
                <a:ext uri="{FF2B5EF4-FFF2-40B4-BE49-F238E27FC236}">
                  <a16:creationId xmlns:a16="http://schemas.microsoft.com/office/drawing/2014/main" id="{9256F748-A877-9826-8C08-A5F8B5F6D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[3]</a:t>
              </a:r>
            </a:p>
          </p:txBody>
        </p:sp>
        <p:sp>
          <p:nvSpPr>
            <p:cNvPr id="12326" name="Rectangle 17">
              <a:extLst>
                <a:ext uri="{FF2B5EF4-FFF2-40B4-BE49-F238E27FC236}">
                  <a16:creationId xmlns:a16="http://schemas.microsoft.com/office/drawing/2014/main" id="{26FF3415-DD14-A997-AC47-279E5091F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69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[4]</a:t>
              </a:r>
            </a:p>
          </p:txBody>
        </p:sp>
      </p:grp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A8E6B688-5577-B0BF-FD58-E5B42E1F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86740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A max heap</a:t>
            </a:r>
            <a:endParaRPr lang="en-US" altLang="zh-CN" sz="2000" b="1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85B8416-2CFB-C615-CE6B-CEF100DD50A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114800"/>
            <a:ext cx="2133600" cy="1600200"/>
            <a:chOff x="144" y="2880"/>
            <a:chExt cx="1344" cy="1008"/>
          </a:xfrm>
        </p:grpSpPr>
        <p:sp>
          <p:nvSpPr>
            <p:cNvPr id="12305" name="Oval 20">
              <a:extLst>
                <a:ext uri="{FF2B5EF4-FFF2-40B4-BE49-F238E27FC236}">
                  <a16:creationId xmlns:a16="http://schemas.microsoft.com/office/drawing/2014/main" id="{B9679BF0-EE46-8707-8FDA-69C044E3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12306" name="Oval 21">
              <a:extLst>
                <a:ext uri="{FF2B5EF4-FFF2-40B4-BE49-F238E27FC236}">
                  <a16:creationId xmlns:a16="http://schemas.microsoft.com/office/drawing/2014/main" id="{930EBD7A-2243-E15C-D338-D9C89515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12307" name="Oval 22">
              <a:extLst>
                <a:ext uri="{FF2B5EF4-FFF2-40B4-BE49-F238E27FC236}">
                  <a16:creationId xmlns:a16="http://schemas.microsoft.com/office/drawing/2014/main" id="{8CF2AE8A-9BF4-6738-271A-1F17C9871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4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50</a:t>
              </a:r>
            </a:p>
          </p:txBody>
        </p:sp>
        <p:sp>
          <p:nvSpPr>
            <p:cNvPr id="12308" name="Line 23">
              <a:extLst>
                <a:ext uri="{FF2B5EF4-FFF2-40B4-BE49-F238E27FC236}">
                  <a16:creationId xmlns:a16="http://schemas.microsoft.com/office/drawing/2014/main" id="{DFECC703-F68F-196A-C7FD-EE59EF8C3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" y="3482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24">
              <a:extLst>
                <a:ext uri="{FF2B5EF4-FFF2-40B4-BE49-F238E27FC236}">
                  <a16:creationId xmlns:a16="http://schemas.microsoft.com/office/drawing/2014/main" id="{6695D56F-99D0-7B17-297D-C9F224EEB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" y="309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Oval 25">
              <a:extLst>
                <a:ext uri="{FF2B5EF4-FFF2-40B4-BE49-F238E27FC236}">
                  <a16:creationId xmlns:a16="http://schemas.microsoft.com/office/drawing/2014/main" id="{01495004-4E61-CF32-004F-C1103AF8C0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48" y="326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83</a:t>
              </a:r>
            </a:p>
          </p:txBody>
        </p:sp>
        <p:sp>
          <p:nvSpPr>
            <p:cNvPr id="12311" name="Line 26">
              <a:extLst>
                <a:ext uri="{FF2B5EF4-FFF2-40B4-BE49-F238E27FC236}">
                  <a16:creationId xmlns:a16="http://schemas.microsoft.com/office/drawing/2014/main" id="{59E0709B-34BC-A32E-8027-7A5AA9AEC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3098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Rectangle 27">
              <a:extLst>
                <a:ext uri="{FF2B5EF4-FFF2-40B4-BE49-F238E27FC236}">
                  <a16:creationId xmlns:a16="http://schemas.microsoft.com/office/drawing/2014/main" id="{F7821147-55C6-48C5-DBB2-92A51CF11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2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[1]</a:t>
              </a:r>
            </a:p>
          </p:txBody>
        </p:sp>
        <p:sp>
          <p:nvSpPr>
            <p:cNvPr id="12313" name="Rectangle 28">
              <a:extLst>
                <a:ext uri="{FF2B5EF4-FFF2-40B4-BE49-F238E27FC236}">
                  <a16:creationId xmlns:a16="http://schemas.microsoft.com/office/drawing/2014/main" id="{4063842D-F29F-81BE-C60D-E790EEA26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2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[2]</a:t>
              </a:r>
            </a:p>
          </p:txBody>
        </p:sp>
        <p:sp>
          <p:nvSpPr>
            <p:cNvPr id="12314" name="Rectangle 29">
              <a:extLst>
                <a:ext uri="{FF2B5EF4-FFF2-40B4-BE49-F238E27FC236}">
                  <a16:creationId xmlns:a16="http://schemas.microsoft.com/office/drawing/2014/main" id="{56C5994F-D562-98A4-49CA-AB1E1836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[3]</a:t>
              </a:r>
            </a:p>
          </p:txBody>
        </p:sp>
        <p:sp>
          <p:nvSpPr>
            <p:cNvPr id="12315" name="Rectangle 30">
              <a:extLst>
                <a:ext uri="{FF2B5EF4-FFF2-40B4-BE49-F238E27FC236}">
                  <a16:creationId xmlns:a16="http://schemas.microsoft.com/office/drawing/2014/main" id="{8B4E303C-4677-A62D-8AF9-B82058DF1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696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[4]</a:t>
              </a:r>
            </a:p>
          </p:txBody>
        </p:sp>
      </p:grpSp>
      <p:sp>
        <p:nvSpPr>
          <p:cNvPr id="32799" name="Rectangle 31">
            <a:extLst>
              <a:ext uri="{FF2B5EF4-FFF2-40B4-BE49-F238E27FC236}">
                <a16:creationId xmlns:a16="http://schemas.microsoft.com/office/drawing/2014/main" id="{25C470A7-5DF6-0809-E21C-809D7546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6740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hlink"/>
                </a:solidFill>
              </a:rPr>
              <a:t>A min heap</a:t>
            </a:r>
            <a:endParaRPr lang="en-US" altLang="zh-CN" sz="2000" b="1"/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id="{D310FD0F-A757-3E8B-8210-E337EC8BC9C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962400"/>
            <a:ext cx="2133600" cy="381000"/>
            <a:chOff x="1968" y="2688"/>
            <a:chExt cx="1344" cy="240"/>
          </a:xfrm>
        </p:grpSpPr>
        <p:sp>
          <p:nvSpPr>
            <p:cNvPr id="12303" name="Rectangle 33">
              <a:extLst>
                <a:ext uri="{FF2B5EF4-FFF2-40B4-BE49-F238E27FC236}">
                  <a16:creationId xmlns:a16="http://schemas.microsoft.com/office/drawing/2014/main" id="{BBE0033C-3149-C3CF-56D0-F5B1493D6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11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The largest key</a:t>
              </a:r>
              <a:endParaRPr lang="en-US" altLang="zh-CN" sz="2000" b="1"/>
            </a:p>
          </p:txBody>
        </p:sp>
        <p:sp>
          <p:nvSpPr>
            <p:cNvPr id="12304" name="Line 34">
              <a:extLst>
                <a:ext uri="{FF2B5EF4-FFF2-40B4-BE49-F238E27FC236}">
                  <a16:creationId xmlns:a16="http://schemas.microsoft.com/office/drawing/2014/main" id="{A8F56A5C-B056-BB67-1935-6F05AC41E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784"/>
              <a:ext cx="192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498ACB44-62EA-8582-5E67-3FAE608810D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2133600" cy="381000"/>
            <a:chOff x="1968" y="2688"/>
            <a:chExt cx="1344" cy="240"/>
          </a:xfrm>
        </p:grpSpPr>
        <p:sp>
          <p:nvSpPr>
            <p:cNvPr id="12301" name="Rectangle 36">
              <a:extLst>
                <a:ext uri="{FF2B5EF4-FFF2-40B4-BE49-F238E27FC236}">
                  <a16:creationId xmlns:a16="http://schemas.microsoft.com/office/drawing/2014/main" id="{299A8133-22B6-4461-101B-0E4E5F421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88"/>
              <a:ext cx="11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The smallest key</a:t>
              </a:r>
              <a:endParaRPr lang="en-US" altLang="zh-CN" sz="2000" b="1"/>
            </a:p>
          </p:txBody>
        </p:sp>
        <p:sp>
          <p:nvSpPr>
            <p:cNvPr id="12302" name="Line 37">
              <a:extLst>
                <a:ext uri="{FF2B5EF4-FFF2-40B4-BE49-F238E27FC236}">
                  <a16:creationId xmlns:a16="http://schemas.microsoft.com/office/drawing/2014/main" id="{AD99DEFA-960F-020E-60A8-415C2644E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784"/>
              <a:ext cx="192" cy="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0" name="Text Box 38">
            <a:extLst>
              <a:ext uri="{FF2B5EF4-FFF2-40B4-BE49-F238E27FC236}">
                <a16:creationId xmlns:a16="http://schemas.microsoft.com/office/drawing/2014/main" id="{93B23E1E-4E3A-6CE1-C229-E378504F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7/15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utoUpdateAnimBg="0"/>
      <p:bldP spid="32773" grpId="0" animBg="1" autoUpdateAnimBg="0"/>
      <p:bldP spid="32786" grpId="0" autoUpdateAnimBg="0"/>
      <p:bldP spid="327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>
            <a:extLst>
              <a:ext uri="{FF2B5EF4-FFF2-40B4-BE49-F238E27FC236}">
                <a16:creationId xmlns:a16="http://schemas.microsoft.com/office/drawing/2014/main" id="{6BB2969C-77D1-4EF2-AA5E-B23910D16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26226238-2757-96C0-5F2F-58B6C2BD3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3. Basic Heap Operations: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D2462174-4B22-092E-B670-8DB730A24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9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 insertion</a:t>
            </a:r>
            <a:endParaRPr lang="en-US" altLang="zh-CN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9D0B9DF-ED0C-F02D-353E-AEA294E398E9}"/>
              </a:ext>
            </a:extLst>
          </p:cNvPr>
          <p:cNvGrpSpPr>
            <a:grpSpLocks/>
          </p:cNvGrpSpPr>
          <p:nvPr/>
        </p:nvGrpSpPr>
        <p:grpSpPr bwMode="auto">
          <a:xfrm>
            <a:off x="1060450" y="1905000"/>
            <a:ext cx="1905000" cy="1905000"/>
            <a:chOff x="1200" y="2784"/>
            <a:chExt cx="1200" cy="1200"/>
          </a:xfrm>
        </p:grpSpPr>
        <p:sp>
          <p:nvSpPr>
            <p:cNvPr id="3114" name="Oval 6">
              <a:extLst>
                <a:ext uri="{FF2B5EF4-FFF2-40B4-BE49-F238E27FC236}">
                  <a16:creationId xmlns:a16="http://schemas.microsoft.com/office/drawing/2014/main" id="{C48B5FF0-C03C-789E-A5EF-BCA29D3F6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8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3115" name="Oval 7">
              <a:extLst>
                <a:ext uri="{FF2B5EF4-FFF2-40B4-BE49-F238E27FC236}">
                  <a16:creationId xmlns:a16="http://schemas.microsoft.com/office/drawing/2014/main" id="{13E8329C-CE38-5576-5464-D36FCC5E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12</a:t>
              </a:r>
            </a:p>
          </p:txBody>
        </p:sp>
        <p:sp>
          <p:nvSpPr>
            <p:cNvPr id="3116" name="Oval 8">
              <a:extLst>
                <a:ext uri="{FF2B5EF4-FFF2-40B4-BE49-F238E27FC236}">
                  <a16:creationId xmlns:a16="http://schemas.microsoft.com/office/drawing/2014/main" id="{2D6880BE-79F3-47C6-FF12-4821C9EB4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15</a:t>
              </a:r>
            </a:p>
          </p:txBody>
        </p:sp>
        <p:sp>
          <p:nvSpPr>
            <p:cNvPr id="3117" name="Line 9">
              <a:extLst>
                <a:ext uri="{FF2B5EF4-FFF2-40B4-BE49-F238E27FC236}">
                  <a16:creationId xmlns:a16="http://schemas.microsoft.com/office/drawing/2014/main" id="{65C0614B-F910-6AC0-62D7-F48D394DA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9" y="338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10">
              <a:extLst>
                <a:ext uri="{FF2B5EF4-FFF2-40B4-BE49-F238E27FC236}">
                  <a16:creationId xmlns:a16="http://schemas.microsoft.com/office/drawing/2014/main" id="{F814DEDF-B0F2-A564-0A90-8D676BB0A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4" y="2976"/>
              <a:ext cx="218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Oval 11">
              <a:extLst>
                <a:ext uri="{FF2B5EF4-FFF2-40B4-BE49-F238E27FC236}">
                  <a16:creationId xmlns:a16="http://schemas.microsoft.com/office/drawing/2014/main" id="{EB9BE5D7-A069-00DF-8328-043DB0F789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0" y="31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3120" name="Line 12">
              <a:extLst>
                <a:ext uri="{FF2B5EF4-FFF2-40B4-BE49-F238E27FC236}">
                  <a16:creationId xmlns:a16="http://schemas.microsoft.com/office/drawing/2014/main" id="{EEBF24B0-11A7-C984-402C-1F61ACAFF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5" y="2976"/>
              <a:ext cx="190" cy="1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1" name="Rectangle 13">
              <a:extLst>
                <a:ext uri="{FF2B5EF4-FFF2-40B4-BE49-F238E27FC236}">
                  <a16:creationId xmlns:a16="http://schemas.microsoft.com/office/drawing/2014/main" id="{493545FA-AAF4-97D1-3D91-225A27825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32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[1]</a:t>
              </a:r>
            </a:p>
          </p:txBody>
        </p:sp>
        <p:sp>
          <p:nvSpPr>
            <p:cNvPr id="3122" name="Rectangle 14">
              <a:extLst>
                <a:ext uri="{FF2B5EF4-FFF2-40B4-BE49-F238E27FC236}">
                  <a16:creationId xmlns:a16="http://schemas.microsoft.com/office/drawing/2014/main" id="{2962D1E1-B390-BE35-5FA1-CC7DC640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6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[2]</a:t>
              </a:r>
            </a:p>
          </p:txBody>
        </p:sp>
        <p:sp>
          <p:nvSpPr>
            <p:cNvPr id="3123" name="Rectangle 15">
              <a:extLst>
                <a:ext uri="{FF2B5EF4-FFF2-40B4-BE49-F238E27FC236}">
                  <a16:creationId xmlns:a16="http://schemas.microsoft.com/office/drawing/2014/main" id="{42DE9E37-599F-3601-75A1-7A5A6083E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16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[3]</a:t>
              </a:r>
            </a:p>
          </p:txBody>
        </p:sp>
        <p:sp>
          <p:nvSpPr>
            <p:cNvPr id="3124" name="Rectangle 16">
              <a:extLst>
                <a:ext uri="{FF2B5EF4-FFF2-40B4-BE49-F238E27FC236}">
                  <a16:creationId xmlns:a16="http://schemas.microsoft.com/office/drawing/2014/main" id="{B77E875F-8D22-30C9-F681-E9E94B302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84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[4]</a:t>
              </a:r>
            </a:p>
          </p:txBody>
        </p:sp>
        <p:sp>
          <p:nvSpPr>
            <p:cNvPr id="3125" name="Oval 17">
              <a:extLst>
                <a:ext uri="{FF2B5EF4-FFF2-40B4-BE49-F238E27FC236}">
                  <a16:creationId xmlns:a16="http://schemas.microsoft.com/office/drawing/2014/main" id="{ACC3AA17-BBED-42B9-A8B6-39FA5BD59C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680" y="35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18</a:t>
              </a:r>
            </a:p>
          </p:txBody>
        </p:sp>
        <p:sp>
          <p:nvSpPr>
            <p:cNvPr id="3126" name="Line 18">
              <a:extLst>
                <a:ext uri="{FF2B5EF4-FFF2-40B4-BE49-F238E27FC236}">
                  <a16:creationId xmlns:a16="http://schemas.microsoft.com/office/drawing/2014/main" id="{60434891-6C54-35CC-6EB5-550FD548F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3386"/>
              <a:ext cx="145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7" name="Rectangle 19">
              <a:extLst>
                <a:ext uri="{FF2B5EF4-FFF2-40B4-BE49-F238E27FC236}">
                  <a16:creationId xmlns:a16="http://schemas.microsoft.com/office/drawing/2014/main" id="{509F768B-7EF7-BF03-0208-0307C46CC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84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[5]</a:t>
              </a:r>
            </a:p>
          </p:txBody>
        </p:sp>
        <p:sp>
          <p:nvSpPr>
            <p:cNvPr id="3128" name="Oval 20">
              <a:extLst>
                <a:ext uri="{FF2B5EF4-FFF2-40B4-BE49-F238E27FC236}">
                  <a16:creationId xmlns:a16="http://schemas.microsoft.com/office/drawing/2014/main" id="{43B08D40-A3FE-E170-F93A-C3C69BAEC2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68" y="3552"/>
              <a:ext cx="240" cy="240"/>
            </a:xfrm>
            <a:prstGeom prst="ellipse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3129" name="Rectangle 21">
              <a:extLst>
                <a:ext uri="{FF2B5EF4-FFF2-40B4-BE49-F238E27FC236}">
                  <a16:creationId xmlns:a16="http://schemas.microsoft.com/office/drawing/2014/main" id="{6354A65B-C8BC-3A4E-041A-4693AE9E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84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/>
                <a:t>[6]</a:t>
              </a:r>
            </a:p>
          </p:txBody>
        </p:sp>
        <p:sp>
          <p:nvSpPr>
            <p:cNvPr id="3130" name="Line 22">
              <a:extLst>
                <a:ext uri="{FF2B5EF4-FFF2-40B4-BE49-F238E27FC236}">
                  <a16:creationId xmlns:a16="http://schemas.microsoft.com/office/drawing/2014/main" id="{9FB3CBDE-158C-DACD-0DF7-103814CA4E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7" y="3408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15" name="Text Box 23">
            <a:extLst>
              <a:ext uri="{FF2B5EF4-FFF2-40B4-BE49-F238E27FC236}">
                <a16:creationId xmlns:a16="http://schemas.microsoft.com/office/drawing/2014/main" id="{94C23222-86DD-2577-CFA6-085C84716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zh-CN" b="1">
                <a:latin typeface="Arial" panose="020B0604020202020204" pitchFamily="34" charset="0"/>
              </a:rPr>
              <a:t>Sketch of the idea:</a:t>
            </a:r>
          </a:p>
        </p:txBody>
      </p:sp>
      <p:sp>
        <p:nvSpPr>
          <p:cNvPr id="33816" name="AutoShape 24">
            <a:extLst>
              <a:ext uri="{FF2B5EF4-FFF2-40B4-BE49-F238E27FC236}">
                <a16:creationId xmlns:a16="http://schemas.microsoft.com/office/drawing/2014/main" id="{A64FF5A8-E817-BBA1-1731-E9E2B124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4495800" cy="1676400"/>
          </a:xfrm>
          <a:prstGeom prst="wedgeRoundRectCallout">
            <a:avLst>
              <a:gd name="adj1" fmla="val -78144"/>
              <a:gd name="adj2" fmla="val 32574"/>
              <a:gd name="adj3" fmla="val 16667"/>
            </a:avLst>
          </a:prstGeom>
          <a:gradFill rotWithShape="0">
            <a:gsLst>
              <a:gs pos="0">
                <a:srgbClr val="C2C2C2"/>
              </a:gs>
              <a:gs pos="50000">
                <a:srgbClr val="FFFFFF"/>
              </a:gs>
              <a:gs pos="100000">
                <a:srgbClr val="C2C2C2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The only possible position </a:t>
            </a:r>
          </a:p>
          <a:p>
            <a:pPr algn="ctr" eaLnBrk="1" hangingPunct="1"/>
            <a:r>
              <a:rPr lang="en-US" altLang="zh-CN" b="1"/>
              <a:t>for a new node </a:t>
            </a:r>
          </a:p>
          <a:p>
            <a:pPr algn="ctr" eaLnBrk="1" hangingPunct="1"/>
            <a:r>
              <a:rPr lang="en-US" altLang="zh-CN" b="1"/>
              <a:t>since a heap must be </a:t>
            </a:r>
          </a:p>
          <a:p>
            <a:pPr algn="ctr" eaLnBrk="1" hangingPunct="1"/>
            <a:r>
              <a:rPr lang="en-US" altLang="zh-CN" b="1"/>
              <a:t>a complete binary tree.</a:t>
            </a:r>
          </a:p>
        </p:txBody>
      </p:sp>
      <p:sp>
        <p:nvSpPr>
          <p:cNvPr id="33817" name="Text Box 25">
            <a:extLst>
              <a:ext uri="{FF2B5EF4-FFF2-40B4-BE49-F238E27FC236}">
                <a16:creationId xmlns:a16="http://schemas.microsoft.com/office/drawing/2014/main" id="{C9175BFB-2391-6129-B3DA-7E0DB8B3E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91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Case 1 :  new_item = 21</a:t>
            </a:r>
          </a:p>
        </p:txBody>
      </p:sp>
      <p:sp>
        <p:nvSpPr>
          <p:cNvPr id="33818" name="Oval 26">
            <a:extLst>
              <a:ext uri="{FF2B5EF4-FFF2-40B4-BE49-F238E27FC236}">
                <a16:creationId xmlns:a16="http://schemas.microsoft.com/office/drawing/2014/main" id="{6D899FD0-61A2-1EF5-79D2-2B521423E3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1238" y="3124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21</a:t>
            </a:r>
            <a:endParaRPr lang="en-US" altLang="zh-CN" b="1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21F1BF75-7D5F-C5D2-51D2-ABB4C9FFCF86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191000"/>
            <a:ext cx="1219200" cy="381000"/>
            <a:chOff x="2496" y="2256"/>
            <a:chExt cx="768" cy="240"/>
          </a:xfrm>
        </p:grpSpPr>
        <p:sp>
          <p:nvSpPr>
            <p:cNvPr id="3111" name="Oval 28">
              <a:extLst>
                <a:ext uri="{FF2B5EF4-FFF2-40B4-BE49-F238E27FC236}">
                  <a16:creationId xmlns:a16="http://schemas.microsoft.com/office/drawing/2014/main" id="{2791A17A-9A6B-C871-3573-44B882D808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3112" name="Oval 29">
              <a:extLst>
                <a:ext uri="{FF2B5EF4-FFF2-40B4-BE49-F238E27FC236}">
                  <a16:creationId xmlns:a16="http://schemas.microsoft.com/office/drawing/2014/main" id="{538CD47F-8E01-B40A-7BC1-208D4AC370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21</a:t>
              </a:r>
              <a:endParaRPr lang="en-US" altLang="zh-CN" b="1"/>
            </a:p>
          </p:txBody>
        </p:sp>
        <p:sp>
          <p:nvSpPr>
            <p:cNvPr id="3113" name="Rectangle 30">
              <a:extLst>
                <a:ext uri="{FF2B5EF4-FFF2-40B4-BE49-F238E27FC236}">
                  <a16:creationId xmlns:a16="http://schemas.microsoft.com/office/drawing/2014/main" id="{6A1C4D7D-3D07-E3DB-B3DE-13988773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&lt;</a:t>
              </a:r>
            </a:p>
          </p:txBody>
        </p:sp>
      </p:grpSp>
      <p:graphicFrame>
        <p:nvGraphicFramePr>
          <p:cNvPr id="33823" name="Object 31">
            <a:extLst>
              <a:ext uri="{FF2B5EF4-FFF2-40B4-BE49-F238E27FC236}">
                <a16:creationId xmlns:a16="http://schemas.microsoft.com/office/drawing/2014/main" id="{7D612A34-7FAC-B477-0AFC-5BE053317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9624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9" imgW="1554120" imgH="2286360" progId="MS_ClipArt_Gallery.2">
                  <p:embed/>
                </p:oleObj>
              </mc:Choice>
              <mc:Fallback>
                <p:oleObj name="剪辑" r:id="rId9" imgW="1554120" imgH="2286360" progId="MS_ClipArt_Gallery.2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962400"/>
                        <a:ext cx="466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Text Box 32">
            <a:extLst>
              <a:ext uri="{FF2B5EF4-FFF2-40B4-BE49-F238E27FC236}">
                <a16:creationId xmlns:a16="http://schemas.microsoft.com/office/drawing/2014/main" id="{E74E56B7-FF02-3D4B-0B22-83BCB17A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9530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Case 2 :  new_item = 17</a:t>
            </a:r>
          </a:p>
        </p:txBody>
      </p:sp>
      <p:sp>
        <p:nvSpPr>
          <p:cNvPr id="33825" name="Oval 33">
            <a:extLst>
              <a:ext uri="{FF2B5EF4-FFF2-40B4-BE49-F238E27FC236}">
                <a16:creationId xmlns:a16="http://schemas.microsoft.com/office/drawing/2014/main" id="{5D69AFB1-0698-3BB6-2118-FF1D5198FF6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1238" y="3124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17</a:t>
            </a:r>
            <a:endParaRPr lang="en-US" altLang="zh-CN" b="1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579407A1-A000-E14E-BA23-DE1194EC6C7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953000"/>
            <a:ext cx="1219200" cy="381000"/>
            <a:chOff x="2496" y="2256"/>
            <a:chExt cx="768" cy="240"/>
          </a:xfrm>
        </p:grpSpPr>
        <p:sp>
          <p:nvSpPr>
            <p:cNvPr id="3108" name="Oval 35">
              <a:extLst>
                <a:ext uri="{FF2B5EF4-FFF2-40B4-BE49-F238E27FC236}">
                  <a16:creationId xmlns:a16="http://schemas.microsoft.com/office/drawing/2014/main" id="{ECDBB4C1-512B-8305-D8EF-18C8A60A4D8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3109" name="Oval 36">
              <a:extLst>
                <a:ext uri="{FF2B5EF4-FFF2-40B4-BE49-F238E27FC236}">
                  <a16:creationId xmlns:a16="http://schemas.microsoft.com/office/drawing/2014/main" id="{5CD1EA3C-667D-274D-8307-0E42F05803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17</a:t>
              </a:r>
              <a:endParaRPr lang="en-US" altLang="zh-CN" b="1"/>
            </a:p>
          </p:txBody>
        </p:sp>
        <p:sp>
          <p:nvSpPr>
            <p:cNvPr id="3110" name="Rectangle 37">
              <a:extLst>
                <a:ext uri="{FF2B5EF4-FFF2-40B4-BE49-F238E27FC236}">
                  <a16:creationId xmlns:a16="http://schemas.microsoft.com/office/drawing/2014/main" id="{2E600730-33D5-6C2F-7553-394C622A8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&gt;</a:t>
              </a:r>
            </a:p>
          </p:txBody>
        </p:sp>
      </p:grpSp>
      <p:sp>
        <p:nvSpPr>
          <p:cNvPr id="33830" name="Oval 38">
            <a:extLst>
              <a:ext uri="{FF2B5EF4-FFF2-40B4-BE49-F238E27FC236}">
                <a16:creationId xmlns:a16="http://schemas.microsoft.com/office/drawing/2014/main" id="{89087D54-867C-D384-A3D4-590FB0665D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86038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17</a:t>
            </a:r>
            <a:endParaRPr lang="en-US" altLang="zh-CN" b="1"/>
          </a:p>
        </p:txBody>
      </p:sp>
      <p:sp>
        <p:nvSpPr>
          <p:cNvPr id="33831" name="Oval 39">
            <a:extLst>
              <a:ext uri="{FF2B5EF4-FFF2-40B4-BE49-F238E27FC236}">
                <a16:creationId xmlns:a16="http://schemas.microsoft.com/office/drawing/2014/main" id="{57FA35E7-FAD3-FEBF-670D-71130259F9F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1238" y="31242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20</a:t>
            </a: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39861C14-C73A-DD1B-0B91-55B8D46E92B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953000"/>
            <a:ext cx="1219200" cy="381000"/>
            <a:chOff x="2496" y="2256"/>
            <a:chExt cx="768" cy="240"/>
          </a:xfrm>
        </p:grpSpPr>
        <p:sp>
          <p:nvSpPr>
            <p:cNvPr id="3105" name="Oval 41">
              <a:extLst>
                <a:ext uri="{FF2B5EF4-FFF2-40B4-BE49-F238E27FC236}">
                  <a16:creationId xmlns:a16="http://schemas.microsoft.com/office/drawing/2014/main" id="{83F5048E-6E69-D1C6-A8C3-D7BD471181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3106" name="Oval 42">
              <a:extLst>
                <a:ext uri="{FF2B5EF4-FFF2-40B4-BE49-F238E27FC236}">
                  <a16:creationId xmlns:a16="http://schemas.microsoft.com/office/drawing/2014/main" id="{C51BF327-E451-C0EB-ED66-30779D615F6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17</a:t>
              </a:r>
              <a:endParaRPr lang="en-US" altLang="zh-CN" b="1"/>
            </a:p>
          </p:txBody>
        </p:sp>
        <p:sp>
          <p:nvSpPr>
            <p:cNvPr id="3107" name="Rectangle 43">
              <a:extLst>
                <a:ext uri="{FF2B5EF4-FFF2-40B4-BE49-F238E27FC236}">
                  <a16:creationId xmlns:a16="http://schemas.microsoft.com/office/drawing/2014/main" id="{368B6CA2-ADC4-2199-9E9D-A7C028611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&lt;</a:t>
              </a:r>
            </a:p>
          </p:txBody>
        </p:sp>
      </p:grpSp>
      <p:graphicFrame>
        <p:nvGraphicFramePr>
          <p:cNvPr id="33836" name="Object 44">
            <a:extLst>
              <a:ext uri="{FF2B5EF4-FFF2-40B4-BE49-F238E27FC236}">
                <a16:creationId xmlns:a16="http://schemas.microsoft.com/office/drawing/2014/main" id="{BA4D498C-8667-B043-AF97-9C8BA225D1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7244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9" imgW="1554120" imgH="2286360" progId="MS_ClipArt_Gallery.2">
                  <p:embed/>
                </p:oleObj>
              </mc:Choice>
              <mc:Fallback>
                <p:oleObj name="剪辑" r:id="rId9" imgW="1554120" imgH="2286360" progId="MS_ClipArt_Gallery.2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24400"/>
                        <a:ext cx="466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7" name="Text Box 45">
            <a:extLst>
              <a:ext uri="{FF2B5EF4-FFF2-40B4-BE49-F238E27FC236}">
                <a16:creationId xmlns:a16="http://schemas.microsoft.com/office/drawing/2014/main" id="{63253F1D-59BB-584B-6347-150E2E73A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912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Case 3 :  new_item = 9</a:t>
            </a:r>
          </a:p>
        </p:txBody>
      </p:sp>
      <p:grpSp>
        <p:nvGrpSpPr>
          <p:cNvPr id="6" name="Group 46">
            <a:extLst>
              <a:ext uri="{FF2B5EF4-FFF2-40B4-BE49-F238E27FC236}">
                <a16:creationId xmlns:a16="http://schemas.microsoft.com/office/drawing/2014/main" id="{B85589CA-249D-DD2A-ED0D-48854E335AD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791200"/>
            <a:ext cx="1219200" cy="381000"/>
            <a:chOff x="2496" y="2256"/>
            <a:chExt cx="768" cy="240"/>
          </a:xfrm>
        </p:grpSpPr>
        <p:sp>
          <p:nvSpPr>
            <p:cNvPr id="3102" name="Oval 47">
              <a:extLst>
                <a:ext uri="{FF2B5EF4-FFF2-40B4-BE49-F238E27FC236}">
                  <a16:creationId xmlns:a16="http://schemas.microsoft.com/office/drawing/2014/main" id="{D3B2B6BA-8E2E-BFA7-4726-F558350E57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20</a:t>
              </a:r>
            </a:p>
          </p:txBody>
        </p:sp>
        <p:sp>
          <p:nvSpPr>
            <p:cNvPr id="3103" name="Oval 48">
              <a:extLst>
                <a:ext uri="{FF2B5EF4-FFF2-40B4-BE49-F238E27FC236}">
                  <a16:creationId xmlns:a16="http://schemas.microsoft.com/office/drawing/2014/main" id="{05BF2263-20BE-D843-2AE1-3BD54E7CB9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9</a:t>
              </a:r>
              <a:endParaRPr lang="en-US" altLang="zh-CN" b="1"/>
            </a:p>
          </p:txBody>
        </p:sp>
        <p:sp>
          <p:nvSpPr>
            <p:cNvPr id="3104" name="Rectangle 49">
              <a:extLst>
                <a:ext uri="{FF2B5EF4-FFF2-40B4-BE49-F238E27FC236}">
                  <a16:creationId xmlns:a16="http://schemas.microsoft.com/office/drawing/2014/main" id="{B2C8474A-56B9-5663-1AE7-B8BE6E0A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&gt;</a:t>
              </a:r>
            </a:p>
          </p:txBody>
        </p:sp>
      </p:grpSp>
      <p:sp>
        <p:nvSpPr>
          <p:cNvPr id="33842" name="Oval 50">
            <a:extLst>
              <a:ext uri="{FF2B5EF4-FFF2-40B4-BE49-F238E27FC236}">
                <a16:creationId xmlns:a16="http://schemas.microsoft.com/office/drawing/2014/main" id="{954B0AE1-6AE4-D303-A4A1-AECB9BAB14D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86038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9</a:t>
            </a:r>
            <a:endParaRPr lang="en-US" altLang="zh-CN" b="1"/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CA129CF2-3AFF-58A0-C2DE-950ADFFF715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791200"/>
            <a:ext cx="1219200" cy="381000"/>
            <a:chOff x="2496" y="2256"/>
            <a:chExt cx="768" cy="240"/>
          </a:xfrm>
        </p:grpSpPr>
        <p:sp>
          <p:nvSpPr>
            <p:cNvPr id="3099" name="Oval 52">
              <a:extLst>
                <a:ext uri="{FF2B5EF4-FFF2-40B4-BE49-F238E27FC236}">
                  <a16:creationId xmlns:a16="http://schemas.microsoft.com/office/drawing/2014/main" id="{5014B79B-9BFA-7B4B-C55F-40522DB189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10</a:t>
              </a:r>
            </a:p>
          </p:txBody>
        </p:sp>
        <p:sp>
          <p:nvSpPr>
            <p:cNvPr id="3100" name="Oval 53">
              <a:extLst>
                <a:ext uri="{FF2B5EF4-FFF2-40B4-BE49-F238E27FC236}">
                  <a16:creationId xmlns:a16="http://schemas.microsoft.com/office/drawing/2014/main" id="{3C14ECE4-426F-DEBB-F57D-25EDA2D3E7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4" y="2256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hlink"/>
                  </a:solidFill>
                </a:rPr>
                <a:t>9</a:t>
              </a:r>
              <a:endParaRPr lang="en-US" altLang="zh-CN" b="1"/>
            </a:p>
          </p:txBody>
        </p:sp>
        <p:sp>
          <p:nvSpPr>
            <p:cNvPr id="3101" name="Rectangle 54">
              <a:extLst>
                <a:ext uri="{FF2B5EF4-FFF2-40B4-BE49-F238E27FC236}">
                  <a16:creationId xmlns:a16="http://schemas.microsoft.com/office/drawing/2014/main" id="{CC5C1F96-FABD-0954-8EB1-F55288AFF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56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&gt;</a:t>
              </a:r>
            </a:p>
          </p:txBody>
        </p:sp>
      </p:grpSp>
      <p:sp>
        <p:nvSpPr>
          <p:cNvPr id="33847" name="Oval 55">
            <a:extLst>
              <a:ext uri="{FF2B5EF4-FFF2-40B4-BE49-F238E27FC236}">
                <a16:creationId xmlns:a16="http://schemas.microsoft.com/office/drawing/2014/main" id="{37FA5201-3D7C-A11D-58F4-648E308FCC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33600" y="19050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</a:rPr>
              <a:t>9</a:t>
            </a:r>
            <a:endParaRPr lang="en-US" altLang="zh-CN" b="1"/>
          </a:p>
        </p:txBody>
      </p:sp>
      <p:sp>
        <p:nvSpPr>
          <p:cNvPr id="33848" name="Oval 56">
            <a:extLst>
              <a:ext uri="{FF2B5EF4-FFF2-40B4-BE49-F238E27FC236}">
                <a16:creationId xmlns:a16="http://schemas.microsoft.com/office/drawing/2014/main" id="{C486DC83-2CF1-6152-A2B8-C960413541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86038" y="2514600"/>
            <a:ext cx="381000" cy="381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10</a:t>
            </a:r>
          </a:p>
        </p:txBody>
      </p:sp>
      <p:graphicFrame>
        <p:nvGraphicFramePr>
          <p:cNvPr id="33849" name="Object 57">
            <a:extLst>
              <a:ext uri="{FF2B5EF4-FFF2-40B4-BE49-F238E27FC236}">
                <a16:creationId xmlns:a16="http://schemas.microsoft.com/office/drawing/2014/main" id="{6B3DBD94-E4D7-AFF9-8D38-8D51D9A74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562600"/>
          <a:ext cx="466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9" imgW="1554120" imgH="2286360" progId="MS_ClipArt_Gallery.2">
                  <p:embed/>
                </p:oleObj>
              </mc:Choice>
              <mc:Fallback>
                <p:oleObj name="剪辑" r:id="rId9" imgW="1554120" imgH="2286360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562600"/>
                        <a:ext cx="466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8" name="Text Box 58">
            <a:extLst>
              <a:ext uri="{FF2B5EF4-FFF2-40B4-BE49-F238E27FC236}">
                <a16:creationId xmlns:a16="http://schemas.microsoft.com/office/drawing/2014/main" id="{D1DDFF18-3A8F-5F73-64A7-E961C3DA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8/15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  <p:bldP spid="33815" grpId="0" autoUpdateAnimBg="0"/>
      <p:bldP spid="33816" grpId="0" animBg="1" autoUpdateAnimBg="0"/>
      <p:bldP spid="33817" grpId="0" autoUpdateAnimBg="0"/>
      <p:bldP spid="33818" grpId="0" animBg="1" autoUpdateAnimBg="0"/>
      <p:bldP spid="33824" grpId="0" autoUpdateAnimBg="0"/>
      <p:bldP spid="33825" grpId="0" animBg="1" autoUpdateAnimBg="0"/>
      <p:bldP spid="33830" grpId="0" animBg="1" autoUpdateAnimBg="0"/>
      <p:bldP spid="33831" grpId="0" animBg="1" autoUpdateAnimBg="0"/>
      <p:bldP spid="33837" grpId="0" autoUpdateAnimBg="0"/>
      <p:bldP spid="33842" grpId="0" animBg="1" autoUpdateAnimBg="0"/>
      <p:bldP spid="33847" grpId="0" animBg="1" autoUpdateAnimBg="0"/>
      <p:bldP spid="3384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9185B7BC-77E5-C75A-99ED-90EC49B64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§3  Binary Heap</a:t>
            </a:r>
          </a:p>
        </p:txBody>
      </p:sp>
      <p:sp>
        <p:nvSpPr>
          <p:cNvPr id="34819" name="AutoShape 3">
            <a:extLst>
              <a:ext uri="{FF2B5EF4-FFF2-40B4-BE49-F238E27FC236}">
                <a16:creationId xmlns:a16="http://schemas.microsoft.com/office/drawing/2014/main" id="{4FEB46F9-17ED-6FED-5386-D77BD97E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8153400" cy="4724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H-&gt;Element[ 0 ] is a sentinel */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 Insert( ElementType  X,  PriorityQueue  H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i;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IsFull( H )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Error( "Priority queue is full"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}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i = ++H-&gt;Size; H-&gt;Elements[ i / 2 ] &gt; X; i /= 2 )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H-&gt;Elements[ i ] = H-&gt;Elements[ i / 2 ];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H-&gt;Elements[ i ] = X;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4820" name="AutoShape 4">
            <a:extLst>
              <a:ext uri="{FF2B5EF4-FFF2-40B4-BE49-F238E27FC236}">
                <a16:creationId xmlns:a16="http://schemas.microsoft.com/office/drawing/2014/main" id="{23EAA8E5-0846-CF9A-6105-EC793998E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7800"/>
            <a:ext cx="2819400" cy="1219200"/>
          </a:xfrm>
          <a:prstGeom prst="wedgeEllipseCallout">
            <a:avLst>
              <a:gd name="adj1" fmla="val -87444"/>
              <a:gd name="adj2" fmla="val 117838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/>
              <a:t>Percolate up</a:t>
            </a:r>
          </a:p>
        </p:txBody>
      </p:sp>
      <p:sp>
        <p:nvSpPr>
          <p:cNvPr id="34821" name="AutoShape 5">
            <a:extLst>
              <a:ext uri="{FF2B5EF4-FFF2-40B4-BE49-F238E27FC236}">
                <a16:creationId xmlns:a16="http://schemas.microsoft.com/office/drawing/2014/main" id="{1BD102AB-41B3-4375-4623-87E097B6B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72000"/>
            <a:ext cx="2819400" cy="1447800"/>
          </a:xfrm>
          <a:prstGeom prst="wedgeEllipseCallout">
            <a:avLst>
              <a:gd name="adj1" fmla="val -102815"/>
              <a:gd name="adj2" fmla="val -9780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Faster than </a:t>
            </a:r>
            <a:r>
              <a:rPr lang="en-US" altLang="zh-CN" b="1" i="1"/>
              <a:t>swap</a:t>
            </a:r>
          </a:p>
        </p:txBody>
      </p:sp>
      <p:sp>
        <p:nvSpPr>
          <p:cNvPr id="34822" name="AutoShape 6">
            <a:extLst>
              <a:ext uri="{FF2B5EF4-FFF2-40B4-BE49-F238E27FC236}">
                <a16:creationId xmlns:a16="http://schemas.microsoft.com/office/drawing/2014/main" id="{F44DE01F-9F3B-05D1-30AE-B79DE93D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219200"/>
            <a:ext cx="4419600" cy="1752600"/>
          </a:xfrm>
          <a:prstGeom prst="wedgeEllipseCallout">
            <a:avLst>
              <a:gd name="adj1" fmla="val -29130"/>
              <a:gd name="adj2" fmla="val 8242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Arial" panose="020B0604020202020204" pitchFamily="34" charset="0"/>
              </a:rPr>
              <a:t>H-&gt;Element[ 0 ] is a </a:t>
            </a:r>
            <a:r>
              <a:rPr lang="en-US" altLang="zh-CN" sz="2000" b="1" i="1">
                <a:solidFill>
                  <a:schemeClr val="hlink"/>
                </a:solidFill>
              </a:rPr>
              <a:t>sentinel</a:t>
            </a:r>
            <a:r>
              <a:rPr lang="en-US" altLang="zh-CN" sz="2000" b="1">
                <a:latin typeface="Arial" panose="020B0604020202020204" pitchFamily="34" charset="0"/>
              </a:rPr>
              <a:t> that is no larger than the minimum element in the heap.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F798A633-05FF-F0AE-1542-80C74E31C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(</a:t>
            </a:r>
            <a:r>
              <a:rPr lang="en-US" altLang="zh-CN" b="1" i="1"/>
              <a:t>N</a:t>
            </a:r>
            <a:r>
              <a:rPr lang="en-US" altLang="zh-CN" b="1"/>
              <a:t>) = O ( log </a:t>
            </a:r>
            <a:r>
              <a:rPr lang="en-US" altLang="zh-CN" b="1" i="1"/>
              <a:t>N </a:t>
            </a:r>
            <a:r>
              <a:rPr lang="en-US" altLang="zh-CN" b="1"/>
              <a:t>)</a:t>
            </a:r>
            <a:endParaRPr lang="en-US" altLang="zh-CN" b="1" i="1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DC6C8026-E0F8-A301-003D-28DB4FE9E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9/15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 autoUpdateAnimBg="0"/>
      <p:bldP spid="34820" grpId="0" animBg="1" autoUpdateAnimBg="0"/>
      <p:bldP spid="34821" grpId="0" animBg="1" autoUpdateAnimBg="0"/>
      <p:bldP spid="34822" grpId="0" animBg="1" autoUpdateAnimBg="0"/>
      <p:bldP spid="3482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1925</Words>
  <Application>Microsoft Office PowerPoint</Application>
  <PresentationFormat>全屏显示(4:3)</PresentationFormat>
  <Paragraphs>385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Times New Roman</vt:lpstr>
      <vt:lpstr>宋体</vt:lpstr>
      <vt:lpstr>Arial</vt:lpstr>
      <vt:lpstr>Calibri</vt:lpstr>
      <vt:lpstr>Webdings</vt:lpstr>
      <vt:lpstr>Wingdings</vt:lpstr>
      <vt:lpstr>Symbol</vt:lpstr>
      <vt:lpstr>MS Hei</vt:lpstr>
      <vt:lpstr>默认设计模板</vt:lpstr>
      <vt:lpstr>Microsoft Clip Gallery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86</cp:revision>
  <dcterms:created xsi:type="dcterms:W3CDTF">2000-07-24T11:13:48Z</dcterms:created>
  <dcterms:modified xsi:type="dcterms:W3CDTF">2025-06-19T09:00:15Z</dcterms:modified>
</cp:coreProperties>
</file>