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86" r:id="rId4"/>
    <p:sldId id="287" r:id="rId5"/>
    <p:sldId id="288" r:id="rId6"/>
    <p:sldId id="289" r:id="rId7"/>
    <p:sldId id="290" r:id="rId8"/>
    <p:sldId id="291" r:id="rId9"/>
    <p:sldId id="292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6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E0978F-8F3C-B5C8-459F-8DFBF08997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B0BFD09-5F7D-220B-BAAB-CAFA80034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3E2C91B-8566-396A-BFCD-CFB1B61BEB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FE95E5-9DB3-498A-B583-BD735B03A1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771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335DAF-000A-C0BC-F0E8-0631EA2334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3D9475-755E-91CA-DE06-75977D627D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EC1EE9F-3898-26D1-2053-13398D0821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48819D-C401-4396-9631-BC3111BCE2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78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A18930E-BF77-BF83-C531-34812B9B99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595553-CAF7-0523-EFF5-C02D97D422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85AF48-7D66-A7F2-B997-AB13A974BD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36AFED-450D-4087-B625-1FB401A86A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6662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CF8C75-4503-0459-C744-576390F994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C6F44F-C77A-5A34-5D44-1926F2ACE2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A3B0EB8-E222-F841-CDF4-6A3BEACDC1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77C25-7455-46ED-A668-BDA30540F8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079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398078-2558-2384-AE8D-A42FCE973C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090368-13E8-0B49-DE07-4FCE89E121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AC0620-D989-AC4B-F864-F313E519C6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8105A9-140F-48CF-9249-31C1622508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5916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3E29D-85B6-4AC7-4861-C493E4169C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394633-3CE5-F730-8521-A95BA83FE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5C2220-F003-150F-ADBD-0B39B028EC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137B3-2759-4571-B6EA-0E67D1ED33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5678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C3AF06F-41EA-B8EC-3186-1E40495AA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5612AC9-DAE6-B567-CC19-B421E224C6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E3A87D5-4FD4-58CC-D587-D55D9BF22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B386C-7EF0-4D03-A0B1-59FD4B7B99B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787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C38609A-5DDB-F89C-4A47-7CEF4FAFE7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BA7D677-6A9F-1650-80D9-60609A7B08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DD8CC34-466D-4325-A414-967DBDBE8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56AF9-4E0C-43AB-9D87-4E724DF055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567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5D0D505-8EE1-FB2E-5FB9-5C5C02FEFE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6DFFAE1-6EA8-F5F4-CC1D-347EEFC2AC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1ECAEBB-8042-82EE-9D61-37994BDC54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60A52-DB11-4C91-851C-9C5003234E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86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76187-5104-B2A7-D5F1-5C7520DC56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702481-7B52-FEE1-F64F-46521DEA0D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DE1E03-5302-F516-9682-6203672928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CEC0A-C50E-4BFF-AAC8-C65DAA3E38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54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FA7A6B-FCE5-3C94-2E83-24582E2579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A21807-2A60-1B40-7600-37CF8F0A05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F40BF2-1ADB-5B13-7CDB-E890C40284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28116-4ACA-4A79-9131-B1BA9F2530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054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65284AF-EC8E-1CCF-3493-553F2A6DFD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21348CE-140D-53D1-B666-5362836F8B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627FB06-8376-1070-11CF-FE57BAAD3A7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CF26496-AFB7-70B5-0FF4-0B148468ADE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21421AB-CD59-832B-5EF1-68FC3B24404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9E96148-A929-43E8-A898-7472A41C94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5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2.wav"/><Relationship Id="rId5" Type="http://schemas.openxmlformats.org/officeDocument/2006/relationships/audio" Target="../media/audio6.wav"/><Relationship Id="rId4" Type="http://schemas.openxmlformats.org/officeDocument/2006/relationships/audio" Target="../media/audio4.wav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audio" Target="../media/audio1.wav"/><Relationship Id="rId7" Type="http://schemas.openxmlformats.org/officeDocument/2006/relationships/oleObject" Target="../embeddings/oleObject1.bin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5" Type="http://schemas.openxmlformats.org/officeDocument/2006/relationships/audio" Target="../media/audio6.wav"/><Relationship Id="rId4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3.wav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audio" Target="../media/audio5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audio" Target="../media/audio4.wav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>
            <a:extLst>
              <a:ext uri="{FF2B5EF4-FFF2-40B4-BE49-F238E27FC236}">
                <a16:creationId xmlns:a16="http://schemas.microsoft.com/office/drawing/2014/main" id="{904E30C1-CB1E-C6E6-D5C2-3F19C0FA6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5257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u="sng"/>
              <a:t>CHAPTER  </a:t>
            </a:r>
            <a:r>
              <a:rPr lang="en-US" altLang="zh-CN" sz="2400" b="1" u="sng"/>
              <a:t>8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THE DISJOINT SET ADT</a:t>
            </a:r>
            <a:endParaRPr lang="en-US" altLang="zh-CN" sz="2400" b="1"/>
          </a:p>
        </p:txBody>
      </p:sp>
      <p:sp>
        <p:nvSpPr>
          <p:cNvPr id="2130" name="Text Box 82">
            <a:extLst>
              <a:ext uri="{FF2B5EF4-FFF2-40B4-BE49-F238E27FC236}">
                <a16:creationId xmlns:a16="http://schemas.microsoft.com/office/drawing/2014/main" id="{2128BD31-2A26-7488-DA40-CFDB8533D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19200"/>
            <a:ext cx="464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§1  Equivalence Relations</a:t>
            </a:r>
            <a:endParaRPr lang="en-US" altLang="zh-CN" sz="2400" b="1"/>
          </a:p>
        </p:txBody>
      </p:sp>
      <p:sp>
        <p:nvSpPr>
          <p:cNvPr id="2143" name="Text Box 95">
            <a:extLst>
              <a:ext uri="{FF2B5EF4-FFF2-40B4-BE49-F238E27FC236}">
                <a16:creationId xmlns:a16="http://schemas.microsoft.com/office/drawing/2014/main" id="{897CE768-C4F4-1289-A915-717F74FC5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981200"/>
            <a:ext cx="8382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【Definition】</a:t>
            </a:r>
            <a:r>
              <a:rPr lang="en-US" altLang="zh-CN" sz="2400" b="1"/>
              <a:t>A </a:t>
            </a:r>
            <a:r>
              <a:rPr lang="en-US" altLang="zh-CN" sz="2400" b="1" i="1">
                <a:solidFill>
                  <a:schemeClr val="hlink"/>
                </a:solidFill>
              </a:rPr>
              <a:t>relation</a:t>
            </a:r>
            <a:r>
              <a:rPr lang="en-US" altLang="zh-CN" sz="2400" b="1"/>
              <a:t> </a:t>
            </a:r>
            <a:r>
              <a:rPr lang="en-US" altLang="zh-CN" sz="2400" b="1" i="1">
                <a:solidFill>
                  <a:schemeClr val="hlink"/>
                </a:solidFill>
              </a:rPr>
              <a:t>R</a:t>
            </a:r>
            <a:r>
              <a:rPr lang="en-US" altLang="zh-CN" sz="2400" b="1"/>
              <a:t> is defined on a set </a:t>
            </a:r>
            <a:r>
              <a:rPr lang="en-US" altLang="zh-CN" sz="2400" b="1" i="1">
                <a:solidFill>
                  <a:srgbClr val="009900"/>
                </a:solidFill>
              </a:rPr>
              <a:t>S</a:t>
            </a:r>
            <a:r>
              <a:rPr lang="en-US" altLang="zh-CN" sz="2400" b="1"/>
              <a:t> if for every pair of elements (</a:t>
            </a:r>
            <a:r>
              <a:rPr lang="en-US" altLang="zh-CN" sz="2400" b="1" i="1"/>
              <a:t>a</a:t>
            </a:r>
            <a:r>
              <a:rPr lang="en-US" altLang="zh-CN" sz="2400" b="1"/>
              <a:t>, </a:t>
            </a:r>
            <a:r>
              <a:rPr lang="en-US" altLang="zh-CN" sz="2400" b="1" i="1"/>
              <a:t>b</a:t>
            </a:r>
            <a:r>
              <a:rPr lang="en-US" altLang="zh-CN" sz="2400" b="1"/>
              <a:t>), </a:t>
            </a:r>
            <a:r>
              <a:rPr lang="en-US" altLang="zh-CN" sz="2400" b="1" i="1">
                <a:solidFill>
                  <a:srgbClr val="009900"/>
                </a:solidFill>
              </a:rPr>
              <a:t>a, b </a:t>
            </a:r>
            <a:r>
              <a:rPr lang="en-US" altLang="zh-CN" sz="2400" b="1">
                <a:solidFill>
                  <a:srgbClr val="0099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>
                <a:solidFill>
                  <a:srgbClr val="0099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 i="1">
                <a:solidFill>
                  <a:srgbClr val="009900"/>
                </a:solidFill>
                <a:sym typeface="Symbol" panose="05050102010706020507" pitchFamily="18" charset="2"/>
              </a:rPr>
              <a:t>a R b</a:t>
            </a:r>
            <a:r>
              <a:rPr lang="en-US" altLang="zh-CN" sz="2400" b="1">
                <a:sym typeface="Symbol" panose="05050102010706020507" pitchFamily="18" charset="2"/>
              </a:rPr>
              <a:t> is either true or false.  If </a:t>
            </a:r>
            <a:r>
              <a:rPr lang="en-US" altLang="zh-CN" sz="2400" b="1" i="1">
                <a:solidFill>
                  <a:srgbClr val="009900"/>
                </a:solidFill>
                <a:sym typeface="Symbol" panose="05050102010706020507" pitchFamily="18" charset="2"/>
              </a:rPr>
              <a:t>a R b</a:t>
            </a:r>
            <a:r>
              <a:rPr lang="en-US" altLang="zh-CN" sz="2400" b="1">
                <a:sym typeface="Symbol" panose="05050102010706020507" pitchFamily="18" charset="2"/>
              </a:rPr>
              <a:t> is true, then we say that </a:t>
            </a:r>
            <a:r>
              <a:rPr lang="en-US" altLang="zh-CN" sz="2400" b="1" i="1">
                <a:solidFill>
                  <a:schemeClr val="hlink"/>
                </a:solidFill>
                <a:sym typeface="Symbol" panose="05050102010706020507" pitchFamily="18" charset="2"/>
              </a:rPr>
              <a:t>a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 is related to </a:t>
            </a:r>
            <a:r>
              <a:rPr lang="en-US" altLang="zh-CN" sz="2400" b="1" i="1">
                <a:solidFill>
                  <a:schemeClr val="hlink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b="1">
                <a:sym typeface="Symbol" panose="05050102010706020507" pitchFamily="18" charset="2"/>
              </a:rPr>
              <a:t>.</a:t>
            </a:r>
            <a:endParaRPr lang="en-US" altLang="zh-CN" sz="2400" b="1"/>
          </a:p>
        </p:txBody>
      </p:sp>
      <p:sp>
        <p:nvSpPr>
          <p:cNvPr id="2144" name="Text Box 96">
            <a:extLst>
              <a:ext uri="{FF2B5EF4-FFF2-40B4-BE49-F238E27FC236}">
                <a16:creationId xmlns:a16="http://schemas.microsoft.com/office/drawing/2014/main" id="{0673F2E3-1AE1-1C5A-2A62-FD73A107E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352800"/>
            <a:ext cx="83820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【Definition】</a:t>
            </a:r>
            <a:r>
              <a:rPr lang="en-US" altLang="zh-CN" sz="2400" b="1"/>
              <a:t>A relation,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~</a:t>
            </a:r>
            <a:r>
              <a:rPr lang="en-US" altLang="zh-CN" sz="2400" b="1">
                <a:sym typeface="Symbol" panose="05050102010706020507" pitchFamily="18" charset="2"/>
              </a:rPr>
              <a:t>, over a set, </a:t>
            </a:r>
            <a:r>
              <a:rPr lang="en-US" altLang="zh-CN" sz="2400" b="1" i="1">
                <a:solidFill>
                  <a:schemeClr val="accent1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>
                <a:sym typeface="Symbol" panose="05050102010706020507" pitchFamily="18" charset="2"/>
              </a:rPr>
              <a:t>, is said to be an </a:t>
            </a:r>
            <a:r>
              <a:rPr lang="en-US" altLang="zh-CN" sz="2400" b="1" i="1">
                <a:solidFill>
                  <a:schemeClr val="hlink"/>
                </a:solidFill>
                <a:sym typeface="Symbol" panose="05050102010706020507" pitchFamily="18" charset="2"/>
              </a:rPr>
              <a:t>equivalence relation</a:t>
            </a:r>
            <a:r>
              <a:rPr lang="en-US" altLang="zh-CN" sz="2400" b="1">
                <a:sym typeface="Symbol" panose="05050102010706020507" pitchFamily="18" charset="2"/>
              </a:rPr>
              <a:t> over </a:t>
            </a:r>
            <a:r>
              <a:rPr lang="en-US" altLang="zh-CN" sz="2400" b="1" i="1">
                <a:solidFill>
                  <a:schemeClr val="accent1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>
                <a:sym typeface="Symbol" panose="05050102010706020507" pitchFamily="18" charset="2"/>
              </a:rPr>
              <a:t> iff it is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symmetric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reflexive</a:t>
            </a:r>
            <a:r>
              <a:rPr lang="en-US" altLang="zh-CN" sz="2400" b="1">
                <a:sym typeface="Symbol" panose="05050102010706020507" pitchFamily="18" charset="2"/>
              </a:rPr>
              <a:t>, and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transitive</a:t>
            </a:r>
            <a:r>
              <a:rPr lang="en-US" altLang="zh-CN" sz="2400" b="1">
                <a:sym typeface="Symbol" panose="05050102010706020507" pitchFamily="18" charset="2"/>
              </a:rPr>
              <a:t> over </a:t>
            </a:r>
            <a:r>
              <a:rPr lang="en-US" altLang="zh-CN" sz="2400" b="1" i="1">
                <a:solidFill>
                  <a:schemeClr val="accent1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="1">
                <a:sym typeface="Symbol" panose="05050102010706020507" pitchFamily="18" charset="2"/>
              </a:rPr>
              <a:t>.</a:t>
            </a:r>
            <a:endParaRPr lang="en-US" altLang="zh-CN" sz="2400" b="1"/>
          </a:p>
        </p:txBody>
      </p:sp>
      <p:sp>
        <p:nvSpPr>
          <p:cNvPr id="2145" name="Text Box 97">
            <a:extLst>
              <a:ext uri="{FF2B5EF4-FFF2-40B4-BE49-F238E27FC236}">
                <a16:creationId xmlns:a16="http://schemas.microsoft.com/office/drawing/2014/main" id="{5A2E66D8-5836-8A1D-0DC9-4A4F573A2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24400"/>
            <a:ext cx="8382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【Definition】</a:t>
            </a:r>
            <a:r>
              <a:rPr lang="en-US" altLang="zh-CN" sz="2400" b="1"/>
              <a:t>Two members </a:t>
            </a:r>
            <a:r>
              <a:rPr lang="en-US" altLang="zh-CN" sz="2400" b="1" i="1">
                <a:solidFill>
                  <a:schemeClr val="accent1"/>
                </a:solidFill>
              </a:rPr>
              <a:t>x</a:t>
            </a:r>
            <a:r>
              <a:rPr lang="en-US" altLang="zh-CN" sz="2400" b="1"/>
              <a:t> and </a:t>
            </a:r>
            <a:r>
              <a:rPr lang="en-US" altLang="zh-CN" sz="2400" b="1" i="1">
                <a:solidFill>
                  <a:schemeClr val="accent1"/>
                </a:solidFill>
              </a:rPr>
              <a:t>y</a:t>
            </a:r>
            <a:r>
              <a:rPr lang="en-US" altLang="zh-CN" sz="2400" b="1"/>
              <a:t> of a set </a:t>
            </a:r>
            <a:r>
              <a:rPr lang="en-US" altLang="zh-CN" sz="2400" b="1" i="1">
                <a:solidFill>
                  <a:schemeClr val="accent1"/>
                </a:solidFill>
              </a:rPr>
              <a:t>S</a:t>
            </a:r>
            <a:r>
              <a:rPr lang="en-US" altLang="zh-CN" sz="2400" b="1"/>
              <a:t> are said to be in the same </a:t>
            </a:r>
            <a:r>
              <a:rPr lang="en-US" altLang="zh-CN" sz="2400" b="1" i="1">
                <a:solidFill>
                  <a:schemeClr val="hlink"/>
                </a:solidFill>
              </a:rPr>
              <a:t>equivalence class</a:t>
            </a:r>
            <a:r>
              <a:rPr lang="en-US" altLang="zh-CN" sz="2400" b="1"/>
              <a:t> iff </a:t>
            </a:r>
            <a:r>
              <a:rPr lang="en-US" altLang="zh-CN" sz="2400" b="1" i="1">
                <a:solidFill>
                  <a:schemeClr val="hlink"/>
                </a:solidFill>
              </a:rPr>
              <a:t>x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~</a:t>
            </a:r>
            <a:r>
              <a:rPr lang="en-US" altLang="zh-CN" sz="2400" b="1" i="1">
                <a:solidFill>
                  <a:schemeClr val="hlink"/>
                </a:solidFill>
              </a:rPr>
              <a:t> y</a:t>
            </a:r>
            <a:r>
              <a:rPr lang="en-US" altLang="zh-CN" sz="2400" b="1"/>
              <a:t>.</a:t>
            </a:r>
            <a:endParaRPr lang="en-US" altLang="zh-CN" sz="2400" b="1" i="1"/>
          </a:p>
        </p:txBody>
      </p:sp>
      <p:sp>
        <p:nvSpPr>
          <p:cNvPr id="2055" name="Text Box 98">
            <a:extLst>
              <a:ext uri="{FF2B5EF4-FFF2-40B4-BE49-F238E27FC236}">
                <a16:creationId xmlns:a16="http://schemas.microsoft.com/office/drawing/2014/main" id="{21F65DE1-23E8-2D6D-9ECA-785E99546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1/9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" grpId="0" autoUpdateAnimBg="0"/>
      <p:bldP spid="2143" grpId="0" autoUpdateAnimBg="0"/>
      <p:bldP spid="2144" grpId="0" autoUpdateAnimBg="0"/>
      <p:bldP spid="214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A98C2C2D-0ABC-AB92-CC99-93AD25360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640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§2  The Dynamic Equivalence Problem</a:t>
            </a:r>
            <a:endParaRPr lang="en-US" altLang="zh-CN" sz="2400" b="1"/>
          </a:p>
        </p:txBody>
      </p:sp>
      <p:grpSp>
        <p:nvGrpSpPr>
          <p:cNvPr id="2" name="Group 1521">
            <a:extLst>
              <a:ext uri="{FF2B5EF4-FFF2-40B4-BE49-F238E27FC236}">
                <a16:creationId xmlns:a16="http://schemas.microsoft.com/office/drawing/2014/main" id="{AE50801F-7E4B-900F-9CB3-6770F5C979E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762000"/>
            <a:ext cx="7772400" cy="533400"/>
            <a:chOff x="384" y="480"/>
            <a:chExt cx="4896" cy="336"/>
          </a:xfrm>
        </p:grpSpPr>
        <p:pic>
          <p:nvPicPr>
            <p:cNvPr id="3081" name="Picture 1516" descr="DARTS">
              <a:extLst>
                <a:ext uri="{FF2B5EF4-FFF2-40B4-BE49-F238E27FC236}">
                  <a16:creationId xmlns:a16="http://schemas.microsoft.com/office/drawing/2014/main" id="{9B7D84AB-4625-B321-B4E7-AE16CD484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480"/>
              <a:ext cx="33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2" name="Text Box 1517">
              <a:extLst>
                <a:ext uri="{FF2B5EF4-FFF2-40B4-BE49-F238E27FC236}">
                  <a16:creationId xmlns:a16="http://schemas.microsoft.com/office/drawing/2014/main" id="{ED474C07-07DE-387D-4575-00002FE439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528"/>
              <a:ext cx="45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Given an equivalence relation ~, decide for any </a:t>
              </a:r>
              <a:r>
                <a:rPr lang="en-US" altLang="zh-CN" sz="2000" b="1" i="1"/>
                <a:t>a</a:t>
              </a:r>
              <a:r>
                <a:rPr lang="en-US" altLang="zh-CN" sz="2000" b="1"/>
                <a:t> and </a:t>
              </a:r>
              <a:r>
                <a:rPr lang="en-US" altLang="zh-CN" sz="2000" b="1" i="1"/>
                <a:t>b</a:t>
              </a:r>
              <a:r>
                <a:rPr lang="en-US" altLang="zh-CN" sz="2000" b="1"/>
                <a:t> if </a:t>
              </a:r>
              <a:r>
                <a:rPr lang="en-US" altLang="zh-CN" sz="2000" b="1" i="1"/>
                <a:t>a</a:t>
              </a:r>
              <a:r>
                <a:rPr lang="en-US" altLang="zh-CN" sz="2000" b="1"/>
                <a:t> ~ </a:t>
              </a:r>
              <a:r>
                <a:rPr lang="en-US" altLang="zh-CN" sz="2000" b="1" i="1"/>
                <a:t>b</a:t>
              </a:r>
              <a:r>
                <a:rPr lang="en-US" altLang="zh-CN" sz="2000" b="1"/>
                <a:t>.</a:t>
              </a:r>
              <a:endParaRPr lang="en-US" altLang="zh-CN" sz="2000" b="1" i="1"/>
            </a:p>
          </p:txBody>
        </p:sp>
      </p:grpSp>
      <p:sp>
        <p:nvSpPr>
          <p:cNvPr id="43503" name="Text Box 1519">
            <a:extLst>
              <a:ext uri="{FF2B5EF4-FFF2-40B4-BE49-F238E27FC236}">
                <a16:creationId xmlns:a16="http://schemas.microsoft.com/office/drawing/2014/main" id="{3E5315A8-AC4D-FB3F-A440-E6E062E9E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3716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</a:t>
            </a:r>
            <a:r>
              <a:rPr lang="en-US" altLang="zh-CN" sz="2400" b="1"/>
              <a:t>  </a:t>
            </a:r>
            <a:r>
              <a:rPr lang="en-US" altLang="zh-CN" sz="2000" b="1"/>
              <a:t>Given  </a:t>
            </a:r>
            <a:r>
              <a:rPr lang="en-US" altLang="zh-CN" sz="2000" b="1" i="1"/>
              <a:t>S</a:t>
            </a:r>
            <a:r>
              <a:rPr lang="en-US" altLang="zh-CN" sz="2000" b="1"/>
              <a:t> = { 1, 2, 3, 4, 5, 6, 7, 8, 9, 10, 11, 12 } and 9 relations: </a:t>
            </a:r>
            <a:r>
              <a:rPr lang="en-US" altLang="zh-CN" sz="2000" b="1">
                <a:solidFill>
                  <a:srgbClr val="FF0000"/>
                </a:solidFill>
              </a:rPr>
              <a:t>12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4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>
                <a:solidFill>
                  <a:schemeClr val="hlink"/>
                </a:solidFill>
              </a:rPr>
              <a:t>3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1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>
                <a:solidFill>
                  <a:schemeClr val="accent1"/>
                </a:solidFill>
              </a:rPr>
              <a:t>6</a:t>
            </a:r>
            <a:r>
              <a:rPr lang="en-US" altLang="zh-CN" sz="2000" b="1">
                <a:solidFill>
                  <a:schemeClr val="accent1"/>
                </a:solidFill>
                <a:sym typeface="Symbol" panose="05050102010706020507" pitchFamily="18" charset="2"/>
              </a:rPr>
              <a:t>10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>
                <a:solidFill>
                  <a:schemeClr val="accent1"/>
                </a:solidFill>
              </a:rPr>
              <a:t>8</a:t>
            </a:r>
            <a:r>
              <a:rPr lang="en-US" altLang="zh-CN" sz="2000" b="1">
                <a:solidFill>
                  <a:schemeClr val="accent1"/>
                </a:solidFill>
                <a:sym typeface="Symbol" panose="05050102010706020507" pitchFamily="18" charset="2"/>
              </a:rPr>
              <a:t>9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>
                <a:solidFill>
                  <a:srgbClr val="FF0000"/>
                </a:solidFill>
              </a:rPr>
              <a:t>7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4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>
                <a:solidFill>
                  <a:schemeClr val="accent1"/>
                </a:solidFill>
              </a:rPr>
              <a:t>6</a:t>
            </a:r>
            <a:r>
              <a:rPr lang="en-US" altLang="zh-CN" sz="2000" b="1">
                <a:solidFill>
                  <a:schemeClr val="accent1"/>
                </a:solidFill>
                <a:sym typeface="Symbol" panose="05050102010706020507" pitchFamily="18" charset="2"/>
              </a:rPr>
              <a:t>8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>
                <a:solidFill>
                  <a:schemeClr val="hlink"/>
                </a:solidFill>
              </a:rPr>
              <a:t>3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5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>
                <a:solidFill>
                  <a:srgbClr val="FF0000"/>
                </a:solidFill>
              </a:rPr>
              <a:t>2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11</a:t>
            </a:r>
            <a:r>
              <a:rPr lang="en-US" altLang="zh-CN" sz="2000" b="1">
                <a:sym typeface="Symbol" panose="05050102010706020507" pitchFamily="18" charset="2"/>
              </a:rPr>
              <a:t>, </a:t>
            </a:r>
            <a:r>
              <a:rPr lang="en-US" altLang="zh-CN" sz="2000" b="1">
                <a:solidFill>
                  <a:srgbClr val="FF0000"/>
                </a:solidFill>
              </a:rPr>
              <a:t>11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12</a:t>
            </a:r>
            <a:r>
              <a:rPr lang="en-US" altLang="zh-CN" sz="2000" b="1">
                <a:sym typeface="Symbol" panose="05050102010706020507" pitchFamily="18" charset="2"/>
              </a:rPr>
              <a:t>.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ym typeface="Symbol" panose="05050102010706020507" pitchFamily="18" charset="2"/>
              </a:rPr>
              <a:t>    The equivalence classes are  { 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2, 4, 7, 11,</a:t>
            </a:r>
            <a:r>
              <a:rPr lang="en-US" altLang="zh-CN" sz="2000" b="1">
                <a:sym typeface="Symbol" panose="05050102010706020507" pitchFamily="18" charset="2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12 </a:t>
            </a:r>
            <a:r>
              <a:rPr lang="en-US" altLang="zh-CN" sz="2000" b="1">
                <a:sym typeface="Symbol" panose="05050102010706020507" pitchFamily="18" charset="2"/>
              </a:rPr>
              <a:t>}, {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1, 3, 5</a:t>
            </a:r>
            <a:r>
              <a:rPr lang="en-US" altLang="zh-CN" sz="2000" b="1">
                <a:sym typeface="Symbol" panose="05050102010706020507" pitchFamily="18" charset="2"/>
              </a:rPr>
              <a:t> }, { </a:t>
            </a:r>
            <a:r>
              <a:rPr lang="en-US" altLang="zh-CN" sz="2000" b="1">
                <a:solidFill>
                  <a:schemeClr val="accent1"/>
                </a:solidFill>
                <a:sym typeface="Symbol" panose="05050102010706020507" pitchFamily="18" charset="2"/>
              </a:rPr>
              <a:t>6, 8, 9, 10</a:t>
            </a:r>
            <a:r>
              <a:rPr lang="en-US" altLang="zh-CN" sz="2000" b="1">
                <a:sym typeface="Symbol" panose="05050102010706020507" pitchFamily="18" charset="2"/>
              </a:rPr>
              <a:t> }</a:t>
            </a:r>
          </a:p>
        </p:txBody>
      </p:sp>
      <p:sp>
        <p:nvSpPr>
          <p:cNvPr id="43504" name="AutoShape 1520">
            <a:extLst>
              <a:ext uri="{FF2B5EF4-FFF2-40B4-BE49-F238E27FC236}">
                <a16:creationId xmlns:a16="http://schemas.microsoft.com/office/drawing/2014/main" id="{033D6B39-AD90-C36A-048F-DC7EC1176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743200"/>
            <a:ext cx="7620000" cy="35814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Algorithm: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step 1: read the relations in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Initialize N disjoint sets;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 ( read in a ~ b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        if</a:t>
            </a:r>
            <a:r>
              <a:rPr lang="en-US" altLang="zh-CN" sz="1800" b="1">
                <a:latin typeface="Arial" panose="020B0604020202020204" pitchFamily="34" charset="0"/>
              </a:rPr>
              <a:t> ( ! (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Find</a:t>
            </a:r>
            <a:r>
              <a:rPr lang="en-US" altLang="zh-CN" sz="1800" b="1">
                <a:latin typeface="Arial" panose="020B0604020202020204" pitchFamily="34" charset="0"/>
              </a:rPr>
              <a:t>(a) ==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Find</a:t>
            </a:r>
            <a:r>
              <a:rPr lang="en-US" altLang="zh-CN" sz="1800" b="1">
                <a:latin typeface="Arial" panose="020B0604020202020204" pitchFamily="34" charset="0"/>
              </a:rPr>
              <a:t>(b))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Union</a:t>
            </a:r>
            <a:r>
              <a:rPr lang="en-US" altLang="zh-CN" sz="1800" b="1">
                <a:latin typeface="Arial" panose="020B0604020202020204" pitchFamily="34" charset="0"/>
              </a:rPr>
              <a:t> the two sets;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end-while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step 2: decide if a ~ b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    while</a:t>
            </a:r>
            <a:r>
              <a:rPr lang="en-US" altLang="zh-CN" sz="1800" b="1">
                <a:latin typeface="Arial" panose="020B0604020202020204" pitchFamily="34" charset="0"/>
              </a:rPr>
              <a:t> ( read in a and b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Find(a) == Find(b) )   output( true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   </a:t>
            </a:r>
            <a:r>
              <a:rPr lang="en-US" altLang="zh-CN" sz="1800" b="1">
                <a:latin typeface="Arial" panose="020B0604020202020204" pitchFamily="34" charset="0"/>
              </a:rPr>
              <a:t>output( false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3506" name="Rectangle 1522">
            <a:extLst>
              <a:ext uri="{FF2B5EF4-FFF2-40B4-BE49-F238E27FC236}">
                <a16:creationId xmlns:a16="http://schemas.microsoft.com/office/drawing/2014/main" id="{40122C48-7707-B28A-E6E2-E6D591F37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778125"/>
            <a:ext cx="1752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(Union / Find)</a:t>
            </a:r>
          </a:p>
        </p:txBody>
      </p:sp>
      <p:sp>
        <p:nvSpPr>
          <p:cNvPr id="43507" name="AutoShape 1523">
            <a:extLst>
              <a:ext uri="{FF2B5EF4-FFF2-40B4-BE49-F238E27FC236}">
                <a16:creationId xmlns:a16="http://schemas.microsoft.com/office/drawing/2014/main" id="{9CBD97A9-9485-EAC4-1A7C-EFE2638FB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191000"/>
            <a:ext cx="2971800" cy="1143000"/>
          </a:xfrm>
          <a:prstGeom prst="wedgeEllipseCallout">
            <a:avLst>
              <a:gd name="adj1" fmla="val -90222"/>
              <a:gd name="adj2" fmla="val -5708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Dynamic (on-line)</a:t>
            </a:r>
          </a:p>
        </p:txBody>
      </p:sp>
      <p:sp>
        <p:nvSpPr>
          <p:cNvPr id="3080" name="Text Box 1524">
            <a:extLst>
              <a:ext uri="{FF2B5EF4-FFF2-40B4-BE49-F238E27FC236}">
                <a16:creationId xmlns:a16="http://schemas.microsoft.com/office/drawing/2014/main" id="{7B5715CB-2DFC-2D8B-A219-9696E6515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2/9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5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3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3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3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43503" grpId="0" autoUpdateAnimBg="0"/>
      <p:bldP spid="43504" grpId="0" animBg="1" autoUpdateAnimBg="0"/>
      <p:bldP spid="43506" grpId="0" autoUpdateAnimBg="0"/>
      <p:bldP spid="4350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7E7ADE8A-1D48-0F12-7D51-D126048AB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0"/>
            <a:ext cx="448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§2 The Dynamic Equivalence Problem</a:t>
            </a:r>
          </a:p>
        </p:txBody>
      </p:sp>
      <p:sp>
        <p:nvSpPr>
          <p:cNvPr id="50179" name="Text Box 3">
            <a:extLst>
              <a:ext uri="{FF2B5EF4-FFF2-40B4-BE49-F238E27FC236}">
                <a16:creationId xmlns:a16="http://schemas.microsoft.com/office/drawing/2014/main" id="{8FA4EB07-718B-5AD6-8AB4-0BE657BE9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1000"/>
            <a:ext cx="579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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Elements</a:t>
            </a:r>
            <a:r>
              <a:rPr lang="en-US" altLang="zh-CN" sz="2000" b="1">
                <a:latin typeface="Arial" panose="020B0604020202020204" pitchFamily="34" charset="0"/>
              </a:rPr>
              <a:t> of the sets:  </a:t>
            </a:r>
            <a:r>
              <a:rPr lang="en-US" altLang="zh-CN" sz="2400" b="1"/>
              <a:t>1, 2, 3, ..., </a:t>
            </a:r>
            <a:r>
              <a:rPr lang="en-US" altLang="zh-CN" sz="2400" b="1" i="1"/>
              <a:t>N</a:t>
            </a:r>
            <a:endParaRPr lang="en-US" altLang="zh-CN" sz="2000" b="1">
              <a:latin typeface="Arial" panose="020B0604020202020204" pitchFamily="34" charset="0"/>
            </a:endParaRP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22CA50B7-9D04-7CCF-9A7B-B07EB7D0A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144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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Sets </a:t>
            </a:r>
            <a:r>
              <a:rPr lang="en-US" altLang="zh-CN" sz="2000" b="1">
                <a:latin typeface="Arial" panose="020B0604020202020204" pitchFamily="34" charset="0"/>
              </a:rPr>
              <a:t>:  </a:t>
            </a:r>
            <a:r>
              <a:rPr lang="en-US" altLang="zh-CN" sz="2400" b="1" i="1"/>
              <a:t>S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, </a:t>
            </a:r>
            <a:r>
              <a:rPr lang="en-US" altLang="zh-CN" sz="2400" b="1" i="1"/>
              <a:t>S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, ... ...  </a:t>
            </a:r>
            <a:r>
              <a:rPr lang="en-US" altLang="zh-CN" sz="2000" b="1">
                <a:latin typeface="Arial" panose="020B0604020202020204" pitchFamily="34" charset="0"/>
              </a:rPr>
              <a:t>and 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i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</a:t>
            </a:r>
            <a:r>
              <a:rPr lang="en-US" altLang="zh-CN" sz="2400" b="1"/>
              <a:t>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j</a:t>
            </a:r>
            <a:r>
              <a:rPr lang="en-US" altLang="zh-CN" sz="2400" b="1"/>
              <a:t> = </a:t>
            </a:r>
            <a:r>
              <a:rPr lang="en-US" altLang="zh-CN" sz="2400" b="1" i="1">
                <a:sym typeface="Symbol" panose="05050102010706020507" pitchFamily="18" charset="2"/>
              </a:rPr>
              <a:t></a:t>
            </a:r>
            <a:r>
              <a:rPr lang="en-US" altLang="zh-CN" sz="2400" b="1">
                <a:sym typeface="Symbol" panose="05050102010706020507" pitchFamily="18" charset="2"/>
              </a:rPr>
              <a:t> (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if</a:t>
            </a:r>
            <a:r>
              <a:rPr lang="en-US" altLang="zh-CN" sz="2400" b="1">
                <a:sym typeface="Symbol" panose="05050102010706020507" pitchFamily="18" charset="2"/>
              </a:rPr>
              <a:t>  </a:t>
            </a:r>
            <a:r>
              <a:rPr lang="en-US" altLang="zh-CN" sz="2400" b="1" i="1">
                <a:sym typeface="Symbol" panose="05050102010706020507" pitchFamily="18" charset="2"/>
              </a:rPr>
              <a:t>i </a:t>
            </a:r>
            <a:r>
              <a:rPr lang="en-US" altLang="zh-CN" sz="2400" b="1">
                <a:sym typeface="Symbol" panose="05050102010706020507" pitchFamily="18" charset="2"/>
              </a:rPr>
              <a:t> </a:t>
            </a:r>
            <a:r>
              <a:rPr lang="en-US" altLang="zh-CN" sz="2400" b="1" i="1">
                <a:sym typeface="Symbol" panose="05050102010706020507" pitchFamily="18" charset="2"/>
              </a:rPr>
              <a:t>j</a:t>
            </a:r>
            <a:r>
              <a:rPr lang="en-US" altLang="zh-CN" sz="2400" b="1">
                <a:sym typeface="Symbol" panose="05050102010706020507" pitchFamily="18" charset="2"/>
              </a:rPr>
              <a:t> ) ——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disjoint</a:t>
            </a:r>
            <a:endParaRPr lang="en-US" altLang="zh-CN" sz="2400" b="1">
              <a:sym typeface="Symbol" panose="05050102010706020507" pitchFamily="18" charset="2"/>
            </a:endParaRP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96A3A0B4-45A0-1895-AC49-C5302AF99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00200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</a:t>
            </a:r>
            <a:r>
              <a:rPr lang="en-US" altLang="zh-CN" sz="2400" b="1"/>
              <a:t>  </a:t>
            </a:r>
            <a:r>
              <a:rPr lang="en-US" altLang="zh-CN" sz="2400" b="1" i="1"/>
              <a:t>S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= { 6, 7, 8, 10 }, </a:t>
            </a:r>
            <a:r>
              <a:rPr lang="en-US" altLang="zh-CN" sz="2400" b="1" i="1"/>
              <a:t>S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= { 1, 4, 9 }, </a:t>
            </a:r>
            <a:r>
              <a:rPr lang="en-US" altLang="zh-CN" sz="2400" b="1" i="1"/>
              <a:t>S</a:t>
            </a:r>
            <a:r>
              <a:rPr lang="en-US" altLang="zh-CN" sz="2400" b="1" baseline="-25000"/>
              <a:t>3</a:t>
            </a:r>
            <a:r>
              <a:rPr lang="en-US" altLang="zh-CN" sz="2400" b="1"/>
              <a:t> = { 2, 3, 5 }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2455AC45-92AB-D22E-1E31-31932D6004BB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286000"/>
            <a:ext cx="1600200" cy="1066800"/>
            <a:chOff x="624" y="1920"/>
            <a:chExt cx="1008" cy="672"/>
          </a:xfrm>
        </p:grpSpPr>
        <p:sp>
          <p:nvSpPr>
            <p:cNvPr id="4119" name="Oval 7">
              <a:extLst>
                <a:ext uri="{FF2B5EF4-FFF2-40B4-BE49-F238E27FC236}">
                  <a16:creationId xmlns:a16="http://schemas.microsoft.com/office/drawing/2014/main" id="{67FAE230-D3F7-1632-6B8A-FABE2B62C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10</a:t>
              </a:r>
            </a:p>
          </p:txBody>
        </p:sp>
        <p:sp>
          <p:nvSpPr>
            <p:cNvPr id="4120" name="Oval 8">
              <a:extLst>
                <a:ext uri="{FF2B5EF4-FFF2-40B4-BE49-F238E27FC236}">
                  <a16:creationId xmlns:a16="http://schemas.microsoft.com/office/drawing/2014/main" id="{9DDF7C94-465E-5D69-461D-722AA02BA4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0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6</a:t>
              </a:r>
            </a:p>
          </p:txBody>
        </p:sp>
        <p:sp>
          <p:nvSpPr>
            <p:cNvPr id="4121" name="Oval 9">
              <a:extLst>
                <a:ext uri="{FF2B5EF4-FFF2-40B4-BE49-F238E27FC236}">
                  <a16:creationId xmlns:a16="http://schemas.microsoft.com/office/drawing/2014/main" id="{037D67CD-9F7B-1A42-300F-7FB8B739E8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0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8</a:t>
              </a:r>
            </a:p>
          </p:txBody>
        </p:sp>
        <p:sp>
          <p:nvSpPr>
            <p:cNvPr id="4122" name="Oval 10">
              <a:extLst>
                <a:ext uri="{FF2B5EF4-FFF2-40B4-BE49-F238E27FC236}">
                  <a16:creationId xmlns:a16="http://schemas.microsoft.com/office/drawing/2014/main" id="{A5CA5915-1DE5-7C34-92B9-E52E7A3A705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8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7</a:t>
              </a:r>
            </a:p>
          </p:txBody>
        </p:sp>
        <p:sp>
          <p:nvSpPr>
            <p:cNvPr id="4123" name="Line 11">
              <a:extLst>
                <a:ext uri="{FF2B5EF4-FFF2-40B4-BE49-F238E27FC236}">
                  <a16:creationId xmlns:a16="http://schemas.microsoft.com/office/drawing/2014/main" id="{B2CCE582-9911-14B2-56C6-1F393D5C81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1" y="2135"/>
              <a:ext cx="263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Line 12">
              <a:extLst>
                <a:ext uri="{FF2B5EF4-FFF2-40B4-BE49-F238E27FC236}">
                  <a16:creationId xmlns:a16="http://schemas.microsoft.com/office/drawing/2014/main" id="{0695910B-A07E-1F8B-409A-918A168FCC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2112"/>
              <a:ext cx="218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Line 13">
              <a:extLst>
                <a:ext uri="{FF2B5EF4-FFF2-40B4-BE49-F238E27FC236}">
                  <a16:creationId xmlns:a16="http://schemas.microsoft.com/office/drawing/2014/main" id="{F0024016-0618-F881-8019-C439897F4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" y="21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931EF045-BA7A-F6E2-A32C-02E77C691422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362200"/>
            <a:ext cx="990600" cy="990600"/>
            <a:chOff x="2064" y="1968"/>
            <a:chExt cx="624" cy="624"/>
          </a:xfrm>
        </p:grpSpPr>
        <p:sp>
          <p:nvSpPr>
            <p:cNvPr id="4114" name="Oval 15">
              <a:extLst>
                <a:ext uri="{FF2B5EF4-FFF2-40B4-BE49-F238E27FC236}">
                  <a16:creationId xmlns:a16="http://schemas.microsoft.com/office/drawing/2014/main" id="{D63D72D5-9BAC-382E-FD9B-700A4EB88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4</a:t>
              </a:r>
              <a:endParaRPr lang="en-US" altLang="zh-CN" sz="2400" b="1"/>
            </a:p>
          </p:txBody>
        </p:sp>
        <p:sp>
          <p:nvSpPr>
            <p:cNvPr id="4115" name="Oval 16">
              <a:extLst>
                <a:ext uri="{FF2B5EF4-FFF2-40B4-BE49-F238E27FC236}">
                  <a16:creationId xmlns:a16="http://schemas.microsoft.com/office/drawing/2014/main" id="{D5B5C7BA-954E-5E95-5C54-F52D54ED7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1</a:t>
              </a:r>
              <a:endParaRPr lang="en-US" altLang="zh-CN" sz="2400" b="1"/>
            </a:p>
          </p:txBody>
        </p:sp>
        <p:sp>
          <p:nvSpPr>
            <p:cNvPr id="4116" name="Line 17">
              <a:extLst>
                <a:ext uri="{FF2B5EF4-FFF2-40B4-BE49-F238E27FC236}">
                  <a16:creationId xmlns:a16="http://schemas.microsoft.com/office/drawing/2014/main" id="{7C7264E0-77BC-0A02-C0BF-A285ADA39F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18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18">
              <a:extLst>
                <a:ext uri="{FF2B5EF4-FFF2-40B4-BE49-F238E27FC236}">
                  <a16:creationId xmlns:a16="http://schemas.microsoft.com/office/drawing/2014/main" id="{4EA71E06-1726-1E53-A968-CE4677A7BF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8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9</a:t>
              </a:r>
              <a:endParaRPr lang="en-US" altLang="zh-CN" sz="2400" b="1"/>
            </a:p>
          </p:txBody>
        </p:sp>
        <p:sp>
          <p:nvSpPr>
            <p:cNvPr id="4118" name="Line 19">
              <a:extLst>
                <a:ext uri="{FF2B5EF4-FFF2-40B4-BE49-F238E27FC236}">
                  <a16:creationId xmlns:a16="http://schemas.microsoft.com/office/drawing/2014/main" id="{3CF0972C-DD22-0F6C-B5E8-83B5B72DAB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8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A41185B8-35DF-C2EE-51CD-8F3C784F7BAC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2362200"/>
            <a:ext cx="990600" cy="990600"/>
            <a:chOff x="3024" y="1968"/>
            <a:chExt cx="624" cy="624"/>
          </a:xfrm>
        </p:grpSpPr>
        <p:sp>
          <p:nvSpPr>
            <p:cNvPr id="4109" name="Oval 21">
              <a:extLst>
                <a:ext uri="{FF2B5EF4-FFF2-40B4-BE49-F238E27FC236}">
                  <a16:creationId xmlns:a16="http://schemas.microsoft.com/office/drawing/2014/main" id="{055A831A-ECE1-0C58-C5C8-744BFF463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9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1"/>
                  </a:solidFill>
                </a:rPr>
                <a:t>2</a:t>
              </a:r>
              <a:endParaRPr lang="en-US" altLang="zh-CN" sz="2400" b="1"/>
            </a:p>
          </p:txBody>
        </p:sp>
        <p:sp>
          <p:nvSpPr>
            <p:cNvPr id="4110" name="Oval 22">
              <a:extLst>
                <a:ext uri="{FF2B5EF4-FFF2-40B4-BE49-F238E27FC236}">
                  <a16:creationId xmlns:a16="http://schemas.microsoft.com/office/drawing/2014/main" id="{7FFB7E1E-FA37-05E9-66FE-4E4FC56B0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1"/>
                  </a:solidFill>
                </a:rPr>
                <a:t>3</a:t>
              </a:r>
              <a:endParaRPr lang="en-US" altLang="zh-CN" sz="2400" b="1"/>
            </a:p>
          </p:txBody>
        </p:sp>
        <p:sp>
          <p:nvSpPr>
            <p:cNvPr id="4111" name="Line 23">
              <a:extLst>
                <a:ext uri="{FF2B5EF4-FFF2-40B4-BE49-F238E27FC236}">
                  <a16:creationId xmlns:a16="http://schemas.microsoft.com/office/drawing/2014/main" id="{8CD49DFA-DEC7-DED4-29ED-F13C59A3AF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68" y="218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24">
              <a:extLst>
                <a:ext uri="{FF2B5EF4-FFF2-40B4-BE49-F238E27FC236}">
                  <a16:creationId xmlns:a16="http://schemas.microsoft.com/office/drawing/2014/main" id="{01264342-E04C-4D36-BDE3-2F479DBAE2A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408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accent1"/>
                  </a:solidFill>
                </a:rPr>
                <a:t>5</a:t>
              </a:r>
              <a:endParaRPr lang="en-US" altLang="zh-CN" sz="2400" b="1"/>
            </a:p>
          </p:txBody>
        </p:sp>
        <p:sp>
          <p:nvSpPr>
            <p:cNvPr id="4113" name="Line 25">
              <a:extLst>
                <a:ext uri="{FF2B5EF4-FFF2-40B4-BE49-F238E27FC236}">
                  <a16:creationId xmlns:a16="http://schemas.microsoft.com/office/drawing/2014/main" id="{98E2C4B8-6087-9183-14D3-08698D4A8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18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0202" name="Text Box 26">
            <a:extLst>
              <a:ext uri="{FF2B5EF4-FFF2-40B4-BE49-F238E27FC236}">
                <a16:creationId xmlns:a16="http://schemas.microsoft.com/office/drawing/2014/main" id="{D6DBC33C-4259-CE93-D291-5EDE40441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956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A possible forest representation of these sets</a:t>
            </a:r>
          </a:p>
        </p:txBody>
      </p:sp>
      <p:sp>
        <p:nvSpPr>
          <p:cNvPr id="50203" name="AutoShape 27">
            <a:extLst>
              <a:ext uri="{FF2B5EF4-FFF2-40B4-BE49-F238E27FC236}">
                <a16:creationId xmlns:a16="http://schemas.microsoft.com/office/drawing/2014/main" id="{A336BAED-D95C-0F40-4137-0A111868EC89}"/>
              </a:ext>
            </a:extLst>
          </p:cNvPr>
          <p:cNvSpPr>
            <a:spLocks noChangeArrowheads="1"/>
          </p:cNvSpPr>
          <p:nvPr/>
        </p:nvSpPr>
        <p:spPr bwMode="auto">
          <a:xfrm rot="5400000" flipH="1" flipV="1">
            <a:off x="571500" y="1790700"/>
            <a:ext cx="1905000" cy="2438400"/>
          </a:xfrm>
          <a:prstGeom prst="wedgeEllipseCallout">
            <a:avLst>
              <a:gd name="adj1" fmla="val 17083"/>
              <a:gd name="adj2" fmla="val 82551"/>
            </a:avLst>
          </a:prstGeom>
          <a:gradFill rotWithShape="0">
            <a:gsLst>
              <a:gs pos="0">
                <a:srgbClr val="FFFFFF"/>
              </a:gs>
              <a:gs pos="100000">
                <a:srgbClr val="DBDBDB"/>
              </a:gs>
            </a:gsLst>
            <a:lin ang="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Note: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Pointers are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from children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to parents</a:t>
            </a:r>
          </a:p>
        </p:txBody>
      </p:sp>
      <p:sp>
        <p:nvSpPr>
          <p:cNvPr id="50204" name="Text Box 28">
            <a:extLst>
              <a:ext uri="{FF2B5EF4-FFF2-40B4-BE49-F238E27FC236}">
                <a16:creationId xmlns:a16="http://schemas.microsoft.com/office/drawing/2014/main" id="{1F1C474C-38C1-2770-DDB5-3D064EA30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308475"/>
            <a:ext cx="8001000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spcAft>
                <a:spcPct val="30000"/>
              </a:spcAft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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Operations </a:t>
            </a:r>
            <a:r>
              <a:rPr lang="en-US" altLang="zh-CN" sz="2000" b="1">
                <a:latin typeface="Arial" panose="020B0604020202020204" pitchFamily="34" charset="0"/>
              </a:rPr>
              <a:t>:  </a:t>
            </a:r>
            <a:endParaRPr lang="en-US" altLang="zh-CN" sz="2400" b="1" i="1"/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altLang="zh-CN" sz="2400" b="1"/>
              <a:t>(1)  Union( </a:t>
            </a:r>
            <a:r>
              <a:rPr lang="en-US" altLang="zh-CN" sz="2400" b="1" i="1"/>
              <a:t>i</a:t>
            </a:r>
            <a:r>
              <a:rPr lang="en-US" altLang="zh-CN" sz="2400" b="1"/>
              <a:t>, </a:t>
            </a:r>
            <a:r>
              <a:rPr lang="en-US" altLang="zh-CN" sz="2400" b="1" i="1"/>
              <a:t>j </a:t>
            </a:r>
            <a:r>
              <a:rPr lang="en-US" altLang="zh-CN" sz="2400" b="1"/>
              <a:t>) ::= Replace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i</a:t>
            </a:r>
            <a:r>
              <a:rPr lang="en-US" altLang="zh-CN" sz="2400" b="1"/>
              <a:t> and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j</a:t>
            </a:r>
            <a:r>
              <a:rPr lang="en-US" altLang="zh-CN" sz="2400" b="1"/>
              <a:t> by </a:t>
            </a:r>
            <a:r>
              <a:rPr lang="en-US" altLang="zh-CN" sz="2400" b="1" i="1"/>
              <a:t>S</a:t>
            </a:r>
            <a:r>
              <a:rPr lang="en-US" altLang="zh-CN" sz="2400" b="1"/>
              <a:t> =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i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</a:t>
            </a:r>
            <a:r>
              <a:rPr lang="en-US" altLang="zh-CN" sz="2400" b="1"/>
              <a:t>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j</a:t>
            </a:r>
            <a:r>
              <a:rPr lang="en-US" altLang="zh-CN" sz="2400" b="1"/>
              <a:t> </a:t>
            </a:r>
          </a:p>
          <a:p>
            <a:pPr eaLnBrk="1" hangingPunct="1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altLang="zh-CN" sz="2400" b="1"/>
              <a:t>(2)  Find( </a:t>
            </a:r>
            <a:r>
              <a:rPr lang="en-US" altLang="zh-CN" sz="2400" b="1" i="1"/>
              <a:t>i</a:t>
            </a:r>
            <a:r>
              <a:rPr lang="en-US" altLang="zh-CN" sz="2400" b="1"/>
              <a:t> ) ::= Find the set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k</a:t>
            </a:r>
            <a:r>
              <a:rPr lang="en-US" altLang="zh-CN" sz="2400" b="1"/>
              <a:t> which contains the element </a:t>
            </a:r>
            <a:r>
              <a:rPr lang="en-US" altLang="zh-CN" sz="2400" b="1" i="1"/>
              <a:t>i</a:t>
            </a:r>
            <a:r>
              <a:rPr lang="en-US" altLang="zh-CN" sz="2400" b="1"/>
              <a:t>.</a:t>
            </a:r>
          </a:p>
        </p:txBody>
      </p:sp>
      <p:sp>
        <p:nvSpPr>
          <p:cNvPr id="4108" name="Text Box 29">
            <a:extLst>
              <a:ext uri="{FF2B5EF4-FFF2-40B4-BE49-F238E27FC236}">
                <a16:creationId xmlns:a16="http://schemas.microsoft.com/office/drawing/2014/main" id="{EED52F90-A30E-4AF8-789B-9E04394DD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3/9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autoUpdateAnimBg="0"/>
      <p:bldP spid="50180" grpId="0" autoUpdateAnimBg="0"/>
      <p:bldP spid="50181" grpId="0" autoUpdateAnimBg="0"/>
      <p:bldP spid="50202" grpId="0" autoUpdateAnimBg="0"/>
      <p:bldP spid="50203" grpId="0" animBg="1" autoUpdateAnimBg="0"/>
      <p:bldP spid="5020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Text Box 3">
            <a:extLst>
              <a:ext uri="{FF2B5EF4-FFF2-40B4-BE49-F238E27FC236}">
                <a16:creationId xmlns:a16="http://schemas.microsoft.com/office/drawing/2014/main" id="{C4CA183E-4302-2EDB-6AA6-F83F6B442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§3  Basic Data Structure</a:t>
            </a:r>
            <a:endParaRPr lang="en-US" altLang="zh-CN" sz="2400" b="1"/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D76DF6A3-6E52-0B3E-9548-7E6FCA803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  Union ( </a:t>
            </a:r>
            <a:r>
              <a:rPr lang="en-US" altLang="zh-CN" sz="2400" b="1" i="1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, </a:t>
            </a:r>
            <a:r>
              <a:rPr lang="en-US" altLang="zh-CN" sz="2400" b="1" i="1">
                <a:solidFill>
                  <a:schemeClr val="hlink"/>
                </a:solidFill>
                <a:sym typeface="Wingdings" panose="05000000000000000000" pitchFamily="2" charset="2"/>
              </a:rPr>
              <a:t>j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 )</a:t>
            </a:r>
            <a:endParaRPr lang="en-US" altLang="zh-CN" sz="2400" b="1">
              <a:solidFill>
                <a:schemeClr val="hlink"/>
              </a:solidFill>
            </a:endParaRPr>
          </a:p>
        </p:txBody>
      </p:sp>
      <p:sp>
        <p:nvSpPr>
          <p:cNvPr id="51205" name="Text Box 5">
            <a:extLst>
              <a:ext uri="{FF2B5EF4-FFF2-40B4-BE49-F238E27FC236}">
                <a16:creationId xmlns:a16="http://schemas.microsoft.com/office/drawing/2014/main" id="{19E8A7D8-E693-E07A-8949-6879FBD77E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754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Idea:</a:t>
            </a:r>
            <a:r>
              <a:rPr lang="en-US" altLang="zh-CN" sz="2000" b="1">
                <a:latin typeface="Arial" panose="020B0604020202020204" pitchFamily="34" charset="0"/>
              </a:rPr>
              <a:t>  Make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i</a:t>
            </a:r>
            <a:r>
              <a:rPr lang="en-US" altLang="zh-CN" sz="2400" b="1"/>
              <a:t> </a:t>
            </a:r>
            <a:r>
              <a:rPr lang="en-US" altLang="zh-CN" sz="2000" b="1">
                <a:latin typeface="Arial" panose="020B0604020202020204" pitchFamily="34" charset="0"/>
              </a:rPr>
              <a:t>a subtree of </a:t>
            </a:r>
            <a:r>
              <a:rPr lang="en-US" altLang="zh-CN" sz="2400" b="1" i="1"/>
              <a:t>S</a:t>
            </a:r>
            <a:r>
              <a:rPr lang="en-US" altLang="zh-CN" sz="2400" b="1" i="1" baseline="-25000"/>
              <a:t>j</a:t>
            </a:r>
            <a:r>
              <a:rPr lang="en-US" altLang="zh-CN" sz="2000" b="1">
                <a:latin typeface="Arial" panose="020B0604020202020204" pitchFamily="34" charset="0"/>
              </a:rPr>
              <a:t> , or vice versa.  That is, we can set the parent pointer of one of the roots to the other root.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B0CFE9E9-0414-5191-8DE6-5DB3D9B04D09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981200"/>
            <a:ext cx="1600200" cy="1066800"/>
            <a:chOff x="624" y="1920"/>
            <a:chExt cx="1008" cy="672"/>
          </a:xfrm>
        </p:grpSpPr>
        <p:sp>
          <p:nvSpPr>
            <p:cNvPr id="5194" name="Oval 7">
              <a:extLst>
                <a:ext uri="{FF2B5EF4-FFF2-40B4-BE49-F238E27FC236}">
                  <a16:creationId xmlns:a16="http://schemas.microsoft.com/office/drawing/2014/main" id="{D64E1578-FE94-6920-7409-0DD19EBC3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5195" name="Oval 8">
              <a:extLst>
                <a:ext uri="{FF2B5EF4-FFF2-40B4-BE49-F238E27FC236}">
                  <a16:creationId xmlns:a16="http://schemas.microsoft.com/office/drawing/2014/main" id="{A4C80D3D-CE78-987A-1D3F-CA7AE9555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0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6</a:t>
              </a:r>
            </a:p>
          </p:txBody>
        </p:sp>
        <p:sp>
          <p:nvSpPr>
            <p:cNvPr id="5196" name="Oval 9">
              <a:extLst>
                <a:ext uri="{FF2B5EF4-FFF2-40B4-BE49-F238E27FC236}">
                  <a16:creationId xmlns:a16="http://schemas.microsoft.com/office/drawing/2014/main" id="{6C20C9A9-F19A-5F64-BF3A-A907B20DE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0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8</a:t>
              </a:r>
            </a:p>
          </p:txBody>
        </p:sp>
        <p:sp>
          <p:nvSpPr>
            <p:cNvPr id="5197" name="Oval 10">
              <a:extLst>
                <a:ext uri="{FF2B5EF4-FFF2-40B4-BE49-F238E27FC236}">
                  <a16:creationId xmlns:a16="http://schemas.microsoft.com/office/drawing/2014/main" id="{49EA94D9-9927-6277-C3EE-E7EB265DFA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8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7</a:t>
              </a:r>
            </a:p>
          </p:txBody>
        </p:sp>
        <p:sp>
          <p:nvSpPr>
            <p:cNvPr id="5198" name="Line 11">
              <a:extLst>
                <a:ext uri="{FF2B5EF4-FFF2-40B4-BE49-F238E27FC236}">
                  <a16:creationId xmlns:a16="http://schemas.microsoft.com/office/drawing/2014/main" id="{A230A165-D6B1-40AC-0B7C-C721AA7B6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1" y="2135"/>
              <a:ext cx="263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9" name="Line 12">
              <a:extLst>
                <a:ext uri="{FF2B5EF4-FFF2-40B4-BE49-F238E27FC236}">
                  <a16:creationId xmlns:a16="http://schemas.microsoft.com/office/drawing/2014/main" id="{C5153450-8F75-E27F-D1E3-8348283FF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2112"/>
              <a:ext cx="218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00" name="Line 13">
              <a:extLst>
                <a:ext uri="{FF2B5EF4-FFF2-40B4-BE49-F238E27FC236}">
                  <a16:creationId xmlns:a16="http://schemas.microsoft.com/office/drawing/2014/main" id="{F85A166F-EA6B-F206-4F15-FD6E5507D0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" y="21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EE10182E-25DA-BB02-3CC1-755D9490ADC8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590800"/>
            <a:ext cx="990600" cy="990600"/>
            <a:chOff x="2064" y="1968"/>
            <a:chExt cx="624" cy="624"/>
          </a:xfrm>
        </p:grpSpPr>
        <p:sp>
          <p:nvSpPr>
            <p:cNvPr id="5189" name="Oval 15">
              <a:extLst>
                <a:ext uri="{FF2B5EF4-FFF2-40B4-BE49-F238E27FC236}">
                  <a16:creationId xmlns:a16="http://schemas.microsoft.com/office/drawing/2014/main" id="{D510D099-7D25-0FE9-B9AF-24656F074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4</a:t>
              </a:r>
              <a:endParaRPr lang="en-US" altLang="zh-CN" sz="2400" b="1"/>
            </a:p>
          </p:txBody>
        </p:sp>
        <p:sp>
          <p:nvSpPr>
            <p:cNvPr id="5190" name="Oval 16">
              <a:extLst>
                <a:ext uri="{FF2B5EF4-FFF2-40B4-BE49-F238E27FC236}">
                  <a16:creationId xmlns:a16="http://schemas.microsoft.com/office/drawing/2014/main" id="{BA648D3C-0386-D8B5-7887-132C9C53E9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1</a:t>
              </a:r>
              <a:endParaRPr lang="en-US" altLang="zh-CN" sz="2400" b="1"/>
            </a:p>
          </p:txBody>
        </p:sp>
        <p:sp>
          <p:nvSpPr>
            <p:cNvPr id="5191" name="Line 17">
              <a:extLst>
                <a:ext uri="{FF2B5EF4-FFF2-40B4-BE49-F238E27FC236}">
                  <a16:creationId xmlns:a16="http://schemas.microsoft.com/office/drawing/2014/main" id="{EA1C7509-944D-98F0-2657-3D6FAA660F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18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92" name="Oval 18">
              <a:extLst>
                <a:ext uri="{FF2B5EF4-FFF2-40B4-BE49-F238E27FC236}">
                  <a16:creationId xmlns:a16="http://schemas.microsoft.com/office/drawing/2014/main" id="{E5CD8919-136D-8C31-DEFB-6D68B7ED08C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8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9</a:t>
              </a:r>
              <a:endParaRPr lang="en-US" altLang="zh-CN" sz="2400" b="1"/>
            </a:p>
          </p:txBody>
        </p:sp>
        <p:sp>
          <p:nvSpPr>
            <p:cNvPr id="5193" name="Line 19">
              <a:extLst>
                <a:ext uri="{FF2B5EF4-FFF2-40B4-BE49-F238E27FC236}">
                  <a16:creationId xmlns:a16="http://schemas.microsoft.com/office/drawing/2014/main" id="{F57597F6-88C7-F920-2E0B-78579C0C4A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8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0109EF56-A03D-51E0-ECBB-7E4812E3539E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1981200"/>
            <a:ext cx="990600" cy="990600"/>
            <a:chOff x="2064" y="1968"/>
            <a:chExt cx="624" cy="624"/>
          </a:xfrm>
        </p:grpSpPr>
        <p:sp>
          <p:nvSpPr>
            <p:cNvPr id="5184" name="Oval 21">
              <a:extLst>
                <a:ext uri="{FF2B5EF4-FFF2-40B4-BE49-F238E27FC236}">
                  <a16:creationId xmlns:a16="http://schemas.microsoft.com/office/drawing/2014/main" id="{4488B1C9-EF4E-F1D2-35B7-039E4C118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4</a:t>
              </a:r>
              <a:endParaRPr lang="en-US" altLang="zh-CN" sz="2400" b="1"/>
            </a:p>
          </p:txBody>
        </p:sp>
        <p:sp>
          <p:nvSpPr>
            <p:cNvPr id="5185" name="Oval 22">
              <a:extLst>
                <a:ext uri="{FF2B5EF4-FFF2-40B4-BE49-F238E27FC236}">
                  <a16:creationId xmlns:a16="http://schemas.microsoft.com/office/drawing/2014/main" id="{926B50FC-751B-22D8-5AD0-BDE4E7DC7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1</a:t>
              </a:r>
              <a:endParaRPr lang="en-US" altLang="zh-CN" sz="2400" b="1"/>
            </a:p>
          </p:txBody>
        </p:sp>
        <p:sp>
          <p:nvSpPr>
            <p:cNvPr id="5186" name="Line 23">
              <a:extLst>
                <a:ext uri="{FF2B5EF4-FFF2-40B4-BE49-F238E27FC236}">
                  <a16:creationId xmlns:a16="http://schemas.microsoft.com/office/drawing/2014/main" id="{BF386D73-8BB9-F37A-CE48-8A392AD87A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218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7" name="Oval 24">
              <a:extLst>
                <a:ext uri="{FF2B5EF4-FFF2-40B4-BE49-F238E27FC236}">
                  <a16:creationId xmlns:a16="http://schemas.microsoft.com/office/drawing/2014/main" id="{4765A2C4-8BB7-BD13-E238-A38186B9B55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448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9</a:t>
              </a:r>
              <a:endParaRPr lang="en-US" altLang="zh-CN" sz="2400" b="1"/>
            </a:p>
          </p:txBody>
        </p:sp>
        <p:sp>
          <p:nvSpPr>
            <p:cNvPr id="5188" name="Line 25">
              <a:extLst>
                <a:ext uri="{FF2B5EF4-FFF2-40B4-BE49-F238E27FC236}">
                  <a16:creationId xmlns:a16="http://schemas.microsoft.com/office/drawing/2014/main" id="{ADCEE5FD-0DA4-E682-5DC0-4760570C7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184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26">
            <a:extLst>
              <a:ext uri="{FF2B5EF4-FFF2-40B4-BE49-F238E27FC236}">
                <a16:creationId xmlns:a16="http://schemas.microsoft.com/office/drawing/2014/main" id="{BF0B31F9-FE82-DB26-0AFA-19B43C5B2D03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2514600"/>
            <a:ext cx="1600200" cy="1066800"/>
            <a:chOff x="624" y="1920"/>
            <a:chExt cx="1008" cy="672"/>
          </a:xfrm>
        </p:grpSpPr>
        <p:sp>
          <p:nvSpPr>
            <p:cNvPr id="5177" name="Oval 27">
              <a:extLst>
                <a:ext uri="{FF2B5EF4-FFF2-40B4-BE49-F238E27FC236}">
                  <a16:creationId xmlns:a16="http://schemas.microsoft.com/office/drawing/2014/main" id="{DBE268F9-1712-9657-52A5-7D48CC4E55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1920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5178" name="Oval 28">
              <a:extLst>
                <a:ext uri="{FF2B5EF4-FFF2-40B4-BE49-F238E27FC236}">
                  <a16:creationId xmlns:a16="http://schemas.microsoft.com/office/drawing/2014/main" id="{36004939-D0CD-291E-883C-1E60EBFE1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30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6</a:t>
              </a:r>
            </a:p>
          </p:txBody>
        </p:sp>
        <p:sp>
          <p:nvSpPr>
            <p:cNvPr id="5179" name="Oval 29">
              <a:extLst>
                <a:ext uri="{FF2B5EF4-FFF2-40B4-BE49-F238E27FC236}">
                  <a16:creationId xmlns:a16="http://schemas.microsoft.com/office/drawing/2014/main" id="{B1E369DA-444E-CC3B-1C71-9A32005CA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230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8</a:t>
              </a:r>
            </a:p>
          </p:txBody>
        </p:sp>
        <p:sp>
          <p:nvSpPr>
            <p:cNvPr id="5180" name="Oval 30">
              <a:extLst>
                <a:ext uri="{FF2B5EF4-FFF2-40B4-BE49-F238E27FC236}">
                  <a16:creationId xmlns:a16="http://schemas.microsoft.com/office/drawing/2014/main" id="{53759F03-3198-C46A-2B4A-EFA79C2C927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8" y="2352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7</a:t>
              </a:r>
            </a:p>
          </p:txBody>
        </p:sp>
        <p:sp>
          <p:nvSpPr>
            <p:cNvPr id="5181" name="Line 31">
              <a:extLst>
                <a:ext uri="{FF2B5EF4-FFF2-40B4-BE49-F238E27FC236}">
                  <a16:creationId xmlns:a16="http://schemas.microsoft.com/office/drawing/2014/main" id="{10DAE7BF-1762-DBA0-9705-88C2BAB97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1" y="2135"/>
              <a:ext cx="263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2" name="Line 32">
              <a:extLst>
                <a:ext uri="{FF2B5EF4-FFF2-40B4-BE49-F238E27FC236}">
                  <a16:creationId xmlns:a16="http://schemas.microsoft.com/office/drawing/2014/main" id="{71FF0BAD-68F6-E2D0-EA77-76AF191F3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3" y="2112"/>
              <a:ext cx="218" cy="21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83" name="Line 33">
              <a:extLst>
                <a:ext uri="{FF2B5EF4-FFF2-40B4-BE49-F238E27FC236}">
                  <a16:creationId xmlns:a16="http://schemas.microsoft.com/office/drawing/2014/main" id="{CFF7FF50-52CB-CAEE-AAAB-D62D94F8C0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7" y="216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34" name="Line 34">
            <a:extLst>
              <a:ext uri="{FF2B5EF4-FFF2-40B4-BE49-F238E27FC236}">
                <a16:creationId xmlns:a16="http://schemas.microsoft.com/office/drawing/2014/main" id="{2BDE5671-8AF5-BE80-D06C-4A32514217A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2209800"/>
            <a:ext cx="9144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5" name="Line 35">
            <a:extLst>
              <a:ext uri="{FF2B5EF4-FFF2-40B4-BE49-F238E27FC236}">
                <a16:creationId xmlns:a16="http://schemas.microsoft.com/office/drawing/2014/main" id="{E310F851-2434-369B-77A7-B8F9ECCEA7A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286000"/>
            <a:ext cx="6858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6" name="Rectangle 36">
            <a:extLst>
              <a:ext uri="{FF2B5EF4-FFF2-40B4-BE49-F238E27FC236}">
                <a16:creationId xmlns:a16="http://schemas.microsoft.com/office/drawing/2014/main" id="{DDE209EA-0739-D619-F217-0ED5F7C36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124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/>
              <a:t>S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</a:t>
            </a:r>
            <a:r>
              <a:rPr lang="en-US" altLang="zh-CN" sz="2400" b="1"/>
              <a:t> </a:t>
            </a:r>
            <a:r>
              <a:rPr lang="en-US" altLang="zh-CN" sz="2400" b="1" i="1">
                <a:solidFill>
                  <a:schemeClr val="hlink"/>
                </a:solidFill>
              </a:rPr>
              <a:t>S</a:t>
            </a:r>
            <a:r>
              <a:rPr lang="en-US" altLang="zh-CN" sz="2400" b="1" baseline="-25000">
                <a:solidFill>
                  <a:schemeClr val="hlink"/>
                </a:solidFill>
              </a:rPr>
              <a:t>2</a:t>
            </a:r>
            <a:endParaRPr lang="en-US" altLang="zh-CN" sz="2400" b="1" i="1" baseline="-25000"/>
          </a:p>
        </p:txBody>
      </p:sp>
      <p:sp>
        <p:nvSpPr>
          <p:cNvPr id="51237" name="Rectangle 37">
            <a:extLst>
              <a:ext uri="{FF2B5EF4-FFF2-40B4-BE49-F238E27FC236}">
                <a16:creationId xmlns:a16="http://schemas.microsoft.com/office/drawing/2014/main" id="{42556CC5-C8F8-D9F9-7004-586EBE609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24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chemeClr val="hlink"/>
                </a:solidFill>
              </a:rPr>
              <a:t>S</a:t>
            </a:r>
            <a:r>
              <a:rPr lang="en-US" altLang="zh-CN" sz="2400" b="1" baseline="-25000">
                <a:solidFill>
                  <a:schemeClr val="hlink"/>
                </a:solidFill>
              </a:rPr>
              <a:t>2</a:t>
            </a:r>
            <a:r>
              <a:rPr lang="en-US" altLang="zh-CN" sz="2400" b="1" i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 </a:t>
            </a:r>
            <a:r>
              <a:rPr lang="en-US" altLang="zh-CN" sz="2400" b="1" i="1"/>
              <a:t>S</a:t>
            </a:r>
            <a:r>
              <a:rPr lang="en-US" altLang="zh-CN" sz="2400" b="1" baseline="-25000"/>
              <a:t>1</a:t>
            </a:r>
          </a:p>
        </p:txBody>
      </p:sp>
      <p:sp>
        <p:nvSpPr>
          <p:cNvPr id="51238" name="Text Box 38">
            <a:extLst>
              <a:ext uri="{FF2B5EF4-FFF2-40B4-BE49-F238E27FC236}">
                <a16:creationId xmlns:a16="http://schemas.microsoft.com/office/drawing/2014/main" id="{9212058D-ACBA-6D59-D5EC-50AABBAAD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8862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Implementation 1:</a:t>
            </a:r>
          </a:p>
        </p:txBody>
      </p:sp>
      <p:grpSp>
        <p:nvGrpSpPr>
          <p:cNvPr id="6" name="Group 39">
            <a:extLst>
              <a:ext uri="{FF2B5EF4-FFF2-40B4-BE49-F238E27FC236}">
                <a16:creationId xmlns:a16="http://schemas.microsoft.com/office/drawing/2014/main" id="{96F63C1C-3E92-29BA-26F0-7D110091F2FB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419600"/>
            <a:ext cx="2057400" cy="1143000"/>
            <a:chOff x="624" y="2928"/>
            <a:chExt cx="1296" cy="720"/>
          </a:xfrm>
        </p:grpSpPr>
        <p:sp>
          <p:nvSpPr>
            <p:cNvPr id="5170" name="Rectangle 40">
              <a:extLst>
                <a:ext uri="{FF2B5EF4-FFF2-40B4-BE49-F238E27FC236}">
                  <a16:creationId xmlns:a16="http://schemas.microsoft.com/office/drawing/2014/main" id="{FD39E497-C016-382A-98FC-3300D5A25A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928"/>
              <a:ext cx="33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S1</a:t>
              </a:r>
            </a:p>
          </p:txBody>
        </p:sp>
        <p:sp>
          <p:nvSpPr>
            <p:cNvPr id="5171" name="Rectangle 41">
              <a:extLst>
                <a:ext uri="{FF2B5EF4-FFF2-40B4-BE49-F238E27FC236}">
                  <a16:creationId xmlns:a16="http://schemas.microsoft.com/office/drawing/2014/main" id="{76F6C2CE-8F50-5C79-8CCE-FF9225820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168"/>
              <a:ext cx="33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S2</a:t>
              </a:r>
            </a:p>
          </p:txBody>
        </p:sp>
        <p:sp>
          <p:nvSpPr>
            <p:cNvPr id="5172" name="Rectangle 42">
              <a:extLst>
                <a:ext uri="{FF2B5EF4-FFF2-40B4-BE49-F238E27FC236}">
                  <a16:creationId xmlns:a16="http://schemas.microsoft.com/office/drawing/2014/main" id="{FAC32298-7AC4-26B6-A0C0-E5182508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408"/>
              <a:ext cx="33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S3</a:t>
              </a:r>
            </a:p>
          </p:txBody>
        </p:sp>
        <p:sp>
          <p:nvSpPr>
            <p:cNvPr id="5173" name="Rectangle 43">
              <a:extLst>
                <a:ext uri="{FF2B5EF4-FFF2-40B4-BE49-F238E27FC236}">
                  <a16:creationId xmlns:a16="http://schemas.microsoft.com/office/drawing/2014/main" id="{31FDCED4-6C79-BF4C-E828-882F52F20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928"/>
              <a:ext cx="33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</a:t>
              </a:r>
              <a:endParaRPr lang="en-US" altLang="zh-CN" sz="2400" b="1"/>
            </a:p>
          </p:txBody>
        </p:sp>
        <p:sp>
          <p:nvSpPr>
            <p:cNvPr id="5174" name="Rectangle 44">
              <a:extLst>
                <a:ext uri="{FF2B5EF4-FFF2-40B4-BE49-F238E27FC236}">
                  <a16:creationId xmlns:a16="http://schemas.microsoft.com/office/drawing/2014/main" id="{86AEA04D-E748-7606-E70B-D8AC46328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168"/>
              <a:ext cx="33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</a:t>
              </a:r>
              <a:endParaRPr lang="en-US" altLang="zh-CN" sz="2400" b="1"/>
            </a:p>
          </p:txBody>
        </p:sp>
        <p:sp>
          <p:nvSpPr>
            <p:cNvPr id="5175" name="Rectangle 45">
              <a:extLst>
                <a:ext uri="{FF2B5EF4-FFF2-40B4-BE49-F238E27FC236}">
                  <a16:creationId xmlns:a16="http://schemas.microsoft.com/office/drawing/2014/main" id="{550B9579-5627-6A5D-5568-C6A17A256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3408"/>
              <a:ext cx="336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</a:t>
              </a:r>
              <a:endParaRPr lang="en-US" altLang="zh-CN" sz="2400" b="1"/>
            </a:p>
          </p:txBody>
        </p:sp>
        <p:sp>
          <p:nvSpPr>
            <p:cNvPr id="5176" name="Rectangle 46">
              <a:extLst>
                <a:ext uri="{FF2B5EF4-FFF2-40B4-BE49-F238E27FC236}">
                  <a16:creationId xmlns:a16="http://schemas.microsoft.com/office/drawing/2014/main" id="{16A773FA-480F-6724-A53C-58BC5AE05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3168"/>
              <a:ext cx="62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name[ ]</a:t>
              </a:r>
            </a:p>
          </p:txBody>
        </p:sp>
      </p:grpSp>
      <p:grpSp>
        <p:nvGrpSpPr>
          <p:cNvPr id="7" name="Group 47">
            <a:extLst>
              <a:ext uri="{FF2B5EF4-FFF2-40B4-BE49-F238E27FC236}">
                <a16:creationId xmlns:a16="http://schemas.microsoft.com/office/drawing/2014/main" id="{B6A81024-54DE-41DC-510F-548D12DA246F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3886200"/>
            <a:ext cx="2638425" cy="2447925"/>
            <a:chOff x="2232" y="2592"/>
            <a:chExt cx="1662" cy="1542"/>
          </a:xfrm>
        </p:grpSpPr>
        <p:grpSp>
          <p:nvGrpSpPr>
            <p:cNvPr id="5143" name="Group 48">
              <a:extLst>
                <a:ext uri="{FF2B5EF4-FFF2-40B4-BE49-F238E27FC236}">
                  <a16:creationId xmlns:a16="http://schemas.microsoft.com/office/drawing/2014/main" id="{BCB1E71B-A46E-7D2A-A7BB-5E9081DAB7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592"/>
              <a:ext cx="707" cy="469"/>
              <a:chOff x="624" y="1920"/>
              <a:chExt cx="1008" cy="672"/>
            </a:xfrm>
          </p:grpSpPr>
          <p:sp>
            <p:nvSpPr>
              <p:cNvPr id="5163" name="Oval 49">
                <a:extLst>
                  <a:ext uri="{FF2B5EF4-FFF2-40B4-BE49-F238E27FC236}">
                    <a16:creationId xmlns:a16="http://schemas.microsoft.com/office/drawing/2014/main" id="{9B14BFAB-92F7-E6EC-D451-07E64AF68D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800" b="1"/>
                  <a:t>10</a:t>
                </a:r>
              </a:p>
            </p:txBody>
          </p:sp>
          <p:sp>
            <p:nvSpPr>
              <p:cNvPr id="5164" name="Oval 50">
                <a:extLst>
                  <a:ext uri="{FF2B5EF4-FFF2-40B4-BE49-F238E27FC236}">
                    <a16:creationId xmlns:a16="http://schemas.microsoft.com/office/drawing/2014/main" id="{C29BA6FA-72DB-DF11-2AE6-82944DEC2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30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6</a:t>
                </a:r>
                <a:endParaRPr lang="en-US" altLang="zh-CN" sz="2400" b="1"/>
              </a:p>
            </p:txBody>
          </p:sp>
          <p:sp>
            <p:nvSpPr>
              <p:cNvPr id="5165" name="Oval 51">
                <a:extLst>
                  <a:ext uri="{FF2B5EF4-FFF2-40B4-BE49-F238E27FC236}">
                    <a16:creationId xmlns:a16="http://schemas.microsoft.com/office/drawing/2014/main" id="{FC3575B6-F755-63A4-9E0A-9A12624310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8</a:t>
                </a:r>
                <a:endParaRPr lang="en-US" altLang="zh-CN" sz="2400" b="1"/>
              </a:p>
            </p:txBody>
          </p:sp>
          <p:sp>
            <p:nvSpPr>
              <p:cNvPr id="5166" name="Oval 52">
                <a:extLst>
                  <a:ext uri="{FF2B5EF4-FFF2-40B4-BE49-F238E27FC236}">
                    <a16:creationId xmlns:a16="http://schemas.microsoft.com/office/drawing/2014/main" id="{3FEFE083-4FCE-B84C-98A3-10020C3BC0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08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7</a:t>
                </a:r>
                <a:endParaRPr lang="en-US" altLang="zh-CN" sz="2400" b="1"/>
              </a:p>
            </p:txBody>
          </p:sp>
          <p:sp>
            <p:nvSpPr>
              <p:cNvPr id="5167" name="Line 53">
                <a:extLst>
                  <a:ext uri="{FF2B5EF4-FFF2-40B4-BE49-F238E27FC236}">
                    <a16:creationId xmlns:a16="http://schemas.microsoft.com/office/drawing/2014/main" id="{20AA6378-C688-C740-E437-B8080C060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1" y="2135"/>
                <a:ext cx="263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8" name="Line 54">
                <a:extLst>
                  <a:ext uri="{FF2B5EF4-FFF2-40B4-BE49-F238E27FC236}">
                    <a16:creationId xmlns:a16="http://schemas.microsoft.com/office/drawing/2014/main" id="{DCE8CB4E-45D5-6D8F-047E-CEC1606618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3" y="2112"/>
                <a:ext cx="218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9" name="Line 55">
                <a:extLst>
                  <a:ext uri="{FF2B5EF4-FFF2-40B4-BE49-F238E27FC236}">
                    <a16:creationId xmlns:a16="http://schemas.microsoft.com/office/drawing/2014/main" id="{553B25CF-61AF-04C9-5A7F-3C7E4FC467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7" y="216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4" name="Group 56">
              <a:extLst>
                <a:ext uri="{FF2B5EF4-FFF2-40B4-BE49-F238E27FC236}">
                  <a16:creationId xmlns:a16="http://schemas.microsoft.com/office/drawing/2014/main" id="{C5AD0F50-563B-4E71-C637-6415D94048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3216"/>
              <a:ext cx="438" cy="438"/>
              <a:chOff x="2064" y="1968"/>
              <a:chExt cx="624" cy="624"/>
            </a:xfrm>
          </p:grpSpPr>
          <p:sp>
            <p:nvSpPr>
              <p:cNvPr id="5158" name="Oval 57">
                <a:extLst>
                  <a:ext uri="{FF2B5EF4-FFF2-40B4-BE49-F238E27FC236}">
                    <a16:creationId xmlns:a16="http://schemas.microsoft.com/office/drawing/2014/main" id="{9F062211-8795-435C-92EA-9FE3F2316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96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4</a:t>
                </a:r>
                <a:endParaRPr lang="en-US" altLang="zh-CN" sz="2400" b="1"/>
              </a:p>
            </p:txBody>
          </p:sp>
          <p:sp>
            <p:nvSpPr>
              <p:cNvPr id="5159" name="Oval 58">
                <a:extLst>
                  <a:ext uri="{FF2B5EF4-FFF2-40B4-BE49-F238E27FC236}">
                    <a16:creationId xmlns:a16="http://schemas.microsoft.com/office/drawing/2014/main" id="{E8A1FAE4-3874-F11B-130E-4453580B5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1</a:t>
                </a:r>
                <a:endParaRPr lang="en-US" altLang="zh-CN" sz="2400" b="1"/>
              </a:p>
            </p:txBody>
          </p:sp>
          <p:sp>
            <p:nvSpPr>
              <p:cNvPr id="5160" name="Line 59">
                <a:extLst>
                  <a:ext uri="{FF2B5EF4-FFF2-40B4-BE49-F238E27FC236}">
                    <a16:creationId xmlns:a16="http://schemas.microsoft.com/office/drawing/2014/main" id="{4AF2C9A9-4E9E-417B-9BEE-410CB05E5F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18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61" name="Oval 60">
                <a:extLst>
                  <a:ext uri="{FF2B5EF4-FFF2-40B4-BE49-F238E27FC236}">
                    <a16:creationId xmlns:a16="http://schemas.microsoft.com/office/drawing/2014/main" id="{CA00BDB2-7D65-E715-88FC-CA3423935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448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9</a:t>
                </a:r>
                <a:endParaRPr lang="en-US" altLang="zh-CN" sz="2400" b="1"/>
              </a:p>
            </p:txBody>
          </p:sp>
          <p:sp>
            <p:nvSpPr>
              <p:cNvPr id="5162" name="Line 61">
                <a:extLst>
                  <a:ext uri="{FF2B5EF4-FFF2-40B4-BE49-F238E27FC236}">
                    <a16:creationId xmlns:a16="http://schemas.microsoft.com/office/drawing/2014/main" id="{D17777AF-7ED5-CB82-4FA1-1CF1A43A8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18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5" name="Group 62">
              <a:extLst>
                <a:ext uri="{FF2B5EF4-FFF2-40B4-BE49-F238E27FC236}">
                  <a16:creationId xmlns:a16="http://schemas.microsoft.com/office/drawing/2014/main" id="{4BA5402F-9FA9-35A8-4EE5-53F243CAEE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3696"/>
              <a:ext cx="438" cy="438"/>
              <a:chOff x="3024" y="1968"/>
              <a:chExt cx="624" cy="624"/>
            </a:xfrm>
          </p:grpSpPr>
          <p:sp>
            <p:nvSpPr>
              <p:cNvPr id="5153" name="Oval 63">
                <a:extLst>
                  <a:ext uri="{FF2B5EF4-FFF2-40B4-BE49-F238E27FC236}">
                    <a16:creationId xmlns:a16="http://schemas.microsoft.com/office/drawing/2014/main" id="{A0B2716F-690E-BD06-1296-5531212A4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96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</a:rPr>
                  <a:t>2</a:t>
                </a:r>
                <a:endParaRPr lang="en-US" altLang="zh-CN" sz="2400" b="1"/>
              </a:p>
            </p:txBody>
          </p:sp>
          <p:sp>
            <p:nvSpPr>
              <p:cNvPr id="5154" name="Oval 64">
                <a:extLst>
                  <a:ext uri="{FF2B5EF4-FFF2-40B4-BE49-F238E27FC236}">
                    <a16:creationId xmlns:a16="http://schemas.microsoft.com/office/drawing/2014/main" id="{698E9CD9-3E5C-BABB-D462-B06C7C513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</a:rPr>
                  <a:t>3</a:t>
                </a:r>
                <a:endParaRPr lang="en-US" altLang="zh-CN" sz="2400" b="1"/>
              </a:p>
            </p:txBody>
          </p:sp>
          <p:sp>
            <p:nvSpPr>
              <p:cNvPr id="5155" name="Line 65">
                <a:extLst>
                  <a:ext uri="{FF2B5EF4-FFF2-40B4-BE49-F238E27FC236}">
                    <a16:creationId xmlns:a16="http://schemas.microsoft.com/office/drawing/2014/main" id="{2CAADC20-2624-5AC9-AFD3-62D66426D6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8" y="218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6" name="Oval 66">
                <a:extLst>
                  <a:ext uri="{FF2B5EF4-FFF2-40B4-BE49-F238E27FC236}">
                    <a16:creationId xmlns:a16="http://schemas.microsoft.com/office/drawing/2014/main" id="{2BB96FAD-01F1-1880-0EB8-D74DFF3A6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08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</a:rPr>
                  <a:t>5</a:t>
                </a:r>
                <a:endParaRPr lang="en-US" altLang="zh-CN" sz="2400" b="1"/>
              </a:p>
            </p:txBody>
          </p:sp>
          <p:sp>
            <p:nvSpPr>
              <p:cNvPr id="5157" name="Line 67">
                <a:extLst>
                  <a:ext uri="{FF2B5EF4-FFF2-40B4-BE49-F238E27FC236}">
                    <a16:creationId xmlns:a16="http://schemas.microsoft.com/office/drawing/2014/main" id="{8D5EE27D-F256-D16C-FE4F-44F4AB19E9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8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146" name="Group 68">
              <a:extLst>
                <a:ext uri="{FF2B5EF4-FFF2-40B4-BE49-F238E27FC236}">
                  <a16:creationId xmlns:a16="http://schemas.microsoft.com/office/drawing/2014/main" id="{2E1E9AEA-1A07-4B68-0E21-660AE12E35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2" y="2640"/>
              <a:ext cx="744" cy="432"/>
              <a:chOff x="2232" y="2640"/>
              <a:chExt cx="744" cy="432"/>
            </a:xfrm>
          </p:grpSpPr>
          <p:sp>
            <p:nvSpPr>
              <p:cNvPr id="5151" name="Freeform 69">
                <a:extLst>
                  <a:ext uri="{FF2B5EF4-FFF2-40B4-BE49-F238E27FC236}">
                    <a16:creationId xmlns:a16="http://schemas.microsoft.com/office/drawing/2014/main" id="{5CE8982E-DE25-C01D-98E4-9A5CEE2BB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2" y="2640"/>
                <a:ext cx="744" cy="432"/>
              </a:xfrm>
              <a:custGeom>
                <a:avLst/>
                <a:gdLst>
                  <a:gd name="T0" fmla="*/ 24 w 744"/>
                  <a:gd name="T1" fmla="*/ 432 h 432"/>
                  <a:gd name="T2" fmla="*/ 120 w 744"/>
                  <a:gd name="T3" fmla="*/ 96 h 432"/>
                  <a:gd name="T4" fmla="*/ 744 w 744"/>
                  <a:gd name="T5" fmla="*/ 0 h 432"/>
                  <a:gd name="T6" fmla="*/ 0 60000 65536"/>
                  <a:gd name="T7" fmla="*/ 0 60000 65536"/>
                  <a:gd name="T8" fmla="*/ 0 60000 65536"/>
                  <a:gd name="T9" fmla="*/ 0 w 744"/>
                  <a:gd name="T10" fmla="*/ 0 h 432"/>
                  <a:gd name="T11" fmla="*/ 744 w 744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744" h="432">
                    <a:moveTo>
                      <a:pt x="24" y="432"/>
                    </a:moveTo>
                    <a:cubicBezTo>
                      <a:pt x="12" y="300"/>
                      <a:pt x="0" y="168"/>
                      <a:pt x="120" y="96"/>
                    </a:cubicBezTo>
                    <a:cubicBezTo>
                      <a:pt x="240" y="24"/>
                      <a:pt x="492" y="12"/>
                      <a:pt x="744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 type="triangl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52" name="Line 70">
                <a:extLst>
                  <a:ext uri="{FF2B5EF4-FFF2-40B4-BE49-F238E27FC236}">
                    <a16:creationId xmlns:a16="http://schemas.microsoft.com/office/drawing/2014/main" id="{AF1BEFF8-519D-0FDB-0747-D32D22CFF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00" y="2688"/>
                <a:ext cx="576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47" name="Line 71">
              <a:extLst>
                <a:ext uri="{FF2B5EF4-FFF2-40B4-BE49-F238E27FC236}">
                  <a16:creationId xmlns:a16="http://schemas.microsoft.com/office/drawing/2014/main" id="{A827D19E-BBF0-833D-2D93-574B0AB30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309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Freeform 72">
              <a:extLst>
                <a:ext uri="{FF2B5EF4-FFF2-40B4-BE49-F238E27FC236}">
                  <a16:creationId xmlns:a16="http://schemas.microsoft.com/office/drawing/2014/main" id="{F6FCE5FD-5A4F-25BA-2B44-518F01412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0" y="3312"/>
              <a:ext cx="1200" cy="104"/>
            </a:xfrm>
            <a:custGeom>
              <a:avLst/>
              <a:gdLst>
                <a:gd name="T0" fmla="*/ 1200 w 1200"/>
                <a:gd name="T1" fmla="*/ 0 h 104"/>
                <a:gd name="T2" fmla="*/ 768 w 1200"/>
                <a:gd name="T3" fmla="*/ 96 h 104"/>
                <a:gd name="T4" fmla="*/ 0 w 1200"/>
                <a:gd name="T5" fmla="*/ 48 h 104"/>
                <a:gd name="T6" fmla="*/ 0 60000 65536"/>
                <a:gd name="T7" fmla="*/ 0 60000 65536"/>
                <a:gd name="T8" fmla="*/ 0 60000 65536"/>
                <a:gd name="T9" fmla="*/ 0 w 1200"/>
                <a:gd name="T10" fmla="*/ 0 h 104"/>
                <a:gd name="T11" fmla="*/ 1200 w 120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104">
                  <a:moveTo>
                    <a:pt x="1200" y="0"/>
                  </a:moveTo>
                  <a:cubicBezTo>
                    <a:pt x="1084" y="44"/>
                    <a:pt x="968" y="88"/>
                    <a:pt x="768" y="96"/>
                  </a:cubicBezTo>
                  <a:cubicBezTo>
                    <a:pt x="568" y="104"/>
                    <a:pt x="284" y="76"/>
                    <a:pt x="0" y="4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Line 73">
              <a:extLst>
                <a:ext uri="{FF2B5EF4-FFF2-40B4-BE49-F238E27FC236}">
                  <a16:creationId xmlns:a16="http://schemas.microsoft.com/office/drawing/2014/main" id="{942DEB95-82E8-F1F0-F508-7B23A02666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6" y="3527"/>
              <a:ext cx="816" cy="17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Freeform 74">
              <a:extLst>
                <a:ext uri="{FF2B5EF4-FFF2-40B4-BE49-F238E27FC236}">
                  <a16:creationId xmlns:a16="http://schemas.microsoft.com/office/drawing/2014/main" id="{277D81A3-7EB5-3F80-951A-C1289F3B6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3648"/>
              <a:ext cx="720" cy="216"/>
            </a:xfrm>
            <a:custGeom>
              <a:avLst/>
              <a:gdLst>
                <a:gd name="T0" fmla="*/ 720 w 720"/>
                <a:gd name="T1" fmla="*/ 144 h 216"/>
                <a:gd name="T2" fmla="*/ 384 w 720"/>
                <a:gd name="T3" fmla="*/ 192 h 216"/>
                <a:gd name="T4" fmla="*/ 0 w 720"/>
                <a:gd name="T5" fmla="*/ 0 h 216"/>
                <a:gd name="T6" fmla="*/ 0 60000 65536"/>
                <a:gd name="T7" fmla="*/ 0 60000 65536"/>
                <a:gd name="T8" fmla="*/ 0 60000 65536"/>
                <a:gd name="T9" fmla="*/ 0 w 720"/>
                <a:gd name="T10" fmla="*/ 0 h 216"/>
                <a:gd name="T11" fmla="*/ 720 w 720"/>
                <a:gd name="T12" fmla="*/ 216 h 2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0" h="216">
                  <a:moveTo>
                    <a:pt x="720" y="144"/>
                  </a:moveTo>
                  <a:cubicBezTo>
                    <a:pt x="612" y="180"/>
                    <a:pt x="504" y="216"/>
                    <a:pt x="384" y="192"/>
                  </a:cubicBezTo>
                  <a:cubicBezTo>
                    <a:pt x="264" y="168"/>
                    <a:pt x="132" y="84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75">
            <a:extLst>
              <a:ext uri="{FF2B5EF4-FFF2-40B4-BE49-F238E27FC236}">
                <a16:creationId xmlns:a16="http://schemas.microsoft.com/office/drawing/2014/main" id="{0A712D1B-2E20-943B-C8F8-7272B36A54D5}"/>
              </a:ext>
            </a:extLst>
          </p:cNvPr>
          <p:cNvGrpSpPr>
            <a:grpSpLocks/>
          </p:cNvGrpSpPr>
          <p:nvPr/>
        </p:nvGrpSpPr>
        <p:grpSpPr bwMode="auto">
          <a:xfrm>
            <a:off x="3390900" y="3962400"/>
            <a:ext cx="1181100" cy="685800"/>
            <a:chOff x="2232" y="2640"/>
            <a:chExt cx="744" cy="432"/>
          </a:xfrm>
        </p:grpSpPr>
        <p:sp>
          <p:nvSpPr>
            <p:cNvPr id="5141" name="Freeform 76">
              <a:extLst>
                <a:ext uri="{FF2B5EF4-FFF2-40B4-BE49-F238E27FC236}">
                  <a16:creationId xmlns:a16="http://schemas.microsoft.com/office/drawing/2014/main" id="{9F4B1851-8FB9-BBA5-B689-F687FE9AF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2" y="2640"/>
              <a:ext cx="744" cy="432"/>
            </a:xfrm>
            <a:custGeom>
              <a:avLst/>
              <a:gdLst>
                <a:gd name="T0" fmla="*/ 24 w 744"/>
                <a:gd name="T1" fmla="*/ 432 h 432"/>
                <a:gd name="T2" fmla="*/ 120 w 744"/>
                <a:gd name="T3" fmla="*/ 96 h 432"/>
                <a:gd name="T4" fmla="*/ 744 w 744"/>
                <a:gd name="T5" fmla="*/ 0 h 432"/>
                <a:gd name="T6" fmla="*/ 0 60000 65536"/>
                <a:gd name="T7" fmla="*/ 0 60000 65536"/>
                <a:gd name="T8" fmla="*/ 0 60000 65536"/>
                <a:gd name="T9" fmla="*/ 0 w 744"/>
                <a:gd name="T10" fmla="*/ 0 h 432"/>
                <a:gd name="T11" fmla="*/ 744 w 744"/>
                <a:gd name="T12" fmla="*/ 432 h 43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432">
                  <a:moveTo>
                    <a:pt x="24" y="432"/>
                  </a:moveTo>
                  <a:cubicBezTo>
                    <a:pt x="12" y="300"/>
                    <a:pt x="0" y="168"/>
                    <a:pt x="120" y="96"/>
                  </a:cubicBezTo>
                  <a:cubicBezTo>
                    <a:pt x="240" y="24"/>
                    <a:pt x="492" y="12"/>
                    <a:pt x="744" y="0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Line 77">
              <a:extLst>
                <a:ext uri="{FF2B5EF4-FFF2-40B4-BE49-F238E27FC236}">
                  <a16:creationId xmlns:a16="http://schemas.microsoft.com/office/drawing/2014/main" id="{2AC35194-46EA-E499-805B-A3B0C0031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00" y="2688"/>
              <a:ext cx="576" cy="336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278" name="Rectangle 78">
            <a:extLst>
              <a:ext uri="{FF2B5EF4-FFF2-40B4-BE49-F238E27FC236}">
                <a16:creationId xmlns:a16="http://schemas.microsoft.com/office/drawing/2014/main" id="{4DC891CB-7DC3-E5B7-2670-3D93C30C2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495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 i="1">
                <a:solidFill>
                  <a:schemeClr val="hlink"/>
                </a:solidFill>
              </a:rPr>
              <a:t>S</a:t>
            </a:r>
            <a:r>
              <a:rPr lang="en-US" altLang="zh-CN" sz="2400" b="1" baseline="-25000">
                <a:solidFill>
                  <a:schemeClr val="hlink"/>
                </a:solidFill>
              </a:rPr>
              <a:t>2</a:t>
            </a:r>
            <a:r>
              <a:rPr lang="en-US" altLang="zh-CN" sz="2400" b="1" i="1"/>
              <a:t> </a:t>
            </a:r>
            <a:r>
              <a:rPr lang="en-US" altLang="zh-CN" sz="2400" b="1">
                <a:sym typeface="Symbol" panose="05050102010706020507" pitchFamily="18" charset="2"/>
              </a:rPr>
              <a:t> </a:t>
            </a:r>
            <a:r>
              <a:rPr lang="en-US" altLang="zh-CN" sz="2400" b="1" i="1"/>
              <a:t>S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</a:t>
            </a:r>
          </a:p>
        </p:txBody>
      </p:sp>
      <p:sp>
        <p:nvSpPr>
          <p:cNvPr id="51279" name="Freeform 79">
            <a:extLst>
              <a:ext uri="{FF2B5EF4-FFF2-40B4-BE49-F238E27FC236}">
                <a16:creationId xmlns:a16="http://schemas.microsoft.com/office/drawing/2014/main" id="{F2394F41-3A86-1F34-D5A2-7FCF9C818A11}"/>
              </a:ext>
            </a:extLst>
          </p:cNvPr>
          <p:cNvSpPr>
            <a:spLocks/>
          </p:cNvSpPr>
          <p:nvPr/>
        </p:nvSpPr>
        <p:spPr bwMode="auto">
          <a:xfrm>
            <a:off x="3860800" y="4038600"/>
            <a:ext cx="1701800" cy="914400"/>
          </a:xfrm>
          <a:custGeom>
            <a:avLst/>
            <a:gdLst>
              <a:gd name="T0" fmla="*/ 2147483646 w 1072"/>
              <a:gd name="T1" fmla="*/ 0 h 576"/>
              <a:gd name="T2" fmla="*/ 2147483646 w 1072"/>
              <a:gd name="T3" fmla="*/ 2147483646 h 576"/>
              <a:gd name="T4" fmla="*/ 2147483646 w 1072"/>
              <a:gd name="T5" fmla="*/ 2147483646 h 576"/>
              <a:gd name="T6" fmla="*/ 2147483646 w 1072"/>
              <a:gd name="T7" fmla="*/ 2147483646 h 576"/>
              <a:gd name="T8" fmla="*/ 0 60000 65536"/>
              <a:gd name="T9" fmla="*/ 0 60000 65536"/>
              <a:gd name="T10" fmla="*/ 0 60000 65536"/>
              <a:gd name="T11" fmla="*/ 0 60000 65536"/>
              <a:gd name="T12" fmla="*/ 0 w 1072"/>
              <a:gd name="T13" fmla="*/ 0 h 576"/>
              <a:gd name="T14" fmla="*/ 1072 w 1072"/>
              <a:gd name="T15" fmla="*/ 576 h 5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72" h="576">
                <a:moveTo>
                  <a:pt x="448" y="0"/>
                </a:moveTo>
                <a:cubicBezTo>
                  <a:pt x="304" y="56"/>
                  <a:pt x="160" y="112"/>
                  <a:pt x="112" y="192"/>
                </a:cubicBezTo>
                <a:cubicBezTo>
                  <a:pt x="64" y="272"/>
                  <a:pt x="0" y="416"/>
                  <a:pt x="160" y="480"/>
                </a:cubicBezTo>
                <a:cubicBezTo>
                  <a:pt x="320" y="544"/>
                  <a:pt x="696" y="560"/>
                  <a:pt x="1072" y="576"/>
                </a:cubicBezTo>
              </a:path>
            </a:pathLst>
          </a:custGeom>
          <a:noFill/>
          <a:ln w="25400">
            <a:solidFill>
              <a:schemeClr val="hlink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0" name="Rectangle 80">
            <a:extLst>
              <a:ext uri="{FF2B5EF4-FFF2-40B4-BE49-F238E27FC236}">
                <a16:creationId xmlns:a16="http://schemas.microsoft.com/office/drawing/2014/main" id="{03B5191F-F7FB-B20C-9AFB-847E12BD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0292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   </a:t>
            </a:r>
            <a:r>
              <a:rPr lang="en-US" altLang="zh-CN" sz="2400" b="1" i="1">
                <a:solidFill>
                  <a:schemeClr val="hlink"/>
                </a:solidFill>
              </a:rPr>
              <a:t>S</a:t>
            </a:r>
            <a:r>
              <a:rPr lang="en-US" altLang="zh-CN" sz="2400" b="1" baseline="-25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5140" name="Text Box 81">
            <a:extLst>
              <a:ext uri="{FF2B5EF4-FFF2-40B4-BE49-F238E27FC236}">
                <a16:creationId xmlns:a16="http://schemas.microsoft.com/office/drawing/2014/main" id="{7A3B7378-08D8-32AF-51C7-C5C14C5B5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4/9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512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12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12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51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51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51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autoUpdateAnimBg="0"/>
      <p:bldP spid="51204" grpId="0" autoUpdateAnimBg="0"/>
      <p:bldP spid="51205" grpId="0" autoUpdateAnimBg="0"/>
      <p:bldP spid="51236" grpId="0" autoUpdateAnimBg="0"/>
      <p:bldP spid="51237" grpId="0" autoUpdateAnimBg="0"/>
      <p:bldP spid="51238" grpId="0" autoUpdateAnimBg="0"/>
      <p:bldP spid="51278" grpId="0" autoUpdateAnimBg="0"/>
      <p:bldP spid="5128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14" name="AutoShape 90">
            <a:extLst>
              <a:ext uri="{FF2B5EF4-FFF2-40B4-BE49-F238E27FC236}">
                <a16:creationId xmlns:a16="http://schemas.microsoft.com/office/drawing/2014/main" id="{37F2FAA1-CE6D-5CDA-1A0C-C2E4BD2A35F0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762000" y="1524000"/>
            <a:ext cx="6324600" cy="1752600"/>
          </a:xfrm>
          <a:prstGeom prst="wedgeEllipseCallout">
            <a:avLst>
              <a:gd name="adj1" fmla="val 97"/>
              <a:gd name="adj2" fmla="val 103347"/>
            </a:avLst>
          </a:prstGeom>
          <a:gradFill rotWithShape="0">
            <a:gsLst>
              <a:gs pos="0">
                <a:srgbClr val="CFCFCF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Here we use the fact that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the elements are numbered from 1 to </a:t>
            </a:r>
            <a:r>
              <a:rPr lang="en-US" altLang="zh-CN" sz="2000" b="1" i="1"/>
              <a:t>N</a:t>
            </a:r>
            <a:r>
              <a:rPr lang="en-US" altLang="zh-CN" sz="2000" b="1">
                <a:sym typeface="Symbol" panose="05050102010706020507" pitchFamily="18" charset="2"/>
              </a:rPr>
              <a:t>.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ym typeface="Symbol" panose="05050102010706020507" pitchFamily="18" charset="2"/>
              </a:rPr>
              <a:t>Hence they can be used as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ym typeface="Symbol" panose="05050102010706020507" pitchFamily="18" charset="2"/>
              </a:rPr>
              <a:t>indices of an array.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90DF1383-A89F-98CC-1D7C-F125EE60B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0"/>
            <a:ext cx="334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Basic Data Structure</a:t>
            </a:r>
          </a:p>
        </p:txBody>
      </p:sp>
      <p:sp>
        <p:nvSpPr>
          <p:cNvPr id="52227" name="Text Box 3">
            <a:extLst>
              <a:ext uri="{FF2B5EF4-FFF2-40B4-BE49-F238E27FC236}">
                <a16:creationId xmlns:a16="http://schemas.microsoft.com/office/drawing/2014/main" id="{A4DFB48D-0FB2-0D82-D5D3-7D2A82AC3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04800"/>
            <a:ext cx="7772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Implementation 2:  </a:t>
            </a:r>
            <a:r>
              <a:rPr lang="en-US" altLang="zh-CN" sz="2000" b="1">
                <a:latin typeface="Arial" panose="020B0604020202020204" pitchFamily="34" charset="0"/>
              </a:rPr>
              <a:t>S [ element ] = the element’s parent.</a:t>
            </a:r>
            <a:endParaRPr lang="en-US" altLang="zh-CN" sz="2000" b="1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2228" name="Text Box 4">
            <a:extLst>
              <a:ext uri="{FF2B5EF4-FFF2-40B4-BE49-F238E27FC236}">
                <a16:creationId xmlns:a16="http://schemas.microsoft.com/office/drawing/2014/main" id="{ADDF463B-8E31-B159-66D7-6EE8B2697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85800"/>
            <a:ext cx="769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Note: </a:t>
            </a:r>
            <a:r>
              <a:rPr lang="en-US" altLang="zh-CN" sz="2000" b="1">
                <a:latin typeface="Arial" panose="020B0604020202020204" pitchFamily="34" charset="0"/>
              </a:rPr>
              <a:t> S [ root ] = </a:t>
            </a:r>
            <a:r>
              <a:rPr lang="en-US" altLang="zh-CN" sz="2000" b="1">
                <a:sym typeface="Symbol" panose="05050102010706020507" pitchFamily="18" charset="2"/>
              </a:rPr>
              <a:t>0 </a:t>
            </a:r>
            <a:r>
              <a:rPr lang="en-US" altLang="zh-CN" sz="2400" b="1">
                <a:sym typeface="Symbol" panose="05050102010706020507" pitchFamily="18" charset="2"/>
              </a:rPr>
              <a:t> and  set name = root index.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3B3F1B49-7341-2969-F0E9-18D1DE27DA7A}"/>
              </a:ext>
            </a:extLst>
          </p:cNvPr>
          <p:cNvGrpSpPr>
            <a:grpSpLocks/>
          </p:cNvGrpSpPr>
          <p:nvPr/>
        </p:nvGrpSpPr>
        <p:grpSpPr bwMode="auto">
          <a:xfrm>
            <a:off x="752475" y="1752600"/>
            <a:ext cx="2676525" cy="744538"/>
            <a:chOff x="384" y="1200"/>
            <a:chExt cx="1686" cy="469"/>
          </a:xfrm>
        </p:grpSpPr>
        <p:grpSp>
          <p:nvGrpSpPr>
            <p:cNvPr id="6216" name="Group 6">
              <a:extLst>
                <a:ext uri="{FF2B5EF4-FFF2-40B4-BE49-F238E27FC236}">
                  <a16:creationId xmlns:a16="http://schemas.microsoft.com/office/drawing/2014/main" id="{D482F91B-620A-90C3-8DD4-F7EC1E3EE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1200"/>
              <a:ext cx="707" cy="469"/>
              <a:chOff x="624" y="1920"/>
              <a:chExt cx="1008" cy="672"/>
            </a:xfrm>
          </p:grpSpPr>
          <p:sp>
            <p:nvSpPr>
              <p:cNvPr id="6229" name="Oval 7">
                <a:extLst>
                  <a:ext uri="{FF2B5EF4-FFF2-40B4-BE49-F238E27FC236}">
                    <a16:creationId xmlns:a16="http://schemas.microsoft.com/office/drawing/2014/main" id="{7B6AD2E9-AB17-03CB-4E5E-6489D2CE5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920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>
                    <a:solidFill>
                      <a:srgbClr val="FF0000"/>
                    </a:solidFill>
                  </a:rPr>
                  <a:t>10</a:t>
                </a:r>
                <a:endParaRPr lang="en-US" altLang="zh-CN" sz="1600" b="1"/>
              </a:p>
            </p:txBody>
          </p:sp>
          <p:sp>
            <p:nvSpPr>
              <p:cNvPr id="6230" name="Oval 8">
                <a:extLst>
                  <a:ext uri="{FF2B5EF4-FFF2-40B4-BE49-F238E27FC236}">
                    <a16:creationId xmlns:a16="http://schemas.microsoft.com/office/drawing/2014/main" id="{8F320739-3CF1-BA33-D5B5-C5E0ECB0F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30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6</a:t>
                </a:r>
                <a:endParaRPr lang="en-US" altLang="zh-CN" sz="2400" b="1"/>
              </a:p>
            </p:txBody>
          </p:sp>
          <p:sp>
            <p:nvSpPr>
              <p:cNvPr id="6231" name="Oval 9">
                <a:extLst>
                  <a:ext uri="{FF2B5EF4-FFF2-40B4-BE49-F238E27FC236}">
                    <a16:creationId xmlns:a16="http://schemas.microsoft.com/office/drawing/2014/main" id="{FA4E8C88-029C-0374-CC7A-361E91F975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304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8</a:t>
                </a:r>
                <a:endParaRPr lang="en-US" altLang="zh-CN" sz="2400" b="1"/>
              </a:p>
            </p:txBody>
          </p:sp>
          <p:sp>
            <p:nvSpPr>
              <p:cNvPr id="6232" name="Oval 10">
                <a:extLst>
                  <a:ext uri="{FF2B5EF4-FFF2-40B4-BE49-F238E27FC236}">
                    <a16:creationId xmlns:a16="http://schemas.microsoft.com/office/drawing/2014/main" id="{EAFB75F0-3500-1E99-0088-D149DFAA43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008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7</a:t>
                </a:r>
                <a:endParaRPr lang="en-US" altLang="zh-CN" sz="2400" b="1"/>
              </a:p>
            </p:txBody>
          </p:sp>
          <p:sp>
            <p:nvSpPr>
              <p:cNvPr id="6233" name="Line 11">
                <a:extLst>
                  <a:ext uri="{FF2B5EF4-FFF2-40B4-BE49-F238E27FC236}">
                    <a16:creationId xmlns:a16="http://schemas.microsoft.com/office/drawing/2014/main" id="{D6D77BDD-E7AE-7325-4340-ED1611CF7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1" y="2135"/>
                <a:ext cx="263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34" name="Line 12">
                <a:extLst>
                  <a:ext uri="{FF2B5EF4-FFF2-40B4-BE49-F238E27FC236}">
                    <a16:creationId xmlns:a16="http://schemas.microsoft.com/office/drawing/2014/main" id="{5F5ACA99-4235-1D8E-49B8-B66DEC4A0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3" y="2112"/>
                <a:ext cx="218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35" name="Line 13">
                <a:extLst>
                  <a:ext uri="{FF2B5EF4-FFF2-40B4-BE49-F238E27FC236}">
                    <a16:creationId xmlns:a16="http://schemas.microsoft.com/office/drawing/2014/main" id="{BB7263A4-0F30-86F8-8C85-49641168A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7" y="216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17" name="Group 14">
              <a:extLst>
                <a:ext uri="{FF2B5EF4-FFF2-40B4-BE49-F238E27FC236}">
                  <a16:creationId xmlns:a16="http://schemas.microsoft.com/office/drawing/2014/main" id="{4A6C9427-A713-13D6-7829-C63718D3D6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200"/>
              <a:ext cx="438" cy="438"/>
              <a:chOff x="2064" y="1968"/>
              <a:chExt cx="624" cy="624"/>
            </a:xfrm>
          </p:grpSpPr>
          <p:sp>
            <p:nvSpPr>
              <p:cNvPr id="6224" name="Oval 15">
                <a:extLst>
                  <a:ext uri="{FF2B5EF4-FFF2-40B4-BE49-F238E27FC236}">
                    <a16:creationId xmlns:a16="http://schemas.microsoft.com/office/drawing/2014/main" id="{0102BE0E-3E5A-0FE9-1F9E-E26BC3FE2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96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4</a:t>
                </a:r>
                <a:endParaRPr lang="en-US" altLang="zh-CN" sz="2400" b="1"/>
              </a:p>
            </p:txBody>
          </p:sp>
          <p:sp>
            <p:nvSpPr>
              <p:cNvPr id="6225" name="Oval 16">
                <a:extLst>
                  <a:ext uri="{FF2B5EF4-FFF2-40B4-BE49-F238E27FC236}">
                    <a16:creationId xmlns:a16="http://schemas.microsoft.com/office/drawing/2014/main" id="{190A2438-FC88-5D37-E1EF-2D8C35E90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1</a:t>
                </a:r>
                <a:endParaRPr lang="en-US" altLang="zh-CN" sz="2400" b="1"/>
              </a:p>
            </p:txBody>
          </p:sp>
          <p:sp>
            <p:nvSpPr>
              <p:cNvPr id="6226" name="Line 17">
                <a:extLst>
                  <a:ext uri="{FF2B5EF4-FFF2-40B4-BE49-F238E27FC236}">
                    <a16:creationId xmlns:a16="http://schemas.microsoft.com/office/drawing/2014/main" id="{F06EC126-0707-4385-D186-13BCEB403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08" y="218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7" name="Oval 18">
                <a:extLst>
                  <a:ext uri="{FF2B5EF4-FFF2-40B4-BE49-F238E27FC236}">
                    <a16:creationId xmlns:a16="http://schemas.microsoft.com/office/drawing/2014/main" id="{D3623178-D3CB-3503-1D30-3B9AB4FD7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2448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9</a:t>
                </a:r>
                <a:endParaRPr lang="en-US" altLang="zh-CN" sz="2400" b="1"/>
              </a:p>
            </p:txBody>
          </p:sp>
          <p:sp>
            <p:nvSpPr>
              <p:cNvPr id="6228" name="Line 19">
                <a:extLst>
                  <a:ext uri="{FF2B5EF4-FFF2-40B4-BE49-F238E27FC236}">
                    <a16:creationId xmlns:a16="http://schemas.microsoft.com/office/drawing/2014/main" id="{391A9333-DE53-3023-A6AF-2B0FD75CF2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48" y="218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218" name="Group 20">
              <a:extLst>
                <a:ext uri="{FF2B5EF4-FFF2-40B4-BE49-F238E27FC236}">
                  <a16:creationId xmlns:a16="http://schemas.microsoft.com/office/drawing/2014/main" id="{9130B260-6733-E4A0-6DB4-4ABD9A4E8F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200"/>
              <a:ext cx="438" cy="438"/>
              <a:chOff x="3024" y="1968"/>
              <a:chExt cx="624" cy="624"/>
            </a:xfrm>
          </p:grpSpPr>
          <p:sp>
            <p:nvSpPr>
              <p:cNvPr id="6219" name="Oval 21">
                <a:extLst>
                  <a:ext uri="{FF2B5EF4-FFF2-40B4-BE49-F238E27FC236}">
                    <a16:creationId xmlns:a16="http://schemas.microsoft.com/office/drawing/2014/main" id="{B78088F5-5655-4909-2ACD-83AE22D99F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1968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</a:rPr>
                  <a:t>2</a:t>
                </a:r>
                <a:endParaRPr lang="en-US" altLang="zh-CN" sz="2400" b="1"/>
              </a:p>
            </p:txBody>
          </p:sp>
          <p:sp>
            <p:nvSpPr>
              <p:cNvPr id="6220" name="Oval 22">
                <a:extLst>
                  <a:ext uri="{FF2B5EF4-FFF2-40B4-BE49-F238E27FC236}">
                    <a16:creationId xmlns:a16="http://schemas.microsoft.com/office/drawing/2014/main" id="{6CEA2CF3-49EC-E479-3500-2C8E5ABA4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</a:rPr>
                  <a:t>3</a:t>
                </a:r>
                <a:endParaRPr lang="en-US" altLang="zh-CN" sz="2400" b="1"/>
              </a:p>
            </p:txBody>
          </p:sp>
          <p:sp>
            <p:nvSpPr>
              <p:cNvPr id="6221" name="Line 23">
                <a:extLst>
                  <a:ext uri="{FF2B5EF4-FFF2-40B4-BE49-F238E27FC236}">
                    <a16:creationId xmlns:a16="http://schemas.microsoft.com/office/drawing/2014/main" id="{AC209AE8-D7AD-3CB9-E837-1F021502D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68" y="218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22" name="Oval 24">
                <a:extLst>
                  <a:ext uri="{FF2B5EF4-FFF2-40B4-BE49-F238E27FC236}">
                    <a16:creationId xmlns:a16="http://schemas.microsoft.com/office/drawing/2014/main" id="{AB94AA9A-A255-B340-4020-76EFB46A90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08" y="2352"/>
                <a:ext cx="240" cy="24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</a:rPr>
                  <a:t>5</a:t>
                </a:r>
                <a:endParaRPr lang="en-US" altLang="zh-CN" sz="2400" b="1"/>
              </a:p>
            </p:txBody>
          </p:sp>
          <p:sp>
            <p:nvSpPr>
              <p:cNvPr id="6223" name="Line 25">
                <a:extLst>
                  <a:ext uri="{FF2B5EF4-FFF2-40B4-BE49-F238E27FC236}">
                    <a16:creationId xmlns:a16="http://schemas.microsoft.com/office/drawing/2014/main" id="{D4210AE3-7AF7-88E6-F767-6EC858FFF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184"/>
                <a:ext cx="96" cy="1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2250" name="Text Box 26">
            <a:extLst>
              <a:ext uri="{FF2B5EF4-FFF2-40B4-BE49-F238E27FC236}">
                <a16:creationId xmlns:a16="http://schemas.microsoft.com/office/drawing/2014/main" id="{40684B30-B233-340F-4CC5-C24231659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〗The array representation of the three sets is</a:t>
            </a:r>
            <a:endParaRPr lang="en-US" altLang="zh-CN" sz="2400" b="1"/>
          </a:p>
        </p:txBody>
      </p:sp>
      <p:sp>
        <p:nvSpPr>
          <p:cNvPr id="52283" name="Rectangle 59">
            <a:extLst>
              <a:ext uri="{FF2B5EF4-FFF2-40B4-BE49-F238E27FC236}">
                <a16:creationId xmlns:a16="http://schemas.microsoft.com/office/drawing/2014/main" id="{D0BDD21D-11D8-D92A-2022-CE6FEA240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819400"/>
            <a:ext cx="419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( </a:t>
            </a:r>
            <a:r>
              <a:rPr lang="en-US" altLang="zh-CN" sz="2000" b="1" i="1">
                <a:solidFill>
                  <a:srgbClr val="FF0000"/>
                </a:solidFill>
              </a:rPr>
              <a:t>S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panose="05050102010706020507" pitchFamily="18" charset="2"/>
              </a:rPr>
              <a:t></a:t>
            </a:r>
            <a:r>
              <a:rPr lang="en-US" altLang="zh-CN" sz="2000" b="1"/>
              <a:t> </a:t>
            </a:r>
            <a:r>
              <a:rPr lang="en-US" altLang="zh-CN" sz="2000" b="1" i="1">
                <a:solidFill>
                  <a:schemeClr val="hlink"/>
                </a:solidFill>
              </a:rPr>
              <a:t>S</a:t>
            </a:r>
            <a:r>
              <a:rPr lang="en-US" altLang="zh-CN" sz="2000" b="1" baseline="-25000">
                <a:solidFill>
                  <a:schemeClr val="hlink"/>
                </a:solidFill>
              </a:rPr>
              <a:t>2</a:t>
            </a:r>
            <a:r>
              <a:rPr lang="en-US" altLang="zh-CN" sz="2000" b="1">
                <a:solidFill>
                  <a:schemeClr val="hlink"/>
                </a:solidFill>
              </a:rPr>
              <a:t>  </a:t>
            </a:r>
            <a:r>
              <a:rPr lang="en-US" altLang="zh-CN" sz="2000" b="1">
                <a:sym typeface="Symbol" panose="05050102010706020507" pitchFamily="18" charset="2"/>
              </a:rPr>
              <a:t>   </a:t>
            </a:r>
            <a:r>
              <a:rPr lang="en-US" altLang="zh-CN" sz="2000" b="1" i="1">
                <a:solidFill>
                  <a:srgbClr val="FF0000"/>
                </a:solidFill>
              </a:rPr>
              <a:t>S</a:t>
            </a:r>
            <a:r>
              <a:rPr lang="en-US" altLang="zh-CN" sz="2000" b="1" baseline="-25000">
                <a:solidFill>
                  <a:srgbClr val="FF0000"/>
                </a:solidFill>
              </a:rPr>
              <a:t>1</a:t>
            </a:r>
            <a:r>
              <a:rPr lang="en-US" altLang="zh-CN" sz="2000" b="1">
                <a:solidFill>
                  <a:schemeClr val="hlink"/>
                </a:solidFill>
              </a:rPr>
              <a:t> </a:t>
            </a:r>
            <a:r>
              <a:rPr lang="en-US" altLang="zh-CN" sz="2000" b="1"/>
              <a:t>)</a:t>
            </a:r>
            <a:r>
              <a:rPr lang="en-US" altLang="zh-CN" sz="2000" b="1">
                <a:solidFill>
                  <a:schemeClr val="hlink"/>
                </a:solidFill>
              </a:rPr>
              <a:t>  </a:t>
            </a:r>
            <a:r>
              <a:rPr lang="en-US" altLang="zh-CN" sz="2000" b="1">
                <a:sym typeface="Symbol" panose="05050102010706020507" pitchFamily="18" charset="2"/>
              </a:rPr>
              <a:t> 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S [ 4 ] = 10</a:t>
            </a:r>
          </a:p>
        </p:txBody>
      </p:sp>
      <p:sp>
        <p:nvSpPr>
          <p:cNvPr id="52284" name="Line 60">
            <a:extLst>
              <a:ext uri="{FF2B5EF4-FFF2-40B4-BE49-F238E27FC236}">
                <a16:creationId xmlns:a16="http://schemas.microsoft.com/office/drawing/2014/main" id="{2C7C4544-D255-DBF0-365C-BE8A1BA4C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8275" y="1905000"/>
            <a:ext cx="762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86" name="Text Box 62">
            <a:extLst>
              <a:ext uri="{FF2B5EF4-FFF2-40B4-BE49-F238E27FC236}">
                <a16:creationId xmlns:a16="http://schemas.microsoft.com/office/drawing/2014/main" id="{5CB4FC67-C184-44D5-F64F-DED061FE6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81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  Find ( </a:t>
            </a:r>
            <a:r>
              <a:rPr lang="en-US" altLang="zh-CN" sz="2400" b="1" i="1">
                <a:solidFill>
                  <a:schemeClr val="hlink"/>
                </a:solidFill>
                <a:sym typeface="Wingdings" panose="05000000000000000000" pitchFamily="2" charset="2"/>
              </a:rPr>
              <a:t>i</a:t>
            </a: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 )</a:t>
            </a:r>
            <a:endParaRPr lang="en-US" altLang="zh-CN" sz="2400" b="1">
              <a:solidFill>
                <a:schemeClr val="hlink"/>
              </a:solidFill>
            </a:endParaRPr>
          </a:p>
        </p:txBody>
      </p:sp>
      <p:sp>
        <p:nvSpPr>
          <p:cNvPr id="52287" name="Text Box 63">
            <a:extLst>
              <a:ext uri="{FF2B5EF4-FFF2-40B4-BE49-F238E27FC236}">
                <a16:creationId xmlns:a16="http://schemas.microsoft.com/office/drawing/2014/main" id="{1439E796-7B75-03E1-1D8D-B17678129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0386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Implementation 1:</a:t>
            </a:r>
          </a:p>
        </p:txBody>
      </p:sp>
      <p:grpSp>
        <p:nvGrpSpPr>
          <p:cNvPr id="6" name="Group 64">
            <a:extLst>
              <a:ext uri="{FF2B5EF4-FFF2-40B4-BE49-F238E27FC236}">
                <a16:creationId xmlns:a16="http://schemas.microsoft.com/office/drawing/2014/main" id="{BCD86C8C-A27D-1670-DC59-75651D92DE19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495800"/>
            <a:ext cx="3200400" cy="1143000"/>
            <a:chOff x="384" y="2928"/>
            <a:chExt cx="2016" cy="720"/>
          </a:xfrm>
        </p:grpSpPr>
        <p:sp>
          <p:nvSpPr>
            <p:cNvPr id="6203" name="Rectangle 65">
              <a:extLst>
                <a:ext uri="{FF2B5EF4-FFF2-40B4-BE49-F238E27FC236}">
                  <a16:creationId xmlns:a16="http://schemas.microsoft.com/office/drawing/2014/main" id="{DE97CA6E-A758-09BD-20A1-8B290990D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120"/>
              <a:ext cx="72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name[k]</a:t>
              </a:r>
            </a:p>
          </p:txBody>
        </p:sp>
        <p:sp>
          <p:nvSpPr>
            <p:cNvPr id="6204" name="Rectangle 66">
              <a:extLst>
                <a:ext uri="{FF2B5EF4-FFF2-40B4-BE49-F238E27FC236}">
                  <a16:creationId xmlns:a16="http://schemas.microsoft.com/office/drawing/2014/main" id="{A6BD70E2-34D6-0176-9403-49AA99801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120"/>
              <a:ext cx="288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S</a:t>
              </a:r>
            </a:p>
          </p:txBody>
        </p:sp>
        <p:sp>
          <p:nvSpPr>
            <p:cNvPr id="6205" name="Rectangle 67">
              <a:extLst>
                <a:ext uri="{FF2B5EF4-FFF2-40B4-BE49-F238E27FC236}">
                  <a16:creationId xmlns:a16="http://schemas.microsoft.com/office/drawing/2014/main" id="{40A0405C-A5A3-9319-4CCA-13F2E171CE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120"/>
              <a:ext cx="192" cy="24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</a:t>
              </a:r>
              <a:endParaRPr lang="en-US" altLang="zh-CN" sz="2400" b="1"/>
            </a:p>
          </p:txBody>
        </p:sp>
        <p:sp>
          <p:nvSpPr>
            <p:cNvPr id="6206" name="Line 68">
              <a:extLst>
                <a:ext uri="{FF2B5EF4-FFF2-40B4-BE49-F238E27FC236}">
                  <a16:creationId xmlns:a16="http://schemas.microsoft.com/office/drawing/2014/main" id="{80084E19-6698-919A-CABE-B9A00A1B4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92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7" name="Line 69">
              <a:extLst>
                <a:ext uri="{FF2B5EF4-FFF2-40B4-BE49-F238E27FC236}">
                  <a16:creationId xmlns:a16="http://schemas.microsoft.com/office/drawing/2014/main" id="{CD759765-8155-31B0-4B4D-9D6A02CAB1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92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8" name="Line 70">
              <a:extLst>
                <a:ext uri="{FF2B5EF4-FFF2-40B4-BE49-F238E27FC236}">
                  <a16:creationId xmlns:a16="http://schemas.microsoft.com/office/drawing/2014/main" id="{ED7D6366-E9E8-2AA3-A6AC-3D0E0898A2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92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09" name="Oval 71">
              <a:extLst>
                <a:ext uri="{FF2B5EF4-FFF2-40B4-BE49-F238E27FC236}">
                  <a16:creationId xmlns:a16="http://schemas.microsoft.com/office/drawing/2014/main" id="{C02C1982-B1A9-A5CD-E775-B72218755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024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j</a:t>
              </a:r>
              <a:endParaRPr lang="en-US" altLang="zh-CN" sz="2400" b="1"/>
            </a:p>
          </p:txBody>
        </p:sp>
        <p:sp>
          <p:nvSpPr>
            <p:cNvPr id="6210" name="Oval 72">
              <a:extLst>
                <a:ext uri="{FF2B5EF4-FFF2-40B4-BE49-F238E27FC236}">
                  <a16:creationId xmlns:a16="http://schemas.microsoft.com/office/drawing/2014/main" id="{0B2EC568-7769-A1E2-AB79-D923D3239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3408"/>
              <a:ext cx="240" cy="24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i</a:t>
              </a:r>
              <a:endParaRPr lang="en-US" altLang="zh-CN" sz="2400" b="1"/>
            </a:p>
          </p:txBody>
        </p:sp>
        <p:sp>
          <p:nvSpPr>
            <p:cNvPr id="6211" name="Line 73">
              <a:extLst>
                <a:ext uri="{FF2B5EF4-FFF2-40B4-BE49-F238E27FC236}">
                  <a16:creationId xmlns:a16="http://schemas.microsoft.com/office/drawing/2014/main" id="{EEE5D832-5489-2816-F112-932BDE569A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3240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2" name="Oval 74">
              <a:extLst>
                <a:ext uri="{FF2B5EF4-FFF2-40B4-BE49-F238E27FC236}">
                  <a16:creationId xmlns:a16="http://schemas.microsoft.com/office/drawing/2014/main" id="{78DC9D94-A74F-1894-48FC-94AE1BCF1A6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160" y="3360"/>
              <a:ext cx="240" cy="240"/>
            </a:xfrm>
            <a:prstGeom prst="ellips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</a:rPr>
                <a:t>...</a:t>
              </a:r>
              <a:endParaRPr lang="en-US" altLang="zh-CN" sz="2400" b="1"/>
            </a:p>
          </p:txBody>
        </p:sp>
        <p:sp>
          <p:nvSpPr>
            <p:cNvPr id="6213" name="Line 75">
              <a:extLst>
                <a:ext uri="{FF2B5EF4-FFF2-40B4-BE49-F238E27FC236}">
                  <a16:creationId xmlns:a16="http://schemas.microsoft.com/office/drawing/2014/main" id="{E440EAD8-12AB-64B3-6034-4E89BD4DAA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3240"/>
              <a:ext cx="96" cy="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sm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4" name="Freeform 76">
              <a:extLst>
                <a:ext uri="{FF2B5EF4-FFF2-40B4-BE49-F238E27FC236}">
                  <a16:creationId xmlns:a16="http://schemas.microsoft.com/office/drawing/2014/main" id="{B13C77D5-FA0B-84D5-A6EA-827F5339D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3168"/>
              <a:ext cx="480" cy="112"/>
            </a:xfrm>
            <a:custGeom>
              <a:avLst/>
              <a:gdLst>
                <a:gd name="T0" fmla="*/ 0 w 480"/>
                <a:gd name="T1" fmla="*/ 96 h 112"/>
                <a:gd name="T2" fmla="*/ 192 w 480"/>
                <a:gd name="T3" fmla="*/ 96 h 112"/>
                <a:gd name="T4" fmla="*/ 480 w 480"/>
                <a:gd name="T5" fmla="*/ 0 h 112"/>
                <a:gd name="T6" fmla="*/ 0 60000 65536"/>
                <a:gd name="T7" fmla="*/ 0 60000 65536"/>
                <a:gd name="T8" fmla="*/ 0 60000 65536"/>
                <a:gd name="T9" fmla="*/ 0 w 480"/>
                <a:gd name="T10" fmla="*/ 0 h 112"/>
                <a:gd name="T11" fmla="*/ 480 w 480"/>
                <a:gd name="T12" fmla="*/ 112 h 1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12">
                  <a:moveTo>
                    <a:pt x="0" y="96"/>
                  </a:moveTo>
                  <a:cubicBezTo>
                    <a:pt x="56" y="104"/>
                    <a:pt x="112" y="112"/>
                    <a:pt x="192" y="96"/>
                  </a:cubicBezTo>
                  <a:cubicBezTo>
                    <a:pt x="272" y="80"/>
                    <a:pt x="376" y="40"/>
                    <a:pt x="48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15" name="Freeform 77">
              <a:extLst>
                <a:ext uri="{FF2B5EF4-FFF2-40B4-BE49-F238E27FC236}">
                  <a16:creationId xmlns:a16="http://schemas.microsoft.com/office/drawing/2014/main" id="{5C51EB42-4393-428F-80B3-682C728B3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048"/>
              <a:ext cx="432" cy="168"/>
            </a:xfrm>
            <a:custGeom>
              <a:avLst/>
              <a:gdLst>
                <a:gd name="T0" fmla="*/ 432 w 432"/>
                <a:gd name="T1" fmla="*/ 24 h 168"/>
                <a:gd name="T2" fmla="*/ 288 w 432"/>
                <a:gd name="T3" fmla="*/ 24 h 168"/>
                <a:gd name="T4" fmla="*/ 0 w 432"/>
                <a:gd name="T5" fmla="*/ 168 h 168"/>
                <a:gd name="T6" fmla="*/ 0 60000 65536"/>
                <a:gd name="T7" fmla="*/ 0 60000 65536"/>
                <a:gd name="T8" fmla="*/ 0 60000 65536"/>
                <a:gd name="T9" fmla="*/ 0 w 432"/>
                <a:gd name="T10" fmla="*/ 0 h 168"/>
                <a:gd name="T11" fmla="*/ 432 w 432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" h="168">
                  <a:moveTo>
                    <a:pt x="432" y="24"/>
                  </a:moveTo>
                  <a:cubicBezTo>
                    <a:pt x="396" y="12"/>
                    <a:pt x="360" y="0"/>
                    <a:pt x="288" y="24"/>
                  </a:cubicBezTo>
                  <a:cubicBezTo>
                    <a:pt x="216" y="48"/>
                    <a:pt x="108" y="108"/>
                    <a:pt x="0" y="168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2302" name="Rectangle 78">
            <a:extLst>
              <a:ext uri="{FF2B5EF4-FFF2-40B4-BE49-F238E27FC236}">
                <a16:creationId xmlns:a16="http://schemas.microsoft.com/office/drawing/2014/main" id="{30752962-2F9C-5755-A97B-4EB488E38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715000"/>
            <a:ext cx="1295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find ( i ) =</a:t>
            </a:r>
          </a:p>
        </p:txBody>
      </p:sp>
      <p:sp>
        <p:nvSpPr>
          <p:cNvPr id="52303" name="Line 79">
            <a:extLst>
              <a:ext uri="{FF2B5EF4-FFF2-40B4-BE49-F238E27FC236}">
                <a16:creationId xmlns:a16="http://schemas.microsoft.com/office/drawing/2014/main" id="{CEAD3A21-6879-73D7-F7F4-DAB88A2149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029200"/>
            <a:ext cx="152400" cy="228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04" name="Line 80">
            <a:extLst>
              <a:ext uri="{FF2B5EF4-FFF2-40B4-BE49-F238E27FC236}">
                <a16:creationId xmlns:a16="http://schemas.microsoft.com/office/drawing/2014/main" id="{CD1E5461-964D-5F7C-264D-6460FD89AB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724400"/>
            <a:ext cx="1600200" cy="152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305" name="Oval 81">
            <a:extLst>
              <a:ext uri="{FF2B5EF4-FFF2-40B4-BE49-F238E27FC236}">
                <a16:creationId xmlns:a16="http://schemas.microsoft.com/office/drawing/2014/main" id="{FED157F9-093E-0047-6CFA-EAC81113A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800600"/>
            <a:ext cx="3048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2306" name="Rectangle 82">
            <a:extLst>
              <a:ext uri="{FF2B5EF4-FFF2-40B4-BE49-F238E27FC236}">
                <a16:creationId xmlns:a16="http://schemas.microsoft.com/office/drawing/2014/main" id="{A78EBAD4-1E74-CC1F-6071-63302F9DA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15000"/>
            <a:ext cx="60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‘S’</a:t>
            </a:r>
          </a:p>
        </p:txBody>
      </p:sp>
      <p:sp>
        <p:nvSpPr>
          <p:cNvPr id="52307" name="Text Box 83">
            <a:extLst>
              <a:ext uri="{FF2B5EF4-FFF2-40B4-BE49-F238E27FC236}">
                <a16:creationId xmlns:a16="http://schemas.microsoft.com/office/drawing/2014/main" id="{74F60506-7561-178F-06B0-445996D0B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0386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accent1"/>
                </a:solidFill>
                <a:latin typeface="Arial" panose="020B0604020202020204" pitchFamily="34" charset="0"/>
              </a:rPr>
              <a:t>Implementation 2:</a:t>
            </a:r>
          </a:p>
        </p:txBody>
      </p:sp>
      <p:grpSp>
        <p:nvGrpSpPr>
          <p:cNvPr id="7" name="Group 84">
            <a:extLst>
              <a:ext uri="{FF2B5EF4-FFF2-40B4-BE49-F238E27FC236}">
                <a16:creationId xmlns:a16="http://schemas.microsoft.com/office/drawing/2014/main" id="{8CD9EF8A-EC74-C703-D234-DABB5D56675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4572000"/>
            <a:ext cx="3962400" cy="1600200"/>
            <a:chOff x="288" y="624"/>
            <a:chExt cx="2592" cy="1728"/>
          </a:xfrm>
        </p:grpSpPr>
        <p:sp>
          <p:nvSpPr>
            <p:cNvPr id="6201" name="AutoShape 85">
              <a:extLst>
                <a:ext uri="{FF2B5EF4-FFF2-40B4-BE49-F238E27FC236}">
                  <a16:creationId xmlns:a16="http://schemas.microsoft.com/office/drawing/2014/main" id="{CFE77E82-5F67-F849-E89D-A076173E4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24"/>
              <a:ext cx="2592" cy="1728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126000" tIns="82800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202" name="Text Box 86">
              <a:extLst>
                <a:ext uri="{FF2B5EF4-FFF2-40B4-BE49-F238E27FC236}">
                  <a16:creationId xmlns:a16="http://schemas.microsoft.com/office/drawing/2014/main" id="{AF87DFC1-7D6C-493B-871B-C708CB8C3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24"/>
              <a:ext cx="2544" cy="16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26000" tIns="82800">
              <a:spAutoFit/>
            </a:bodyPr>
            <a:lstStyle>
              <a:lvl1pPr marL="485775" indent="-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SetType  Find ( ElementType X,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                           DisjSet S 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{   </a:t>
              </a:r>
              <a:r>
                <a:rPr lang="en-US" altLang="zh-CN" sz="1800" b="1">
                  <a:solidFill>
                    <a:schemeClr val="hlink"/>
                  </a:solidFill>
                  <a:latin typeface="Arial" panose="020B0604020202020204" pitchFamily="34" charset="0"/>
                </a:rPr>
                <a:t>for</a:t>
              </a:r>
              <a:r>
                <a:rPr lang="en-US" altLang="zh-CN" sz="1800" b="1">
                  <a:latin typeface="Arial" panose="020B0604020202020204" pitchFamily="34" charset="0"/>
                </a:rPr>
                <a:t> ( ; S[X] &gt; 0; X = S[X] )   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    </a:t>
              </a:r>
              <a:r>
                <a:rPr lang="en-US" altLang="zh-CN" sz="1800" b="1">
                  <a:solidFill>
                    <a:schemeClr val="hlink"/>
                  </a:solidFill>
                  <a:latin typeface="Arial" panose="020B0604020202020204" pitchFamily="34" charset="0"/>
                </a:rPr>
                <a:t>return</a:t>
              </a:r>
              <a:r>
                <a:rPr lang="en-US" altLang="zh-CN" sz="1800" b="1">
                  <a:latin typeface="Arial" panose="020B0604020202020204" pitchFamily="34" charset="0"/>
                </a:rPr>
                <a:t>  X 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}</a:t>
              </a:r>
            </a:p>
          </p:txBody>
        </p:sp>
      </p:grpSp>
      <p:grpSp>
        <p:nvGrpSpPr>
          <p:cNvPr id="8" name="Group 87">
            <a:extLst>
              <a:ext uri="{FF2B5EF4-FFF2-40B4-BE49-F238E27FC236}">
                <a16:creationId xmlns:a16="http://schemas.microsoft.com/office/drawing/2014/main" id="{7654E21E-BCBC-C588-A0B4-3F76F3B9292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590800"/>
            <a:ext cx="3962400" cy="1295400"/>
            <a:chOff x="288" y="624"/>
            <a:chExt cx="2592" cy="1728"/>
          </a:xfrm>
        </p:grpSpPr>
        <p:sp>
          <p:nvSpPr>
            <p:cNvPr id="6199" name="AutoShape 88">
              <a:extLst>
                <a:ext uri="{FF2B5EF4-FFF2-40B4-BE49-F238E27FC236}">
                  <a16:creationId xmlns:a16="http://schemas.microsoft.com/office/drawing/2014/main" id="{80ECCA6E-09E3-5D38-ABDA-C9668AC57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24"/>
              <a:ext cx="2592" cy="1728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200" name="Text Box 89">
              <a:extLst>
                <a:ext uri="{FF2B5EF4-FFF2-40B4-BE49-F238E27FC236}">
                  <a16:creationId xmlns:a16="http://schemas.microsoft.com/office/drawing/2014/main" id="{031C9E02-0C94-C887-8AF1-AB18283F3C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24"/>
              <a:ext cx="2544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85775" indent="-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olidFill>
                    <a:schemeClr val="hlink"/>
                  </a:solidFill>
                  <a:latin typeface="Arial" panose="020B0604020202020204" pitchFamily="34" charset="0"/>
                </a:rPr>
                <a:t>void</a:t>
              </a:r>
              <a:r>
                <a:rPr lang="en-US" altLang="zh-CN" sz="1800" b="1">
                  <a:latin typeface="Arial" panose="020B0604020202020204" pitchFamily="34" charset="0"/>
                </a:rPr>
                <a:t>  SetUnion ( DisjSet S,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                             SetType Rt1,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                             SetType Rt2 )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{    S [ Rt2 ] = Rt1 ;     }</a:t>
              </a:r>
            </a:p>
          </p:txBody>
        </p:sp>
      </p:grpSp>
      <p:grpSp>
        <p:nvGrpSpPr>
          <p:cNvPr id="9" name="Group 91">
            <a:extLst>
              <a:ext uri="{FF2B5EF4-FFF2-40B4-BE49-F238E27FC236}">
                <a16:creationId xmlns:a16="http://schemas.microsoft.com/office/drawing/2014/main" id="{869BFBA2-0991-F2A9-393C-5744A8A1125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676400"/>
            <a:ext cx="5486400" cy="762000"/>
            <a:chOff x="2112" y="1056"/>
            <a:chExt cx="3456" cy="480"/>
          </a:xfrm>
        </p:grpSpPr>
        <p:grpSp>
          <p:nvGrpSpPr>
            <p:cNvPr id="6168" name="Group 92">
              <a:extLst>
                <a:ext uri="{FF2B5EF4-FFF2-40B4-BE49-F238E27FC236}">
                  <a16:creationId xmlns:a16="http://schemas.microsoft.com/office/drawing/2014/main" id="{BC27CDA7-1047-2E9B-0F40-373A2B45BF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6" y="1056"/>
              <a:ext cx="288" cy="480"/>
              <a:chOff x="1488" y="2064"/>
              <a:chExt cx="288" cy="480"/>
            </a:xfrm>
          </p:grpSpPr>
          <p:sp>
            <p:nvSpPr>
              <p:cNvPr id="6197" name="Rectangle 93">
                <a:extLst>
                  <a:ext uri="{FF2B5EF4-FFF2-40B4-BE49-F238E27FC236}">
                    <a16:creationId xmlns:a16="http://schemas.microsoft.com/office/drawing/2014/main" id="{BF5B4EEE-A58D-2AA6-2838-1EAB8C46E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[1]</a:t>
                </a:r>
                <a:endParaRPr lang="en-US" altLang="zh-CN" sz="2400" b="1"/>
              </a:p>
            </p:txBody>
          </p:sp>
          <p:sp>
            <p:nvSpPr>
              <p:cNvPr id="6198" name="Rectangle 94">
                <a:extLst>
                  <a:ext uri="{FF2B5EF4-FFF2-40B4-BE49-F238E27FC236}">
                    <a16:creationId xmlns:a16="http://schemas.microsoft.com/office/drawing/2014/main" id="{5BDCED2E-475F-1287-185D-A288F71AF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  <a:sym typeface="Symbol" panose="05050102010706020507" pitchFamily="18" charset="2"/>
                  </a:rPr>
                  <a:t>4</a:t>
                </a:r>
                <a:endParaRPr lang="en-US" altLang="zh-CN" sz="2000" b="1"/>
              </a:p>
            </p:txBody>
          </p:sp>
        </p:grpSp>
        <p:grpSp>
          <p:nvGrpSpPr>
            <p:cNvPr id="6169" name="Group 95">
              <a:extLst>
                <a:ext uri="{FF2B5EF4-FFF2-40B4-BE49-F238E27FC236}">
                  <a16:creationId xmlns:a16="http://schemas.microsoft.com/office/drawing/2014/main" id="{7F922070-8512-71DC-A577-34E400255F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4" y="1056"/>
              <a:ext cx="288" cy="480"/>
              <a:chOff x="1488" y="2064"/>
              <a:chExt cx="288" cy="480"/>
            </a:xfrm>
          </p:grpSpPr>
          <p:sp>
            <p:nvSpPr>
              <p:cNvPr id="6195" name="Rectangle 96">
                <a:extLst>
                  <a:ext uri="{FF2B5EF4-FFF2-40B4-BE49-F238E27FC236}">
                    <a16:creationId xmlns:a16="http://schemas.microsoft.com/office/drawing/2014/main" id="{351095A1-19C1-B6FE-D0CE-5F9209D02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</a:rPr>
                  <a:t>[2]</a:t>
                </a:r>
                <a:endParaRPr lang="en-US" altLang="zh-CN" sz="2400" b="1"/>
              </a:p>
            </p:txBody>
          </p:sp>
          <p:sp>
            <p:nvSpPr>
              <p:cNvPr id="6196" name="Rectangle 97">
                <a:extLst>
                  <a:ext uri="{FF2B5EF4-FFF2-40B4-BE49-F238E27FC236}">
                    <a16:creationId xmlns:a16="http://schemas.microsoft.com/office/drawing/2014/main" id="{C8C5E438-2183-48CA-5682-12C072DCB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  <a:sym typeface="Symbol" panose="05050102010706020507" pitchFamily="18" charset="2"/>
                  </a:rPr>
                  <a:t>0</a:t>
                </a:r>
                <a:endParaRPr lang="en-US" altLang="zh-CN" sz="2000" b="1"/>
              </a:p>
            </p:txBody>
          </p:sp>
        </p:grpSp>
        <p:grpSp>
          <p:nvGrpSpPr>
            <p:cNvPr id="6170" name="Group 98">
              <a:extLst>
                <a:ext uri="{FF2B5EF4-FFF2-40B4-BE49-F238E27FC236}">
                  <a16:creationId xmlns:a16="http://schemas.microsoft.com/office/drawing/2014/main" id="{904E2468-B5F6-FE69-3561-1B01D86ED4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0" y="1056"/>
              <a:ext cx="288" cy="480"/>
              <a:chOff x="1488" y="2064"/>
              <a:chExt cx="288" cy="480"/>
            </a:xfrm>
          </p:grpSpPr>
          <p:sp>
            <p:nvSpPr>
              <p:cNvPr id="6193" name="Rectangle 99">
                <a:extLst>
                  <a:ext uri="{FF2B5EF4-FFF2-40B4-BE49-F238E27FC236}">
                    <a16:creationId xmlns:a16="http://schemas.microsoft.com/office/drawing/2014/main" id="{C74812CE-4406-0B98-958B-D76FDA0CF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</a:rPr>
                  <a:t>[10]</a:t>
                </a:r>
                <a:endParaRPr lang="en-US" altLang="zh-CN" sz="2400" b="1"/>
              </a:p>
            </p:txBody>
          </p:sp>
          <p:sp>
            <p:nvSpPr>
              <p:cNvPr id="6194" name="Rectangle 100">
                <a:extLst>
                  <a:ext uri="{FF2B5EF4-FFF2-40B4-BE49-F238E27FC236}">
                    <a16:creationId xmlns:a16="http://schemas.microsoft.com/office/drawing/2014/main" id="{A54A0E66-643F-DDB2-C6B8-7ED935D1E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sym typeface="Symbol" panose="05050102010706020507" pitchFamily="18" charset="2"/>
                  </a:rPr>
                  <a:t>0</a:t>
                </a:r>
                <a:endParaRPr lang="en-US" altLang="zh-CN" sz="2000" b="1"/>
              </a:p>
            </p:txBody>
          </p:sp>
        </p:grpSp>
        <p:grpSp>
          <p:nvGrpSpPr>
            <p:cNvPr id="6171" name="Group 101">
              <a:extLst>
                <a:ext uri="{FF2B5EF4-FFF2-40B4-BE49-F238E27FC236}">
                  <a16:creationId xmlns:a16="http://schemas.microsoft.com/office/drawing/2014/main" id="{15B35D43-3376-2D0A-DE3B-39E21C6659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0" y="1056"/>
              <a:ext cx="288" cy="480"/>
              <a:chOff x="1488" y="2064"/>
              <a:chExt cx="288" cy="480"/>
            </a:xfrm>
          </p:grpSpPr>
          <p:sp>
            <p:nvSpPr>
              <p:cNvPr id="6191" name="Rectangle 102">
                <a:extLst>
                  <a:ext uri="{FF2B5EF4-FFF2-40B4-BE49-F238E27FC236}">
                    <a16:creationId xmlns:a16="http://schemas.microsoft.com/office/drawing/2014/main" id="{0D93C298-3150-8717-7263-115A15B1D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[9]</a:t>
                </a:r>
                <a:endParaRPr lang="en-US" altLang="zh-CN" sz="2400" b="1"/>
              </a:p>
            </p:txBody>
          </p:sp>
          <p:sp>
            <p:nvSpPr>
              <p:cNvPr id="6192" name="Rectangle 103">
                <a:extLst>
                  <a:ext uri="{FF2B5EF4-FFF2-40B4-BE49-F238E27FC236}">
                    <a16:creationId xmlns:a16="http://schemas.microsoft.com/office/drawing/2014/main" id="{C7256834-E53F-705A-0FB3-9CAAF7801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  <a:sym typeface="Symbol" panose="05050102010706020507" pitchFamily="18" charset="2"/>
                  </a:rPr>
                  <a:t>4</a:t>
                </a:r>
                <a:endParaRPr lang="en-US" altLang="zh-CN" sz="2000" b="1"/>
              </a:p>
            </p:txBody>
          </p:sp>
        </p:grpSp>
        <p:grpSp>
          <p:nvGrpSpPr>
            <p:cNvPr id="6172" name="Group 104">
              <a:extLst>
                <a:ext uri="{FF2B5EF4-FFF2-40B4-BE49-F238E27FC236}">
                  <a16:creationId xmlns:a16="http://schemas.microsoft.com/office/drawing/2014/main" id="{83659C18-B3FC-4F51-BF2B-46341E61E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2" y="1056"/>
              <a:ext cx="288" cy="480"/>
              <a:chOff x="1488" y="2064"/>
              <a:chExt cx="288" cy="480"/>
            </a:xfrm>
          </p:grpSpPr>
          <p:sp>
            <p:nvSpPr>
              <p:cNvPr id="6189" name="Rectangle 105">
                <a:extLst>
                  <a:ext uri="{FF2B5EF4-FFF2-40B4-BE49-F238E27FC236}">
                    <a16:creationId xmlns:a16="http://schemas.microsoft.com/office/drawing/2014/main" id="{67B0979B-6312-78AD-0B39-977FC4EC2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[8]</a:t>
                </a:r>
                <a:endParaRPr lang="en-US" altLang="zh-CN" sz="2400" b="1"/>
              </a:p>
            </p:txBody>
          </p:sp>
          <p:sp>
            <p:nvSpPr>
              <p:cNvPr id="6190" name="Rectangle 106">
                <a:extLst>
                  <a:ext uri="{FF2B5EF4-FFF2-40B4-BE49-F238E27FC236}">
                    <a16:creationId xmlns:a16="http://schemas.microsoft.com/office/drawing/2014/main" id="{4C286ADD-E8D4-CD4A-FC02-331EA6F87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sym typeface="Symbol" panose="05050102010706020507" pitchFamily="18" charset="2"/>
                  </a:rPr>
                  <a:t>10</a:t>
                </a:r>
                <a:endParaRPr lang="en-US" altLang="zh-CN" sz="2000" b="1"/>
              </a:p>
            </p:txBody>
          </p:sp>
        </p:grpSp>
        <p:grpSp>
          <p:nvGrpSpPr>
            <p:cNvPr id="6173" name="Group 107">
              <a:extLst>
                <a:ext uri="{FF2B5EF4-FFF2-40B4-BE49-F238E27FC236}">
                  <a16:creationId xmlns:a16="http://schemas.microsoft.com/office/drawing/2014/main" id="{483E9864-F90D-BBBE-39BB-4D02023C19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4" y="1056"/>
              <a:ext cx="288" cy="480"/>
              <a:chOff x="1488" y="2064"/>
              <a:chExt cx="288" cy="480"/>
            </a:xfrm>
          </p:grpSpPr>
          <p:sp>
            <p:nvSpPr>
              <p:cNvPr id="6187" name="Rectangle 108">
                <a:extLst>
                  <a:ext uri="{FF2B5EF4-FFF2-40B4-BE49-F238E27FC236}">
                    <a16:creationId xmlns:a16="http://schemas.microsoft.com/office/drawing/2014/main" id="{3A756DE0-87CD-C87C-37DA-B012C0281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[7]</a:t>
                </a:r>
                <a:endParaRPr lang="en-US" altLang="zh-CN" sz="2400" b="1"/>
              </a:p>
            </p:txBody>
          </p:sp>
          <p:sp>
            <p:nvSpPr>
              <p:cNvPr id="6188" name="Rectangle 109">
                <a:extLst>
                  <a:ext uri="{FF2B5EF4-FFF2-40B4-BE49-F238E27FC236}">
                    <a16:creationId xmlns:a16="http://schemas.microsoft.com/office/drawing/2014/main" id="{24F54622-DDC8-9C08-416B-4BD19351ED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sym typeface="Symbol" panose="05050102010706020507" pitchFamily="18" charset="2"/>
                  </a:rPr>
                  <a:t>10</a:t>
                </a:r>
                <a:endParaRPr lang="en-US" altLang="zh-CN" sz="2000" b="1"/>
              </a:p>
            </p:txBody>
          </p:sp>
        </p:grpSp>
        <p:grpSp>
          <p:nvGrpSpPr>
            <p:cNvPr id="6174" name="Group 110">
              <a:extLst>
                <a:ext uri="{FF2B5EF4-FFF2-40B4-BE49-F238E27FC236}">
                  <a16:creationId xmlns:a16="http://schemas.microsoft.com/office/drawing/2014/main" id="{9906BE10-B6B1-83ED-1000-C2E81FD0A6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6" y="1056"/>
              <a:ext cx="288" cy="480"/>
              <a:chOff x="1488" y="2064"/>
              <a:chExt cx="288" cy="480"/>
            </a:xfrm>
          </p:grpSpPr>
          <p:sp>
            <p:nvSpPr>
              <p:cNvPr id="6185" name="Rectangle 111">
                <a:extLst>
                  <a:ext uri="{FF2B5EF4-FFF2-40B4-BE49-F238E27FC236}">
                    <a16:creationId xmlns:a16="http://schemas.microsoft.com/office/drawing/2014/main" id="{B7ABEECC-856E-55CF-B4EA-7A10BF70A8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[6]</a:t>
                </a:r>
                <a:endParaRPr lang="en-US" altLang="zh-CN" sz="2400" b="1"/>
              </a:p>
            </p:txBody>
          </p:sp>
          <p:sp>
            <p:nvSpPr>
              <p:cNvPr id="6186" name="Rectangle 112">
                <a:extLst>
                  <a:ext uri="{FF2B5EF4-FFF2-40B4-BE49-F238E27FC236}">
                    <a16:creationId xmlns:a16="http://schemas.microsoft.com/office/drawing/2014/main" id="{E2679755-A4A2-C5DE-FEEF-133FFF9BB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rgbClr val="FF0000"/>
                    </a:solidFill>
                    <a:sym typeface="Symbol" panose="05050102010706020507" pitchFamily="18" charset="2"/>
                  </a:rPr>
                  <a:t>10</a:t>
                </a:r>
                <a:endParaRPr lang="en-US" altLang="zh-CN" sz="2000" b="1"/>
              </a:p>
            </p:txBody>
          </p:sp>
        </p:grpSp>
        <p:grpSp>
          <p:nvGrpSpPr>
            <p:cNvPr id="6175" name="Group 113">
              <a:extLst>
                <a:ext uri="{FF2B5EF4-FFF2-40B4-BE49-F238E27FC236}">
                  <a16:creationId xmlns:a16="http://schemas.microsoft.com/office/drawing/2014/main" id="{0F9196FA-75AA-7331-3350-EDDE12A58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8" y="1056"/>
              <a:ext cx="288" cy="480"/>
              <a:chOff x="1488" y="2064"/>
              <a:chExt cx="288" cy="480"/>
            </a:xfrm>
          </p:grpSpPr>
          <p:sp>
            <p:nvSpPr>
              <p:cNvPr id="6183" name="Rectangle 114">
                <a:extLst>
                  <a:ext uri="{FF2B5EF4-FFF2-40B4-BE49-F238E27FC236}">
                    <a16:creationId xmlns:a16="http://schemas.microsoft.com/office/drawing/2014/main" id="{F032B67E-6952-9E52-B280-E9127589D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[5]</a:t>
                </a:r>
                <a:endParaRPr lang="en-US" altLang="zh-CN" sz="2400" b="1"/>
              </a:p>
            </p:txBody>
          </p:sp>
          <p:sp>
            <p:nvSpPr>
              <p:cNvPr id="6184" name="Rectangle 115">
                <a:extLst>
                  <a:ext uri="{FF2B5EF4-FFF2-40B4-BE49-F238E27FC236}">
                    <a16:creationId xmlns:a16="http://schemas.microsoft.com/office/drawing/2014/main" id="{B61EE111-73CF-EB1D-3790-3F075A9DD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  <a:sym typeface="Symbol" panose="05050102010706020507" pitchFamily="18" charset="2"/>
                  </a:rPr>
                  <a:t>2</a:t>
                </a:r>
                <a:endParaRPr lang="en-US" altLang="zh-CN" sz="2000" b="1"/>
              </a:p>
            </p:txBody>
          </p:sp>
        </p:grpSp>
        <p:grpSp>
          <p:nvGrpSpPr>
            <p:cNvPr id="6176" name="Group 116">
              <a:extLst>
                <a:ext uri="{FF2B5EF4-FFF2-40B4-BE49-F238E27FC236}">
                  <a16:creationId xmlns:a16="http://schemas.microsoft.com/office/drawing/2014/main" id="{803BD3BF-F93D-3B4B-702A-D0F1742A16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50" y="1056"/>
              <a:ext cx="288" cy="480"/>
              <a:chOff x="1488" y="2064"/>
              <a:chExt cx="288" cy="480"/>
            </a:xfrm>
          </p:grpSpPr>
          <p:sp>
            <p:nvSpPr>
              <p:cNvPr id="6181" name="Rectangle 117">
                <a:extLst>
                  <a:ext uri="{FF2B5EF4-FFF2-40B4-BE49-F238E27FC236}">
                    <a16:creationId xmlns:a16="http://schemas.microsoft.com/office/drawing/2014/main" id="{722D103A-60EC-3376-1DA7-774E12E74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</a:rPr>
                  <a:t>[4]</a:t>
                </a:r>
                <a:endParaRPr lang="en-US" altLang="zh-CN" sz="2400" b="1"/>
              </a:p>
            </p:txBody>
          </p:sp>
          <p:sp>
            <p:nvSpPr>
              <p:cNvPr id="6182" name="Rectangle 118">
                <a:extLst>
                  <a:ext uri="{FF2B5EF4-FFF2-40B4-BE49-F238E27FC236}">
                    <a16:creationId xmlns:a16="http://schemas.microsoft.com/office/drawing/2014/main" id="{48C0DF9F-BB3B-2062-106B-2A11E91DF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hlink"/>
                    </a:solidFill>
                    <a:sym typeface="Symbol" panose="05050102010706020507" pitchFamily="18" charset="2"/>
                  </a:rPr>
                  <a:t>0</a:t>
                </a:r>
                <a:endParaRPr lang="en-US" altLang="zh-CN" sz="2000" b="1"/>
              </a:p>
            </p:txBody>
          </p:sp>
        </p:grpSp>
        <p:grpSp>
          <p:nvGrpSpPr>
            <p:cNvPr id="6177" name="Group 119">
              <a:extLst>
                <a:ext uri="{FF2B5EF4-FFF2-40B4-BE49-F238E27FC236}">
                  <a16:creationId xmlns:a16="http://schemas.microsoft.com/office/drawing/2014/main" id="{B1C5C22F-0329-4459-9B77-BAB88C3C5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2" y="1056"/>
              <a:ext cx="288" cy="480"/>
              <a:chOff x="1488" y="2064"/>
              <a:chExt cx="288" cy="480"/>
            </a:xfrm>
          </p:grpSpPr>
          <p:sp>
            <p:nvSpPr>
              <p:cNvPr id="6179" name="Rectangle 120">
                <a:extLst>
                  <a:ext uri="{FF2B5EF4-FFF2-40B4-BE49-F238E27FC236}">
                    <a16:creationId xmlns:a16="http://schemas.microsoft.com/office/drawing/2014/main" id="{CC7AE458-80EC-C1F8-4527-49E0DDF733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06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[3]</a:t>
                </a:r>
                <a:endParaRPr lang="en-US" altLang="zh-CN" sz="2400" b="1"/>
              </a:p>
            </p:txBody>
          </p:sp>
          <p:sp>
            <p:nvSpPr>
              <p:cNvPr id="6180" name="Rectangle 121">
                <a:extLst>
                  <a:ext uri="{FF2B5EF4-FFF2-40B4-BE49-F238E27FC236}">
                    <a16:creationId xmlns:a16="http://schemas.microsoft.com/office/drawing/2014/main" id="{A5E5B589-4ED5-842B-F7D3-3CBCCE58C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04"/>
                <a:ext cx="288" cy="24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olidFill>
                      <a:schemeClr val="accent1"/>
                    </a:solidFill>
                    <a:sym typeface="Symbol" panose="05050102010706020507" pitchFamily="18" charset="2"/>
                  </a:rPr>
                  <a:t>2</a:t>
                </a:r>
                <a:endParaRPr lang="en-US" altLang="zh-CN" sz="2000" b="1"/>
              </a:p>
            </p:txBody>
          </p:sp>
        </p:grpSp>
        <p:sp>
          <p:nvSpPr>
            <p:cNvPr id="6178" name="Rectangle 122">
              <a:extLst>
                <a:ext uri="{FF2B5EF4-FFF2-40B4-BE49-F238E27FC236}">
                  <a16:creationId xmlns:a16="http://schemas.microsoft.com/office/drawing/2014/main" id="{A77545C3-0555-749C-6B0F-BF79D696B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152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S</a:t>
              </a:r>
              <a:endParaRPr lang="en-US" altLang="zh-CN" sz="2400" b="1"/>
            </a:p>
          </p:txBody>
        </p:sp>
      </p:grpSp>
      <p:sp>
        <p:nvSpPr>
          <p:cNvPr id="52347" name="Rectangle 123">
            <a:extLst>
              <a:ext uri="{FF2B5EF4-FFF2-40B4-BE49-F238E27FC236}">
                <a16:creationId xmlns:a16="http://schemas.microsoft.com/office/drawing/2014/main" id="{2AF5178D-DC35-7897-D79B-2B7CCBF7E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057400"/>
            <a:ext cx="457200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10</a:t>
            </a:r>
          </a:p>
        </p:txBody>
      </p:sp>
      <p:sp>
        <p:nvSpPr>
          <p:cNvPr id="6167" name="Text Box 124">
            <a:extLst>
              <a:ext uri="{FF2B5EF4-FFF2-40B4-BE49-F238E27FC236}">
                <a16:creationId xmlns:a16="http://schemas.microsoft.com/office/drawing/2014/main" id="{5B173106-74CC-0424-1936-028908D19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5/9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2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2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523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52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2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2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52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23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2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14" grpId="0" animBg="1" autoUpdateAnimBg="0"/>
      <p:bldP spid="52227" grpId="0" autoUpdateAnimBg="0"/>
      <p:bldP spid="52228" grpId="0" autoUpdateAnimBg="0"/>
      <p:bldP spid="52250" grpId="0" autoUpdateAnimBg="0"/>
      <p:bldP spid="52283" grpId="0" autoUpdateAnimBg="0"/>
      <p:bldP spid="52286" grpId="0" autoUpdateAnimBg="0"/>
      <p:bldP spid="52287" grpId="0" autoUpdateAnimBg="0"/>
      <p:bldP spid="52302" grpId="0" autoUpdateAnimBg="0"/>
      <p:bldP spid="52305" grpId="0" animBg="1"/>
      <p:bldP spid="52306" grpId="0" autoUpdateAnimBg="0"/>
      <p:bldP spid="52307" grpId="0" autoUpdateAnimBg="0"/>
      <p:bldP spid="52347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36">
            <a:extLst>
              <a:ext uri="{FF2B5EF4-FFF2-40B4-BE49-F238E27FC236}">
                <a16:creationId xmlns:a16="http://schemas.microsoft.com/office/drawing/2014/main" id="{2F3AC3BC-8EDE-2347-4460-33CC890BC6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0"/>
            <a:ext cx="334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Basic Data Structure</a:t>
            </a:r>
          </a:p>
        </p:txBody>
      </p:sp>
      <p:sp>
        <p:nvSpPr>
          <p:cNvPr id="53285" name="Text Box 37">
            <a:extLst>
              <a:ext uri="{FF2B5EF4-FFF2-40B4-BE49-F238E27FC236}">
                <a16:creationId xmlns:a16="http://schemas.microsoft.com/office/drawing/2014/main" id="{CFEB2AFF-44AF-56E6-B553-1E232CADD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2514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  Analysis</a:t>
            </a:r>
            <a:endParaRPr lang="en-US" altLang="zh-CN" sz="2400" b="1">
              <a:solidFill>
                <a:schemeClr val="hlink"/>
              </a:solidFill>
            </a:endParaRPr>
          </a:p>
        </p:txBody>
      </p:sp>
      <p:sp>
        <p:nvSpPr>
          <p:cNvPr id="53286" name="Text Box 38">
            <a:extLst>
              <a:ext uri="{FF2B5EF4-FFF2-40B4-BE49-F238E27FC236}">
                <a16:creationId xmlns:a16="http://schemas.microsoft.com/office/drawing/2014/main" id="{EBBAEDDD-8F5B-E4A0-0A3B-4A8C4B837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"/>
            <a:ext cx="8077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563563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Practically speaking, union and find are always paired. Thus we consider the performance of a sequence of </a:t>
            </a:r>
            <a:r>
              <a:rPr lang="en-US" altLang="zh-CN" sz="2400" b="1">
                <a:solidFill>
                  <a:schemeClr val="hlink"/>
                </a:solidFill>
              </a:rPr>
              <a:t>union-find operations</a:t>
            </a:r>
            <a:r>
              <a:rPr lang="en-US" altLang="zh-CN" sz="2400" b="1"/>
              <a:t>.</a:t>
            </a:r>
          </a:p>
        </p:txBody>
      </p:sp>
      <p:sp>
        <p:nvSpPr>
          <p:cNvPr id="53287" name="Text Box 39">
            <a:extLst>
              <a:ext uri="{FF2B5EF4-FFF2-40B4-BE49-F238E27FC236}">
                <a16:creationId xmlns:a16="http://schemas.microsoft.com/office/drawing/2014/main" id="{F58A0054-B462-8240-0A27-B4D85D1F4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8229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</a:t>
            </a:r>
            <a:r>
              <a:rPr lang="en-US" altLang="zh-CN" sz="2400" b="1"/>
              <a:t>Example</a:t>
            </a:r>
            <a:r>
              <a:rPr lang="en-US" altLang="zh-CN" sz="2400" b="1">
                <a:ea typeface="MS Hei" pitchFamily="49" charset="-122"/>
              </a:rPr>
              <a:t>〗</a:t>
            </a:r>
            <a:r>
              <a:rPr lang="en-US" altLang="zh-CN" sz="2400" b="1"/>
              <a:t>  Given  </a:t>
            </a:r>
            <a:r>
              <a:rPr lang="en-US" altLang="zh-CN" sz="2400" b="1" i="1"/>
              <a:t>S</a:t>
            </a:r>
            <a:r>
              <a:rPr lang="en-US" altLang="zh-CN" sz="2400" b="1"/>
              <a:t> = { 1, 2, 3, 4, 5, 6, 7, 8, 9, 10, 11, 12 } and 9 relations: </a:t>
            </a:r>
            <a:r>
              <a:rPr lang="en-US" altLang="zh-CN" sz="2400" b="1">
                <a:solidFill>
                  <a:srgbClr val="FF0000"/>
                </a:solidFill>
              </a:rPr>
              <a:t>12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4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chemeClr val="hlink"/>
                </a:solidFill>
              </a:rPr>
              <a:t>3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1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chemeClr val="accent1"/>
                </a:solidFill>
              </a:rPr>
              <a:t>6</a:t>
            </a:r>
            <a:r>
              <a:rPr lang="en-US" altLang="zh-CN" sz="2400" b="1">
                <a:solidFill>
                  <a:schemeClr val="accent1"/>
                </a:solidFill>
                <a:sym typeface="Symbol" panose="05050102010706020507" pitchFamily="18" charset="2"/>
              </a:rPr>
              <a:t>10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chemeClr val="accent1"/>
                </a:solidFill>
              </a:rPr>
              <a:t>8</a:t>
            </a:r>
            <a:r>
              <a:rPr lang="en-US" altLang="zh-CN" sz="2400" b="1">
                <a:solidFill>
                  <a:schemeClr val="accent1"/>
                </a:solidFill>
                <a:sym typeface="Symbol" panose="05050102010706020507" pitchFamily="18" charset="2"/>
              </a:rPr>
              <a:t>9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rgbClr val="FF0000"/>
                </a:solidFill>
              </a:rPr>
              <a:t>7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4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chemeClr val="accent1"/>
                </a:solidFill>
              </a:rPr>
              <a:t>6</a:t>
            </a:r>
            <a:r>
              <a:rPr lang="en-US" altLang="zh-CN" sz="2400" b="1">
                <a:solidFill>
                  <a:schemeClr val="accent1"/>
                </a:solidFill>
                <a:sym typeface="Symbol" panose="05050102010706020507" pitchFamily="18" charset="2"/>
              </a:rPr>
              <a:t>8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chemeClr val="hlink"/>
                </a:solidFill>
              </a:rPr>
              <a:t>3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5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11</a:t>
            </a:r>
            <a:r>
              <a:rPr lang="en-US" altLang="zh-CN" sz="2400" b="1">
                <a:sym typeface="Symbol" panose="05050102010706020507" pitchFamily="18" charset="2"/>
              </a:rPr>
              <a:t>, </a:t>
            </a:r>
            <a:r>
              <a:rPr lang="en-US" altLang="zh-CN" sz="2400" b="1">
                <a:solidFill>
                  <a:srgbClr val="FF0000"/>
                </a:solidFill>
              </a:rPr>
              <a:t>11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12</a:t>
            </a:r>
            <a:r>
              <a:rPr lang="en-US" altLang="zh-CN" sz="2400" b="1">
                <a:sym typeface="Symbol" panose="05050102010706020507" pitchFamily="18" charset="2"/>
              </a:rPr>
              <a:t>.   We have 3 equivalence classes { </a:t>
            </a: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2, 4, 7, 11, 12</a:t>
            </a:r>
            <a:r>
              <a:rPr lang="en-US" altLang="zh-CN" sz="2400" b="1">
                <a:sym typeface="Symbol" panose="05050102010706020507" pitchFamily="18" charset="2"/>
              </a:rPr>
              <a:t> }, { </a:t>
            </a:r>
            <a:r>
              <a:rPr lang="en-US" altLang="zh-CN" sz="2400" b="1">
                <a:solidFill>
                  <a:schemeClr val="hlink"/>
                </a:solidFill>
                <a:sym typeface="Symbol" panose="05050102010706020507" pitchFamily="18" charset="2"/>
              </a:rPr>
              <a:t>1, 3, 5</a:t>
            </a:r>
            <a:r>
              <a:rPr lang="en-US" altLang="zh-CN" sz="2400" b="1">
                <a:sym typeface="Symbol" panose="05050102010706020507" pitchFamily="18" charset="2"/>
              </a:rPr>
              <a:t> }, and { </a:t>
            </a:r>
            <a:r>
              <a:rPr lang="en-US" altLang="zh-CN" sz="2400" b="1">
                <a:solidFill>
                  <a:schemeClr val="accent1"/>
                </a:solidFill>
                <a:sym typeface="Symbol" panose="05050102010706020507" pitchFamily="18" charset="2"/>
              </a:rPr>
              <a:t>6, 8, 9, 10</a:t>
            </a:r>
            <a:r>
              <a:rPr lang="en-US" altLang="zh-CN" sz="2400" b="1">
                <a:sym typeface="Symbol" panose="05050102010706020507" pitchFamily="18" charset="2"/>
              </a:rPr>
              <a:t> }</a:t>
            </a:r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4C10DFBD-7C62-8380-90C5-76A9700752A2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429000"/>
            <a:ext cx="8077200" cy="2743200"/>
            <a:chOff x="288" y="624"/>
            <a:chExt cx="2592" cy="1728"/>
          </a:xfrm>
        </p:grpSpPr>
        <p:sp>
          <p:nvSpPr>
            <p:cNvPr id="7236" name="AutoShape 41">
              <a:extLst>
                <a:ext uri="{FF2B5EF4-FFF2-40B4-BE49-F238E27FC236}">
                  <a16:creationId xmlns:a16="http://schemas.microsoft.com/office/drawing/2014/main" id="{298F3E83-2329-58EA-C0AF-7B5388AB1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624"/>
              <a:ext cx="2592" cy="1728"/>
            </a:xfrm>
            <a:prstGeom prst="foldedCorner">
              <a:avLst>
                <a:gd name="adj" fmla="val 125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7237" name="Text Box 42">
              <a:extLst>
                <a:ext uri="{FF2B5EF4-FFF2-40B4-BE49-F238E27FC236}">
                  <a16:creationId xmlns:a16="http://schemas.microsoft.com/office/drawing/2014/main" id="{22267424-2AD2-086F-68AC-621E3CE6B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624"/>
              <a:ext cx="2544" cy="1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85775" indent="-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Algorithm using union-find operations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{  Initialize  </a:t>
              </a:r>
              <a:r>
                <a:rPr lang="en-US" altLang="zh-CN" sz="2400" b="1" i="1"/>
                <a:t>S</a:t>
              </a:r>
              <a:r>
                <a:rPr lang="en-US" altLang="zh-CN" sz="2400" b="1" i="1" baseline="-25000"/>
                <a:t>i</a:t>
              </a:r>
              <a:r>
                <a:rPr lang="en-US" altLang="zh-CN" sz="2400" b="1"/>
                <a:t> = { </a:t>
              </a:r>
              <a:r>
                <a:rPr lang="en-US" altLang="zh-CN" sz="2400" b="1" i="1"/>
                <a:t>i</a:t>
              </a:r>
              <a:r>
                <a:rPr lang="en-US" altLang="zh-CN" sz="2400" b="1"/>
                <a:t> }  </a:t>
              </a:r>
              <a:r>
                <a:rPr lang="en-US" altLang="zh-CN" sz="2000" b="1">
                  <a:latin typeface="Arial" panose="020B0604020202020204" pitchFamily="34" charset="0"/>
                </a:rPr>
                <a:t>for</a:t>
              </a:r>
              <a:r>
                <a:rPr lang="en-US" altLang="zh-CN" sz="2400" b="1"/>
                <a:t>  </a:t>
              </a:r>
              <a:r>
                <a:rPr lang="en-US" altLang="zh-CN" sz="2400" b="1" i="1"/>
                <a:t>i</a:t>
              </a:r>
              <a:r>
                <a:rPr lang="en-US" altLang="zh-CN" sz="2400" b="1"/>
                <a:t> = 1, ..., 12 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for</a:t>
              </a:r>
              <a:r>
                <a:rPr lang="en-US" altLang="zh-CN" sz="2000" b="1">
                  <a:latin typeface="Arial" panose="020B0604020202020204" pitchFamily="34" charset="0"/>
                </a:rPr>
                <a:t>  ( k = 1; k &lt;= 9; k++ )  {  </a:t>
              </a:r>
              <a:r>
                <a:rPr lang="en-US" altLang="zh-CN" sz="2000" b="1">
                  <a:solidFill>
                    <a:schemeClr val="accent1"/>
                  </a:solidFill>
                  <a:latin typeface="Arial" panose="020B0604020202020204" pitchFamily="34" charset="0"/>
                </a:rPr>
                <a:t>/* for each pair  </a:t>
              </a:r>
              <a:r>
                <a:rPr lang="en-US" altLang="zh-CN" sz="2400" b="1" i="1">
                  <a:solidFill>
                    <a:schemeClr val="accent1"/>
                  </a:solidFill>
                </a:rPr>
                <a:t>i </a:t>
              </a:r>
              <a:r>
                <a:rPr lang="en-US" altLang="zh-CN" sz="2400" b="1">
                  <a:solidFill>
                    <a:schemeClr val="accent1"/>
                  </a:solidFill>
                  <a:sym typeface="Symbol" panose="05050102010706020507" pitchFamily="18" charset="2"/>
                </a:rPr>
                <a:t></a:t>
              </a:r>
              <a:r>
                <a:rPr lang="en-US" altLang="zh-CN" sz="2400" b="1" i="1">
                  <a:solidFill>
                    <a:schemeClr val="accent1"/>
                  </a:solidFill>
                </a:rPr>
                <a:t> j </a:t>
              </a:r>
              <a:r>
                <a:rPr lang="en-US" altLang="zh-CN" sz="2000" b="1">
                  <a:solidFill>
                    <a:schemeClr val="accent1"/>
                  </a:solidFill>
                  <a:latin typeface="Arial" panose="020B0604020202020204" pitchFamily="34" charset="0"/>
                </a:rPr>
                <a:t>*/</a:t>
              </a:r>
              <a:endParaRPr lang="en-US" altLang="zh-CN" sz="2000" b="1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      </a:t>
              </a:r>
              <a:r>
                <a:rPr lang="en-US" altLang="zh-CN" sz="2000" b="1">
                  <a:solidFill>
                    <a:schemeClr val="hlink"/>
                  </a:solidFill>
                  <a:latin typeface="Arial" panose="020B0604020202020204" pitchFamily="34" charset="0"/>
                </a:rPr>
                <a:t>if </a:t>
              </a:r>
              <a:r>
                <a:rPr lang="en-US" altLang="zh-CN" sz="2000" b="1">
                  <a:latin typeface="Arial" panose="020B0604020202020204" pitchFamily="34" charset="0"/>
                </a:rPr>
                <a:t> ( Find( i ) != Find( j ) 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          SetUnion( Find( i ), Find( j ) 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   }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>
                  <a:latin typeface="Arial" panose="020B0604020202020204" pitchFamily="34" charset="0"/>
                </a:rPr>
                <a:t>}</a:t>
              </a:r>
              <a:endParaRPr lang="en-US" altLang="zh-CN" sz="2400" b="1" i="1"/>
            </a:p>
          </p:txBody>
        </p:sp>
      </p:grpSp>
      <p:sp>
        <p:nvSpPr>
          <p:cNvPr id="53291" name="Line 43">
            <a:extLst>
              <a:ext uri="{FF2B5EF4-FFF2-40B4-BE49-F238E27FC236}">
                <a16:creationId xmlns:a16="http://schemas.microsoft.com/office/drawing/2014/main" id="{F8FF61E4-5FCE-88DF-A4CE-3C448A5CBA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181600"/>
            <a:ext cx="35814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2" name="Line 44">
            <a:extLst>
              <a:ext uri="{FF2B5EF4-FFF2-40B4-BE49-F238E27FC236}">
                <a16:creationId xmlns:a16="http://schemas.microsoft.com/office/drawing/2014/main" id="{BACDA3DE-6895-DEB1-A8E7-EFA47944C2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371600"/>
            <a:ext cx="2743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93" name="Line 45">
            <a:extLst>
              <a:ext uri="{FF2B5EF4-FFF2-40B4-BE49-F238E27FC236}">
                <a16:creationId xmlns:a16="http://schemas.microsoft.com/office/drawing/2014/main" id="{B4A53235-5866-D9AF-71FC-F5ACD16B08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752600"/>
            <a:ext cx="19812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6">
            <a:extLst>
              <a:ext uri="{FF2B5EF4-FFF2-40B4-BE49-F238E27FC236}">
                <a16:creationId xmlns:a16="http://schemas.microsoft.com/office/drawing/2014/main" id="{51404E3C-21EC-9BDD-5D98-372164002AC0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971800"/>
            <a:ext cx="4114800" cy="3200400"/>
            <a:chOff x="-960" y="2112"/>
            <a:chExt cx="2592" cy="2016"/>
          </a:xfrm>
        </p:grpSpPr>
        <p:sp>
          <p:nvSpPr>
            <p:cNvPr id="7193" name="Oval 47">
              <a:extLst>
                <a:ext uri="{FF2B5EF4-FFF2-40B4-BE49-F238E27FC236}">
                  <a16:creationId xmlns:a16="http://schemas.microsoft.com/office/drawing/2014/main" id="{C47178A5-30A7-3F90-0059-204B27966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60" y="2112"/>
              <a:ext cx="2592" cy="2016"/>
            </a:xfrm>
            <a:prstGeom prst="ellipse">
              <a:avLst/>
            </a:prstGeom>
            <a:gradFill rotWithShape="0">
              <a:gsLst>
                <a:gs pos="0">
                  <a:srgbClr val="FFFFFF"/>
                </a:gs>
                <a:gs pos="100000">
                  <a:schemeClr val="bg1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7194" name="Group 48">
              <a:extLst>
                <a:ext uri="{FF2B5EF4-FFF2-40B4-BE49-F238E27FC236}">
                  <a16:creationId xmlns:a16="http://schemas.microsoft.com/office/drawing/2014/main" id="{5A4D38C7-4012-DCFA-F9E0-718738675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80" y="2208"/>
              <a:ext cx="1776" cy="1635"/>
              <a:chOff x="1680" y="2373"/>
              <a:chExt cx="2038" cy="1758"/>
            </a:xfrm>
          </p:grpSpPr>
          <p:grpSp>
            <p:nvGrpSpPr>
              <p:cNvPr id="7195" name="Group 49">
                <a:extLst>
                  <a:ext uri="{FF2B5EF4-FFF2-40B4-BE49-F238E27FC236}">
                    <a16:creationId xmlns:a16="http://schemas.microsoft.com/office/drawing/2014/main" id="{D259F641-6534-81F8-B9A7-437E9F27C1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4724383" flipH="1">
                <a:off x="2719" y="2714"/>
                <a:ext cx="256" cy="751"/>
                <a:chOff x="1902" y="2055"/>
                <a:chExt cx="318" cy="912"/>
              </a:xfrm>
            </p:grpSpPr>
            <p:grpSp>
              <p:nvGrpSpPr>
                <p:cNvPr id="7231" name="Group 50">
                  <a:extLst>
                    <a:ext uri="{FF2B5EF4-FFF2-40B4-BE49-F238E27FC236}">
                      <a16:creationId xmlns:a16="http://schemas.microsoft.com/office/drawing/2014/main" id="{9067B568-48DB-6BFB-3C3E-0D702618BA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02" y="2711"/>
                  <a:ext cx="285" cy="256"/>
                  <a:chOff x="1902" y="2711"/>
                  <a:chExt cx="285" cy="256"/>
                </a:xfrm>
              </p:grpSpPr>
              <p:sp>
                <p:nvSpPr>
                  <p:cNvPr id="7234" name="Freeform 51">
                    <a:extLst>
                      <a:ext uri="{FF2B5EF4-FFF2-40B4-BE49-F238E27FC236}">
                        <a16:creationId xmlns:a16="http://schemas.microsoft.com/office/drawing/2014/main" id="{F8087CD3-079C-B09D-733A-79CA7C34F0E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02" y="2711"/>
                    <a:ext cx="285" cy="256"/>
                  </a:xfrm>
                  <a:custGeom>
                    <a:avLst/>
                    <a:gdLst>
                      <a:gd name="T0" fmla="*/ 11 w 571"/>
                      <a:gd name="T1" fmla="*/ 8 h 510"/>
                      <a:gd name="T2" fmla="*/ 6 w 571"/>
                      <a:gd name="T3" fmla="*/ 17 h 510"/>
                      <a:gd name="T4" fmla="*/ 4 w 571"/>
                      <a:gd name="T5" fmla="*/ 20 h 510"/>
                      <a:gd name="T6" fmla="*/ 3 w 571"/>
                      <a:gd name="T7" fmla="*/ 23 h 510"/>
                      <a:gd name="T8" fmla="*/ 3 w 571"/>
                      <a:gd name="T9" fmla="*/ 29 h 510"/>
                      <a:gd name="T10" fmla="*/ 3 w 571"/>
                      <a:gd name="T11" fmla="*/ 34 h 510"/>
                      <a:gd name="T12" fmla="*/ 3 w 571"/>
                      <a:gd name="T13" fmla="*/ 38 h 510"/>
                      <a:gd name="T14" fmla="*/ 5 w 571"/>
                      <a:gd name="T15" fmla="*/ 43 h 510"/>
                      <a:gd name="T16" fmla="*/ 9 w 571"/>
                      <a:gd name="T17" fmla="*/ 46 h 510"/>
                      <a:gd name="T18" fmla="*/ 5 w 571"/>
                      <a:gd name="T19" fmla="*/ 43 h 510"/>
                      <a:gd name="T20" fmla="*/ 3 w 571"/>
                      <a:gd name="T21" fmla="*/ 43 h 510"/>
                      <a:gd name="T22" fmla="*/ 1 w 571"/>
                      <a:gd name="T23" fmla="*/ 44 h 510"/>
                      <a:gd name="T24" fmla="*/ 0 w 571"/>
                      <a:gd name="T25" fmla="*/ 45 h 510"/>
                      <a:gd name="T26" fmla="*/ 0 w 571"/>
                      <a:gd name="T27" fmla="*/ 47 h 510"/>
                      <a:gd name="T28" fmla="*/ 0 w 571"/>
                      <a:gd name="T29" fmla="*/ 49 h 510"/>
                      <a:gd name="T30" fmla="*/ 1 w 571"/>
                      <a:gd name="T31" fmla="*/ 51 h 510"/>
                      <a:gd name="T32" fmla="*/ 7 w 571"/>
                      <a:gd name="T33" fmla="*/ 55 h 510"/>
                      <a:gd name="T34" fmla="*/ 16 w 571"/>
                      <a:gd name="T35" fmla="*/ 58 h 510"/>
                      <a:gd name="T36" fmla="*/ 19 w 571"/>
                      <a:gd name="T37" fmla="*/ 60 h 510"/>
                      <a:gd name="T38" fmla="*/ 23 w 571"/>
                      <a:gd name="T39" fmla="*/ 60 h 510"/>
                      <a:gd name="T40" fmla="*/ 27 w 571"/>
                      <a:gd name="T41" fmla="*/ 60 h 510"/>
                      <a:gd name="T42" fmla="*/ 31 w 571"/>
                      <a:gd name="T43" fmla="*/ 62 h 510"/>
                      <a:gd name="T44" fmla="*/ 35 w 571"/>
                      <a:gd name="T45" fmla="*/ 63 h 510"/>
                      <a:gd name="T46" fmla="*/ 45 w 571"/>
                      <a:gd name="T47" fmla="*/ 65 h 510"/>
                      <a:gd name="T48" fmla="*/ 57 w 571"/>
                      <a:gd name="T49" fmla="*/ 62 h 510"/>
                      <a:gd name="T50" fmla="*/ 65 w 571"/>
                      <a:gd name="T51" fmla="*/ 62 h 510"/>
                      <a:gd name="T52" fmla="*/ 67 w 571"/>
                      <a:gd name="T53" fmla="*/ 61 h 510"/>
                      <a:gd name="T54" fmla="*/ 69 w 571"/>
                      <a:gd name="T55" fmla="*/ 59 h 510"/>
                      <a:gd name="T56" fmla="*/ 70 w 571"/>
                      <a:gd name="T57" fmla="*/ 57 h 510"/>
                      <a:gd name="T58" fmla="*/ 71 w 571"/>
                      <a:gd name="T59" fmla="*/ 46 h 510"/>
                      <a:gd name="T60" fmla="*/ 71 w 571"/>
                      <a:gd name="T61" fmla="*/ 38 h 510"/>
                      <a:gd name="T62" fmla="*/ 70 w 571"/>
                      <a:gd name="T63" fmla="*/ 33 h 510"/>
                      <a:gd name="T64" fmla="*/ 70 w 571"/>
                      <a:gd name="T65" fmla="*/ 30 h 510"/>
                      <a:gd name="T66" fmla="*/ 69 w 571"/>
                      <a:gd name="T67" fmla="*/ 27 h 510"/>
                      <a:gd name="T68" fmla="*/ 69 w 571"/>
                      <a:gd name="T69" fmla="*/ 24 h 510"/>
                      <a:gd name="T70" fmla="*/ 65 w 571"/>
                      <a:gd name="T71" fmla="*/ 13 h 510"/>
                      <a:gd name="T72" fmla="*/ 61 w 571"/>
                      <a:gd name="T73" fmla="*/ 0 h 510"/>
                      <a:gd name="T74" fmla="*/ 11 w 571"/>
                      <a:gd name="T75" fmla="*/ 8 h 510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71"/>
                      <a:gd name="T115" fmla="*/ 0 h 510"/>
                      <a:gd name="T116" fmla="*/ 571 w 571"/>
                      <a:gd name="T117" fmla="*/ 510 h 510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71" h="510">
                        <a:moveTo>
                          <a:pt x="88" y="64"/>
                        </a:moveTo>
                        <a:lnTo>
                          <a:pt x="50" y="130"/>
                        </a:lnTo>
                        <a:lnTo>
                          <a:pt x="38" y="156"/>
                        </a:lnTo>
                        <a:lnTo>
                          <a:pt x="31" y="184"/>
                        </a:lnTo>
                        <a:lnTo>
                          <a:pt x="24" y="225"/>
                        </a:lnTo>
                        <a:lnTo>
                          <a:pt x="24" y="264"/>
                        </a:lnTo>
                        <a:lnTo>
                          <a:pt x="29" y="302"/>
                        </a:lnTo>
                        <a:lnTo>
                          <a:pt x="45" y="337"/>
                        </a:lnTo>
                        <a:lnTo>
                          <a:pt x="78" y="361"/>
                        </a:lnTo>
                        <a:lnTo>
                          <a:pt x="43" y="340"/>
                        </a:lnTo>
                        <a:lnTo>
                          <a:pt x="29" y="338"/>
                        </a:lnTo>
                        <a:lnTo>
                          <a:pt x="10" y="345"/>
                        </a:lnTo>
                        <a:lnTo>
                          <a:pt x="3" y="357"/>
                        </a:lnTo>
                        <a:lnTo>
                          <a:pt x="0" y="373"/>
                        </a:lnTo>
                        <a:lnTo>
                          <a:pt x="5" y="387"/>
                        </a:lnTo>
                        <a:lnTo>
                          <a:pt x="15" y="404"/>
                        </a:lnTo>
                        <a:lnTo>
                          <a:pt x="60" y="437"/>
                        </a:lnTo>
                        <a:lnTo>
                          <a:pt x="128" y="463"/>
                        </a:lnTo>
                        <a:lnTo>
                          <a:pt x="158" y="474"/>
                        </a:lnTo>
                        <a:lnTo>
                          <a:pt x="191" y="479"/>
                        </a:lnTo>
                        <a:lnTo>
                          <a:pt x="218" y="479"/>
                        </a:lnTo>
                        <a:lnTo>
                          <a:pt x="248" y="488"/>
                        </a:lnTo>
                        <a:lnTo>
                          <a:pt x="284" y="500"/>
                        </a:lnTo>
                        <a:lnTo>
                          <a:pt x="366" y="510"/>
                        </a:lnTo>
                        <a:lnTo>
                          <a:pt x="463" y="489"/>
                        </a:lnTo>
                        <a:lnTo>
                          <a:pt x="527" y="489"/>
                        </a:lnTo>
                        <a:lnTo>
                          <a:pt x="543" y="484"/>
                        </a:lnTo>
                        <a:lnTo>
                          <a:pt x="559" y="469"/>
                        </a:lnTo>
                        <a:lnTo>
                          <a:pt x="564" y="448"/>
                        </a:lnTo>
                        <a:lnTo>
                          <a:pt x="571" y="364"/>
                        </a:lnTo>
                        <a:lnTo>
                          <a:pt x="571" y="297"/>
                        </a:lnTo>
                        <a:lnTo>
                          <a:pt x="567" y="262"/>
                        </a:lnTo>
                        <a:lnTo>
                          <a:pt x="564" y="239"/>
                        </a:lnTo>
                        <a:lnTo>
                          <a:pt x="559" y="215"/>
                        </a:lnTo>
                        <a:lnTo>
                          <a:pt x="553" y="191"/>
                        </a:lnTo>
                        <a:lnTo>
                          <a:pt x="522" y="99"/>
                        </a:lnTo>
                        <a:lnTo>
                          <a:pt x="489" y="0"/>
                        </a:lnTo>
                        <a:lnTo>
                          <a:pt x="88" y="6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35" name="Arc 52">
                    <a:extLst>
                      <a:ext uri="{FF2B5EF4-FFF2-40B4-BE49-F238E27FC236}">
                        <a16:creationId xmlns:a16="http://schemas.microsoft.com/office/drawing/2014/main" id="{26103495-5240-10FC-CC2B-2FF058A7E6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45" y="2885"/>
                    <a:ext cx="7" cy="17"/>
                  </a:xfrm>
                  <a:custGeom>
                    <a:avLst/>
                    <a:gdLst>
                      <a:gd name="T0" fmla="*/ 0 w 21584"/>
                      <a:gd name="T1" fmla="*/ 0 h 21468"/>
                      <a:gd name="T2" fmla="*/ 0 w 21584"/>
                      <a:gd name="T3" fmla="*/ 0 h 21468"/>
                      <a:gd name="T4" fmla="*/ 0 w 21584"/>
                      <a:gd name="T5" fmla="*/ 0 h 21468"/>
                      <a:gd name="T6" fmla="*/ 0 60000 65536"/>
                      <a:gd name="T7" fmla="*/ 0 60000 65536"/>
                      <a:gd name="T8" fmla="*/ 0 60000 65536"/>
                      <a:gd name="T9" fmla="*/ 0 w 21584"/>
                      <a:gd name="T10" fmla="*/ 0 h 21468"/>
                      <a:gd name="T11" fmla="*/ 21584 w 21584"/>
                      <a:gd name="T12" fmla="*/ 21468 h 21468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584" h="21468" fill="none" extrusionOk="0">
                        <a:moveTo>
                          <a:pt x="0" y="20627"/>
                        </a:moveTo>
                        <a:cubicBezTo>
                          <a:pt x="416" y="9948"/>
                          <a:pt x="8578" y="1180"/>
                          <a:pt x="19199" y="0"/>
                        </a:cubicBezTo>
                      </a:path>
                      <a:path w="21584" h="21468" stroke="0" extrusionOk="0">
                        <a:moveTo>
                          <a:pt x="0" y="20627"/>
                        </a:moveTo>
                        <a:cubicBezTo>
                          <a:pt x="416" y="9948"/>
                          <a:pt x="8578" y="1180"/>
                          <a:pt x="19199" y="0"/>
                        </a:cubicBezTo>
                        <a:lnTo>
                          <a:pt x="21584" y="21468"/>
                        </a:lnTo>
                        <a:lnTo>
                          <a:pt x="0" y="20627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32" name="Rectangle 53">
                  <a:extLst>
                    <a:ext uri="{FF2B5EF4-FFF2-40B4-BE49-F238E27FC236}">
                      <a16:creationId xmlns:a16="http://schemas.microsoft.com/office/drawing/2014/main" id="{626AF14C-9156-E330-10A9-AC7D95BF81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" y="2738"/>
                  <a:ext cx="239" cy="45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  <p:sp>
              <p:nvSpPr>
                <p:cNvPr id="7233" name="Freeform 54">
                  <a:extLst>
                    <a:ext uri="{FF2B5EF4-FFF2-40B4-BE49-F238E27FC236}">
                      <a16:creationId xmlns:a16="http://schemas.microsoft.com/office/drawing/2014/main" id="{7189D49E-DC0D-E8A7-EA8C-A18806AE77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37" y="2055"/>
                  <a:ext cx="283" cy="704"/>
                </a:xfrm>
                <a:custGeom>
                  <a:avLst/>
                  <a:gdLst>
                    <a:gd name="T0" fmla="*/ 3 w 566"/>
                    <a:gd name="T1" fmla="*/ 61 h 1408"/>
                    <a:gd name="T2" fmla="*/ 2 w 566"/>
                    <a:gd name="T3" fmla="*/ 113 h 1408"/>
                    <a:gd name="T4" fmla="*/ 0 w 566"/>
                    <a:gd name="T5" fmla="*/ 176 h 1408"/>
                    <a:gd name="T6" fmla="*/ 68 w 566"/>
                    <a:gd name="T7" fmla="*/ 176 h 1408"/>
                    <a:gd name="T8" fmla="*/ 69 w 566"/>
                    <a:gd name="T9" fmla="*/ 109 h 1408"/>
                    <a:gd name="T10" fmla="*/ 69 w 566"/>
                    <a:gd name="T11" fmla="*/ 75 h 1408"/>
                    <a:gd name="T12" fmla="*/ 71 w 566"/>
                    <a:gd name="T13" fmla="*/ 40 h 1408"/>
                    <a:gd name="T14" fmla="*/ 70 w 566"/>
                    <a:gd name="T15" fmla="*/ 31 h 1408"/>
                    <a:gd name="T16" fmla="*/ 70 w 566"/>
                    <a:gd name="T17" fmla="*/ 25 h 1408"/>
                    <a:gd name="T18" fmla="*/ 69 w 566"/>
                    <a:gd name="T19" fmla="*/ 19 h 1408"/>
                    <a:gd name="T20" fmla="*/ 67 w 566"/>
                    <a:gd name="T21" fmla="*/ 15 h 1408"/>
                    <a:gd name="T22" fmla="*/ 65 w 566"/>
                    <a:gd name="T23" fmla="*/ 11 h 1408"/>
                    <a:gd name="T24" fmla="*/ 62 w 566"/>
                    <a:gd name="T25" fmla="*/ 8 h 1408"/>
                    <a:gd name="T26" fmla="*/ 58 w 566"/>
                    <a:gd name="T27" fmla="*/ 5 h 1408"/>
                    <a:gd name="T28" fmla="*/ 53 w 566"/>
                    <a:gd name="T29" fmla="*/ 3 h 1408"/>
                    <a:gd name="T30" fmla="*/ 48 w 566"/>
                    <a:gd name="T31" fmla="*/ 1 h 1408"/>
                    <a:gd name="T32" fmla="*/ 41 w 566"/>
                    <a:gd name="T33" fmla="*/ 1 h 1408"/>
                    <a:gd name="T34" fmla="*/ 36 w 566"/>
                    <a:gd name="T35" fmla="*/ 0 h 1408"/>
                    <a:gd name="T36" fmla="*/ 30 w 566"/>
                    <a:gd name="T37" fmla="*/ 2 h 1408"/>
                    <a:gd name="T38" fmla="*/ 25 w 566"/>
                    <a:gd name="T39" fmla="*/ 3 h 1408"/>
                    <a:gd name="T40" fmla="*/ 21 w 566"/>
                    <a:gd name="T41" fmla="*/ 6 h 1408"/>
                    <a:gd name="T42" fmla="*/ 17 w 566"/>
                    <a:gd name="T43" fmla="*/ 9 h 1408"/>
                    <a:gd name="T44" fmla="*/ 14 w 566"/>
                    <a:gd name="T45" fmla="*/ 12 h 1408"/>
                    <a:gd name="T46" fmla="*/ 11 w 566"/>
                    <a:gd name="T47" fmla="*/ 18 h 1408"/>
                    <a:gd name="T48" fmla="*/ 9 w 566"/>
                    <a:gd name="T49" fmla="*/ 23 h 1408"/>
                    <a:gd name="T50" fmla="*/ 6 w 566"/>
                    <a:gd name="T51" fmla="*/ 34 h 1408"/>
                    <a:gd name="T52" fmla="*/ 3 w 566"/>
                    <a:gd name="T53" fmla="*/ 61 h 1408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08"/>
                    <a:gd name="T83" fmla="*/ 566 w 566"/>
                    <a:gd name="T84" fmla="*/ 1408 h 1408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08">
                      <a:moveTo>
                        <a:pt x="26" y="484"/>
                      </a:moveTo>
                      <a:lnTo>
                        <a:pt x="15" y="903"/>
                      </a:lnTo>
                      <a:lnTo>
                        <a:pt x="0" y="1408"/>
                      </a:lnTo>
                      <a:lnTo>
                        <a:pt x="543" y="1403"/>
                      </a:lnTo>
                      <a:lnTo>
                        <a:pt x="548" y="873"/>
                      </a:lnTo>
                      <a:lnTo>
                        <a:pt x="547" y="599"/>
                      </a:lnTo>
                      <a:lnTo>
                        <a:pt x="566" y="314"/>
                      </a:lnTo>
                      <a:lnTo>
                        <a:pt x="560" y="247"/>
                      </a:lnTo>
                      <a:lnTo>
                        <a:pt x="555" y="200"/>
                      </a:lnTo>
                      <a:lnTo>
                        <a:pt x="545" y="151"/>
                      </a:lnTo>
                      <a:lnTo>
                        <a:pt x="534" y="120"/>
                      </a:lnTo>
                      <a:lnTo>
                        <a:pt x="515" y="85"/>
                      </a:lnTo>
                      <a:lnTo>
                        <a:pt x="496" y="62"/>
                      </a:lnTo>
                      <a:lnTo>
                        <a:pt x="463" y="40"/>
                      </a:lnTo>
                      <a:lnTo>
                        <a:pt x="423" y="19"/>
                      </a:lnTo>
                      <a:lnTo>
                        <a:pt x="380" y="7"/>
                      </a:lnTo>
                      <a:lnTo>
                        <a:pt x="331" y="2"/>
                      </a:lnTo>
                      <a:lnTo>
                        <a:pt x="291" y="0"/>
                      </a:lnTo>
                      <a:lnTo>
                        <a:pt x="243" y="9"/>
                      </a:lnTo>
                      <a:lnTo>
                        <a:pt x="196" y="24"/>
                      </a:lnTo>
                      <a:lnTo>
                        <a:pt x="168" y="42"/>
                      </a:lnTo>
                      <a:lnTo>
                        <a:pt x="135" y="66"/>
                      </a:lnTo>
                      <a:lnTo>
                        <a:pt x="111" y="95"/>
                      </a:lnTo>
                      <a:lnTo>
                        <a:pt x="85" y="139"/>
                      </a:lnTo>
                      <a:lnTo>
                        <a:pt x="66" y="187"/>
                      </a:lnTo>
                      <a:lnTo>
                        <a:pt x="48" y="267"/>
                      </a:lnTo>
                      <a:lnTo>
                        <a:pt x="26" y="48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96" name="Group 55">
                <a:extLst>
                  <a:ext uri="{FF2B5EF4-FFF2-40B4-BE49-F238E27FC236}">
                    <a16:creationId xmlns:a16="http://schemas.microsoft.com/office/drawing/2014/main" id="{0EEA60F8-A6A1-C782-F0E0-0EAA933884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988" y="3981"/>
                <a:ext cx="593" cy="111"/>
                <a:chOff x="1503" y="3399"/>
                <a:chExt cx="719" cy="138"/>
              </a:xfrm>
            </p:grpSpPr>
            <p:sp>
              <p:nvSpPr>
                <p:cNvPr id="7229" name="Freeform 56">
                  <a:extLst>
                    <a:ext uri="{FF2B5EF4-FFF2-40B4-BE49-F238E27FC236}">
                      <a16:creationId xmlns:a16="http://schemas.microsoft.com/office/drawing/2014/main" id="{72479D74-1D41-9A98-393D-455C641492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66" y="3399"/>
                  <a:ext cx="456" cy="115"/>
                </a:xfrm>
                <a:custGeom>
                  <a:avLst/>
                  <a:gdLst>
                    <a:gd name="T0" fmla="*/ 0 w 913"/>
                    <a:gd name="T1" fmla="*/ 6 h 229"/>
                    <a:gd name="T2" fmla="*/ 0 w 913"/>
                    <a:gd name="T3" fmla="*/ 23 h 229"/>
                    <a:gd name="T4" fmla="*/ 30 w 913"/>
                    <a:gd name="T5" fmla="*/ 23 h 229"/>
                    <a:gd name="T6" fmla="*/ 31 w 913"/>
                    <a:gd name="T7" fmla="*/ 19 h 229"/>
                    <a:gd name="T8" fmla="*/ 37 w 913"/>
                    <a:gd name="T9" fmla="*/ 23 h 229"/>
                    <a:gd name="T10" fmla="*/ 48 w 913"/>
                    <a:gd name="T11" fmla="*/ 26 h 229"/>
                    <a:gd name="T12" fmla="*/ 62 w 913"/>
                    <a:gd name="T13" fmla="*/ 28 h 229"/>
                    <a:gd name="T14" fmla="*/ 74 w 913"/>
                    <a:gd name="T15" fmla="*/ 29 h 229"/>
                    <a:gd name="T16" fmla="*/ 85 w 913"/>
                    <a:gd name="T17" fmla="*/ 28 h 229"/>
                    <a:gd name="T18" fmla="*/ 102 w 913"/>
                    <a:gd name="T19" fmla="*/ 27 h 229"/>
                    <a:gd name="T20" fmla="*/ 107 w 913"/>
                    <a:gd name="T21" fmla="*/ 26 h 229"/>
                    <a:gd name="T22" fmla="*/ 114 w 913"/>
                    <a:gd name="T23" fmla="*/ 25 h 229"/>
                    <a:gd name="T24" fmla="*/ 114 w 913"/>
                    <a:gd name="T25" fmla="*/ 20 h 229"/>
                    <a:gd name="T26" fmla="*/ 113 w 913"/>
                    <a:gd name="T27" fmla="*/ 18 h 229"/>
                    <a:gd name="T28" fmla="*/ 111 w 913"/>
                    <a:gd name="T29" fmla="*/ 15 h 229"/>
                    <a:gd name="T30" fmla="*/ 109 w 913"/>
                    <a:gd name="T31" fmla="*/ 14 h 229"/>
                    <a:gd name="T32" fmla="*/ 105 w 913"/>
                    <a:gd name="T33" fmla="*/ 12 h 229"/>
                    <a:gd name="T34" fmla="*/ 100 w 913"/>
                    <a:gd name="T35" fmla="*/ 9 h 229"/>
                    <a:gd name="T36" fmla="*/ 94 w 913"/>
                    <a:gd name="T37" fmla="*/ 7 h 229"/>
                    <a:gd name="T38" fmla="*/ 88 w 913"/>
                    <a:gd name="T39" fmla="*/ 5 h 229"/>
                    <a:gd name="T40" fmla="*/ 81 w 913"/>
                    <a:gd name="T41" fmla="*/ 4 h 229"/>
                    <a:gd name="T42" fmla="*/ 58 w 913"/>
                    <a:gd name="T43" fmla="*/ 0 h 229"/>
                    <a:gd name="T44" fmla="*/ 0 w 913"/>
                    <a:gd name="T45" fmla="*/ 6 h 229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913"/>
                    <a:gd name="T70" fmla="*/ 0 h 229"/>
                    <a:gd name="T71" fmla="*/ 913 w 913"/>
                    <a:gd name="T72" fmla="*/ 229 h 229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913" h="229">
                      <a:moveTo>
                        <a:pt x="0" y="42"/>
                      </a:moveTo>
                      <a:lnTo>
                        <a:pt x="0" y="179"/>
                      </a:lnTo>
                      <a:lnTo>
                        <a:pt x="245" y="179"/>
                      </a:lnTo>
                      <a:lnTo>
                        <a:pt x="252" y="151"/>
                      </a:lnTo>
                      <a:lnTo>
                        <a:pt x="300" y="179"/>
                      </a:lnTo>
                      <a:lnTo>
                        <a:pt x="391" y="203"/>
                      </a:lnTo>
                      <a:lnTo>
                        <a:pt x="503" y="224"/>
                      </a:lnTo>
                      <a:lnTo>
                        <a:pt x="597" y="229"/>
                      </a:lnTo>
                      <a:lnTo>
                        <a:pt x="686" y="224"/>
                      </a:lnTo>
                      <a:lnTo>
                        <a:pt x="816" y="214"/>
                      </a:lnTo>
                      <a:lnTo>
                        <a:pt x="863" y="208"/>
                      </a:lnTo>
                      <a:lnTo>
                        <a:pt x="913" y="194"/>
                      </a:lnTo>
                      <a:lnTo>
                        <a:pt x="913" y="158"/>
                      </a:lnTo>
                      <a:lnTo>
                        <a:pt x="908" y="141"/>
                      </a:lnTo>
                      <a:lnTo>
                        <a:pt x="892" y="120"/>
                      </a:lnTo>
                      <a:lnTo>
                        <a:pt x="873" y="106"/>
                      </a:lnTo>
                      <a:lnTo>
                        <a:pt x="847" y="92"/>
                      </a:lnTo>
                      <a:lnTo>
                        <a:pt x="802" y="71"/>
                      </a:lnTo>
                      <a:lnTo>
                        <a:pt x="755" y="54"/>
                      </a:lnTo>
                      <a:lnTo>
                        <a:pt x="705" y="38"/>
                      </a:lnTo>
                      <a:lnTo>
                        <a:pt x="651" y="26"/>
                      </a:lnTo>
                      <a:lnTo>
                        <a:pt x="469" y="0"/>
                      </a:lnTo>
                      <a:lnTo>
                        <a:pt x="0" y="42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30" name="Freeform 57">
                  <a:extLst>
                    <a:ext uri="{FF2B5EF4-FFF2-40B4-BE49-F238E27FC236}">
                      <a16:creationId xmlns:a16="http://schemas.microsoft.com/office/drawing/2014/main" id="{652049DD-65E7-CD3F-A012-FED8F79E30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03" y="3426"/>
                  <a:ext cx="456" cy="111"/>
                </a:xfrm>
                <a:custGeom>
                  <a:avLst/>
                  <a:gdLst>
                    <a:gd name="T0" fmla="*/ 0 w 913"/>
                    <a:gd name="T1" fmla="*/ 6 h 222"/>
                    <a:gd name="T2" fmla="*/ 0 w 913"/>
                    <a:gd name="T3" fmla="*/ 23 h 222"/>
                    <a:gd name="T4" fmla="*/ 30 w 913"/>
                    <a:gd name="T5" fmla="*/ 23 h 222"/>
                    <a:gd name="T6" fmla="*/ 31 w 913"/>
                    <a:gd name="T7" fmla="*/ 19 h 222"/>
                    <a:gd name="T8" fmla="*/ 37 w 913"/>
                    <a:gd name="T9" fmla="*/ 23 h 222"/>
                    <a:gd name="T10" fmla="*/ 50 w 913"/>
                    <a:gd name="T11" fmla="*/ 25 h 222"/>
                    <a:gd name="T12" fmla="*/ 67 w 913"/>
                    <a:gd name="T13" fmla="*/ 27 h 222"/>
                    <a:gd name="T14" fmla="*/ 84 w 913"/>
                    <a:gd name="T15" fmla="*/ 28 h 222"/>
                    <a:gd name="T16" fmla="*/ 100 w 913"/>
                    <a:gd name="T17" fmla="*/ 28 h 222"/>
                    <a:gd name="T18" fmla="*/ 108 w 913"/>
                    <a:gd name="T19" fmla="*/ 26 h 222"/>
                    <a:gd name="T20" fmla="*/ 114 w 913"/>
                    <a:gd name="T21" fmla="*/ 25 h 222"/>
                    <a:gd name="T22" fmla="*/ 114 w 913"/>
                    <a:gd name="T23" fmla="*/ 20 h 222"/>
                    <a:gd name="T24" fmla="*/ 113 w 913"/>
                    <a:gd name="T25" fmla="*/ 18 h 222"/>
                    <a:gd name="T26" fmla="*/ 111 w 913"/>
                    <a:gd name="T27" fmla="*/ 15 h 222"/>
                    <a:gd name="T28" fmla="*/ 109 w 913"/>
                    <a:gd name="T29" fmla="*/ 14 h 222"/>
                    <a:gd name="T30" fmla="*/ 105 w 913"/>
                    <a:gd name="T31" fmla="*/ 12 h 222"/>
                    <a:gd name="T32" fmla="*/ 100 w 913"/>
                    <a:gd name="T33" fmla="*/ 9 h 222"/>
                    <a:gd name="T34" fmla="*/ 94 w 913"/>
                    <a:gd name="T35" fmla="*/ 7 h 222"/>
                    <a:gd name="T36" fmla="*/ 88 w 913"/>
                    <a:gd name="T37" fmla="*/ 5 h 222"/>
                    <a:gd name="T38" fmla="*/ 81 w 913"/>
                    <a:gd name="T39" fmla="*/ 4 h 222"/>
                    <a:gd name="T40" fmla="*/ 58 w 913"/>
                    <a:gd name="T41" fmla="*/ 0 h 222"/>
                    <a:gd name="T42" fmla="*/ 0 w 913"/>
                    <a:gd name="T43" fmla="*/ 6 h 222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913"/>
                    <a:gd name="T67" fmla="*/ 0 h 222"/>
                    <a:gd name="T68" fmla="*/ 913 w 913"/>
                    <a:gd name="T69" fmla="*/ 222 h 222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913" h="222">
                      <a:moveTo>
                        <a:pt x="0" y="43"/>
                      </a:moveTo>
                      <a:lnTo>
                        <a:pt x="0" y="179"/>
                      </a:lnTo>
                      <a:lnTo>
                        <a:pt x="243" y="179"/>
                      </a:lnTo>
                      <a:lnTo>
                        <a:pt x="248" y="151"/>
                      </a:lnTo>
                      <a:lnTo>
                        <a:pt x="299" y="179"/>
                      </a:lnTo>
                      <a:lnTo>
                        <a:pt x="406" y="196"/>
                      </a:lnTo>
                      <a:lnTo>
                        <a:pt x="537" y="212"/>
                      </a:lnTo>
                      <a:lnTo>
                        <a:pt x="677" y="222"/>
                      </a:lnTo>
                      <a:lnTo>
                        <a:pt x="802" y="222"/>
                      </a:lnTo>
                      <a:lnTo>
                        <a:pt x="865" y="206"/>
                      </a:lnTo>
                      <a:lnTo>
                        <a:pt x="913" y="194"/>
                      </a:lnTo>
                      <a:lnTo>
                        <a:pt x="913" y="160"/>
                      </a:lnTo>
                      <a:lnTo>
                        <a:pt x="908" y="140"/>
                      </a:lnTo>
                      <a:lnTo>
                        <a:pt x="892" y="121"/>
                      </a:lnTo>
                      <a:lnTo>
                        <a:pt x="873" y="106"/>
                      </a:lnTo>
                      <a:lnTo>
                        <a:pt x="847" y="92"/>
                      </a:lnTo>
                      <a:lnTo>
                        <a:pt x="802" y="71"/>
                      </a:lnTo>
                      <a:lnTo>
                        <a:pt x="755" y="54"/>
                      </a:lnTo>
                      <a:lnTo>
                        <a:pt x="705" y="40"/>
                      </a:lnTo>
                      <a:lnTo>
                        <a:pt x="651" y="26"/>
                      </a:lnTo>
                      <a:lnTo>
                        <a:pt x="467" y="0"/>
                      </a:lnTo>
                      <a:lnTo>
                        <a:pt x="0" y="43"/>
                      </a:lnTo>
                      <a:close/>
                    </a:path>
                  </a:pathLst>
                </a:custGeom>
                <a:solidFill>
                  <a:srgbClr val="201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197" name="Freeform 58">
                <a:extLst>
                  <a:ext uri="{FF2B5EF4-FFF2-40B4-BE49-F238E27FC236}">
                    <a16:creationId xmlns:a16="http://schemas.microsoft.com/office/drawing/2014/main" id="{5FF62162-DF8D-3E83-9E58-42AE7FA4368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82" y="3427"/>
                <a:ext cx="352" cy="568"/>
              </a:xfrm>
              <a:custGeom>
                <a:avLst/>
                <a:gdLst>
                  <a:gd name="T0" fmla="*/ 41 w 852"/>
                  <a:gd name="T1" fmla="*/ 0 h 1411"/>
                  <a:gd name="T2" fmla="*/ 57 w 852"/>
                  <a:gd name="T3" fmla="*/ 36 h 1411"/>
                  <a:gd name="T4" fmla="*/ 58 w 852"/>
                  <a:gd name="T5" fmla="*/ 39 h 1411"/>
                  <a:gd name="T6" fmla="*/ 59 w 852"/>
                  <a:gd name="T7" fmla="*/ 42 h 1411"/>
                  <a:gd name="T8" fmla="*/ 60 w 852"/>
                  <a:gd name="T9" fmla="*/ 47 h 1411"/>
                  <a:gd name="T10" fmla="*/ 59 w 852"/>
                  <a:gd name="T11" fmla="*/ 51 h 1411"/>
                  <a:gd name="T12" fmla="*/ 54 w 852"/>
                  <a:gd name="T13" fmla="*/ 66 h 1411"/>
                  <a:gd name="T14" fmla="*/ 52 w 852"/>
                  <a:gd name="T15" fmla="*/ 70 h 1411"/>
                  <a:gd name="T16" fmla="*/ 51 w 852"/>
                  <a:gd name="T17" fmla="*/ 75 h 1411"/>
                  <a:gd name="T18" fmla="*/ 53 w 852"/>
                  <a:gd name="T19" fmla="*/ 78 h 1411"/>
                  <a:gd name="T20" fmla="*/ 54 w 852"/>
                  <a:gd name="T21" fmla="*/ 80 h 1411"/>
                  <a:gd name="T22" fmla="*/ 51 w 852"/>
                  <a:gd name="T23" fmla="*/ 82 h 1411"/>
                  <a:gd name="T24" fmla="*/ 49 w 852"/>
                  <a:gd name="T25" fmla="*/ 85 h 1411"/>
                  <a:gd name="T26" fmla="*/ 51 w 852"/>
                  <a:gd name="T27" fmla="*/ 87 h 1411"/>
                  <a:gd name="T28" fmla="*/ 54 w 852"/>
                  <a:gd name="T29" fmla="*/ 92 h 1411"/>
                  <a:gd name="T30" fmla="*/ 11 w 852"/>
                  <a:gd name="T31" fmla="*/ 91 h 1411"/>
                  <a:gd name="T32" fmla="*/ 9 w 852"/>
                  <a:gd name="T33" fmla="*/ 81 h 1411"/>
                  <a:gd name="T34" fmla="*/ 11 w 852"/>
                  <a:gd name="T35" fmla="*/ 73 h 1411"/>
                  <a:gd name="T36" fmla="*/ 14 w 852"/>
                  <a:gd name="T37" fmla="*/ 65 h 1411"/>
                  <a:gd name="T38" fmla="*/ 17 w 852"/>
                  <a:gd name="T39" fmla="*/ 61 h 1411"/>
                  <a:gd name="T40" fmla="*/ 27 w 852"/>
                  <a:gd name="T41" fmla="*/ 48 h 1411"/>
                  <a:gd name="T42" fmla="*/ 24 w 852"/>
                  <a:gd name="T43" fmla="*/ 42 h 1411"/>
                  <a:gd name="T44" fmla="*/ 0 w 852"/>
                  <a:gd name="T45" fmla="*/ 1 h 1411"/>
                  <a:gd name="T46" fmla="*/ 41 w 852"/>
                  <a:gd name="T47" fmla="*/ 0 h 1411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852"/>
                  <a:gd name="T73" fmla="*/ 0 h 1411"/>
                  <a:gd name="T74" fmla="*/ 852 w 852"/>
                  <a:gd name="T75" fmla="*/ 1411 h 1411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852" h="1411">
                    <a:moveTo>
                      <a:pt x="583" y="0"/>
                    </a:moveTo>
                    <a:lnTo>
                      <a:pt x="809" y="555"/>
                    </a:lnTo>
                    <a:lnTo>
                      <a:pt x="826" y="597"/>
                    </a:lnTo>
                    <a:lnTo>
                      <a:pt x="842" y="646"/>
                    </a:lnTo>
                    <a:lnTo>
                      <a:pt x="852" y="717"/>
                    </a:lnTo>
                    <a:lnTo>
                      <a:pt x="842" y="781"/>
                    </a:lnTo>
                    <a:lnTo>
                      <a:pt x="765" y="1010"/>
                    </a:lnTo>
                    <a:lnTo>
                      <a:pt x="737" y="1081"/>
                    </a:lnTo>
                    <a:lnTo>
                      <a:pt x="722" y="1153"/>
                    </a:lnTo>
                    <a:lnTo>
                      <a:pt x="755" y="1196"/>
                    </a:lnTo>
                    <a:lnTo>
                      <a:pt x="760" y="1229"/>
                    </a:lnTo>
                    <a:lnTo>
                      <a:pt x="727" y="1260"/>
                    </a:lnTo>
                    <a:lnTo>
                      <a:pt x="689" y="1304"/>
                    </a:lnTo>
                    <a:lnTo>
                      <a:pt x="727" y="1342"/>
                    </a:lnTo>
                    <a:lnTo>
                      <a:pt x="765" y="1411"/>
                    </a:lnTo>
                    <a:lnTo>
                      <a:pt x="158" y="1401"/>
                    </a:lnTo>
                    <a:lnTo>
                      <a:pt x="130" y="1250"/>
                    </a:lnTo>
                    <a:lnTo>
                      <a:pt x="152" y="1120"/>
                    </a:lnTo>
                    <a:lnTo>
                      <a:pt x="206" y="1000"/>
                    </a:lnTo>
                    <a:lnTo>
                      <a:pt x="239" y="934"/>
                    </a:lnTo>
                    <a:lnTo>
                      <a:pt x="387" y="738"/>
                    </a:lnTo>
                    <a:lnTo>
                      <a:pt x="343" y="640"/>
                    </a:lnTo>
                    <a:lnTo>
                      <a:pt x="0" y="15"/>
                    </a:lnTo>
                    <a:lnTo>
                      <a:pt x="583" y="0"/>
                    </a:lnTo>
                    <a:close/>
                  </a:path>
                </a:pathLst>
              </a:custGeom>
              <a:solidFill>
                <a:srgbClr val="603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8" name="Freeform 59">
                <a:extLst>
                  <a:ext uri="{FF2B5EF4-FFF2-40B4-BE49-F238E27FC236}">
                    <a16:creationId xmlns:a16="http://schemas.microsoft.com/office/drawing/2014/main" id="{851472F6-E9EE-15A4-FC19-53F5653DD3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218" y="3397"/>
                <a:ext cx="406" cy="629"/>
              </a:xfrm>
              <a:custGeom>
                <a:avLst/>
                <a:gdLst>
                  <a:gd name="T0" fmla="*/ 0 w 982"/>
                  <a:gd name="T1" fmla="*/ 4 h 1565"/>
                  <a:gd name="T2" fmla="*/ 5 w 982"/>
                  <a:gd name="T3" fmla="*/ 21 h 1565"/>
                  <a:gd name="T4" fmla="*/ 7 w 982"/>
                  <a:gd name="T5" fmla="*/ 25 h 1565"/>
                  <a:gd name="T6" fmla="*/ 9 w 982"/>
                  <a:gd name="T7" fmla="*/ 29 h 1565"/>
                  <a:gd name="T8" fmla="*/ 10 w 982"/>
                  <a:gd name="T9" fmla="*/ 32 h 1565"/>
                  <a:gd name="T10" fmla="*/ 13 w 982"/>
                  <a:gd name="T11" fmla="*/ 36 h 1565"/>
                  <a:gd name="T12" fmla="*/ 15 w 982"/>
                  <a:gd name="T13" fmla="*/ 39 h 1565"/>
                  <a:gd name="T14" fmla="*/ 17 w 982"/>
                  <a:gd name="T15" fmla="*/ 41 h 1565"/>
                  <a:gd name="T16" fmla="*/ 21 w 982"/>
                  <a:gd name="T17" fmla="*/ 45 h 1565"/>
                  <a:gd name="T18" fmla="*/ 24 w 982"/>
                  <a:gd name="T19" fmla="*/ 49 h 1565"/>
                  <a:gd name="T20" fmla="*/ 28 w 982"/>
                  <a:gd name="T21" fmla="*/ 51 h 1565"/>
                  <a:gd name="T22" fmla="*/ 24 w 982"/>
                  <a:gd name="T23" fmla="*/ 53 h 1565"/>
                  <a:gd name="T24" fmla="*/ 26 w 982"/>
                  <a:gd name="T25" fmla="*/ 58 h 1565"/>
                  <a:gd name="T26" fmla="*/ 21 w 982"/>
                  <a:gd name="T27" fmla="*/ 66 h 1565"/>
                  <a:gd name="T28" fmla="*/ 16 w 982"/>
                  <a:gd name="T29" fmla="*/ 70 h 1565"/>
                  <a:gd name="T30" fmla="*/ 14 w 982"/>
                  <a:gd name="T31" fmla="*/ 72 h 1565"/>
                  <a:gd name="T32" fmla="*/ 12 w 982"/>
                  <a:gd name="T33" fmla="*/ 74 h 1565"/>
                  <a:gd name="T34" fmla="*/ 11 w 982"/>
                  <a:gd name="T35" fmla="*/ 76 h 1565"/>
                  <a:gd name="T36" fmla="*/ 10 w 982"/>
                  <a:gd name="T37" fmla="*/ 78 h 1565"/>
                  <a:gd name="T38" fmla="*/ 9 w 982"/>
                  <a:gd name="T39" fmla="*/ 80 h 1565"/>
                  <a:gd name="T40" fmla="*/ 8 w 982"/>
                  <a:gd name="T41" fmla="*/ 83 h 1565"/>
                  <a:gd name="T42" fmla="*/ 7 w 982"/>
                  <a:gd name="T43" fmla="*/ 86 h 1565"/>
                  <a:gd name="T44" fmla="*/ 7 w 982"/>
                  <a:gd name="T45" fmla="*/ 90 h 1565"/>
                  <a:gd name="T46" fmla="*/ 7 w 982"/>
                  <a:gd name="T47" fmla="*/ 94 h 1565"/>
                  <a:gd name="T48" fmla="*/ 7 w 982"/>
                  <a:gd name="T49" fmla="*/ 102 h 1565"/>
                  <a:gd name="T50" fmla="*/ 53 w 982"/>
                  <a:gd name="T51" fmla="*/ 100 h 1565"/>
                  <a:gd name="T52" fmla="*/ 50 w 982"/>
                  <a:gd name="T53" fmla="*/ 97 h 1565"/>
                  <a:gd name="T54" fmla="*/ 50 w 982"/>
                  <a:gd name="T55" fmla="*/ 95 h 1565"/>
                  <a:gd name="T56" fmla="*/ 50 w 982"/>
                  <a:gd name="T57" fmla="*/ 94 h 1565"/>
                  <a:gd name="T58" fmla="*/ 51 w 982"/>
                  <a:gd name="T59" fmla="*/ 88 h 1565"/>
                  <a:gd name="T60" fmla="*/ 47 w 982"/>
                  <a:gd name="T61" fmla="*/ 87 h 1565"/>
                  <a:gd name="T62" fmla="*/ 52 w 982"/>
                  <a:gd name="T63" fmla="*/ 83 h 1565"/>
                  <a:gd name="T64" fmla="*/ 67 w 982"/>
                  <a:gd name="T65" fmla="*/ 63 h 1565"/>
                  <a:gd name="T66" fmla="*/ 68 w 982"/>
                  <a:gd name="T67" fmla="*/ 61 h 1565"/>
                  <a:gd name="T68" fmla="*/ 69 w 982"/>
                  <a:gd name="T69" fmla="*/ 58 h 1565"/>
                  <a:gd name="T70" fmla="*/ 69 w 982"/>
                  <a:gd name="T71" fmla="*/ 56 h 1565"/>
                  <a:gd name="T72" fmla="*/ 69 w 982"/>
                  <a:gd name="T73" fmla="*/ 53 h 1565"/>
                  <a:gd name="T74" fmla="*/ 69 w 982"/>
                  <a:gd name="T75" fmla="*/ 51 h 1565"/>
                  <a:gd name="T76" fmla="*/ 68 w 982"/>
                  <a:gd name="T77" fmla="*/ 49 h 1565"/>
                  <a:gd name="T78" fmla="*/ 67 w 982"/>
                  <a:gd name="T79" fmla="*/ 46 h 1565"/>
                  <a:gd name="T80" fmla="*/ 59 w 982"/>
                  <a:gd name="T81" fmla="*/ 31 h 1565"/>
                  <a:gd name="T82" fmla="*/ 45 w 982"/>
                  <a:gd name="T83" fmla="*/ 0 h 1565"/>
                  <a:gd name="T84" fmla="*/ 0 w 982"/>
                  <a:gd name="T85" fmla="*/ 4 h 1565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982"/>
                  <a:gd name="T130" fmla="*/ 0 h 1565"/>
                  <a:gd name="T131" fmla="*/ 982 w 982"/>
                  <a:gd name="T132" fmla="*/ 1565 h 1565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982" h="1565">
                    <a:moveTo>
                      <a:pt x="0" y="54"/>
                    </a:moveTo>
                    <a:lnTo>
                      <a:pt x="78" y="322"/>
                    </a:lnTo>
                    <a:lnTo>
                      <a:pt x="99" y="388"/>
                    </a:lnTo>
                    <a:lnTo>
                      <a:pt x="123" y="445"/>
                    </a:lnTo>
                    <a:lnTo>
                      <a:pt x="147" y="497"/>
                    </a:lnTo>
                    <a:lnTo>
                      <a:pt x="182" y="561"/>
                    </a:lnTo>
                    <a:lnTo>
                      <a:pt x="210" y="601"/>
                    </a:lnTo>
                    <a:lnTo>
                      <a:pt x="238" y="638"/>
                    </a:lnTo>
                    <a:lnTo>
                      <a:pt x="291" y="695"/>
                    </a:lnTo>
                    <a:lnTo>
                      <a:pt x="345" y="756"/>
                    </a:lnTo>
                    <a:lnTo>
                      <a:pt x="389" y="782"/>
                    </a:lnTo>
                    <a:lnTo>
                      <a:pt x="335" y="815"/>
                    </a:lnTo>
                    <a:lnTo>
                      <a:pt x="378" y="891"/>
                    </a:lnTo>
                    <a:lnTo>
                      <a:pt x="291" y="1011"/>
                    </a:lnTo>
                    <a:lnTo>
                      <a:pt x="225" y="1072"/>
                    </a:lnTo>
                    <a:lnTo>
                      <a:pt x="199" y="1099"/>
                    </a:lnTo>
                    <a:lnTo>
                      <a:pt x="177" y="1136"/>
                    </a:lnTo>
                    <a:lnTo>
                      <a:pt x="156" y="1174"/>
                    </a:lnTo>
                    <a:lnTo>
                      <a:pt x="140" y="1207"/>
                    </a:lnTo>
                    <a:lnTo>
                      <a:pt x="126" y="1237"/>
                    </a:lnTo>
                    <a:lnTo>
                      <a:pt x="113" y="1275"/>
                    </a:lnTo>
                    <a:lnTo>
                      <a:pt x="102" y="1325"/>
                    </a:lnTo>
                    <a:lnTo>
                      <a:pt x="97" y="1389"/>
                    </a:lnTo>
                    <a:lnTo>
                      <a:pt x="97" y="1455"/>
                    </a:lnTo>
                    <a:lnTo>
                      <a:pt x="100" y="1565"/>
                    </a:lnTo>
                    <a:lnTo>
                      <a:pt x="750" y="1535"/>
                    </a:lnTo>
                    <a:lnTo>
                      <a:pt x="713" y="1495"/>
                    </a:lnTo>
                    <a:lnTo>
                      <a:pt x="706" y="1464"/>
                    </a:lnTo>
                    <a:lnTo>
                      <a:pt x="703" y="1442"/>
                    </a:lnTo>
                    <a:lnTo>
                      <a:pt x="727" y="1349"/>
                    </a:lnTo>
                    <a:lnTo>
                      <a:pt x="661" y="1343"/>
                    </a:lnTo>
                    <a:lnTo>
                      <a:pt x="737" y="1284"/>
                    </a:lnTo>
                    <a:lnTo>
                      <a:pt x="954" y="967"/>
                    </a:lnTo>
                    <a:lnTo>
                      <a:pt x="968" y="936"/>
                    </a:lnTo>
                    <a:lnTo>
                      <a:pt x="977" y="901"/>
                    </a:lnTo>
                    <a:lnTo>
                      <a:pt x="982" y="865"/>
                    </a:lnTo>
                    <a:lnTo>
                      <a:pt x="982" y="825"/>
                    </a:lnTo>
                    <a:lnTo>
                      <a:pt x="975" y="790"/>
                    </a:lnTo>
                    <a:lnTo>
                      <a:pt x="967" y="756"/>
                    </a:lnTo>
                    <a:lnTo>
                      <a:pt x="944" y="705"/>
                    </a:lnTo>
                    <a:lnTo>
                      <a:pt x="835" y="467"/>
                    </a:lnTo>
                    <a:lnTo>
                      <a:pt x="633" y="0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603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99" name="Freeform 60">
                <a:extLst>
                  <a:ext uri="{FF2B5EF4-FFF2-40B4-BE49-F238E27FC236}">
                    <a16:creationId xmlns:a16="http://schemas.microsoft.com/office/drawing/2014/main" id="{2D1F71AA-D073-481D-4E09-243621F8CB5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00" y="2918"/>
                <a:ext cx="147" cy="492"/>
              </a:xfrm>
              <a:custGeom>
                <a:avLst/>
                <a:gdLst>
                  <a:gd name="T0" fmla="*/ 18 w 357"/>
                  <a:gd name="T1" fmla="*/ 5 h 1222"/>
                  <a:gd name="T2" fmla="*/ 19 w 357"/>
                  <a:gd name="T3" fmla="*/ 7 h 1222"/>
                  <a:gd name="T4" fmla="*/ 21 w 357"/>
                  <a:gd name="T5" fmla="*/ 10 h 1222"/>
                  <a:gd name="T6" fmla="*/ 22 w 357"/>
                  <a:gd name="T7" fmla="*/ 13 h 1222"/>
                  <a:gd name="T8" fmla="*/ 23 w 357"/>
                  <a:gd name="T9" fmla="*/ 16 h 1222"/>
                  <a:gd name="T10" fmla="*/ 24 w 357"/>
                  <a:gd name="T11" fmla="*/ 19 h 1222"/>
                  <a:gd name="T12" fmla="*/ 25 w 357"/>
                  <a:gd name="T13" fmla="*/ 23 h 1222"/>
                  <a:gd name="T14" fmla="*/ 25 w 357"/>
                  <a:gd name="T15" fmla="*/ 26 h 1222"/>
                  <a:gd name="T16" fmla="*/ 25 w 357"/>
                  <a:gd name="T17" fmla="*/ 32 h 1222"/>
                  <a:gd name="T18" fmla="*/ 24 w 357"/>
                  <a:gd name="T19" fmla="*/ 36 h 1222"/>
                  <a:gd name="T20" fmla="*/ 23 w 357"/>
                  <a:gd name="T21" fmla="*/ 41 h 1222"/>
                  <a:gd name="T22" fmla="*/ 22 w 357"/>
                  <a:gd name="T23" fmla="*/ 45 h 1222"/>
                  <a:gd name="T24" fmla="*/ 21 w 357"/>
                  <a:gd name="T25" fmla="*/ 49 h 1222"/>
                  <a:gd name="T26" fmla="*/ 20 w 357"/>
                  <a:gd name="T27" fmla="*/ 53 h 1222"/>
                  <a:gd name="T28" fmla="*/ 19 w 357"/>
                  <a:gd name="T29" fmla="*/ 56 h 1222"/>
                  <a:gd name="T30" fmla="*/ 18 w 357"/>
                  <a:gd name="T31" fmla="*/ 59 h 1222"/>
                  <a:gd name="T32" fmla="*/ 16 w 357"/>
                  <a:gd name="T33" fmla="*/ 62 h 1222"/>
                  <a:gd name="T34" fmla="*/ 14 w 357"/>
                  <a:gd name="T35" fmla="*/ 65 h 1222"/>
                  <a:gd name="T36" fmla="*/ 13 w 357"/>
                  <a:gd name="T37" fmla="*/ 68 h 1222"/>
                  <a:gd name="T38" fmla="*/ 11 w 357"/>
                  <a:gd name="T39" fmla="*/ 70 h 1222"/>
                  <a:gd name="T40" fmla="*/ 9 w 357"/>
                  <a:gd name="T41" fmla="*/ 72 h 1222"/>
                  <a:gd name="T42" fmla="*/ 7 w 357"/>
                  <a:gd name="T43" fmla="*/ 75 h 1222"/>
                  <a:gd name="T44" fmla="*/ 5 w 357"/>
                  <a:gd name="T45" fmla="*/ 76 h 1222"/>
                  <a:gd name="T46" fmla="*/ 0 w 357"/>
                  <a:gd name="T47" fmla="*/ 80 h 1222"/>
                  <a:gd name="T48" fmla="*/ 0 w 357"/>
                  <a:gd name="T49" fmla="*/ 0 h 1222"/>
                  <a:gd name="T50" fmla="*/ 14 w 357"/>
                  <a:gd name="T51" fmla="*/ 1 h 1222"/>
                  <a:gd name="T52" fmla="*/ 18 w 357"/>
                  <a:gd name="T53" fmla="*/ 5 h 1222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357"/>
                  <a:gd name="T82" fmla="*/ 0 h 1222"/>
                  <a:gd name="T83" fmla="*/ 357 w 357"/>
                  <a:gd name="T84" fmla="*/ 1222 h 1222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357" h="1222">
                    <a:moveTo>
                      <a:pt x="255" y="81"/>
                    </a:moveTo>
                    <a:lnTo>
                      <a:pt x="276" y="113"/>
                    </a:lnTo>
                    <a:lnTo>
                      <a:pt x="300" y="151"/>
                    </a:lnTo>
                    <a:lnTo>
                      <a:pt x="321" y="196"/>
                    </a:lnTo>
                    <a:lnTo>
                      <a:pt x="338" y="246"/>
                    </a:lnTo>
                    <a:lnTo>
                      <a:pt x="349" y="295"/>
                    </a:lnTo>
                    <a:lnTo>
                      <a:pt x="354" y="349"/>
                    </a:lnTo>
                    <a:lnTo>
                      <a:pt x="357" y="403"/>
                    </a:lnTo>
                    <a:lnTo>
                      <a:pt x="354" y="491"/>
                    </a:lnTo>
                    <a:lnTo>
                      <a:pt x="347" y="557"/>
                    </a:lnTo>
                    <a:lnTo>
                      <a:pt x="333" y="635"/>
                    </a:lnTo>
                    <a:lnTo>
                      <a:pt x="321" y="684"/>
                    </a:lnTo>
                    <a:lnTo>
                      <a:pt x="305" y="755"/>
                    </a:lnTo>
                    <a:lnTo>
                      <a:pt x="288" y="816"/>
                    </a:lnTo>
                    <a:lnTo>
                      <a:pt x="271" y="865"/>
                    </a:lnTo>
                    <a:lnTo>
                      <a:pt x="253" y="910"/>
                    </a:lnTo>
                    <a:lnTo>
                      <a:pt x="232" y="955"/>
                    </a:lnTo>
                    <a:lnTo>
                      <a:pt x="210" y="997"/>
                    </a:lnTo>
                    <a:lnTo>
                      <a:pt x="184" y="1040"/>
                    </a:lnTo>
                    <a:lnTo>
                      <a:pt x="158" y="1075"/>
                    </a:lnTo>
                    <a:lnTo>
                      <a:pt x="132" y="1109"/>
                    </a:lnTo>
                    <a:lnTo>
                      <a:pt x="97" y="1148"/>
                    </a:lnTo>
                    <a:lnTo>
                      <a:pt x="64" y="1174"/>
                    </a:lnTo>
                    <a:lnTo>
                      <a:pt x="0" y="1222"/>
                    </a:lnTo>
                    <a:lnTo>
                      <a:pt x="0" y="0"/>
                    </a:lnTo>
                    <a:lnTo>
                      <a:pt x="208" y="15"/>
                    </a:lnTo>
                    <a:lnTo>
                      <a:pt x="255" y="81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00" name="Group 61">
                <a:extLst>
                  <a:ext uri="{FF2B5EF4-FFF2-40B4-BE49-F238E27FC236}">
                    <a16:creationId xmlns:a16="http://schemas.microsoft.com/office/drawing/2014/main" id="{7760907B-FB21-288C-E041-3CB2F057F6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990" y="2913"/>
                <a:ext cx="73" cy="514"/>
                <a:chOff x="2131" y="2072"/>
                <a:chExt cx="89" cy="639"/>
              </a:xfrm>
            </p:grpSpPr>
            <p:sp>
              <p:nvSpPr>
                <p:cNvPr id="7227" name="Freeform 62">
                  <a:extLst>
                    <a:ext uri="{FF2B5EF4-FFF2-40B4-BE49-F238E27FC236}">
                      <a16:creationId xmlns:a16="http://schemas.microsoft.com/office/drawing/2014/main" id="{7CB588E0-916F-313C-4B84-17FA17FAE5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9" y="2117"/>
                  <a:ext cx="81" cy="594"/>
                </a:xfrm>
                <a:custGeom>
                  <a:avLst/>
                  <a:gdLst>
                    <a:gd name="T0" fmla="*/ 0 w 163"/>
                    <a:gd name="T1" fmla="*/ 0 h 1188"/>
                    <a:gd name="T2" fmla="*/ 4 w 163"/>
                    <a:gd name="T3" fmla="*/ 3 h 1188"/>
                    <a:gd name="T4" fmla="*/ 8 w 163"/>
                    <a:gd name="T5" fmla="*/ 7 h 1188"/>
                    <a:gd name="T6" fmla="*/ 10 w 163"/>
                    <a:gd name="T7" fmla="*/ 10 h 1188"/>
                    <a:gd name="T8" fmla="*/ 11 w 163"/>
                    <a:gd name="T9" fmla="*/ 13 h 1188"/>
                    <a:gd name="T10" fmla="*/ 13 w 163"/>
                    <a:gd name="T11" fmla="*/ 17 h 1188"/>
                    <a:gd name="T12" fmla="*/ 15 w 163"/>
                    <a:gd name="T13" fmla="*/ 21 h 1188"/>
                    <a:gd name="T14" fmla="*/ 17 w 163"/>
                    <a:gd name="T15" fmla="*/ 27 h 1188"/>
                    <a:gd name="T16" fmla="*/ 18 w 163"/>
                    <a:gd name="T17" fmla="*/ 34 h 1188"/>
                    <a:gd name="T18" fmla="*/ 19 w 163"/>
                    <a:gd name="T19" fmla="*/ 40 h 1188"/>
                    <a:gd name="T20" fmla="*/ 20 w 163"/>
                    <a:gd name="T21" fmla="*/ 46 h 1188"/>
                    <a:gd name="T22" fmla="*/ 20 w 163"/>
                    <a:gd name="T23" fmla="*/ 55 h 1188"/>
                    <a:gd name="T24" fmla="*/ 19 w 163"/>
                    <a:gd name="T25" fmla="*/ 68 h 1188"/>
                    <a:gd name="T26" fmla="*/ 17 w 163"/>
                    <a:gd name="T27" fmla="*/ 79 h 1188"/>
                    <a:gd name="T28" fmla="*/ 11 w 163"/>
                    <a:gd name="T29" fmla="*/ 134 h 1188"/>
                    <a:gd name="T30" fmla="*/ 5 w 163"/>
                    <a:gd name="T31" fmla="*/ 149 h 1188"/>
                    <a:gd name="T32" fmla="*/ 1 w 163"/>
                    <a:gd name="T33" fmla="*/ 128 h 1188"/>
                    <a:gd name="T34" fmla="*/ 4 w 163"/>
                    <a:gd name="T35" fmla="*/ 106 h 1188"/>
                    <a:gd name="T36" fmla="*/ 6 w 163"/>
                    <a:gd name="T37" fmla="*/ 92 h 1188"/>
                    <a:gd name="T38" fmla="*/ 7 w 163"/>
                    <a:gd name="T39" fmla="*/ 81 h 1188"/>
                    <a:gd name="T40" fmla="*/ 8 w 163"/>
                    <a:gd name="T41" fmla="*/ 70 h 1188"/>
                    <a:gd name="T42" fmla="*/ 8 w 163"/>
                    <a:gd name="T43" fmla="*/ 58 h 1188"/>
                    <a:gd name="T44" fmla="*/ 9 w 163"/>
                    <a:gd name="T45" fmla="*/ 51 h 1188"/>
                    <a:gd name="T46" fmla="*/ 8 w 163"/>
                    <a:gd name="T47" fmla="*/ 45 h 1188"/>
                    <a:gd name="T48" fmla="*/ 8 w 163"/>
                    <a:gd name="T49" fmla="*/ 39 h 1188"/>
                    <a:gd name="T50" fmla="*/ 6 w 163"/>
                    <a:gd name="T51" fmla="*/ 27 h 1188"/>
                    <a:gd name="T52" fmla="*/ 6 w 163"/>
                    <a:gd name="T53" fmla="*/ 23 h 1188"/>
                    <a:gd name="T54" fmla="*/ 5 w 163"/>
                    <a:gd name="T55" fmla="*/ 18 h 1188"/>
                    <a:gd name="T56" fmla="*/ 4 w 163"/>
                    <a:gd name="T57" fmla="*/ 13 h 1188"/>
                    <a:gd name="T58" fmla="*/ 0 w 163"/>
                    <a:gd name="T59" fmla="*/ 0 h 1188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w 163"/>
                    <a:gd name="T91" fmla="*/ 0 h 1188"/>
                    <a:gd name="T92" fmla="*/ 163 w 163"/>
                    <a:gd name="T93" fmla="*/ 1188 h 1188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T90" t="T91" r="T92" b="T93"/>
                  <a:pathLst>
                    <a:path w="163" h="1188">
                      <a:moveTo>
                        <a:pt x="0" y="0"/>
                      </a:moveTo>
                      <a:lnTo>
                        <a:pt x="38" y="19"/>
                      </a:lnTo>
                      <a:lnTo>
                        <a:pt x="65" y="57"/>
                      </a:lnTo>
                      <a:lnTo>
                        <a:pt x="81" y="82"/>
                      </a:lnTo>
                      <a:lnTo>
                        <a:pt x="93" y="102"/>
                      </a:lnTo>
                      <a:lnTo>
                        <a:pt x="109" y="132"/>
                      </a:lnTo>
                      <a:lnTo>
                        <a:pt x="123" y="170"/>
                      </a:lnTo>
                      <a:lnTo>
                        <a:pt x="137" y="214"/>
                      </a:lnTo>
                      <a:lnTo>
                        <a:pt x="151" y="271"/>
                      </a:lnTo>
                      <a:lnTo>
                        <a:pt x="156" y="316"/>
                      </a:lnTo>
                      <a:lnTo>
                        <a:pt x="163" y="370"/>
                      </a:lnTo>
                      <a:lnTo>
                        <a:pt x="161" y="438"/>
                      </a:lnTo>
                      <a:lnTo>
                        <a:pt x="154" y="540"/>
                      </a:lnTo>
                      <a:lnTo>
                        <a:pt x="142" y="629"/>
                      </a:lnTo>
                      <a:lnTo>
                        <a:pt x="93" y="1068"/>
                      </a:lnTo>
                      <a:lnTo>
                        <a:pt x="45" y="1188"/>
                      </a:lnTo>
                      <a:lnTo>
                        <a:pt x="12" y="1024"/>
                      </a:lnTo>
                      <a:lnTo>
                        <a:pt x="32" y="851"/>
                      </a:lnTo>
                      <a:lnTo>
                        <a:pt x="48" y="736"/>
                      </a:lnTo>
                      <a:lnTo>
                        <a:pt x="57" y="646"/>
                      </a:lnTo>
                      <a:lnTo>
                        <a:pt x="64" y="554"/>
                      </a:lnTo>
                      <a:lnTo>
                        <a:pt x="71" y="460"/>
                      </a:lnTo>
                      <a:lnTo>
                        <a:pt x="72" y="406"/>
                      </a:lnTo>
                      <a:lnTo>
                        <a:pt x="71" y="358"/>
                      </a:lnTo>
                      <a:lnTo>
                        <a:pt x="65" y="309"/>
                      </a:lnTo>
                      <a:lnTo>
                        <a:pt x="53" y="215"/>
                      </a:lnTo>
                      <a:lnTo>
                        <a:pt x="48" y="182"/>
                      </a:lnTo>
                      <a:lnTo>
                        <a:pt x="41" y="144"/>
                      </a:lnTo>
                      <a:lnTo>
                        <a:pt x="34" y="10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28" name="Arc 63">
                  <a:extLst>
                    <a:ext uri="{FF2B5EF4-FFF2-40B4-BE49-F238E27FC236}">
                      <a16:creationId xmlns:a16="http://schemas.microsoft.com/office/drawing/2014/main" id="{6CEC8616-E3AB-237A-6118-2E5A89F6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1" y="2072"/>
                  <a:ext cx="29" cy="58"/>
                </a:xfrm>
                <a:custGeom>
                  <a:avLst/>
                  <a:gdLst>
                    <a:gd name="T0" fmla="*/ 0 w 22307"/>
                    <a:gd name="T1" fmla="*/ 0 h 29828"/>
                    <a:gd name="T2" fmla="*/ 0 w 22307"/>
                    <a:gd name="T3" fmla="*/ 0 h 29828"/>
                    <a:gd name="T4" fmla="*/ 0 w 22307"/>
                    <a:gd name="T5" fmla="*/ 0 h 29828"/>
                    <a:gd name="T6" fmla="*/ 0 60000 65536"/>
                    <a:gd name="T7" fmla="*/ 0 60000 65536"/>
                    <a:gd name="T8" fmla="*/ 0 60000 65536"/>
                    <a:gd name="T9" fmla="*/ 0 w 22307"/>
                    <a:gd name="T10" fmla="*/ 0 h 29828"/>
                    <a:gd name="T11" fmla="*/ 22307 w 22307"/>
                    <a:gd name="T12" fmla="*/ 29828 h 2982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307" h="29828" fill="none" extrusionOk="0">
                      <a:moveTo>
                        <a:pt x="-1" y="11"/>
                      </a:moveTo>
                      <a:cubicBezTo>
                        <a:pt x="235" y="3"/>
                        <a:pt x="471" y="-1"/>
                        <a:pt x="707" y="0"/>
                      </a:cubicBezTo>
                      <a:cubicBezTo>
                        <a:pt x="12636" y="0"/>
                        <a:pt x="22307" y="9670"/>
                        <a:pt x="22307" y="21600"/>
                      </a:cubicBezTo>
                      <a:cubicBezTo>
                        <a:pt x="22307" y="24422"/>
                        <a:pt x="21753" y="27218"/>
                        <a:pt x="20678" y="29828"/>
                      </a:cubicBezTo>
                    </a:path>
                    <a:path w="22307" h="29828" stroke="0" extrusionOk="0">
                      <a:moveTo>
                        <a:pt x="-1" y="11"/>
                      </a:moveTo>
                      <a:cubicBezTo>
                        <a:pt x="235" y="3"/>
                        <a:pt x="471" y="-1"/>
                        <a:pt x="707" y="0"/>
                      </a:cubicBezTo>
                      <a:cubicBezTo>
                        <a:pt x="12636" y="0"/>
                        <a:pt x="22307" y="9670"/>
                        <a:pt x="22307" y="21600"/>
                      </a:cubicBezTo>
                      <a:cubicBezTo>
                        <a:pt x="22307" y="24422"/>
                        <a:pt x="21753" y="27218"/>
                        <a:pt x="20678" y="29828"/>
                      </a:cubicBezTo>
                      <a:lnTo>
                        <a:pt x="707" y="21600"/>
                      </a:lnTo>
                      <a:lnTo>
                        <a:pt x="-1" y="11"/>
                      </a:lnTo>
                      <a:close/>
                    </a:path>
                  </a:pathLst>
                </a:custGeom>
                <a:solidFill>
                  <a:srgbClr val="0000E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201" name="Freeform 64">
                <a:extLst>
                  <a:ext uri="{FF2B5EF4-FFF2-40B4-BE49-F238E27FC236}">
                    <a16:creationId xmlns:a16="http://schemas.microsoft.com/office/drawing/2014/main" id="{D71734EA-CA00-FAC5-12BC-7A9C6F77DD3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24" y="2784"/>
                <a:ext cx="694" cy="740"/>
              </a:xfrm>
              <a:custGeom>
                <a:avLst/>
                <a:gdLst>
                  <a:gd name="T0" fmla="*/ 91 w 1684"/>
                  <a:gd name="T1" fmla="*/ 0 h 1839"/>
                  <a:gd name="T2" fmla="*/ 86 w 1684"/>
                  <a:gd name="T3" fmla="*/ 1 h 1839"/>
                  <a:gd name="T4" fmla="*/ 80 w 1684"/>
                  <a:gd name="T5" fmla="*/ 3 h 1839"/>
                  <a:gd name="T6" fmla="*/ 75 w 1684"/>
                  <a:gd name="T7" fmla="*/ 6 h 1839"/>
                  <a:gd name="T8" fmla="*/ 69 w 1684"/>
                  <a:gd name="T9" fmla="*/ 12 h 1839"/>
                  <a:gd name="T10" fmla="*/ 49 w 1684"/>
                  <a:gd name="T11" fmla="*/ 33 h 1839"/>
                  <a:gd name="T12" fmla="*/ 31 w 1684"/>
                  <a:gd name="T13" fmla="*/ 48 h 1839"/>
                  <a:gd name="T14" fmla="*/ 10 w 1684"/>
                  <a:gd name="T15" fmla="*/ 62 h 1839"/>
                  <a:gd name="T16" fmla="*/ 0 w 1684"/>
                  <a:gd name="T17" fmla="*/ 75 h 1839"/>
                  <a:gd name="T18" fmla="*/ 1 w 1684"/>
                  <a:gd name="T19" fmla="*/ 86 h 1839"/>
                  <a:gd name="T20" fmla="*/ 2 w 1684"/>
                  <a:gd name="T21" fmla="*/ 95 h 1839"/>
                  <a:gd name="T22" fmla="*/ 5 w 1684"/>
                  <a:gd name="T23" fmla="*/ 101 h 1839"/>
                  <a:gd name="T24" fmla="*/ 10 w 1684"/>
                  <a:gd name="T25" fmla="*/ 108 h 1839"/>
                  <a:gd name="T26" fmla="*/ 16 w 1684"/>
                  <a:gd name="T27" fmla="*/ 112 h 1839"/>
                  <a:gd name="T28" fmla="*/ 25 w 1684"/>
                  <a:gd name="T29" fmla="*/ 116 h 1839"/>
                  <a:gd name="T30" fmla="*/ 35 w 1684"/>
                  <a:gd name="T31" fmla="*/ 119 h 1839"/>
                  <a:gd name="T32" fmla="*/ 45 w 1684"/>
                  <a:gd name="T33" fmla="*/ 120 h 1839"/>
                  <a:gd name="T34" fmla="*/ 55 w 1684"/>
                  <a:gd name="T35" fmla="*/ 119 h 1839"/>
                  <a:gd name="T36" fmla="*/ 63 w 1684"/>
                  <a:gd name="T37" fmla="*/ 117 h 1839"/>
                  <a:gd name="T38" fmla="*/ 80 w 1684"/>
                  <a:gd name="T39" fmla="*/ 111 h 1839"/>
                  <a:gd name="T40" fmla="*/ 100 w 1684"/>
                  <a:gd name="T41" fmla="*/ 100 h 1839"/>
                  <a:gd name="T42" fmla="*/ 106 w 1684"/>
                  <a:gd name="T43" fmla="*/ 93 h 1839"/>
                  <a:gd name="T44" fmla="*/ 113 w 1684"/>
                  <a:gd name="T45" fmla="*/ 83 h 1839"/>
                  <a:gd name="T46" fmla="*/ 116 w 1684"/>
                  <a:gd name="T47" fmla="*/ 74 h 1839"/>
                  <a:gd name="T48" fmla="*/ 118 w 1684"/>
                  <a:gd name="T49" fmla="*/ 65 h 1839"/>
                  <a:gd name="T50" fmla="*/ 118 w 1684"/>
                  <a:gd name="T51" fmla="*/ 56 h 1839"/>
                  <a:gd name="T52" fmla="*/ 117 w 1684"/>
                  <a:gd name="T53" fmla="*/ 46 h 1839"/>
                  <a:gd name="T54" fmla="*/ 117 w 1684"/>
                  <a:gd name="T55" fmla="*/ 37 h 1839"/>
                  <a:gd name="T56" fmla="*/ 115 w 1684"/>
                  <a:gd name="T57" fmla="*/ 31 h 1839"/>
                  <a:gd name="T58" fmla="*/ 113 w 1684"/>
                  <a:gd name="T59" fmla="*/ 25 h 1839"/>
                  <a:gd name="T60" fmla="*/ 110 w 1684"/>
                  <a:gd name="T61" fmla="*/ 20 h 1839"/>
                  <a:gd name="T62" fmla="*/ 106 w 1684"/>
                  <a:gd name="T63" fmla="*/ 15 h 18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1684"/>
                  <a:gd name="T97" fmla="*/ 0 h 1839"/>
                  <a:gd name="T98" fmla="*/ 1684 w 1684"/>
                  <a:gd name="T99" fmla="*/ 1839 h 18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1684" h="1839">
                    <a:moveTo>
                      <a:pt x="1344" y="10"/>
                    </a:moveTo>
                    <a:lnTo>
                      <a:pt x="1307" y="0"/>
                    </a:lnTo>
                    <a:lnTo>
                      <a:pt x="1271" y="3"/>
                    </a:lnTo>
                    <a:lnTo>
                      <a:pt x="1228" y="12"/>
                    </a:lnTo>
                    <a:lnTo>
                      <a:pt x="1189" y="28"/>
                    </a:lnTo>
                    <a:lnTo>
                      <a:pt x="1151" y="45"/>
                    </a:lnTo>
                    <a:lnTo>
                      <a:pt x="1122" y="64"/>
                    </a:lnTo>
                    <a:lnTo>
                      <a:pt x="1071" y="101"/>
                    </a:lnTo>
                    <a:lnTo>
                      <a:pt x="1035" y="132"/>
                    </a:lnTo>
                    <a:lnTo>
                      <a:pt x="988" y="186"/>
                    </a:lnTo>
                    <a:lnTo>
                      <a:pt x="809" y="401"/>
                    </a:lnTo>
                    <a:lnTo>
                      <a:pt x="705" y="512"/>
                    </a:lnTo>
                    <a:lnTo>
                      <a:pt x="585" y="618"/>
                    </a:lnTo>
                    <a:lnTo>
                      <a:pt x="446" y="738"/>
                    </a:lnTo>
                    <a:lnTo>
                      <a:pt x="327" y="825"/>
                    </a:lnTo>
                    <a:lnTo>
                      <a:pt x="146" y="952"/>
                    </a:lnTo>
                    <a:lnTo>
                      <a:pt x="11" y="1044"/>
                    </a:lnTo>
                    <a:lnTo>
                      <a:pt x="0" y="1151"/>
                    </a:lnTo>
                    <a:lnTo>
                      <a:pt x="0" y="1249"/>
                    </a:lnTo>
                    <a:lnTo>
                      <a:pt x="9" y="1321"/>
                    </a:lnTo>
                    <a:lnTo>
                      <a:pt x="21" y="1400"/>
                    </a:lnTo>
                    <a:lnTo>
                      <a:pt x="33" y="1452"/>
                    </a:lnTo>
                    <a:lnTo>
                      <a:pt x="54" y="1504"/>
                    </a:lnTo>
                    <a:lnTo>
                      <a:pt x="75" y="1554"/>
                    </a:lnTo>
                    <a:lnTo>
                      <a:pt x="103" y="1601"/>
                    </a:lnTo>
                    <a:lnTo>
                      <a:pt x="144" y="1653"/>
                    </a:lnTo>
                    <a:lnTo>
                      <a:pt x="184" y="1688"/>
                    </a:lnTo>
                    <a:lnTo>
                      <a:pt x="236" y="1723"/>
                    </a:lnTo>
                    <a:lnTo>
                      <a:pt x="289" y="1754"/>
                    </a:lnTo>
                    <a:lnTo>
                      <a:pt x="358" y="1782"/>
                    </a:lnTo>
                    <a:lnTo>
                      <a:pt x="440" y="1808"/>
                    </a:lnTo>
                    <a:lnTo>
                      <a:pt x="507" y="1823"/>
                    </a:lnTo>
                    <a:lnTo>
                      <a:pt x="577" y="1834"/>
                    </a:lnTo>
                    <a:lnTo>
                      <a:pt x="650" y="1839"/>
                    </a:lnTo>
                    <a:lnTo>
                      <a:pt x="728" y="1835"/>
                    </a:lnTo>
                    <a:lnTo>
                      <a:pt x="783" y="1827"/>
                    </a:lnTo>
                    <a:lnTo>
                      <a:pt x="835" y="1816"/>
                    </a:lnTo>
                    <a:lnTo>
                      <a:pt x="903" y="1799"/>
                    </a:lnTo>
                    <a:lnTo>
                      <a:pt x="972" y="1771"/>
                    </a:lnTo>
                    <a:lnTo>
                      <a:pt x="1141" y="1700"/>
                    </a:lnTo>
                    <a:lnTo>
                      <a:pt x="1288" y="1631"/>
                    </a:lnTo>
                    <a:lnTo>
                      <a:pt x="1432" y="1532"/>
                    </a:lnTo>
                    <a:lnTo>
                      <a:pt x="1478" y="1481"/>
                    </a:lnTo>
                    <a:lnTo>
                      <a:pt x="1521" y="1429"/>
                    </a:lnTo>
                    <a:lnTo>
                      <a:pt x="1566" y="1365"/>
                    </a:lnTo>
                    <a:lnTo>
                      <a:pt x="1609" y="1276"/>
                    </a:lnTo>
                    <a:lnTo>
                      <a:pt x="1641" y="1198"/>
                    </a:lnTo>
                    <a:lnTo>
                      <a:pt x="1660" y="1136"/>
                    </a:lnTo>
                    <a:lnTo>
                      <a:pt x="1674" y="1068"/>
                    </a:lnTo>
                    <a:lnTo>
                      <a:pt x="1682" y="995"/>
                    </a:lnTo>
                    <a:lnTo>
                      <a:pt x="1682" y="926"/>
                    </a:lnTo>
                    <a:lnTo>
                      <a:pt x="1684" y="860"/>
                    </a:lnTo>
                    <a:lnTo>
                      <a:pt x="1681" y="785"/>
                    </a:lnTo>
                    <a:lnTo>
                      <a:pt x="1679" y="703"/>
                    </a:lnTo>
                    <a:lnTo>
                      <a:pt x="1674" y="648"/>
                    </a:lnTo>
                    <a:lnTo>
                      <a:pt x="1665" y="570"/>
                    </a:lnTo>
                    <a:lnTo>
                      <a:pt x="1660" y="512"/>
                    </a:lnTo>
                    <a:lnTo>
                      <a:pt x="1648" y="469"/>
                    </a:lnTo>
                    <a:lnTo>
                      <a:pt x="1636" y="427"/>
                    </a:lnTo>
                    <a:lnTo>
                      <a:pt x="1620" y="389"/>
                    </a:lnTo>
                    <a:lnTo>
                      <a:pt x="1597" y="349"/>
                    </a:lnTo>
                    <a:lnTo>
                      <a:pt x="1571" y="309"/>
                    </a:lnTo>
                    <a:lnTo>
                      <a:pt x="1545" y="269"/>
                    </a:lnTo>
                    <a:lnTo>
                      <a:pt x="1516" y="229"/>
                    </a:lnTo>
                    <a:lnTo>
                      <a:pt x="1344" y="10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02" name="Freeform 65">
                <a:extLst>
                  <a:ext uri="{FF2B5EF4-FFF2-40B4-BE49-F238E27FC236}">
                    <a16:creationId xmlns:a16="http://schemas.microsoft.com/office/drawing/2014/main" id="{6476BCA8-5453-D9F0-BE43-5B686F37711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6" y="2795"/>
                <a:ext cx="148" cy="609"/>
              </a:xfrm>
              <a:custGeom>
                <a:avLst/>
                <a:gdLst>
                  <a:gd name="T0" fmla="*/ 0 w 360"/>
                  <a:gd name="T1" fmla="*/ 0 h 1515"/>
                  <a:gd name="T2" fmla="*/ 5 w 360"/>
                  <a:gd name="T3" fmla="*/ 12 h 1515"/>
                  <a:gd name="T4" fmla="*/ 8 w 360"/>
                  <a:gd name="T5" fmla="*/ 21 h 1515"/>
                  <a:gd name="T6" fmla="*/ 9 w 360"/>
                  <a:gd name="T7" fmla="*/ 28 h 1515"/>
                  <a:gd name="T8" fmla="*/ 17 w 360"/>
                  <a:gd name="T9" fmla="*/ 27 h 1515"/>
                  <a:gd name="T10" fmla="*/ 12 w 360"/>
                  <a:gd name="T11" fmla="*/ 37 h 1515"/>
                  <a:gd name="T12" fmla="*/ 15 w 360"/>
                  <a:gd name="T13" fmla="*/ 39 h 1515"/>
                  <a:gd name="T14" fmla="*/ 17 w 360"/>
                  <a:gd name="T15" fmla="*/ 41 h 1515"/>
                  <a:gd name="T16" fmla="*/ 18 w 360"/>
                  <a:gd name="T17" fmla="*/ 45 h 1515"/>
                  <a:gd name="T18" fmla="*/ 19 w 360"/>
                  <a:gd name="T19" fmla="*/ 51 h 1515"/>
                  <a:gd name="T20" fmla="*/ 19 w 360"/>
                  <a:gd name="T21" fmla="*/ 59 h 1515"/>
                  <a:gd name="T22" fmla="*/ 19 w 360"/>
                  <a:gd name="T23" fmla="*/ 62 h 1515"/>
                  <a:gd name="T24" fmla="*/ 19 w 360"/>
                  <a:gd name="T25" fmla="*/ 66 h 1515"/>
                  <a:gd name="T26" fmla="*/ 19 w 360"/>
                  <a:gd name="T27" fmla="*/ 70 h 1515"/>
                  <a:gd name="T28" fmla="*/ 18 w 360"/>
                  <a:gd name="T29" fmla="*/ 75 h 1515"/>
                  <a:gd name="T30" fmla="*/ 18 w 360"/>
                  <a:gd name="T31" fmla="*/ 78 h 1515"/>
                  <a:gd name="T32" fmla="*/ 17 w 360"/>
                  <a:gd name="T33" fmla="*/ 81 h 1515"/>
                  <a:gd name="T34" fmla="*/ 16 w 360"/>
                  <a:gd name="T35" fmla="*/ 84 h 1515"/>
                  <a:gd name="T36" fmla="*/ 15 w 360"/>
                  <a:gd name="T37" fmla="*/ 86 h 1515"/>
                  <a:gd name="T38" fmla="*/ 14 w 360"/>
                  <a:gd name="T39" fmla="*/ 88 h 1515"/>
                  <a:gd name="T40" fmla="*/ 13 w 360"/>
                  <a:gd name="T41" fmla="*/ 91 h 1515"/>
                  <a:gd name="T42" fmla="*/ 12 w 360"/>
                  <a:gd name="T43" fmla="*/ 93 h 1515"/>
                  <a:gd name="T44" fmla="*/ 10 w 360"/>
                  <a:gd name="T45" fmla="*/ 95 h 1515"/>
                  <a:gd name="T46" fmla="*/ 7 w 360"/>
                  <a:gd name="T47" fmla="*/ 98 h 1515"/>
                  <a:gd name="T48" fmla="*/ 10 w 360"/>
                  <a:gd name="T49" fmla="*/ 96 h 1515"/>
                  <a:gd name="T50" fmla="*/ 13 w 360"/>
                  <a:gd name="T51" fmla="*/ 93 h 1515"/>
                  <a:gd name="T52" fmla="*/ 15 w 360"/>
                  <a:gd name="T53" fmla="*/ 91 h 1515"/>
                  <a:gd name="T54" fmla="*/ 16 w 360"/>
                  <a:gd name="T55" fmla="*/ 88 h 1515"/>
                  <a:gd name="T56" fmla="*/ 18 w 360"/>
                  <a:gd name="T57" fmla="*/ 86 h 1515"/>
                  <a:gd name="T58" fmla="*/ 20 w 360"/>
                  <a:gd name="T59" fmla="*/ 83 h 1515"/>
                  <a:gd name="T60" fmla="*/ 21 w 360"/>
                  <a:gd name="T61" fmla="*/ 80 h 1515"/>
                  <a:gd name="T62" fmla="*/ 22 w 360"/>
                  <a:gd name="T63" fmla="*/ 77 h 1515"/>
                  <a:gd name="T64" fmla="*/ 23 w 360"/>
                  <a:gd name="T65" fmla="*/ 74 h 1515"/>
                  <a:gd name="T66" fmla="*/ 24 w 360"/>
                  <a:gd name="T67" fmla="*/ 70 h 1515"/>
                  <a:gd name="T68" fmla="*/ 25 w 360"/>
                  <a:gd name="T69" fmla="*/ 66 h 1515"/>
                  <a:gd name="T70" fmla="*/ 25 w 360"/>
                  <a:gd name="T71" fmla="*/ 61 h 1515"/>
                  <a:gd name="T72" fmla="*/ 25 w 360"/>
                  <a:gd name="T73" fmla="*/ 55 h 1515"/>
                  <a:gd name="T74" fmla="*/ 25 w 360"/>
                  <a:gd name="T75" fmla="*/ 51 h 1515"/>
                  <a:gd name="T76" fmla="*/ 25 w 360"/>
                  <a:gd name="T77" fmla="*/ 48 h 1515"/>
                  <a:gd name="T78" fmla="*/ 24 w 360"/>
                  <a:gd name="T79" fmla="*/ 42 h 1515"/>
                  <a:gd name="T80" fmla="*/ 24 w 360"/>
                  <a:gd name="T81" fmla="*/ 39 h 1515"/>
                  <a:gd name="T82" fmla="*/ 23 w 360"/>
                  <a:gd name="T83" fmla="*/ 36 h 1515"/>
                  <a:gd name="T84" fmla="*/ 23 w 360"/>
                  <a:gd name="T85" fmla="*/ 33 h 1515"/>
                  <a:gd name="T86" fmla="*/ 23 w 360"/>
                  <a:gd name="T87" fmla="*/ 31 h 1515"/>
                  <a:gd name="T88" fmla="*/ 21 w 360"/>
                  <a:gd name="T89" fmla="*/ 27 h 1515"/>
                  <a:gd name="T90" fmla="*/ 20 w 360"/>
                  <a:gd name="T91" fmla="*/ 25 h 1515"/>
                  <a:gd name="T92" fmla="*/ 19 w 360"/>
                  <a:gd name="T93" fmla="*/ 22 h 1515"/>
                  <a:gd name="T94" fmla="*/ 16 w 360"/>
                  <a:gd name="T95" fmla="*/ 20 h 1515"/>
                  <a:gd name="T96" fmla="*/ 13 w 360"/>
                  <a:gd name="T97" fmla="*/ 15 h 1515"/>
                  <a:gd name="T98" fmla="*/ 10 w 360"/>
                  <a:gd name="T99" fmla="*/ 12 h 1515"/>
                  <a:gd name="T100" fmla="*/ 0 w 360"/>
                  <a:gd name="T101" fmla="*/ 0 h 1515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360"/>
                  <a:gd name="T154" fmla="*/ 0 h 1515"/>
                  <a:gd name="T155" fmla="*/ 360 w 360"/>
                  <a:gd name="T156" fmla="*/ 1515 h 1515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360" h="1515">
                    <a:moveTo>
                      <a:pt x="0" y="0"/>
                    </a:moveTo>
                    <a:lnTo>
                      <a:pt x="68" y="179"/>
                    </a:lnTo>
                    <a:lnTo>
                      <a:pt x="117" y="330"/>
                    </a:lnTo>
                    <a:lnTo>
                      <a:pt x="134" y="429"/>
                    </a:lnTo>
                    <a:lnTo>
                      <a:pt x="243" y="407"/>
                    </a:lnTo>
                    <a:lnTo>
                      <a:pt x="177" y="570"/>
                    </a:lnTo>
                    <a:lnTo>
                      <a:pt x="214" y="596"/>
                    </a:lnTo>
                    <a:lnTo>
                      <a:pt x="242" y="636"/>
                    </a:lnTo>
                    <a:lnTo>
                      <a:pt x="257" y="692"/>
                    </a:lnTo>
                    <a:lnTo>
                      <a:pt x="268" y="785"/>
                    </a:lnTo>
                    <a:lnTo>
                      <a:pt x="274" y="902"/>
                    </a:lnTo>
                    <a:lnTo>
                      <a:pt x="276" y="956"/>
                    </a:lnTo>
                    <a:lnTo>
                      <a:pt x="274" y="1016"/>
                    </a:lnTo>
                    <a:lnTo>
                      <a:pt x="269" y="1070"/>
                    </a:lnTo>
                    <a:lnTo>
                      <a:pt x="259" y="1159"/>
                    </a:lnTo>
                    <a:lnTo>
                      <a:pt x="252" y="1204"/>
                    </a:lnTo>
                    <a:lnTo>
                      <a:pt x="242" y="1252"/>
                    </a:lnTo>
                    <a:lnTo>
                      <a:pt x="231" y="1287"/>
                    </a:lnTo>
                    <a:lnTo>
                      <a:pt x="215" y="1334"/>
                    </a:lnTo>
                    <a:lnTo>
                      <a:pt x="203" y="1364"/>
                    </a:lnTo>
                    <a:lnTo>
                      <a:pt x="186" y="1397"/>
                    </a:lnTo>
                    <a:lnTo>
                      <a:pt x="165" y="1433"/>
                    </a:lnTo>
                    <a:lnTo>
                      <a:pt x="143" y="1463"/>
                    </a:lnTo>
                    <a:lnTo>
                      <a:pt x="103" y="1515"/>
                    </a:lnTo>
                    <a:lnTo>
                      <a:pt x="150" y="1480"/>
                    </a:lnTo>
                    <a:lnTo>
                      <a:pt x="186" y="1437"/>
                    </a:lnTo>
                    <a:lnTo>
                      <a:pt x="214" y="1400"/>
                    </a:lnTo>
                    <a:lnTo>
                      <a:pt x="238" y="1364"/>
                    </a:lnTo>
                    <a:lnTo>
                      <a:pt x="261" y="1324"/>
                    </a:lnTo>
                    <a:lnTo>
                      <a:pt x="283" y="1277"/>
                    </a:lnTo>
                    <a:lnTo>
                      <a:pt x="304" y="1225"/>
                    </a:lnTo>
                    <a:lnTo>
                      <a:pt x="318" y="1183"/>
                    </a:lnTo>
                    <a:lnTo>
                      <a:pt x="334" y="1131"/>
                    </a:lnTo>
                    <a:lnTo>
                      <a:pt x="344" y="1084"/>
                    </a:lnTo>
                    <a:lnTo>
                      <a:pt x="353" y="1018"/>
                    </a:lnTo>
                    <a:lnTo>
                      <a:pt x="358" y="943"/>
                    </a:lnTo>
                    <a:lnTo>
                      <a:pt x="360" y="857"/>
                    </a:lnTo>
                    <a:lnTo>
                      <a:pt x="356" y="778"/>
                    </a:lnTo>
                    <a:lnTo>
                      <a:pt x="354" y="733"/>
                    </a:lnTo>
                    <a:lnTo>
                      <a:pt x="349" y="652"/>
                    </a:lnTo>
                    <a:lnTo>
                      <a:pt x="346" y="603"/>
                    </a:lnTo>
                    <a:lnTo>
                      <a:pt x="339" y="551"/>
                    </a:lnTo>
                    <a:lnTo>
                      <a:pt x="334" y="513"/>
                    </a:lnTo>
                    <a:lnTo>
                      <a:pt x="325" y="469"/>
                    </a:lnTo>
                    <a:lnTo>
                      <a:pt x="307" y="417"/>
                    </a:lnTo>
                    <a:lnTo>
                      <a:pt x="288" y="377"/>
                    </a:lnTo>
                    <a:lnTo>
                      <a:pt x="266" y="343"/>
                    </a:lnTo>
                    <a:lnTo>
                      <a:pt x="235" y="301"/>
                    </a:lnTo>
                    <a:lnTo>
                      <a:pt x="186" y="233"/>
                    </a:lnTo>
                    <a:lnTo>
                      <a:pt x="146" y="1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203" name="Group 66">
                <a:extLst>
                  <a:ext uri="{FF2B5EF4-FFF2-40B4-BE49-F238E27FC236}">
                    <a16:creationId xmlns:a16="http://schemas.microsoft.com/office/drawing/2014/main" id="{EA6415D1-917A-7C75-BC4E-92BFD87B38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020506">
                <a:off x="2758" y="2373"/>
                <a:ext cx="426" cy="642"/>
                <a:chOff x="2829" y="2352"/>
                <a:chExt cx="426" cy="642"/>
              </a:xfrm>
            </p:grpSpPr>
            <p:grpSp>
              <p:nvGrpSpPr>
                <p:cNvPr id="7212" name="Group 67">
                  <a:extLst>
                    <a:ext uri="{FF2B5EF4-FFF2-40B4-BE49-F238E27FC236}">
                      <a16:creationId xmlns:a16="http://schemas.microsoft.com/office/drawing/2014/main" id="{7AB339FB-14CB-F85C-EF7A-2E2B87EBDB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829" y="2352"/>
                  <a:ext cx="426" cy="599"/>
                  <a:chOff x="1899" y="1375"/>
                  <a:chExt cx="516" cy="744"/>
                </a:xfrm>
              </p:grpSpPr>
              <p:grpSp>
                <p:nvGrpSpPr>
                  <p:cNvPr id="7222" name="Group 68">
                    <a:extLst>
                      <a:ext uri="{FF2B5EF4-FFF2-40B4-BE49-F238E27FC236}">
                        <a16:creationId xmlns:a16="http://schemas.microsoft.com/office/drawing/2014/main" id="{B6F1FF06-CD5D-98D0-3CF8-D184877737F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99" y="1375"/>
                    <a:ext cx="516" cy="744"/>
                    <a:chOff x="1899" y="1375"/>
                    <a:chExt cx="516" cy="744"/>
                  </a:xfrm>
                </p:grpSpPr>
                <p:sp>
                  <p:nvSpPr>
                    <p:cNvPr id="7224" name="Freeform 69">
                      <a:extLst>
                        <a:ext uri="{FF2B5EF4-FFF2-40B4-BE49-F238E27FC236}">
                          <a16:creationId xmlns:a16="http://schemas.microsoft.com/office/drawing/2014/main" id="{A7B89A30-E851-4F97-7C24-9FE55183E30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99" y="1375"/>
                      <a:ext cx="516" cy="744"/>
                    </a:xfrm>
                    <a:custGeom>
                      <a:avLst/>
                      <a:gdLst>
                        <a:gd name="T0" fmla="*/ 86 w 1032"/>
                        <a:gd name="T1" fmla="*/ 4 h 1488"/>
                        <a:gd name="T2" fmla="*/ 71 w 1032"/>
                        <a:gd name="T3" fmla="*/ 2 h 1488"/>
                        <a:gd name="T4" fmla="*/ 52 w 1032"/>
                        <a:gd name="T5" fmla="*/ 0 h 1488"/>
                        <a:gd name="T6" fmla="*/ 35 w 1032"/>
                        <a:gd name="T7" fmla="*/ 3 h 1488"/>
                        <a:gd name="T8" fmla="*/ 14 w 1032"/>
                        <a:gd name="T9" fmla="*/ 11 h 1488"/>
                        <a:gd name="T10" fmla="*/ 11 w 1032"/>
                        <a:gd name="T11" fmla="*/ 20 h 1488"/>
                        <a:gd name="T12" fmla="*/ 12 w 1032"/>
                        <a:gd name="T13" fmla="*/ 27 h 1488"/>
                        <a:gd name="T14" fmla="*/ 10 w 1032"/>
                        <a:gd name="T15" fmla="*/ 35 h 1488"/>
                        <a:gd name="T16" fmla="*/ 7 w 1032"/>
                        <a:gd name="T17" fmla="*/ 48 h 1488"/>
                        <a:gd name="T18" fmla="*/ 3 w 1032"/>
                        <a:gd name="T19" fmla="*/ 53 h 1488"/>
                        <a:gd name="T20" fmla="*/ 6 w 1032"/>
                        <a:gd name="T21" fmla="*/ 57 h 1488"/>
                        <a:gd name="T22" fmla="*/ 9 w 1032"/>
                        <a:gd name="T23" fmla="*/ 64 h 1488"/>
                        <a:gd name="T24" fmla="*/ 4 w 1032"/>
                        <a:gd name="T25" fmla="*/ 69 h 1488"/>
                        <a:gd name="T26" fmla="*/ 2 w 1032"/>
                        <a:gd name="T27" fmla="*/ 75 h 1488"/>
                        <a:gd name="T28" fmla="*/ 2 w 1032"/>
                        <a:gd name="T29" fmla="*/ 81 h 1488"/>
                        <a:gd name="T30" fmla="*/ 4 w 1032"/>
                        <a:gd name="T31" fmla="*/ 88 h 1488"/>
                        <a:gd name="T32" fmla="*/ 10 w 1032"/>
                        <a:gd name="T33" fmla="*/ 93 h 1488"/>
                        <a:gd name="T34" fmla="*/ 16 w 1032"/>
                        <a:gd name="T35" fmla="*/ 97 h 1488"/>
                        <a:gd name="T36" fmla="*/ 25 w 1032"/>
                        <a:gd name="T37" fmla="*/ 109 h 1488"/>
                        <a:gd name="T38" fmla="*/ 25 w 1032"/>
                        <a:gd name="T39" fmla="*/ 124 h 1488"/>
                        <a:gd name="T40" fmla="*/ 16 w 1032"/>
                        <a:gd name="T41" fmla="*/ 143 h 1488"/>
                        <a:gd name="T42" fmla="*/ 65 w 1032"/>
                        <a:gd name="T43" fmla="*/ 171 h 1488"/>
                        <a:gd name="T44" fmla="*/ 75 w 1032"/>
                        <a:gd name="T45" fmla="*/ 162 h 1488"/>
                        <a:gd name="T46" fmla="*/ 89 w 1032"/>
                        <a:gd name="T47" fmla="*/ 157 h 1488"/>
                        <a:gd name="T48" fmla="*/ 101 w 1032"/>
                        <a:gd name="T49" fmla="*/ 151 h 1488"/>
                        <a:gd name="T50" fmla="*/ 108 w 1032"/>
                        <a:gd name="T51" fmla="*/ 144 h 1488"/>
                        <a:gd name="T52" fmla="*/ 111 w 1032"/>
                        <a:gd name="T53" fmla="*/ 134 h 1488"/>
                        <a:gd name="T54" fmla="*/ 113 w 1032"/>
                        <a:gd name="T55" fmla="*/ 124 h 1488"/>
                        <a:gd name="T56" fmla="*/ 113 w 1032"/>
                        <a:gd name="T57" fmla="*/ 106 h 1488"/>
                        <a:gd name="T58" fmla="*/ 118 w 1032"/>
                        <a:gd name="T59" fmla="*/ 105 h 1488"/>
                        <a:gd name="T60" fmla="*/ 124 w 1032"/>
                        <a:gd name="T61" fmla="*/ 101 h 1488"/>
                        <a:gd name="T62" fmla="*/ 129 w 1032"/>
                        <a:gd name="T63" fmla="*/ 95 h 1488"/>
                        <a:gd name="T64" fmla="*/ 129 w 1032"/>
                        <a:gd name="T65" fmla="*/ 87 h 1488"/>
                        <a:gd name="T66" fmla="*/ 125 w 1032"/>
                        <a:gd name="T67" fmla="*/ 79 h 1488"/>
                        <a:gd name="T68" fmla="*/ 116 w 1032"/>
                        <a:gd name="T69" fmla="*/ 65 h 1488"/>
                        <a:gd name="T70" fmla="*/ 115 w 1032"/>
                        <a:gd name="T71" fmla="*/ 56 h 1488"/>
                        <a:gd name="T72" fmla="*/ 113 w 1032"/>
                        <a:gd name="T73" fmla="*/ 36 h 1488"/>
                        <a:gd name="T74" fmla="*/ 108 w 1032"/>
                        <a:gd name="T75" fmla="*/ 22 h 1488"/>
                        <a:gd name="T76" fmla="*/ 101 w 1032"/>
                        <a:gd name="T77" fmla="*/ 13 h 1488"/>
                        <a:gd name="T78" fmla="*/ 93 w 1032"/>
                        <a:gd name="T79" fmla="*/ 7 h 1488"/>
                        <a:gd name="T80" fmla="*/ 0 60000 65536"/>
                        <a:gd name="T81" fmla="*/ 0 60000 65536"/>
                        <a:gd name="T82" fmla="*/ 0 60000 65536"/>
                        <a:gd name="T83" fmla="*/ 0 60000 65536"/>
                        <a:gd name="T84" fmla="*/ 0 60000 65536"/>
                        <a:gd name="T85" fmla="*/ 0 60000 65536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w 1032"/>
                        <a:gd name="T121" fmla="*/ 0 h 1488"/>
                        <a:gd name="T122" fmla="*/ 1032 w 1032"/>
                        <a:gd name="T123" fmla="*/ 1488 h 1488"/>
                      </a:gdLst>
                      <a:ahLst/>
                      <a:cxnLst>
                        <a:cxn ang="T80">
                          <a:pos x="T0" y="T1"/>
                        </a:cxn>
                        <a:cxn ang="T81">
                          <a:pos x="T2" y="T3"/>
                        </a:cxn>
                        <a:cxn ang="T82">
                          <a:pos x="T4" y="T5"/>
                        </a:cxn>
                        <a:cxn ang="T83">
                          <a:pos x="T6" y="T7"/>
                        </a:cxn>
                        <a:cxn ang="T84">
                          <a:pos x="T8" y="T9"/>
                        </a:cxn>
                        <a:cxn ang="T85">
                          <a:pos x="T10" y="T11"/>
                        </a:cxn>
                        <a:cxn ang="T86">
                          <a:pos x="T12" y="T13"/>
                        </a:cxn>
                        <a:cxn ang="T87">
                          <a:pos x="T14" y="T15"/>
                        </a:cxn>
                        <a:cxn ang="T88">
                          <a:pos x="T16" y="T17"/>
                        </a:cxn>
                        <a:cxn ang="T89">
                          <a:pos x="T18" y="T19"/>
                        </a:cxn>
                        <a:cxn ang="T90">
                          <a:pos x="T20" y="T21"/>
                        </a:cxn>
                        <a:cxn ang="T91">
                          <a:pos x="T22" y="T23"/>
                        </a:cxn>
                        <a:cxn ang="T92">
                          <a:pos x="T24" y="T25"/>
                        </a:cxn>
                        <a:cxn ang="T93">
                          <a:pos x="T26" y="T27"/>
                        </a:cxn>
                        <a:cxn ang="T94">
                          <a:pos x="T28" y="T29"/>
                        </a:cxn>
                        <a:cxn ang="T95">
                          <a:pos x="T30" y="T31"/>
                        </a:cxn>
                        <a:cxn ang="T96">
                          <a:pos x="T32" y="T33"/>
                        </a:cxn>
                        <a:cxn ang="T97">
                          <a:pos x="T34" y="T35"/>
                        </a:cxn>
                        <a:cxn ang="T98">
                          <a:pos x="T36" y="T37"/>
                        </a:cxn>
                        <a:cxn ang="T99">
                          <a:pos x="T38" y="T39"/>
                        </a:cxn>
                        <a:cxn ang="T100">
                          <a:pos x="T40" y="T41"/>
                        </a:cxn>
                        <a:cxn ang="T101">
                          <a:pos x="T42" y="T43"/>
                        </a:cxn>
                        <a:cxn ang="T102">
                          <a:pos x="T44" y="T45"/>
                        </a:cxn>
                        <a:cxn ang="T103">
                          <a:pos x="T46" y="T47"/>
                        </a:cxn>
                        <a:cxn ang="T104">
                          <a:pos x="T48" y="T49"/>
                        </a:cxn>
                        <a:cxn ang="T105">
                          <a:pos x="T50" y="T51"/>
                        </a:cxn>
                        <a:cxn ang="T106">
                          <a:pos x="T52" y="T53"/>
                        </a:cxn>
                        <a:cxn ang="T107">
                          <a:pos x="T54" y="T55"/>
                        </a:cxn>
                        <a:cxn ang="T108">
                          <a:pos x="T56" y="T57"/>
                        </a:cxn>
                        <a:cxn ang="T109">
                          <a:pos x="T58" y="T59"/>
                        </a:cxn>
                        <a:cxn ang="T110">
                          <a:pos x="T60" y="T61"/>
                        </a:cxn>
                        <a:cxn ang="T111">
                          <a:pos x="T62" y="T63"/>
                        </a:cxn>
                        <a:cxn ang="T112">
                          <a:pos x="T64" y="T65"/>
                        </a:cxn>
                        <a:cxn ang="T113">
                          <a:pos x="T66" y="T67"/>
                        </a:cxn>
                        <a:cxn ang="T114">
                          <a:pos x="T68" y="T69"/>
                        </a:cxn>
                        <a:cxn ang="T115">
                          <a:pos x="T70" y="T71"/>
                        </a:cxn>
                        <a:cxn ang="T116">
                          <a:pos x="T72" y="T73"/>
                        </a:cxn>
                        <a:cxn ang="T117">
                          <a:pos x="T74" y="T75"/>
                        </a:cxn>
                        <a:cxn ang="T118">
                          <a:pos x="T76" y="T77"/>
                        </a:cxn>
                        <a:cxn ang="T119">
                          <a:pos x="T78" y="T79"/>
                        </a:cxn>
                      </a:cxnLst>
                      <a:rect l="T120" t="T121" r="T122" b="T123"/>
                      <a:pathLst>
                        <a:path w="1032" h="1488">
                          <a:moveTo>
                            <a:pt x="743" y="54"/>
                          </a:moveTo>
                          <a:lnTo>
                            <a:pt x="686" y="28"/>
                          </a:lnTo>
                          <a:lnTo>
                            <a:pt x="620" y="16"/>
                          </a:lnTo>
                          <a:lnTo>
                            <a:pt x="570" y="11"/>
                          </a:lnTo>
                          <a:lnTo>
                            <a:pt x="495" y="0"/>
                          </a:lnTo>
                          <a:lnTo>
                            <a:pt x="419" y="0"/>
                          </a:lnTo>
                          <a:lnTo>
                            <a:pt x="334" y="11"/>
                          </a:lnTo>
                          <a:lnTo>
                            <a:pt x="282" y="25"/>
                          </a:lnTo>
                          <a:lnTo>
                            <a:pt x="186" y="58"/>
                          </a:lnTo>
                          <a:lnTo>
                            <a:pt x="115" y="85"/>
                          </a:lnTo>
                          <a:lnTo>
                            <a:pt x="141" y="101"/>
                          </a:lnTo>
                          <a:lnTo>
                            <a:pt x="87" y="160"/>
                          </a:lnTo>
                          <a:lnTo>
                            <a:pt x="49" y="205"/>
                          </a:lnTo>
                          <a:lnTo>
                            <a:pt x="98" y="219"/>
                          </a:lnTo>
                          <a:lnTo>
                            <a:pt x="33" y="285"/>
                          </a:lnTo>
                          <a:lnTo>
                            <a:pt x="77" y="280"/>
                          </a:lnTo>
                          <a:lnTo>
                            <a:pt x="11" y="367"/>
                          </a:lnTo>
                          <a:lnTo>
                            <a:pt x="54" y="382"/>
                          </a:lnTo>
                          <a:lnTo>
                            <a:pt x="37" y="403"/>
                          </a:lnTo>
                          <a:lnTo>
                            <a:pt x="21" y="427"/>
                          </a:lnTo>
                          <a:lnTo>
                            <a:pt x="0" y="474"/>
                          </a:lnTo>
                          <a:lnTo>
                            <a:pt x="49" y="459"/>
                          </a:lnTo>
                          <a:lnTo>
                            <a:pt x="87" y="502"/>
                          </a:lnTo>
                          <a:lnTo>
                            <a:pt x="73" y="511"/>
                          </a:lnTo>
                          <a:lnTo>
                            <a:pt x="51" y="528"/>
                          </a:lnTo>
                          <a:lnTo>
                            <a:pt x="33" y="551"/>
                          </a:lnTo>
                          <a:lnTo>
                            <a:pt x="21" y="573"/>
                          </a:lnTo>
                          <a:lnTo>
                            <a:pt x="16" y="594"/>
                          </a:lnTo>
                          <a:lnTo>
                            <a:pt x="14" y="618"/>
                          </a:lnTo>
                          <a:lnTo>
                            <a:pt x="16" y="645"/>
                          </a:lnTo>
                          <a:lnTo>
                            <a:pt x="21" y="672"/>
                          </a:lnTo>
                          <a:lnTo>
                            <a:pt x="35" y="698"/>
                          </a:lnTo>
                          <a:lnTo>
                            <a:pt x="59" y="724"/>
                          </a:lnTo>
                          <a:lnTo>
                            <a:pt x="82" y="742"/>
                          </a:lnTo>
                          <a:lnTo>
                            <a:pt x="106" y="759"/>
                          </a:lnTo>
                          <a:lnTo>
                            <a:pt x="125" y="775"/>
                          </a:lnTo>
                          <a:lnTo>
                            <a:pt x="164" y="808"/>
                          </a:lnTo>
                          <a:lnTo>
                            <a:pt x="202" y="872"/>
                          </a:lnTo>
                          <a:lnTo>
                            <a:pt x="207" y="947"/>
                          </a:lnTo>
                          <a:lnTo>
                            <a:pt x="200" y="992"/>
                          </a:lnTo>
                          <a:lnTo>
                            <a:pt x="167" y="1068"/>
                          </a:lnTo>
                          <a:lnTo>
                            <a:pt x="125" y="1143"/>
                          </a:lnTo>
                          <a:lnTo>
                            <a:pt x="460" y="1488"/>
                          </a:lnTo>
                          <a:lnTo>
                            <a:pt x="516" y="1367"/>
                          </a:lnTo>
                          <a:lnTo>
                            <a:pt x="561" y="1322"/>
                          </a:lnTo>
                          <a:lnTo>
                            <a:pt x="603" y="1292"/>
                          </a:lnTo>
                          <a:lnTo>
                            <a:pt x="653" y="1266"/>
                          </a:lnTo>
                          <a:lnTo>
                            <a:pt x="710" y="1249"/>
                          </a:lnTo>
                          <a:lnTo>
                            <a:pt x="768" y="1223"/>
                          </a:lnTo>
                          <a:lnTo>
                            <a:pt x="811" y="1204"/>
                          </a:lnTo>
                          <a:lnTo>
                            <a:pt x="842" y="1174"/>
                          </a:lnTo>
                          <a:lnTo>
                            <a:pt x="860" y="1145"/>
                          </a:lnTo>
                          <a:lnTo>
                            <a:pt x="877" y="1106"/>
                          </a:lnTo>
                          <a:lnTo>
                            <a:pt x="887" y="1072"/>
                          </a:lnTo>
                          <a:lnTo>
                            <a:pt x="896" y="1037"/>
                          </a:lnTo>
                          <a:lnTo>
                            <a:pt x="901" y="990"/>
                          </a:lnTo>
                          <a:lnTo>
                            <a:pt x="907" y="921"/>
                          </a:lnTo>
                          <a:lnTo>
                            <a:pt x="907" y="846"/>
                          </a:lnTo>
                          <a:lnTo>
                            <a:pt x="926" y="842"/>
                          </a:lnTo>
                          <a:lnTo>
                            <a:pt x="946" y="837"/>
                          </a:lnTo>
                          <a:lnTo>
                            <a:pt x="972" y="823"/>
                          </a:lnTo>
                          <a:lnTo>
                            <a:pt x="995" y="808"/>
                          </a:lnTo>
                          <a:lnTo>
                            <a:pt x="1012" y="783"/>
                          </a:lnTo>
                          <a:lnTo>
                            <a:pt x="1026" y="759"/>
                          </a:lnTo>
                          <a:lnTo>
                            <a:pt x="1032" y="728"/>
                          </a:lnTo>
                          <a:lnTo>
                            <a:pt x="1028" y="691"/>
                          </a:lnTo>
                          <a:lnTo>
                            <a:pt x="1012" y="655"/>
                          </a:lnTo>
                          <a:lnTo>
                            <a:pt x="999" y="625"/>
                          </a:lnTo>
                          <a:lnTo>
                            <a:pt x="978" y="594"/>
                          </a:lnTo>
                          <a:lnTo>
                            <a:pt x="929" y="520"/>
                          </a:lnTo>
                          <a:lnTo>
                            <a:pt x="919" y="490"/>
                          </a:lnTo>
                          <a:lnTo>
                            <a:pt x="919" y="448"/>
                          </a:lnTo>
                          <a:lnTo>
                            <a:pt x="913" y="339"/>
                          </a:lnTo>
                          <a:lnTo>
                            <a:pt x="903" y="283"/>
                          </a:lnTo>
                          <a:lnTo>
                            <a:pt x="889" y="224"/>
                          </a:lnTo>
                          <a:lnTo>
                            <a:pt x="863" y="176"/>
                          </a:lnTo>
                          <a:lnTo>
                            <a:pt x="839" y="136"/>
                          </a:lnTo>
                          <a:lnTo>
                            <a:pt x="809" y="101"/>
                          </a:lnTo>
                          <a:lnTo>
                            <a:pt x="778" y="75"/>
                          </a:lnTo>
                          <a:lnTo>
                            <a:pt x="743" y="54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11113">
                      <a:solidFill>
                        <a:srgbClr val="804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25" name="Freeform 70">
                      <a:extLst>
                        <a:ext uri="{FF2B5EF4-FFF2-40B4-BE49-F238E27FC236}">
                          <a16:creationId xmlns:a16="http://schemas.microsoft.com/office/drawing/2014/main" id="{18E16A06-0A09-7000-DD39-6C8D9327A8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265" y="1876"/>
                      <a:ext cx="80" cy="14"/>
                    </a:xfrm>
                    <a:custGeom>
                      <a:avLst/>
                      <a:gdLst>
                        <a:gd name="T0" fmla="*/ 20 w 162"/>
                        <a:gd name="T1" fmla="*/ 1 h 28"/>
                        <a:gd name="T2" fmla="*/ 14 w 162"/>
                        <a:gd name="T3" fmla="*/ 0 h 28"/>
                        <a:gd name="T4" fmla="*/ 8 w 162"/>
                        <a:gd name="T5" fmla="*/ 0 h 28"/>
                        <a:gd name="T6" fmla="*/ 5 w 162"/>
                        <a:gd name="T7" fmla="*/ 1 h 28"/>
                        <a:gd name="T8" fmla="*/ 1 w 162"/>
                        <a:gd name="T9" fmla="*/ 3 h 28"/>
                        <a:gd name="T10" fmla="*/ 0 w 162"/>
                        <a:gd name="T11" fmla="*/ 4 h 28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62"/>
                        <a:gd name="T19" fmla="*/ 0 h 28"/>
                        <a:gd name="T20" fmla="*/ 162 w 162"/>
                        <a:gd name="T21" fmla="*/ 28 h 28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62" h="28">
                          <a:moveTo>
                            <a:pt x="162" y="7"/>
                          </a:moveTo>
                          <a:lnTo>
                            <a:pt x="113" y="0"/>
                          </a:lnTo>
                          <a:lnTo>
                            <a:pt x="71" y="0"/>
                          </a:lnTo>
                          <a:lnTo>
                            <a:pt x="42" y="5"/>
                          </a:lnTo>
                          <a:lnTo>
                            <a:pt x="14" y="18"/>
                          </a:lnTo>
                          <a:lnTo>
                            <a:pt x="0" y="28"/>
                          </a:lnTo>
                        </a:path>
                      </a:pathLst>
                    </a:custGeom>
                    <a:noFill/>
                    <a:ln w="11113">
                      <a:solidFill>
                        <a:srgbClr val="804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226" name="Arc 71">
                      <a:extLst>
                        <a:ext uri="{FF2B5EF4-FFF2-40B4-BE49-F238E27FC236}">
                          <a16:creationId xmlns:a16="http://schemas.microsoft.com/office/drawing/2014/main" id="{CCC1C06F-879D-F435-6CEF-534E3559797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924" y="1640"/>
                      <a:ext cx="38" cy="55"/>
                    </a:xfrm>
                    <a:custGeom>
                      <a:avLst/>
                      <a:gdLst>
                        <a:gd name="T0" fmla="*/ 0 w 21600"/>
                        <a:gd name="T1" fmla="*/ 0 h 21966"/>
                        <a:gd name="T2" fmla="*/ 0 w 21600"/>
                        <a:gd name="T3" fmla="*/ 0 h 21966"/>
                        <a:gd name="T4" fmla="*/ 0 w 21600"/>
                        <a:gd name="T5" fmla="*/ 0 h 21966"/>
                        <a:gd name="T6" fmla="*/ 0 60000 65536"/>
                        <a:gd name="T7" fmla="*/ 0 60000 65536"/>
                        <a:gd name="T8" fmla="*/ 0 60000 65536"/>
                        <a:gd name="T9" fmla="*/ 0 w 21600"/>
                        <a:gd name="T10" fmla="*/ 0 h 21966"/>
                        <a:gd name="T11" fmla="*/ 21600 w 21600"/>
                        <a:gd name="T12" fmla="*/ 21966 h 2196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600" h="21966" fill="none" extrusionOk="0">
                          <a:moveTo>
                            <a:pt x="3" y="21965"/>
                          </a:moveTo>
                          <a:cubicBezTo>
                            <a:pt x="1" y="21844"/>
                            <a:pt x="0" y="21722"/>
                            <a:pt x="0" y="21600"/>
                          </a:cubicBezTo>
                          <a:cubicBezTo>
                            <a:pt x="-1" y="9670"/>
                            <a:pt x="9670" y="0"/>
                            <a:pt x="21599" y="0"/>
                          </a:cubicBezTo>
                        </a:path>
                        <a:path w="21600" h="21966" stroke="0" extrusionOk="0">
                          <a:moveTo>
                            <a:pt x="3" y="21965"/>
                          </a:moveTo>
                          <a:cubicBezTo>
                            <a:pt x="1" y="21844"/>
                            <a:pt x="0" y="21722"/>
                            <a:pt x="0" y="21600"/>
                          </a:cubicBezTo>
                          <a:cubicBezTo>
                            <a:pt x="-1" y="9670"/>
                            <a:pt x="9670" y="0"/>
                            <a:pt x="21599" y="0"/>
                          </a:cubicBezTo>
                          <a:lnTo>
                            <a:pt x="21600" y="21600"/>
                          </a:lnTo>
                          <a:lnTo>
                            <a:pt x="3" y="21965"/>
                          </a:lnTo>
                          <a:close/>
                        </a:path>
                      </a:pathLst>
                    </a:custGeom>
                    <a:noFill/>
                    <a:ln w="11113">
                      <a:solidFill>
                        <a:srgbClr val="804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223" name="Freeform 72">
                    <a:extLst>
                      <a:ext uri="{FF2B5EF4-FFF2-40B4-BE49-F238E27FC236}">
                        <a16:creationId xmlns:a16="http://schemas.microsoft.com/office/drawing/2014/main" id="{CE8F78D4-2B7F-C39F-CB8F-A58595772A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387" cy="323"/>
                  </a:xfrm>
                  <a:custGeom>
                    <a:avLst/>
                    <a:gdLst>
                      <a:gd name="T0" fmla="*/ 85 w 775"/>
                      <a:gd name="T1" fmla="*/ 4 h 646"/>
                      <a:gd name="T2" fmla="*/ 71 w 775"/>
                      <a:gd name="T3" fmla="*/ 2 h 646"/>
                      <a:gd name="T4" fmla="*/ 52 w 775"/>
                      <a:gd name="T5" fmla="*/ 0 h 646"/>
                      <a:gd name="T6" fmla="*/ 35 w 775"/>
                      <a:gd name="T7" fmla="*/ 3 h 646"/>
                      <a:gd name="T8" fmla="*/ 14 w 775"/>
                      <a:gd name="T9" fmla="*/ 11 h 646"/>
                      <a:gd name="T10" fmla="*/ 10 w 775"/>
                      <a:gd name="T11" fmla="*/ 20 h 646"/>
                      <a:gd name="T12" fmla="*/ 12 w 775"/>
                      <a:gd name="T13" fmla="*/ 27 h 646"/>
                      <a:gd name="T14" fmla="*/ 9 w 775"/>
                      <a:gd name="T15" fmla="*/ 35 h 646"/>
                      <a:gd name="T16" fmla="*/ 6 w 775"/>
                      <a:gd name="T17" fmla="*/ 48 h 646"/>
                      <a:gd name="T18" fmla="*/ 2 w 775"/>
                      <a:gd name="T19" fmla="*/ 53 h 646"/>
                      <a:gd name="T20" fmla="*/ 6 w 775"/>
                      <a:gd name="T21" fmla="*/ 57 h 646"/>
                      <a:gd name="T22" fmla="*/ 13 w 775"/>
                      <a:gd name="T23" fmla="*/ 62 h 646"/>
                      <a:gd name="T24" fmla="*/ 20 w 775"/>
                      <a:gd name="T25" fmla="*/ 62 h 646"/>
                      <a:gd name="T26" fmla="*/ 25 w 775"/>
                      <a:gd name="T27" fmla="*/ 67 h 646"/>
                      <a:gd name="T28" fmla="*/ 27 w 775"/>
                      <a:gd name="T29" fmla="*/ 73 h 646"/>
                      <a:gd name="T30" fmla="*/ 31 w 775"/>
                      <a:gd name="T31" fmla="*/ 77 h 646"/>
                      <a:gd name="T32" fmla="*/ 33 w 775"/>
                      <a:gd name="T33" fmla="*/ 75 h 646"/>
                      <a:gd name="T34" fmla="*/ 36 w 775"/>
                      <a:gd name="T35" fmla="*/ 69 h 646"/>
                      <a:gd name="T36" fmla="*/ 43 w 775"/>
                      <a:gd name="T37" fmla="*/ 60 h 646"/>
                      <a:gd name="T38" fmla="*/ 46 w 775"/>
                      <a:gd name="T39" fmla="*/ 54 h 646"/>
                      <a:gd name="T40" fmla="*/ 53 w 775"/>
                      <a:gd name="T41" fmla="*/ 50 h 646"/>
                      <a:gd name="T42" fmla="*/ 56 w 775"/>
                      <a:gd name="T43" fmla="*/ 46 h 646"/>
                      <a:gd name="T44" fmla="*/ 57 w 775"/>
                      <a:gd name="T45" fmla="*/ 38 h 646"/>
                      <a:gd name="T46" fmla="*/ 53 w 775"/>
                      <a:gd name="T47" fmla="*/ 31 h 646"/>
                      <a:gd name="T48" fmla="*/ 51 w 775"/>
                      <a:gd name="T49" fmla="*/ 27 h 646"/>
                      <a:gd name="T50" fmla="*/ 50 w 775"/>
                      <a:gd name="T51" fmla="*/ 21 h 646"/>
                      <a:gd name="T52" fmla="*/ 54 w 775"/>
                      <a:gd name="T53" fmla="*/ 17 h 646"/>
                      <a:gd name="T54" fmla="*/ 60 w 775"/>
                      <a:gd name="T55" fmla="*/ 14 h 646"/>
                      <a:gd name="T56" fmla="*/ 61 w 775"/>
                      <a:gd name="T57" fmla="*/ 12 h 646"/>
                      <a:gd name="T58" fmla="*/ 63 w 775"/>
                      <a:gd name="T59" fmla="*/ 10 h 646"/>
                      <a:gd name="T60" fmla="*/ 68 w 775"/>
                      <a:gd name="T61" fmla="*/ 10 h 646"/>
                      <a:gd name="T62" fmla="*/ 74 w 775"/>
                      <a:gd name="T63" fmla="*/ 10 h 646"/>
                      <a:gd name="T64" fmla="*/ 81 w 775"/>
                      <a:gd name="T65" fmla="*/ 7 h 646"/>
                      <a:gd name="T66" fmla="*/ 89 w 775"/>
                      <a:gd name="T67" fmla="*/ 8 h 646"/>
                      <a:gd name="T68" fmla="*/ 92 w 775"/>
                      <a:gd name="T69" fmla="*/ 7 h 64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w 775"/>
                      <a:gd name="T106" fmla="*/ 0 h 646"/>
                      <a:gd name="T107" fmla="*/ 775 w 775"/>
                      <a:gd name="T108" fmla="*/ 646 h 646"/>
                    </a:gdLst>
                    <a:ahLst/>
                    <a:cxnLst>
                      <a:cxn ang="T70">
                        <a:pos x="T0" y="T1"/>
                      </a:cxn>
                      <a:cxn ang="T71">
                        <a:pos x="T2" y="T3"/>
                      </a:cxn>
                      <a:cxn ang="T72">
                        <a:pos x="T4" y="T5"/>
                      </a:cxn>
                      <a:cxn ang="T73">
                        <a:pos x="T6" y="T7"/>
                      </a:cxn>
                      <a:cxn ang="T74">
                        <a:pos x="T8" y="T9"/>
                      </a:cxn>
                      <a:cxn ang="T75">
                        <a:pos x="T10" y="T11"/>
                      </a:cxn>
                      <a:cxn ang="T76">
                        <a:pos x="T12" y="T13"/>
                      </a:cxn>
                      <a:cxn ang="T77">
                        <a:pos x="T14" y="T15"/>
                      </a:cxn>
                      <a:cxn ang="T78">
                        <a:pos x="T16" y="T17"/>
                      </a:cxn>
                      <a:cxn ang="T79">
                        <a:pos x="T18" y="T19"/>
                      </a:cxn>
                      <a:cxn ang="T80">
                        <a:pos x="T20" y="T21"/>
                      </a:cxn>
                      <a:cxn ang="T81">
                        <a:pos x="T22" y="T23"/>
                      </a:cxn>
                      <a:cxn ang="T82">
                        <a:pos x="T24" y="T25"/>
                      </a:cxn>
                      <a:cxn ang="T83">
                        <a:pos x="T26" y="T27"/>
                      </a:cxn>
                      <a:cxn ang="T84">
                        <a:pos x="T28" y="T29"/>
                      </a:cxn>
                      <a:cxn ang="T85">
                        <a:pos x="T30" y="T31"/>
                      </a:cxn>
                      <a:cxn ang="T86">
                        <a:pos x="T32" y="T33"/>
                      </a:cxn>
                      <a:cxn ang="T87">
                        <a:pos x="T34" y="T35"/>
                      </a:cxn>
                      <a:cxn ang="T88">
                        <a:pos x="T36" y="T37"/>
                      </a:cxn>
                      <a:cxn ang="T89">
                        <a:pos x="T38" y="T39"/>
                      </a:cxn>
                      <a:cxn ang="T90">
                        <a:pos x="T40" y="T41"/>
                      </a:cxn>
                      <a:cxn ang="T91">
                        <a:pos x="T42" y="T43"/>
                      </a:cxn>
                      <a:cxn ang="T92">
                        <a:pos x="T44" y="T45"/>
                      </a:cxn>
                      <a:cxn ang="T93">
                        <a:pos x="T46" y="T47"/>
                      </a:cxn>
                      <a:cxn ang="T94">
                        <a:pos x="T48" y="T49"/>
                      </a:cxn>
                      <a:cxn ang="T95">
                        <a:pos x="T50" y="T51"/>
                      </a:cxn>
                      <a:cxn ang="T96">
                        <a:pos x="T52" y="T53"/>
                      </a:cxn>
                      <a:cxn ang="T97">
                        <a:pos x="T54" y="T55"/>
                      </a:cxn>
                      <a:cxn ang="T98">
                        <a:pos x="T56" y="T57"/>
                      </a:cxn>
                      <a:cxn ang="T99">
                        <a:pos x="T58" y="T59"/>
                      </a:cxn>
                      <a:cxn ang="T100">
                        <a:pos x="T60" y="T61"/>
                      </a:cxn>
                      <a:cxn ang="T101">
                        <a:pos x="T62" y="T63"/>
                      </a:cxn>
                      <a:cxn ang="T102">
                        <a:pos x="T64" y="T65"/>
                      </a:cxn>
                      <a:cxn ang="T103">
                        <a:pos x="T66" y="T67"/>
                      </a:cxn>
                      <a:cxn ang="T104">
                        <a:pos x="T68" y="T69"/>
                      </a:cxn>
                    </a:cxnLst>
                    <a:rect l="T105" t="T106" r="T107" b="T108"/>
                    <a:pathLst>
                      <a:path w="775" h="646">
                        <a:moveTo>
                          <a:pt x="740" y="54"/>
                        </a:moveTo>
                        <a:lnTo>
                          <a:pt x="683" y="28"/>
                        </a:lnTo>
                        <a:lnTo>
                          <a:pt x="617" y="16"/>
                        </a:lnTo>
                        <a:lnTo>
                          <a:pt x="568" y="11"/>
                        </a:lnTo>
                        <a:lnTo>
                          <a:pt x="493" y="0"/>
                        </a:lnTo>
                        <a:lnTo>
                          <a:pt x="417" y="0"/>
                        </a:lnTo>
                        <a:lnTo>
                          <a:pt x="332" y="11"/>
                        </a:lnTo>
                        <a:lnTo>
                          <a:pt x="280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3"/>
                        </a:lnTo>
                        <a:lnTo>
                          <a:pt x="98" y="217"/>
                        </a:lnTo>
                        <a:lnTo>
                          <a:pt x="33" y="283"/>
                        </a:lnTo>
                        <a:lnTo>
                          <a:pt x="77" y="278"/>
                        </a:lnTo>
                        <a:lnTo>
                          <a:pt x="11" y="365"/>
                        </a:lnTo>
                        <a:lnTo>
                          <a:pt x="54" y="381"/>
                        </a:lnTo>
                        <a:lnTo>
                          <a:pt x="37" y="401"/>
                        </a:lnTo>
                        <a:lnTo>
                          <a:pt x="21" y="426"/>
                        </a:lnTo>
                        <a:lnTo>
                          <a:pt x="0" y="473"/>
                        </a:lnTo>
                        <a:lnTo>
                          <a:pt x="49" y="457"/>
                        </a:lnTo>
                        <a:lnTo>
                          <a:pt x="87" y="506"/>
                        </a:lnTo>
                        <a:lnTo>
                          <a:pt x="110" y="497"/>
                        </a:lnTo>
                        <a:lnTo>
                          <a:pt x="134" y="493"/>
                        </a:lnTo>
                        <a:lnTo>
                          <a:pt x="164" y="499"/>
                        </a:lnTo>
                        <a:lnTo>
                          <a:pt x="186" y="509"/>
                        </a:lnTo>
                        <a:lnTo>
                          <a:pt x="200" y="535"/>
                        </a:lnTo>
                        <a:lnTo>
                          <a:pt x="209" y="559"/>
                        </a:lnTo>
                        <a:lnTo>
                          <a:pt x="217" y="577"/>
                        </a:lnTo>
                        <a:lnTo>
                          <a:pt x="235" y="598"/>
                        </a:lnTo>
                        <a:lnTo>
                          <a:pt x="249" y="612"/>
                        </a:lnTo>
                        <a:lnTo>
                          <a:pt x="273" y="646"/>
                        </a:lnTo>
                        <a:lnTo>
                          <a:pt x="268" y="598"/>
                        </a:lnTo>
                        <a:lnTo>
                          <a:pt x="273" y="575"/>
                        </a:lnTo>
                        <a:lnTo>
                          <a:pt x="290" y="546"/>
                        </a:lnTo>
                        <a:lnTo>
                          <a:pt x="316" y="516"/>
                        </a:lnTo>
                        <a:lnTo>
                          <a:pt x="346" y="480"/>
                        </a:lnTo>
                        <a:lnTo>
                          <a:pt x="360" y="455"/>
                        </a:lnTo>
                        <a:lnTo>
                          <a:pt x="372" y="433"/>
                        </a:lnTo>
                        <a:lnTo>
                          <a:pt x="396" y="419"/>
                        </a:lnTo>
                        <a:lnTo>
                          <a:pt x="431" y="403"/>
                        </a:lnTo>
                        <a:lnTo>
                          <a:pt x="443" y="388"/>
                        </a:lnTo>
                        <a:lnTo>
                          <a:pt x="453" y="368"/>
                        </a:lnTo>
                        <a:lnTo>
                          <a:pt x="462" y="348"/>
                        </a:lnTo>
                        <a:lnTo>
                          <a:pt x="457" y="299"/>
                        </a:lnTo>
                        <a:lnTo>
                          <a:pt x="447" y="266"/>
                        </a:lnTo>
                        <a:lnTo>
                          <a:pt x="427" y="245"/>
                        </a:lnTo>
                        <a:lnTo>
                          <a:pt x="419" y="228"/>
                        </a:lnTo>
                        <a:lnTo>
                          <a:pt x="408" y="216"/>
                        </a:lnTo>
                        <a:lnTo>
                          <a:pt x="400" y="198"/>
                        </a:lnTo>
                        <a:lnTo>
                          <a:pt x="401" y="170"/>
                        </a:lnTo>
                        <a:lnTo>
                          <a:pt x="412" y="148"/>
                        </a:lnTo>
                        <a:lnTo>
                          <a:pt x="433" y="132"/>
                        </a:lnTo>
                        <a:lnTo>
                          <a:pt x="455" y="122"/>
                        </a:lnTo>
                        <a:lnTo>
                          <a:pt x="481" y="113"/>
                        </a:lnTo>
                        <a:lnTo>
                          <a:pt x="512" y="115"/>
                        </a:lnTo>
                        <a:lnTo>
                          <a:pt x="493" y="98"/>
                        </a:lnTo>
                        <a:lnTo>
                          <a:pt x="495" y="85"/>
                        </a:lnTo>
                        <a:lnTo>
                          <a:pt x="504" y="77"/>
                        </a:lnTo>
                        <a:lnTo>
                          <a:pt x="521" y="72"/>
                        </a:lnTo>
                        <a:lnTo>
                          <a:pt x="551" y="73"/>
                        </a:lnTo>
                        <a:lnTo>
                          <a:pt x="578" y="77"/>
                        </a:lnTo>
                        <a:lnTo>
                          <a:pt x="599" y="75"/>
                        </a:lnTo>
                        <a:lnTo>
                          <a:pt x="627" y="65"/>
                        </a:lnTo>
                        <a:lnTo>
                          <a:pt x="653" y="56"/>
                        </a:lnTo>
                        <a:lnTo>
                          <a:pt x="684" y="58"/>
                        </a:lnTo>
                        <a:lnTo>
                          <a:pt x="717" y="61"/>
                        </a:lnTo>
                        <a:lnTo>
                          <a:pt x="775" y="75"/>
                        </a:lnTo>
                        <a:lnTo>
                          <a:pt x="740" y="54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213" name="Freeform 73">
                  <a:extLst>
                    <a:ext uri="{FF2B5EF4-FFF2-40B4-BE49-F238E27FC236}">
                      <a16:creationId xmlns:a16="http://schemas.microsoft.com/office/drawing/2014/main" id="{8D8002AF-8883-51C6-6560-D9CB0ACBB3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014" y="2796"/>
                  <a:ext cx="180" cy="198"/>
                </a:xfrm>
                <a:custGeom>
                  <a:avLst/>
                  <a:gdLst>
                    <a:gd name="T0" fmla="*/ 0 w 438"/>
                    <a:gd name="T1" fmla="*/ 0 h 491"/>
                    <a:gd name="T2" fmla="*/ 25 w 438"/>
                    <a:gd name="T3" fmla="*/ 20 h 491"/>
                    <a:gd name="T4" fmla="*/ 30 w 438"/>
                    <a:gd name="T5" fmla="*/ 32 h 491"/>
                    <a:gd name="T6" fmla="*/ 0 w 438"/>
                    <a:gd name="T7" fmla="*/ 0 h 491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438"/>
                    <a:gd name="T13" fmla="*/ 0 h 491"/>
                    <a:gd name="T14" fmla="*/ 438 w 438"/>
                    <a:gd name="T15" fmla="*/ 491 h 491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438" h="491">
                      <a:moveTo>
                        <a:pt x="0" y="0"/>
                      </a:moveTo>
                      <a:lnTo>
                        <a:pt x="363" y="300"/>
                      </a:lnTo>
                      <a:lnTo>
                        <a:pt x="438" y="4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214" name="Freeform 74">
                  <a:extLst>
                    <a:ext uri="{FF2B5EF4-FFF2-40B4-BE49-F238E27FC236}">
                      <a16:creationId xmlns:a16="http://schemas.microsoft.com/office/drawing/2014/main" id="{CBEAB45F-C22D-819E-323B-0228EADB3B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044" y="2795"/>
                  <a:ext cx="150" cy="198"/>
                </a:xfrm>
                <a:custGeom>
                  <a:avLst/>
                  <a:gdLst>
                    <a:gd name="T0" fmla="*/ 0 w 363"/>
                    <a:gd name="T1" fmla="*/ 0 h 495"/>
                    <a:gd name="T2" fmla="*/ 26 w 363"/>
                    <a:gd name="T3" fmla="*/ 20 h 495"/>
                    <a:gd name="T4" fmla="*/ 20 w 363"/>
                    <a:gd name="T5" fmla="*/ 32 h 495"/>
                    <a:gd name="T6" fmla="*/ 0 w 363"/>
                    <a:gd name="T7" fmla="*/ 0 h 49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63"/>
                    <a:gd name="T13" fmla="*/ 0 h 495"/>
                    <a:gd name="T14" fmla="*/ 363 w 363"/>
                    <a:gd name="T15" fmla="*/ 495 h 49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63" h="495">
                      <a:moveTo>
                        <a:pt x="0" y="0"/>
                      </a:moveTo>
                      <a:lnTo>
                        <a:pt x="363" y="311"/>
                      </a:lnTo>
                      <a:lnTo>
                        <a:pt x="278" y="49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215" name="Group 75">
                  <a:extLst>
                    <a:ext uri="{FF2B5EF4-FFF2-40B4-BE49-F238E27FC236}">
                      <a16:creationId xmlns:a16="http://schemas.microsoft.com/office/drawing/2014/main" id="{CDDCE172-5D40-43E4-66E0-0D0FD90B8B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890" y="2522"/>
                  <a:ext cx="272" cy="117"/>
                  <a:chOff x="2011" y="1586"/>
                  <a:chExt cx="331" cy="145"/>
                </a:xfrm>
              </p:grpSpPr>
              <p:sp>
                <p:nvSpPr>
                  <p:cNvPr id="7216" name="Freeform 76">
                    <a:extLst>
                      <a:ext uri="{FF2B5EF4-FFF2-40B4-BE49-F238E27FC236}">
                        <a16:creationId xmlns:a16="http://schemas.microsoft.com/office/drawing/2014/main" id="{8447EDDA-B5B9-02FC-FFFB-BF090E16F9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6" y="1602"/>
                    <a:ext cx="94" cy="12"/>
                  </a:xfrm>
                  <a:custGeom>
                    <a:avLst/>
                    <a:gdLst>
                      <a:gd name="T0" fmla="*/ 24 w 187"/>
                      <a:gd name="T1" fmla="*/ 3 h 24"/>
                      <a:gd name="T2" fmla="*/ 21 w 187"/>
                      <a:gd name="T3" fmla="*/ 2 h 24"/>
                      <a:gd name="T4" fmla="*/ 18 w 187"/>
                      <a:gd name="T5" fmla="*/ 1 h 24"/>
                      <a:gd name="T6" fmla="*/ 12 w 187"/>
                      <a:gd name="T7" fmla="*/ 0 h 24"/>
                      <a:gd name="T8" fmla="*/ 6 w 187"/>
                      <a:gd name="T9" fmla="*/ 0 h 24"/>
                      <a:gd name="T10" fmla="*/ 0 w 187"/>
                      <a:gd name="T11" fmla="*/ 1 h 24"/>
                      <a:gd name="T12" fmla="*/ 13 w 187"/>
                      <a:gd name="T13" fmla="*/ 2 h 24"/>
                      <a:gd name="T14" fmla="*/ 24 w 187"/>
                      <a:gd name="T15" fmla="*/ 3 h 24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87"/>
                      <a:gd name="T25" fmla="*/ 0 h 24"/>
                      <a:gd name="T26" fmla="*/ 187 w 187"/>
                      <a:gd name="T27" fmla="*/ 24 h 24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87" h="24">
                        <a:moveTo>
                          <a:pt x="187" y="24"/>
                        </a:moveTo>
                        <a:lnTo>
                          <a:pt x="163" y="10"/>
                        </a:lnTo>
                        <a:lnTo>
                          <a:pt x="139" y="5"/>
                        </a:lnTo>
                        <a:lnTo>
                          <a:pt x="90" y="0"/>
                        </a:lnTo>
                        <a:lnTo>
                          <a:pt x="43" y="0"/>
                        </a:lnTo>
                        <a:lnTo>
                          <a:pt x="0" y="6"/>
                        </a:lnTo>
                        <a:lnTo>
                          <a:pt x="101" y="15"/>
                        </a:lnTo>
                        <a:lnTo>
                          <a:pt x="187" y="24"/>
                        </a:lnTo>
                        <a:close/>
                      </a:path>
                    </a:pathLst>
                  </a:custGeom>
                  <a:solidFill>
                    <a:srgbClr val="603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7" name="Oval 77">
                    <a:extLst>
                      <a:ext uri="{FF2B5EF4-FFF2-40B4-BE49-F238E27FC236}">
                        <a16:creationId xmlns:a16="http://schemas.microsoft.com/office/drawing/2014/main" id="{248B9BD1-5F28-A3DA-830D-A052DFA3FD1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5" y="1586"/>
                    <a:ext cx="87" cy="145"/>
                  </a:xfrm>
                  <a:prstGeom prst="ellips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7218" name="Line 78">
                    <a:extLst>
                      <a:ext uri="{FF2B5EF4-FFF2-40B4-BE49-F238E27FC236}">
                        <a16:creationId xmlns:a16="http://schemas.microsoft.com/office/drawing/2014/main" id="{AD198190-A834-CE17-2ADF-164D2DFCC9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011" y="1662"/>
                    <a:ext cx="248" cy="1"/>
                  </a:xfrm>
                  <a:prstGeom prst="line">
                    <a:avLst/>
                  </a:pr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219" name="Group 79">
                    <a:extLst>
                      <a:ext uri="{FF2B5EF4-FFF2-40B4-BE49-F238E27FC236}">
                        <a16:creationId xmlns:a16="http://schemas.microsoft.com/office/drawing/2014/main" id="{B1B7471E-6A47-8A43-8B94-1BC14B49865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97" y="1645"/>
                    <a:ext cx="27" cy="51"/>
                    <a:chOff x="2297" y="1645"/>
                    <a:chExt cx="27" cy="51"/>
                  </a:xfrm>
                </p:grpSpPr>
                <p:sp>
                  <p:nvSpPr>
                    <p:cNvPr id="7220" name="Oval 80">
                      <a:extLst>
                        <a:ext uri="{FF2B5EF4-FFF2-40B4-BE49-F238E27FC236}">
                          <a16:creationId xmlns:a16="http://schemas.microsoft.com/office/drawing/2014/main" id="{B260D548-CEA3-1FC8-E56D-5DB0BC3F575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97" y="1645"/>
                      <a:ext cx="27" cy="51"/>
                    </a:xfrm>
                    <a:prstGeom prst="ellipse">
                      <a:avLst/>
                    </a:prstGeom>
                    <a:solidFill>
                      <a:srgbClr val="0000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/>
                    </a:p>
                  </p:txBody>
                </p:sp>
                <p:sp>
                  <p:nvSpPr>
                    <p:cNvPr id="7221" name="Oval 81">
                      <a:extLst>
                        <a:ext uri="{FF2B5EF4-FFF2-40B4-BE49-F238E27FC236}">
                          <a16:creationId xmlns:a16="http://schemas.microsoft.com/office/drawing/2014/main" id="{4CEFBE4E-C51C-3ED8-8E62-881B368E813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05" y="1651"/>
                      <a:ext cx="15" cy="29"/>
                    </a:xfrm>
                    <a:prstGeom prst="ellipse">
                      <a:avLst/>
                    </a:pr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har char="•"/>
                        <a:defRPr kumimoji="1" sz="3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endParaRPr lang="zh-CN" altLang="en-US" sz="2400"/>
                    </a:p>
                  </p:txBody>
                </p:sp>
              </p:grpSp>
            </p:grpSp>
          </p:grpSp>
          <p:grpSp>
            <p:nvGrpSpPr>
              <p:cNvPr id="7204" name="Group 82">
                <a:extLst>
                  <a:ext uri="{FF2B5EF4-FFF2-40B4-BE49-F238E27FC236}">
                    <a16:creationId xmlns:a16="http://schemas.microsoft.com/office/drawing/2014/main" id="{906FE8D2-CB5D-2976-2775-4F68E7980F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5914597" flipH="1">
                <a:off x="2791" y="2605"/>
                <a:ext cx="239" cy="800"/>
                <a:chOff x="1744" y="2071"/>
                <a:chExt cx="297" cy="971"/>
              </a:xfrm>
            </p:grpSpPr>
            <p:grpSp>
              <p:nvGrpSpPr>
                <p:cNvPr id="7206" name="Group 83">
                  <a:extLst>
                    <a:ext uri="{FF2B5EF4-FFF2-40B4-BE49-F238E27FC236}">
                      <a16:creationId xmlns:a16="http://schemas.microsoft.com/office/drawing/2014/main" id="{AC79DFE7-0D4B-BD17-1320-7509EA0ACC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44" y="2787"/>
                  <a:ext cx="285" cy="255"/>
                  <a:chOff x="1744" y="2787"/>
                  <a:chExt cx="285" cy="255"/>
                </a:xfrm>
              </p:grpSpPr>
              <p:sp>
                <p:nvSpPr>
                  <p:cNvPr id="7210" name="Freeform 84">
                    <a:extLst>
                      <a:ext uri="{FF2B5EF4-FFF2-40B4-BE49-F238E27FC236}">
                        <a16:creationId xmlns:a16="http://schemas.microsoft.com/office/drawing/2014/main" id="{608D31F1-A7DC-74B2-D8E9-607EEEA01B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4" y="2787"/>
                    <a:ext cx="285" cy="255"/>
                  </a:xfrm>
                  <a:custGeom>
                    <a:avLst/>
                    <a:gdLst>
                      <a:gd name="T0" fmla="*/ 11 w 571"/>
                      <a:gd name="T1" fmla="*/ 9 h 510"/>
                      <a:gd name="T2" fmla="*/ 6 w 571"/>
                      <a:gd name="T3" fmla="*/ 17 h 510"/>
                      <a:gd name="T4" fmla="*/ 4 w 571"/>
                      <a:gd name="T5" fmla="*/ 20 h 510"/>
                      <a:gd name="T6" fmla="*/ 3 w 571"/>
                      <a:gd name="T7" fmla="*/ 24 h 510"/>
                      <a:gd name="T8" fmla="*/ 3 w 571"/>
                      <a:gd name="T9" fmla="*/ 29 h 510"/>
                      <a:gd name="T10" fmla="*/ 3 w 571"/>
                      <a:gd name="T11" fmla="*/ 34 h 510"/>
                      <a:gd name="T12" fmla="*/ 3 w 571"/>
                      <a:gd name="T13" fmla="*/ 38 h 510"/>
                      <a:gd name="T14" fmla="*/ 5 w 571"/>
                      <a:gd name="T15" fmla="*/ 43 h 510"/>
                      <a:gd name="T16" fmla="*/ 9 w 571"/>
                      <a:gd name="T17" fmla="*/ 46 h 510"/>
                      <a:gd name="T18" fmla="*/ 5 w 571"/>
                      <a:gd name="T19" fmla="*/ 43 h 510"/>
                      <a:gd name="T20" fmla="*/ 3 w 571"/>
                      <a:gd name="T21" fmla="*/ 43 h 510"/>
                      <a:gd name="T22" fmla="*/ 1 w 571"/>
                      <a:gd name="T23" fmla="*/ 44 h 510"/>
                      <a:gd name="T24" fmla="*/ 0 w 571"/>
                      <a:gd name="T25" fmla="*/ 45 h 510"/>
                      <a:gd name="T26" fmla="*/ 0 w 571"/>
                      <a:gd name="T27" fmla="*/ 47 h 510"/>
                      <a:gd name="T28" fmla="*/ 0 w 571"/>
                      <a:gd name="T29" fmla="*/ 49 h 510"/>
                      <a:gd name="T30" fmla="*/ 2 w 571"/>
                      <a:gd name="T31" fmla="*/ 51 h 510"/>
                      <a:gd name="T32" fmla="*/ 7 w 571"/>
                      <a:gd name="T33" fmla="*/ 55 h 510"/>
                      <a:gd name="T34" fmla="*/ 16 w 571"/>
                      <a:gd name="T35" fmla="*/ 58 h 510"/>
                      <a:gd name="T36" fmla="*/ 19 w 571"/>
                      <a:gd name="T37" fmla="*/ 59 h 510"/>
                      <a:gd name="T38" fmla="*/ 23 w 571"/>
                      <a:gd name="T39" fmla="*/ 60 h 510"/>
                      <a:gd name="T40" fmla="*/ 27 w 571"/>
                      <a:gd name="T41" fmla="*/ 60 h 510"/>
                      <a:gd name="T42" fmla="*/ 31 w 571"/>
                      <a:gd name="T43" fmla="*/ 61 h 510"/>
                      <a:gd name="T44" fmla="*/ 35 w 571"/>
                      <a:gd name="T45" fmla="*/ 63 h 510"/>
                      <a:gd name="T46" fmla="*/ 46 w 571"/>
                      <a:gd name="T47" fmla="*/ 64 h 510"/>
                      <a:gd name="T48" fmla="*/ 58 w 571"/>
                      <a:gd name="T49" fmla="*/ 62 h 510"/>
                      <a:gd name="T50" fmla="*/ 65 w 571"/>
                      <a:gd name="T51" fmla="*/ 62 h 510"/>
                      <a:gd name="T52" fmla="*/ 67 w 571"/>
                      <a:gd name="T53" fmla="*/ 61 h 510"/>
                      <a:gd name="T54" fmla="*/ 69 w 571"/>
                      <a:gd name="T55" fmla="*/ 59 h 510"/>
                      <a:gd name="T56" fmla="*/ 70 w 571"/>
                      <a:gd name="T57" fmla="*/ 56 h 510"/>
                      <a:gd name="T58" fmla="*/ 71 w 571"/>
                      <a:gd name="T59" fmla="*/ 46 h 510"/>
                      <a:gd name="T60" fmla="*/ 71 w 571"/>
                      <a:gd name="T61" fmla="*/ 38 h 510"/>
                      <a:gd name="T62" fmla="*/ 70 w 571"/>
                      <a:gd name="T63" fmla="*/ 33 h 510"/>
                      <a:gd name="T64" fmla="*/ 70 w 571"/>
                      <a:gd name="T65" fmla="*/ 30 h 510"/>
                      <a:gd name="T66" fmla="*/ 69 w 571"/>
                      <a:gd name="T67" fmla="*/ 28 h 510"/>
                      <a:gd name="T68" fmla="*/ 69 w 571"/>
                      <a:gd name="T69" fmla="*/ 25 h 510"/>
                      <a:gd name="T70" fmla="*/ 65 w 571"/>
                      <a:gd name="T71" fmla="*/ 13 h 510"/>
                      <a:gd name="T72" fmla="*/ 61 w 571"/>
                      <a:gd name="T73" fmla="*/ 0 h 510"/>
                      <a:gd name="T74" fmla="*/ 11 w 571"/>
                      <a:gd name="T75" fmla="*/ 9 h 510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571"/>
                      <a:gd name="T115" fmla="*/ 0 h 510"/>
                      <a:gd name="T116" fmla="*/ 571 w 571"/>
                      <a:gd name="T117" fmla="*/ 510 h 510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571" h="510">
                        <a:moveTo>
                          <a:pt x="88" y="66"/>
                        </a:moveTo>
                        <a:lnTo>
                          <a:pt x="52" y="132"/>
                        </a:lnTo>
                        <a:lnTo>
                          <a:pt x="38" y="156"/>
                        </a:lnTo>
                        <a:lnTo>
                          <a:pt x="31" y="186"/>
                        </a:lnTo>
                        <a:lnTo>
                          <a:pt x="24" y="227"/>
                        </a:lnTo>
                        <a:lnTo>
                          <a:pt x="24" y="265"/>
                        </a:lnTo>
                        <a:lnTo>
                          <a:pt x="29" y="304"/>
                        </a:lnTo>
                        <a:lnTo>
                          <a:pt x="45" y="338"/>
                        </a:lnTo>
                        <a:lnTo>
                          <a:pt x="78" y="363"/>
                        </a:lnTo>
                        <a:lnTo>
                          <a:pt x="43" y="342"/>
                        </a:lnTo>
                        <a:lnTo>
                          <a:pt x="29" y="340"/>
                        </a:lnTo>
                        <a:lnTo>
                          <a:pt x="12" y="347"/>
                        </a:lnTo>
                        <a:lnTo>
                          <a:pt x="3" y="357"/>
                        </a:lnTo>
                        <a:lnTo>
                          <a:pt x="0" y="375"/>
                        </a:lnTo>
                        <a:lnTo>
                          <a:pt x="5" y="389"/>
                        </a:lnTo>
                        <a:lnTo>
                          <a:pt x="17" y="406"/>
                        </a:lnTo>
                        <a:lnTo>
                          <a:pt x="60" y="437"/>
                        </a:lnTo>
                        <a:lnTo>
                          <a:pt x="128" y="463"/>
                        </a:lnTo>
                        <a:lnTo>
                          <a:pt x="158" y="472"/>
                        </a:lnTo>
                        <a:lnTo>
                          <a:pt x="191" y="477"/>
                        </a:lnTo>
                        <a:lnTo>
                          <a:pt x="220" y="477"/>
                        </a:lnTo>
                        <a:lnTo>
                          <a:pt x="250" y="488"/>
                        </a:lnTo>
                        <a:lnTo>
                          <a:pt x="286" y="500"/>
                        </a:lnTo>
                        <a:lnTo>
                          <a:pt x="368" y="510"/>
                        </a:lnTo>
                        <a:lnTo>
                          <a:pt x="465" y="489"/>
                        </a:lnTo>
                        <a:lnTo>
                          <a:pt x="527" y="489"/>
                        </a:lnTo>
                        <a:lnTo>
                          <a:pt x="543" y="484"/>
                        </a:lnTo>
                        <a:lnTo>
                          <a:pt x="559" y="469"/>
                        </a:lnTo>
                        <a:lnTo>
                          <a:pt x="564" y="448"/>
                        </a:lnTo>
                        <a:lnTo>
                          <a:pt x="571" y="366"/>
                        </a:lnTo>
                        <a:lnTo>
                          <a:pt x="571" y="298"/>
                        </a:lnTo>
                        <a:lnTo>
                          <a:pt x="567" y="264"/>
                        </a:lnTo>
                        <a:lnTo>
                          <a:pt x="564" y="239"/>
                        </a:lnTo>
                        <a:lnTo>
                          <a:pt x="559" y="217"/>
                        </a:lnTo>
                        <a:lnTo>
                          <a:pt x="553" y="193"/>
                        </a:lnTo>
                        <a:lnTo>
                          <a:pt x="522" y="100"/>
                        </a:lnTo>
                        <a:lnTo>
                          <a:pt x="491" y="0"/>
                        </a:lnTo>
                        <a:lnTo>
                          <a:pt x="88" y="66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11" name="Arc 85">
                    <a:extLst>
                      <a:ext uri="{FF2B5EF4-FFF2-40B4-BE49-F238E27FC236}">
                        <a16:creationId xmlns:a16="http://schemas.microsoft.com/office/drawing/2014/main" id="{940474F8-53CC-61AA-46F1-F731835E15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86" y="2960"/>
                    <a:ext cx="8" cy="18"/>
                  </a:xfrm>
                  <a:custGeom>
                    <a:avLst/>
                    <a:gdLst>
                      <a:gd name="T0" fmla="*/ 0 w 21600"/>
                      <a:gd name="T1" fmla="*/ 0 h 21460"/>
                      <a:gd name="T2" fmla="*/ 0 w 21600"/>
                      <a:gd name="T3" fmla="*/ 0 h 21460"/>
                      <a:gd name="T4" fmla="*/ 0 w 21600"/>
                      <a:gd name="T5" fmla="*/ 0 h 2146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460"/>
                      <a:gd name="T11" fmla="*/ 21600 w 21600"/>
                      <a:gd name="T12" fmla="*/ 21460 h 2146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460" fill="none" extrusionOk="0">
                        <a:moveTo>
                          <a:pt x="0" y="21460"/>
                        </a:moveTo>
                        <a:cubicBezTo>
                          <a:pt x="0" y="10479"/>
                          <a:pt x="8237" y="1246"/>
                          <a:pt x="19146" y="-1"/>
                        </a:cubicBezTo>
                      </a:path>
                      <a:path w="21600" h="21460" stroke="0" extrusionOk="0">
                        <a:moveTo>
                          <a:pt x="0" y="21460"/>
                        </a:moveTo>
                        <a:cubicBezTo>
                          <a:pt x="0" y="10479"/>
                          <a:pt x="8237" y="1246"/>
                          <a:pt x="19146" y="-1"/>
                        </a:cubicBezTo>
                        <a:lnTo>
                          <a:pt x="21600" y="21460"/>
                        </a:lnTo>
                        <a:lnTo>
                          <a:pt x="0" y="2146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207" name="Group 86">
                  <a:extLst>
                    <a:ext uri="{FF2B5EF4-FFF2-40B4-BE49-F238E27FC236}">
                      <a16:creationId xmlns:a16="http://schemas.microsoft.com/office/drawing/2014/main" id="{93B1700C-F825-7BD3-B004-E2A358A2676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58" y="2071"/>
                  <a:ext cx="283" cy="756"/>
                  <a:chOff x="1758" y="2071"/>
                  <a:chExt cx="283" cy="756"/>
                </a:xfrm>
              </p:grpSpPr>
              <p:sp>
                <p:nvSpPr>
                  <p:cNvPr id="7208" name="Rectangle 87">
                    <a:extLst>
                      <a:ext uri="{FF2B5EF4-FFF2-40B4-BE49-F238E27FC236}">
                        <a16:creationId xmlns:a16="http://schemas.microsoft.com/office/drawing/2014/main" id="{3E087421-D6C9-A806-2255-4CBD5809A4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75" y="2781"/>
                    <a:ext cx="238" cy="46"/>
                  </a:xfrm>
                  <a:prstGeom prst="rect">
                    <a:avLst/>
                  </a:prstGeom>
                  <a:solidFill>
                    <a:srgbClr val="FFFFFF"/>
                  </a:solidFill>
                  <a:ln w="11113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zh-CN" altLang="en-US" sz="2400"/>
                  </a:p>
                </p:txBody>
              </p:sp>
              <p:sp>
                <p:nvSpPr>
                  <p:cNvPr id="7209" name="Freeform 88">
                    <a:extLst>
                      <a:ext uri="{FF2B5EF4-FFF2-40B4-BE49-F238E27FC236}">
                        <a16:creationId xmlns:a16="http://schemas.microsoft.com/office/drawing/2014/main" id="{E77B3D47-CFF8-274B-6E0E-0A9BF2BC69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8" y="2071"/>
                    <a:ext cx="283" cy="729"/>
                  </a:xfrm>
                  <a:custGeom>
                    <a:avLst/>
                    <a:gdLst>
                      <a:gd name="T0" fmla="*/ 4 w 566"/>
                      <a:gd name="T1" fmla="*/ 60 h 1459"/>
                      <a:gd name="T2" fmla="*/ 2 w 566"/>
                      <a:gd name="T3" fmla="*/ 113 h 1459"/>
                      <a:gd name="T4" fmla="*/ 0 w 566"/>
                      <a:gd name="T5" fmla="*/ 181 h 1459"/>
                      <a:gd name="T6" fmla="*/ 68 w 566"/>
                      <a:gd name="T7" fmla="*/ 182 h 1459"/>
                      <a:gd name="T8" fmla="*/ 69 w 566"/>
                      <a:gd name="T9" fmla="*/ 109 h 1459"/>
                      <a:gd name="T10" fmla="*/ 69 w 566"/>
                      <a:gd name="T11" fmla="*/ 75 h 1459"/>
                      <a:gd name="T12" fmla="*/ 71 w 566"/>
                      <a:gd name="T13" fmla="*/ 39 h 1459"/>
                      <a:gd name="T14" fmla="*/ 71 w 566"/>
                      <a:gd name="T15" fmla="*/ 31 h 1459"/>
                      <a:gd name="T16" fmla="*/ 70 w 566"/>
                      <a:gd name="T17" fmla="*/ 25 h 1459"/>
                      <a:gd name="T18" fmla="*/ 69 w 566"/>
                      <a:gd name="T19" fmla="*/ 19 h 1459"/>
                      <a:gd name="T20" fmla="*/ 67 w 566"/>
                      <a:gd name="T21" fmla="*/ 15 h 1459"/>
                      <a:gd name="T22" fmla="*/ 65 w 566"/>
                      <a:gd name="T23" fmla="*/ 10 h 1459"/>
                      <a:gd name="T24" fmla="*/ 62 w 566"/>
                      <a:gd name="T25" fmla="*/ 8 h 1459"/>
                      <a:gd name="T26" fmla="*/ 58 w 566"/>
                      <a:gd name="T27" fmla="*/ 5 h 1459"/>
                      <a:gd name="T28" fmla="*/ 53 w 566"/>
                      <a:gd name="T29" fmla="*/ 2 h 1459"/>
                      <a:gd name="T30" fmla="*/ 48 w 566"/>
                      <a:gd name="T31" fmla="*/ 1 h 1459"/>
                      <a:gd name="T32" fmla="*/ 42 w 566"/>
                      <a:gd name="T33" fmla="*/ 0 h 1459"/>
                      <a:gd name="T34" fmla="*/ 37 w 566"/>
                      <a:gd name="T35" fmla="*/ 0 h 1459"/>
                      <a:gd name="T36" fmla="*/ 31 w 566"/>
                      <a:gd name="T37" fmla="*/ 1 h 1459"/>
                      <a:gd name="T38" fmla="*/ 25 w 566"/>
                      <a:gd name="T39" fmla="*/ 3 h 1459"/>
                      <a:gd name="T40" fmla="*/ 21 w 566"/>
                      <a:gd name="T41" fmla="*/ 5 h 1459"/>
                      <a:gd name="T42" fmla="*/ 17 w 566"/>
                      <a:gd name="T43" fmla="*/ 8 h 1459"/>
                      <a:gd name="T44" fmla="*/ 14 w 566"/>
                      <a:gd name="T45" fmla="*/ 12 h 1459"/>
                      <a:gd name="T46" fmla="*/ 11 w 566"/>
                      <a:gd name="T47" fmla="*/ 17 h 1459"/>
                      <a:gd name="T48" fmla="*/ 9 w 566"/>
                      <a:gd name="T49" fmla="*/ 23 h 1459"/>
                      <a:gd name="T50" fmla="*/ 6 w 566"/>
                      <a:gd name="T51" fmla="*/ 33 h 1459"/>
                      <a:gd name="T52" fmla="*/ 4 w 566"/>
                      <a:gd name="T53" fmla="*/ 60 h 1459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w 566"/>
                      <a:gd name="T82" fmla="*/ 0 h 1459"/>
                      <a:gd name="T83" fmla="*/ 566 w 566"/>
                      <a:gd name="T84" fmla="*/ 1459 h 1459"/>
                    </a:gdLst>
                    <a:ahLst/>
                    <a:cxnLst>
                      <a:cxn ang="T54">
                        <a:pos x="T0" y="T1"/>
                      </a:cxn>
                      <a:cxn ang="T55">
                        <a:pos x="T2" y="T3"/>
                      </a:cxn>
                      <a:cxn ang="T56">
                        <a:pos x="T4" y="T5"/>
                      </a:cxn>
                      <a:cxn ang="T57">
                        <a:pos x="T6" y="T7"/>
                      </a:cxn>
                      <a:cxn ang="T58">
                        <a:pos x="T8" y="T9"/>
                      </a:cxn>
                      <a:cxn ang="T59">
                        <a:pos x="T10" y="T11"/>
                      </a:cxn>
                      <a:cxn ang="T60">
                        <a:pos x="T12" y="T13"/>
                      </a:cxn>
                      <a:cxn ang="T61">
                        <a:pos x="T14" y="T15"/>
                      </a:cxn>
                      <a:cxn ang="T62">
                        <a:pos x="T16" y="T17"/>
                      </a:cxn>
                      <a:cxn ang="T63">
                        <a:pos x="T18" y="T19"/>
                      </a:cxn>
                      <a:cxn ang="T64">
                        <a:pos x="T20" y="T21"/>
                      </a:cxn>
                      <a:cxn ang="T65">
                        <a:pos x="T22" y="T23"/>
                      </a:cxn>
                      <a:cxn ang="T66">
                        <a:pos x="T24" y="T25"/>
                      </a:cxn>
                      <a:cxn ang="T67">
                        <a:pos x="T26" y="T27"/>
                      </a:cxn>
                      <a:cxn ang="T68">
                        <a:pos x="T28" y="T29"/>
                      </a:cxn>
                      <a:cxn ang="T69">
                        <a:pos x="T30" y="T31"/>
                      </a:cxn>
                      <a:cxn ang="T70">
                        <a:pos x="T32" y="T33"/>
                      </a:cxn>
                      <a:cxn ang="T71">
                        <a:pos x="T34" y="T35"/>
                      </a:cxn>
                      <a:cxn ang="T72">
                        <a:pos x="T36" y="T37"/>
                      </a:cxn>
                      <a:cxn ang="T73">
                        <a:pos x="T38" y="T39"/>
                      </a:cxn>
                      <a:cxn ang="T74">
                        <a:pos x="T40" y="T41"/>
                      </a:cxn>
                      <a:cxn ang="T75">
                        <a:pos x="T42" y="T43"/>
                      </a:cxn>
                      <a:cxn ang="T76">
                        <a:pos x="T44" y="T45"/>
                      </a:cxn>
                      <a:cxn ang="T77">
                        <a:pos x="T46" y="T47"/>
                      </a:cxn>
                      <a:cxn ang="T78">
                        <a:pos x="T48" y="T49"/>
                      </a:cxn>
                      <a:cxn ang="T79">
                        <a:pos x="T50" y="T51"/>
                      </a:cxn>
                      <a:cxn ang="T80">
                        <a:pos x="T52" y="T53"/>
                      </a:cxn>
                    </a:cxnLst>
                    <a:rect l="T81" t="T82" r="T83" b="T84"/>
                    <a:pathLst>
                      <a:path w="566" h="1459">
                        <a:moveTo>
                          <a:pt x="28" y="486"/>
                        </a:moveTo>
                        <a:lnTo>
                          <a:pt x="16" y="905"/>
                        </a:lnTo>
                        <a:lnTo>
                          <a:pt x="0" y="1454"/>
                        </a:lnTo>
                        <a:lnTo>
                          <a:pt x="544" y="1459"/>
                        </a:lnTo>
                        <a:lnTo>
                          <a:pt x="551" y="874"/>
                        </a:lnTo>
                        <a:lnTo>
                          <a:pt x="549" y="601"/>
                        </a:lnTo>
                        <a:lnTo>
                          <a:pt x="566" y="313"/>
                        </a:lnTo>
                        <a:lnTo>
                          <a:pt x="561" y="249"/>
                        </a:lnTo>
                        <a:lnTo>
                          <a:pt x="556" y="200"/>
                        </a:lnTo>
                        <a:lnTo>
                          <a:pt x="546" y="153"/>
                        </a:lnTo>
                        <a:lnTo>
                          <a:pt x="535" y="120"/>
                        </a:lnTo>
                        <a:lnTo>
                          <a:pt x="516" y="87"/>
                        </a:lnTo>
                        <a:lnTo>
                          <a:pt x="497" y="64"/>
                        </a:lnTo>
                        <a:lnTo>
                          <a:pt x="466" y="40"/>
                        </a:lnTo>
                        <a:lnTo>
                          <a:pt x="426" y="21"/>
                        </a:lnTo>
                        <a:lnTo>
                          <a:pt x="382" y="9"/>
                        </a:lnTo>
                        <a:lnTo>
                          <a:pt x="334" y="4"/>
                        </a:lnTo>
                        <a:lnTo>
                          <a:pt x="294" y="0"/>
                        </a:lnTo>
                        <a:lnTo>
                          <a:pt x="245" y="11"/>
                        </a:lnTo>
                        <a:lnTo>
                          <a:pt x="198" y="26"/>
                        </a:lnTo>
                        <a:lnTo>
                          <a:pt x="171" y="44"/>
                        </a:lnTo>
                        <a:lnTo>
                          <a:pt x="136" y="68"/>
                        </a:lnTo>
                        <a:lnTo>
                          <a:pt x="112" y="97"/>
                        </a:lnTo>
                        <a:lnTo>
                          <a:pt x="86" y="141"/>
                        </a:lnTo>
                        <a:lnTo>
                          <a:pt x="68" y="189"/>
                        </a:lnTo>
                        <a:lnTo>
                          <a:pt x="49" y="269"/>
                        </a:lnTo>
                        <a:lnTo>
                          <a:pt x="28" y="486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1111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7205" name="Object 89">
                <a:extLst>
                  <a:ext uri="{FF2B5EF4-FFF2-40B4-BE49-F238E27FC236}">
                    <a16:creationId xmlns:a16="http://schemas.microsoft.com/office/drawing/2014/main" id="{BABAE891-534F-A51D-88AF-20BBD190346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80" y="2893"/>
              <a:ext cx="1345" cy="1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剪辑" r:id="rId7" imgW="2287009" imgH="2155804" progId="MS_ClipArt_Gallery.2">
                      <p:embed/>
                    </p:oleObj>
                  </mc:Choice>
                  <mc:Fallback>
                    <p:oleObj name="剪辑" r:id="rId7" imgW="2287009" imgH="2155804" progId="MS_ClipArt_Gallery.2">
                      <p:embed/>
                      <p:pic>
                        <p:nvPicPr>
                          <p:cNvPr id="0" name="Object 8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893"/>
                            <a:ext cx="1345" cy="12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3338" name="AutoShape 90">
            <a:extLst>
              <a:ext uri="{FF2B5EF4-FFF2-40B4-BE49-F238E27FC236}">
                <a16:creationId xmlns:a16="http://schemas.microsoft.com/office/drawing/2014/main" id="{03DCD4C3-EEB1-6A8A-5AB2-FAC25E40A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066800"/>
            <a:ext cx="3733800" cy="1676400"/>
          </a:xfrm>
          <a:prstGeom prst="cloudCallout">
            <a:avLst>
              <a:gd name="adj1" fmla="val -52000"/>
              <a:gd name="adj2" fmla="val 72157"/>
            </a:avLst>
          </a:prstGeom>
          <a:gradFill rotWithShape="0">
            <a:gsLst>
              <a:gs pos="0">
                <a:srgbClr val="CCFFFF"/>
              </a:gs>
              <a:gs pos="100000">
                <a:srgbClr val="AFDBDB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      Can you think of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  a worst case example?</a:t>
            </a:r>
          </a:p>
        </p:txBody>
      </p:sp>
      <p:sp>
        <p:nvSpPr>
          <p:cNvPr id="53339" name="AutoShape 91">
            <a:extLst>
              <a:ext uri="{FF2B5EF4-FFF2-40B4-BE49-F238E27FC236}">
                <a16:creationId xmlns:a16="http://schemas.microsoft.com/office/drawing/2014/main" id="{8194FA59-2D2F-B63D-6227-06E13F378F2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28600" y="762000"/>
            <a:ext cx="4572000" cy="2667000"/>
          </a:xfrm>
          <a:prstGeom prst="cloudCallout">
            <a:avLst>
              <a:gd name="adj1" fmla="val -22259"/>
              <a:gd name="adj2" fmla="val 64579"/>
            </a:avLst>
          </a:prstGeom>
          <a:gradFill rotWithShape="0">
            <a:gsLst>
              <a:gs pos="0">
                <a:srgbClr val="CCFFCC"/>
              </a:gs>
              <a:gs pos="100000">
                <a:srgbClr val="B5E2B5"/>
              </a:gs>
            </a:gsLst>
            <a:lin ang="54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Sure.  Try this one: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union(2, 1), find(1);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union(3, 2), find(1);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..., ... ;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  union(N, N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latin typeface="Arial" panose="020B0604020202020204" pitchFamily="34" charset="0"/>
              </a:rPr>
              <a:t>1), find(1).</a:t>
            </a:r>
          </a:p>
        </p:txBody>
      </p:sp>
      <p:grpSp>
        <p:nvGrpSpPr>
          <p:cNvPr id="17" name="Group 104">
            <a:extLst>
              <a:ext uri="{FF2B5EF4-FFF2-40B4-BE49-F238E27FC236}">
                <a16:creationId xmlns:a16="http://schemas.microsoft.com/office/drawing/2014/main" id="{1CCB6A81-B2FE-475E-7531-066B4AEBABC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457200"/>
            <a:ext cx="4191000" cy="2590800"/>
            <a:chOff x="2976" y="288"/>
            <a:chExt cx="2640" cy="1632"/>
          </a:xfrm>
        </p:grpSpPr>
        <p:sp>
          <p:nvSpPr>
            <p:cNvPr id="7183" name="AutoShape 93">
              <a:extLst>
                <a:ext uri="{FF2B5EF4-FFF2-40B4-BE49-F238E27FC236}">
                  <a16:creationId xmlns:a16="http://schemas.microsoft.com/office/drawing/2014/main" id="{7067647A-1222-9418-26B2-E7BA5C085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88"/>
              <a:ext cx="2640" cy="1632"/>
            </a:xfrm>
            <a:prstGeom prst="cloudCallout">
              <a:avLst>
                <a:gd name="adj1" fmla="val -49319"/>
                <a:gd name="adj2" fmla="val 53616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BAE8E8"/>
                </a:gs>
              </a:gsLst>
              <a:lin ang="18900000" scaled="1"/>
            </a:gradFill>
            <a:ln w="25400">
              <a:solidFill>
                <a:srgbClr val="CC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 sz="2400" b="1" i="1"/>
            </a:p>
          </p:txBody>
        </p:sp>
        <p:grpSp>
          <p:nvGrpSpPr>
            <p:cNvPr id="7184" name="Group 94">
              <a:extLst>
                <a:ext uri="{FF2B5EF4-FFF2-40B4-BE49-F238E27FC236}">
                  <a16:creationId xmlns:a16="http://schemas.microsoft.com/office/drawing/2014/main" id="{D0BE2DB3-B86E-7929-05F4-3FF1A6267C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84"/>
              <a:ext cx="1140" cy="1297"/>
              <a:chOff x="1584" y="912"/>
              <a:chExt cx="1267" cy="1440"/>
            </a:xfrm>
          </p:grpSpPr>
          <p:sp>
            <p:nvSpPr>
              <p:cNvPr id="7186" name="Oval 95">
                <a:extLst>
                  <a:ext uri="{FF2B5EF4-FFF2-40B4-BE49-F238E27FC236}">
                    <a16:creationId xmlns:a16="http://schemas.microsoft.com/office/drawing/2014/main" id="{44FA1C62-49E3-5DAB-D3E1-4727AA8AE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1" y="912"/>
                <a:ext cx="230" cy="23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/>
                  <a:t>N</a:t>
                </a:r>
              </a:p>
            </p:txBody>
          </p:sp>
          <p:sp>
            <p:nvSpPr>
              <p:cNvPr id="7187" name="Oval 96">
                <a:extLst>
                  <a:ext uri="{FF2B5EF4-FFF2-40B4-BE49-F238E27FC236}">
                    <a16:creationId xmlns:a16="http://schemas.microsoft.com/office/drawing/2014/main" id="{4C4F42D1-58B3-2CE6-F5F6-A1A5B511A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5" y="1315"/>
                <a:ext cx="230" cy="231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200" b="1"/>
                  <a:t>N</a:t>
                </a:r>
                <a:r>
                  <a:rPr lang="en-US" altLang="zh-CN" sz="1200" b="1">
                    <a:sym typeface="Symbol" panose="05050102010706020507" pitchFamily="18" charset="2"/>
                  </a:rPr>
                  <a:t></a:t>
                </a:r>
                <a:r>
                  <a:rPr lang="en-US" altLang="zh-CN" sz="1200" b="1"/>
                  <a:t>1</a:t>
                </a:r>
              </a:p>
            </p:txBody>
          </p:sp>
          <p:sp>
            <p:nvSpPr>
              <p:cNvPr id="7188" name="Line 97">
                <a:extLst>
                  <a:ext uri="{FF2B5EF4-FFF2-40B4-BE49-F238E27FC236}">
                    <a16:creationId xmlns:a16="http://schemas.microsoft.com/office/drawing/2014/main" id="{F1236619-D627-67A3-2E90-6D74A8D98A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21" y="1111"/>
                <a:ext cx="231" cy="23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9" name="Oval 98">
                <a:extLst>
                  <a:ext uri="{FF2B5EF4-FFF2-40B4-BE49-F238E27FC236}">
                    <a16:creationId xmlns:a16="http://schemas.microsoft.com/office/drawing/2014/main" id="{5675A76B-A024-F108-3EA8-135D79DEB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0" y="1718"/>
                <a:ext cx="230" cy="231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sym typeface="MT Extra" panose="05050102010205020202" pitchFamily="18" charset="2"/>
                  </a:rPr>
                  <a:t></a:t>
                </a:r>
                <a:endParaRPr lang="en-US" altLang="zh-CN" sz="2000" b="1"/>
              </a:p>
            </p:txBody>
          </p:sp>
          <p:sp>
            <p:nvSpPr>
              <p:cNvPr id="7190" name="Line 99">
                <a:extLst>
                  <a:ext uri="{FF2B5EF4-FFF2-40B4-BE49-F238E27FC236}">
                    <a16:creationId xmlns:a16="http://schemas.microsoft.com/office/drawing/2014/main" id="{48595920-8F99-BD8F-DC66-48A8191A59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60" y="1514"/>
                <a:ext cx="146" cy="16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91" name="Oval 100">
                <a:extLst>
                  <a:ext uri="{FF2B5EF4-FFF2-40B4-BE49-F238E27FC236}">
                    <a16:creationId xmlns:a16="http://schemas.microsoft.com/office/drawing/2014/main" id="{05828679-624F-8CF8-720A-65712617E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2122"/>
                <a:ext cx="230" cy="23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1</a:t>
                </a:r>
              </a:p>
            </p:txBody>
          </p:sp>
          <p:sp>
            <p:nvSpPr>
              <p:cNvPr id="7192" name="Line 101">
                <a:extLst>
                  <a:ext uri="{FF2B5EF4-FFF2-40B4-BE49-F238E27FC236}">
                    <a16:creationId xmlns:a16="http://schemas.microsoft.com/office/drawing/2014/main" id="{D579452A-9EC3-C508-AE16-425197C42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0" y="1918"/>
                <a:ext cx="231" cy="23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85" name="Text Box 102">
              <a:extLst>
                <a:ext uri="{FF2B5EF4-FFF2-40B4-BE49-F238E27FC236}">
                  <a16:creationId xmlns:a16="http://schemas.microsoft.com/office/drawing/2014/main" id="{ED1703A7-E062-BAEC-D65A-D2269C8A7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03"/>
              <a:ext cx="1488" cy="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spcAft>
                  <a:spcPct val="30000"/>
                </a:spcAft>
                <a:buFontTx/>
                <a:buNone/>
              </a:pPr>
              <a:r>
                <a:rPr lang="en-US" altLang="zh-CN" sz="2400" b="1" i="1"/>
                <a:t>T = </a:t>
              </a:r>
              <a:r>
                <a:rPr lang="en-US" altLang="zh-CN" sz="2400" b="1">
                  <a:sym typeface="Symbol" panose="05050102010706020507" pitchFamily="18" charset="2"/>
                </a:rPr>
                <a:t></a:t>
              </a:r>
              <a:r>
                <a:rPr lang="en-US" altLang="zh-CN" sz="2400" b="1"/>
                <a:t>( </a:t>
              </a:r>
              <a:r>
                <a:rPr lang="en-US" altLang="zh-CN" sz="2400" b="1" i="1"/>
                <a:t>N</a:t>
              </a:r>
              <a:r>
                <a:rPr lang="en-US" altLang="zh-CN" sz="2400" b="1" baseline="30000"/>
                <a:t>2</a:t>
              </a:r>
              <a:r>
                <a:rPr lang="en-US" altLang="zh-CN" sz="2400" b="1"/>
                <a:t> ) !</a:t>
              </a:r>
            </a:p>
            <a:p>
              <a:pPr algn="ctr" eaLnBrk="1" hangingPunct="1">
                <a:spcBef>
                  <a:spcPct val="0"/>
                </a:spcBef>
                <a:spcAft>
                  <a:spcPct val="5000"/>
                </a:spcAft>
                <a:buFontTx/>
                <a:buNone/>
              </a:pPr>
              <a:r>
                <a:rPr lang="en-US" altLang="zh-CN" sz="2400" b="1"/>
                <a:t>That’s not </a:t>
              </a:r>
            </a:p>
            <a:p>
              <a:pPr eaLnBrk="1" hangingPunct="1">
                <a:spcBef>
                  <a:spcPct val="0"/>
                </a:spcBef>
                <a:spcAft>
                  <a:spcPct val="5000"/>
                </a:spcAft>
                <a:buFontTx/>
                <a:buNone/>
              </a:pPr>
              <a:r>
                <a:rPr lang="en-US" altLang="zh-CN" sz="2400" b="1"/>
                <a:t>good.</a:t>
              </a:r>
            </a:p>
          </p:txBody>
        </p:sp>
      </p:grpSp>
      <p:sp>
        <p:nvSpPr>
          <p:cNvPr id="7182" name="Text Box 105">
            <a:extLst>
              <a:ext uri="{FF2B5EF4-FFF2-40B4-BE49-F238E27FC236}">
                <a16:creationId xmlns:a16="http://schemas.microsoft.com/office/drawing/2014/main" id="{8FC5EB90-6E98-1E8B-5C6C-FCCF41046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6/9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3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3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3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53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3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5" grpId="0" autoUpdateAnimBg="0"/>
      <p:bldP spid="53286" grpId="0" autoUpdateAnimBg="0"/>
      <p:bldP spid="53287" grpId="0" autoUpdateAnimBg="0"/>
      <p:bldP spid="53338" grpId="0" animBg="1" autoUpdateAnimBg="0"/>
      <p:bldP spid="53339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 Box 2">
            <a:extLst>
              <a:ext uri="{FF2B5EF4-FFF2-40B4-BE49-F238E27FC236}">
                <a16:creationId xmlns:a16="http://schemas.microsoft.com/office/drawing/2014/main" id="{4A72CE46-454C-A332-0627-724F624AA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§4  Smart Union Algorithms</a:t>
            </a:r>
            <a:endParaRPr lang="en-US" altLang="zh-CN" sz="2400" b="1"/>
          </a:p>
        </p:txBody>
      </p:sp>
      <p:sp>
        <p:nvSpPr>
          <p:cNvPr id="54275" name="Text Box 3">
            <a:extLst>
              <a:ext uri="{FF2B5EF4-FFF2-40B4-BE49-F238E27FC236}">
                <a16:creationId xmlns:a16="http://schemas.microsoft.com/office/drawing/2014/main" id="{850F1C60-8414-6635-6143-7CF279038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  Union-by-Size</a:t>
            </a:r>
            <a:endParaRPr lang="en-US" altLang="zh-CN" sz="2400" b="1">
              <a:solidFill>
                <a:schemeClr val="hlink"/>
              </a:solidFill>
            </a:endParaRP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8CD5469D-9A6F-CFA9-92FC-68A6D4125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85800"/>
            <a:ext cx="472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-- Always change the smaller tree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1A161A44-8440-8F52-9DB4-4F31DEEAC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219200"/>
            <a:ext cx="632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S [ Root ] =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– size;  </a:t>
            </a:r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/* initialized to be –1 */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2A8B1A3-71E3-F67A-231F-4BCAB04BB84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05600" y="4876800"/>
            <a:ext cx="1590675" cy="1462088"/>
            <a:chOff x="4038" y="2695"/>
            <a:chExt cx="1428" cy="1346"/>
          </a:xfrm>
        </p:grpSpPr>
        <p:grpSp>
          <p:nvGrpSpPr>
            <p:cNvPr id="8218" name="Group 7">
              <a:extLst>
                <a:ext uri="{FF2B5EF4-FFF2-40B4-BE49-F238E27FC236}">
                  <a16:creationId xmlns:a16="http://schemas.microsoft.com/office/drawing/2014/main" id="{EE464EC5-6904-5362-603A-515E7FA066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42" y="3422"/>
              <a:ext cx="739" cy="619"/>
              <a:chOff x="4542" y="3422"/>
              <a:chExt cx="739" cy="619"/>
            </a:xfrm>
          </p:grpSpPr>
          <p:sp>
            <p:nvSpPr>
              <p:cNvPr id="8233" name="Freeform 8">
                <a:extLst>
                  <a:ext uri="{FF2B5EF4-FFF2-40B4-BE49-F238E27FC236}">
                    <a16:creationId xmlns:a16="http://schemas.microsoft.com/office/drawing/2014/main" id="{76F20F37-8F75-8C6B-D42E-09D07AAC28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42" y="3427"/>
                <a:ext cx="739" cy="614"/>
              </a:xfrm>
              <a:custGeom>
                <a:avLst/>
                <a:gdLst>
                  <a:gd name="T0" fmla="*/ 185 w 1476"/>
                  <a:gd name="T1" fmla="*/ 154 h 1228"/>
                  <a:gd name="T2" fmla="*/ 185 w 1476"/>
                  <a:gd name="T3" fmla="*/ 74 h 1228"/>
                  <a:gd name="T4" fmla="*/ 182 w 1476"/>
                  <a:gd name="T5" fmla="*/ 10 h 1228"/>
                  <a:gd name="T6" fmla="*/ 89 w 1476"/>
                  <a:gd name="T7" fmla="*/ 0 h 1228"/>
                  <a:gd name="T8" fmla="*/ 3 w 1476"/>
                  <a:gd name="T9" fmla="*/ 10 h 1228"/>
                  <a:gd name="T10" fmla="*/ 3 w 1476"/>
                  <a:gd name="T11" fmla="*/ 32 h 1228"/>
                  <a:gd name="T12" fmla="*/ 0 w 1476"/>
                  <a:gd name="T13" fmla="*/ 153 h 1228"/>
                  <a:gd name="T14" fmla="*/ 19 w 1476"/>
                  <a:gd name="T15" fmla="*/ 153 h 1228"/>
                  <a:gd name="T16" fmla="*/ 19 w 1476"/>
                  <a:gd name="T17" fmla="*/ 43 h 1228"/>
                  <a:gd name="T18" fmla="*/ 56 w 1476"/>
                  <a:gd name="T19" fmla="*/ 41 h 1228"/>
                  <a:gd name="T20" fmla="*/ 168 w 1476"/>
                  <a:gd name="T21" fmla="*/ 41 h 1228"/>
                  <a:gd name="T22" fmla="*/ 170 w 1476"/>
                  <a:gd name="T23" fmla="*/ 154 h 1228"/>
                  <a:gd name="T24" fmla="*/ 185 w 1476"/>
                  <a:gd name="T25" fmla="*/ 154 h 122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76"/>
                  <a:gd name="T40" fmla="*/ 0 h 1228"/>
                  <a:gd name="T41" fmla="*/ 1476 w 1476"/>
                  <a:gd name="T42" fmla="*/ 1228 h 1228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76" h="1228">
                    <a:moveTo>
                      <a:pt x="1476" y="1225"/>
                    </a:moveTo>
                    <a:lnTo>
                      <a:pt x="1476" y="591"/>
                    </a:lnTo>
                    <a:lnTo>
                      <a:pt x="1455" y="83"/>
                    </a:lnTo>
                    <a:lnTo>
                      <a:pt x="706" y="0"/>
                    </a:lnTo>
                    <a:lnTo>
                      <a:pt x="24" y="75"/>
                    </a:lnTo>
                    <a:lnTo>
                      <a:pt x="20" y="254"/>
                    </a:lnTo>
                    <a:lnTo>
                      <a:pt x="0" y="1220"/>
                    </a:lnTo>
                    <a:lnTo>
                      <a:pt x="152" y="1220"/>
                    </a:lnTo>
                    <a:lnTo>
                      <a:pt x="152" y="345"/>
                    </a:lnTo>
                    <a:lnTo>
                      <a:pt x="444" y="324"/>
                    </a:lnTo>
                    <a:lnTo>
                      <a:pt x="1339" y="324"/>
                    </a:lnTo>
                    <a:lnTo>
                      <a:pt x="1352" y="1228"/>
                    </a:lnTo>
                    <a:lnTo>
                      <a:pt x="1476" y="1225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34" name="Freeform 9">
                <a:extLst>
                  <a:ext uri="{FF2B5EF4-FFF2-40B4-BE49-F238E27FC236}">
                    <a16:creationId xmlns:a16="http://schemas.microsoft.com/office/drawing/2014/main" id="{BCFB1F36-FF74-AFF9-F5CC-D18891F4FD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8" y="3422"/>
                <a:ext cx="289" cy="156"/>
              </a:xfrm>
              <a:custGeom>
                <a:avLst/>
                <a:gdLst>
                  <a:gd name="T0" fmla="*/ 14 w 577"/>
                  <a:gd name="T1" fmla="*/ 7 h 313"/>
                  <a:gd name="T2" fmla="*/ 24 w 577"/>
                  <a:gd name="T3" fmla="*/ 6 h 313"/>
                  <a:gd name="T4" fmla="*/ 32 w 577"/>
                  <a:gd name="T5" fmla="*/ 0 h 313"/>
                  <a:gd name="T6" fmla="*/ 42 w 577"/>
                  <a:gd name="T7" fmla="*/ 9 h 313"/>
                  <a:gd name="T8" fmla="*/ 71 w 577"/>
                  <a:gd name="T9" fmla="*/ 27 h 313"/>
                  <a:gd name="T10" fmla="*/ 73 w 577"/>
                  <a:gd name="T11" fmla="*/ 33 h 313"/>
                  <a:gd name="T12" fmla="*/ 56 w 577"/>
                  <a:gd name="T13" fmla="*/ 39 h 313"/>
                  <a:gd name="T14" fmla="*/ 0 w 577"/>
                  <a:gd name="T15" fmla="*/ 12 h 313"/>
                  <a:gd name="T16" fmla="*/ 14 w 577"/>
                  <a:gd name="T17" fmla="*/ 7 h 313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577"/>
                  <a:gd name="T28" fmla="*/ 0 h 313"/>
                  <a:gd name="T29" fmla="*/ 577 w 577"/>
                  <a:gd name="T30" fmla="*/ 313 h 313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577" h="313">
                    <a:moveTo>
                      <a:pt x="108" y="61"/>
                    </a:moveTo>
                    <a:lnTo>
                      <a:pt x="185" y="50"/>
                    </a:lnTo>
                    <a:lnTo>
                      <a:pt x="256" y="0"/>
                    </a:lnTo>
                    <a:lnTo>
                      <a:pt x="330" y="74"/>
                    </a:lnTo>
                    <a:lnTo>
                      <a:pt x="562" y="217"/>
                    </a:lnTo>
                    <a:lnTo>
                      <a:pt x="577" y="270"/>
                    </a:lnTo>
                    <a:lnTo>
                      <a:pt x="444" y="313"/>
                    </a:lnTo>
                    <a:lnTo>
                      <a:pt x="0" y="97"/>
                    </a:lnTo>
                    <a:lnTo>
                      <a:pt x="108" y="61"/>
                    </a:lnTo>
                    <a:close/>
                  </a:path>
                </a:pathLst>
              </a:custGeom>
              <a:solidFill>
                <a:srgbClr val="C0C0C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219" name="Group 10">
              <a:extLst>
                <a:ext uri="{FF2B5EF4-FFF2-40B4-BE49-F238E27FC236}">
                  <a16:creationId xmlns:a16="http://schemas.microsoft.com/office/drawing/2014/main" id="{E608FE37-F2F6-5D28-32F7-61FD53D300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6" y="2869"/>
              <a:ext cx="690" cy="920"/>
              <a:chOff x="4776" y="2869"/>
              <a:chExt cx="690" cy="920"/>
            </a:xfrm>
          </p:grpSpPr>
          <p:grpSp>
            <p:nvGrpSpPr>
              <p:cNvPr id="8227" name="Group 11">
                <a:extLst>
                  <a:ext uri="{FF2B5EF4-FFF2-40B4-BE49-F238E27FC236}">
                    <a16:creationId xmlns:a16="http://schemas.microsoft.com/office/drawing/2014/main" id="{BF27A492-5C5C-89D3-5C70-1E5A69DD5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76" y="2869"/>
                <a:ext cx="690" cy="702"/>
                <a:chOff x="4776" y="2869"/>
                <a:chExt cx="690" cy="702"/>
              </a:xfrm>
            </p:grpSpPr>
            <p:sp>
              <p:nvSpPr>
                <p:cNvPr id="8231" name="Freeform 12">
                  <a:extLst>
                    <a:ext uri="{FF2B5EF4-FFF2-40B4-BE49-F238E27FC236}">
                      <a16:creationId xmlns:a16="http://schemas.microsoft.com/office/drawing/2014/main" id="{939E388D-268E-0A27-7BFF-7EA52E8763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6" y="2869"/>
                  <a:ext cx="690" cy="702"/>
                </a:xfrm>
                <a:custGeom>
                  <a:avLst/>
                  <a:gdLst>
                    <a:gd name="T0" fmla="*/ 33 w 1379"/>
                    <a:gd name="T1" fmla="*/ 35 h 1405"/>
                    <a:gd name="T2" fmla="*/ 37 w 1379"/>
                    <a:gd name="T3" fmla="*/ 23 h 1405"/>
                    <a:gd name="T4" fmla="*/ 40 w 1379"/>
                    <a:gd name="T5" fmla="*/ 15 h 1405"/>
                    <a:gd name="T6" fmla="*/ 41 w 1379"/>
                    <a:gd name="T7" fmla="*/ 13 h 1405"/>
                    <a:gd name="T8" fmla="*/ 42 w 1379"/>
                    <a:gd name="T9" fmla="*/ 11 h 1405"/>
                    <a:gd name="T10" fmla="*/ 43 w 1379"/>
                    <a:gd name="T11" fmla="*/ 10 h 1405"/>
                    <a:gd name="T12" fmla="*/ 45 w 1379"/>
                    <a:gd name="T13" fmla="*/ 10 h 1405"/>
                    <a:gd name="T14" fmla="*/ 67 w 1379"/>
                    <a:gd name="T15" fmla="*/ 5 h 1405"/>
                    <a:gd name="T16" fmla="*/ 90 w 1379"/>
                    <a:gd name="T17" fmla="*/ 1 h 1405"/>
                    <a:gd name="T18" fmla="*/ 111 w 1379"/>
                    <a:gd name="T19" fmla="*/ 0 h 1405"/>
                    <a:gd name="T20" fmla="*/ 123 w 1379"/>
                    <a:gd name="T21" fmla="*/ 0 h 1405"/>
                    <a:gd name="T22" fmla="*/ 148 w 1379"/>
                    <a:gd name="T23" fmla="*/ 1 h 1405"/>
                    <a:gd name="T24" fmla="*/ 166 w 1379"/>
                    <a:gd name="T25" fmla="*/ 2 h 1405"/>
                    <a:gd name="T26" fmla="*/ 169 w 1379"/>
                    <a:gd name="T27" fmla="*/ 2 h 1405"/>
                    <a:gd name="T28" fmla="*/ 171 w 1379"/>
                    <a:gd name="T29" fmla="*/ 3 h 1405"/>
                    <a:gd name="T30" fmla="*/ 172 w 1379"/>
                    <a:gd name="T31" fmla="*/ 4 h 1405"/>
                    <a:gd name="T32" fmla="*/ 173 w 1379"/>
                    <a:gd name="T33" fmla="*/ 5 h 1405"/>
                    <a:gd name="T34" fmla="*/ 173 w 1379"/>
                    <a:gd name="T35" fmla="*/ 7 h 1405"/>
                    <a:gd name="T36" fmla="*/ 172 w 1379"/>
                    <a:gd name="T37" fmla="*/ 11 h 1405"/>
                    <a:gd name="T38" fmla="*/ 168 w 1379"/>
                    <a:gd name="T39" fmla="*/ 27 h 1405"/>
                    <a:gd name="T40" fmla="*/ 166 w 1379"/>
                    <a:gd name="T41" fmla="*/ 39 h 1405"/>
                    <a:gd name="T42" fmla="*/ 160 w 1379"/>
                    <a:gd name="T43" fmla="*/ 66 h 1405"/>
                    <a:gd name="T44" fmla="*/ 156 w 1379"/>
                    <a:gd name="T45" fmla="*/ 82 h 1405"/>
                    <a:gd name="T46" fmla="*/ 146 w 1379"/>
                    <a:gd name="T47" fmla="*/ 120 h 1405"/>
                    <a:gd name="T48" fmla="*/ 136 w 1379"/>
                    <a:gd name="T49" fmla="*/ 151 h 1405"/>
                    <a:gd name="T50" fmla="*/ 134 w 1379"/>
                    <a:gd name="T51" fmla="*/ 157 h 1405"/>
                    <a:gd name="T52" fmla="*/ 133 w 1379"/>
                    <a:gd name="T53" fmla="*/ 160 h 1405"/>
                    <a:gd name="T54" fmla="*/ 132 w 1379"/>
                    <a:gd name="T55" fmla="*/ 163 h 1405"/>
                    <a:gd name="T56" fmla="*/ 131 w 1379"/>
                    <a:gd name="T57" fmla="*/ 165 h 1405"/>
                    <a:gd name="T58" fmla="*/ 129 w 1379"/>
                    <a:gd name="T59" fmla="*/ 167 h 1405"/>
                    <a:gd name="T60" fmla="*/ 127 w 1379"/>
                    <a:gd name="T61" fmla="*/ 168 h 1405"/>
                    <a:gd name="T62" fmla="*/ 124 w 1379"/>
                    <a:gd name="T63" fmla="*/ 169 h 1405"/>
                    <a:gd name="T64" fmla="*/ 118 w 1379"/>
                    <a:gd name="T65" fmla="*/ 169 h 1405"/>
                    <a:gd name="T66" fmla="*/ 109 w 1379"/>
                    <a:gd name="T67" fmla="*/ 169 h 1405"/>
                    <a:gd name="T68" fmla="*/ 100 w 1379"/>
                    <a:gd name="T69" fmla="*/ 170 h 1405"/>
                    <a:gd name="T70" fmla="*/ 89 w 1379"/>
                    <a:gd name="T71" fmla="*/ 172 h 1405"/>
                    <a:gd name="T72" fmla="*/ 78 w 1379"/>
                    <a:gd name="T73" fmla="*/ 174 h 1405"/>
                    <a:gd name="T74" fmla="*/ 70 w 1379"/>
                    <a:gd name="T75" fmla="*/ 175 h 1405"/>
                    <a:gd name="T76" fmla="*/ 61 w 1379"/>
                    <a:gd name="T77" fmla="*/ 175 h 1405"/>
                    <a:gd name="T78" fmla="*/ 59 w 1379"/>
                    <a:gd name="T79" fmla="*/ 174 h 1405"/>
                    <a:gd name="T80" fmla="*/ 6 w 1379"/>
                    <a:gd name="T81" fmla="*/ 139 h 1405"/>
                    <a:gd name="T82" fmla="*/ 3 w 1379"/>
                    <a:gd name="T83" fmla="*/ 137 h 1405"/>
                    <a:gd name="T84" fmla="*/ 1 w 1379"/>
                    <a:gd name="T85" fmla="*/ 134 h 1405"/>
                    <a:gd name="T86" fmla="*/ 0 w 1379"/>
                    <a:gd name="T87" fmla="*/ 132 h 1405"/>
                    <a:gd name="T88" fmla="*/ 0 w 1379"/>
                    <a:gd name="T89" fmla="*/ 128 h 1405"/>
                    <a:gd name="T90" fmla="*/ 1 w 1379"/>
                    <a:gd name="T91" fmla="*/ 126 h 1405"/>
                    <a:gd name="T92" fmla="*/ 16 w 1379"/>
                    <a:gd name="T93" fmla="*/ 82 h 1405"/>
                    <a:gd name="T94" fmla="*/ 26 w 1379"/>
                    <a:gd name="T95" fmla="*/ 55 h 1405"/>
                    <a:gd name="T96" fmla="*/ 33 w 1379"/>
                    <a:gd name="T97" fmla="*/ 35 h 1405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w 1379"/>
                    <a:gd name="T148" fmla="*/ 0 h 1405"/>
                    <a:gd name="T149" fmla="*/ 1379 w 1379"/>
                    <a:gd name="T150" fmla="*/ 1405 h 1405"/>
                  </a:gdLst>
                  <a:ahLst/>
                  <a:cxnLst>
                    <a:cxn ang="T98">
                      <a:pos x="T0" y="T1"/>
                    </a:cxn>
                    <a:cxn ang="T99">
                      <a:pos x="T2" y="T3"/>
                    </a:cxn>
                    <a:cxn ang="T100">
                      <a:pos x="T4" y="T5"/>
                    </a:cxn>
                    <a:cxn ang="T101">
                      <a:pos x="T6" y="T7"/>
                    </a:cxn>
                    <a:cxn ang="T102">
                      <a:pos x="T8" y="T9"/>
                    </a:cxn>
                    <a:cxn ang="T103">
                      <a:pos x="T10" y="T11"/>
                    </a:cxn>
                    <a:cxn ang="T104">
                      <a:pos x="T12" y="T13"/>
                    </a:cxn>
                    <a:cxn ang="T105">
                      <a:pos x="T14" y="T15"/>
                    </a:cxn>
                    <a:cxn ang="T106">
                      <a:pos x="T16" y="T17"/>
                    </a:cxn>
                    <a:cxn ang="T107">
                      <a:pos x="T18" y="T19"/>
                    </a:cxn>
                    <a:cxn ang="T108">
                      <a:pos x="T20" y="T21"/>
                    </a:cxn>
                    <a:cxn ang="T109">
                      <a:pos x="T22" y="T23"/>
                    </a:cxn>
                    <a:cxn ang="T110">
                      <a:pos x="T24" y="T25"/>
                    </a:cxn>
                    <a:cxn ang="T111">
                      <a:pos x="T26" y="T27"/>
                    </a:cxn>
                    <a:cxn ang="T112">
                      <a:pos x="T28" y="T29"/>
                    </a:cxn>
                    <a:cxn ang="T113">
                      <a:pos x="T30" y="T31"/>
                    </a:cxn>
                    <a:cxn ang="T114">
                      <a:pos x="T32" y="T33"/>
                    </a:cxn>
                    <a:cxn ang="T115">
                      <a:pos x="T34" y="T35"/>
                    </a:cxn>
                    <a:cxn ang="T116">
                      <a:pos x="T36" y="T37"/>
                    </a:cxn>
                    <a:cxn ang="T117">
                      <a:pos x="T38" y="T39"/>
                    </a:cxn>
                    <a:cxn ang="T118">
                      <a:pos x="T40" y="T41"/>
                    </a:cxn>
                    <a:cxn ang="T119">
                      <a:pos x="T42" y="T43"/>
                    </a:cxn>
                    <a:cxn ang="T120">
                      <a:pos x="T44" y="T45"/>
                    </a:cxn>
                    <a:cxn ang="T121">
                      <a:pos x="T46" y="T47"/>
                    </a:cxn>
                    <a:cxn ang="T122">
                      <a:pos x="T48" y="T49"/>
                    </a:cxn>
                    <a:cxn ang="T123">
                      <a:pos x="T50" y="T51"/>
                    </a:cxn>
                    <a:cxn ang="T124">
                      <a:pos x="T52" y="T53"/>
                    </a:cxn>
                    <a:cxn ang="T125">
                      <a:pos x="T54" y="T55"/>
                    </a:cxn>
                    <a:cxn ang="T126">
                      <a:pos x="T56" y="T57"/>
                    </a:cxn>
                    <a:cxn ang="T127">
                      <a:pos x="T58" y="T59"/>
                    </a:cxn>
                    <a:cxn ang="T128">
                      <a:pos x="T60" y="T61"/>
                    </a:cxn>
                    <a:cxn ang="T129">
                      <a:pos x="T62" y="T63"/>
                    </a:cxn>
                    <a:cxn ang="T130">
                      <a:pos x="T64" y="T65"/>
                    </a:cxn>
                    <a:cxn ang="T131">
                      <a:pos x="T66" y="T67"/>
                    </a:cxn>
                    <a:cxn ang="T132">
                      <a:pos x="T68" y="T69"/>
                    </a:cxn>
                    <a:cxn ang="T133">
                      <a:pos x="T70" y="T71"/>
                    </a:cxn>
                    <a:cxn ang="T134">
                      <a:pos x="T72" y="T73"/>
                    </a:cxn>
                    <a:cxn ang="T135">
                      <a:pos x="T74" y="T75"/>
                    </a:cxn>
                    <a:cxn ang="T136">
                      <a:pos x="T76" y="T77"/>
                    </a:cxn>
                    <a:cxn ang="T137">
                      <a:pos x="T78" y="T79"/>
                    </a:cxn>
                    <a:cxn ang="T138">
                      <a:pos x="T80" y="T81"/>
                    </a:cxn>
                    <a:cxn ang="T139">
                      <a:pos x="T82" y="T83"/>
                    </a:cxn>
                    <a:cxn ang="T140">
                      <a:pos x="T84" y="T85"/>
                    </a:cxn>
                    <a:cxn ang="T141">
                      <a:pos x="T86" y="T87"/>
                    </a:cxn>
                    <a:cxn ang="T142">
                      <a:pos x="T88" y="T89"/>
                    </a:cxn>
                    <a:cxn ang="T143">
                      <a:pos x="T90" y="T91"/>
                    </a:cxn>
                    <a:cxn ang="T144">
                      <a:pos x="T92" y="T93"/>
                    </a:cxn>
                    <a:cxn ang="T145">
                      <a:pos x="T94" y="T95"/>
                    </a:cxn>
                    <a:cxn ang="T146">
                      <a:pos x="T96" y="T97"/>
                    </a:cxn>
                  </a:cxnLst>
                  <a:rect l="T147" t="T148" r="T149" b="T150"/>
                  <a:pathLst>
                    <a:path w="1379" h="1405">
                      <a:moveTo>
                        <a:pt x="258" y="285"/>
                      </a:moveTo>
                      <a:lnTo>
                        <a:pt x="291" y="188"/>
                      </a:lnTo>
                      <a:lnTo>
                        <a:pt x="313" y="126"/>
                      </a:lnTo>
                      <a:lnTo>
                        <a:pt x="321" y="108"/>
                      </a:lnTo>
                      <a:lnTo>
                        <a:pt x="333" y="93"/>
                      </a:lnTo>
                      <a:lnTo>
                        <a:pt x="341" y="85"/>
                      </a:lnTo>
                      <a:lnTo>
                        <a:pt x="355" y="80"/>
                      </a:lnTo>
                      <a:lnTo>
                        <a:pt x="529" y="46"/>
                      </a:lnTo>
                      <a:lnTo>
                        <a:pt x="717" y="13"/>
                      </a:lnTo>
                      <a:lnTo>
                        <a:pt x="886" y="0"/>
                      </a:lnTo>
                      <a:lnTo>
                        <a:pt x="983" y="0"/>
                      </a:lnTo>
                      <a:lnTo>
                        <a:pt x="1184" y="12"/>
                      </a:lnTo>
                      <a:lnTo>
                        <a:pt x="1328" y="18"/>
                      </a:lnTo>
                      <a:lnTo>
                        <a:pt x="1350" y="20"/>
                      </a:lnTo>
                      <a:lnTo>
                        <a:pt x="1364" y="27"/>
                      </a:lnTo>
                      <a:lnTo>
                        <a:pt x="1373" y="33"/>
                      </a:lnTo>
                      <a:lnTo>
                        <a:pt x="1379" y="43"/>
                      </a:lnTo>
                      <a:lnTo>
                        <a:pt x="1379" y="56"/>
                      </a:lnTo>
                      <a:lnTo>
                        <a:pt x="1372" y="94"/>
                      </a:lnTo>
                      <a:lnTo>
                        <a:pt x="1344" y="221"/>
                      </a:lnTo>
                      <a:lnTo>
                        <a:pt x="1322" y="315"/>
                      </a:lnTo>
                      <a:lnTo>
                        <a:pt x="1276" y="528"/>
                      </a:lnTo>
                      <a:lnTo>
                        <a:pt x="1246" y="659"/>
                      </a:lnTo>
                      <a:lnTo>
                        <a:pt x="1163" y="965"/>
                      </a:lnTo>
                      <a:lnTo>
                        <a:pt x="1084" y="1211"/>
                      </a:lnTo>
                      <a:lnTo>
                        <a:pt x="1069" y="1258"/>
                      </a:lnTo>
                      <a:lnTo>
                        <a:pt x="1060" y="1284"/>
                      </a:lnTo>
                      <a:lnTo>
                        <a:pt x="1053" y="1310"/>
                      </a:lnTo>
                      <a:lnTo>
                        <a:pt x="1044" y="1325"/>
                      </a:lnTo>
                      <a:lnTo>
                        <a:pt x="1030" y="1342"/>
                      </a:lnTo>
                      <a:lnTo>
                        <a:pt x="1016" y="1348"/>
                      </a:lnTo>
                      <a:lnTo>
                        <a:pt x="990" y="1354"/>
                      </a:lnTo>
                      <a:lnTo>
                        <a:pt x="943" y="1358"/>
                      </a:lnTo>
                      <a:lnTo>
                        <a:pt x="865" y="1358"/>
                      </a:lnTo>
                      <a:lnTo>
                        <a:pt x="798" y="1366"/>
                      </a:lnTo>
                      <a:lnTo>
                        <a:pt x="711" y="1380"/>
                      </a:lnTo>
                      <a:lnTo>
                        <a:pt x="621" y="1395"/>
                      </a:lnTo>
                      <a:lnTo>
                        <a:pt x="560" y="1405"/>
                      </a:lnTo>
                      <a:lnTo>
                        <a:pt x="483" y="1405"/>
                      </a:lnTo>
                      <a:lnTo>
                        <a:pt x="468" y="1395"/>
                      </a:lnTo>
                      <a:lnTo>
                        <a:pt x="42" y="1115"/>
                      </a:lnTo>
                      <a:lnTo>
                        <a:pt x="22" y="1097"/>
                      </a:lnTo>
                      <a:lnTo>
                        <a:pt x="7" y="1078"/>
                      </a:lnTo>
                      <a:lnTo>
                        <a:pt x="0" y="1057"/>
                      </a:lnTo>
                      <a:lnTo>
                        <a:pt x="0" y="1031"/>
                      </a:lnTo>
                      <a:lnTo>
                        <a:pt x="7" y="1008"/>
                      </a:lnTo>
                      <a:lnTo>
                        <a:pt x="127" y="663"/>
                      </a:lnTo>
                      <a:lnTo>
                        <a:pt x="205" y="444"/>
                      </a:lnTo>
                      <a:lnTo>
                        <a:pt x="258" y="285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2" name="Freeform 13">
                  <a:extLst>
                    <a:ext uri="{FF2B5EF4-FFF2-40B4-BE49-F238E27FC236}">
                      <a16:creationId xmlns:a16="http://schemas.microsoft.com/office/drawing/2014/main" id="{01287E30-B272-D3AE-CA79-B0820046C5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2" y="2938"/>
                  <a:ext cx="410" cy="534"/>
                </a:xfrm>
                <a:custGeom>
                  <a:avLst/>
                  <a:gdLst>
                    <a:gd name="T0" fmla="*/ 24 w 820"/>
                    <a:gd name="T1" fmla="*/ 40 h 1067"/>
                    <a:gd name="T2" fmla="*/ 31 w 820"/>
                    <a:gd name="T3" fmla="*/ 21 h 1067"/>
                    <a:gd name="T4" fmla="*/ 38 w 820"/>
                    <a:gd name="T5" fmla="*/ 4 h 1067"/>
                    <a:gd name="T6" fmla="*/ 39 w 820"/>
                    <a:gd name="T7" fmla="*/ 3 h 1067"/>
                    <a:gd name="T8" fmla="*/ 40 w 820"/>
                    <a:gd name="T9" fmla="*/ 3 h 1067"/>
                    <a:gd name="T10" fmla="*/ 42 w 820"/>
                    <a:gd name="T11" fmla="*/ 3 h 1067"/>
                    <a:gd name="T12" fmla="*/ 71 w 820"/>
                    <a:gd name="T13" fmla="*/ 1 h 1067"/>
                    <a:gd name="T14" fmla="*/ 100 w 820"/>
                    <a:gd name="T15" fmla="*/ 0 h 1067"/>
                    <a:gd name="T16" fmla="*/ 102 w 820"/>
                    <a:gd name="T17" fmla="*/ 1 h 1067"/>
                    <a:gd name="T18" fmla="*/ 102 w 820"/>
                    <a:gd name="T19" fmla="*/ 1 h 1067"/>
                    <a:gd name="T20" fmla="*/ 103 w 820"/>
                    <a:gd name="T21" fmla="*/ 3 h 1067"/>
                    <a:gd name="T22" fmla="*/ 101 w 820"/>
                    <a:gd name="T23" fmla="*/ 15 h 1067"/>
                    <a:gd name="T24" fmla="*/ 96 w 820"/>
                    <a:gd name="T25" fmla="*/ 25 h 1067"/>
                    <a:gd name="T26" fmla="*/ 89 w 820"/>
                    <a:gd name="T27" fmla="*/ 45 h 1067"/>
                    <a:gd name="T28" fmla="*/ 74 w 820"/>
                    <a:gd name="T29" fmla="*/ 78 h 1067"/>
                    <a:gd name="T30" fmla="*/ 61 w 820"/>
                    <a:gd name="T31" fmla="*/ 106 h 1067"/>
                    <a:gd name="T32" fmla="*/ 58 w 820"/>
                    <a:gd name="T33" fmla="*/ 117 h 1067"/>
                    <a:gd name="T34" fmla="*/ 56 w 820"/>
                    <a:gd name="T35" fmla="*/ 124 h 1067"/>
                    <a:gd name="T36" fmla="*/ 54 w 820"/>
                    <a:gd name="T37" fmla="*/ 128 h 1067"/>
                    <a:gd name="T38" fmla="*/ 52 w 820"/>
                    <a:gd name="T39" fmla="*/ 131 h 1067"/>
                    <a:gd name="T40" fmla="*/ 51 w 820"/>
                    <a:gd name="T41" fmla="*/ 133 h 1067"/>
                    <a:gd name="T42" fmla="*/ 50 w 820"/>
                    <a:gd name="T43" fmla="*/ 134 h 1067"/>
                    <a:gd name="T44" fmla="*/ 48 w 820"/>
                    <a:gd name="T45" fmla="*/ 134 h 1067"/>
                    <a:gd name="T46" fmla="*/ 46 w 820"/>
                    <a:gd name="T47" fmla="*/ 133 h 1067"/>
                    <a:gd name="T48" fmla="*/ 43 w 820"/>
                    <a:gd name="T49" fmla="*/ 132 h 1067"/>
                    <a:gd name="T50" fmla="*/ 40 w 820"/>
                    <a:gd name="T51" fmla="*/ 129 h 1067"/>
                    <a:gd name="T52" fmla="*/ 37 w 820"/>
                    <a:gd name="T53" fmla="*/ 127 h 1067"/>
                    <a:gd name="T54" fmla="*/ 34 w 820"/>
                    <a:gd name="T55" fmla="*/ 124 h 1067"/>
                    <a:gd name="T56" fmla="*/ 30 w 820"/>
                    <a:gd name="T57" fmla="*/ 122 h 1067"/>
                    <a:gd name="T58" fmla="*/ 2 w 820"/>
                    <a:gd name="T59" fmla="*/ 110 h 1067"/>
                    <a:gd name="T60" fmla="*/ 1 w 820"/>
                    <a:gd name="T61" fmla="*/ 109 h 1067"/>
                    <a:gd name="T62" fmla="*/ 0 w 820"/>
                    <a:gd name="T63" fmla="*/ 108 h 1067"/>
                    <a:gd name="T64" fmla="*/ 1 w 820"/>
                    <a:gd name="T65" fmla="*/ 107 h 1067"/>
                    <a:gd name="T66" fmla="*/ 1 w 820"/>
                    <a:gd name="T67" fmla="*/ 105 h 1067"/>
                    <a:gd name="T68" fmla="*/ 24 w 820"/>
                    <a:gd name="T69" fmla="*/ 40 h 1067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820"/>
                    <a:gd name="T106" fmla="*/ 0 h 1067"/>
                    <a:gd name="T107" fmla="*/ 820 w 820"/>
                    <a:gd name="T108" fmla="*/ 1067 h 1067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820" h="1067">
                      <a:moveTo>
                        <a:pt x="187" y="319"/>
                      </a:moveTo>
                      <a:lnTo>
                        <a:pt x="246" y="164"/>
                      </a:lnTo>
                      <a:lnTo>
                        <a:pt x="298" y="28"/>
                      </a:lnTo>
                      <a:lnTo>
                        <a:pt x="306" y="22"/>
                      </a:lnTo>
                      <a:lnTo>
                        <a:pt x="315" y="19"/>
                      </a:lnTo>
                      <a:lnTo>
                        <a:pt x="333" y="18"/>
                      </a:lnTo>
                      <a:lnTo>
                        <a:pt x="568" y="1"/>
                      </a:lnTo>
                      <a:lnTo>
                        <a:pt x="795" y="0"/>
                      </a:lnTo>
                      <a:lnTo>
                        <a:pt x="809" y="3"/>
                      </a:lnTo>
                      <a:lnTo>
                        <a:pt x="814" y="6"/>
                      </a:lnTo>
                      <a:lnTo>
                        <a:pt x="820" y="19"/>
                      </a:lnTo>
                      <a:lnTo>
                        <a:pt x="802" y="116"/>
                      </a:lnTo>
                      <a:lnTo>
                        <a:pt x="766" y="200"/>
                      </a:lnTo>
                      <a:lnTo>
                        <a:pt x="705" y="353"/>
                      </a:lnTo>
                      <a:lnTo>
                        <a:pt x="588" y="617"/>
                      </a:lnTo>
                      <a:lnTo>
                        <a:pt x="488" y="846"/>
                      </a:lnTo>
                      <a:lnTo>
                        <a:pt x="461" y="932"/>
                      </a:lnTo>
                      <a:lnTo>
                        <a:pt x="446" y="991"/>
                      </a:lnTo>
                      <a:lnTo>
                        <a:pt x="429" y="1024"/>
                      </a:lnTo>
                      <a:lnTo>
                        <a:pt x="414" y="1048"/>
                      </a:lnTo>
                      <a:lnTo>
                        <a:pt x="404" y="1059"/>
                      </a:lnTo>
                      <a:lnTo>
                        <a:pt x="395" y="1066"/>
                      </a:lnTo>
                      <a:lnTo>
                        <a:pt x="381" y="1067"/>
                      </a:lnTo>
                      <a:lnTo>
                        <a:pt x="367" y="1063"/>
                      </a:lnTo>
                      <a:lnTo>
                        <a:pt x="344" y="1050"/>
                      </a:lnTo>
                      <a:lnTo>
                        <a:pt x="319" y="1032"/>
                      </a:lnTo>
                      <a:lnTo>
                        <a:pt x="296" y="1011"/>
                      </a:lnTo>
                      <a:lnTo>
                        <a:pt x="268" y="991"/>
                      </a:lnTo>
                      <a:lnTo>
                        <a:pt x="242" y="971"/>
                      </a:lnTo>
                      <a:lnTo>
                        <a:pt x="11" y="877"/>
                      </a:lnTo>
                      <a:lnTo>
                        <a:pt x="4" y="871"/>
                      </a:lnTo>
                      <a:lnTo>
                        <a:pt x="0" y="862"/>
                      </a:lnTo>
                      <a:lnTo>
                        <a:pt x="2" y="849"/>
                      </a:lnTo>
                      <a:lnTo>
                        <a:pt x="6" y="838"/>
                      </a:lnTo>
                      <a:lnTo>
                        <a:pt x="187" y="319"/>
                      </a:lnTo>
                      <a:close/>
                    </a:path>
                  </a:pathLst>
                </a:custGeom>
                <a:solidFill>
                  <a:srgbClr val="005F5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228" name="Group 14">
                <a:extLst>
                  <a:ext uri="{FF2B5EF4-FFF2-40B4-BE49-F238E27FC236}">
                    <a16:creationId xmlns:a16="http://schemas.microsoft.com/office/drawing/2014/main" id="{AF407173-E372-4050-8E83-6CF59CE3DC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72" y="3487"/>
                <a:ext cx="109" cy="302"/>
                <a:chOff x="5272" y="3487"/>
                <a:chExt cx="109" cy="302"/>
              </a:xfrm>
            </p:grpSpPr>
            <p:sp>
              <p:nvSpPr>
                <p:cNvPr id="8229" name="Freeform 15">
                  <a:extLst>
                    <a:ext uri="{FF2B5EF4-FFF2-40B4-BE49-F238E27FC236}">
                      <a16:creationId xmlns:a16="http://schemas.microsoft.com/office/drawing/2014/main" id="{907A3458-F663-F6B7-883F-0CA1441DE9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1" y="3498"/>
                  <a:ext cx="100" cy="291"/>
                </a:xfrm>
                <a:custGeom>
                  <a:avLst/>
                  <a:gdLst>
                    <a:gd name="T0" fmla="*/ 0 w 201"/>
                    <a:gd name="T1" fmla="*/ 0 h 582"/>
                    <a:gd name="T2" fmla="*/ 0 w 201"/>
                    <a:gd name="T3" fmla="*/ 5 h 582"/>
                    <a:gd name="T4" fmla="*/ 2 w 201"/>
                    <a:gd name="T5" fmla="*/ 9 h 582"/>
                    <a:gd name="T6" fmla="*/ 4 w 201"/>
                    <a:gd name="T7" fmla="*/ 12 h 582"/>
                    <a:gd name="T8" fmla="*/ 7 w 201"/>
                    <a:gd name="T9" fmla="*/ 14 h 582"/>
                    <a:gd name="T10" fmla="*/ 11 w 201"/>
                    <a:gd name="T11" fmla="*/ 15 h 582"/>
                    <a:gd name="T12" fmla="*/ 14 w 201"/>
                    <a:gd name="T13" fmla="*/ 18 h 582"/>
                    <a:gd name="T14" fmla="*/ 17 w 201"/>
                    <a:gd name="T15" fmla="*/ 22 h 582"/>
                    <a:gd name="T16" fmla="*/ 20 w 201"/>
                    <a:gd name="T17" fmla="*/ 28 h 582"/>
                    <a:gd name="T18" fmla="*/ 21 w 201"/>
                    <a:gd name="T19" fmla="*/ 33 h 582"/>
                    <a:gd name="T20" fmla="*/ 20 w 201"/>
                    <a:gd name="T21" fmla="*/ 37 h 582"/>
                    <a:gd name="T22" fmla="*/ 17 w 201"/>
                    <a:gd name="T23" fmla="*/ 40 h 582"/>
                    <a:gd name="T24" fmla="*/ 15 w 201"/>
                    <a:gd name="T25" fmla="*/ 43 h 582"/>
                    <a:gd name="T26" fmla="*/ 13 w 201"/>
                    <a:gd name="T27" fmla="*/ 46 h 582"/>
                    <a:gd name="T28" fmla="*/ 12 w 201"/>
                    <a:gd name="T29" fmla="*/ 51 h 582"/>
                    <a:gd name="T30" fmla="*/ 11 w 201"/>
                    <a:gd name="T31" fmla="*/ 56 h 582"/>
                    <a:gd name="T32" fmla="*/ 12 w 201"/>
                    <a:gd name="T33" fmla="*/ 60 h 582"/>
                    <a:gd name="T34" fmla="*/ 14 w 201"/>
                    <a:gd name="T35" fmla="*/ 63 h 582"/>
                    <a:gd name="T36" fmla="*/ 18 w 201"/>
                    <a:gd name="T37" fmla="*/ 68 h 582"/>
                    <a:gd name="T38" fmla="*/ 21 w 201"/>
                    <a:gd name="T39" fmla="*/ 70 h 582"/>
                    <a:gd name="T40" fmla="*/ 25 w 201"/>
                    <a:gd name="T41" fmla="*/ 73 h 582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201"/>
                    <a:gd name="T64" fmla="*/ 0 h 582"/>
                    <a:gd name="T65" fmla="*/ 201 w 201"/>
                    <a:gd name="T66" fmla="*/ 582 h 582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201" h="582">
                      <a:moveTo>
                        <a:pt x="0" y="0"/>
                      </a:moveTo>
                      <a:lnTo>
                        <a:pt x="7" y="38"/>
                      </a:lnTo>
                      <a:lnTo>
                        <a:pt x="17" y="67"/>
                      </a:lnTo>
                      <a:lnTo>
                        <a:pt x="33" y="94"/>
                      </a:lnTo>
                      <a:lnTo>
                        <a:pt x="60" y="111"/>
                      </a:lnTo>
                      <a:lnTo>
                        <a:pt x="93" y="123"/>
                      </a:lnTo>
                      <a:lnTo>
                        <a:pt x="119" y="146"/>
                      </a:lnTo>
                      <a:lnTo>
                        <a:pt x="140" y="174"/>
                      </a:lnTo>
                      <a:lnTo>
                        <a:pt x="162" y="221"/>
                      </a:lnTo>
                      <a:lnTo>
                        <a:pt x="169" y="261"/>
                      </a:lnTo>
                      <a:lnTo>
                        <a:pt x="163" y="291"/>
                      </a:lnTo>
                      <a:lnTo>
                        <a:pt x="140" y="319"/>
                      </a:lnTo>
                      <a:lnTo>
                        <a:pt x="120" y="345"/>
                      </a:lnTo>
                      <a:lnTo>
                        <a:pt x="106" y="371"/>
                      </a:lnTo>
                      <a:lnTo>
                        <a:pt x="96" y="406"/>
                      </a:lnTo>
                      <a:lnTo>
                        <a:pt x="91" y="445"/>
                      </a:lnTo>
                      <a:lnTo>
                        <a:pt x="101" y="481"/>
                      </a:lnTo>
                      <a:lnTo>
                        <a:pt x="115" y="505"/>
                      </a:lnTo>
                      <a:lnTo>
                        <a:pt x="145" y="537"/>
                      </a:lnTo>
                      <a:lnTo>
                        <a:pt x="169" y="558"/>
                      </a:lnTo>
                      <a:lnTo>
                        <a:pt x="201" y="582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30" name="Oval 16">
                  <a:extLst>
                    <a:ext uri="{FF2B5EF4-FFF2-40B4-BE49-F238E27FC236}">
                      <a16:creationId xmlns:a16="http://schemas.microsoft.com/office/drawing/2014/main" id="{518B1600-98FC-D33A-464C-9C7ECE1C0F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72" y="3487"/>
                  <a:ext cx="18" cy="18"/>
                </a:xfrm>
                <a:prstGeom prst="ellipse">
                  <a:avLst/>
                </a:prstGeom>
                <a:solidFill>
                  <a:srgbClr val="00000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400"/>
                </a:p>
              </p:txBody>
            </p:sp>
          </p:grpSp>
        </p:grpSp>
        <p:grpSp>
          <p:nvGrpSpPr>
            <p:cNvPr id="8220" name="Group 17">
              <a:extLst>
                <a:ext uri="{FF2B5EF4-FFF2-40B4-BE49-F238E27FC236}">
                  <a16:creationId xmlns:a16="http://schemas.microsoft.com/office/drawing/2014/main" id="{BD7113AD-8D01-B15E-34A0-F672A31F73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8" y="2695"/>
              <a:ext cx="789" cy="1327"/>
              <a:chOff x="4038" y="2695"/>
              <a:chExt cx="789" cy="1327"/>
            </a:xfrm>
          </p:grpSpPr>
          <p:sp>
            <p:nvSpPr>
              <p:cNvPr id="8221" name="Freeform 18">
                <a:extLst>
                  <a:ext uri="{FF2B5EF4-FFF2-40B4-BE49-F238E27FC236}">
                    <a16:creationId xmlns:a16="http://schemas.microsoft.com/office/drawing/2014/main" id="{E0660A56-32AE-D68E-6170-863BE008E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8" y="3295"/>
                <a:ext cx="458" cy="727"/>
              </a:xfrm>
              <a:custGeom>
                <a:avLst/>
                <a:gdLst>
                  <a:gd name="T0" fmla="*/ 115 w 915"/>
                  <a:gd name="T1" fmla="*/ 85 h 1456"/>
                  <a:gd name="T2" fmla="*/ 82 w 915"/>
                  <a:gd name="T3" fmla="*/ 67 h 1456"/>
                  <a:gd name="T4" fmla="*/ 46 w 915"/>
                  <a:gd name="T5" fmla="*/ 3 h 1456"/>
                  <a:gd name="T6" fmla="*/ 45 w 915"/>
                  <a:gd name="T7" fmla="*/ 2 h 1456"/>
                  <a:gd name="T8" fmla="*/ 42 w 915"/>
                  <a:gd name="T9" fmla="*/ 1 h 1456"/>
                  <a:gd name="T10" fmla="*/ 39 w 915"/>
                  <a:gd name="T11" fmla="*/ 0 h 1456"/>
                  <a:gd name="T12" fmla="*/ 36 w 915"/>
                  <a:gd name="T13" fmla="*/ 0 h 1456"/>
                  <a:gd name="T14" fmla="*/ 32 w 915"/>
                  <a:gd name="T15" fmla="*/ 0 h 1456"/>
                  <a:gd name="T16" fmla="*/ 29 w 915"/>
                  <a:gd name="T17" fmla="*/ 1 h 1456"/>
                  <a:gd name="T18" fmla="*/ 25 w 915"/>
                  <a:gd name="T19" fmla="*/ 3 h 1456"/>
                  <a:gd name="T20" fmla="*/ 20 w 915"/>
                  <a:gd name="T21" fmla="*/ 6 h 1456"/>
                  <a:gd name="T22" fmla="*/ 16 w 915"/>
                  <a:gd name="T23" fmla="*/ 8 h 1456"/>
                  <a:gd name="T24" fmla="*/ 12 w 915"/>
                  <a:gd name="T25" fmla="*/ 11 h 1456"/>
                  <a:gd name="T26" fmla="*/ 10 w 915"/>
                  <a:gd name="T27" fmla="*/ 13 h 1456"/>
                  <a:gd name="T28" fmla="*/ 7 w 915"/>
                  <a:gd name="T29" fmla="*/ 16 h 1456"/>
                  <a:gd name="T30" fmla="*/ 4 w 915"/>
                  <a:gd name="T31" fmla="*/ 21 h 1456"/>
                  <a:gd name="T32" fmla="*/ 2 w 915"/>
                  <a:gd name="T33" fmla="*/ 24 h 1456"/>
                  <a:gd name="T34" fmla="*/ 1 w 915"/>
                  <a:gd name="T35" fmla="*/ 29 h 1456"/>
                  <a:gd name="T36" fmla="*/ 0 w 915"/>
                  <a:gd name="T37" fmla="*/ 34 h 1456"/>
                  <a:gd name="T38" fmla="*/ 0 w 915"/>
                  <a:gd name="T39" fmla="*/ 42 h 1456"/>
                  <a:gd name="T40" fmla="*/ 1 w 915"/>
                  <a:gd name="T41" fmla="*/ 51 h 1456"/>
                  <a:gd name="T42" fmla="*/ 3 w 915"/>
                  <a:gd name="T43" fmla="*/ 59 h 1456"/>
                  <a:gd name="T44" fmla="*/ 6 w 915"/>
                  <a:gd name="T45" fmla="*/ 70 h 1456"/>
                  <a:gd name="T46" fmla="*/ 9 w 915"/>
                  <a:gd name="T47" fmla="*/ 78 h 1456"/>
                  <a:gd name="T48" fmla="*/ 12 w 915"/>
                  <a:gd name="T49" fmla="*/ 84 h 1456"/>
                  <a:gd name="T50" fmla="*/ 16 w 915"/>
                  <a:gd name="T51" fmla="*/ 90 h 1456"/>
                  <a:gd name="T52" fmla="*/ 19 w 915"/>
                  <a:gd name="T53" fmla="*/ 94 h 1456"/>
                  <a:gd name="T54" fmla="*/ 22 w 915"/>
                  <a:gd name="T55" fmla="*/ 99 h 1456"/>
                  <a:gd name="T56" fmla="*/ 26 w 915"/>
                  <a:gd name="T57" fmla="*/ 104 h 1456"/>
                  <a:gd name="T58" fmla="*/ 30 w 915"/>
                  <a:gd name="T59" fmla="*/ 106 h 1456"/>
                  <a:gd name="T60" fmla="*/ 45 w 915"/>
                  <a:gd name="T61" fmla="*/ 105 h 1456"/>
                  <a:gd name="T62" fmla="*/ 56 w 915"/>
                  <a:gd name="T63" fmla="*/ 101 h 1456"/>
                  <a:gd name="T64" fmla="*/ 64 w 915"/>
                  <a:gd name="T65" fmla="*/ 103 h 1456"/>
                  <a:gd name="T66" fmla="*/ 80 w 915"/>
                  <a:gd name="T67" fmla="*/ 104 h 1456"/>
                  <a:gd name="T68" fmla="*/ 101 w 915"/>
                  <a:gd name="T69" fmla="*/ 101 h 1456"/>
                  <a:gd name="T70" fmla="*/ 104 w 915"/>
                  <a:gd name="T71" fmla="*/ 108 h 1456"/>
                  <a:gd name="T72" fmla="*/ 104 w 915"/>
                  <a:gd name="T73" fmla="*/ 156 h 1456"/>
                  <a:gd name="T74" fmla="*/ 104 w 915"/>
                  <a:gd name="T75" fmla="*/ 160 h 1456"/>
                  <a:gd name="T76" fmla="*/ 103 w 915"/>
                  <a:gd name="T77" fmla="*/ 163 h 1456"/>
                  <a:gd name="T78" fmla="*/ 102 w 915"/>
                  <a:gd name="T79" fmla="*/ 166 h 1456"/>
                  <a:gd name="T80" fmla="*/ 100 w 915"/>
                  <a:gd name="T81" fmla="*/ 168 h 1456"/>
                  <a:gd name="T82" fmla="*/ 97 w 915"/>
                  <a:gd name="T83" fmla="*/ 170 h 1456"/>
                  <a:gd name="T84" fmla="*/ 95 w 915"/>
                  <a:gd name="T85" fmla="*/ 172 h 1456"/>
                  <a:gd name="T86" fmla="*/ 93 w 915"/>
                  <a:gd name="T87" fmla="*/ 172 h 1456"/>
                  <a:gd name="T88" fmla="*/ 90 w 915"/>
                  <a:gd name="T89" fmla="*/ 173 h 1456"/>
                  <a:gd name="T90" fmla="*/ 12 w 915"/>
                  <a:gd name="T91" fmla="*/ 173 h 1456"/>
                  <a:gd name="T92" fmla="*/ 12 w 915"/>
                  <a:gd name="T93" fmla="*/ 181 h 1456"/>
                  <a:gd name="T94" fmla="*/ 92 w 915"/>
                  <a:gd name="T95" fmla="*/ 181 h 1456"/>
                  <a:gd name="T96" fmla="*/ 96 w 915"/>
                  <a:gd name="T97" fmla="*/ 181 h 1456"/>
                  <a:gd name="T98" fmla="*/ 99 w 915"/>
                  <a:gd name="T99" fmla="*/ 180 h 1456"/>
                  <a:gd name="T100" fmla="*/ 102 w 915"/>
                  <a:gd name="T101" fmla="*/ 180 h 1456"/>
                  <a:gd name="T102" fmla="*/ 104 w 915"/>
                  <a:gd name="T103" fmla="*/ 179 h 1456"/>
                  <a:gd name="T104" fmla="*/ 107 w 915"/>
                  <a:gd name="T105" fmla="*/ 177 h 1456"/>
                  <a:gd name="T106" fmla="*/ 109 w 915"/>
                  <a:gd name="T107" fmla="*/ 173 h 1456"/>
                  <a:gd name="T108" fmla="*/ 111 w 915"/>
                  <a:gd name="T109" fmla="*/ 170 h 1456"/>
                  <a:gd name="T110" fmla="*/ 113 w 915"/>
                  <a:gd name="T111" fmla="*/ 167 h 1456"/>
                  <a:gd name="T112" fmla="*/ 114 w 915"/>
                  <a:gd name="T113" fmla="*/ 163 h 1456"/>
                  <a:gd name="T114" fmla="*/ 114 w 915"/>
                  <a:gd name="T115" fmla="*/ 159 h 1456"/>
                  <a:gd name="T116" fmla="*/ 115 w 915"/>
                  <a:gd name="T117" fmla="*/ 154 h 1456"/>
                  <a:gd name="T118" fmla="*/ 115 w 915"/>
                  <a:gd name="T119" fmla="*/ 85 h 145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915"/>
                  <a:gd name="T181" fmla="*/ 0 h 1456"/>
                  <a:gd name="T182" fmla="*/ 915 w 915"/>
                  <a:gd name="T183" fmla="*/ 1456 h 1456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915" h="1456">
                    <a:moveTo>
                      <a:pt x="915" y="685"/>
                    </a:moveTo>
                    <a:lnTo>
                      <a:pt x="654" y="538"/>
                    </a:lnTo>
                    <a:lnTo>
                      <a:pt x="367" y="28"/>
                    </a:lnTo>
                    <a:lnTo>
                      <a:pt x="354" y="19"/>
                    </a:lnTo>
                    <a:lnTo>
                      <a:pt x="334" y="9"/>
                    </a:lnTo>
                    <a:lnTo>
                      <a:pt x="311" y="4"/>
                    </a:lnTo>
                    <a:lnTo>
                      <a:pt x="281" y="0"/>
                    </a:lnTo>
                    <a:lnTo>
                      <a:pt x="253" y="4"/>
                    </a:lnTo>
                    <a:lnTo>
                      <a:pt x="226" y="14"/>
                    </a:lnTo>
                    <a:lnTo>
                      <a:pt x="195" y="28"/>
                    </a:lnTo>
                    <a:lnTo>
                      <a:pt x="156" y="48"/>
                    </a:lnTo>
                    <a:lnTo>
                      <a:pt x="123" y="70"/>
                    </a:lnTo>
                    <a:lnTo>
                      <a:pt x="95" y="90"/>
                    </a:lnTo>
                    <a:lnTo>
                      <a:pt x="73" y="111"/>
                    </a:lnTo>
                    <a:lnTo>
                      <a:pt x="53" y="135"/>
                    </a:lnTo>
                    <a:lnTo>
                      <a:pt x="29" y="170"/>
                    </a:lnTo>
                    <a:lnTo>
                      <a:pt x="15" y="197"/>
                    </a:lnTo>
                    <a:lnTo>
                      <a:pt x="2" y="234"/>
                    </a:lnTo>
                    <a:lnTo>
                      <a:pt x="0" y="276"/>
                    </a:lnTo>
                    <a:lnTo>
                      <a:pt x="0" y="338"/>
                    </a:lnTo>
                    <a:lnTo>
                      <a:pt x="7" y="411"/>
                    </a:lnTo>
                    <a:lnTo>
                      <a:pt x="21" y="478"/>
                    </a:lnTo>
                    <a:lnTo>
                      <a:pt x="45" y="560"/>
                    </a:lnTo>
                    <a:lnTo>
                      <a:pt x="71" y="628"/>
                    </a:lnTo>
                    <a:lnTo>
                      <a:pt x="92" y="674"/>
                    </a:lnTo>
                    <a:lnTo>
                      <a:pt x="124" y="722"/>
                    </a:lnTo>
                    <a:lnTo>
                      <a:pt x="148" y="755"/>
                    </a:lnTo>
                    <a:lnTo>
                      <a:pt x="175" y="793"/>
                    </a:lnTo>
                    <a:lnTo>
                      <a:pt x="207" y="833"/>
                    </a:lnTo>
                    <a:lnTo>
                      <a:pt x="236" y="856"/>
                    </a:lnTo>
                    <a:lnTo>
                      <a:pt x="357" y="842"/>
                    </a:lnTo>
                    <a:lnTo>
                      <a:pt x="448" y="811"/>
                    </a:lnTo>
                    <a:lnTo>
                      <a:pt x="506" y="828"/>
                    </a:lnTo>
                    <a:lnTo>
                      <a:pt x="640" y="834"/>
                    </a:lnTo>
                    <a:lnTo>
                      <a:pt x="805" y="811"/>
                    </a:lnTo>
                    <a:lnTo>
                      <a:pt x="830" y="865"/>
                    </a:lnTo>
                    <a:lnTo>
                      <a:pt x="830" y="1249"/>
                    </a:lnTo>
                    <a:lnTo>
                      <a:pt x="826" y="1284"/>
                    </a:lnTo>
                    <a:lnTo>
                      <a:pt x="819" y="1307"/>
                    </a:lnTo>
                    <a:lnTo>
                      <a:pt x="809" y="1331"/>
                    </a:lnTo>
                    <a:lnTo>
                      <a:pt x="794" y="1349"/>
                    </a:lnTo>
                    <a:lnTo>
                      <a:pt x="776" y="1366"/>
                    </a:lnTo>
                    <a:lnTo>
                      <a:pt x="756" y="1377"/>
                    </a:lnTo>
                    <a:lnTo>
                      <a:pt x="738" y="1382"/>
                    </a:lnTo>
                    <a:lnTo>
                      <a:pt x="715" y="1386"/>
                    </a:lnTo>
                    <a:lnTo>
                      <a:pt x="95" y="1385"/>
                    </a:lnTo>
                    <a:lnTo>
                      <a:pt x="95" y="1456"/>
                    </a:lnTo>
                    <a:lnTo>
                      <a:pt x="732" y="1453"/>
                    </a:lnTo>
                    <a:lnTo>
                      <a:pt x="765" y="1452"/>
                    </a:lnTo>
                    <a:lnTo>
                      <a:pt x="786" y="1448"/>
                    </a:lnTo>
                    <a:lnTo>
                      <a:pt x="811" y="1442"/>
                    </a:lnTo>
                    <a:lnTo>
                      <a:pt x="831" y="1433"/>
                    </a:lnTo>
                    <a:lnTo>
                      <a:pt x="851" y="1417"/>
                    </a:lnTo>
                    <a:lnTo>
                      <a:pt x="872" y="1390"/>
                    </a:lnTo>
                    <a:lnTo>
                      <a:pt x="886" y="1366"/>
                    </a:lnTo>
                    <a:lnTo>
                      <a:pt x="898" y="1340"/>
                    </a:lnTo>
                    <a:lnTo>
                      <a:pt x="906" y="1311"/>
                    </a:lnTo>
                    <a:lnTo>
                      <a:pt x="912" y="1278"/>
                    </a:lnTo>
                    <a:lnTo>
                      <a:pt x="915" y="1240"/>
                    </a:lnTo>
                    <a:lnTo>
                      <a:pt x="915" y="685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222" name="Group 19">
                <a:extLst>
                  <a:ext uri="{FF2B5EF4-FFF2-40B4-BE49-F238E27FC236}">
                    <a16:creationId xmlns:a16="http://schemas.microsoft.com/office/drawing/2014/main" id="{48BAC389-9251-6A20-5060-D99659527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30" y="2695"/>
                <a:ext cx="697" cy="1319"/>
                <a:chOff x="4130" y="2695"/>
                <a:chExt cx="697" cy="1319"/>
              </a:xfrm>
            </p:grpSpPr>
            <p:sp>
              <p:nvSpPr>
                <p:cNvPr id="8223" name="Freeform 20">
                  <a:extLst>
                    <a:ext uri="{FF2B5EF4-FFF2-40B4-BE49-F238E27FC236}">
                      <a16:creationId xmlns:a16="http://schemas.microsoft.com/office/drawing/2014/main" id="{A1D57EF9-ABA5-9917-1EB0-4B78924478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30" y="2695"/>
                  <a:ext cx="697" cy="1319"/>
                </a:xfrm>
                <a:custGeom>
                  <a:avLst/>
                  <a:gdLst>
                    <a:gd name="T0" fmla="*/ 70 w 1393"/>
                    <a:gd name="T1" fmla="*/ 23 h 2638"/>
                    <a:gd name="T2" fmla="*/ 73 w 1393"/>
                    <a:gd name="T3" fmla="*/ 22 h 2638"/>
                    <a:gd name="T4" fmla="*/ 82 w 1393"/>
                    <a:gd name="T5" fmla="*/ 25 h 2638"/>
                    <a:gd name="T6" fmla="*/ 81 w 1393"/>
                    <a:gd name="T7" fmla="*/ 2 h 2638"/>
                    <a:gd name="T8" fmla="*/ 94 w 1393"/>
                    <a:gd name="T9" fmla="*/ 19 h 2638"/>
                    <a:gd name="T10" fmla="*/ 98 w 1393"/>
                    <a:gd name="T11" fmla="*/ 5 h 2638"/>
                    <a:gd name="T12" fmla="*/ 109 w 1393"/>
                    <a:gd name="T13" fmla="*/ 0 h 2638"/>
                    <a:gd name="T14" fmla="*/ 108 w 1393"/>
                    <a:gd name="T15" fmla="*/ 12 h 2638"/>
                    <a:gd name="T16" fmla="*/ 114 w 1393"/>
                    <a:gd name="T17" fmla="*/ 8 h 2638"/>
                    <a:gd name="T18" fmla="*/ 114 w 1393"/>
                    <a:gd name="T19" fmla="*/ 14 h 2638"/>
                    <a:gd name="T20" fmla="*/ 118 w 1393"/>
                    <a:gd name="T21" fmla="*/ 27 h 2638"/>
                    <a:gd name="T22" fmla="*/ 133 w 1393"/>
                    <a:gd name="T23" fmla="*/ 10 h 2638"/>
                    <a:gd name="T24" fmla="*/ 123 w 1393"/>
                    <a:gd name="T25" fmla="*/ 26 h 2638"/>
                    <a:gd name="T26" fmla="*/ 140 w 1393"/>
                    <a:gd name="T27" fmla="*/ 15 h 2638"/>
                    <a:gd name="T28" fmla="*/ 132 w 1393"/>
                    <a:gd name="T29" fmla="*/ 28 h 2638"/>
                    <a:gd name="T30" fmla="*/ 134 w 1393"/>
                    <a:gd name="T31" fmla="*/ 35 h 2638"/>
                    <a:gd name="T32" fmla="*/ 133 w 1393"/>
                    <a:gd name="T33" fmla="*/ 49 h 2638"/>
                    <a:gd name="T34" fmla="*/ 147 w 1393"/>
                    <a:gd name="T35" fmla="*/ 68 h 2638"/>
                    <a:gd name="T36" fmla="*/ 159 w 1393"/>
                    <a:gd name="T37" fmla="*/ 90 h 2638"/>
                    <a:gd name="T38" fmla="*/ 155 w 1393"/>
                    <a:gd name="T39" fmla="*/ 94 h 2638"/>
                    <a:gd name="T40" fmla="*/ 127 w 1393"/>
                    <a:gd name="T41" fmla="*/ 113 h 2638"/>
                    <a:gd name="T42" fmla="*/ 119 w 1393"/>
                    <a:gd name="T43" fmla="*/ 134 h 2638"/>
                    <a:gd name="T44" fmla="*/ 91 w 1393"/>
                    <a:gd name="T45" fmla="*/ 130 h 2638"/>
                    <a:gd name="T46" fmla="*/ 83 w 1393"/>
                    <a:gd name="T47" fmla="*/ 168 h 2638"/>
                    <a:gd name="T48" fmla="*/ 106 w 1393"/>
                    <a:gd name="T49" fmla="*/ 189 h 2638"/>
                    <a:gd name="T50" fmla="*/ 132 w 1393"/>
                    <a:gd name="T51" fmla="*/ 193 h 2638"/>
                    <a:gd name="T52" fmla="*/ 150 w 1393"/>
                    <a:gd name="T53" fmla="*/ 193 h 2638"/>
                    <a:gd name="T54" fmla="*/ 161 w 1393"/>
                    <a:gd name="T55" fmla="*/ 189 h 2638"/>
                    <a:gd name="T56" fmla="*/ 165 w 1393"/>
                    <a:gd name="T57" fmla="*/ 198 h 2638"/>
                    <a:gd name="T58" fmla="*/ 175 w 1393"/>
                    <a:gd name="T59" fmla="*/ 205 h 2638"/>
                    <a:gd name="T60" fmla="*/ 171 w 1393"/>
                    <a:gd name="T61" fmla="*/ 211 h 2638"/>
                    <a:gd name="T62" fmla="*/ 173 w 1393"/>
                    <a:gd name="T63" fmla="*/ 219 h 2638"/>
                    <a:gd name="T64" fmla="*/ 168 w 1393"/>
                    <a:gd name="T65" fmla="*/ 228 h 2638"/>
                    <a:gd name="T66" fmla="*/ 165 w 1393"/>
                    <a:gd name="T67" fmla="*/ 233 h 2638"/>
                    <a:gd name="T68" fmla="*/ 144 w 1393"/>
                    <a:gd name="T69" fmla="*/ 225 h 2638"/>
                    <a:gd name="T70" fmla="*/ 107 w 1393"/>
                    <a:gd name="T71" fmla="*/ 215 h 2638"/>
                    <a:gd name="T72" fmla="*/ 82 w 1393"/>
                    <a:gd name="T73" fmla="*/ 212 h 2638"/>
                    <a:gd name="T74" fmla="*/ 76 w 1393"/>
                    <a:gd name="T75" fmla="*/ 204 h 2638"/>
                    <a:gd name="T76" fmla="*/ 79 w 1393"/>
                    <a:gd name="T77" fmla="*/ 209 h 2638"/>
                    <a:gd name="T78" fmla="*/ 95 w 1393"/>
                    <a:gd name="T79" fmla="*/ 214 h 2638"/>
                    <a:gd name="T80" fmla="*/ 108 w 1393"/>
                    <a:gd name="T81" fmla="*/ 224 h 2638"/>
                    <a:gd name="T82" fmla="*/ 105 w 1393"/>
                    <a:gd name="T83" fmla="*/ 234 h 2638"/>
                    <a:gd name="T84" fmla="*/ 81 w 1393"/>
                    <a:gd name="T85" fmla="*/ 256 h 2638"/>
                    <a:gd name="T86" fmla="*/ 53 w 1393"/>
                    <a:gd name="T87" fmla="*/ 275 h 2638"/>
                    <a:gd name="T88" fmla="*/ 48 w 1393"/>
                    <a:gd name="T89" fmla="*/ 303 h 2638"/>
                    <a:gd name="T90" fmla="*/ 64 w 1393"/>
                    <a:gd name="T91" fmla="*/ 325 h 2638"/>
                    <a:gd name="T92" fmla="*/ 38 w 1393"/>
                    <a:gd name="T93" fmla="*/ 329 h 2638"/>
                    <a:gd name="T94" fmla="*/ 22 w 1393"/>
                    <a:gd name="T95" fmla="*/ 328 h 2638"/>
                    <a:gd name="T96" fmla="*/ 22 w 1393"/>
                    <a:gd name="T97" fmla="*/ 286 h 2638"/>
                    <a:gd name="T98" fmla="*/ 13 w 1393"/>
                    <a:gd name="T99" fmla="*/ 275 h 2638"/>
                    <a:gd name="T100" fmla="*/ 19 w 1393"/>
                    <a:gd name="T101" fmla="*/ 265 h 2638"/>
                    <a:gd name="T102" fmla="*/ 48 w 1393"/>
                    <a:gd name="T103" fmla="*/ 251 h 2638"/>
                    <a:gd name="T104" fmla="*/ 57 w 1393"/>
                    <a:gd name="T105" fmla="*/ 232 h 2638"/>
                    <a:gd name="T106" fmla="*/ 13 w 1393"/>
                    <a:gd name="T107" fmla="*/ 229 h 2638"/>
                    <a:gd name="T108" fmla="*/ 3 w 1393"/>
                    <a:gd name="T109" fmla="*/ 224 h 2638"/>
                    <a:gd name="T110" fmla="*/ 0 w 1393"/>
                    <a:gd name="T111" fmla="*/ 207 h 2638"/>
                    <a:gd name="T112" fmla="*/ 3 w 1393"/>
                    <a:gd name="T113" fmla="*/ 191 h 2638"/>
                    <a:gd name="T114" fmla="*/ 24 w 1393"/>
                    <a:gd name="T115" fmla="*/ 138 h 2638"/>
                    <a:gd name="T116" fmla="*/ 48 w 1393"/>
                    <a:gd name="T117" fmla="*/ 102 h 2638"/>
                    <a:gd name="T118" fmla="*/ 60 w 1393"/>
                    <a:gd name="T119" fmla="*/ 71 h 2638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1393"/>
                    <a:gd name="T181" fmla="*/ 0 h 2638"/>
                    <a:gd name="T182" fmla="*/ 1393 w 1393"/>
                    <a:gd name="T183" fmla="*/ 2638 h 2638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1393" h="2638">
                      <a:moveTo>
                        <a:pt x="477" y="565"/>
                      </a:moveTo>
                      <a:lnTo>
                        <a:pt x="513" y="445"/>
                      </a:lnTo>
                      <a:lnTo>
                        <a:pt x="545" y="304"/>
                      </a:lnTo>
                      <a:lnTo>
                        <a:pt x="560" y="182"/>
                      </a:lnTo>
                      <a:lnTo>
                        <a:pt x="529" y="113"/>
                      </a:lnTo>
                      <a:lnTo>
                        <a:pt x="497" y="80"/>
                      </a:lnTo>
                      <a:lnTo>
                        <a:pt x="545" y="118"/>
                      </a:lnTo>
                      <a:lnTo>
                        <a:pt x="582" y="178"/>
                      </a:lnTo>
                      <a:lnTo>
                        <a:pt x="553" y="42"/>
                      </a:lnTo>
                      <a:lnTo>
                        <a:pt x="578" y="107"/>
                      </a:lnTo>
                      <a:lnTo>
                        <a:pt x="632" y="191"/>
                      </a:lnTo>
                      <a:lnTo>
                        <a:pt x="656" y="201"/>
                      </a:lnTo>
                      <a:lnTo>
                        <a:pt x="639" y="128"/>
                      </a:lnTo>
                      <a:lnTo>
                        <a:pt x="652" y="137"/>
                      </a:lnTo>
                      <a:lnTo>
                        <a:pt x="658" y="76"/>
                      </a:lnTo>
                      <a:lnTo>
                        <a:pt x="641" y="11"/>
                      </a:lnTo>
                      <a:lnTo>
                        <a:pt x="724" y="183"/>
                      </a:lnTo>
                      <a:lnTo>
                        <a:pt x="731" y="155"/>
                      </a:lnTo>
                      <a:lnTo>
                        <a:pt x="742" y="175"/>
                      </a:lnTo>
                      <a:lnTo>
                        <a:pt x="746" y="149"/>
                      </a:lnTo>
                      <a:lnTo>
                        <a:pt x="728" y="106"/>
                      </a:lnTo>
                      <a:lnTo>
                        <a:pt x="732" y="23"/>
                      </a:lnTo>
                      <a:lnTo>
                        <a:pt x="761" y="183"/>
                      </a:lnTo>
                      <a:lnTo>
                        <a:pt x="777" y="38"/>
                      </a:lnTo>
                      <a:lnTo>
                        <a:pt x="777" y="151"/>
                      </a:lnTo>
                      <a:lnTo>
                        <a:pt x="792" y="179"/>
                      </a:lnTo>
                      <a:lnTo>
                        <a:pt x="816" y="52"/>
                      </a:lnTo>
                      <a:lnTo>
                        <a:pt x="869" y="0"/>
                      </a:lnTo>
                      <a:lnTo>
                        <a:pt x="834" y="52"/>
                      </a:lnTo>
                      <a:lnTo>
                        <a:pt x="812" y="153"/>
                      </a:lnTo>
                      <a:lnTo>
                        <a:pt x="820" y="170"/>
                      </a:lnTo>
                      <a:lnTo>
                        <a:pt x="857" y="99"/>
                      </a:lnTo>
                      <a:lnTo>
                        <a:pt x="831" y="160"/>
                      </a:lnTo>
                      <a:lnTo>
                        <a:pt x="831" y="187"/>
                      </a:lnTo>
                      <a:lnTo>
                        <a:pt x="910" y="38"/>
                      </a:lnTo>
                      <a:lnTo>
                        <a:pt x="911" y="64"/>
                      </a:lnTo>
                      <a:lnTo>
                        <a:pt x="876" y="149"/>
                      </a:lnTo>
                      <a:lnTo>
                        <a:pt x="876" y="201"/>
                      </a:lnTo>
                      <a:lnTo>
                        <a:pt x="888" y="209"/>
                      </a:lnTo>
                      <a:lnTo>
                        <a:pt x="906" y="114"/>
                      </a:lnTo>
                      <a:lnTo>
                        <a:pt x="941" y="50"/>
                      </a:lnTo>
                      <a:lnTo>
                        <a:pt x="911" y="122"/>
                      </a:lnTo>
                      <a:lnTo>
                        <a:pt x="919" y="220"/>
                      </a:lnTo>
                      <a:lnTo>
                        <a:pt x="938" y="214"/>
                      </a:lnTo>
                      <a:lnTo>
                        <a:pt x="975" y="86"/>
                      </a:lnTo>
                      <a:lnTo>
                        <a:pt x="948" y="224"/>
                      </a:lnTo>
                      <a:lnTo>
                        <a:pt x="1009" y="113"/>
                      </a:lnTo>
                      <a:lnTo>
                        <a:pt x="1059" y="76"/>
                      </a:lnTo>
                      <a:lnTo>
                        <a:pt x="1018" y="130"/>
                      </a:lnTo>
                      <a:lnTo>
                        <a:pt x="990" y="187"/>
                      </a:lnTo>
                      <a:lnTo>
                        <a:pt x="1037" y="168"/>
                      </a:lnTo>
                      <a:lnTo>
                        <a:pt x="979" y="210"/>
                      </a:lnTo>
                      <a:lnTo>
                        <a:pt x="968" y="254"/>
                      </a:lnTo>
                      <a:lnTo>
                        <a:pt x="988" y="262"/>
                      </a:lnTo>
                      <a:lnTo>
                        <a:pt x="1045" y="172"/>
                      </a:lnTo>
                      <a:lnTo>
                        <a:pt x="1116" y="118"/>
                      </a:lnTo>
                      <a:lnTo>
                        <a:pt x="1022" y="239"/>
                      </a:lnTo>
                      <a:lnTo>
                        <a:pt x="1068" y="201"/>
                      </a:lnTo>
                      <a:lnTo>
                        <a:pt x="1307" y="163"/>
                      </a:lnTo>
                      <a:lnTo>
                        <a:pt x="1055" y="221"/>
                      </a:lnTo>
                      <a:lnTo>
                        <a:pt x="1029" y="263"/>
                      </a:lnTo>
                      <a:lnTo>
                        <a:pt x="1055" y="256"/>
                      </a:lnTo>
                      <a:lnTo>
                        <a:pt x="1127" y="217"/>
                      </a:lnTo>
                      <a:lnTo>
                        <a:pt x="1070" y="275"/>
                      </a:lnTo>
                      <a:lnTo>
                        <a:pt x="1024" y="301"/>
                      </a:lnTo>
                      <a:lnTo>
                        <a:pt x="1024" y="336"/>
                      </a:lnTo>
                      <a:lnTo>
                        <a:pt x="1037" y="362"/>
                      </a:lnTo>
                      <a:lnTo>
                        <a:pt x="1063" y="392"/>
                      </a:lnTo>
                      <a:lnTo>
                        <a:pt x="1093" y="434"/>
                      </a:lnTo>
                      <a:lnTo>
                        <a:pt x="1120" y="469"/>
                      </a:lnTo>
                      <a:lnTo>
                        <a:pt x="1146" y="506"/>
                      </a:lnTo>
                      <a:lnTo>
                        <a:pt x="1171" y="542"/>
                      </a:lnTo>
                      <a:lnTo>
                        <a:pt x="1187" y="570"/>
                      </a:lnTo>
                      <a:lnTo>
                        <a:pt x="1215" y="618"/>
                      </a:lnTo>
                      <a:lnTo>
                        <a:pt x="1244" y="674"/>
                      </a:lnTo>
                      <a:lnTo>
                        <a:pt x="1266" y="722"/>
                      </a:lnTo>
                      <a:lnTo>
                        <a:pt x="1265" y="732"/>
                      </a:lnTo>
                      <a:lnTo>
                        <a:pt x="1260" y="744"/>
                      </a:lnTo>
                      <a:lnTo>
                        <a:pt x="1252" y="751"/>
                      </a:lnTo>
                      <a:lnTo>
                        <a:pt x="1240" y="755"/>
                      </a:lnTo>
                      <a:lnTo>
                        <a:pt x="1224" y="758"/>
                      </a:lnTo>
                      <a:lnTo>
                        <a:pt x="1051" y="743"/>
                      </a:lnTo>
                      <a:lnTo>
                        <a:pt x="1038" y="778"/>
                      </a:lnTo>
                      <a:lnTo>
                        <a:pt x="1014" y="900"/>
                      </a:lnTo>
                      <a:lnTo>
                        <a:pt x="998" y="987"/>
                      </a:lnTo>
                      <a:lnTo>
                        <a:pt x="976" y="1058"/>
                      </a:lnTo>
                      <a:lnTo>
                        <a:pt x="965" y="1064"/>
                      </a:lnTo>
                      <a:lnTo>
                        <a:pt x="949" y="1068"/>
                      </a:lnTo>
                      <a:lnTo>
                        <a:pt x="933" y="1071"/>
                      </a:lnTo>
                      <a:lnTo>
                        <a:pt x="876" y="1069"/>
                      </a:lnTo>
                      <a:lnTo>
                        <a:pt x="740" y="1013"/>
                      </a:lnTo>
                      <a:lnTo>
                        <a:pt x="727" y="1036"/>
                      </a:lnTo>
                      <a:lnTo>
                        <a:pt x="705" y="1123"/>
                      </a:lnTo>
                      <a:lnTo>
                        <a:pt x="689" y="1190"/>
                      </a:lnTo>
                      <a:lnTo>
                        <a:pt x="669" y="1280"/>
                      </a:lnTo>
                      <a:lnTo>
                        <a:pt x="663" y="1340"/>
                      </a:lnTo>
                      <a:lnTo>
                        <a:pt x="693" y="1380"/>
                      </a:lnTo>
                      <a:lnTo>
                        <a:pt x="730" y="1428"/>
                      </a:lnTo>
                      <a:lnTo>
                        <a:pt x="775" y="1493"/>
                      </a:lnTo>
                      <a:lnTo>
                        <a:pt x="844" y="1509"/>
                      </a:lnTo>
                      <a:lnTo>
                        <a:pt x="897" y="1521"/>
                      </a:lnTo>
                      <a:lnTo>
                        <a:pt x="974" y="1535"/>
                      </a:lnTo>
                      <a:lnTo>
                        <a:pt x="1017" y="1542"/>
                      </a:lnTo>
                      <a:lnTo>
                        <a:pt x="1055" y="1545"/>
                      </a:lnTo>
                      <a:lnTo>
                        <a:pt x="1085" y="1549"/>
                      </a:lnTo>
                      <a:lnTo>
                        <a:pt x="1112" y="1549"/>
                      </a:lnTo>
                      <a:lnTo>
                        <a:pt x="1146" y="1545"/>
                      </a:lnTo>
                      <a:lnTo>
                        <a:pt x="1193" y="1542"/>
                      </a:lnTo>
                      <a:lnTo>
                        <a:pt x="1247" y="1513"/>
                      </a:lnTo>
                      <a:lnTo>
                        <a:pt x="1262" y="1507"/>
                      </a:lnTo>
                      <a:lnTo>
                        <a:pt x="1276" y="1508"/>
                      </a:lnTo>
                      <a:lnTo>
                        <a:pt x="1287" y="1514"/>
                      </a:lnTo>
                      <a:lnTo>
                        <a:pt x="1301" y="1530"/>
                      </a:lnTo>
                      <a:lnTo>
                        <a:pt x="1307" y="1541"/>
                      </a:lnTo>
                      <a:lnTo>
                        <a:pt x="1310" y="1561"/>
                      </a:lnTo>
                      <a:lnTo>
                        <a:pt x="1313" y="1584"/>
                      </a:lnTo>
                      <a:lnTo>
                        <a:pt x="1329" y="1592"/>
                      </a:lnTo>
                      <a:lnTo>
                        <a:pt x="1354" y="1606"/>
                      </a:lnTo>
                      <a:lnTo>
                        <a:pt x="1371" y="1619"/>
                      </a:lnTo>
                      <a:lnTo>
                        <a:pt x="1393" y="1636"/>
                      </a:lnTo>
                      <a:lnTo>
                        <a:pt x="1390" y="1649"/>
                      </a:lnTo>
                      <a:lnTo>
                        <a:pt x="1385" y="1667"/>
                      </a:lnTo>
                      <a:lnTo>
                        <a:pt x="1375" y="1678"/>
                      </a:lnTo>
                      <a:lnTo>
                        <a:pt x="1361" y="1690"/>
                      </a:lnTo>
                      <a:lnTo>
                        <a:pt x="1368" y="1701"/>
                      </a:lnTo>
                      <a:lnTo>
                        <a:pt x="1374" y="1717"/>
                      </a:lnTo>
                      <a:lnTo>
                        <a:pt x="1380" y="1737"/>
                      </a:lnTo>
                      <a:lnTo>
                        <a:pt x="1379" y="1752"/>
                      </a:lnTo>
                      <a:lnTo>
                        <a:pt x="1374" y="1771"/>
                      </a:lnTo>
                      <a:lnTo>
                        <a:pt x="1361" y="1781"/>
                      </a:lnTo>
                      <a:lnTo>
                        <a:pt x="1333" y="1799"/>
                      </a:lnTo>
                      <a:lnTo>
                        <a:pt x="1337" y="1825"/>
                      </a:lnTo>
                      <a:lnTo>
                        <a:pt x="1337" y="1840"/>
                      </a:lnTo>
                      <a:lnTo>
                        <a:pt x="1333" y="1850"/>
                      </a:lnTo>
                      <a:lnTo>
                        <a:pt x="1327" y="1858"/>
                      </a:lnTo>
                      <a:lnTo>
                        <a:pt x="1315" y="1863"/>
                      </a:lnTo>
                      <a:lnTo>
                        <a:pt x="1304" y="1860"/>
                      </a:lnTo>
                      <a:lnTo>
                        <a:pt x="1281" y="1851"/>
                      </a:lnTo>
                      <a:lnTo>
                        <a:pt x="1221" y="1828"/>
                      </a:lnTo>
                      <a:lnTo>
                        <a:pt x="1148" y="1799"/>
                      </a:lnTo>
                      <a:lnTo>
                        <a:pt x="1045" y="1770"/>
                      </a:lnTo>
                      <a:lnTo>
                        <a:pt x="1028" y="1770"/>
                      </a:lnTo>
                      <a:lnTo>
                        <a:pt x="968" y="1755"/>
                      </a:lnTo>
                      <a:lnTo>
                        <a:pt x="850" y="1723"/>
                      </a:lnTo>
                      <a:lnTo>
                        <a:pt x="752" y="1710"/>
                      </a:lnTo>
                      <a:lnTo>
                        <a:pt x="730" y="1713"/>
                      </a:lnTo>
                      <a:lnTo>
                        <a:pt x="679" y="1717"/>
                      </a:lnTo>
                      <a:lnTo>
                        <a:pt x="653" y="1694"/>
                      </a:lnTo>
                      <a:lnTo>
                        <a:pt x="635" y="1678"/>
                      </a:lnTo>
                      <a:lnTo>
                        <a:pt x="624" y="1666"/>
                      </a:lnTo>
                      <a:lnTo>
                        <a:pt x="616" y="1649"/>
                      </a:lnTo>
                      <a:lnTo>
                        <a:pt x="605" y="1629"/>
                      </a:lnTo>
                      <a:lnTo>
                        <a:pt x="547" y="1549"/>
                      </a:lnTo>
                      <a:lnTo>
                        <a:pt x="600" y="1620"/>
                      </a:lnTo>
                      <a:lnTo>
                        <a:pt x="619" y="1648"/>
                      </a:lnTo>
                      <a:lnTo>
                        <a:pt x="627" y="1671"/>
                      </a:lnTo>
                      <a:lnTo>
                        <a:pt x="675" y="1713"/>
                      </a:lnTo>
                      <a:lnTo>
                        <a:pt x="699" y="1718"/>
                      </a:lnTo>
                      <a:lnTo>
                        <a:pt x="732" y="1711"/>
                      </a:lnTo>
                      <a:lnTo>
                        <a:pt x="755" y="1713"/>
                      </a:lnTo>
                      <a:lnTo>
                        <a:pt x="797" y="1729"/>
                      </a:lnTo>
                      <a:lnTo>
                        <a:pt x="820" y="1748"/>
                      </a:lnTo>
                      <a:lnTo>
                        <a:pt x="841" y="1766"/>
                      </a:lnTo>
                      <a:lnTo>
                        <a:pt x="863" y="1793"/>
                      </a:lnTo>
                      <a:lnTo>
                        <a:pt x="872" y="1809"/>
                      </a:lnTo>
                      <a:lnTo>
                        <a:pt x="869" y="1826"/>
                      </a:lnTo>
                      <a:lnTo>
                        <a:pt x="855" y="1849"/>
                      </a:lnTo>
                      <a:lnTo>
                        <a:pt x="838" y="1874"/>
                      </a:lnTo>
                      <a:lnTo>
                        <a:pt x="802" y="1912"/>
                      </a:lnTo>
                      <a:lnTo>
                        <a:pt x="750" y="1965"/>
                      </a:lnTo>
                      <a:lnTo>
                        <a:pt x="716" y="2003"/>
                      </a:lnTo>
                      <a:lnTo>
                        <a:pt x="643" y="2048"/>
                      </a:lnTo>
                      <a:lnTo>
                        <a:pt x="536" y="2111"/>
                      </a:lnTo>
                      <a:lnTo>
                        <a:pt x="461" y="2150"/>
                      </a:lnTo>
                      <a:lnTo>
                        <a:pt x="442" y="2172"/>
                      </a:lnTo>
                      <a:lnTo>
                        <a:pt x="421" y="2195"/>
                      </a:lnTo>
                      <a:lnTo>
                        <a:pt x="381" y="2225"/>
                      </a:lnTo>
                      <a:lnTo>
                        <a:pt x="372" y="2268"/>
                      </a:lnTo>
                      <a:lnTo>
                        <a:pt x="372" y="2350"/>
                      </a:lnTo>
                      <a:lnTo>
                        <a:pt x="380" y="2417"/>
                      </a:lnTo>
                      <a:lnTo>
                        <a:pt x="393" y="2463"/>
                      </a:lnTo>
                      <a:lnTo>
                        <a:pt x="460" y="2551"/>
                      </a:lnTo>
                      <a:lnTo>
                        <a:pt x="501" y="2589"/>
                      </a:lnTo>
                      <a:lnTo>
                        <a:pt x="505" y="2600"/>
                      </a:lnTo>
                      <a:lnTo>
                        <a:pt x="502" y="2613"/>
                      </a:lnTo>
                      <a:lnTo>
                        <a:pt x="427" y="2638"/>
                      </a:lnTo>
                      <a:lnTo>
                        <a:pt x="346" y="2628"/>
                      </a:lnTo>
                      <a:lnTo>
                        <a:pt x="302" y="2626"/>
                      </a:lnTo>
                      <a:lnTo>
                        <a:pt x="261" y="2632"/>
                      </a:lnTo>
                      <a:lnTo>
                        <a:pt x="220" y="2632"/>
                      </a:lnTo>
                      <a:lnTo>
                        <a:pt x="178" y="2624"/>
                      </a:lnTo>
                      <a:lnTo>
                        <a:pt x="173" y="2618"/>
                      </a:lnTo>
                      <a:lnTo>
                        <a:pt x="166" y="2605"/>
                      </a:lnTo>
                      <a:lnTo>
                        <a:pt x="172" y="2467"/>
                      </a:lnTo>
                      <a:lnTo>
                        <a:pt x="192" y="2327"/>
                      </a:lnTo>
                      <a:lnTo>
                        <a:pt x="175" y="2282"/>
                      </a:lnTo>
                      <a:lnTo>
                        <a:pt x="147" y="2240"/>
                      </a:lnTo>
                      <a:lnTo>
                        <a:pt x="136" y="2229"/>
                      </a:lnTo>
                      <a:lnTo>
                        <a:pt x="113" y="2207"/>
                      </a:lnTo>
                      <a:lnTo>
                        <a:pt x="98" y="2195"/>
                      </a:lnTo>
                      <a:lnTo>
                        <a:pt x="95" y="2179"/>
                      </a:lnTo>
                      <a:lnTo>
                        <a:pt x="98" y="2167"/>
                      </a:lnTo>
                      <a:lnTo>
                        <a:pt x="118" y="2141"/>
                      </a:lnTo>
                      <a:lnTo>
                        <a:pt x="147" y="2115"/>
                      </a:lnTo>
                      <a:lnTo>
                        <a:pt x="173" y="2095"/>
                      </a:lnTo>
                      <a:lnTo>
                        <a:pt x="208" y="2094"/>
                      </a:lnTo>
                      <a:lnTo>
                        <a:pt x="240" y="2097"/>
                      </a:lnTo>
                      <a:lnTo>
                        <a:pt x="379" y="2005"/>
                      </a:lnTo>
                      <a:lnTo>
                        <a:pt x="484" y="1937"/>
                      </a:lnTo>
                      <a:lnTo>
                        <a:pt x="580" y="1881"/>
                      </a:lnTo>
                      <a:lnTo>
                        <a:pt x="549" y="1886"/>
                      </a:lnTo>
                      <a:lnTo>
                        <a:pt x="456" y="1859"/>
                      </a:lnTo>
                      <a:lnTo>
                        <a:pt x="362" y="1853"/>
                      </a:lnTo>
                      <a:lnTo>
                        <a:pt x="233" y="1832"/>
                      </a:lnTo>
                      <a:lnTo>
                        <a:pt x="192" y="1840"/>
                      </a:lnTo>
                      <a:lnTo>
                        <a:pt x="97" y="1828"/>
                      </a:lnTo>
                      <a:lnTo>
                        <a:pt x="75" y="1823"/>
                      </a:lnTo>
                      <a:lnTo>
                        <a:pt x="52" y="1814"/>
                      </a:lnTo>
                      <a:lnTo>
                        <a:pt x="34" y="1803"/>
                      </a:lnTo>
                      <a:lnTo>
                        <a:pt x="23" y="1789"/>
                      </a:lnTo>
                      <a:lnTo>
                        <a:pt x="13" y="1765"/>
                      </a:lnTo>
                      <a:lnTo>
                        <a:pt x="5" y="1732"/>
                      </a:lnTo>
                      <a:lnTo>
                        <a:pt x="1" y="1701"/>
                      </a:lnTo>
                      <a:lnTo>
                        <a:pt x="0" y="1659"/>
                      </a:lnTo>
                      <a:lnTo>
                        <a:pt x="3" y="1625"/>
                      </a:lnTo>
                      <a:lnTo>
                        <a:pt x="6" y="1587"/>
                      </a:lnTo>
                      <a:lnTo>
                        <a:pt x="11" y="1554"/>
                      </a:lnTo>
                      <a:lnTo>
                        <a:pt x="22" y="1528"/>
                      </a:lnTo>
                      <a:lnTo>
                        <a:pt x="55" y="1430"/>
                      </a:lnTo>
                      <a:lnTo>
                        <a:pt x="92" y="1312"/>
                      </a:lnTo>
                      <a:lnTo>
                        <a:pt x="118" y="1233"/>
                      </a:lnTo>
                      <a:lnTo>
                        <a:pt x="187" y="1101"/>
                      </a:lnTo>
                      <a:lnTo>
                        <a:pt x="255" y="997"/>
                      </a:lnTo>
                      <a:lnTo>
                        <a:pt x="314" y="918"/>
                      </a:lnTo>
                      <a:lnTo>
                        <a:pt x="352" y="866"/>
                      </a:lnTo>
                      <a:lnTo>
                        <a:pt x="380" y="819"/>
                      </a:lnTo>
                      <a:lnTo>
                        <a:pt x="413" y="778"/>
                      </a:lnTo>
                      <a:lnTo>
                        <a:pt x="421" y="717"/>
                      </a:lnTo>
                      <a:lnTo>
                        <a:pt x="454" y="636"/>
                      </a:lnTo>
                      <a:lnTo>
                        <a:pt x="477" y="565"/>
                      </a:lnTo>
                      <a:close/>
                    </a:path>
                  </a:pathLst>
                </a:custGeom>
                <a:solidFill>
                  <a:srgbClr val="DFDF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224" name="Group 21">
                  <a:extLst>
                    <a:ext uri="{FF2B5EF4-FFF2-40B4-BE49-F238E27FC236}">
                      <a16:creationId xmlns:a16="http://schemas.microsoft.com/office/drawing/2014/main" id="{E0CD0A2E-1938-6A69-7FDC-9B550B61EF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38" y="2857"/>
                  <a:ext cx="89" cy="120"/>
                  <a:chOff x="4538" y="2857"/>
                  <a:chExt cx="89" cy="120"/>
                </a:xfrm>
              </p:grpSpPr>
              <p:sp>
                <p:nvSpPr>
                  <p:cNvPr id="8225" name="Freeform 22">
                    <a:extLst>
                      <a:ext uri="{FF2B5EF4-FFF2-40B4-BE49-F238E27FC236}">
                        <a16:creationId xmlns:a16="http://schemas.microsoft.com/office/drawing/2014/main" id="{1A841A77-D38C-6D0E-07AB-5AD2DB3D2D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38" y="2857"/>
                    <a:ext cx="89" cy="43"/>
                  </a:xfrm>
                  <a:custGeom>
                    <a:avLst/>
                    <a:gdLst>
                      <a:gd name="T0" fmla="*/ 0 w 178"/>
                      <a:gd name="T1" fmla="*/ 3 h 87"/>
                      <a:gd name="T2" fmla="*/ 3 w 178"/>
                      <a:gd name="T3" fmla="*/ 2 h 87"/>
                      <a:gd name="T4" fmla="*/ 6 w 178"/>
                      <a:gd name="T5" fmla="*/ 1 h 87"/>
                      <a:gd name="T6" fmla="*/ 8 w 178"/>
                      <a:gd name="T7" fmla="*/ 0 h 87"/>
                      <a:gd name="T8" fmla="*/ 10 w 178"/>
                      <a:gd name="T9" fmla="*/ 0 h 87"/>
                      <a:gd name="T10" fmla="*/ 12 w 178"/>
                      <a:gd name="T11" fmla="*/ 0 h 87"/>
                      <a:gd name="T12" fmla="*/ 13 w 178"/>
                      <a:gd name="T13" fmla="*/ 0 h 87"/>
                      <a:gd name="T14" fmla="*/ 14 w 178"/>
                      <a:gd name="T15" fmla="*/ 1 h 87"/>
                      <a:gd name="T16" fmla="*/ 15 w 178"/>
                      <a:gd name="T17" fmla="*/ 3 h 87"/>
                      <a:gd name="T18" fmla="*/ 17 w 178"/>
                      <a:gd name="T19" fmla="*/ 5 h 87"/>
                      <a:gd name="T20" fmla="*/ 18 w 178"/>
                      <a:gd name="T21" fmla="*/ 7 h 87"/>
                      <a:gd name="T22" fmla="*/ 19 w 178"/>
                      <a:gd name="T23" fmla="*/ 8 h 87"/>
                      <a:gd name="T24" fmla="*/ 20 w 178"/>
                      <a:gd name="T25" fmla="*/ 10 h 87"/>
                      <a:gd name="T26" fmla="*/ 23 w 178"/>
                      <a:gd name="T27" fmla="*/ 10 h 87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w 178"/>
                      <a:gd name="T43" fmla="*/ 0 h 87"/>
                      <a:gd name="T44" fmla="*/ 178 w 178"/>
                      <a:gd name="T45" fmla="*/ 87 h 87"/>
                    </a:gdLst>
                    <a:ahLst/>
                    <a:cxnLst>
                      <a:cxn ang="T28">
                        <a:pos x="T0" y="T1"/>
                      </a:cxn>
                      <a:cxn ang="T29">
                        <a:pos x="T2" y="T3"/>
                      </a:cxn>
                      <a:cxn ang="T30">
                        <a:pos x="T4" y="T5"/>
                      </a:cxn>
                      <a:cxn ang="T31">
                        <a:pos x="T6" y="T7"/>
                      </a:cxn>
                      <a:cxn ang="T32">
                        <a:pos x="T8" y="T9"/>
                      </a:cxn>
                      <a:cxn ang="T33">
                        <a:pos x="T10" y="T11"/>
                      </a:cxn>
                      <a:cxn ang="T34">
                        <a:pos x="T12" y="T13"/>
                      </a:cxn>
                      <a:cxn ang="T35">
                        <a:pos x="T14" y="T15"/>
                      </a:cxn>
                      <a:cxn ang="T36">
                        <a:pos x="T16" y="T17"/>
                      </a:cxn>
                      <a:cxn ang="T37">
                        <a:pos x="T18" y="T19"/>
                      </a:cxn>
                      <a:cxn ang="T38">
                        <a:pos x="T20" y="T21"/>
                      </a:cxn>
                      <a:cxn ang="T39">
                        <a:pos x="T22" y="T23"/>
                      </a:cxn>
                      <a:cxn ang="T40">
                        <a:pos x="T24" y="T25"/>
                      </a:cxn>
                      <a:cxn ang="T41">
                        <a:pos x="T26" y="T27"/>
                      </a:cxn>
                    </a:cxnLst>
                    <a:rect l="T42" t="T43" r="T44" b="T45"/>
                    <a:pathLst>
                      <a:path w="178" h="87">
                        <a:moveTo>
                          <a:pt x="0" y="28"/>
                        </a:moveTo>
                        <a:lnTo>
                          <a:pt x="22" y="18"/>
                        </a:lnTo>
                        <a:lnTo>
                          <a:pt x="43" y="9"/>
                        </a:lnTo>
                        <a:lnTo>
                          <a:pt x="61" y="4"/>
                        </a:lnTo>
                        <a:lnTo>
                          <a:pt x="77" y="2"/>
                        </a:lnTo>
                        <a:lnTo>
                          <a:pt x="93" y="0"/>
                        </a:lnTo>
                        <a:lnTo>
                          <a:pt x="107" y="4"/>
                        </a:lnTo>
                        <a:lnTo>
                          <a:pt x="113" y="13"/>
                        </a:lnTo>
                        <a:lnTo>
                          <a:pt x="121" y="27"/>
                        </a:lnTo>
                        <a:lnTo>
                          <a:pt x="130" y="41"/>
                        </a:lnTo>
                        <a:lnTo>
                          <a:pt x="140" y="57"/>
                        </a:lnTo>
                        <a:lnTo>
                          <a:pt x="147" y="70"/>
                        </a:lnTo>
                        <a:lnTo>
                          <a:pt x="160" y="82"/>
                        </a:lnTo>
                        <a:lnTo>
                          <a:pt x="178" y="87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26" name="Freeform 23">
                    <a:extLst>
                      <a:ext uri="{FF2B5EF4-FFF2-40B4-BE49-F238E27FC236}">
                        <a16:creationId xmlns:a16="http://schemas.microsoft.com/office/drawing/2014/main" id="{68BEA710-A530-509E-D193-76102651E5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598" y="2906"/>
                    <a:ext cx="28" cy="71"/>
                  </a:xfrm>
                  <a:custGeom>
                    <a:avLst/>
                    <a:gdLst>
                      <a:gd name="T0" fmla="*/ 7 w 56"/>
                      <a:gd name="T1" fmla="*/ 0 h 141"/>
                      <a:gd name="T2" fmla="*/ 5 w 56"/>
                      <a:gd name="T3" fmla="*/ 1 h 141"/>
                      <a:gd name="T4" fmla="*/ 4 w 56"/>
                      <a:gd name="T5" fmla="*/ 3 h 141"/>
                      <a:gd name="T6" fmla="*/ 2 w 56"/>
                      <a:gd name="T7" fmla="*/ 5 h 141"/>
                      <a:gd name="T8" fmla="*/ 1 w 56"/>
                      <a:gd name="T9" fmla="*/ 7 h 141"/>
                      <a:gd name="T10" fmla="*/ 1 w 56"/>
                      <a:gd name="T11" fmla="*/ 10 h 141"/>
                      <a:gd name="T12" fmla="*/ 0 w 56"/>
                      <a:gd name="T13" fmla="*/ 12 h 141"/>
                      <a:gd name="T14" fmla="*/ 0 w 56"/>
                      <a:gd name="T15" fmla="*/ 14 h 141"/>
                      <a:gd name="T16" fmla="*/ 1 w 56"/>
                      <a:gd name="T17" fmla="*/ 17 h 141"/>
                      <a:gd name="T18" fmla="*/ 1 w 56"/>
                      <a:gd name="T19" fmla="*/ 18 h 141"/>
                      <a:gd name="T20" fmla="*/ 3 w 56"/>
                      <a:gd name="T21" fmla="*/ 17 h 141"/>
                      <a:gd name="T22" fmla="*/ 4 w 56"/>
                      <a:gd name="T23" fmla="*/ 16 h 141"/>
                      <a:gd name="T24" fmla="*/ 5 w 56"/>
                      <a:gd name="T25" fmla="*/ 14 h 141"/>
                      <a:gd name="T26" fmla="*/ 6 w 56"/>
                      <a:gd name="T27" fmla="*/ 13 h 141"/>
                      <a:gd name="T28" fmla="*/ 6 w 56"/>
                      <a:gd name="T29" fmla="*/ 11 h 141"/>
                      <a:gd name="T30" fmla="*/ 7 w 56"/>
                      <a:gd name="T31" fmla="*/ 9 h 141"/>
                      <a:gd name="T32" fmla="*/ 7 w 56"/>
                      <a:gd name="T33" fmla="*/ 6 h 141"/>
                      <a:gd name="T34" fmla="*/ 7 w 56"/>
                      <a:gd name="T35" fmla="*/ 4 h 141"/>
                      <a:gd name="T36" fmla="*/ 7 w 56"/>
                      <a:gd name="T37" fmla="*/ 2 h 141"/>
                      <a:gd name="T38" fmla="*/ 7 w 56"/>
                      <a:gd name="T39" fmla="*/ 0 h 141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w 56"/>
                      <a:gd name="T61" fmla="*/ 0 h 141"/>
                      <a:gd name="T62" fmla="*/ 56 w 56"/>
                      <a:gd name="T63" fmla="*/ 141 h 141"/>
                    </a:gdLst>
                    <a:ahLst/>
                    <a:cxnLst>
                      <a:cxn ang="T40">
                        <a:pos x="T0" y="T1"/>
                      </a:cxn>
                      <a:cxn ang="T41">
                        <a:pos x="T2" y="T3"/>
                      </a:cxn>
                      <a:cxn ang="T42">
                        <a:pos x="T4" y="T5"/>
                      </a:cxn>
                      <a:cxn ang="T43">
                        <a:pos x="T6" y="T7"/>
                      </a:cxn>
                      <a:cxn ang="T44">
                        <a:pos x="T8" y="T9"/>
                      </a:cxn>
                      <a:cxn ang="T45">
                        <a:pos x="T10" y="T11"/>
                      </a:cxn>
                      <a:cxn ang="T46">
                        <a:pos x="T12" y="T13"/>
                      </a:cxn>
                      <a:cxn ang="T47">
                        <a:pos x="T14" y="T15"/>
                      </a:cxn>
                      <a:cxn ang="T48">
                        <a:pos x="T16" y="T17"/>
                      </a:cxn>
                      <a:cxn ang="T49">
                        <a:pos x="T18" y="T19"/>
                      </a:cxn>
                      <a:cxn ang="T50">
                        <a:pos x="T20" y="T21"/>
                      </a:cxn>
                      <a:cxn ang="T51">
                        <a:pos x="T22" y="T23"/>
                      </a:cxn>
                      <a:cxn ang="T52">
                        <a:pos x="T24" y="T25"/>
                      </a:cxn>
                      <a:cxn ang="T53">
                        <a:pos x="T26" y="T27"/>
                      </a:cxn>
                      <a:cxn ang="T54">
                        <a:pos x="T28" y="T29"/>
                      </a:cxn>
                      <a:cxn ang="T55">
                        <a:pos x="T30" y="T31"/>
                      </a:cxn>
                      <a:cxn ang="T56">
                        <a:pos x="T32" y="T33"/>
                      </a:cxn>
                      <a:cxn ang="T57">
                        <a:pos x="T34" y="T35"/>
                      </a:cxn>
                      <a:cxn ang="T58">
                        <a:pos x="T36" y="T37"/>
                      </a:cxn>
                      <a:cxn ang="T59">
                        <a:pos x="T38" y="T39"/>
                      </a:cxn>
                    </a:cxnLst>
                    <a:rect l="T60" t="T61" r="T62" b="T63"/>
                    <a:pathLst>
                      <a:path w="56" h="141">
                        <a:moveTo>
                          <a:pt x="50" y="0"/>
                        </a:moveTo>
                        <a:lnTo>
                          <a:pt x="39" y="8"/>
                        </a:lnTo>
                        <a:lnTo>
                          <a:pt x="27" y="22"/>
                        </a:lnTo>
                        <a:lnTo>
                          <a:pt x="16" y="38"/>
                        </a:lnTo>
                        <a:lnTo>
                          <a:pt x="8" y="56"/>
                        </a:lnTo>
                        <a:lnTo>
                          <a:pt x="3" y="74"/>
                        </a:lnTo>
                        <a:lnTo>
                          <a:pt x="0" y="93"/>
                        </a:lnTo>
                        <a:lnTo>
                          <a:pt x="0" y="111"/>
                        </a:lnTo>
                        <a:lnTo>
                          <a:pt x="4" y="131"/>
                        </a:lnTo>
                        <a:lnTo>
                          <a:pt x="8" y="141"/>
                        </a:lnTo>
                        <a:lnTo>
                          <a:pt x="18" y="132"/>
                        </a:lnTo>
                        <a:lnTo>
                          <a:pt x="26" y="122"/>
                        </a:lnTo>
                        <a:lnTo>
                          <a:pt x="35" y="109"/>
                        </a:lnTo>
                        <a:lnTo>
                          <a:pt x="41" y="98"/>
                        </a:lnTo>
                        <a:lnTo>
                          <a:pt x="47" y="83"/>
                        </a:lnTo>
                        <a:lnTo>
                          <a:pt x="51" y="68"/>
                        </a:lnTo>
                        <a:lnTo>
                          <a:pt x="55" y="47"/>
                        </a:lnTo>
                        <a:lnTo>
                          <a:pt x="56" y="32"/>
                        </a:lnTo>
                        <a:lnTo>
                          <a:pt x="54" y="14"/>
                        </a:lnTo>
                        <a:lnTo>
                          <a:pt x="50" y="0"/>
                        </a:lnTo>
                        <a:close/>
                      </a:path>
                    </a:pathLst>
                  </a:custGeom>
                  <a:solidFill>
                    <a:srgbClr val="DFDFFF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10" name="Group 33">
            <a:extLst>
              <a:ext uri="{FF2B5EF4-FFF2-40B4-BE49-F238E27FC236}">
                <a16:creationId xmlns:a16="http://schemas.microsoft.com/office/drawing/2014/main" id="{25B321B5-6ACD-1B7A-A2C0-75999CA77C75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828800"/>
            <a:ext cx="4572000" cy="2667000"/>
            <a:chOff x="1536" y="1152"/>
            <a:chExt cx="2880" cy="1680"/>
          </a:xfrm>
        </p:grpSpPr>
        <p:sp>
          <p:nvSpPr>
            <p:cNvPr id="8209" name="AutoShape 24">
              <a:extLst>
                <a:ext uri="{FF2B5EF4-FFF2-40B4-BE49-F238E27FC236}">
                  <a16:creationId xmlns:a16="http://schemas.microsoft.com/office/drawing/2014/main" id="{677487AD-923E-B861-4129-2134DFC84DC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536" y="1152"/>
              <a:ext cx="2880" cy="1680"/>
            </a:xfrm>
            <a:prstGeom prst="cloudCallout">
              <a:avLst>
                <a:gd name="adj1" fmla="val -55870"/>
                <a:gd name="adj2" fmla="val 66306"/>
              </a:avLst>
            </a:prstGeom>
            <a:gradFill rotWithShape="0">
              <a:gsLst>
                <a:gs pos="0">
                  <a:srgbClr val="B5E2B5"/>
                </a:gs>
                <a:gs pos="100000">
                  <a:srgbClr val="CCFFCC"/>
                </a:gs>
              </a:gsLst>
              <a:lin ang="2700000" scaled="1"/>
            </a:gradFill>
            <a:ln w="25400">
              <a:solidFill>
                <a:srgbClr val="CC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Now </a:t>
              </a:r>
              <a:r>
                <a:rPr lang="en-US" altLang="zh-CN" sz="2400" b="1" i="1"/>
                <a:t>T </a:t>
              </a:r>
              <a:r>
                <a:rPr lang="en-US" altLang="zh-CN" sz="2400" b="1"/>
                <a:t>= O( </a:t>
              </a:r>
              <a:r>
                <a:rPr lang="en-US" altLang="zh-CN" sz="2400" b="1" i="1"/>
                <a:t>N</a:t>
              </a:r>
              <a:r>
                <a:rPr lang="en-US" altLang="zh-CN" sz="2400" b="1"/>
                <a:t> )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for the worst case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b="1"/>
                <a:t>example I gave.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3600" b="1" i="1"/>
            </a:p>
          </p:txBody>
        </p:sp>
        <p:grpSp>
          <p:nvGrpSpPr>
            <p:cNvPr id="8210" name="Group 25">
              <a:extLst>
                <a:ext uri="{FF2B5EF4-FFF2-40B4-BE49-F238E27FC236}">
                  <a16:creationId xmlns:a16="http://schemas.microsoft.com/office/drawing/2014/main" id="{0E44CE11-948E-B794-67FB-C06DFB3C1A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151"/>
              <a:ext cx="807" cy="537"/>
              <a:chOff x="3120" y="1728"/>
              <a:chExt cx="807" cy="537"/>
            </a:xfrm>
          </p:grpSpPr>
          <p:sp>
            <p:nvSpPr>
              <p:cNvPr id="8211" name="Oval 26">
                <a:extLst>
                  <a:ext uri="{FF2B5EF4-FFF2-40B4-BE49-F238E27FC236}">
                    <a16:creationId xmlns:a16="http://schemas.microsoft.com/office/drawing/2014/main" id="{FB933962-2F16-4B4C-78E1-3AAFE3D84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" y="1728"/>
                <a:ext cx="193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1</a:t>
                </a:r>
                <a:endParaRPr lang="en-US" altLang="zh-CN" sz="2400" b="1"/>
              </a:p>
            </p:txBody>
          </p:sp>
          <p:sp>
            <p:nvSpPr>
              <p:cNvPr id="8212" name="Oval 27">
                <a:extLst>
                  <a:ext uri="{FF2B5EF4-FFF2-40B4-BE49-F238E27FC236}">
                    <a16:creationId xmlns:a16="http://schemas.microsoft.com/office/drawing/2014/main" id="{07BC4F95-583E-B060-01D1-AE0AA05EE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035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000" b="1"/>
                  <a:t>2</a:t>
                </a:r>
                <a:endParaRPr lang="en-US" altLang="zh-CN" sz="2400" b="1"/>
              </a:p>
            </p:txBody>
          </p:sp>
          <p:sp>
            <p:nvSpPr>
              <p:cNvPr id="8213" name="Oval 28">
                <a:extLst>
                  <a:ext uri="{FF2B5EF4-FFF2-40B4-BE49-F238E27FC236}">
                    <a16:creationId xmlns:a16="http://schemas.microsoft.com/office/drawing/2014/main" id="{2441DA1A-5DC8-8E3A-E64C-458FB80665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5" y="2035"/>
                <a:ext cx="192" cy="192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1600" b="1"/>
                  <a:t>N</a:t>
                </a:r>
              </a:p>
            </p:txBody>
          </p:sp>
          <p:sp>
            <p:nvSpPr>
              <p:cNvPr id="8214" name="Oval 29">
                <a:extLst>
                  <a:ext uri="{FF2B5EF4-FFF2-40B4-BE49-F238E27FC236}">
                    <a16:creationId xmlns:a16="http://schemas.microsoft.com/office/drawing/2014/main" id="{A110FD82-88BB-FCB4-D573-EE5829961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427" y="2073"/>
                <a:ext cx="193" cy="192"/>
              </a:xfrm>
              <a:prstGeom prst="ellipse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1">
                    <a:sym typeface="MT Extra" panose="05050102010205020202" pitchFamily="18" charset="2"/>
                  </a:rPr>
                  <a:t></a:t>
                </a:r>
                <a:endParaRPr lang="en-US" altLang="zh-CN" sz="2400" b="1"/>
              </a:p>
            </p:txBody>
          </p:sp>
          <p:sp>
            <p:nvSpPr>
              <p:cNvPr id="8215" name="Line 30">
                <a:extLst>
                  <a:ext uri="{FF2B5EF4-FFF2-40B4-BE49-F238E27FC236}">
                    <a16:creationId xmlns:a16="http://schemas.microsoft.com/office/drawing/2014/main" id="{2D79F6AF-A943-DA81-19E4-C7A02EF86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38" y="1900"/>
                <a:ext cx="210" cy="1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6" name="Line 31">
                <a:extLst>
                  <a:ext uri="{FF2B5EF4-FFF2-40B4-BE49-F238E27FC236}">
                    <a16:creationId xmlns:a16="http://schemas.microsoft.com/office/drawing/2014/main" id="{4B4C49CD-C6BB-9A6E-16E4-CE1334B1BA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0" y="1881"/>
                <a:ext cx="174" cy="17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17" name="Line 32">
                <a:extLst>
                  <a:ext uri="{FF2B5EF4-FFF2-40B4-BE49-F238E27FC236}">
                    <a16:creationId xmlns:a16="http://schemas.microsoft.com/office/drawing/2014/main" id="{F161703C-B82A-6004-BC97-26A1DCD5F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23" y="1920"/>
                <a:ext cx="0" cy="1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sm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4306" name="Rectangle 34">
            <a:extLst>
              <a:ext uri="{FF2B5EF4-FFF2-40B4-BE49-F238E27FC236}">
                <a16:creationId xmlns:a16="http://schemas.microsoft.com/office/drawing/2014/main" id="{9F26B88D-B078-7226-8E06-B0DEDE9E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800600"/>
            <a:ext cx="1752600" cy="1600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4307" name="Text Box 35">
            <a:extLst>
              <a:ext uri="{FF2B5EF4-FFF2-40B4-BE49-F238E27FC236}">
                <a16:creationId xmlns:a16="http://schemas.microsoft.com/office/drawing/2014/main" id="{D9A21100-BD46-1306-73CD-BF62182A1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7848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</a:rPr>
              <a:t>【Lemma】</a:t>
            </a:r>
            <a:r>
              <a:rPr lang="en-US" altLang="zh-CN" sz="2400" b="1"/>
              <a:t>Let </a:t>
            </a:r>
            <a:r>
              <a:rPr lang="en-US" altLang="zh-CN" sz="2400" b="1" i="1"/>
              <a:t>T</a:t>
            </a:r>
            <a:r>
              <a:rPr lang="en-US" altLang="zh-CN" sz="2400" b="1"/>
              <a:t> be a tree created by </a:t>
            </a:r>
            <a:r>
              <a:rPr lang="en-US" altLang="zh-CN" sz="2000" b="1">
                <a:latin typeface="Arial" panose="020B0604020202020204" pitchFamily="34" charset="0"/>
              </a:rPr>
              <a:t>union-by-size</a:t>
            </a:r>
            <a:r>
              <a:rPr lang="en-US" altLang="zh-CN" sz="2400" b="1"/>
              <a:t> with </a:t>
            </a:r>
            <a:r>
              <a:rPr lang="en-US" altLang="zh-CN" sz="2400" b="1" i="1"/>
              <a:t>N</a:t>
            </a:r>
            <a:r>
              <a:rPr lang="en-US" altLang="zh-CN" sz="2400" b="1"/>
              <a:t> nodes, then </a:t>
            </a:r>
          </a:p>
        </p:txBody>
      </p:sp>
      <p:graphicFrame>
        <p:nvGraphicFramePr>
          <p:cNvPr id="54308" name="Object 36">
            <a:extLst>
              <a:ext uri="{FF2B5EF4-FFF2-40B4-BE49-F238E27FC236}">
                <a16:creationId xmlns:a16="http://schemas.microsoft.com/office/drawing/2014/main" id="{258395E9-F301-04BA-09D1-FFDC29D97F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5613" y="2286000"/>
          <a:ext cx="33067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62100" imgH="228600" progId="Equation.3">
                  <p:embed/>
                </p:oleObj>
              </mc:Choice>
              <mc:Fallback>
                <p:oleObj name="Equation" r:id="rId5" imgW="1562100" imgH="2286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613" y="2286000"/>
                        <a:ext cx="3306762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309" name="Text Box 37">
            <a:extLst>
              <a:ext uri="{FF2B5EF4-FFF2-40B4-BE49-F238E27FC236}">
                <a16:creationId xmlns:a16="http://schemas.microsoft.com/office/drawing/2014/main" id="{4FC1830D-F446-15A3-DB2C-E011FDA764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739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accent1"/>
                </a:solidFill>
              </a:rPr>
              <a:t>Proof:</a:t>
            </a:r>
            <a:r>
              <a:rPr lang="en-US" altLang="zh-CN" sz="2400" b="1"/>
              <a:t>  By induction.  (Each element can have its set name changed at most log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</a:t>
            </a:r>
            <a:r>
              <a:rPr lang="en-US" altLang="zh-CN" sz="2400" b="1" i="1"/>
              <a:t>N</a:t>
            </a:r>
            <a:r>
              <a:rPr lang="en-US" altLang="zh-CN" sz="2400" b="1"/>
              <a:t> times.)</a:t>
            </a:r>
          </a:p>
        </p:txBody>
      </p:sp>
      <p:sp>
        <p:nvSpPr>
          <p:cNvPr id="54311" name="Text Box 39">
            <a:extLst>
              <a:ext uri="{FF2B5EF4-FFF2-40B4-BE49-F238E27FC236}">
                <a16:creationId xmlns:a16="http://schemas.microsoft.com/office/drawing/2014/main" id="{8712CC14-D667-C41E-6F0D-BAF1857D8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0"/>
            <a:ext cx="79248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</a:rPr>
              <a:t>Time complexity</a:t>
            </a:r>
            <a:r>
              <a:rPr lang="en-US" altLang="zh-CN" sz="2400" b="1"/>
              <a:t> of  </a:t>
            </a:r>
            <a:r>
              <a:rPr lang="en-US" altLang="zh-CN" sz="2400" b="1" i="1"/>
              <a:t>N</a:t>
            </a:r>
            <a:r>
              <a:rPr lang="en-US" altLang="zh-CN" sz="2400" b="1">
                <a:sym typeface="Symbol" panose="05050102010706020507" pitchFamily="18" charset="2"/>
              </a:rPr>
              <a:t>  Union and </a:t>
            </a:r>
            <a:r>
              <a:rPr lang="en-US" altLang="zh-CN" sz="2400" b="1" i="1">
                <a:sym typeface="Symbol" panose="05050102010706020507" pitchFamily="18" charset="2"/>
              </a:rPr>
              <a:t>M</a:t>
            </a:r>
            <a:r>
              <a:rPr lang="en-US" altLang="zh-CN" sz="2400" b="1">
                <a:sym typeface="Symbol" panose="05050102010706020507" pitchFamily="18" charset="2"/>
              </a:rPr>
              <a:t> Find operations is now O(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+ </a:t>
            </a:r>
            <a:r>
              <a:rPr lang="en-US" altLang="zh-CN" sz="2400" b="1" i="1">
                <a:sym typeface="Symbol" panose="05050102010706020507" pitchFamily="18" charset="2"/>
              </a:rPr>
              <a:t>M</a:t>
            </a:r>
            <a:r>
              <a:rPr lang="en-US" altLang="zh-CN" sz="2400" b="1">
                <a:sym typeface="Symbol" panose="05050102010706020507" pitchFamily="18" charset="2"/>
              </a:rPr>
              <a:t> log</a:t>
            </a:r>
            <a:r>
              <a:rPr lang="en-US" altLang="zh-CN" sz="2400" b="1" baseline="-25000">
                <a:sym typeface="Symbol" panose="05050102010706020507" pitchFamily="18" charset="2"/>
              </a:rPr>
              <a:t>2</a:t>
            </a:r>
            <a:r>
              <a:rPr lang="en-US" altLang="zh-CN" sz="2400" b="1">
                <a:sym typeface="Symbol" panose="05050102010706020507" pitchFamily="18" charset="2"/>
              </a:rPr>
              <a:t> </a:t>
            </a:r>
            <a:r>
              <a:rPr lang="en-US" altLang="zh-CN" sz="2400" b="1" i="1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).</a:t>
            </a:r>
            <a:endParaRPr lang="en-US" altLang="zh-CN" sz="2400" b="1"/>
          </a:p>
        </p:txBody>
      </p:sp>
      <p:sp>
        <p:nvSpPr>
          <p:cNvPr id="54313" name="Text Box 41">
            <a:extLst>
              <a:ext uri="{FF2B5EF4-FFF2-40B4-BE49-F238E27FC236}">
                <a16:creationId xmlns:a16="http://schemas.microsoft.com/office/drawing/2014/main" id="{25B377BA-32D1-F8C4-2505-9F35ADD0D3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800600"/>
            <a:ext cx="327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solidFill>
                  <a:schemeClr val="hlink"/>
                </a:solidFill>
                <a:sym typeface="Wingdings" panose="05000000000000000000" pitchFamily="2" charset="2"/>
              </a:rPr>
              <a:t>  Union-by-Height</a:t>
            </a:r>
            <a:endParaRPr lang="en-US" altLang="zh-CN" sz="2400" b="1">
              <a:solidFill>
                <a:schemeClr val="hlink"/>
              </a:solidFill>
            </a:endParaRPr>
          </a:p>
        </p:txBody>
      </p:sp>
      <p:sp>
        <p:nvSpPr>
          <p:cNvPr id="54314" name="Text Box 42">
            <a:extLst>
              <a:ext uri="{FF2B5EF4-FFF2-40B4-BE49-F238E27FC236}">
                <a16:creationId xmlns:a16="http://schemas.microsoft.com/office/drawing/2014/main" id="{EF84131E-38A0-3465-0943-A389163EE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800600"/>
            <a:ext cx="480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-- Always change the shallow tree</a:t>
            </a:r>
          </a:p>
        </p:txBody>
      </p:sp>
      <p:sp>
        <p:nvSpPr>
          <p:cNvPr id="54315" name="AutoShape 43">
            <a:extLst>
              <a:ext uri="{FF2B5EF4-FFF2-40B4-BE49-F238E27FC236}">
                <a16:creationId xmlns:a16="http://schemas.microsoft.com/office/drawing/2014/main" id="{DBC47D08-60D4-9A99-A989-1B576A831B8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62000" y="5257800"/>
            <a:ext cx="7467600" cy="8382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Please read Figure 8.13 on p.273 for detailed implementation.</a:t>
            </a:r>
          </a:p>
        </p:txBody>
      </p:sp>
      <p:sp>
        <p:nvSpPr>
          <p:cNvPr id="8208" name="Text Box 44">
            <a:extLst>
              <a:ext uri="{FF2B5EF4-FFF2-40B4-BE49-F238E27FC236}">
                <a16:creationId xmlns:a16="http://schemas.microsoft.com/office/drawing/2014/main" id="{0EDD3508-F3DE-96B8-FBE8-EA47AEB22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7/9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43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43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5" grpId="0" autoUpdateAnimBg="0"/>
      <p:bldP spid="54276" grpId="0" autoUpdateAnimBg="0"/>
      <p:bldP spid="54277" grpId="0" autoUpdateAnimBg="0"/>
      <p:bldP spid="54306" grpId="0" animBg="1"/>
      <p:bldP spid="54307" grpId="0" autoUpdateAnimBg="0"/>
      <p:bldP spid="54309" grpId="0" autoUpdateAnimBg="0"/>
      <p:bldP spid="54311" grpId="0" autoUpdateAnimBg="0"/>
      <p:bldP spid="54313" grpId="0" autoUpdateAnimBg="0"/>
      <p:bldP spid="54314" grpId="0" autoUpdateAnimBg="0"/>
      <p:bldP spid="5431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>
            <a:extLst>
              <a:ext uri="{FF2B5EF4-FFF2-40B4-BE49-F238E27FC236}">
                <a16:creationId xmlns:a16="http://schemas.microsoft.com/office/drawing/2014/main" id="{54751697-955C-2130-8D17-F3D009F22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§5  Path Compression</a:t>
            </a:r>
            <a:endParaRPr lang="en-US" altLang="zh-CN" sz="2400" b="1"/>
          </a:p>
        </p:txBody>
      </p:sp>
      <p:sp>
        <p:nvSpPr>
          <p:cNvPr id="55302" name="AutoShape 6">
            <a:extLst>
              <a:ext uri="{FF2B5EF4-FFF2-40B4-BE49-F238E27FC236}">
                <a16:creationId xmlns:a16="http://schemas.microsoft.com/office/drawing/2014/main" id="{B45F3740-07EF-A961-D3BA-E8A19511A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762000"/>
            <a:ext cx="7772400" cy="18288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SetType  Find ( ElementType 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zh-CN" sz="1800" b="1">
                <a:latin typeface="Arial" panose="020B0604020202020204" pitchFamily="34" charset="0"/>
              </a:rPr>
              <a:t>, DisjSet  S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( S[ X ] &lt;= 0 )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X;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    return</a:t>
            </a:r>
            <a:r>
              <a:rPr lang="en-US" altLang="zh-CN" sz="1800" b="1">
                <a:latin typeface="Arial" panose="020B0604020202020204" pitchFamily="34" charset="0"/>
              </a:rPr>
              <a:t>  S[ X ] = Find( S[ X ], S 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79CD55F5-21E5-4C50-79FA-302B79E33FC3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143000"/>
            <a:ext cx="1143000" cy="914400"/>
            <a:chOff x="2400" y="2112"/>
            <a:chExt cx="720" cy="576"/>
          </a:xfrm>
        </p:grpSpPr>
        <p:sp>
          <p:nvSpPr>
            <p:cNvPr id="9240" name="Oval 8">
              <a:extLst>
                <a:ext uri="{FF2B5EF4-FFF2-40B4-BE49-F238E27FC236}">
                  <a16:creationId xmlns:a16="http://schemas.microsoft.com/office/drawing/2014/main" id="{AC41107F-49F5-6DA6-59ED-3DB702622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112"/>
              <a:ext cx="96" cy="9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9241" name="Group 9">
              <a:extLst>
                <a:ext uri="{FF2B5EF4-FFF2-40B4-BE49-F238E27FC236}">
                  <a16:creationId xmlns:a16="http://schemas.microsoft.com/office/drawing/2014/main" id="{DC1A86D8-70C1-1646-63E1-C8877C28C1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208"/>
              <a:ext cx="164" cy="144"/>
              <a:chOff x="2880" y="2208"/>
              <a:chExt cx="164" cy="144"/>
            </a:xfrm>
          </p:grpSpPr>
          <p:sp>
            <p:nvSpPr>
              <p:cNvPr id="9251" name="Oval 10">
                <a:extLst>
                  <a:ext uri="{FF2B5EF4-FFF2-40B4-BE49-F238E27FC236}">
                    <a16:creationId xmlns:a16="http://schemas.microsoft.com/office/drawing/2014/main" id="{5FDD9DDD-1DF2-1C59-858D-0944258C53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52" name="Line 11">
                <a:extLst>
                  <a:ext uri="{FF2B5EF4-FFF2-40B4-BE49-F238E27FC236}">
                    <a16:creationId xmlns:a16="http://schemas.microsoft.com/office/drawing/2014/main" id="{7C949533-15A3-7BCB-8246-12E253E3BA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68" cy="7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42" name="Group 12">
              <a:extLst>
                <a:ext uri="{FF2B5EF4-FFF2-40B4-BE49-F238E27FC236}">
                  <a16:creationId xmlns:a16="http://schemas.microsoft.com/office/drawing/2014/main" id="{BDA21FC6-A207-565D-DA69-D511AB35B2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352"/>
              <a:ext cx="164" cy="144"/>
              <a:chOff x="2880" y="2208"/>
              <a:chExt cx="164" cy="144"/>
            </a:xfrm>
          </p:grpSpPr>
          <p:sp>
            <p:nvSpPr>
              <p:cNvPr id="9249" name="Oval 13">
                <a:extLst>
                  <a:ext uri="{FF2B5EF4-FFF2-40B4-BE49-F238E27FC236}">
                    <a16:creationId xmlns:a16="http://schemas.microsoft.com/office/drawing/2014/main" id="{708E7004-8D66-98B4-8714-045FE414D3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50" name="Line 14">
                <a:extLst>
                  <a:ext uri="{FF2B5EF4-FFF2-40B4-BE49-F238E27FC236}">
                    <a16:creationId xmlns:a16="http://schemas.microsoft.com/office/drawing/2014/main" id="{25083EE6-7285-C1E9-D076-D97227E7AB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68" cy="7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43" name="Group 15">
              <a:extLst>
                <a:ext uri="{FF2B5EF4-FFF2-40B4-BE49-F238E27FC236}">
                  <a16:creationId xmlns:a16="http://schemas.microsoft.com/office/drawing/2014/main" id="{6A3F0216-01DE-2457-B390-CB6C500780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2448"/>
              <a:ext cx="164" cy="144"/>
              <a:chOff x="2880" y="2208"/>
              <a:chExt cx="164" cy="144"/>
            </a:xfrm>
          </p:grpSpPr>
          <p:sp>
            <p:nvSpPr>
              <p:cNvPr id="9247" name="Oval 16">
                <a:extLst>
                  <a:ext uri="{FF2B5EF4-FFF2-40B4-BE49-F238E27FC236}">
                    <a16:creationId xmlns:a16="http://schemas.microsoft.com/office/drawing/2014/main" id="{887DA41B-94D7-0D52-70E4-5FD3AC9B1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48" name="Line 17">
                <a:extLst>
                  <a:ext uri="{FF2B5EF4-FFF2-40B4-BE49-F238E27FC236}">
                    <a16:creationId xmlns:a16="http://schemas.microsoft.com/office/drawing/2014/main" id="{5C36A5B8-4452-7DD7-1290-98D365ECC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68" cy="7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44" name="Group 18">
              <a:extLst>
                <a:ext uri="{FF2B5EF4-FFF2-40B4-BE49-F238E27FC236}">
                  <a16:creationId xmlns:a16="http://schemas.microsoft.com/office/drawing/2014/main" id="{7B9EEABA-EEA4-7EB0-C13C-BBB20B151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544"/>
              <a:ext cx="164" cy="144"/>
              <a:chOff x="2880" y="2208"/>
              <a:chExt cx="164" cy="144"/>
            </a:xfrm>
          </p:grpSpPr>
          <p:sp>
            <p:nvSpPr>
              <p:cNvPr id="9245" name="Oval 19">
                <a:extLst>
                  <a:ext uri="{FF2B5EF4-FFF2-40B4-BE49-F238E27FC236}">
                    <a16:creationId xmlns:a16="http://schemas.microsoft.com/office/drawing/2014/main" id="{8AF5B4F1-09D6-1DE3-9350-3314A140A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99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46" name="Line 20">
                <a:extLst>
                  <a:ext uri="{FF2B5EF4-FFF2-40B4-BE49-F238E27FC236}">
                    <a16:creationId xmlns:a16="http://schemas.microsoft.com/office/drawing/2014/main" id="{5034982C-E770-3F90-3E86-026FC9AC5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68" cy="7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5317" name="AutoShape 21">
            <a:extLst>
              <a:ext uri="{FF2B5EF4-FFF2-40B4-BE49-F238E27FC236}">
                <a16:creationId xmlns:a16="http://schemas.microsoft.com/office/drawing/2014/main" id="{A2520D2F-DF08-F463-1BB5-BDE3C0C96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752600"/>
            <a:ext cx="914400" cy="152400"/>
          </a:xfrm>
          <a:prstGeom prst="rightArrow">
            <a:avLst>
              <a:gd name="adj1" fmla="val 50000"/>
              <a:gd name="adj2" fmla="val 150000"/>
            </a:avLst>
          </a:prstGeom>
          <a:solidFill>
            <a:schemeClr val="hlink"/>
          </a:solidFill>
          <a:ln w="254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grpSp>
        <p:nvGrpSpPr>
          <p:cNvPr id="7" name="Group 22">
            <a:extLst>
              <a:ext uri="{FF2B5EF4-FFF2-40B4-BE49-F238E27FC236}">
                <a16:creationId xmlns:a16="http://schemas.microsoft.com/office/drawing/2014/main" id="{13C0412E-7AF0-8A64-9617-5DD2086E5869}"/>
              </a:ext>
            </a:extLst>
          </p:cNvPr>
          <p:cNvGrpSpPr>
            <a:grpSpLocks/>
          </p:cNvGrpSpPr>
          <p:nvPr/>
        </p:nvGrpSpPr>
        <p:grpSpPr bwMode="auto">
          <a:xfrm>
            <a:off x="7315200" y="1600200"/>
            <a:ext cx="869950" cy="457200"/>
            <a:chOff x="3840" y="2112"/>
            <a:chExt cx="548" cy="288"/>
          </a:xfrm>
        </p:grpSpPr>
        <p:sp>
          <p:nvSpPr>
            <p:cNvPr id="9227" name="Oval 23">
              <a:extLst>
                <a:ext uri="{FF2B5EF4-FFF2-40B4-BE49-F238E27FC236}">
                  <a16:creationId xmlns:a16="http://schemas.microsoft.com/office/drawing/2014/main" id="{4F8BD845-B258-61E7-62B5-86F4B4218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12"/>
              <a:ext cx="96" cy="96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pSp>
          <p:nvGrpSpPr>
            <p:cNvPr id="9228" name="Group 24">
              <a:extLst>
                <a:ext uri="{FF2B5EF4-FFF2-40B4-BE49-F238E27FC236}">
                  <a16:creationId xmlns:a16="http://schemas.microsoft.com/office/drawing/2014/main" id="{2CAD0DB3-42C7-2413-50A5-E2A81A5178D8}"/>
                </a:ext>
              </a:extLst>
            </p:cNvPr>
            <p:cNvGrpSpPr>
              <a:grpSpLocks/>
            </p:cNvGrpSpPr>
            <p:nvPr/>
          </p:nvGrpSpPr>
          <p:grpSpPr bwMode="auto">
            <a:xfrm rot="-2700000">
              <a:off x="4082" y="2208"/>
              <a:ext cx="164" cy="144"/>
              <a:chOff x="2880" y="2208"/>
              <a:chExt cx="164" cy="144"/>
            </a:xfrm>
          </p:grpSpPr>
          <p:sp>
            <p:nvSpPr>
              <p:cNvPr id="9238" name="Oval 25">
                <a:extLst>
                  <a:ext uri="{FF2B5EF4-FFF2-40B4-BE49-F238E27FC236}">
                    <a16:creationId xmlns:a16="http://schemas.microsoft.com/office/drawing/2014/main" id="{22CB45D7-E79A-E25B-287E-1BD29DF13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9" name="Line 26">
                <a:extLst>
                  <a:ext uri="{FF2B5EF4-FFF2-40B4-BE49-F238E27FC236}">
                    <a16:creationId xmlns:a16="http://schemas.microsoft.com/office/drawing/2014/main" id="{16E3C774-4F9B-9503-5122-D781E5084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68" cy="7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29" name="Group 27">
              <a:extLst>
                <a:ext uri="{FF2B5EF4-FFF2-40B4-BE49-F238E27FC236}">
                  <a16:creationId xmlns:a16="http://schemas.microsoft.com/office/drawing/2014/main" id="{4D27E858-31A5-18A5-4214-312EF40E771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224" y="2208"/>
              <a:ext cx="164" cy="144"/>
              <a:chOff x="2880" y="2208"/>
              <a:chExt cx="164" cy="144"/>
            </a:xfrm>
          </p:grpSpPr>
          <p:sp>
            <p:nvSpPr>
              <p:cNvPr id="9236" name="Oval 28">
                <a:extLst>
                  <a:ext uri="{FF2B5EF4-FFF2-40B4-BE49-F238E27FC236}">
                    <a16:creationId xmlns:a16="http://schemas.microsoft.com/office/drawing/2014/main" id="{FDA8A675-542F-7BEC-BA92-6C648DB63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FF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7" name="Line 29">
                <a:extLst>
                  <a:ext uri="{FF2B5EF4-FFF2-40B4-BE49-F238E27FC236}">
                    <a16:creationId xmlns:a16="http://schemas.microsoft.com/office/drawing/2014/main" id="{52F99866-0E6C-CD2A-0A15-9B5E653F14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68" cy="7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0" name="Group 30">
              <a:extLst>
                <a:ext uri="{FF2B5EF4-FFF2-40B4-BE49-F238E27FC236}">
                  <a16:creationId xmlns:a16="http://schemas.microsoft.com/office/drawing/2014/main" id="{AC3EF9FD-DF97-9DF3-67F4-7B5BF1D6C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160"/>
              <a:ext cx="164" cy="144"/>
              <a:chOff x="2880" y="2208"/>
              <a:chExt cx="164" cy="144"/>
            </a:xfrm>
          </p:grpSpPr>
          <p:sp>
            <p:nvSpPr>
              <p:cNvPr id="9234" name="Oval 31">
                <a:extLst>
                  <a:ext uri="{FF2B5EF4-FFF2-40B4-BE49-F238E27FC236}">
                    <a16:creationId xmlns:a16="http://schemas.microsoft.com/office/drawing/2014/main" id="{4BB66041-278E-E396-78A8-B779D4C7F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5" name="Line 32">
                <a:extLst>
                  <a:ext uri="{FF2B5EF4-FFF2-40B4-BE49-F238E27FC236}">
                    <a16:creationId xmlns:a16="http://schemas.microsoft.com/office/drawing/2014/main" id="{A3B23B2E-3462-AE73-E047-0FAF854221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68" cy="7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9231" name="Group 33">
              <a:extLst>
                <a:ext uri="{FF2B5EF4-FFF2-40B4-BE49-F238E27FC236}">
                  <a16:creationId xmlns:a16="http://schemas.microsoft.com/office/drawing/2014/main" id="{20CEF645-B917-EEF0-7A08-0D91DD9F7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256"/>
              <a:ext cx="164" cy="144"/>
              <a:chOff x="2880" y="2208"/>
              <a:chExt cx="164" cy="144"/>
            </a:xfrm>
          </p:grpSpPr>
          <p:sp>
            <p:nvSpPr>
              <p:cNvPr id="9232" name="Oval 34">
                <a:extLst>
                  <a:ext uri="{FF2B5EF4-FFF2-40B4-BE49-F238E27FC236}">
                    <a16:creationId xmlns:a16="http://schemas.microsoft.com/office/drawing/2014/main" id="{6F5F7349-8738-B83C-B948-0C304EFED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256"/>
                <a:ext cx="96" cy="96"/>
              </a:xfrm>
              <a:prstGeom prst="ellipse">
                <a:avLst/>
              </a:prstGeom>
              <a:solidFill>
                <a:srgbClr val="CC99FF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400"/>
              </a:p>
            </p:txBody>
          </p:sp>
          <p:sp>
            <p:nvSpPr>
              <p:cNvPr id="9233" name="Line 35">
                <a:extLst>
                  <a:ext uri="{FF2B5EF4-FFF2-40B4-BE49-F238E27FC236}">
                    <a16:creationId xmlns:a16="http://schemas.microsoft.com/office/drawing/2014/main" id="{2C2D338D-6802-82B6-3183-793934FF7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976" y="2208"/>
                <a:ext cx="68" cy="7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5332" name="AutoShape 36">
            <a:extLst>
              <a:ext uri="{FF2B5EF4-FFF2-40B4-BE49-F238E27FC236}">
                <a16:creationId xmlns:a16="http://schemas.microsoft.com/office/drawing/2014/main" id="{9902F99C-F71E-EA48-A661-18567D155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743200"/>
            <a:ext cx="7620000" cy="33528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SetType  Find ( ElementType  </a:t>
            </a: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altLang="zh-CN" sz="1800" b="1">
                <a:latin typeface="Arial" panose="020B0604020202020204" pitchFamily="34" charset="0"/>
              </a:rPr>
              <a:t>, DisjSet  S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  ElementType  root,  trail,  lead;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root = X; S[ root ] &gt; 0; root = S[ root ]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 ;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find the root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 ( trail = X; trail != root; trail = lead 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lead = S[ trail ] 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   S[ trail ] = root ;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}  </a:t>
            </a: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collapsing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root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5333" name="AutoShape 37" descr="再生纸">
            <a:extLst>
              <a:ext uri="{FF2B5EF4-FFF2-40B4-BE49-F238E27FC236}">
                <a16:creationId xmlns:a16="http://schemas.microsoft.com/office/drawing/2014/main" id="{653C5B9F-9211-A09F-C001-DD9830E04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419600"/>
            <a:ext cx="4343400" cy="1447800"/>
          </a:xfrm>
          <a:prstGeom prst="roundRect">
            <a:avLst>
              <a:gd name="adj" fmla="val 956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marL="661988" indent="-6619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Not compatible with </a:t>
            </a:r>
            <a:r>
              <a:rPr lang="en-US" altLang="zh-CN" sz="1800" b="1">
                <a:latin typeface="Arial" panose="020B0604020202020204" pitchFamily="34" charset="0"/>
              </a:rPr>
              <a:t>union-by-height</a:t>
            </a:r>
            <a:r>
              <a:rPr lang="en-US" altLang="zh-CN" sz="2000" b="1"/>
              <a:t> since it changes the heights.  Just take “height” as an estimated </a:t>
            </a:r>
            <a:r>
              <a:rPr lang="en-US" altLang="zh-CN" sz="2000" b="1" i="1">
                <a:solidFill>
                  <a:schemeClr val="hlink"/>
                </a:solidFill>
              </a:rPr>
              <a:t>rank</a:t>
            </a:r>
            <a:r>
              <a:rPr lang="en-US" altLang="zh-CN" sz="2000" b="1"/>
              <a:t>.</a:t>
            </a:r>
          </a:p>
        </p:txBody>
      </p:sp>
      <p:sp>
        <p:nvSpPr>
          <p:cNvPr id="55334" name="AutoShape 38">
            <a:extLst>
              <a:ext uri="{FF2B5EF4-FFF2-40B4-BE49-F238E27FC236}">
                <a16:creationId xmlns:a16="http://schemas.microsoft.com/office/drawing/2014/main" id="{7AF8D279-1E2D-1555-5ECC-1ABA7E43F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209800"/>
            <a:ext cx="2971800" cy="1676400"/>
          </a:xfrm>
          <a:prstGeom prst="wedgeEllipseCallout">
            <a:avLst>
              <a:gd name="adj1" fmla="val -109083"/>
              <a:gd name="adj2" fmla="val 57009"/>
            </a:avLst>
          </a:prstGeom>
          <a:gradFill rotWithShape="0">
            <a:gsLst>
              <a:gs pos="0">
                <a:srgbClr val="FFFFFF"/>
              </a:gs>
              <a:gs pos="100000">
                <a:srgbClr val="D5D5D5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Slower for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a single find, but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faster for a sequence of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find operations.</a:t>
            </a:r>
          </a:p>
        </p:txBody>
      </p:sp>
      <p:sp>
        <p:nvSpPr>
          <p:cNvPr id="9226" name="Text Box 39">
            <a:extLst>
              <a:ext uri="{FF2B5EF4-FFF2-40B4-BE49-F238E27FC236}">
                <a16:creationId xmlns:a16="http://schemas.microsoft.com/office/drawing/2014/main" id="{2909C1EC-AB3D-D942-1B54-4178EB21C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8/9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500"/>
                                        <p:tgtEl>
                                          <p:spTgt spid="55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302" grpId="0" animBg="1" autoUpdateAnimBg="0"/>
      <p:bldP spid="55317" grpId="0" animBg="1"/>
      <p:bldP spid="55332" grpId="0" animBg="1" autoUpdateAnimBg="0"/>
      <p:bldP spid="55333" grpId="0" animBg="1" autoUpdateAnimBg="0"/>
      <p:bldP spid="55334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>
            <a:extLst>
              <a:ext uri="{FF2B5EF4-FFF2-40B4-BE49-F238E27FC236}">
                <a16:creationId xmlns:a16="http://schemas.microsoft.com/office/drawing/2014/main" id="{361086E8-0C29-39BB-15F1-D4268A29D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52400"/>
            <a:ext cx="7848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§6  Worst Case for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         Union-by-Rank and Path Compression</a:t>
            </a:r>
            <a:endParaRPr lang="en-US" altLang="zh-CN" sz="2400" b="1"/>
          </a:p>
        </p:txBody>
      </p:sp>
      <p:sp>
        <p:nvSpPr>
          <p:cNvPr id="56323" name="Text Box 3">
            <a:extLst>
              <a:ext uri="{FF2B5EF4-FFF2-40B4-BE49-F238E27FC236}">
                <a16:creationId xmlns:a16="http://schemas.microsoft.com/office/drawing/2014/main" id="{7BD06797-3800-2CE1-B5A8-5D60C1378C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81534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【Lemma (Tarjan)】</a:t>
            </a:r>
            <a:r>
              <a:rPr lang="en-US" altLang="zh-CN" sz="2000" b="1"/>
              <a:t>Let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M</a:t>
            </a:r>
            <a:r>
              <a:rPr lang="en-US" altLang="zh-CN" sz="2000" b="1"/>
              <a:t>, </a:t>
            </a:r>
            <a:r>
              <a:rPr lang="en-US" altLang="zh-CN" sz="2000" b="1" i="1"/>
              <a:t>N</a:t>
            </a:r>
            <a:r>
              <a:rPr lang="en-US" altLang="zh-CN" sz="2000" b="1"/>
              <a:t> ) be the maximum time required to process an intermixed sequence of </a:t>
            </a:r>
            <a:r>
              <a:rPr lang="en-US" altLang="zh-CN" sz="2000" b="1" i="1"/>
              <a:t>M </a:t>
            </a:r>
            <a:r>
              <a:rPr lang="en-US" altLang="zh-CN" sz="2000" b="1">
                <a:sym typeface="Symbol" panose="05050102010706020507" pitchFamily="18" charset="2"/>
              </a:rPr>
              <a:t></a:t>
            </a:r>
            <a:r>
              <a:rPr lang="en-US" altLang="zh-CN" sz="2000" b="1" i="1"/>
              <a:t> N</a:t>
            </a:r>
            <a:r>
              <a:rPr lang="en-US" altLang="zh-CN" sz="2000" b="1"/>
              <a:t> finds and </a:t>
            </a:r>
            <a:r>
              <a:rPr lang="en-US" altLang="zh-CN" sz="2000" b="1" i="1"/>
              <a:t>N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panose="05050102010706020507" pitchFamily="18" charset="2"/>
              </a:rPr>
              <a:t> 1 unions.  Then: 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>
                <a:sym typeface="Symbol" panose="05050102010706020507" pitchFamily="18" charset="2"/>
              </a:rPr>
              <a:t>k</a:t>
            </a:r>
            <a:r>
              <a:rPr lang="en-US" altLang="zh-CN" sz="2000" b="1" baseline="-25000">
                <a:sym typeface="Symbol" panose="05050102010706020507" pitchFamily="18" charset="2"/>
              </a:rPr>
              <a:t>1</a:t>
            </a:r>
            <a:r>
              <a:rPr lang="en-US" altLang="zh-CN" sz="2000" b="1" i="1">
                <a:sym typeface="Symbol" panose="05050102010706020507" pitchFamily="18" charset="2"/>
              </a:rPr>
              <a:t>M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000" b="1">
                <a:solidFill>
                  <a:schemeClr val="hlink"/>
                </a:solidFill>
              </a:rPr>
              <a:t>( </a:t>
            </a:r>
            <a:r>
              <a:rPr lang="en-US" altLang="zh-CN" sz="2000" b="1" i="1">
                <a:solidFill>
                  <a:schemeClr val="hlink"/>
                </a:solidFill>
              </a:rPr>
              <a:t>M</a:t>
            </a:r>
            <a:r>
              <a:rPr lang="en-US" altLang="zh-CN" sz="2000" b="1">
                <a:solidFill>
                  <a:schemeClr val="hlink"/>
                </a:solidFill>
              </a:rPr>
              <a:t>, 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 )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panose="05050102010706020507" pitchFamily="18" charset="2"/>
              </a:rPr>
              <a:t>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M</a:t>
            </a:r>
            <a:r>
              <a:rPr lang="en-US" altLang="zh-CN" sz="2000" b="1"/>
              <a:t>, </a:t>
            </a:r>
            <a:r>
              <a:rPr lang="en-US" altLang="zh-CN" sz="2000" b="1" i="1"/>
              <a:t>N</a:t>
            </a:r>
            <a:r>
              <a:rPr lang="en-US" altLang="zh-CN" sz="2000" b="1"/>
              <a:t> ) </a:t>
            </a:r>
            <a:r>
              <a:rPr lang="en-US" altLang="zh-CN" sz="2000" b="1">
                <a:sym typeface="Symbol" panose="05050102010706020507" pitchFamily="18" charset="2"/>
              </a:rPr>
              <a:t> </a:t>
            </a:r>
            <a:r>
              <a:rPr lang="en-US" altLang="zh-CN" sz="2000" b="1" i="1">
                <a:sym typeface="Symbol" panose="05050102010706020507" pitchFamily="18" charset="2"/>
              </a:rPr>
              <a:t>k</a:t>
            </a:r>
            <a:r>
              <a:rPr lang="en-US" altLang="zh-CN" sz="2000" b="1" baseline="-25000">
                <a:sym typeface="Symbol" panose="05050102010706020507" pitchFamily="18" charset="2"/>
              </a:rPr>
              <a:t>2</a:t>
            </a:r>
            <a:r>
              <a:rPr lang="en-US" altLang="zh-CN" sz="2000" b="1" i="1">
                <a:sym typeface="Symbol" panose="05050102010706020507" pitchFamily="18" charset="2"/>
              </a:rPr>
              <a:t>M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000" b="1">
                <a:solidFill>
                  <a:schemeClr val="hlink"/>
                </a:solidFill>
              </a:rPr>
              <a:t>( </a:t>
            </a:r>
            <a:r>
              <a:rPr lang="en-US" altLang="zh-CN" sz="2000" b="1" i="1">
                <a:solidFill>
                  <a:schemeClr val="hlink"/>
                </a:solidFill>
              </a:rPr>
              <a:t>M</a:t>
            </a:r>
            <a:r>
              <a:rPr lang="en-US" altLang="zh-CN" sz="2000" b="1">
                <a:solidFill>
                  <a:schemeClr val="hlink"/>
                </a:solidFill>
              </a:rPr>
              <a:t>, 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 )</a:t>
            </a:r>
            <a:r>
              <a:rPr lang="en-US" altLang="zh-CN" sz="2000" b="1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   for some positive constants </a:t>
            </a:r>
            <a:r>
              <a:rPr lang="en-US" altLang="zh-CN" sz="2000" b="1" i="1">
                <a:sym typeface="Symbol" panose="05050102010706020507" pitchFamily="18" charset="2"/>
              </a:rPr>
              <a:t>k</a:t>
            </a:r>
            <a:r>
              <a:rPr lang="en-US" altLang="zh-CN" sz="2000" b="1" baseline="-25000">
                <a:sym typeface="Symbol" panose="05050102010706020507" pitchFamily="18" charset="2"/>
              </a:rPr>
              <a:t>1</a:t>
            </a:r>
            <a:r>
              <a:rPr lang="en-US" altLang="zh-CN" sz="2000" b="1">
                <a:sym typeface="Symbol" panose="05050102010706020507" pitchFamily="18" charset="2"/>
              </a:rPr>
              <a:t> </a:t>
            </a:r>
            <a:r>
              <a:rPr lang="en-US" altLang="zh-CN" sz="2000" b="1"/>
              <a:t>and </a:t>
            </a:r>
            <a:r>
              <a:rPr lang="en-US" altLang="zh-CN" sz="2000" b="1" i="1">
                <a:sym typeface="Symbol" panose="05050102010706020507" pitchFamily="18" charset="2"/>
              </a:rPr>
              <a:t>k</a:t>
            </a:r>
            <a:r>
              <a:rPr lang="en-US" altLang="zh-CN" sz="2000" b="1" baseline="-25000">
                <a:sym typeface="Symbol" panose="05050102010706020507" pitchFamily="18" charset="2"/>
              </a:rPr>
              <a:t>2 </a:t>
            </a:r>
            <a:r>
              <a:rPr lang="en-US" altLang="zh-CN" sz="2000" b="1">
                <a:sym typeface="Symbol" panose="05050102010706020507" pitchFamily="18" charset="2"/>
              </a:rPr>
              <a:t>.</a:t>
            </a:r>
            <a:endParaRPr lang="en-US" altLang="zh-CN" sz="2000" b="1" baseline="-25000">
              <a:sym typeface="Symbol" panose="05050102010706020507" pitchFamily="18" charset="2"/>
            </a:endParaRPr>
          </a:p>
        </p:txBody>
      </p:sp>
      <p:graphicFrame>
        <p:nvGraphicFramePr>
          <p:cNvPr id="56324" name="Object 4">
            <a:extLst>
              <a:ext uri="{FF2B5EF4-FFF2-40B4-BE49-F238E27FC236}">
                <a16:creationId xmlns:a16="http://schemas.microsoft.com/office/drawing/2014/main" id="{A5622543-9D43-D3A2-2035-C72CFBC1EE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276600"/>
          <a:ext cx="4724400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11500" imgH="889000" progId="Equation.3">
                  <p:embed/>
                </p:oleObj>
              </mc:Choice>
              <mc:Fallback>
                <p:oleObj name="Equation" r:id="rId5" imgW="31115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76600"/>
                        <a:ext cx="4724400" cy="135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5">
            <a:extLst>
              <a:ext uri="{FF2B5EF4-FFF2-40B4-BE49-F238E27FC236}">
                <a16:creationId xmlns:a16="http://schemas.microsoft.com/office/drawing/2014/main" id="{1612B38D-559B-E9A9-7CD5-59100C2067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5072063"/>
          <a:ext cx="5051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921000" imgH="228600" progId="Equation.3">
                  <p:embed/>
                </p:oleObj>
              </mc:Choice>
              <mc:Fallback>
                <p:oleObj name="Equation" r:id="rId7" imgW="2921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5072063"/>
                        <a:ext cx="50514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4" name="Text Box 14">
            <a:extLst>
              <a:ext uri="{FF2B5EF4-FFF2-40B4-BE49-F238E27FC236}">
                <a16:creationId xmlns:a16="http://schemas.microsoft.com/office/drawing/2014/main" id="{027E367C-2381-4585-4A4F-825D7E6A5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819400"/>
            <a:ext cx="495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sym typeface="Wingdings" panose="05000000000000000000" pitchFamily="2" charset="2"/>
              </a:rPr>
              <a:t> Ackermann’s Function and 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 </a:t>
            </a:r>
            <a:r>
              <a:rPr lang="en-US" altLang="zh-CN" sz="2000" b="1">
                <a:solidFill>
                  <a:schemeClr val="hlink"/>
                </a:solidFill>
              </a:rPr>
              <a:t>( </a:t>
            </a:r>
            <a:r>
              <a:rPr lang="en-US" altLang="zh-CN" sz="2000" b="1" i="1">
                <a:solidFill>
                  <a:schemeClr val="hlink"/>
                </a:solidFill>
              </a:rPr>
              <a:t>M</a:t>
            </a:r>
            <a:r>
              <a:rPr lang="en-US" altLang="zh-CN" sz="2000" b="1">
                <a:solidFill>
                  <a:schemeClr val="hlink"/>
                </a:solidFill>
              </a:rPr>
              <a:t>, 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>
                <a:solidFill>
                  <a:schemeClr val="hlink"/>
                </a:solidFill>
              </a:rPr>
              <a:t> )</a:t>
            </a:r>
            <a:r>
              <a:rPr lang="en-US" altLang="zh-CN" sz="2000" b="1"/>
              <a:t> </a:t>
            </a:r>
          </a:p>
        </p:txBody>
      </p:sp>
      <p:sp>
        <p:nvSpPr>
          <p:cNvPr id="56335" name="Rectangle 15">
            <a:extLst>
              <a:ext uri="{FF2B5EF4-FFF2-40B4-BE49-F238E27FC236}">
                <a16:creationId xmlns:a16="http://schemas.microsoft.com/office/drawing/2014/main" id="{D4823AB2-1E89-C363-EAB1-A5BFFD071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029200"/>
            <a:ext cx="2209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 O( log</a:t>
            </a:r>
            <a:r>
              <a:rPr lang="en-US" altLang="zh-CN" sz="2000" b="1" baseline="3000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 i="1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b="1">
                <a:solidFill>
                  <a:srgbClr val="FF0000"/>
                </a:solidFill>
                <a:sym typeface="Symbol" panose="05050102010706020507" pitchFamily="18" charset="2"/>
              </a:rPr>
              <a:t> )   4</a:t>
            </a:r>
          </a:p>
        </p:txBody>
      </p:sp>
      <p:sp>
        <p:nvSpPr>
          <p:cNvPr id="56336" name="Rectangle 16">
            <a:extLst>
              <a:ext uri="{FF2B5EF4-FFF2-40B4-BE49-F238E27FC236}">
                <a16:creationId xmlns:a16="http://schemas.microsoft.com/office/drawing/2014/main" id="{4B5B2A6B-045D-C9BB-5A31-927CF3AEB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648200"/>
            <a:ext cx="5210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600" b="1" u="sng">
                <a:solidFill>
                  <a:schemeClr val="hlink"/>
                </a:solidFill>
              </a:rPr>
              <a:t>http://mathworld.wolfram.com/AckermannFunction.html</a:t>
            </a:r>
          </a:p>
        </p:txBody>
      </p:sp>
      <p:sp>
        <p:nvSpPr>
          <p:cNvPr id="56337" name="Rectangle 17">
            <a:extLst>
              <a:ext uri="{FF2B5EF4-FFF2-40B4-BE49-F238E27FC236}">
                <a16:creationId xmlns:a16="http://schemas.microsoft.com/office/drawing/2014/main" id="{FB2825BB-3348-358C-4289-56658FB0D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5438775"/>
            <a:ext cx="746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log</a:t>
            </a:r>
            <a:r>
              <a:rPr lang="en-US" altLang="zh-CN" sz="2000" b="1" baseline="30000">
                <a:solidFill>
                  <a:schemeClr val="hlink"/>
                </a:solidFill>
              </a:rPr>
              <a:t>*</a:t>
            </a:r>
            <a:r>
              <a:rPr lang="en-US" altLang="zh-CN" sz="2000" b="1">
                <a:solidFill>
                  <a:schemeClr val="hlink"/>
                </a:solidFill>
              </a:rPr>
              <a:t> </a:t>
            </a:r>
            <a:r>
              <a:rPr lang="en-US" altLang="zh-CN" sz="2000" b="1" i="1">
                <a:solidFill>
                  <a:schemeClr val="hlink"/>
                </a:solidFill>
              </a:rPr>
              <a:t>N</a:t>
            </a:r>
            <a:r>
              <a:rPr lang="en-US" altLang="zh-CN" sz="2000" b="1"/>
              <a:t> (inverse Ackermann function)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  = # of times the logarithm is applied to </a:t>
            </a:r>
            <a:r>
              <a:rPr lang="en-US" altLang="zh-CN" sz="2000" b="1" i="1"/>
              <a:t>N</a:t>
            </a:r>
            <a:r>
              <a:rPr lang="en-US" altLang="zh-CN" sz="2000" b="1"/>
              <a:t> until the result </a:t>
            </a:r>
            <a:r>
              <a:rPr lang="en-US" altLang="zh-CN" sz="2000" b="1">
                <a:sym typeface="Symbol" panose="05050102010706020507" pitchFamily="18" charset="2"/>
              </a:rPr>
              <a:t> 1.</a:t>
            </a:r>
          </a:p>
        </p:txBody>
      </p:sp>
      <p:graphicFrame>
        <p:nvGraphicFramePr>
          <p:cNvPr id="56341" name="Object 21">
            <a:extLst>
              <a:ext uri="{FF2B5EF4-FFF2-40B4-BE49-F238E27FC236}">
                <a16:creationId xmlns:a16="http://schemas.microsoft.com/office/drawing/2014/main" id="{183FE6AD-F1AA-54FE-501C-94FB4690B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657600"/>
          <a:ext cx="16065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22030" imgH="190417" progId="Equation.3">
                  <p:embed/>
                </p:oleObj>
              </mc:Choice>
              <mc:Fallback>
                <p:oleObj name="Equation" r:id="rId9" imgW="622030" imgH="190417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657600"/>
                        <a:ext cx="16065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>
            <a:extLst>
              <a:ext uri="{FF2B5EF4-FFF2-40B4-BE49-F238E27FC236}">
                <a16:creationId xmlns:a16="http://schemas.microsoft.com/office/drawing/2014/main" id="{B4140462-AE4E-1707-25DD-E03B276C7C10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360738"/>
            <a:ext cx="1905000" cy="754062"/>
            <a:chOff x="4560" y="2117"/>
            <a:chExt cx="1200" cy="475"/>
          </a:xfrm>
        </p:grpSpPr>
        <p:sp>
          <p:nvSpPr>
            <p:cNvPr id="10254" name="Rectangle 23">
              <a:extLst>
                <a:ext uri="{FF2B5EF4-FFF2-40B4-BE49-F238E27FC236}">
                  <a16:creationId xmlns:a16="http://schemas.microsoft.com/office/drawing/2014/main" id="{47FC8B7A-42BF-E9B8-0D11-B3F46B5A6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304"/>
              <a:ext cx="144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graphicFrame>
          <p:nvGraphicFramePr>
            <p:cNvPr id="10255" name="Object 24">
              <a:extLst>
                <a:ext uri="{FF2B5EF4-FFF2-40B4-BE49-F238E27FC236}">
                  <a16:creationId xmlns:a16="http://schemas.microsoft.com/office/drawing/2014/main" id="{5572F15E-0121-9F14-0FB7-9FCFE26263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117"/>
            <a:ext cx="1200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748975" imgH="266584" progId="Equation.3">
                    <p:embed/>
                  </p:oleObj>
                </mc:Choice>
                <mc:Fallback>
                  <p:oleObj name="Equation" r:id="rId11" imgW="748975" imgH="266584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117"/>
                          <a:ext cx="1200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338" name="AutoShape 18">
            <a:extLst>
              <a:ext uri="{FF2B5EF4-FFF2-40B4-BE49-F238E27FC236}">
                <a16:creationId xmlns:a16="http://schemas.microsoft.com/office/drawing/2014/main" id="{7F8E7141-AB35-4E46-7734-088B52495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438400"/>
            <a:ext cx="2743200" cy="2057400"/>
          </a:xfrm>
          <a:prstGeom prst="wedgeEllipseCallout">
            <a:avLst>
              <a:gd name="adj1" fmla="val -13426"/>
              <a:gd name="adj2" fmla="val 82486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log</a:t>
            </a:r>
            <a:r>
              <a:rPr lang="en-US" altLang="zh-CN" sz="2000" b="1" baseline="30000"/>
              <a:t>*</a:t>
            </a:r>
            <a:r>
              <a:rPr lang="en-US" altLang="zh-CN" sz="2000" b="1"/>
              <a:t> 2</a:t>
            </a:r>
            <a:r>
              <a:rPr lang="en-US" altLang="zh-CN" sz="2000" b="1" baseline="30000"/>
              <a:t>65536</a:t>
            </a:r>
            <a:r>
              <a:rPr lang="en-US" altLang="zh-CN" sz="2000" b="1"/>
              <a:t> = 5 since logloglogloglog ( 2</a:t>
            </a:r>
            <a:r>
              <a:rPr lang="en-US" altLang="zh-CN" sz="2000" b="1" baseline="30000"/>
              <a:t>65536</a:t>
            </a:r>
            <a:r>
              <a:rPr lang="en-US" altLang="zh-CN" sz="2000" b="1"/>
              <a:t> )= 1 </a:t>
            </a:r>
          </a:p>
        </p:txBody>
      </p:sp>
      <p:sp>
        <p:nvSpPr>
          <p:cNvPr id="10253" name="Text Box 25">
            <a:extLst>
              <a:ext uri="{FF2B5EF4-FFF2-40B4-BE49-F238E27FC236}">
                <a16:creationId xmlns:a16="http://schemas.microsoft.com/office/drawing/2014/main" id="{0EA54208-6232-A37B-5919-AB4C90DC3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600" b="1"/>
              <a:t>9/9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autoUpdateAnimBg="0"/>
      <p:bldP spid="56323" grpId="0" autoUpdateAnimBg="0"/>
      <p:bldP spid="56334" grpId="0" autoUpdateAnimBg="0"/>
      <p:bldP spid="56335" grpId="0" autoUpdateAnimBg="0"/>
      <p:bldP spid="56336" grpId="0" autoUpdateAnimBg="0"/>
      <p:bldP spid="56337" grpId="0" autoUpdateAnimBg="0"/>
      <p:bldP spid="56338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</TotalTime>
  <Words>1523</Words>
  <Application>Microsoft Office PowerPoint</Application>
  <PresentationFormat>全屏显示(4:3)</PresentationFormat>
  <Paragraphs>229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Times New Roman</vt:lpstr>
      <vt:lpstr>宋体</vt:lpstr>
      <vt:lpstr>Arial</vt:lpstr>
      <vt:lpstr>等线</vt:lpstr>
      <vt:lpstr>Webdings</vt:lpstr>
      <vt:lpstr>Symbol</vt:lpstr>
      <vt:lpstr>MS Hei</vt:lpstr>
      <vt:lpstr>Wingdings</vt:lpstr>
      <vt:lpstr>MT Extra</vt:lpstr>
      <vt:lpstr>默认设计模板</vt:lpstr>
      <vt:lpstr>Microsoft Clip Gallery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懒鱼 小</cp:lastModifiedBy>
  <cp:revision>218</cp:revision>
  <dcterms:created xsi:type="dcterms:W3CDTF">2000-07-24T11:13:48Z</dcterms:created>
  <dcterms:modified xsi:type="dcterms:W3CDTF">2025-06-19T09:00:34Z</dcterms:modified>
</cp:coreProperties>
</file>