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9D8C2C-C0DC-1D97-FC64-EC9A691A1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B4E43C-DBD5-1DE5-976D-B0B52077A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9B195D-E47C-C8F7-0055-DB84E7550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97E3-506D-4DEB-AC60-CD5B3595CD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46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FD3C9F-2E73-C2EA-7995-B05C2E77A1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08CB78-9EF5-0F5F-ACA3-A41CD011D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693D30-30F5-D761-8DE3-E495C9878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2839C-ADFB-4212-9A43-B5E179C6C4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9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3F1E05-D1E0-8CD4-7D83-E5917E91ED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D456FC-DE61-3E78-1EC6-9C167AF1B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0DDFB-AA81-D31F-53C8-A80FA5BB7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F0F73-6B73-4F12-A5C6-A2FD44EE9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6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A285EF-8564-F592-DD03-9F4DEDE07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43EDF9-5CCA-D8BE-C264-B241C0462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25B07E-F074-A40E-3B79-5F56FA8C6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1E1D-6187-40E1-9E75-8102A4425A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97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36AAA0-E51D-3282-241B-DFA2F1B0C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6633B9-5013-6AA4-1A42-8FF99D2D9D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1904AB-9630-ABD0-905F-15FD1C16A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BE089-A178-4598-9C5C-A5873D22BA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7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39861-ACFC-010A-0AFE-3A7F5ADD1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F24D4-3B48-979E-2E30-28E848845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1479B-F225-24AE-E264-2ECE06186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E8A5D-411F-4B60-BAFF-5C4A67D07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38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AD0D44-B9E1-C6F5-C5CA-2CDC0E060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BB74AE8-CF61-9E7C-FBA2-4F522817B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45B824-E125-AF37-D925-6075F89B7B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90F36-8307-46CE-B41B-98E83A390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52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F02185-9EC7-9B98-BEBA-FB4513FC5E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32B344-98E9-444E-AA98-EA0580EBDA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443D13-75BF-8C3D-DAD4-4936D6200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10998-4258-4BA1-8442-BEF3186042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44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BF4AF40-A275-0D01-DE01-6AD6B238D9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DB8553-D7AD-7E4F-8B3C-57EEEA20B1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921EC3-2E4B-3A34-3994-06455EF60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2B279-302C-4E58-96BC-8A8C8B66B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88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7821F-FD57-857E-287E-51DA87BA8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6FC92-DF07-DD3F-C4C8-7021635DD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DD2E1-2946-6BD6-2476-32FF6AEE8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94503-3788-4B7F-B5E1-0F0A7DCD2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78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79652-99F6-F962-EFC8-5984C162A7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2C706-CC68-519A-4F62-2559F23502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B2FA39-3741-7ED2-6648-269C83443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8268E-A45C-40AD-A6BD-95BB6801FA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34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7DC443-42A2-5C43-0D85-272F58637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11B792-7D8A-5F9F-6C0F-A7CC872D5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73B185E-BF0B-2152-B303-B8424AA470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4F61AAF-9044-F650-F625-BAD0975D40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E580B3-A0BF-09DD-984D-7207B7D5B6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F5EB89D-919A-4091-B1AD-53BD1F934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audio" Target="../media/audio2.wav"/><Relationship Id="rId7" Type="http://schemas.openxmlformats.org/officeDocument/2006/relationships/image" Target="../media/image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9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oleObject" Target="../embeddings/oleObject6.bin"/><Relationship Id="rId3" Type="http://schemas.openxmlformats.org/officeDocument/2006/relationships/audio" Target="../media/audio5.wav"/><Relationship Id="rId7" Type="http://schemas.openxmlformats.org/officeDocument/2006/relationships/audio" Target="../media/audio7.wav"/><Relationship Id="rId12" Type="http://schemas.openxmlformats.org/officeDocument/2006/relationships/image" Target="../media/image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5.bin"/><Relationship Id="rId5" Type="http://schemas.openxmlformats.org/officeDocument/2006/relationships/audio" Target="../media/audio2.wav"/><Relationship Id="rId10" Type="http://schemas.openxmlformats.org/officeDocument/2006/relationships/image" Target="../media/image5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7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audio" Target="../media/audio1.wav"/><Relationship Id="rId7" Type="http://schemas.openxmlformats.org/officeDocument/2006/relationships/audio" Target="../media/audio8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5" Type="http://schemas.openxmlformats.org/officeDocument/2006/relationships/audio" Target="../media/audio2.wav"/><Relationship Id="rId10" Type="http://schemas.openxmlformats.org/officeDocument/2006/relationships/image" Target="../media/image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7" Type="http://schemas.openxmlformats.org/officeDocument/2006/relationships/image" Target="../media/image10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F6505132-FF94-0CE6-4B63-4A111ADF1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886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u="sng"/>
              <a:t>CHAPTER  </a:t>
            </a:r>
            <a:r>
              <a:rPr lang="en-US" altLang="zh-CN" sz="2400" b="1" u="sng"/>
              <a:t>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GRAPH ALGORITHMS</a:t>
            </a:r>
            <a:endParaRPr lang="en-US" altLang="zh-CN" sz="2400" b="1"/>
          </a:p>
        </p:txBody>
      </p:sp>
      <p:sp>
        <p:nvSpPr>
          <p:cNvPr id="2130" name="Text Box 82">
            <a:extLst>
              <a:ext uri="{FF2B5EF4-FFF2-40B4-BE49-F238E27FC236}">
                <a16:creationId xmlns:a16="http://schemas.microsoft.com/office/drawing/2014/main" id="{9331D8EE-80A4-95C3-81A6-F0BB973E5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§1  Definitions</a:t>
            </a:r>
            <a:endParaRPr lang="en-US" altLang="zh-CN" sz="2400" b="1"/>
          </a:p>
        </p:txBody>
      </p:sp>
      <p:sp>
        <p:nvSpPr>
          <p:cNvPr id="2146" name="Text Box 98">
            <a:extLst>
              <a:ext uri="{FF2B5EF4-FFF2-40B4-BE49-F238E27FC236}">
                <a16:creationId xmlns:a16="http://schemas.microsoft.com/office/drawing/2014/main" id="{417AEC3E-72C9-6A00-CB85-C0A6C210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G( V, E )</a:t>
            </a:r>
            <a:r>
              <a:rPr lang="en-US" altLang="zh-CN" sz="2000" b="1">
                <a:sym typeface="Wingdings" panose="05000000000000000000" pitchFamily="2" charset="2"/>
              </a:rPr>
              <a:t>  where  G ::= graph, V = V( G ) ::= finite nonempty set of vertices, and E = E( G ) ::= finite set of edges.</a:t>
            </a:r>
            <a:endParaRPr lang="en-US" altLang="zh-CN" sz="2000"/>
          </a:p>
        </p:txBody>
      </p:sp>
      <p:sp>
        <p:nvSpPr>
          <p:cNvPr id="2147" name="Text Box 99">
            <a:extLst>
              <a:ext uri="{FF2B5EF4-FFF2-40B4-BE49-F238E27FC236}">
                <a16:creationId xmlns:a16="http://schemas.microsoft.com/office/drawing/2014/main" id="{4AB04F47-C4C5-9D82-683F-594A044D2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Undirected graph:</a:t>
            </a:r>
            <a:r>
              <a:rPr lang="en-US" altLang="zh-CN" sz="2000" b="1">
                <a:sym typeface="Wingdings" panose="05000000000000000000" pitchFamily="2" charset="2"/>
              </a:rPr>
              <a:t>  (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,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ym typeface="Wingdings" panose="05000000000000000000" pitchFamily="2" charset="2"/>
              </a:rPr>
              <a:t> ) = (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ym typeface="Wingdings" panose="05000000000000000000" pitchFamily="2" charset="2"/>
              </a:rPr>
              <a:t> ,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) ::= the same edge.</a:t>
            </a:r>
          </a:p>
        </p:txBody>
      </p:sp>
      <p:grpSp>
        <p:nvGrpSpPr>
          <p:cNvPr id="2" name="Group 161">
            <a:extLst>
              <a:ext uri="{FF2B5EF4-FFF2-40B4-BE49-F238E27FC236}">
                <a16:creationId xmlns:a16="http://schemas.microsoft.com/office/drawing/2014/main" id="{06B565BA-07A3-5755-E27B-341DD3BE7D8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590800"/>
            <a:ext cx="7239000" cy="762000"/>
            <a:chOff x="240" y="1632"/>
            <a:chExt cx="4560" cy="480"/>
          </a:xfrm>
        </p:grpSpPr>
        <p:sp>
          <p:nvSpPr>
            <p:cNvPr id="2109" name="Text Box 101">
              <a:extLst>
                <a:ext uri="{FF2B5EF4-FFF2-40B4-BE49-F238E27FC236}">
                  <a16:creationId xmlns:a16="http://schemas.microsoft.com/office/drawing/2014/main" id="{9625D0F4-1339-8127-CA63-F440B3BC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32"/>
              <a:ext cx="4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Directed graph (digraph):  </a:t>
              </a:r>
              <a:r>
                <a:rPr lang="en-US" altLang="zh-CN" sz="2000" b="1">
                  <a:sym typeface="Wingdings" panose="05000000000000000000" pitchFamily="2" charset="2"/>
                </a:rPr>
                <a:t>&lt;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,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&gt; ::=                  </a:t>
              </a:r>
              <a:r>
                <a:rPr lang="en-US" altLang="zh-CN" sz="2000" b="1">
                  <a:sym typeface="Symbol" panose="05050102010706020507" pitchFamily="18" charset="2"/>
                </a:rPr>
                <a:t> </a:t>
              </a:r>
              <a:r>
                <a:rPr lang="en-US" altLang="zh-CN" sz="2000" b="1">
                  <a:sym typeface="Wingdings" panose="05000000000000000000" pitchFamily="2" charset="2"/>
                </a:rPr>
                <a:t>&lt;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,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&gt;</a:t>
              </a:r>
            </a:p>
          </p:txBody>
        </p:sp>
        <p:grpSp>
          <p:nvGrpSpPr>
            <p:cNvPr id="2110" name="Group 102">
              <a:extLst>
                <a:ext uri="{FF2B5EF4-FFF2-40B4-BE49-F238E27FC236}">
                  <a16:creationId xmlns:a16="http://schemas.microsoft.com/office/drawing/2014/main" id="{5D9D2C52-C782-A3B8-AAFB-5AAD6DB77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680"/>
              <a:ext cx="577" cy="193"/>
              <a:chOff x="1584" y="3264"/>
              <a:chExt cx="577" cy="193"/>
            </a:xfrm>
          </p:grpSpPr>
          <p:sp>
            <p:nvSpPr>
              <p:cNvPr id="2113" name="Oval 103">
                <a:extLst>
                  <a:ext uri="{FF2B5EF4-FFF2-40B4-BE49-F238E27FC236}">
                    <a16:creationId xmlns:a16="http://schemas.microsoft.com/office/drawing/2014/main" id="{3FBC5901-B916-A1E5-02D6-DF0CE727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264"/>
                <a:ext cx="193" cy="19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i</a:t>
                </a:r>
                <a:endParaRPr lang="en-US" altLang="zh-CN" sz="2000" b="1" i="1"/>
              </a:p>
            </p:txBody>
          </p:sp>
          <p:sp>
            <p:nvSpPr>
              <p:cNvPr id="2114" name="Oval 104">
                <a:extLst>
                  <a:ext uri="{FF2B5EF4-FFF2-40B4-BE49-F238E27FC236}">
                    <a16:creationId xmlns:a16="http://schemas.microsoft.com/office/drawing/2014/main" id="{40F38663-4D85-8A30-0B6B-6525FBCE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93" cy="19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j</a:t>
                </a:r>
                <a:endParaRPr lang="en-US" altLang="zh-CN" sz="2000" b="1" i="1"/>
              </a:p>
            </p:txBody>
          </p:sp>
          <p:sp>
            <p:nvSpPr>
              <p:cNvPr id="2115" name="Line 105">
                <a:extLst>
                  <a:ext uri="{FF2B5EF4-FFF2-40B4-BE49-F238E27FC236}">
                    <a16:creationId xmlns:a16="http://schemas.microsoft.com/office/drawing/2014/main" id="{63E309AA-640D-ADF9-E929-B776356D2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3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11" name="AutoShape 106">
              <a:extLst>
                <a:ext uri="{FF2B5EF4-FFF2-40B4-BE49-F238E27FC236}">
                  <a16:creationId xmlns:a16="http://schemas.microsoft.com/office/drawing/2014/main" id="{593FE8CE-CF60-B409-B7A9-D82CF844669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072" y="1920"/>
              <a:ext cx="384" cy="192"/>
            </a:xfrm>
            <a:prstGeom prst="wedgeRectCallout">
              <a:avLst>
                <a:gd name="adj1" fmla="val 3903"/>
                <a:gd name="adj2" fmla="val 93750"/>
              </a:avLst>
            </a:prstGeom>
            <a:gradFill rotWithShape="0">
              <a:gsLst>
                <a:gs pos="0">
                  <a:srgbClr val="D5D5D5"/>
                </a:gs>
                <a:gs pos="100000">
                  <a:srgbClr val="FFFF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tail</a:t>
              </a:r>
              <a:endParaRPr lang="en-US" altLang="zh-CN" sz="1800"/>
            </a:p>
          </p:txBody>
        </p:sp>
        <p:sp>
          <p:nvSpPr>
            <p:cNvPr id="2112" name="AutoShape 107">
              <a:extLst>
                <a:ext uri="{FF2B5EF4-FFF2-40B4-BE49-F238E27FC236}">
                  <a16:creationId xmlns:a16="http://schemas.microsoft.com/office/drawing/2014/main" id="{361B7289-5EE5-A586-8578-53F747217B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52" y="1920"/>
              <a:ext cx="384" cy="192"/>
            </a:xfrm>
            <a:prstGeom prst="wedgeRectCallout">
              <a:avLst>
                <a:gd name="adj1" fmla="val -14588"/>
                <a:gd name="adj2" fmla="val 98958"/>
              </a:avLst>
            </a:prstGeom>
            <a:gradFill rotWithShape="0">
              <a:gsLst>
                <a:gs pos="0">
                  <a:srgbClr val="E2E2E2"/>
                </a:gs>
                <a:gs pos="100000">
                  <a:srgbClr val="FFFF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head</a:t>
              </a:r>
              <a:endParaRPr lang="en-US" altLang="zh-CN" sz="1800"/>
            </a:p>
          </p:txBody>
        </p:sp>
      </p:grpSp>
      <p:sp>
        <p:nvSpPr>
          <p:cNvPr id="2156" name="Text Box 108">
            <a:extLst>
              <a:ext uri="{FF2B5EF4-FFF2-40B4-BE49-F238E27FC236}">
                <a16:creationId xmlns:a16="http://schemas.microsoft.com/office/drawing/2014/main" id="{D87C6EF8-F66F-5E5B-7F72-B9787238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495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Restrictions :</a:t>
            </a:r>
            <a:r>
              <a:rPr lang="en-US" altLang="zh-CN" sz="2000" b="1">
                <a:sym typeface="Wingdings" panose="05000000000000000000" pitchFamily="2" charset="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      (1)  </a:t>
            </a:r>
            <a:r>
              <a:rPr lang="en-US" altLang="zh-CN" sz="2000" b="1">
                <a:solidFill>
                  <a:schemeClr val="accent1"/>
                </a:solidFill>
                <a:sym typeface="Wingdings" panose="05000000000000000000" pitchFamily="2" charset="2"/>
              </a:rPr>
              <a:t>Self loop</a:t>
            </a:r>
            <a:r>
              <a:rPr lang="en-US" altLang="zh-CN" sz="2000" b="1">
                <a:sym typeface="Wingdings" panose="05000000000000000000" pitchFamily="2" charset="2"/>
              </a:rPr>
              <a:t> is illegal.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      (2)  </a:t>
            </a:r>
            <a:r>
              <a:rPr lang="en-US" altLang="zh-CN" sz="2000" b="1">
                <a:solidFill>
                  <a:schemeClr val="accent1"/>
                </a:solidFill>
                <a:sym typeface="Wingdings" panose="05000000000000000000" pitchFamily="2" charset="2"/>
              </a:rPr>
              <a:t>Multigraph</a:t>
            </a:r>
            <a:r>
              <a:rPr lang="en-US" altLang="zh-CN" sz="2000" b="1">
                <a:sym typeface="Wingdings" panose="05000000000000000000" pitchFamily="2" charset="2"/>
              </a:rPr>
              <a:t> is not considered</a:t>
            </a:r>
          </a:p>
        </p:txBody>
      </p:sp>
      <p:grpSp>
        <p:nvGrpSpPr>
          <p:cNvPr id="4" name="Group 109">
            <a:extLst>
              <a:ext uri="{FF2B5EF4-FFF2-40B4-BE49-F238E27FC236}">
                <a16:creationId xmlns:a16="http://schemas.microsoft.com/office/drawing/2014/main" id="{D5252B3F-4339-1EE1-6A74-5572CB6CD21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505200"/>
            <a:ext cx="1411288" cy="381000"/>
            <a:chOff x="2592" y="3408"/>
            <a:chExt cx="889" cy="240"/>
          </a:xfrm>
        </p:grpSpPr>
        <p:sp>
          <p:nvSpPr>
            <p:cNvPr id="2104" name="Oval 110">
              <a:extLst>
                <a:ext uri="{FF2B5EF4-FFF2-40B4-BE49-F238E27FC236}">
                  <a16:creationId xmlns:a16="http://schemas.microsoft.com/office/drawing/2014/main" id="{E7AFBD4C-069C-ACF3-337C-ED9C20CE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5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2105" name="Oval 111">
              <a:extLst>
                <a:ext uri="{FF2B5EF4-FFF2-40B4-BE49-F238E27FC236}">
                  <a16:creationId xmlns:a16="http://schemas.microsoft.com/office/drawing/2014/main" id="{F5971D0A-4D0D-0713-DD00-131042A81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5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2106" name="Freeform 112">
              <a:extLst>
                <a:ext uri="{FF2B5EF4-FFF2-40B4-BE49-F238E27FC236}">
                  <a16:creationId xmlns:a16="http://schemas.microsoft.com/office/drawing/2014/main" id="{E5144A3B-9D88-D50E-9EB4-9C805D2B5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408"/>
              <a:ext cx="384" cy="96"/>
            </a:xfrm>
            <a:custGeom>
              <a:avLst/>
              <a:gdLst>
                <a:gd name="T0" fmla="*/ 0 w 336"/>
                <a:gd name="T1" fmla="*/ 96 h 112"/>
                <a:gd name="T2" fmla="*/ 165 w 336"/>
                <a:gd name="T3" fmla="*/ 14 h 112"/>
                <a:gd name="T4" fmla="*/ 274 w 336"/>
                <a:gd name="T5" fmla="*/ 14 h 112"/>
                <a:gd name="T6" fmla="*/ 384 w 336"/>
                <a:gd name="T7" fmla="*/ 55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12"/>
                <a:gd name="T14" fmla="*/ 336 w 336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12">
                  <a:moveTo>
                    <a:pt x="0" y="112"/>
                  </a:moveTo>
                  <a:cubicBezTo>
                    <a:pt x="52" y="72"/>
                    <a:pt x="104" y="32"/>
                    <a:pt x="144" y="16"/>
                  </a:cubicBezTo>
                  <a:cubicBezTo>
                    <a:pt x="184" y="0"/>
                    <a:pt x="208" y="8"/>
                    <a:pt x="240" y="16"/>
                  </a:cubicBezTo>
                  <a:cubicBezTo>
                    <a:pt x="272" y="24"/>
                    <a:pt x="304" y="44"/>
                    <a:pt x="336" y="6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7" name="Freeform 113">
              <a:extLst>
                <a:ext uri="{FF2B5EF4-FFF2-40B4-BE49-F238E27FC236}">
                  <a16:creationId xmlns:a16="http://schemas.microsoft.com/office/drawing/2014/main" id="{644AAF7E-85FA-6096-48BF-BDDD02592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552"/>
              <a:ext cx="384" cy="96"/>
            </a:xfrm>
            <a:custGeom>
              <a:avLst/>
              <a:gdLst>
                <a:gd name="T0" fmla="*/ 384 w 384"/>
                <a:gd name="T1" fmla="*/ 0 h 144"/>
                <a:gd name="T2" fmla="*/ 288 w 384"/>
                <a:gd name="T3" fmla="*/ 64 h 144"/>
                <a:gd name="T4" fmla="*/ 192 w 384"/>
                <a:gd name="T5" fmla="*/ 96 h 144"/>
                <a:gd name="T6" fmla="*/ 0 w 384"/>
                <a:gd name="T7" fmla="*/ 6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44"/>
                <a:gd name="T14" fmla="*/ 384 w 38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44">
                  <a:moveTo>
                    <a:pt x="384" y="0"/>
                  </a:moveTo>
                  <a:cubicBezTo>
                    <a:pt x="352" y="36"/>
                    <a:pt x="320" y="72"/>
                    <a:pt x="288" y="96"/>
                  </a:cubicBezTo>
                  <a:cubicBezTo>
                    <a:pt x="256" y="120"/>
                    <a:pt x="240" y="144"/>
                    <a:pt x="192" y="144"/>
                  </a:cubicBezTo>
                  <a:cubicBezTo>
                    <a:pt x="144" y="144"/>
                    <a:pt x="72" y="120"/>
                    <a:pt x="0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8" name="Arc 114">
              <a:extLst>
                <a:ext uri="{FF2B5EF4-FFF2-40B4-BE49-F238E27FC236}">
                  <a16:creationId xmlns:a16="http://schemas.microsoft.com/office/drawing/2014/main" id="{52D30E20-2072-41A7-7042-73CB037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504"/>
              <a:ext cx="192" cy="144"/>
            </a:xfrm>
            <a:custGeom>
              <a:avLst/>
              <a:gdLst>
                <a:gd name="T0" fmla="*/ 0 w 40631"/>
                <a:gd name="T1" fmla="*/ 0 h 43200"/>
                <a:gd name="T2" fmla="*/ 0 w 40631"/>
                <a:gd name="T3" fmla="*/ 0 h 43200"/>
                <a:gd name="T4" fmla="*/ 0 w 40631"/>
                <a:gd name="T5" fmla="*/ 0 h 43200"/>
                <a:gd name="T6" fmla="*/ 0 60000 65536"/>
                <a:gd name="T7" fmla="*/ 0 60000 65536"/>
                <a:gd name="T8" fmla="*/ 0 60000 65536"/>
                <a:gd name="T9" fmla="*/ 0 w 40631"/>
                <a:gd name="T10" fmla="*/ 0 h 43200"/>
                <a:gd name="T11" fmla="*/ 40631 w 406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31" h="43200" fill="none" extrusionOk="0">
                  <a:moveTo>
                    <a:pt x="7220" y="3515"/>
                  </a:moveTo>
                  <a:cubicBezTo>
                    <a:pt x="10732" y="1221"/>
                    <a:pt x="14836" y="-1"/>
                    <a:pt x="19031" y="0"/>
                  </a:cubicBezTo>
                  <a:cubicBezTo>
                    <a:pt x="30960" y="0"/>
                    <a:pt x="40631" y="9670"/>
                    <a:pt x="40631" y="21600"/>
                  </a:cubicBezTo>
                  <a:cubicBezTo>
                    <a:pt x="40631" y="33529"/>
                    <a:pt x="30960" y="43200"/>
                    <a:pt x="19031" y="43200"/>
                  </a:cubicBezTo>
                  <a:cubicBezTo>
                    <a:pt x="11074" y="43200"/>
                    <a:pt x="3762" y="38826"/>
                    <a:pt x="-1" y="31816"/>
                  </a:cubicBezTo>
                </a:path>
                <a:path w="40631" h="43200" stroke="0" extrusionOk="0">
                  <a:moveTo>
                    <a:pt x="7220" y="3515"/>
                  </a:moveTo>
                  <a:cubicBezTo>
                    <a:pt x="10732" y="1221"/>
                    <a:pt x="14836" y="-1"/>
                    <a:pt x="19031" y="0"/>
                  </a:cubicBezTo>
                  <a:cubicBezTo>
                    <a:pt x="30960" y="0"/>
                    <a:pt x="40631" y="9670"/>
                    <a:pt x="40631" y="21600"/>
                  </a:cubicBezTo>
                  <a:cubicBezTo>
                    <a:pt x="40631" y="33529"/>
                    <a:pt x="30960" y="43200"/>
                    <a:pt x="19031" y="43200"/>
                  </a:cubicBezTo>
                  <a:cubicBezTo>
                    <a:pt x="11074" y="43200"/>
                    <a:pt x="3762" y="38826"/>
                    <a:pt x="-1" y="31816"/>
                  </a:cubicBezTo>
                  <a:lnTo>
                    <a:pt x="19031" y="21600"/>
                  </a:lnTo>
                  <a:lnTo>
                    <a:pt x="7220" y="3515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5">
            <a:extLst>
              <a:ext uri="{FF2B5EF4-FFF2-40B4-BE49-F238E27FC236}">
                <a16:creationId xmlns:a16="http://schemas.microsoft.com/office/drawing/2014/main" id="{0AE42360-9887-F007-C009-4C105856661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657600"/>
            <a:ext cx="228600" cy="228600"/>
            <a:chOff x="4224" y="3744"/>
            <a:chExt cx="144" cy="144"/>
          </a:xfrm>
        </p:grpSpPr>
        <p:sp>
          <p:nvSpPr>
            <p:cNvPr id="2102" name="Line 116">
              <a:extLst>
                <a:ext uri="{FF2B5EF4-FFF2-40B4-BE49-F238E27FC236}">
                  <a16:creationId xmlns:a16="http://schemas.microsoft.com/office/drawing/2014/main" id="{64064339-117D-7BBC-B3A8-76EB8D95F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44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3" name="Line 117">
              <a:extLst>
                <a:ext uri="{FF2B5EF4-FFF2-40B4-BE49-F238E27FC236}">
                  <a16:creationId xmlns:a16="http://schemas.microsoft.com/office/drawing/2014/main" id="{AEA5BFEF-F451-F1A5-E4B8-BD4A1B722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74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18">
            <a:extLst>
              <a:ext uri="{FF2B5EF4-FFF2-40B4-BE49-F238E27FC236}">
                <a16:creationId xmlns:a16="http://schemas.microsoft.com/office/drawing/2014/main" id="{5C107DC9-88CC-E03B-CDF0-447161898AC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05200"/>
            <a:ext cx="1143000" cy="838200"/>
            <a:chOff x="3792" y="3408"/>
            <a:chExt cx="720" cy="528"/>
          </a:xfrm>
        </p:grpSpPr>
        <p:sp>
          <p:nvSpPr>
            <p:cNvPr id="2094" name="Oval 119">
              <a:extLst>
                <a:ext uri="{FF2B5EF4-FFF2-40B4-BE49-F238E27FC236}">
                  <a16:creationId xmlns:a16="http://schemas.microsoft.com/office/drawing/2014/main" id="{7993E3BF-7A73-E5B2-0481-D715555E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0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2095" name="Oval 120">
              <a:extLst>
                <a:ext uri="{FF2B5EF4-FFF2-40B4-BE49-F238E27FC236}">
                  <a16:creationId xmlns:a16="http://schemas.microsoft.com/office/drawing/2014/main" id="{3E9B8857-C60E-EA8A-FEE9-E5D615B6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7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2096" name="Oval 121">
              <a:extLst>
                <a:ext uri="{FF2B5EF4-FFF2-40B4-BE49-F238E27FC236}">
                  <a16:creationId xmlns:a16="http://schemas.microsoft.com/office/drawing/2014/main" id="{CB725657-025B-CC6F-1563-F3D929824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7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2097" name="Line 122">
              <a:extLst>
                <a:ext uri="{FF2B5EF4-FFF2-40B4-BE49-F238E27FC236}">
                  <a16:creationId xmlns:a16="http://schemas.microsoft.com/office/drawing/2014/main" id="{2EE150AA-5F9F-80C1-166C-D7332FEBF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552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8" name="Line 123">
              <a:extLst>
                <a:ext uri="{FF2B5EF4-FFF2-40B4-BE49-F238E27FC236}">
                  <a16:creationId xmlns:a16="http://schemas.microsoft.com/office/drawing/2014/main" id="{8E374AB1-DFD2-D6E4-3C83-5B355C847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552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" name="Line 124">
              <a:extLst>
                <a:ext uri="{FF2B5EF4-FFF2-40B4-BE49-F238E27FC236}">
                  <a16:creationId xmlns:a16="http://schemas.microsoft.com/office/drawing/2014/main" id="{7F23BCA6-80AB-2AEC-CDF1-9B8A5CC0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8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0" name="Line 125">
              <a:extLst>
                <a:ext uri="{FF2B5EF4-FFF2-40B4-BE49-F238E27FC236}">
                  <a16:creationId xmlns:a16="http://schemas.microsoft.com/office/drawing/2014/main" id="{FB861EA9-B24E-3D65-2055-24F59982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79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1" name="Line 126">
              <a:extLst>
                <a:ext uri="{FF2B5EF4-FFF2-40B4-BE49-F238E27FC236}">
                  <a16:creationId xmlns:a16="http://schemas.microsoft.com/office/drawing/2014/main" id="{0C543D04-14E6-82A4-A150-C87DF55EA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3888"/>
              <a:ext cx="3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EF3E354B-C56C-A640-FCD3-DF461B5BD1B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228600" cy="228600"/>
            <a:chOff x="4224" y="3744"/>
            <a:chExt cx="144" cy="144"/>
          </a:xfrm>
        </p:grpSpPr>
        <p:sp>
          <p:nvSpPr>
            <p:cNvPr id="2092" name="Line 128">
              <a:extLst>
                <a:ext uri="{FF2B5EF4-FFF2-40B4-BE49-F238E27FC236}">
                  <a16:creationId xmlns:a16="http://schemas.microsoft.com/office/drawing/2014/main" id="{6F2D80ED-7B6F-211F-8E08-9F23DE93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44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3" name="Line 129">
              <a:extLst>
                <a:ext uri="{FF2B5EF4-FFF2-40B4-BE49-F238E27FC236}">
                  <a16:creationId xmlns:a16="http://schemas.microsoft.com/office/drawing/2014/main" id="{0444BCB5-A8B9-CB0D-60AE-874A8C5F0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74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78" name="Text Box 130">
            <a:extLst>
              <a:ext uri="{FF2B5EF4-FFF2-40B4-BE49-F238E27FC236}">
                <a16:creationId xmlns:a16="http://schemas.microsoft.com/office/drawing/2014/main" id="{3FDCCE49-0FEA-A6F7-7F71-07AFDFA6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2857500" indent="-2857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Complete graph:</a:t>
            </a:r>
            <a:r>
              <a:rPr lang="en-US" altLang="zh-CN" sz="2000" b="1">
                <a:sym typeface="Wingdings" panose="05000000000000000000" pitchFamily="2" charset="2"/>
              </a:rPr>
              <a:t>  a graph that has the maximum number of edges</a:t>
            </a:r>
          </a:p>
        </p:txBody>
      </p:sp>
      <p:grpSp>
        <p:nvGrpSpPr>
          <p:cNvPr id="8" name="Group 131">
            <a:extLst>
              <a:ext uri="{FF2B5EF4-FFF2-40B4-BE49-F238E27FC236}">
                <a16:creationId xmlns:a16="http://schemas.microsoft.com/office/drawing/2014/main" id="{D197000B-8C9A-6EA3-7889-F22E18A75D8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53000"/>
            <a:ext cx="1219200" cy="1143000"/>
            <a:chOff x="576" y="912"/>
            <a:chExt cx="768" cy="720"/>
          </a:xfrm>
        </p:grpSpPr>
        <p:sp>
          <p:nvSpPr>
            <p:cNvPr id="2082" name="Oval 132">
              <a:extLst>
                <a:ext uri="{FF2B5EF4-FFF2-40B4-BE49-F238E27FC236}">
                  <a16:creationId xmlns:a16="http://schemas.microsoft.com/office/drawing/2014/main" id="{BE1DE32D-6275-4161-9B47-2835D8DF2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2083" name="Oval 133">
              <a:extLst>
                <a:ext uri="{FF2B5EF4-FFF2-40B4-BE49-F238E27FC236}">
                  <a16:creationId xmlns:a16="http://schemas.microsoft.com/office/drawing/2014/main" id="{DA7E1330-ECD6-33BB-9DB9-0712D1D6F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2084" name="Oval 134">
              <a:extLst>
                <a:ext uri="{FF2B5EF4-FFF2-40B4-BE49-F238E27FC236}">
                  <a16:creationId xmlns:a16="http://schemas.microsoft.com/office/drawing/2014/main" id="{5D59BE53-D901-ACC0-1D92-940FF51FE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2085" name="Oval 135">
              <a:extLst>
                <a:ext uri="{FF2B5EF4-FFF2-40B4-BE49-F238E27FC236}">
                  <a16:creationId xmlns:a16="http://schemas.microsoft.com/office/drawing/2014/main" id="{382163A8-509F-D353-AF29-CA5AA1AA0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0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2086" name="Line 136">
              <a:extLst>
                <a:ext uri="{FF2B5EF4-FFF2-40B4-BE49-F238E27FC236}">
                  <a16:creationId xmlns:a16="http://schemas.microsoft.com/office/drawing/2014/main" id="{1BA5143C-EB85-FDA8-8D36-86B49F668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Line 137">
              <a:extLst>
                <a:ext uri="{FF2B5EF4-FFF2-40B4-BE49-F238E27FC236}">
                  <a16:creationId xmlns:a16="http://schemas.microsoft.com/office/drawing/2014/main" id="{CB416CF3-4D0D-8F1F-B7B1-9B99D826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2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Line 138">
              <a:extLst>
                <a:ext uri="{FF2B5EF4-FFF2-40B4-BE49-F238E27FC236}">
                  <a16:creationId xmlns:a16="http://schemas.microsoft.com/office/drawing/2014/main" id="{0C951536-9F27-8A6C-2BB9-58D89644A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05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" name="Line 139">
              <a:extLst>
                <a:ext uri="{FF2B5EF4-FFF2-40B4-BE49-F238E27FC236}">
                  <a16:creationId xmlns:a16="http://schemas.microsoft.com/office/drawing/2014/main" id="{E14ED561-0FA8-736D-6F29-4225C0FE8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05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Line 140">
              <a:extLst>
                <a:ext uri="{FF2B5EF4-FFF2-40B4-BE49-F238E27FC236}">
                  <a16:creationId xmlns:a16="http://schemas.microsoft.com/office/drawing/2014/main" id="{2450F7FB-5D8D-EDF7-76AC-FB29413A0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39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1" name="Line 141">
              <a:extLst>
                <a:ext uri="{FF2B5EF4-FFF2-40B4-BE49-F238E27FC236}">
                  <a16:creationId xmlns:a16="http://schemas.microsoft.com/office/drawing/2014/main" id="{6C861CD3-F417-6D7F-4121-04CE415BA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39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90" name="Object 142">
            <a:extLst>
              <a:ext uri="{FF2B5EF4-FFF2-40B4-BE49-F238E27FC236}">
                <a16:creationId xmlns:a16="http://schemas.microsoft.com/office/drawing/2014/main" id="{AB4C2382-E2A4-6235-7554-618A194CD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257800"/>
          <a:ext cx="25050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9200" imgH="457200" progId="Equation.3">
                  <p:embed/>
                </p:oleObj>
              </mc:Choice>
              <mc:Fallback>
                <p:oleObj name="公式" r:id="rId6" imgW="1219200" imgH="4572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25050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43">
            <a:extLst>
              <a:ext uri="{FF2B5EF4-FFF2-40B4-BE49-F238E27FC236}">
                <a16:creationId xmlns:a16="http://schemas.microsoft.com/office/drawing/2014/main" id="{B2AFBF56-9129-47F8-D500-1DC7163188F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1219200" cy="1143000"/>
            <a:chOff x="3216" y="816"/>
            <a:chExt cx="768" cy="720"/>
          </a:xfrm>
        </p:grpSpPr>
        <p:sp>
          <p:nvSpPr>
            <p:cNvPr id="2066" name="Oval 144">
              <a:extLst>
                <a:ext uri="{FF2B5EF4-FFF2-40B4-BE49-F238E27FC236}">
                  <a16:creationId xmlns:a16="http://schemas.microsoft.com/office/drawing/2014/main" id="{01A3E218-DE59-7B02-6268-8C66A6733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8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2067" name="Oval 145">
              <a:extLst>
                <a:ext uri="{FF2B5EF4-FFF2-40B4-BE49-F238E27FC236}">
                  <a16:creationId xmlns:a16="http://schemas.microsoft.com/office/drawing/2014/main" id="{8ADA2BB2-58B4-FD30-3AD6-C3B3CB4C6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2068" name="Oval 146">
              <a:extLst>
                <a:ext uri="{FF2B5EF4-FFF2-40B4-BE49-F238E27FC236}">
                  <a16:creationId xmlns:a16="http://schemas.microsoft.com/office/drawing/2014/main" id="{B5F05D6F-1B92-52AD-5D42-C927DBA5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2069" name="Oval 147">
              <a:extLst>
                <a:ext uri="{FF2B5EF4-FFF2-40B4-BE49-F238E27FC236}">
                  <a16:creationId xmlns:a16="http://schemas.microsoft.com/office/drawing/2014/main" id="{01DCC944-9F99-B300-ECAD-F5F77157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2070" name="Line 148">
              <a:extLst>
                <a:ext uri="{FF2B5EF4-FFF2-40B4-BE49-F238E27FC236}">
                  <a16:creationId xmlns:a16="http://schemas.microsoft.com/office/drawing/2014/main" id="{0C52C701-A78A-8F70-8BBA-D6CE8DFCF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7" y="100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149">
              <a:extLst>
                <a:ext uri="{FF2B5EF4-FFF2-40B4-BE49-F238E27FC236}">
                  <a16:creationId xmlns:a16="http://schemas.microsoft.com/office/drawing/2014/main" id="{CF24BF20-6D84-A950-6525-F01B07724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Line 150">
              <a:extLst>
                <a:ext uri="{FF2B5EF4-FFF2-40B4-BE49-F238E27FC236}">
                  <a16:creationId xmlns:a16="http://schemas.microsoft.com/office/drawing/2014/main" id="{BAA7A3C4-7AFC-3D0F-0153-AB5DA3977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Line 151">
              <a:extLst>
                <a:ext uri="{FF2B5EF4-FFF2-40B4-BE49-F238E27FC236}">
                  <a16:creationId xmlns:a16="http://schemas.microsoft.com/office/drawing/2014/main" id="{0911055E-64F2-300B-7F7E-CB579E0E2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152">
              <a:extLst>
                <a:ext uri="{FF2B5EF4-FFF2-40B4-BE49-F238E27FC236}">
                  <a16:creationId xmlns:a16="http://schemas.microsoft.com/office/drawing/2014/main" id="{999DF751-0335-DDAB-5568-FBC106133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9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153">
              <a:extLst>
                <a:ext uri="{FF2B5EF4-FFF2-40B4-BE49-F238E27FC236}">
                  <a16:creationId xmlns:a16="http://schemas.microsoft.com/office/drawing/2014/main" id="{CF958197-A3E4-3141-13FB-8989C3657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9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154">
              <a:extLst>
                <a:ext uri="{FF2B5EF4-FFF2-40B4-BE49-F238E27FC236}">
                  <a16:creationId xmlns:a16="http://schemas.microsoft.com/office/drawing/2014/main" id="{157470AB-B356-5F14-5F86-F3F9A1BA7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" y="98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155">
              <a:extLst>
                <a:ext uri="{FF2B5EF4-FFF2-40B4-BE49-F238E27FC236}">
                  <a16:creationId xmlns:a16="http://schemas.microsoft.com/office/drawing/2014/main" id="{5AF87C04-6029-A17B-887A-6F7659054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98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156">
              <a:extLst>
                <a:ext uri="{FF2B5EF4-FFF2-40B4-BE49-F238E27FC236}">
                  <a16:creationId xmlns:a16="http://schemas.microsoft.com/office/drawing/2014/main" id="{5AE8A291-EACF-18D0-0B9A-CBDF44397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98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157">
              <a:extLst>
                <a:ext uri="{FF2B5EF4-FFF2-40B4-BE49-F238E27FC236}">
                  <a16:creationId xmlns:a16="http://schemas.microsoft.com/office/drawing/2014/main" id="{A5454EFB-B03E-B66B-B659-AB867D8D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4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158">
              <a:extLst>
                <a:ext uri="{FF2B5EF4-FFF2-40B4-BE49-F238E27FC236}">
                  <a16:creationId xmlns:a16="http://schemas.microsoft.com/office/drawing/2014/main" id="{41F8A12E-BF52-9336-FD73-BB5303346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124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159">
              <a:extLst>
                <a:ext uri="{FF2B5EF4-FFF2-40B4-BE49-F238E27FC236}">
                  <a16:creationId xmlns:a16="http://schemas.microsoft.com/office/drawing/2014/main" id="{2DDF39DE-1E30-C7E4-C26D-7258C3D25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0" y="1251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08" name="Object 160">
            <a:extLst>
              <a:ext uri="{FF2B5EF4-FFF2-40B4-BE49-F238E27FC236}">
                <a16:creationId xmlns:a16="http://schemas.microsoft.com/office/drawing/2014/main" id="{5872AF69-011E-35FA-85D3-30E47737C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257800"/>
          <a:ext cx="28686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97000" imgH="457200" progId="Equation.3">
                  <p:embed/>
                </p:oleObj>
              </mc:Choice>
              <mc:Fallback>
                <p:oleObj name="公式" r:id="rId8" imgW="1397000" imgH="45720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257800"/>
                        <a:ext cx="28686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Text Box 162">
            <a:extLst>
              <a:ext uri="{FF2B5EF4-FFF2-40B4-BE49-F238E27FC236}">
                <a16:creationId xmlns:a16="http://schemas.microsoft.com/office/drawing/2014/main" id="{5380839E-E7DA-C327-8783-8AB35644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 autoUpdateAnimBg="0"/>
      <p:bldP spid="2146" grpId="0" autoUpdateAnimBg="0"/>
      <p:bldP spid="2147" grpId="0" autoUpdateAnimBg="0"/>
      <p:bldP spid="2156" grpId="0" autoUpdateAnimBg="0"/>
      <p:bldP spid="217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0EB82A6A-9F50-03AD-ED98-E4ADA4D0C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§2  Topological Sort</a:t>
            </a:r>
            <a:endParaRPr lang="en-US" altLang="zh-CN" sz="1800" b="1"/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7ADAECED-1CF2-6F5B-54B2-90AD46B7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【Definition】</a:t>
            </a:r>
            <a:r>
              <a:rPr lang="en-US" altLang="zh-CN" sz="2000" b="1"/>
              <a:t>A </a:t>
            </a:r>
            <a:r>
              <a:rPr lang="en-US" altLang="zh-CN" sz="2000" b="1">
                <a:solidFill>
                  <a:schemeClr val="hlink"/>
                </a:solidFill>
              </a:rPr>
              <a:t>topological order</a:t>
            </a:r>
            <a:r>
              <a:rPr lang="en-US" altLang="zh-CN" sz="2000" b="1"/>
              <a:t> is a linear ordering of the vertices of a graph such that, for any two vertices, </a:t>
            </a:r>
            <a:r>
              <a:rPr lang="en-US" altLang="zh-CN" sz="2000" b="1" i="1"/>
              <a:t>i</a:t>
            </a:r>
            <a:r>
              <a:rPr lang="en-US" altLang="zh-CN" sz="2000" b="1"/>
              <a:t>, </a:t>
            </a:r>
            <a:r>
              <a:rPr lang="en-US" altLang="zh-CN" sz="2000" b="1" i="1"/>
              <a:t>j</a:t>
            </a:r>
            <a:r>
              <a:rPr lang="en-US" altLang="zh-CN" sz="2000" b="1"/>
              <a:t>, if </a:t>
            </a:r>
            <a:r>
              <a:rPr lang="en-US" altLang="zh-CN" sz="2000" b="1" i="1"/>
              <a:t>i</a:t>
            </a:r>
            <a:r>
              <a:rPr lang="en-US" altLang="zh-CN" sz="2000" b="1"/>
              <a:t> is a predecessor of </a:t>
            </a:r>
            <a:r>
              <a:rPr lang="en-US" altLang="zh-CN" sz="2000" b="1" i="1"/>
              <a:t>j</a:t>
            </a:r>
            <a:r>
              <a:rPr lang="en-US" altLang="zh-CN" sz="2000" b="1"/>
              <a:t> in the network then </a:t>
            </a:r>
            <a:r>
              <a:rPr lang="en-US" altLang="zh-CN" sz="2000" b="1" i="1"/>
              <a:t>i</a:t>
            </a:r>
            <a:r>
              <a:rPr lang="en-US" altLang="zh-CN" sz="2000" b="1"/>
              <a:t> precedes </a:t>
            </a:r>
            <a:r>
              <a:rPr lang="en-US" altLang="zh-CN" sz="2000" b="1" i="1"/>
              <a:t>j</a:t>
            </a:r>
            <a:r>
              <a:rPr lang="en-US" altLang="zh-CN" sz="2000" b="1"/>
              <a:t> in the linear ordering.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87AE97E1-6ADF-9B5E-AA9F-D9A1A2C1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</a:t>
            </a:r>
            <a:r>
              <a:rPr lang="en-US" altLang="zh-CN" sz="2000" b="1"/>
              <a:t>One possible suggestion on course schedule for a computer science degree could be:</a:t>
            </a:r>
          </a:p>
        </p:txBody>
      </p:sp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56EAFA76-7C43-907A-C071-CF15A2BB8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24113"/>
          <a:ext cx="6905625" cy="38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926580" imgH="4201668" progId="Word.Document.8">
                  <p:embed/>
                </p:oleObj>
              </mc:Choice>
              <mc:Fallback>
                <p:oleObj name="Document" r:id="rId4" imgW="6926580" imgH="42016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4113"/>
                        <a:ext cx="6905625" cy="382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id="{1E698438-B0C6-BA24-0BBA-DED708FC0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10/12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244C60BF-8AB0-D0AC-D6DE-4BD20717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§2  Topological Sort</a:t>
            </a:r>
            <a:endParaRPr lang="en-US" altLang="zh-CN" sz="1800" b="1"/>
          </a:p>
        </p:txBody>
      </p:sp>
      <p:sp>
        <p:nvSpPr>
          <p:cNvPr id="74755" name="AutoShape 3" descr="再生纸">
            <a:extLst>
              <a:ext uri="{FF2B5EF4-FFF2-40B4-BE49-F238E27FC236}">
                <a16:creationId xmlns:a16="http://schemas.microsoft.com/office/drawing/2014/main" id="{873DEEF1-A5B7-2927-32AE-4689EBF3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81000"/>
            <a:ext cx="7543800" cy="12954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661988" indent="-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Note</a:t>
            </a:r>
            <a:r>
              <a:rPr lang="en-US" altLang="zh-CN" sz="2000" b="1"/>
              <a:t>:  The topological orders may </a:t>
            </a:r>
            <a:r>
              <a:rPr lang="en-US" altLang="zh-CN" sz="2000" b="1">
                <a:solidFill>
                  <a:schemeClr val="hlink"/>
                </a:solidFill>
              </a:rPr>
              <a:t>not be unique</a:t>
            </a:r>
            <a:r>
              <a:rPr lang="en-US" altLang="zh-CN" sz="2000" b="1"/>
              <a:t> for a  network.  For example, there are several ways (topological orders) to meet the degree requirements in computer science.</a:t>
            </a:r>
          </a:p>
        </p:txBody>
      </p:sp>
      <p:sp>
        <p:nvSpPr>
          <p:cNvPr id="74756" name="AutoShape 4" descr="白色大理石">
            <a:extLst>
              <a:ext uri="{FF2B5EF4-FFF2-40B4-BE49-F238E27FC236}">
                <a16:creationId xmlns:a16="http://schemas.microsoft.com/office/drawing/2014/main" id="{8607A441-71A9-24E1-9706-5A0C75CF2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990600" cy="533400"/>
          </a:xfrm>
          <a:prstGeom prst="bevel">
            <a:avLst>
              <a:gd name="adj" fmla="val 125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Goal</a:t>
            </a:r>
            <a:endParaRPr lang="en-US" altLang="zh-CN" b="1"/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04CE3CDE-D85F-F45C-372E-E3C582115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708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Test an AOV for feasibility, and generate a topological order if possible.</a:t>
            </a:r>
          </a:p>
        </p:txBody>
      </p:sp>
      <p:sp>
        <p:nvSpPr>
          <p:cNvPr id="74758" name="AutoShape 6">
            <a:extLst>
              <a:ext uri="{FF2B5EF4-FFF2-40B4-BE49-F238E27FC236}">
                <a16:creationId xmlns:a16="http://schemas.microsoft.com/office/drawing/2014/main" id="{99C18A1E-A9F6-4081-AFB7-7AA4DD20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7620000" cy="3581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Topsort( Graph G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Counter;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Counter = 0; Counter &lt; NumVertex; Counter ++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V = FindNewVertexOfDegreeZero(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V == NotAVertex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Error ( “Graph has a cycle” );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800" b="1">
                <a:latin typeface="Arial" panose="020B0604020202020204" pitchFamily="34" charset="0"/>
              </a:rPr>
              <a:t>;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TopNum[ V ] = Counter;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or output V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from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Indegree[ W ] – –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8117F25E-EED7-4164-257D-A301C2DE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O( |V| ) */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9AF2BA63-CC10-DFE9-CAB2-E6A92DD88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9933"/>
                </a:solidFill>
                <a:sym typeface="Wingdings" panose="05000000000000000000" pitchFamily="2" charset="2"/>
              </a:rPr>
              <a:t>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/>
              <a:t> T</a:t>
            </a:r>
            <a:r>
              <a:rPr lang="en-US" altLang="zh-CN" sz="2000" b="1"/>
              <a:t> = O( |V|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</a:t>
            </a:r>
            <a:endParaRPr lang="en-US" altLang="zh-CN" sz="2000" b="1" i="1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C937A840-9114-DB44-B211-22F03C925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11/12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 animBg="1" autoUpdateAnimBg="0"/>
      <p:bldP spid="74757" grpId="0" autoUpdateAnimBg="0"/>
      <p:bldP spid="74758" grpId="0" animBg="1" autoUpdateAnimBg="0"/>
      <p:bldP spid="74759" grpId="0" autoUpdateAnimBg="0"/>
      <p:bldP spid="747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2AE52743-6CEE-7B4A-D8F3-C72CCD2B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§2  Topological Sort</a:t>
            </a:r>
            <a:endParaRPr lang="en-US" altLang="zh-CN" sz="1800" b="1"/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44BB7A54-DF89-2960-B0CD-4800398C1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38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Improvement:</a:t>
            </a:r>
            <a:r>
              <a:rPr lang="en-US" altLang="zh-CN" sz="2000" b="1"/>
              <a:t> Keep all the unassigned vertices of degree 0 in a special box (queue or stack).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242BB59-2FDB-0FFC-530C-AFC910B881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8000" y="990600"/>
            <a:ext cx="1922463" cy="1387475"/>
            <a:chOff x="672" y="1104"/>
            <a:chExt cx="1728" cy="1248"/>
          </a:xfrm>
        </p:grpSpPr>
        <p:sp>
          <p:nvSpPr>
            <p:cNvPr id="13373" name="Oval 5">
              <a:extLst>
                <a:ext uri="{FF2B5EF4-FFF2-40B4-BE49-F238E27FC236}">
                  <a16:creationId xmlns:a16="http://schemas.microsoft.com/office/drawing/2014/main" id="{D51563EC-5BDE-A20F-6CB6-9A20006065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1</a:t>
              </a:r>
              <a:endParaRPr lang="en-US" altLang="zh-CN" sz="1600" b="1"/>
            </a:p>
          </p:txBody>
        </p:sp>
        <p:sp>
          <p:nvSpPr>
            <p:cNvPr id="13374" name="Oval 6">
              <a:extLst>
                <a:ext uri="{FF2B5EF4-FFF2-40B4-BE49-F238E27FC236}">
                  <a16:creationId xmlns:a16="http://schemas.microsoft.com/office/drawing/2014/main" id="{7DC87F66-A23E-A489-257A-6FE45DB9F8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10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2</a:t>
              </a:r>
              <a:endParaRPr lang="en-US" altLang="zh-CN" sz="1600" b="1"/>
            </a:p>
          </p:txBody>
        </p:sp>
        <p:sp>
          <p:nvSpPr>
            <p:cNvPr id="13375" name="Line 7">
              <a:extLst>
                <a:ext uri="{FF2B5EF4-FFF2-40B4-BE49-F238E27FC236}">
                  <a16:creationId xmlns:a16="http://schemas.microsoft.com/office/drawing/2014/main" id="{9750CD63-4F2C-A120-521C-85486FDB96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124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Oval 8">
              <a:extLst>
                <a:ext uri="{FF2B5EF4-FFF2-40B4-BE49-F238E27FC236}">
                  <a16:creationId xmlns:a16="http://schemas.microsoft.com/office/drawing/2014/main" id="{CC4830A0-192D-51ED-AEDE-5A6CA12FD1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6</a:t>
              </a:r>
              <a:endParaRPr lang="en-US" altLang="zh-CN" sz="1600" b="1"/>
            </a:p>
          </p:txBody>
        </p:sp>
        <p:sp>
          <p:nvSpPr>
            <p:cNvPr id="13377" name="Oval 9">
              <a:extLst>
                <a:ext uri="{FF2B5EF4-FFF2-40B4-BE49-F238E27FC236}">
                  <a16:creationId xmlns:a16="http://schemas.microsoft.com/office/drawing/2014/main" id="{740B3FE0-C04C-916D-67B1-DCE6572BA3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7</a:t>
              </a:r>
              <a:endParaRPr lang="en-US" altLang="zh-CN" sz="1600" b="1"/>
            </a:p>
          </p:txBody>
        </p:sp>
        <p:sp>
          <p:nvSpPr>
            <p:cNvPr id="13378" name="Line 10">
              <a:extLst>
                <a:ext uri="{FF2B5EF4-FFF2-40B4-BE49-F238E27FC236}">
                  <a16:creationId xmlns:a16="http://schemas.microsoft.com/office/drawing/2014/main" id="{40F8A833-1C5A-82CA-4F91-8A872D3A35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44" y="220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Oval 11">
              <a:extLst>
                <a:ext uri="{FF2B5EF4-FFF2-40B4-BE49-F238E27FC236}">
                  <a16:creationId xmlns:a16="http://schemas.microsoft.com/office/drawing/2014/main" id="{812781AD-A689-BE9F-1AD2-E88B45AA2C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" y="158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3</a:t>
              </a:r>
              <a:endParaRPr lang="en-US" altLang="zh-CN" sz="1600" b="1"/>
            </a:p>
          </p:txBody>
        </p:sp>
        <p:sp>
          <p:nvSpPr>
            <p:cNvPr id="13380" name="Oval 12">
              <a:extLst>
                <a:ext uri="{FF2B5EF4-FFF2-40B4-BE49-F238E27FC236}">
                  <a16:creationId xmlns:a16="http://schemas.microsoft.com/office/drawing/2014/main" id="{8D785CEC-F7F6-A338-1A2B-1B26580D97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58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4</a:t>
              </a:r>
              <a:endParaRPr lang="en-US" altLang="zh-CN" sz="1600" b="1"/>
            </a:p>
          </p:txBody>
        </p:sp>
        <p:sp>
          <p:nvSpPr>
            <p:cNvPr id="13381" name="Line 13">
              <a:extLst>
                <a:ext uri="{FF2B5EF4-FFF2-40B4-BE49-F238E27FC236}">
                  <a16:creationId xmlns:a16="http://schemas.microsoft.com/office/drawing/2014/main" id="{41F38D8F-41CE-E3A9-88CF-E8226F80B5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0" y="172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Oval 14">
              <a:extLst>
                <a:ext uri="{FF2B5EF4-FFF2-40B4-BE49-F238E27FC236}">
                  <a16:creationId xmlns:a16="http://schemas.microsoft.com/office/drawing/2014/main" id="{A37E2B4A-6685-97F5-E296-042EA9D28F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158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5</a:t>
              </a:r>
              <a:endParaRPr lang="en-US" altLang="zh-CN" sz="1600" b="1"/>
            </a:p>
          </p:txBody>
        </p:sp>
        <p:sp>
          <p:nvSpPr>
            <p:cNvPr id="13383" name="Line 15">
              <a:extLst>
                <a:ext uri="{FF2B5EF4-FFF2-40B4-BE49-F238E27FC236}">
                  <a16:creationId xmlns:a16="http://schemas.microsoft.com/office/drawing/2014/main" id="{745B4C30-746A-7958-BF90-18ACF66BBD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80" y="1728"/>
              <a:ext cx="43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Line 16">
              <a:extLst>
                <a:ext uri="{FF2B5EF4-FFF2-40B4-BE49-F238E27FC236}">
                  <a16:creationId xmlns:a16="http://schemas.microsoft.com/office/drawing/2014/main" id="{01281D45-32FD-FDEC-D9D3-1EFA46F980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16" y="1344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Line 17">
              <a:extLst>
                <a:ext uri="{FF2B5EF4-FFF2-40B4-BE49-F238E27FC236}">
                  <a16:creationId xmlns:a16="http://schemas.microsoft.com/office/drawing/2014/main" id="{55CA8DFB-B409-D973-FA22-6A7BE3DAF9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920" y="182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Line 18">
              <a:extLst>
                <a:ext uri="{FF2B5EF4-FFF2-40B4-BE49-F238E27FC236}">
                  <a16:creationId xmlns:a16="http://schemas.microsoft.com/office/drawing/2014/main" id="{CD76D682-BAB6-63DD-ED97-56B1C27B26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8" y="134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Line 19">
              <a:extLst>
                <a:ext uri="{FF2B5EF4-FFF2-40B4-BE49-F238E27FC236}">
                  <a16:creationId xmlns:a16="http://schemas.microsoft.com/office/drawing/2014/main" id="{615C054D-C829-995E-DBA1-CA7D3EA208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6" y="134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Line 20">
              <a:extLst>
                <a:ext uri="{FF2B5EF4-FFF2-40B4-BE49-F238E27FC236}">
                  <a16:creationId xmlns:a16="http://schemas.microsoft.com/office/drawing/2014/main" id="{5E26AFEC-4489-10CB-3E18-F7DBD1E89B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12" y="182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Line 21">
              <a:extLst>
                <a:ext uri="{FF2B5EF4-FFF2-40B4-BE49-F238E27FC236}">
                  <a16:creationId xmlns:a16="http://schemas.microsoft.com/office/drawing/2014/main" id="{B1EF92C5-E607-374E-37FB-A1342CCA15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32" y="182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Line 22">
              <a:extLst>
                <a:ext uri="{FF2B5EF4-FFF2-40B4-BE49-F238E27FC236}">
                  <a16:creationId xmlns:a16="http://schemas.microsoft.com/office/drawing/2014/main" id="{0FD08BA0-0FEE-AC1F-65B9-D946A83504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36" y="134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Line 23">
              <a:extLst>
                <a:ext uri="{FF2B5EF4-FFF2-40B4-BE49-F238E27FC236}">
                  <a16:creationId xmlns:a16="http://schemas.microsoft.com/office/drawing/2014/main" id="{3D4182C7-EE36-BB72-9525-DA97DEE773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0" y="182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00" name="AutoShape 24">
            <a:extLst>
              <a:ext uri="{FF2B5EF4-FFF2-40B4-BE49-F238E27FC236}">
                <a16:creationId xmlns:a16="http://schemas.microsoft.com/office/drawing/2014/main" id="{B0C88BE6-B251-FBFB-EED9-AE7219AD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6324600" cy="50292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Topsort( Graph G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Queue  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Counter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Q = CreateQueue( NumVertex );  MakeEmpty(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vertex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Indegree[ V ] == 0 )   Enqueue( V,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!IsEmpty( Q )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V = Dequeue(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TopNum[ V ] = ++ Counter;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assign next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from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– – Indegree[ W ] == 0 )  Enqueue( W,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Counter != NumVertex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Error( “Graph has a cycle”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DisposeQueue( Q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free memory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12590BC4-BECA-6FEE-2D42-F7024B21ED1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635250"/>
            <a:ext cx="1030288" cy="2546350"/>
            <a:chOff x="4416" y="1584"/>
            <a:chExt cx="649" cy="1604"/>
          </a:xfrm>
        </p:grpSpPr>
        <p:sp>
          <p:nvSpPr>
            <p:cNvPr id="13358" name="Rectangle 26">
              <a:extLst>
                <a:ext uri="{FF2B5EF4-FFF2-40B4-BE49-F238E27FC236}">
                  <a16:creationId xmlns:a16="http://schemas.microsoft.com/office/drawing/2014/main" id="{19B84617-2618-FB78-63EA-CA533D039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2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3359" name="Rectangle 27">
              <a:extLst>
                <a:ext uri="{FF2B5EF4-FFF2-40B4-BE49-F238E27FC236}">
                  <a16:creationId xmlns:a16="http://schemas.microsoft.com/office/drawing/2014/main" id="{F0004460-87F2-C90B-657C-9A99E1CCD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824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1</a:t>
              </a:r>
            </a:p>
          </p:txBody>
        </p:sp>
        <p:sp>
          <p:nvSpPr>
            <p:cNvPr id="13360" name="Rectangle 28">
              <a:extLst>
                <a:ext uri="{FF2B5EF4-FFF2-40B4-BE49-F238E27FC236}">
                  <a16:creationId xmlns:a16="http://schemas.microsoft.com/office/drawing/2014/main" id="{308BA497-3D57-7541-B287-42FC2BCB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Indegree</a:t>
              </a:r>
            </a:p>
          </p:txBody>
        </p:sp>
        <p:sp>
          <p:nvSpPr>
            <p:cNvPr id="13361" name="Rectangle 29">
              <a:extLst>
                <a:ext uri="{FF2B5EF4-FFF2-40B4-BE49-F238E27FC236}">
                  <a16:creationId xmlns:a16="http://schemas.microsoft.com/office/drawing/2014/main" id="{51DFE06A-6B8C-1653-3E2B-37FE5545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1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3362" name="Rectangle 30">
              <a:extLst>
                <a:ext uri="{FF2B5EF4-FFF2-40B4-BE49-F238E27FC236}">
                  <a16:creationId xmlns:a16="http://schemas.microsoft.com/office/drawing/2014/main" id="{6C89E6BD-95CC-574C-50F8-E66EC6292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16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2</a:t>
              </a:r>
            </a:p>
          </p:txBody>
        </p:sp>
        <p:sp>
          <p:nvSpPr>
            <p:cNvPr id="13363" name="Rectangle 31">
              <a:extLst>
                <a:ext uri="{FF2B5EF4-FFF2-40B4-BE49-F238E27FC236}">
                  <a16:creationId xmlns:a16="http://schemas.microsoft.com/office/drawing/2014/main" id="{07E64BE0-0E8A-F23A-8181-70B2D9571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13364" name="Rectangle 32">
              <a:extLst>
                <a:ext uri="{FF2B5EF4-FFF2-40B4-BE49-F238E27FC236}">
                  <a16:creationId xmlns:a16="http://schemas.microsoft.com/office/drawing/2014/main" id="{0C490F21-54AF-8FB1-2CD4-B464D2B27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08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3</a:t>
              </a:r>
            </a:p>
          </p:txBody>
        </p:sp>
        <p:sp>
          <p:nvSpPr>
            <p:cNvPr id="13365" name="Rectangle 33">
              <a:extLst>
                <a:ext uri="{FF2B5EF4-FFF2-40B4-BE49-F238E27FC236}">
                  <a16:creationId xmlns:a16="http://schemas.microsoft.com/office/drawing/2014/main" id="{307C8479-515A-B4E9-E5EB-860A5BBD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0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13366" name="Rectangle 34">
              <a:extLst>
                <a:ext uri="{FF2B5EF4-FFF2-40B4-BE49-F238E27FC236}">
                  <a16:creationId xmlns:a16="http://schemas.microsoft.com/office/drawing/2014/main" id="{6F4350DF-3F4F-55FA-6406-9F3033C64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00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4</a:t>
              </a:r>
            </a:p>
          </p:txBody>
        </p:sp>
        <p:sp>
          <p:nvSpPr>
            <p:cNvPr id="13367" name="Rectangle 35">
              <a:extLst>
                <a:ext uri="{FF2B5EF4-FFF2-40B4-BE49-F238E27FC236}">
                  <a16:creationId xmlns:a16="http://schemas.microsoft.com/office/drawing/2014/main" id="{B97AB41E-FFE6-1433-7B76-7214F270D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3368" name="Rectangle 36">
              <a:extLst>
                <a:ext uri="{FF2B5EF4-FFF2-40B4-BE49-F238E27FC236}">
                  <a16:creationId xmlns:a16="http://schemas.microsoft.com/office/drawing/2014/main" id="{E84D96A5-B822-D88B-242C-7297C4A0E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2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5</a:t>
              </a:r>
            </a:p>
          </p:txBody>
        </p:sp>
        <p:sp>
          <p:nvSpPr>
            <p:cNvPr id="13369" name="Rectangle 37">
              <a:extLst>
                <a:ext uri="{FF2B5EF4-FFF2-40B4-BE49-F238E27FC236}">
                  <a16:creationId xmlns:a16="http://schemas.microsoft.com/office/drawing/2014/main" id="{4197AB95-55D2-12BD-A9F9-D2347AA01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13370" name="Rectangle 38">
              <a:extLst>
                <a:ext uri="{FF2B5EF4-FFF2-40B4-BE49-F238E27FC236}">
                  <a16:creationId xmlns:a16="http://schemas.microsoft.com/office/drawing/2014/main" id="{A1C4E932-F25F-48FE-F29F-6A6DE7122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84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6</a:t>
              </a:r>
            </a:p>
          </p:txBody>
        </p:sp>
        <p:sp>
          <p:nvSpPr>
            <p:cNvPr id="13371" name="Rectangle 39">
              <a:extLst>
                <a:ext uri="{FF2B5EF4-FFF2-40B4-BE49-F238E27FC236}">
                  <a16:creationId xmlns:a16="http://schemas.microsoft.com/office/drawing/2014/main" id="{3B35469B-EEDF-3B8C-0F54-BF4EB80E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7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13372" name="Rectangle 40">
              <a:extLst>
                <a:ext uri="{FF2B5EF4-FFF2-40B4-BE49-F238E27FC236}">
                  <a16:creationId xmlns:a16="http://schemas.microsoft.com/office/drawing/2014/main" id="{1401214F-58E8-A288-695F-C28A46905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976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7</a:t>
              </a:r>
            </a:p>
          </p:txBody>
        </p:sp>
      </p:grpSp>
      <p:sp>
        <p:nvSpPr>
          <p:cNvPr id="75817" name="Rectangle 41">
            <a:extLst>
              <a:ext uri="{FF2B5EF4-FFF2-40B4-BE49-F238E27FC236}">
                <a16:creationId xmlns:a16="http://schemas.microsoft.com/office/drawing/2014/main" id="{23D1D353-D38B-7765-7695-A828F5B8F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1</a:t>
            </a:r>
          </a:p>
        </p:txBody>
      </p:sp>
      <p:sp>
        <p:nvSpPr>
          <p:cNvPr id="75818" name="Oval 42">
            <a:extLst>
              <a:ext uri="{FF2B5EF4-FFF2-40B4-BE49-F238E27FC236}">
                <a16:creationId xmlns:a16="http://schemas.microsoft.com/office/drawing/2014/main" id="{CE893A91-EF83-F57E-B7B8-8D9688263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19" name="Rectangle 43">
            <a:extLst>
              <a:ext uri="{FF2B5EF4-FFF2-40B4-BE49-F238E27FC236}">
                <a16:creationId xmlns:a16="http://schemas.microsoft.com/office/drawing/2014/main" id="{29FC00DF-3239-4A7E-E1B6-6A9FD791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20" name="Rectangle 44">
            <a:extLst>
              <a:ext uri="{FF2B5EF4-FFF2-40B4-BE49-F238E27FC236}">
                <a16:creationId xmlns:a16="http://schemas.microsoft.com/office/drawing/2014/main" id="{EA085A5D-95AC-B662-939B-5130034D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274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5821" name="Rectangle 45">
            <a:extLst>
              <a:ext uri="{FF2B5EF4-FFF2-40B4-BE49-F238E27FC236}">
                <a16:creationId xmlns:a16="http://schemas.microsoft.com/office/drawing/2014/main" id="{560D688B-FC2C-9102-0C4F-92C2BA24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8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2</a:t>
            </a:r>
          </a:p>
        </p:txBody>
      </p:sp>
      <p:sp>
        <p:nvSpPr>
          <p:cNvPr id="75822" name="Rectangle 46">
            <a:extLst>
              <a:ext uri="{FF2B5EF4-FFF2-40B4-BE49-F238E27FC236}">
                <a16:creationId xmlns:a16="http://schemas.microsoft.com/office/drawing/2014/main" id="{CCE66EA3-D5F7-07D7-DE0F-EF9B13E9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33788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5823" name="Rectangle 47">
            <a:extLst>
              <a:ext uri="{FF2B5EF4-FFF2-40B4-BE49-F238E27FC236}">
                <a16:creationId xmlns:a16="http://schemas.microsoft.com/office/drawing/2014/main" id="{A6118DFC-CF91-CC3B-930D-82BD1931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40175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5824" name="Rectangle 48">
            <a:extLst>
              <a:ext uri="{FF2B5EF4-FFF2-40B4-BE49-F238E27FC236}">
                <a16:creationId xmlns:a16="http://schemas.microsoft.com/office/drawing/2014/main" id="{DD10A6A7-9311-A501-18C1-177270D2A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8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25" name="Oval 49">
            <a:extLst>
              <a:ext uri="{FF2B5EF4-FFF2-40B4-BE49-F238E27FC236}">
                <a16:creationId xmlns:a16="http://schemas.microsoft.com/office/drawing/2014/main" id="{DF669281-3784-7CB1-A97F-93FA6F52C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9906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26" name="Rectangle 50">
            <a:extLst>
              <a:ext uri="{FF2B5EF4-FFF2-40B4-BE49-F238E27FC236}">
                <a16:creationId xmlns:a16="http://schemas.microsoft.com/office/drawing/2014/main" id="{26765D62-A21F-9858-2028-4E22F1C2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40175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827" name="Rectangle 51">
            <a:extLst>
              <a:ext uri="{FF2B5EF4-FFF2-40B4-BE49-F238E27FC236}">
                <a16:creationId xmlns:a16="http://schemas.microsoft.com/office/drawing/2014/main" id="{F1DA31D3-3DF2-8EBF-DBB2-FA45058E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46563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5828" name="Rectangle 52">
            <a:extLst>
              <a:ext uri="{FF2B5EF4-FFF2-40B4-BE49-F238E27FC236}">
                <a16:creationId xmlns:a16="http://schemas.microsoft.com/office/drawing/2014/main" id="{6E0A04F4-B79C-51B2-56B5-5A2B8CBC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191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5</a:t>
            </a:r>
          </a:p>
        </p:txBody>
      </p:sp>
      <p:sp>
        <p:nvSpPr>
          <p:cNvPr id="75829" name="Rectangle 53">
            <a:extLst>
              <a:ext uri="{FF2B5EF4-FFF2-40B4-BE49-F238E27FC236}">
                <a16:creationId xmlns:a16="http://schemas.microsoft.com/office/drawing/2014/main" id="{A47EB43D-FA02-2388-3F85-8A21FA52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191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30" name="Oval 54">
            <a:extLst>
              <a:ext uri="{FF2B5EF4-FFF2-40B4-BE49-F238E27FC236}">
                <a16:creationId xmlns:a16="http://schemas.microsoft.com/office/drawing/2014/main" id="{E6B60358-A04D-74DA-41C4-B78B4B72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1524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31" name="Rectangle 55">
            <a:extLst>
              <a:ext uri="{FF2B5EF4-FFF2-40B4-BE49-F238E27FC236}">
                <a16:creationId xmlns:a16="http://schemas.microsoft.com/office/drawing/2014/main" id="{34EAA813-03E8-5A19-8A12-D8F839A24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40175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75832" name="Rectangle 56">
            <a:extLst>
              <a:ext uri="{FF2B5EF4-FFF2-40B4-BE49-F238E27FC236}">
                <a16:creationId xmlns:a16="http://schemas.microsoft.com/office/drawing/2014/main" id="{D3A2451D-7F1A-43CD-4D65-C530F929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810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4</a:t>
            </a:r>
          </a:p>
        </p:txBody>
      </p:sp>
      <p:sp>
        <p:nvSpPr>
          <p:cNvPr id="75833" name="Rectangle 57">
            <a:extLst>
              <a:ext uri="{FF2B5EF4-FFF2-40B4-BE49-F238E27FC236}">
                <a16:creationId xmlns:a16="http://schemas.microsoft.com/office/drawing/2014/main" id="{127A090A-D913-678B-3A84-725F28DC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5775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75834" name="Rectangle 58">
            <a:extLst>
              <a:ext uri="{FF2B5EF4-FFF2-40B4-BE49-F238E27FC236}">
                <a16:creationId xmlns:a16="http://schemas.microsoft.com/office/drawing/2014/main" id="{0BD0BB9D-2391-7845-7309-0FC174CD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743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6</a:t>
            </a:r>
          </a:p>
        </p:txBody>
      </p:sp>
      <p:sp>
        <p:nvSpPr>
          <p:cNvPr id="75835" name="Rectangle 59">
            <a:extLst>
              <a:ext uri="{FF2B5EF4-FFF2-40B4-BE49-F238E27FC236}">
                <a16:creationId xmlns:a16="http://schemas.microsoft.com/office/drawing/2014/main" id="{77D3C49C-4F36-CBD1-E93A-87470709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810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36" name="Oval 60">
            <a:extLst>
              <a:ext uri="{FF2B5EF4-FFF2-40B4-BE49-F238E27FC236}">
                <a16:creationId xmlns:a16="http://schemas.microsoft.com/office/drawing/2014/main" id="{23A4329C-96D9-1BE0-1771-236C39F84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1524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37" name="Rectangle 61">
            <a:extLst>
              <a:ext uri="{FF2B5EF4-FFF2-40B4-BE49-F238E27FC236}">
                <a16:creationId xmlns:a16="http://schemas.microsoft.com/office/drawing/2014/main" id="{4422293E-F9CD-D808-53E7-C3D28025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33788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5838" name="Rectangle 62">
            <a:extLst>
              <a:ext uri="{FF2B5EF4-FFF2-40B4-BE49-F238E27FC236}">
                <a16:creationId xmlns:a16="http://schemas.microsoft.com/office/drawing/2014/main" id="{0683E610-2439-B924-B8BC-7C7A6F38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505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3</a:t>
            </a:r>
          </a:p>
        </p:txBody>
      </p:sp>
      <p:sp>
        <p:nvSpPr>
          <p:cNvPr id="75839" name="Rectangle 63">
            <a:extLst>
              <a:ext uri="{FF2B5EF4-FFF2-40B4-BE49-F238E27FC236}">
                <a16:creationId xmlns:a16="http://schemas.microsoft.com/office/drawing/2014/main" id="{C3C05621-CB2F-64D9-5BEC-FCFA656C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593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5840" name="Rectangle 64">
            <a:extLst>
              <a:ext uri="{FF2B5EF4-FFF2-40B4-BE49-F238E27FC236}">
                <a16:creationId xmlns:a16="http://schemas.microsoft.com/office/drawing/2014/main" id="{4B501962-0BDA-2FA0-E6CC-4494F2A2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5775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5841" name="Rectangle 65">
            <a:extLst>
              <a:ext uri="{FF2B5EF4-FFF2-40B4-BE49-F238E27FC236}">
                <a16:creationId xmlns:a16="http://schemas.microsoft.com/office/drawing/2014/main" id="{0F020F68-79AC-BEB6-7867-08D26F0E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124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7</a:t>
            </a:r>
          </a:p>
        </p:txBody>
      </p:sp>
      <p:sp>
        <p:nvSpPr>
          <p:cNvPr id="75842" name="Rectangle 66">
            <a:extLst>
              <a:ext uri="{FF2B5EF4-FFF2-40B4-BE49-F238E27FC236}">
                <a16:creationId xmlns:a16="http://schemas.microsoft.com/office/drawing/2014/main" id="{0E62B9E6-57CB-2FDF-60BF-2757F475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505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43" name="Oval 67">
            <a:extLst>
              <a:ext uri="{FF2B5EF4-FFF2-40B4-BE49-F238E27FC236}">
                <a16:creationId xmlns:a16="http://schemas.microsoft.com/office/drawing/2014/main" id="{CBDDCB59-C17E-10F6-1816-4E920C89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1524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44" name="Rectangle 68">
            <a:extLst>
              <a:ext uri="{FF2B5EF4-FFF2-40B4-BE49-F238E27FC236}">
                <a16:creationId xmlns:a16="http://schemas.microsoft.com/office/drawing/2014/main" id="{1476AC7E-6AB0-F97A-4960-7CFCF437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593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</a:p>
        </p:txBody>
      </p:sp>
      <p:sp>
        <p:nvSpPr>
          <p:cNvPr id="75845" name="Rectangle 69">
            <a:extLst>
              <a:ext uri="{FF2B5EF4-FFF2-40B4-BE49-F238E27FC236}">
                <a16:creationId xmlns:a16="http://schemas.microsoft.com/office/drawing/2014/main" id="{1EA1BE39-24B2-365A-103F-D70271F4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124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46" name="Oval 70">
            <a:extLst>
              <a:ext uri="{FF2B5EF4-FFF2-40B4-BE49-F238E27FC236}">
                <a16:creationId xmlns:a16="http://schemas.microsoft.com/office/drawing/2014/main" id="{B6E27C03-D3F0-77A6-A45C-7ED4C80A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538" y="2057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47" name="Rectangle 71">
            <a:extLst>
              <a:ext uri="{FF2B5EF4-FFF2-40B4-BE49-F238E27FC236}">
                <a16:creationId xmlns:a16="http://schemas.microsoft.com/office/drawing/2014/main" id="{F6BB831C-5AF6-4DC2-ACAB-526179CC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0</a:t>
            </a:r>
          </a:p>
        </p:txBody>
      </p:sp>
      <p:sp>
        <p:nvSpPr>
          <p:cNvPr id="75848" name="Rectangle 72">
            <a:extLst>
              <a:ext uri="{FF2B5EF4-FFF2-40B4-BE49-F238E27FC236}">
                <a16:creationId xmlns:a16="http://schemas.microsoft.com/office/drawing/2014/main" id="{3FE2530F-6EBF-9190-7259-5F340EE7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743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849" name="Oval 73">
            <a:extLst>
              <a:ext uri="{FF2B5EF4-FFF2-40B4-BE49-F238E27FC236}">
                <a16:creationId xmlns:a16="http://schemas.microsoft.com/office/drawing/2014/main" id="{914A613A-BF75-50CB-7913-94B415CF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057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E6F8C587-651C-058E-11EC-C7D8EF629B2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2743200"/>
            <a:ext cx="533400" cy="2667000"/>
            <a:chOff x="5040" y="1728"/>
            <a:chExt cx="336" cy="1680"/>
          </a:xfrm>
        </p:grpSpPr>
        <p:sp>
          <p:nvSpPr>
            <p:cNvPr id="13356" name="Rectangle 75" descr="深色木质">
              <a:extLst>
                <a:ext uri="{FF2B5EF4-FFF2-40B4-BE49-F238E27FC236}">
                  <a16:creationId xmlns:a16="http://schemas.microsoft.com/office/drawing/2014/main" id="{B450226A-5E43-B47E-19D3-317D4294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28"/>
              <a:ext cx="48" cy="168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57" name="Rectangle 76" descr="深色木质">
              <a:extLst>
                <a:ext uri="{FF2B5EF4-FFF2-40B4-BE49-F238E27FC236}">
                  <a16:creationId xmlns:a16="http://schemas.microsoft.com/office/drawing/2014/main" id="{3B83056B-63D1-1502-027D-7046F116B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728"/>
              <a:ext cx="48" cy="168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75853" name="Text Box 77">
            <a:extLst>
              <a:ext uri="{FF2B5EF4-FFF2-40B4-BE49-F238E27FC236}">
                <a16:creationId xmlns:a16="http://schemas.microsoft.com/office/drawing/2014/main" id="{DC74B971-005A-5C35-19CE-CE098B3D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371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 + |E| )</a:t>
            </a:r>
            <a:endParaRPr lang="en-US" altLang="zh-CN" sz="2000" b="1" i="1"/>
          </a:p>
        </p:txBody>
      </p:sp>
      <p:sp>
        <p:nvSpPr>
          <p:cNvPr id="13354" name="Text Box 79">
            <a:extLst>
              <a:ext uri="{FF2B5EF4-FFF2-40B4-BE49-F238E27FC236}">
                <a16:creationId xmlns:a16="http://schemas.microsoft.com/office/drawing/2014/main" id="{0E9D309F-C6B0-9D73-148F-69B32EA9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12/12</a:t>
            </a:r>
          </a:p>
        </p:txBody>
      </p:sp>
      <p:sp>
        <p:nvSpPr>
          <p:cNvPr id="75856" name="AutoShape 80">
            <a:extLst>
              <a:ext uri="{FF2B5EF4-FFF2-40B4-BE49-F238E27FC236}">
                <a16:creationId xmlns:a16="http://schemas.microsoft.com/office/drawing/2014/main" id="{289F48CB-C76C-8087-D7A5-514DAB7D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838200"/>
            <a:ext cx="3581400" cy="838200"/>
          </a:xfrm>
          <a:prstGeom prst="wedgeEllipseCallout">
            <a:avLst>
              <a:gd name="adj1" fmla="val 58023"/>
              <a:gd name="adj2" fmla="val 6819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Mistakes in Fig 9.4 on p.289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5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800" grpId="0" animBg="1" autoUpdateAnimBg="0"/>
      <p:bldP spid="75817" grpId="0" animBg="1" autoUpdateAnimBg="0"/>
      <p:bldP spid="75818" grpId="0" animBg="1"/>
      <p:bldP spid="75819" grpId="0" animBg="1"/>
      <p:bldP spid="75820" grpId="0" animBg="1" autoUpdateAnimBg="0"/>
      <p:bldP spid="75821" grpId="0" animBg="1" autoUpdateAnimBg="0"/>
      <p:bldP spid="75822" grpId="0" animBg="1" autoUpdateAnimBg="0"/>
      <p:bldP spid="75823" grpId="0" animBg="1" autoUpdateAnimBg="0"/>
      <p:bldP spid="75824" grpId="0" animBg="1"/>
      <p:bldP spid="75825" grpId="0" animBg="1"/>
      <p:bldP spid="75826" grpId="0" animBg="1" autoUpdateAnimBg="0"/>
      <p:bldP spid="75827" grpId="0" animBg="1" autoUpdateAnimBg="0"/>
      <p:bldP spid="75828" grpId="0" animBg="1" autoUpdateAnimBg="0"/>
      <p:bldP spid="75829" grpId="0" animBg="1"/>
      <p:bldP spid="75830" grpId="0" animBg="1"/>
      <p:bldP spid="75831" grpId="0" animBg="1" autoUpdateAnimBg="0"/>
      <p:bldP spid="75832" grpId="0" animBg="1" autoUpdateAnimBg="0"/>
      <p:bldP spid="75833" grpId="0" animBg="1" autoUpdateAnimBg="0"/>
      <p:bldP spid="75834" grpId="0" animBg="1" autoUpdateAnimBg="0"/>
      <p:bldP spid="75835" grpId="0" animBg="1"/>
      <p:bldP spid="75836" grpId="0" animBg="1"/>
      <p:bldP spid="75837" grpId="0" animBg="1" autoUpdateAnimBg="0"/>
      <p:bldP spid="75838" grpId="0" animBg="1" autoUpdateAnimBg="0"/>
      <p:bldP spid="75839" grpId="0" animBg="1" autoUpdateAnimBg="0"/>
      <p:bldP spid="75840" grpId="0" animBg="1" autoUpdateAnimBg="0"/>
      <p:bldP spid="75841" grpId="0" animBg="1" autoUpdateAnimBg="0"/>
      <p:bldP spid="75842" grpId="0" animBg="1"/>
      <p:bldP spid="75843" grpId="0" animBg="1"/>
      <p:bldP spid="75844" grpId="0" animBg="1" autoUpdateAnimBg="0"/>
      <p:bldP spid="75845" grpId="0" animBg="1"/>
      <p:bldP spid="75846" grpId="0" animBg="1"/>
      <p:bldP spid="75847" grpId="0" animBg="1" autoUpdateAnimBg="0"/>
      <p:bldP spid="75848" grpId="0" animBg="1"/>
      <p:bldP spid="75849" grpId="0" animBg="1"/>
      <p:bldP spid="75853" grpId="0" autoUpdateAnimBg="0"/>
      <p:bldP spid="7585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69E847F-5A1E-0055-B93C-5BEE4CC2BEF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6400800" cy="701675"/>
            <a:chOff x="240" y="1632"/>
            <a:chExt cx="4032" cy="442"/>
          </a:xfrm>
        </p:grpSpPr>
        <p:grpSp>
          <p:nvGrpSpPr>
            <p:cNvPr id="3090" name="Group 3">
              <a:extLst>
                <a:ext uri="{FF2B5EF4-FFF2-40B4-BE49-F238E27FC236}">
                  <a16:creationId xmlns:a16="http://schemas.microsoft.com/office/drawing/2014/main" id="{37AF6E53-9A1A-381E-D28A-25D6EC732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80"/>
              <a:ext cx="768" cy="240"/>
              <a:chOff x="912" y="2256"/>
              <a:chExt cx="768" cy="240"/>
            </a:xfrm>
          </p:grpSpPr>
          <p:sp>
            <p:nvSpPr>
              <p:cNvPr id="3092" name="Oval 4">
                <a:extLst>
                  <a:ext uri="{FF2B5EF4-FFF2-40B4-BE49-F238E27FC236}">
                    <a16:creationId xmlns:a16="http://schemas.microsoft.com/office/drawing/2014/main" id="{819B2CE9-E5AA-02B9-F46D-396A02847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25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i</a:t>
                </a:r>
                <a:endParaRPr lang="en-US" altLang="zh-CN" sz="2000" b="1" i="1"/>
              </a:p>
            </p:txBody>
          </p:sp>
          <p:sp>
            <p:nvSpPr>
              <p:cNvPr id="3093" name="Oval 5">
                <a:extLst>
                  <a:ext uri="{FF2B5EF4-FFF2-40B4-BE49-F238E27FC236}">
                    <a16:creationId xmlns:a16="http://schemas.microsoft.com/office/drawing/2014/main" id="{5C3F6BFB-BDF5-A74F-27B3-DF1B14901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j</a:t>
                </a:r>
                <a:endParaRPr lang="en-US" altLang="zh-CN" sz="2000" b="1" i="1"/>
              </a:p>
            </p:txBody>
          </p:sp>
          <p:sp>
            <p:nvSpPr>
              <p:cNvPr id="3094" name="Line 6">
                <a:extLst>
                  <a:ext uri="{FF2B5EF4-FFF2-40B4-BE49-F238E27FC236}">
                    <a16:creationId xmlns:a16="http://schemas.microsoft.com/office/drawing/2014/main" id="{E008331D-C284-B26C-6D65-CFA458F10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73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91" name="Text Box 7">
              <a:extLst>
                <a:ext uri="{FF2B5EF4-FFF2-40B4-BE49-F238E27FC236}">
                  <a16:creationId xmlns:a16="http://schemas.microsoft.com/office/drawing/2014/main" id="{4AFB4377-BA9B-3FC7-4D5D-BB3B6402F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32"/>
              <a:ext cx="40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                      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and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are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adjacent</a:t>
              </a:r>
              <a:r>
                <a:rPr lang="en-US" altLang="zh-CN" sz="2000" b="1">
                  <a:sym typeface="Wingdings" panose="05000000000000000000" pitchFamily="2" charset="2"/>
                </a:rPr>
                <a:t> 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Wingdings" panose="05000000000000000000" pitchFamily="2" charset="2"/>
                </a:rPr>
                <a:t>                             (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,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) is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incident on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and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A9CC8B1D-D35C-8E91-AC36-B2882C29948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7848600" cy="701675"/>
            <a:chOff x="240" y="2352"/>
            <a:chExt cx="4944" cy="442"/>
          </a:xfrm>
        </p:grpSpPr>
        <p:grpSp>
          <p:nvGrpSpPr>
            <p:cNvPr id="3085" name="Group 9">
              <a:extLst>
                <a:ext uri="{FF2B5EF4-FFF2-40B4-BE49-F238E27FC236}">
                  <a16:creationId xmlns:a16="http://schemas.microsoft.com/office/drawing/2014/main" id="{2540C2AE-C097-5E88-1339-A0C13287F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00"/>
              <a:ext cx="768" cy="240"/>
              <a:chOff x="912" y="2784"/>
              <a:chExt cx="768" cy="240"/>
            </a:xfrm>
          </p:grpSpPr>
          <p:sp>
            <p:nvSpPr>
              <p:cNvPr id="3087" name="Oval 10">
                <a:extLst>
                  <a:ext uri="{FF2B5EF4-FFF2-40B4-BE49-F238E27FC236}">
                    <a16:creationId xmlns:a16="http://schemas.microsoft.com/office/drawing/2014/main" id="{E5A3D857-5873-16FB-F1A6-2B62E1C10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i</a:t>
                </a:r>
                <a:endParaRPr lang="en-US" altLang="zh-CN" sz="2000" b="1" i="1"/>
              </a:p>
            </p:txBody>
          </p:sp>
          <p:sp>
            <p:nvSpPr>
              <p:cNvPr id="3088" name="Oval 11">
                <a:extLst>
                  <a:ext uri="{FF2B5EF4-FFF2-40B4-BE49-F238E27FC236}">
                    <a16:creationId xmlns:a16="http://schemas.microsoft.com/office/drawing/2014/main" id="{941EB557-B6C1-22D5-F4E5-C2C329C8C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j</a:t>
                </a:r>
                <a:endParaRPr lang="en-US" altLang="zh-CN" sz="2000" b="1" i="1"/>
              </a:p>
            </p:txBody>
          </p:sp>
          <p:sp>
            <p:nvSpPr>
              <p:cNvPr id="3089" name="Line 12">
                <a:extLst>
                  <a:ext uri="{FF2B5EF4-FFF2-40B4-BE49-F238E27FC236}">
                    <a16:creationId xmlns:a16="http://schemas.microsoft.com/office/drawing/2014/main" id="{06B8A3B6-C196-1682-E2BE-84ABF2F09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901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86" name="Text Box 13">
              <a:extLst>
                <a:ext uri="{FF2B5EF4-FFF2-40B4-BE49-F238E27FC236}">
                  <a16:creationId xmlns:a16="http://schemas.microsoft.com/office/drawing/2014/main" id="{39897FB0-E227-E7C5-A2E9-3550F5C25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352"/>
              <a:ext cx="49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                      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is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adjacent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  <a:sym typeface="Wingdings" panose="05000000000000000000" pitchFamily="2" charset="2"/>
                </a:rPr>
                <a:t>to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 i="1">
                  <a:sym typeface="Wingdings" panose="05000000000000000000" pitchFamily="2" charset="2"/>
                </a:rPr>
                <a:t> </a:t>
              </a:r>
              <a:r>
                <a:rPr lang="en-US" altLang="zh-CN" sz="2000" b="1">
                  <a:sym typeface="Wingdings" panose="05000000000000000000" pitchFamily="2" charset="2"/>
                </a:rPr>
                <a:t>; 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is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adjacent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  <a:sym typeface="Wingdings" panose="05000000000000000000" pitchFamily="2" charset="2"/>
                </a:rPr>
                <a:t>from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 i="1">
                  <a:sym typeface="Wingdings" panose="05000000000000000000" pitchFamily="2" charset="2"/>
                </a:rPr>
                <a:t> </a:t>
              </a:r>
              <a:r>
                <a:rPr lang="en-US" altLang="zh-CN" sz="2000" b="1">
                  <a:sym typeface="Wingdings" panose="05000000000000000000" pitchFamily="2" charset="2"/>
                </a:rPr>
                <a:t>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Wingdings" panose="05000000000000000000" pitchFamily="2" charset="2"/>
                </a:rPr>
                <a:t>                             &lt;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,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&gt; is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incident on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and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</a:p>
          </p:txBody>
        </p:sp>
      </p:grpSp>
      <p:sp>
        <p:nvSpPr>
          <p:cNvPr id="59406" name="Text Box 14">
            <a:extLst>
              <a:ext uri="{FF2B5EF4-FFF2-40B4-BE49-F238E27FC236}">
                <a16:creationId xmlns:a16="http://schemas.microsoft.com/office/drawing/2014/main" id="{FB6AA6AB-52AD-F0BB-E1B4-17D9DF6B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Subgraph G’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 G </a:t>
            </a:r>
            <a:r>
              <a:rPr lang="en-US" altLang="zh-CN" sz="2000" b="1">
                <a:sym typeface="Wingdings" panose="05000000000000000000" pitchFamily="2" charset="2"/>
              </a:rPr>
              <a:t>::= V( G’ ) </a:t>
            </a:r>
            <a:r>
              <a:rPr lang="en-US" altLang="zh-CN" sz="2000" b="1">
                <a:sym typeface="Symbol" panose="05050102010706020507" pitchFamily="18" charset="2"/>
              </a:rPr>
              <a:t> V( G )  &amp;&amp;  </a:t>
            </a:r>
            <a:r>
              <a:rPr lang="en-US" altLang="zh-CN" sz="2000" b="1">
                <a:sym typeface="Wingdings" panose="05000000000000000000" pitchFamily="2" charset="2"/>
              </a:rPr>
              <a:t>E( G’ ) </a:t>
            </a:r>
            <a:r>
              <a:rPr lang="en-US" altLang="zh-CN" sz="2000" b="1">
                <a:sym typeface="Symbol" panose="05050102010706020507" pitchFamily="18" charset="2"/>
              </a:rPr>
              <a:t> E( G ) </a:t>
            </a: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6921E58C-0698-DB70-F19F-AC9B8D6A4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Path (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 G) from 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 v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{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p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2</a:t>
            </a:r>
            <a:r>
              <a:rPr lang="en-US" altLang="zh-CN" sz="2000" b="1">
                <a:sym typeface="Symbol" panose="05050102010706020507" pitchFamily="18" charset="2"/>
              </a:rPr>
              <a:t>, ,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in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q</a:t>
            </a:r>
            <a:r>
              <a:rPr lang="en-US" altLang="zh-CN" sz="2000" b="1">
                <a:sym typeface="Symbol" panose="05050102010706020507" pitchFamily="18" charset="2"/>
              </a:rPr>
              <a:t> } such that (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p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 </a:t>
            </a:r>
            <a:r>
              <a:rPr lang="en-US" altLang="zh-CN" sz="2000" b="1">
                <a:sym typeface="Symbol" panose="05050102010706020507" pitchFamily="18" charset="2"/>
              </a:rPr>
              <a:t>), (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2 </a:t>
            </a:r>
            <a:r>
              <a:rPr lang="en-US" altLang="zh-CN" sz="2000" b="1">
                <a:sym typeface="Symbol" panose="05050102010706020507" pitchFamily="18" charset="2"/>
              </a:rPr>
              <a:t>), , (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in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q</a:t>
            </a:r>
            <a:r>
              <a:rPr lang="en-US" altLang="zh-CN" sz="2000" b="1">
                <a:sym typeface="Symbol" panose="05050102010706020507" pitchFamily="18" charset="2"/>
              </a:rPr>
              <a:t> ) or &lt;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p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 </a:t>
            </a:r>
            <a:r>
              <a:rPr lang="en-US" altLang="zh-CN" sz="2000" b="1">
                <a:sym typeface="Symbol" panose="05050102010706020507" pitchFamily="18" charset="2"/>
              </a:rPr>
              <a:t>&gt;, , &lt;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in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q</a:t>
            </a:r>
            <a:r>
              <a:rPr lang="en-US" altLang="zh-CN" sz="2000" b="1">
                <a:sym typeface="Symbol" panose="05050102010706020507" pitchFamily="18" charset="2"/>
              </a:rPr>
              <a:t> &gt; belong to E( G ) </a:t>
            </a: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F61A09FC-F7A2-B7D1-3FFF-C3333FDE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2857500" indent="-2857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Length of a path </a:t>
            </a:r>
            <a:r>
              <a:rPr lang="en-US" altLang="zh-CN" sz="2000" b="1">
                <a:sym typeface="Wingdings" panose="05000000000000000000" pitchFamily="2" charset="2"/>
              </a:rPr>
              <a:t>::=  number of edges on the path</a:t>
            </a: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89B72D50-598C-FB1F-689F-B6EBC6DA9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Simple path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2</a:t>
            </a:r>
            <a:r>
              <a:rPr lang="en-US" altLang="zh-CN" sz="2000" b="1">
                <a:sym typeface="Symbol" panose="05050102010706020507" pitchFamily="18" charset="2"/>
              </a:rPr>
              <a:t>, ,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in</a:t>
            </a:r>
            <a:r>
              <a:rPr lang="en-US" altLang="zh-CN" sz="2000" b="1">
                <a:sym typeface="Symbol" panose="05050102010706020507" pitchFamily="18" charset="2"/>
              </a:rPr>
              <a:t> are distinct</a:t>
            </a:r>
            <a:endParaRPr lang="en-US" altLang="zh-CN" sz="2000" b="1" i="1" baseline="-25000">
              <a:sym typeface="Symbol" panose="05050102010706020507" pitchFamily="18" charset="2"/>
            </a:endParaRP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D975DDE7-A236-2A95-A21C-E94B678D8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Cycle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simple path with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p</a:t>
            </a:r>
            <a:r>
              <a:rPr lang="en-US" altLang="zh-CN" sz="2000" b="1" i="1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=</a:t>
            </a:r>
            <a:r>
              <a:rPr lang="en-US" altLang="zh-CN" sz="2000" b="1" i="1">
                <a:sym typeface="Symbol" panose="05050102010706020507" pitchFamily="18" charset="2"/>
              </a:rPr>
              <a:t> 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q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D17684BF-9AB6-FD91-983C-B36C4BD51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in an undirected G are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connected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if there is a path from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(and hence there is also a path from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>
              <a:sym typeface="Wingdings" panose="05000000000000000000" pitchFamily="2" charset="2"/>
            </a:endParaRPr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A52751E5-6C43-BBCE-4BBC-25B841F44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000" b="1">
                <a:sym typeface="Wingdings" panose="05000000000000000000" pitchFamily="2" charset="2"/>
              </a:rPr>
              <a:t>An undirected graph G is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connected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if every pair of distinct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are connected</a:t>
            </a:r>
            <a:endParaRPr lang="en-US" altLang="zh-CN" sz="2000" b="1" i="1">
              <a:sym typeface="Wingdings" panose="05000000000000000000" pitchFamily="2" charset="2"/>
            </a:endParaRPr>
          </a:p>
        </p:txBody>
      </p:sp>
      <p:sp>
        <p:nvSpPr>
          <p:cNvPr id="3083" name="Text Box 21">
            <a:extLst>
              <a:ext uri="{FF2B5EF4-FFF2-40B4-BE49-F238E27FC236}">
                <a16:creationId xmlns:a16="http://schemas.microsoft.com/office/drawing/2014/main" id="{E5E6EBBA-4557-609F-9AAE-C4A237E8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3084" name="Text Box 22">
            <a:extLst>
              <a:ext uri="{FF2B5EF4-FFF2-40B4-BE49-F238E27FC236}">
                <a16:creationId xmlns:a16="http://schemas.microsoft.com/office/drawing/2014/main" id="{0D494358-F9A7-A497-A87E-4155E2D1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 autoUpdateAnimBg="0"/>
      <p:bldP spid="59407" grpId="0" autoUpdateAnimBg="0"/>
      <p:bldP spid="59408" grpId="0" autoUpdateAnimBg="0"/>
      <p:bldP spid="59409" grpId="0" autoUpdateAnimBg="0"/>
      <p:bldP spid="59410" grpId="0" autoUpdateAnimBg="0"/>
      <p:bldP spid="59411" grpId="0" autoUpdateAnimBg="0"/>
      <p:bldP spid="594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11D92C7B-C726-324A-F220-3EE60D9CA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56F5744A-50EA-EE4B-502F-A1443451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(Connected) Component of an undirected G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the maximal connected subgraph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0DABAC92-868E-FC6D-9773-BDD563A04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A tree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a graph that is connected and </a:t>
            </a:r>
            <a:r>
              <a:rPr lang="en-US" altLang="zh-CN" sz="2000" b="1" i="1">
                <a:sym typeface="Symbol" panose="05050102010706020507" pitchFamily="18" charset="2"/>
              </a:rPr>
              <a:t>acyclic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7595A7EE-2B32-DE9A-33C9-B6206284F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382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Strongly connected directed graph G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for every pair of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in V( G ), there exist directed paths from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and from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.  If the graph is connected without direction to the edges, then it is said to be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weakly connected</a:t>
            </a:r>
            <a:endParaRPr lang="en-US" altLang="zh-CN" sz="2000" b="1" i="1" baseline="-25000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2C53D620-B7DA-295B-CCB0-21B3EAA98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79725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Strongly connected component </a:t>
            </a:r>
            <a:r>
              <a:rPr lang="en-US" altLang="zh-CN" sz="2000" b="1">
                <a:sym typeface="Wingdings" panose="05000000000000000000" pitchFamily="2" charset="2"/>
              </a:rPr>
              <a:t>::=  the maximal subgraph that is strongly connected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159356B8-4894-266B-9874-EE3BA164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65525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Degree(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v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 )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number of edges incident to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>
                <a:sym typeface="Symbol" panose="05050102010706020507" pitchFamily="18" charset="2"/>
              </a:rPr>
              <a:t>.  For a directed G, we have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in-degree</a:t>
            </a:r>
            <a:r>
              <a:rPr lang="en-US" altLang="zh-CN" sz="2000" b="1">
                <a:sym typeface="Symbol" panose="05050102010706020507" pitchFamily="18" charset="2"/>
              </a:rPr>
              <a:t> and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out-degree</a:t>
            </a:r>
            <a:r>
              <a:rPr lang="en-US" altLang="zh-CN" sz="2000" b="1">
                <a:sym typeface="Symbol" panose="05050102010706020507" pitchFamily="18" charset="2"/>
              </a:rPr>
              <a:t>.  For example:</a:t>
            </a:r>
            <a:endParaRPr lang="en-US" altLang="zh-CN" sz="2000" b="1" baseline="-25000">
              <a:sym typeface="Symbol" panose="05050102010706020507" pitchFamily="18" charset="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0C1C89EA-80A8-B537-B59B-F6C84D5D160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343400"/>
            <a:ext cx="1447800" cy="533400"/>
            <a:chOff x="432" y="1392"/>
            <a:chExt cx="912" cy="336"/>
          </a:xfrm>
        </p:grpSpPr>
        <p:sp>
          <p:nvSpPr>
            <p:cNvPr id="4111" name="Oval 9">
              <a:extLst>
                <a:ext uri="{FF2B5EF4-FFF2-40B4-BE49-F238E27FC236}">
                  <a16:creationId xmlns:a16="http://schemas.microsoft.com/office/drawing/2014/main" id="{69C7CDCE-A015-F8E4-45C8-7265E6FB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9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v</a:t>
              </a:r>
            </a:p>
          </p:txBody>
        </p:sp>
        <p:sp>
          <p:nvSpPr>
            <p:cNvPr id="4112" name="Line 10">
              <a:extLst>
                <a:ext uri="{FF2B5EF4-FFF2-40B4-BE49-F238E27FC236}">
                  <a16:creationId xmlns:a16="http://schemas.microsoft.com/office/drawing/2014/main" id="{8C68B156-2C38-8A4A-4F29-5B0E7E960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440"/>
              <a:ext cx="3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Line 11">
              <a:extLst>
                <a:ext uri="{FF2B5EF4-FFF2-40B4-BE49-F238E27FC236}">
                  <a16:creationId xmlns:a16="http://schemas.microsoft.com/office/drawing/2014/main" id="{929F5822-F158-1CB1-E2FE-E49531D51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158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12">
              <a:extLst>
                <a:ext uri="{FF2B5EF4-FFF2-40B4-BE49-F238E27FC236}">
                  <a16:creationId xmlns:a16="http://schemas.microsoft.com/office/drawing/2014/main" id="{734FB01D-D874-E78B-128F-81361525F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4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3">
              <a:extLst>
                <a:ext uri="{FF2B5EF4-FFF2-40B4-BE49-F238E27FC236}">
                  <a16:creationId xmlns:a16="http://schemas.microsoft.com/office/drawing/2014/main" id="{88A4EC9F-9F8E-48C8-57BC-525EF0D7D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30" name="Rectangle 14">
            <a:extLst>
              <a:ext uri="{FF2B5EF4-FFF2-40B4-BE49-F238E27FC236}">
                <a16:creationId xmlns:a16="http://schemas.microsoft.com/office/drawing/2014/main" id="{6FA622FA-FC3C-6670-2168-74848658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672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in-degree(</a:t>
            </a:r>
            <a:r>
              <a:rPr lang="en-US" altLang="zh-CN" sz="2000" b="1" i="1"/>
              <a:t>v</a:t>
            </a:r>
            <a:r>
              <a:rPr lang="en-US" altLang="zh-CN" sz="2000" b="1"/>
              <a:t>) = 3; out-degree(</a:t>
            </a:r>
            <a:r>
              <a:rPr lang="en-US" altLang="zh-CN" sz="2000" b="1" i="1"/>
              <a:t>v</a:t>
            </a:r>
            <a:r>
              <a:rPr lang="en-US" altLang="zh-CN" sz="2000" b="1"/>
              <a:t>) = 1; degree(</a:t>
            </a:r>
            <a:r>
              <a:rPr lang="en-US" altLang="zh-CN" sz="2000" b="1" i="1"/>
              <a:t>v</a:t>
            </a:r>
            <a:r>
              <a:rPr lang="en-US" altLang="zh-CN" sz="2000" b="1"/>
              <a:t>) = 4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E6386131-F906-5B5E-ADA4-FDB707952EC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53000"/>
            <a:ext cx="6400800" cy="1379538"/>
            <a:chOff x="240" y="1872"/>
            <a:chExt cx="4032" cy="869"/>
          </a:xfrm>
        </p:grpSpPr>
        <p:sp>
          <p:nvSpPr>
            <p:cNvPr id="4109" name="Text Box 16">
              <a:extLst>
                <a:ext uri="{FF2B5EF4-FFF2-40B4-BE49-F238E27FC236}">
                  <a16:creationId xmlns:a16="http://schemas.microsoft.com/office/drawing/2014/main" id="{3C6DF721-01A2-285A-7FDC-9DFD84DCA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72"/>
              <a:ext cx="4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</a:t>
              </a:r>
              <a:r>
                <a:rPr lang="en-US" altLang="zh-CN" sz="2000" b="1">
                  <a:sym typeface="Wingdings" panose="05000000000000000000" pitchFamily="2" charset="2"/>
                </a:rPr>
                <a:t>Given G with </a:t>
              </a:r>
              <a:r>
                <a:rPr lang="en-US" altLang="zh-CN" sz="2000" b="1" i="1">
                  <a:sym typeface="Wingdings" panose="05000000000000000000" pitchFamily="2" charset="2"/>
                </a:rPr>
                <a:t>n</a:t>
              </a:r>
              <a:r>
                <a:rPr lang="en-US" altLang="zh-CN" sz="2000" b="1">
                  <a:sym typeface="Wingdings" panose="05000000000000000000" pitchFamily="2" charset="2"/>
                </a:rPr>
                <a:t> vertices and </a:t>
              </a:r>
              <a:r>
                <a:rPr lang="en-US" altLang="zh-CN" sz="2000" b="1" i="1">
                  <a:sym typeface="Wingdings" panose="05000000000000000000" pitchFamily="2" charset="2"/>
                </a:rPr>
                <a:t>e</a:t>
              </a:r>
              <a:r>
                <a:rPr lang="en-US" altLang="zh-CN" sz="2000" b="1">
                  <a:sym typeface="Wingdings" panose="05000000000000000000" pitchFamily="2" charset="2"/>
                </a:rPr>
                <a:t> edges, then</a:t>
              </a:r>
              <a:endParaRPr lang="en-US" altLang="zh-CN" sz="2000" b="1" baseline="-25000">
                <a:sym typeface="Symbol" panose="05050102010706020507" pitchFamily="18" charset="2"/>
              </a:endParaRPr>
            </a:p>
          </p:txBody>
        </p:sp>
        <p:graphicFrame>
          <p:nvGraphicFramePr>
            <p:cNvPr id="4110" name="Object 17">
              <a:extLst>
                <a:ext uri="{FF2B5EF4-FFF2-40B4-BE49-F238E27FC236}">
                  <a16:creationId xmlns:a16="http://schemas.microsoft.com/office/drawing/2014/main" id="{FEAEADCB-A19A-2F57-ACB8-0E89825477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160"/>
            <a:ext cx="3216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451100" imgH="444500" progId="Equation.3">
                    <p:embed/>
                  </p:oleObj>
                </mc:Choice>
                <mc:Fallback>
                  <p:oleObj name="公式" r:id="rId5" imgW="2451100" imgH="444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60"/>
                          <a:ext cx="3216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5" name="Text Box 19">
            <a:extLst>
              <a:ext uri="{FF2B5EF4-FFF2-40B4-BE49-F238E27FC236}">
                <a16:creationId xmlns:a16="http://schemas.microsoft.com/office/drawing/2014/main" id="{2B41C1C0-9BDF-72E8-F917-8FBC2EBF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480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A DAG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a directed acyclic graph</a:t>
            </a:r>
          </a:p>
        </p:txBody>
      </p:sp>
      <p:sp>
        <p:nvSpPr>
          <p:cNvPr id="4108" name="Text Box 20">
            <a:extLst>
              <a:ext uri="{FF2B5EF4-FFF2-40B4-BE49-F238E27FC236}">
                <a16:creationId xmlns:a16="http://schemas.microsoft.com/office/drawing/2014/main" id="{98590A16-7515-125C-2AD0-FDFD9E499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3/12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  <p:bldP spid="60421" grpId="0" autoUpdateAnimBg="0"/>
      <p:bldP spid="60422" grpId="0" autoUpdateAnimBg="0"/>
      <p:bldP spid="60423" grpId="0" autoUpdateAnimBg="0"/>
      <p:bldP spid="60430" grpId="0" autoUpdateAnimBg="0"/>
      <p:bldP spid="604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5351EB16-C529-1807-1BA6-FAAA8B241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C6E75B8E-24A2-496D-52BC-EC19616E6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400" b="1"/>
              <a:t> Representation of Graphs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EEDF477-0500-7370-B3F0-D27E455B174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53000"/>
            <a:ext cx="1371600" cy="1600200"/>
            <a:chOff x="624" y="2647"/>
            <a:chExt cx="1242" cy="1289"/>
          </a:xfrm>
        </p:grpSpPr>
        <p:grpSp>
          <p:nvGrpSpPr>
            <p:cNvPr id="5177" name="Group 5">
              <a:extLst>
                <a:ext uri="{FF2B5EF4-FFF2-40B4-BE49-F238E27FC236}">
                  <a16:creationId xmlns:a16="http://schemas.microsoft.com/office/drawing/2014/main" id="{7FD87B77-1072-E4C8-293A-10B05A5F5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12"/>
              <a:ext cx="528" cy="624"/>
              <a:chOff x="2016" y="3024"/>
              <a:chExt cx="528" cy="624"/>
            </a:xfrm>
          </p:grpSpPr>
          <p:sp>
            <p:nvSpPr>
              <p:cNvPr id="5240" name="AutoShape 6">
                <a:extLst>
                  <a:ext uri="{FF2B5EF4-FFF2-40B4-BE49-F238E27FC236}">
                    <a16:creationId xmlns:a16="http://schemas.microsoft.com/office/drawing/2014/main" id="{288AFA5E-F9AE-B48A-F9DE-168DA4146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16" y="3072"/>
                <a:ext cx="480" cy="576"/>
              </a:xfrm>
              <a:prstGeom prst="rtTriangle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5241" name="Group 7">
                <a:extLst>
                  <a:ext uri="{FF2B5EF4-FFF2-40B4-BE49-F238E27FC236}">
                    <a16:creationId xmlns:a16="http://schemas.microsoft.com/office/drawing/2014/main" id="{A948D567-61CD-2CA3-7EBD-858E156B2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3024"/>
                <a:ext cx="528" cy="624"/>
                <a:chOff x="576" y="3312"/>
                <a:chExt cx="528" cy="624"/>
              </a:xfrm>
            </p:grpSpPr>
            <p:sp>
              <p:nvSpPr>
                <p:cNvPr id="5242" name="Freeform 8">
                  <a:extLst>
                    <a:ext uri="{FF2B5EF4-FFF2-40B4-BE49-F238E27FC236}">
                      <a16:creationId xmlns:a16="http://schemas.microsoft.com/office/drawing/2014/main" id="{394A7B44-0716-8A81-A0A4-AE03CF7902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3312"/>
                  <a:ext cx="528" cy="624"/>
                </a:xfrm>
                <a:custGeom>
                  <a:avLst/>
                  <a:gdLst>
                    <a:gd name="T0" fmla="*/ 528 w 528"/>
                    <a:gd name="T1" fmla="*/ 0 h 624"/>
                    <a:gd name="T2" fmla="*/ 384 w 528"/>
                    <a:gd name="T3" fmla="*/ 96 h 624"/>
                    <a:gd name="T4" fmla="*/ 192 w 528"/>
                    <a:gd name="T5" fmla="*/ 336 h 624"/>
                    <a:gd name="T6" fmla="*/ 0 w 528"/>
                    <a:gd name="T7" fmla="*/ 624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8"/>
                    <a:gd name="T13" fmla="*/ 0 h 624"/>
                    <a:gd name="T14" fmla="*/ 528 w 528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8" h="624">
                      <a:moveTo>
                        <a:pt x="528" y="0"/>
                      </a:moveTo>
                      <a:cubicBezTo>
                        <a:pt x="484" y="20"/>
                        <a:pt x="440" y="40"/>
                        <a:pt x="384" y="96"/>
                      </a:cubicBezTo>
                      <a:cubicBezTo>
                        <a:pt x="328" y="152"/>
                        <a:pt x="256" y="248"/>
                        <a:pt x="192" y="336"/>
                      </a:cubicBezTo>
                      <a:cubicBezTo>
                        <a:pt x="128" y="424"/>
                        <a:pt x="64" y="524"/>
                        <a:pt x="0" y="624"/>
                      </a:cubicBezTo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43" name="Freeform 9">
                  <a:extLst>
                    <a:ext uri="{FF2B5EF4-FFF2-40B4-BE49-F238E27FC236}">
                      <a16:creationId xmlns:a16="http://schemas.microsoft.com/office/drawing/2014/main" id="{480D2306-9E3A-1A26-BBAF-4F080E145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2" y="3696"/>
                  <a:ext cx="192" cy="240"/>
                </a:xfrm>
                <a:custGeom>
                  <a:avLst/>
                  <a:gdLst>
                    <a:gd name="T0" fmla="*/ 192 w 192"/>
                    <a:gd name="T1" fmla="*/ 0 h 240"/>
                    <a:gd name="T2" fmla="*/ 96 w 192"/>
                    <a:gd name="T3" fmla="*/ 48 h 240"/>
                    <a:gd name="T4" fmla="*/ 48 w 192"/>
                    <a:gd name="T5" fmla="*/ 144 h 240"/>
                    <a:gd name="T6" fmla="*/ 0 w 192"/>
                    <a:gd name="T7" fmla="*/ 24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192" y="0"/>
                      </a:moveTo>
                      <a:cubicBezTo>
                        <a:pt x="156" y="12"/>
                        <a:pt x="120" y="24"/>
                        <a:pt x="96" y="48"/>
                      </a:cubicBezTo>
                      <a:cubicBezTo>
                        <a:pt x="72" y="72"/>
                        <a:pt x="64" y="112"/>
                        <a:pt x="48" y="144"/>
                      </a:cubicBezTo>
                      <a:cubicBezTo>
                        <a:pt x="32" y="176"/>
                        <a:pt x="16" y="208"/>
                        <a:pt x="0" y="240"/>
                      </a:cubicBezTo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44" name="Line 10">
                  <a:extLst>
                    <a:ext uri="{FF2B5EF4-FFF2-40B4-BE49-F238E27FC236}">
                      <a16:creationId xmlns:a16="http://schemas.microsoft.com/office/drawing/2014/main" id="{1424B267-9B47-C3E4-DCDB-CAD348A2C8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9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178" name="Group 11">
              <a:extLst>
                <a:ext uri="{FF2B5EF4-FFF2-40B4-BE49-F238E27FC236}">
                  <a16:creationId xmlns:a16="http://schemas.microsoft.com/office/drawing/2014/main" id="{1433D537-0E13-DA43-C866-5FAD480CF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4" y="2647"/>
              <a:ext cx="732" cy="823"/>
              <a:chOff x="1134" y="2647"/>
              <a:chExt cx="732" cy="823"/>
            </a:xfrm>
          </p:grpSpPr>
          <p:grpSp>
            <p:nvGrpSpPr>
              <p:cNvPr id="5205" name="Group 12">
                <a:extLst>
                  <a:ext uri="{FF2B5EF4-FFF2-40B4-BE49-F238E27FC236}">
                    <a16:creationId xmlns:a16="http://schemas.microsoft.com/office/drawing/2014/main" id="{8A889D47-7C76-699D-99D1-EDCD60FAD9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2647"/>
                <a:ext cx="732" cy="823"/>
                <a:chOff x="1134" y="2647"/>
                <a:chExt cx="732" cy="823"/>
              </a:xfrm>
            </p:grpSpPr>
            <p:grpSp>
              <p:nvGrpSpPr>
                <p:cNvPr id="5212" name="Group 13">
                  <a:extLst>
                    <a:ext uri="{FF2B5EF4-FFF2-40B4-BE49-F238E27FC236}">
                      <a16:creationId xmlns:a16="http://schemas.microsoft.com/office/drawing/2014/main" id="{8B6C1C23-30B4-0885-F5CE-166164CAFB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4" y="2647"/>
                  <a:ext cx="721" cy="823"/>
                  <a:chOff x="1134" y="2647"/>
                  <a:chExt cx="721" cy="823"/>
                </a:xfrm>
              </p:grpSpPr>
              <p:grpSp>
                <p:nvGrpSpPr>
                  <p:cNvPr id="5217" name="Group 14">
                    <a:extLst>
                      <a:ext uri="{FF2B5EF4-FFF2-40B4-BE49-F238E27FC236}">
                        <a16:creationId xmlns:a16="http://schemas.microsoft.com/office/drawing/2014/main" id="{F424E8A1-B98C-FD89-F9F3-332E263746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34" y="2647"/>
                    <a:ext cx="721" cy="823"/>
                    <a:chOff x="1134" y="2647"/>
                    <a:chExt cx="721" cy="823"/>
                  </a:xfrm>
                </p:grpSpPr>
                <p:sp>
                  <p:nvSpPr>
                    <p:cNvPr id="5238" name="Freeform 15">
                      <a:extLst>
                        <a:ext uri="{FF2B5EF4-FFF2-40B4-BE49-F238E27FC236}">
                          <a16:creationId xmlns:a16="http://schemas.microsoft.com/office/drawing/2014/main" id="{C68C8473-B55D-83C3-D6C8-E15C2A5923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4" y="2647"/>
                      <a:ext cx="721" cy="823"/>
                    </a:xfrm>
                    <a:custGeom>
                      <a:avLst/>
                      <a:gdLst>
                        <a:gd name="T0" fmla="*/ 0 w 1442"/>
                        <a:gd name="T1" fmla="*/ 688 h 1645"/>
                        <a:gd name="T2" fmla="*/ 70 w 1442"/>
                        <a:gd name="T3" fmla="*/ 598 h 1645"/>
                        <a:gd name="T4" fmla="*/ 119 w 1442"/>
                        <a:gd name="T5" fmla="*/ 545 h 1645"/>
                        <a:gd name="T6" fmla="*/ 150 w 1442"/>
                        <a:gd name="T7" fmla="*/ 506 h 1645"/>
                        <a:gd name="T8" fmla="*/ 153 w 1442"/>
                        <a:gd name="T9" fmla="*/ 459 h 1645"/>
                        <a:gd name="T10" fmla="*/ 138 w 1442"/>
                        <a:gd name="T11" fmla="*/ 420 h 1645"/>
                        <a:gd name="T12" fmla="*/ 117 w 1442"/>
                        <a:gd name="T13" fmla="*/ 387 h 1645"/>
                        <a:gd name="T14" fmla="*/ 107 w 1442"/>
                        <a:gd name="T15" fmla="*/ 355 h 1645"/>
                        <a:gd name="T16" fmla="*/ 96 w 1442"/>
                        <a:gd name="T17" fmla="*/ 332 h 1645"/>
                        <a:gd name="T18" fmla="*/ 85 w 1442"/>
                        <a:gd name="T19" fmla="*/ 277 h 1645"/>
                        <a:gd name="T20" fmla="*/ 86 w 1442"/>
                        <a:gd name="T21" fmla="*/ 243 h 1645"/>
                        <a:gd name="T22" fmla="*/ 91 w 1442"/>
                        <a:gd name="T23" fmla="*/ 194 h 1645"/>
                        <a:gd name="T24" fmla="*/ 106 w 1442"/>
                        <a:gd name="T25" fmla="*/ 152 h 1645"/>
                        <a:gd name="T26" fmla="*/ 129 w 1442"/>
                        <a:gd name="T27" fmla="*/ 108 h 1645"/>
                        <a:gd name="T28" fmla="*/ 153 w 1442"/>
                        <a:gd name="T29" fmla="*/ 83 h 1645"/>
                        <a:gd name="T30" fmla="*/ 190 w 1442"/>
                        <a:gd name="T31" fmla="*/ 49 h 1645"/>
                        <a:gd name="T32" fmla="*/ 242 w 1442"/>
                        <a:gd name="T33" fmla="*/ 24 h 1645"/>
                        <a:gd name="T34" fmla="*/ 289 w 1442"/>
                        <a:gd name="T35" fmla="*/ 11 h 1645"/>
                        <a:gd name="T36" fmla="*/ 345 w 1442"/>
                        <a:gd name="T37" fmla="*/ 1 h 1645"/>
                        <a:gd name="T38" fmla="*/ 401 w 1442"/>
                        <a:gd name="T39" fmla="*/ 0 h 1645"/>
                        <a:gd name="T40" fmla="*/ 446 w 1442"/>
                        <a:gd name="T41" fmla="*/ 4 h 1645"/>
                        <a:gd name="T42" fmla="*/ 502 w 1442"/>
                        <a:gd name="T43" fmla="*/ 17 h 1645"/>
                        <a:gd name="T44" fmla="*/ 554 w 1442"/>
                        <a:gd name="T45" fmla="*/ 36 h 1645"/>
                        <a:gd name="T46" fmla="*/ 592 w 1442"/>
                        <a:gd name="T47" fmla="*/ 56 h 1645"/>
                        <a:gd name="T48" fmla="*/ 636 w 1442"/>
                        <a:gd name="T49" fmla="*/ 91 h 1645"/>
                        <a:gd name="T50" fmla="*/ 672 w 1442"/>
                        <a:gd name="T51" fmla="*/ 137 h 1645"/>
                        <a:gd name="T52" fmla="*/ 697 w 1442"/>
                        <a:gd name="T53" fmla="*/ 183 h 1645"/>
                        <a:gd name="T54" fmla="*/ 713 w 1442"/>
                        <a:gd name="T55" fmla="*/ 217 h 1645"/>
                        <a:gd name="T56" fmla="*/ 721 w 1442"/>
                        <a:gd name="T57" fmla="*/ 276 h 1645"/>
                        <a:gd name="T58" fmla="*/ 719 w 1442"/>
                        <a:gd name="T59" fmla="*/ 337 h 1645"/>
                        <a:gd name="T60" fmla="*/ 713 w 1442"/>
                        <a:gd name="T61" fmla="*/ 384 h 1645"/>
                        <a:gd name="T62" fmla="*/ 697 w 1442"/>
                        <a:gd name="T63" fmla="*/ 446 h 1645"/>
                        <a:gd name="T64" fmla="*/ 675 w 1442"/>
                        <a:gd name="T65" fmla="*/ 508 h 1645"/>
                        <a:gd name="T66" fmla="*/ 649 w 1442"/>
                        <a:gd name="T67" fmla="*/ 555 h 1645"/>
                        <a:gd name="T68" fmla="*/ 613 w 1442"/>
                        <a:gd name="T69" fmla="*/ 605 h 1645"/>
                        <a:gd name="T70" fmla="*/ 571 w 1442"/>
                        <a:gd name="T71" fmla="*/ 636 h 1645"/>
                        <a:gd name="T72" fmla="*/ 528 w 1442"/>
                        <a:gd name="T73" fmla="*/ 652 h 1645"/>
                        <a:gd name="T74" fmla="*/ 481 w 1442"/>
                        <a:gd name="T75" fmla="*/ 662 h 1645"/>
                        <a:gd name="T76" fmla="*/ 440 w 1442"/>
                        <a:gd name="T77" fmla="*/ 662 h 1645"/>
                        <a:gd name="T78" fmla="*/ 406 w 1442"/>
                        <a:gd name="T79" fmla="*/ 649 h 1645"/>
                        <a:gd name="T80" fmla="*/ 376 w 1442"/>
                        <a:gd name="T81" fmla="*/ 633 h 1645"/>
                        <a:gd name="T82" fmla="*/ 362 w 1442"/>
                        <a:gd name="T83" fmla="*/ 627 h 1645"/>
                        <a:gd name="T84" fmla="*/ 374 w 1442"/>
                        <a:gd name="T85" fmla="*/ 660 h 1645"/>
                        <a:gd name="T86" fmla="*/ 396 w 1442"/>
                        <a:gd name="T87" fmla="*/ 691 h 1645"/>
                        <a:gd name="T88" fmla="*/ 406 w 1442"/>
                        <a:gd name="T89" fmla="*/ 735 h 1645"/>
                        <a:gd name="T90" fmla="*/ 406 w 1442"/>
                        <a:gd name="T91" fmla="*/ 823 h 1645"/>
                        <a:gd name="T92" fmla="*/ 313 w 1442"/>
                        <a:gd name="T93" fmla="*/ 816 h 1645"/>
                        <a:gd name="T94" fmla="*/ 221 w 1442"/>
                        <a:gd name="T95" fmla="*/ 779 h 1645"/>
                        <a:gd name="T96" fmla="*/ 153 w 1442"/>
                        <a:gd name="T97" fmla="*/ 737 h 1645"/>
                        <a:gd name="T98" fmla="*/ 0 w 1442"/>
                        <a:gd name="T99" fmla="*/ 688 h 1645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w 1442"/>
                        <a:gd name="T151" fmla="*/ 0 h 1645"/>
                        <a:gd name="T152" fmla="*/ 1442 w 1442"/>
                        <a:gd name="T153" fmla="*/ 1645 h 1645"/>
                      </a:gdLst>
                      <a:ahLst/>
                      <a:cxnLst>
                        <a:cxn ang="T100">
                          <a:pos x="T0" y="T1"/>
                        </a:cxn>
                        <a:cxn ang="T101">
                          <a:pos x="T2" y="T3"/>
                        </a:cxn>
                        <a:cxn ang="T102">
                          <a:pos x="T4" y="T5"/>
                        </a:cxn>
                        <a:cxn ang="T103">
                          <a:pos x="T6" y="T7"/>
                        </a:cxn>
                        <a:cxn ang="T104">
                          <a:pos x="T8" y="T9"/>
                        </a:cxn>
                        <a:cxn ang="T105">
                          <a:pos x="T10" y="T11"/>
                        </a:cxn>
                        <a:cxn ang="T106">
                          <a:pos x="T12" y="T13"/>
                        </a:cxn>
                        <a:cxn ang="T107">
                          <a:pos x="T14" y="T15"/>
                        </a:cxn>
                        <a:cxn ang="T108">
                          <a:pos x="T16" y="T17"/>
                        </a:cxn>
                        <a:cxn ang="T109">
                          <a:pos x="T18" y="T19"/>
                        </a:cxn>
                        <a:cxn ang="T110">
                          <a:pos x="T20" y="T21"/>
                        </a:cxn>
                        <a:cxn ang="T111">
                          <a:pos x="T22" y="T23"/>
                        </a:cxn>
                        <a:cxn ang="T112">
                          <a:pos x="T24" y="T25"/>
                        </a:cxn>
                        <a:cxn ang="T113">
                          <a:pos x="T26" y="T27"/>
                        </a:cxn>
                        <a:cxn ang="T114">
                          <a:pos x="T28" y="T29"/>
                        </a:cxn>
                        <a:cxn ang="T115">
                          <a:pos x="T30" y="T31"/>
                        </a:cxn>
                        <a:cxn ang="T116">
                          <a:pos x="T32" y="T33"/>
                        </a:cxn>
                        <a:cxn ang="T117">
                          <a:pos x="T34" y="T35"/>
                        </a:cxn>
                        <a:cxn ang="T118">
                          <a:pos x="T36" y="T37"/>
                        </a:cxn>
                        <a:cxn ang="T119">
                          <a:pos x="T38" y="T39"/>
                        </a:cxn>
                        <a:cxn ang="T120">
                          <a:pos x="T40" y="T41"/>
                        </a:cxn>
                        <a:cxn ang="T121">
                          <a:pos x="T42" y="T43"/>
                        </a:cxn>
                        <a:cxn ang="T122">
                          <a:pos x="T44" y="T45"/>
                        </a:cxn>
                        <a:cxn ang="T123">
                          <a:pos x="T46" y="T47"/>
                        </a:cxn>
                        <a:cxn ang="T124">
                          <a:pos x="T48" y="T49"/>
                        </a:cxn>
                        <a:cxn ang="T125">
                          <a:pos x="T50" y="T51"/>
                        </a:cxn>
                        <a:cxn ang="T126">
                          <a:pos x="T52" y="T53"/>
                        </a:cxn>
                        <a:cxn ang="T127">
                          <a:pos x="T54" y="T55"/>
                        </a:cxn>
                        <a:cxn ang="T128">
                          <a:pos x="T56" y="T57"/>
                        </a:cxn>
                        <a:cxn ang="T129">
                          <a:pos x="T58" y="T59"/>
                        </a:cxn>
                        <a:cxn ang="T130">
                          <a:pos x="T60" y="T61"/>
                        </a:cxn>
                        <a:cxn ang="T131">
                          <a:pos x="T62" y="T63"/>
                        </a:cxn>
                        <a:cxn ang="T132">
                          <a:pos x="T64" y="T65"/>
                        </a:cxn>
                        <a:cxn ang="T133">
                          <a:pos x="T66" y="T67"/>
                        </a:cxn>
                        <a:cxn ang="T134">
                          <a:pos x="T68" y="T69"/>
                        </a:cxn>
                        <a:cxn ang="T135">
                          <a:pos x="T70" y="T71"/>
                        </a:cxn>
                        <a:cxn ang="T136">
                          <a:pos x="T72" y="T73"/>
                        </a:cxn>
                        <a:cxn ang="T137">
                          <a:pos x="T74" y="T75"/>
                        </a:cxn>
                        <a:cxn ang="T138">
                          <a:pos x="T76" y="T77"/>
                        </a:cxn>
                        <a:cxn ang="T139">
                          <a:pos x="T78" y="T79"/>
                        </a:cxn>
                        <a:cxn ang="T140">
                          <a:pos x="T80" y="T81"/>
                        </a:cxn>
                        <a:cxn ang="T141">
                          <a:pos x="T82" y="T83"/>
                        </a:cxn>
                        <a:cxn ang="T142">
                          <a:pos x="T84" y="T85"/>
                        </a:cxn>
                        <a:cxn ang="T143">
                          <a:pos x="T86" y="T87"/>
                        </a:cxn>
                        <a:cxn ang="T144">
                          <a:pos x="T88" y="T89"/>
                        </a:cxn>
                        <a:cxn ang="T145">
                          <a:pos x="T90" y="T91"/>
                        </a:cxn>
                        <a:cxn ang="T146">
                          <a:pos x="T92" y="T93"/>
                        </a:cxn>
                        <a:cxn ang="T147">
                          <a:pos x="T94" y="T95"/>
                        </a:cxn>
                        <a:cxn ang="T148">
                          <a:pos x="T96" y="T97"/>
                        </a:cxn>
                        <a:cxn ang="T149">
                          <a:pos x="T98" y="T99"/>
                        </a:cxn>
                      </a:cxnLst>
                      <a:rect l="T150" t="T151" r="T152" b="T153"/>
                      <a:pathLst>
                        <a:path w="1442" h="1645">
                          <a:moveTo>
                            <a:pt x="0" y="1375"/>
                          </a:moveTo>
                          <a:lnTo>
                            <a:pt x="140" y="1196"/>
                          </a:lnTo>
                          <a:lnTo>
                            <a:pt x="238" y="1089"/>
                          </a:lnTo>
                          <a:lnTo>
                            <a:pt x="300" y="1011"/>
                          </a:lnTo>
                          <a:lnTo>
                            <a:pt x="305" y="918"/>
                          </a:lnTo>
                          <a:lnTo>
                            <a:pt x="276" y="840"/>
                          </a:lnTo>
                          <a:lnTo>
                            <a:pt x="233" y="773"/>
                          </a:lnTo>
                          <a:lnTo>
                            <a:pt x="213" y="710"/>
                          </a:lnTo>
                          <a:lnTo>
                            <a:pt x="191" y="663"/>
                          </a:lnTo>
                          <a:lnTo>
                            <a:pt x="170" y="554"/>
                          </a:lnTo>
                          <a:lnTo>
                            <a:pt x="172" y="485"/>
                          </a:lnTo>
                          <a:lnTo>
                            <a:pt x="182" y="387"/>
                          </a:lnTo>
                          <a:lnTo>
                            <a:pt x="211" y="304"/>
                          </a:lnTo>
                          <a:lnTo>
                            <a:pt x="257" y="216"/>
                          </a:lnTo>
                          <a:lnTo>
                            <a:pt x="305" y="165"/>
                          </a:lnTo>
                          <a:lnTo>
                            <a:pt x="379" y="97"/>
                          </a:lnTo>
                          <a:lnTo>
                            <a:pt x="484" y="48"/>
                          </a:lnTo>
                          <a:lnTo>
                            <a:pt x="577" y="22"/>
                          </a:lnTo>
                          <a:lnTo>
                            <a:pt x="689" y="1"/>
                          </a:lnTo>
                          <a:lnTo>
                            <a:pt x="801" y="0"/>
                          </a:lnTo>
                          <a:lnTo>
                            <a:pt x="891" y="8"/>
                          </a:lnTo>
                          <a:lnTo>
                            <a:pt x="1003" y="34"/>
                          </a:lnTo>
                          <a:lnTo>
                            <a:pt x="1108" y="71"/>
                          </a:lnTo>
                          <a:lnTo>
                            <a:pt x="1183" y="112"/>
                          </a:lnTo>
                          <a:lnTo>
                            <a:pt x="1271" y="182"/>
                          </a:lnTo>
                          <a:lnTo>
                            <a:pt x="1344" y="273"/>
                          </a:lnTo>
                          <a:lnTo>
                            <a:pt x="1393" y="366"/>
                          </a:lnTo>
                          <a:lnTo>
                            <a:pt x="1425" y="433"/>
                          </a:lnTo>
                          <a:lnTo>
                            <a:pt x="1442" y="551"/>
                          </a:lnTo>
                          <a:lnTo>
                            <a:pt x="1437" y="674"/>
                          </a:lnTo>
                          <a:lnTo>
                            <a:pt x="1426" y="768"/>
                          </a:lnTo>
                          <a:lnTo>
                            <a:pt x="1393" y="891"/>
                          </a:lnTo>
                          <a:lnTo>
                            <a:pt x="1350" y="1015"/>
                          </a:lnTo>
                          <a:lnTo>
                            <a:pt x="1297" y="1109"/>
                          </a:lnTo>
                          <a:lnTo>
                            <a:pt x="1226" y="1210"/>
                          </a:lnTo>
                          <a:lnTo>
                            <a:pt x="1141" y="1272"/>
                          </a:lnTo>
                          <a:lnTo>
                            <a:pt x="1056" y="1304"/>
                          </a:lnTo>
                          <a:lnTo>
                            <a:pt x="962" y="1324"/>
                          </a:lnTo>
                          <a:lnTo>
                            <a:pt x="879" y="1323"/>
                          </a:lnTo>
                          <a:lnTo>
                            <a:pt x="811" y="1298"/>
                          </a:lnTo>
                          <a:lnTo>
                            <a:pt x="752" y="1265"/>
                          </a:lnTo>
                          <a:lnTo>
                            <a:pt x="724" y="1254"/>
                          </a:lnTo>
                          <a:lnTo>
                            <a:pt x="748" y="1319"/>
                          </a:lnTo>
                          <a:lnTo>
                            <a:pt x="791" y="1381"/>
                          </a:lnTo>
                          <a:lnTo>
                            <a:pt x="811" y="1469"/>
                          </a:lnTo>
                          <a:lnTo>
                            <a:pt x="811" y="1645"/>
                          </a:lnTo>
                          <a:lnTo>
                            <a:pt x="625" y="1631"/>
                          </a:lnTo>
                          <a:lnTo>
                            <a:pt x="441" y="1557"/>
                          </a:lnTo>
                          <a:lnTo>
                            <a:pt x="305" y="1474"/>
                          </a:lnTo>
                          <a:lnTo>
                            <a:pt x="0" y="1375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39" name="Freeform 16">
                      <a:extLst>
                        <a:ext uri="{FF2B5EF4-FFF2-40B4-BE49-F238E27FC236}">
                          <a16:creationId xmlns:a16="http://schemas.microsoft.com/office/drawing/2014/main" id="{94B0C1B9-95E5-91E6-E9D2-FFF0043022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33" y="2952"/>
                      <a:ext cx="43" cy="139"/>
                    </a:xfrm>
                    <a:custGeom>
                      <a:avLst/>
                      <a:gdLst>
                        <a:gd name="T0" fmla="*/ 43 w 86"/>
                        <a:gd name="T1" fmla="*/ 139 h 277"/>
                        <a:gd name="T2" fmla="*/ 23 w 86"/>
                        <a:gd name="T3" fmla="*/ 133 h 277"/>
                        <a:gd name="T4" fmla="*/ 12 w 86"/>
                        <a:gd name="T5" fmla="*/ 121 h 277"/>
                        <a:gd name="T6" fmla="*/ 4 w 86"/>
                        <a:gd name="T7" fmla="*/ 101 h 277"/>
                        <a:gd name="T8" fmla="*/ 0 w 86"/>
                        <a:gd name="T9" fmla="*/ 77 h 277"/>
                        <a:gd name="T10" fmla="*/ 2 w 86"/>
                        <a:gd name="T11" fmla="*/ 48 h 277"/>
                        <a:gd name="T12" fmla="*/ 8 w 86"/>
                        <a:gd name="T13" fmla="*/ 30 h 277"/>
                        <a:gd name="T14" fmla="*/ 20 w 86"/>
                        <a:gd name="T15" fmla="*/ 12 h 277"/>
                        <a:gd name="T16" fmla="*/ 33 w 86"/>
                        <a:gd name="T17" fmla="*/ 0 h 27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86"/>
                        <a:gd name="T28" fmla="*/ 0 h 277"/>
                        <a:gd name="T29" fmla="*/ 86 w 86"/>
                        <a:gd name="T30" fmla="*/ 277 h 27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86" h="277">
                          <a:moveTo>
                            <a:pt x="86" y="277"/>
                          </a:moveTo>
                          <a:lnTo>
                            <a:pt x="46" y="265"/>
                          </a:lnTo>
                          <a:lnTo>
                            <a:pt x="24" y="241"/>
                          </a:lnTo>
                          <a:lnTo>
                            <a:pt x="7" y="202"/>
                          </a:lnTo>
                          <a:lnTo>
                            <a:pt x="0" y="153"/>
                          </a:lnTo>
                          <a:lnTo>
                            <a:pt x="3" y="96"/>
                          </a:lnTo>
                          <a:lnTo>
                            <a:pt x="16" y="60"/>
                          </a:lnTo>
                          <a:lnTo>
                            <a:pt x="39" y="24"/>
                          </a:lnTo>
                          <a:lnTo>
                            <a:pt x="6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18" name="Group 17">
                    <a:extLst>
                      <a:ext uri="{FF2B5EF4-FFF2-40B4-BE49-F238E27FC236}">
                        <a16:creationId xmlns:a16="http://schemas.microsoft.com/office/drawing/2014/main" id="{F8874D1B-0155-65DB-FFC7-04AECAEC89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59" y="2649"/>
                    <a:ext cx="630" cy="526"/>
                    <a:chOff x="1159" y="2649"/>
                    <a:chExt cx="630" cy="526"/>
                  </a:xfrm>
                </p:grpSpPr>
                <p:grpSp>
                  <p:nvGrpSpPr>
                    <p:cNvPr id="5219" name="Group 18">
                      <a:extLst>
                        <a:ext uri="{FF2B5EF4-FFF2-40B4-BE49-F238E27FC236}">
                          <a16:creationId xmlns:a16="http://schemas.microsoft.com/office/drawing/2014/main" id="{A0CF5CAE-6036-7919-5E4C-BF94423E7D7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4" y="2649"/>
                      <a:ext cx="414" cy="152"/>
                      <a:chOff x="1314" y="2649"/>
                      <a:chExt cx="414" cy="152"/>
                    </a:xfrm>
                  </p:grpSpPr>
                  <p:sp>
                    <p:nvSpPr>
                      <p:cNvPr id="5236" name="Freeform 19">
                        <a:extLst>
                          <a:ext uri="{FF2B5EF4-FFF2-40B4-BE49-F238E27FC236}">
                            <a16:creationId xmlns:a16="http://schemas.microsoft.com/office/drawing/2014/main" id="{D2C6CCAD-7DF4-42F0-AE87-DA60A3ABDCC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4" y="2671"/>
                        <a:ext cx="384" cy="130"/>
                      </a:xfrm>
                      <a:custGeom>
                        <a:avLst/>
                        <a:gdLst>
                          <a:gd name="T0" fmla="*/ 0 w 768"/>
                          <a:gd name="T1" fmla="*/ 130 h 259"/>
                          <a:gd name="T2" fmla="*/ 32 w 768"/>
                          <a:gd name="T3" fmla="*/ 88 h 259"/>
                          <a:gd name="T4" fmla="*/ 70 w 768"/>
                          <a:gd name="T5" fmla="*/ 58 h 259"/>
                          <a:gd name="T6" fmla="*/ 115 w 768"/>
                          <a:gd name="T7" fmla="*/ 32 h 259"/>
                          <a:gd name="T8" fmla="*/ 161 w 768"/>
                          <a:gd name="T9" fmla="*/ 15 h 259"/>
                          <a:gd name="T10" fmla="*/ 214 w 768"/>
                          <a:gd name="T11" fmla="*/ 6 h 259"/>
                          <a:gd name="T12" fmla="*/ 278 w 768"/>
                          <a:gd name="T13" fmla="*/ 0 h 259"/>
                          <a:gd name="T14" fmla="*/ 325 w 768"/>
                          <a:gd name="T15" fmla="*/ 8 h 259"/>
                          <a:gd name="T16" fmla="*/ 384 w 768"/>
                          <a:gd name="T17" fmla="*/ 28 h 259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768"/>
                          <a:gd name="T28" fmla="*/ 0 h 259"/>
                          <a:gd name="T29" fmla="*/ 768 w 768"/>
                          <a:gd name="T30" fmla="*/ 259 h 259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768" h="259">
                            <a:moveTo>
                              <a:pt x="0" y="259"/>
                            </a:moveTo>
                            <a:lnTo>
                              <a:pt x="64" y="176"/>
                            </a:lnTo>
                            <a:lnTo>
                              <a:pt x="140" y="115"/>
                            </a:lnTo>
                            <a:lnTo>
                              <a:pt x="229" y="64"/>
                            </a:lnTo>
                            <a:lnTo>
                              <a:pt x="321" y="29"/>
                            </a:lnTo>
                            <a:lnTo>
                              <a:pt x="427" y="11"/>
                            </a:lnTo>
                            <a:lnTo>
                              <a:pt x="556" y="0"/>
                            </a:lnTo>
                            <a:lnTo>
                              <a:pt x="649" y="16"/>
                            </a:lnTo>
                            <a:lnTo>
                              <a:pt x="768" y="56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804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37" name="Freeform 20">
                        <a:extLst>
                          <a:ext uri="{FF2B5EF4-FFF2-40B4-BE49-F238E27FC236}">
                            <a16:creationId xmlns:a16="http://schemas.microsoft.com/office/drawing/2014/main" id="{8BB03253-672A-9DB1-9AEF-E7ABEAC814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4" y="2649"/>
                        <a:ext cx="389" cy="142"/>
                      </a:xfrm>
                      <a:custGeom>
                        <a:avLst/>
                        <a:gdLst>
                          <a:gd name="T0" fmla="*/ 0 w 776"/>
                          <a:gd name="T1" fmla="*/ 142 h 285"/>
                          <a:gd name="T2" fmla="*/ 20 w 776"/>
                          <a:gd name="T3" fmla="*/ 102 h 285"/>
                          <a:gd name="T4" fmla="*/ 44 w 776"/>
                          <a:gd name="T5" fmla="*/ 70 h 285"/>
                          <a:gd name="T6" fmla="*/ 74 w 776"/>
                          <a:gd name="T7" fmla="*/ 42 h 285"/>
                          <a:gd name="T8" fmla="*/ 114 w 776"/>
                          <a:gd name="T9" fmla="*/ 17 h 285"/>
                          <a:gd name="T10" fmla="*/ 171 w 776"/>
                          <a:gd name="T11" fmla="*/ 2 h 285"/>
                          <a:gd name="T12" fmla="*/ 226 w 776"/>
                          <a:gd name="T13" fmla="*/ 0 h 285"/>
                          <a:gd name="T14" fmla="*/ 285 w 776"/>
                          <a:gd name="T15" fmla="*/ 7 h 285"/>
                          <a:gd name="T16" fmla="*/ 335 w 776"/>
                          <a:gd name="T17" fmla="*/ 19 h 285"/>
                          <a:gd name="T18" fmla="*/ 364 w 776"/>
                          <a:gd name="T19" fmla="*/ 31 h 285"/>
                          <a:gd name="T20" fmla="*/ 389 w 776"/>
                          <a:gd name="T21" fmla="*/ 43 h 285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776"/>
                          <a:gd name="T34" fmla="*/ 0 h 285"/>
                          <a:gd name="T35" fmla="*/ 776 w 776"/>
                          <a:gd name="T36" fmla="*/ 285 h 285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776" h="285">
                            <a:moveTo>
                              <a:pt x="0" y="285"/>
                            </a:moveTo>
                            <a:lnTo>
                              <a:pt x="40" y="205"/>
                            </a:lnTo>
                            <a:lnTo>
                              <a:pt x="88" y="141"/>
                            </a:lnTo>
                            <a:lnTo>
                              <a:pt x="147" y="84"/>
                            </a:lnTo>
                            <a:lnTo>
                              <a:pt x="227" y="35"/>
                            </a:lnTo>
                            <a:lnTo>
                              <a:pt x="341" y="5"/>
                            </a:lnTo>
                            <a:lnTo>
                              <a:pt x="450" y="0"/>
                            </a:lnTo>
                            <a:lnTo>
                              <a:pt x="568" y="14"/>
                            </a:lnTo>
                            <a:lnTo>
                              <a:pt x="668" y="38"/>
                            </a:lnTo>
                            <a:lnTo>
                              <a:pt x="726" y="62"/>
                            </a:lnTo>
                            <a:lnTo>
                              <a:pt x="776" y="86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804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220" name="Group 21">
                      <a:extLst>
                        <a:ext uri="{FF2B5EF4-FFF2-40B4-BE49-F238E27FC236}">
                          <a16:creationId xmlns:a16="http://schemas.microsoft.com/office/drawing/2014/main" id="{C8097C62-AC86-D9AA-0121-ED3E04B9A2F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9" y="2743"/>
                      <a:ext cx="630" cy="432"/>
                      <a:chOff x="1159" y="2743"/>
                      <a:chExt cx="630" cy="432"/>
                    </a:xfrm>
                  </p:grpSpPr>
                  <p:grpSp>
                    <p:nvGrpSpPr>
                      <p:cNvPr id="5221" name="Group 22">
                        <a:extLst>
                          <a:ext uri="{FF2B5EF4-FFF2-40B4-BE49-F238E27FC236}">
                            <a16:creationId xmlns:a16="http://schemas.microsoft.com/office/drawing/2014/main" id="{B38D1B8F-341E-6444-F41F-3B9A6050FC5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9" y="2743"/>
                        <a:ext cx="225" cy="249"/>
                        <a:chOff x="1159" y="2743"/>
                        <a:chExt cx="225" cy="249"/>
                      </a:xfrm>
                    </p:grpSpPr>
                    <p:sp>
                      <p:nvSpPr>
                        <p:cNvPr id="5229" name="Freeform 23">
                          <a:extLst>
                            <a:ext uri="{FF2B5EF4-FFF2-40B4-BE49-F238E27FC236}">
                              <a16:creationId xmlns:a16="http://schemas.microsoft.com/office/drawing/2014/main" id="{EAB53F19-60B8-D15E-2BCF-A053B884A52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59" y="2743"/>
                          <a:ext cx="225" cy="249"/>
                        </a:xfrm>
                        <a:custGeom>
                          <a:avLst/>
                          <a:gdLst>
                            <a:gd name="T0" fmla="*/ 12 w 449"/>
                            <a:gd name="T1" fmla="*/ 204 h 498"/>
                            <a:gd name="T2" fmla="*/ 8 w 449"/>
                            <a:gd name="T3" fmla="*/ 108 h 498"/>
                            <a:gd name="T4" fmla="*/ 38 w 449"/>
                            <a:gd name="T5" fmla="*/ 47 h 498"/>
                            <a:gd name="T6" fmla="*/ 60 w 449"/>
                            <a:gd name="T7" fmla="*/ 12 h 498"/>
                            <a:gd name="T8" fmla="*/ 81 w 449"/>
                            <a:gd name="T9" fmla="*/ 0 h 498"/>
                            <a:gd name="T10" fmla="*/ 93 w 449"/>
                            <a:gd name="T11" fmla="*/ 22 h 498"/>
                            <a:gd name="T12" fmla="*/ 110 w 449"/>
                            <a:gd name="T13" fmla="*/ 13 h 498"/>
                            <a:gd name="T14" fmla="*/ 121 w 449"/>
                            <a:gd name="T15" fmla="*/ 35 h 498"/>
                            <a:gd name="T16" fmla="*/ 133 w 449"/>
                            <a:gd name="T17" fmla="*/ 50 h 498"/>
                            <a:gd name="T18" fmla="*/ 146 w 449"/>
                            <a:gd name="T19" fmla="*/ 63 h 498"/>
                            <a:gd name="T20" fmla="*/ 143 w 449"/>
                            <a:gd name="T21" fmla="*/ 84 h 498"/>
                            <a:gd name="T22" fmla="*/ 160 w 449"/>
                            <a:gd name="T23" fmla="*/ 71 h 498"/>
                            <a:gd name="T24" fmla="*/ 176 w 449"/>
                            <a:gd name="T25" fmla="*/ 83 h 498"/>
                            <a:gd name="T26" fmla="*/ 177 w 449"/>
                            <a:gd name="T27" fmla="*/ 100 h 498"/>
                            <a:gd name="T28" fmla="*/ 196 w 449"/>
                            <a:gd name="T29" fmla="*/ 103 h 498"/>
                            <a:gd name="T30" fmla="*/ 202 w 449"/>
                            <a:gd name="T31" fmla="*/ 123 h 498"/>
                            <a:gd name="T32" fmla="*/ 217 w 449"/>
                            <a:gd name="T33" fmla="*/ 142 h 498"/>
                            <a:gd name="T34" fmla="*/ 212 w 449"/>
                            <a:gd name="T35" fmla="*/ 183 h 498"/>
                            <a:gd name="T36" fmla="*/ 219 w 449"/>
                            <a:gd name="T37" fmla="*/ 211 h 498"/>
                            <a:gd name="T38" fmla="*/ 223 w 449"/>
                            <a:gd name="T39" fmla="*/ 236 h 498"/>
                            <a:gd name="T40" fmla="*/ 209 w 449"/>
                            <a:gd name="T41" fmla="*/ 249 h 498"/>
                            <a:gd name="T42" fmla="*/ 191 w 449"/>
                            <a:gd name="T43" fmla="*/ 246 h 498"/>
                            <a:gd name="T44" fmla="*/ 176 w 449"/>
                            <a:gd name="T45" fmla="*/ 228 h 498"/>
                            <a:gd name="T46" fmla="*/ 164 w 449"/>
                            <a:gd name="T47" fmla="*/ 225 h 498"/>
                            <a:gd name="T48" fmla="*/ 145 w 449"/>
                            <a:gd name="T49" fmla="*/ 220 h 498"/>
                            <a:gd name="T50" fmla="*/ 133 w 449"/>
                            <a:gd name="T51" fmla="*/ 217 h 498"/>
                            <a:gd name="T52" fmla="*/ 124 w 449"/>
                            <a:gd name="T53" fmla="*/ 212 h 498"/>
                            <a:gd name="T54" fmla="*/ 110 w 449"/>
                            <a:gd name="T55" fmla="*/ 209 h 498"/>
                            <a:gd name="T56" fmla="*/ 100 w 449"/>
                            <a:gd name="T57" fmla="*/ 193 h 498"/>
                            <a:gd name="T58" fmla="*/ 94 w 449"/>
                            <a:gd name="T59" fmla="*/ 209 h 498"/>
                            <a:gd name="T60" fmla="*/ 79 w 449"/>
                            <a:gd name="T61" fmla="*/ 215 h 498"/>
                            <a:gd name="T62" fmla="*/ 72 w 449"/>
                            <a:gd name="T63" fmla="*/ 220 h 498"/>
                            <a:gd name="T64" fmla="*/ 60 w 449"/>
                            <a:gd name="T65" fmla="*/ 236 h 498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w 449"/>
                            <a:gd name="T100" fmla="*/ 0 h 498"/>
                            <a:gd name="T101" fmla="*/ 449 w 449"/>
                            <a:gd name="T102" fmla="*/ 498 h 498"/>
                          </a:gdLst>
                          <a:ahLst/>
                          <a:cxnLst>
                            <a:cxn ang="T66">
                              <a:pos x="T0" y="T1"/>
                            </a:cxn>
                            <a:cxn ang="T67">
                              <a:pos x="T2" y="T3"/>
                            </a:cxn>
                            <a:cxn ang="T68">
                              <a:pos x="T4" y="T5"/>
                            </a:cxn>
                            <a:cxn ang="T69">
                              <a:pos x="T6" y="T7"/>
                            </a:cxn>
                            <a:cxn ang="T70">
                              <a:pos x="T8" y="T9"/>
                            </a:cxn>
                            <a:cxn ang="T71">
                              <a:pos x="T10" y="T11"/>
                            </a:cxn>
                            <a:cxn ang="T72">
                              <a:pos x="T12" y="T13"/>
                            </a:cxn>
                            <a:cxn ang="T73">
                              <a:pos x="T14" y="T15"/>
                            </a:cxn>
                            <a:cxn ang="T74">
                              <a:pos x="T16" y="T17"/>
                            </a:cxn>
                            <a:cxn ang="T75">
                              <a:pos x="T18" y="T19"/>
                            </a:cxn>
                            <a:cxn ang="T76">
                              <a:pos x="T20" y="T21"/>
                            </a:cxn>
                            <a:cxn ang="T77">
                              <a:pos x="T22" y="T23"/>
                            </a:cxn>
                            <a:cxn ang="T78">
                              <a:pos x="T24" y="T25"/>
                            </a:cxn>
                            <a:cxn ang="T79">
                              <a:pos x="T26" y="T27"/>
                            </a:cxn>
                            <a:cxn ang="T80">
                              <a:pos x="T28" y="T29"/>
                            </a:cxn>
                            <a:cxn ang="T81">
                              <a:pos x="T30" y="T31"/>
                            </a:cxn>
                            <a:cxn ang="T82">
                              <a:pos x="T32" y="T33"/>
                            </a:cxn>
                            <a:cxn ang="T83">
                              <a:pos x="T34" y="T35"/>
                            </a:cxn>
                            <a:cxn ang="T84">
                              <a:pos x="T36" y="T37"/>
                            </a:cxn>
                            <a:cxn ang="T85">
                              <a:pos x="T38" y="T39"/>
                            </a:cxn>
                            <a:cxn ang="T86">
                              <a:pos x="T40" y="T41"/>
                            </a:cxn>
                            <a:cxn ang="T87">
                              <a:pos x="T42" y="T43"/>
                            </a:cxn>
                            <a:cxn ang="T88">
                              <a:pos x="T44" y="T45"/>
                            </a:cxn>
                            <a:cxn ang="T89">
                              <a:pos x="T46" y="T47"/>
                            </a:cxn>
                            <a:cxn ang="T90">
                              <a:pos x="T48" y="T49"/>
                            </a:cxn>
                            <a:cxn ang="T91">
                              <a:pos x="T50" y="T51"/>
                            </a:cxn>
                            <a:cxn ang="T92">
                              <a:pos x="T52" y="T53"/>
                            </a:cxn>
                            <a:cxn ang="T93">
                              <a:pos x="T54" y="T55"/>
                            </a:cxn>
                            <a:cxn ang="T94">
                              <a:pos x="T56" y="T57"/>
                            </a:cxn>
                            <a:cxn ang="T95">
                              <a:pos x="T58" y="T59"/>
                            </a:cxn>
                            <a:cxn ang="T96">
                              <a:pos x="T60" y="T61"/>
                            </a:cxn>
                            <a:cxn ang="T97">
                              <a:pos x="T62" y="T63"/>
                            </a:cxn>
                            <a:cxn ang="T98">
                              <a:pos x="T64" y="T65"/>
                            </a:cxn>
                          </a:cxnLst>
                          <a:rect l="T99" t="T100" r="T101" b="T102"/>
                          <a:pathLst>
                            <a:path w="449" h="498">
                              <a:moveTo>
                                <a:pt x="83" y="472"/>
                              </a:moveTo>
                              <a:lnTo>
                                <a:pt x="24" y="408"/>
                              </a:lnTo>
                              <a:lnTo>
                                <a:pt x="0" y="323"/>
                              </a:lnTo>
                              <a:lnTo>
                                <a:pt x="16" y="215"/>
                              </a:lnTo>
                              <a:lnTo>
                                <a:pt x="49" y="134"/>
                              </a:lnTo>
                              <a:lnTo>
                                <a:pt x="75" y="93"/>
                              </a:lnTo>
                              <a:lnTo>
                                <a:pt x="104" y="40"/>
                              </a:lnTo>
                              <a:lnTo>
                                <a:pt x="119" y="23"/>
                              </a:lnTo>
                              <a:lnTo>
                                <a:pt x="140" y="1"/>
                              </a:lnTo>
                              <a:lnTo>
                                <a:pt x="162" y="0"/>
                              </a:lnTo>
                              <a:lnTo>
                                <a:pt x="174" y="19"/>
                              </a:lnTo>
                              <a:lnTo>
                                <a:pt x="185" y="44"/>
                              </a:lnTo>
                              <a:lnTo>
                                <a:pt x="195" y="28"/>
                              </a:lnTo>
                              <a:lnTo>
                                <a:pt x="220" y="25"/>
                              </a:lnTo>
                              <a:lnTo>
                                <a:pt x="235" y="44"/>
                              </a:lnTo>
                              <a:lnTo>
                                <a:pt x="242" y="70"/>
                              </a:lnTo>
                              <a:lnTo>
                                <a:pt x="248" y="110"/>
                              </a:lnTo>
                              <a:lnTo>
                                <a:pt x="265" y="99"/>
                              </a:lnTo>
                              <a:lnTo>
                                <a:pt x="286" y="113"/>
                              </a:lnTo>
                              <a:lnTo>
                                <a:pt x="291" y="126"/>
                              </a:lnTo>
                              <a:lnTo>
                                <a:pt x="290" y="149"/>
                              </a:lnTo>
                              <a:lnTo>
                                <a:pt x="286" y="168"/>
                              </a:lnTo>
                              <a:lnTo>
                                <a:pt x="300" y="152"/>
                              </a:lnTo>
                              <a:lnTo>
                                <a:pt x="319" y="142"/>
                              </a:lnTo>
                              <a:lnTo>
                                <a:pt x="348" y="149"/>
                              </a:lnTo>
                              <a:lnTo>
                                <a:pt x="351" y="166"/>
                              </a:lnTo>
                              <a:lnTo>
                                <a:pt x="354" y="181"/>
                              </a:lnTo>
                              <a:lnTo>
                                <a:pt x="354" y="200"/>
                              </a:lnTo>
                              <a:lnTo>
                                <a:pt x="371" y="194"/>
                              </a:lnTo>
                              <a:lnTo>
                                <a:pt x="391" y="205"/>
                              </a:lnTo>
                              <a:lnTo>
                                <a:pt x="399" y="220"/>
                              </a:lnTo>
                              <a:lnTo>
                                <a:pt x="404" y="245"/>
                              </a:lnTo>
                              <a:lnTo>
                                <a:pt x="423" y="253"/>
                              </a:lnTo>
                              <a:lnTo>
                                <a:pt x="433" y="283"/>
                              </a:lnTo>
                              <a:lnTo>
                                <a:pt x="429" y="312"/>
                              </a:lnTo>
                              <a:lnTo>
                                <a:pt x="423" y="366"/>
                              </a:lnTo>
                              <a:lnTo>
                                <a:pt x="427" y="398"/>
                              </a:lnTo>
                              <a:lnTo>
                                <a:pt x="438" y="422"/>
                              </a:lnTo>
                              <a:lnTo>
                                <a:pt x="449" y="445"/>
                              </a:lnTo>
                              <a:lnTo>
                                <a:pt x="446" y="471"/>
                              </a:lnTo>
                              <a:lnTo>
                                <a:pt x="433" y="491"/>
                              </a:lnTo>
                              <a:lnTo>
                                <a:pt x="417" y="498"/>
                              </a:lnTo>
                              <a:lnTo>
                                <a:pt x="398" y="498"/>
                              </a:lnTo>
                              <a:lnTo>
                                <a:pt x="381" y="492"/>
                              </a:lnTo>
                              <a:lnTo>
                                <a:pt x="360" y="472"/>
                              </a:lnTo>
                              <a:lnTo>
                                <a:pt x="351" y="455"/>
                              </a:lnTo>
                              <a:lnTo>
                                <a:pt x="348" y="445"/>
                              </a:lnTo>
                              <a:lnTo>
                                <a:pt x="328" y="450"/>
                              </a:lnTo>
                              <a:lnTo>
                                <a:pt x="306" y="449"/>
                              </a:lnTo>
                              <a:lnTo>
                                <a:pt x="290" y="440"/>
                              </a:lnTo>
                              <a:lnTo>
                                <a:pt x="284" y="433"/>
                              </a:lnTo>
                              <a:lnTo>
                                <a:pt x="265" y="433"/>
                              </a:lnTo>
                              <a:lnTo>
                                <a:pt x="254" y="428"/>
                              </a:lnTo>
                              <a:lnTo>
                                <a:pt x="248" y="423"/>
                              </a:lnTo>
                              <a:lnTo>
                                <a:pt x="233" y="423"/>
                              </a:lnTo>
                              <a:lnTo>
                                <a:pt x="220" y="417"/>
                              </a:lnTo>
                              <a:lnTo>
                                <a:pt x="210" y="398"/>
                              </a:lnTo>
                              <a:lnTo>
                                <a:pt x="200" y="385"/>
                              </a:lnTo>
                              <a:lnTo>
                                <a:pt x="195" y="398"/>
                              </a:lnTo>
                              <a:lnTo>
                                <a:pt x="187" y="418"/>
                              </a:lnTo>
                              <a:lnTo>
                                <a:pt x="172" y="428"/>
                              </a:lnTo>
                              <a:lnTo>
                                <a:pt x="158" y="429"/>
                              </a:lnTo>
                              <a:lnTo>
                                <a:pt x="148" y="429"/>
                              </a:lnTo>
                              <a:lnTo>
                                <a:pt x="144" y="440"/>
                              </a:lnTo>
                              <a:lnTo>
                                <a:pt x="134" y="455"/>
                              </a:lnTo>
                              <a:lnTo>
                                <a:pt x="119" y="472"/>
                              </a:lnTo>
                              <a:lnTo>
                                <a:pt x="83" y="4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8040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5230" name="Group 24">
                          <a:extLst>
                            <a:ext uri="{FF2B5EF4-FFF2-40B4-BE49-F238E27FC236}">
                              <a16:creationId xmlns:a16="http://schemas.microsoft.com/office/drawing/2014/main" id="{CC4622A3-7DAC-4E07-DDC1-15FAD749539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71" y="2756"/>
                          <a:ext cx="169" cy="217"/>
                          <a:chOff x="1171" y="2756"/>
                          <a:chExt cx="169" cy="217"/>
                        </a:xfrm>
                      </p:grpSpPr>
                      <p:sp>
                        <p:nvSpPr>
                          <p:cNvPr id="5231" name="Freeform 25">
                            <a:extLst>
                              <a:ext uri="{FF2B5EF4-FFF2-40B4-BE49-F238E27FC236}">
                                <a16:creationId xmlns:a16="http://schemas.microsoft.com/office/drawing/2014/main" id="{CC98535B-75E7-A4D0-1896-5ADB9616F470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306" y="2899"/>
                            <a:ext cx="34" cy="46"/>
                          </a:xfrm>
                          <a:custGeom>
                            <a:avLst/>
                            <a:gdLst>
                              <a:gd name="T0" fmla="*/ 10 w 66"/>
                              <a:gd name="T1" fmla="*/ 46 h 93"/>
                              <a:gd name="T2" fmla="*/ 7 w 66"/>
                              <a:gd name="T3" fmla="*/ 23 h 93"/>
                              <a:gd name="T4" fmla="*/ 15 w 66"/>
                              <a:gd name="T5" fmla="*/ 10 h 93"/>
                              <a:gd name="T6" fmla="*/ 34 w 66"/>
                              <a:gd name="T7" fmla="*/ 0 h 93"/>
                              <a:gd name="T8" fmla="*/ 22 w 66"/>
                              <a:gd name="T9" fmla="*/ 2 h 93"/>
                              <a:gd name="T10" fmla="*/ 6 w 66"/>
                              <a:gd name="T11" fmla="*/ 7 h 93"/>
                              <a:gd name="T12" fmla="*/ 0 w 66"/>
                              <a:gd name="T13" fmla="*/ 19 h 93"/>
                              <a:gd name="T14" fmla="*/ 10 w 66"/>
                              <a:gd name="T15" fmla="*/ 46 h 93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w 66"/>
                              <a:gd name="T25" fmla="*/ 0 h 93"/>
                              <a:gd name="T26" fmla="*/ 66 w 66"/>
                              <a:gd name="T27" fmla="*/ 93 h 93"/>
                            </a:gdLst>
                            <a:ahLst/>
                            <a:cxnLst>
                              <a:cxn ang="T16">
                                <a:pos x="T0" y="T1"/>
                              </a:cxn>
                              <a:cxn ang="T17">
                                <a:pos x="T2" y="T3"/>
                              </a:cxn>
                              <a:cxn ang="T18">
                                <a:pos x="T4" y="T5"/>
                              </a:cxn>
                              <a:cxn ang="T19">
                                <a:pos x="T6" y="T7"/>
                              </a:cxn>
                              <a:cxn ang="T20">
                                <a:pos x="T8" y="T9"/>
                              </a:cxn>
                              <a:cxn ang="T21">
                                <a:pos x="T10" y="T11"/>
                              </a:cxn>
                              <a:cxn ang="T22">
                                <a:pos x="T12" y="T13"/>
                              </a:cxn>
                              <a:cxn ang="T23">
                                <a:pos x="T14" y="T15"/>
                              </a:cxn>
                            </a:cxnLst>
                            <a:rect l="T24" t="T25" r="T26" b="T27"/>
                            <a:pathLst>
                              <a:path w="66" h="93">
                                <a:moveTo>
                                  <a:pt x="19" y="93"/>
                                </a:moveTo>
                                <a:lnTo>
                                  <a:pt x="14" y="47"/>
                                </a:lnTo>
                                <a:lnTo>
                                  <a:pt x="29" y="20"/>
                                </a:lnTo>
                                <a:lnTo>
                                  <a:pt x="66" y="0"/>
                                </a:lnTo>
                                <a:lnTo>
                                  <a:pt x="43" y="4"/>
                                </a:lnTo>
                                <a:lnTo>
                                  <a:pt x="12" y="14"/>
                                </a:lnTo>
                                <a:lnTo>
                                  <a:pt x="0" y="38"/>
                                </a:lnTo>
                                <a:lnTo>
                                  <a:pt x="19" y="9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32" name="Freeform 26">
                            <a:extLst>
                              <a:ext uri="{FF2B5EF4-FFF2-40B4-BE49-F238E27FC236}">
                                <a16:creationId xmlns:a16="http://schemas.microsoft.com/office/drawing/2014/main" id="{C59579B9-A8EF-C555-D1CA-7F0ED79320A3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243" y="2827"/>
                            <a:ext cx="54" cy="108"/>
                          </a:xfrm>
                          <a:custGeom>
                            <a:avLst/>
                            <a:gdLst>
                              <a:gd name="T0" fmla="*/ 22 w 108"/>
                              <a:gd name="T1" fmla="*/ 108 h 217"/>
                              <a:gd name="T2" fmla="*/ 11 w 108"/>
                              <a:gd name="T3" fmla="*/ 85 h 217"/>
                              <a:gd name="T4" fmla="*/ 13 w 108"/>
                              <a:gd name="T5" fmla="*/ 52 h 217"/>
                              <a:gd name="T6" fmla="*/ 30 w 108"/>
                              <a:gd name="T7" fmla="*/ 26 h 217"/>
                              <a:gd name="T8" fmla="*/ 54 w 108"/>
                              <a:gd name="T9" fmla="*/ 0 h 217"/>
                              <a:gd name="T10" fmla="*/ 41 w 108"/>
                              <a:gd name="T11" fmla="*/ 15 h 217"/>
                              <a:gd name="T12" fmla="*/ 16 w 108"/>
                              <a:gd name="T13" fmla="*/ 32 h 217"/>
                              <a:gd name="T14" fmla="*/ 0 w 108"/>
                              <a:gd name="T15" fmla="*/ 48 h 217"/>
                              <a:gd name="T16" fmla="*/ 3 w 108"/>
                              <a:gd name="T17" fmla="*/ 60 h 217"/>
                              <a:gd name="T18" fmla="*/ 2 w 108"/>
                              <a:gd name="T19" fmla="*/ 77 h 217"/>
                              <a:gd name="T20" fmla="*/ 2 w 108"/>
                              <a:gd name="T21" fmla="*/ 93 h 217"/>
                              <a:gd name="T22" fmla="*/ 22 w 108"/>
                              <a:gd name="T23" fmla="*/ 108 h 217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w 108"/>
                              <a:gd name="T37" fmla="*/ 0 h 217"/>
                              <a:gd name="T38" fmla="*/ 108 w 108"/>
                              <a:gd name="T39" fmla="*/ 217 h 217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T36" t="T37" r="T38" b="T39"/>
                            <a:pathLst>
                              <a:path w="108" h="217">
                                <a:moveTo>
                                  <a:pt x="43" y="217"/>
                                </a:moveTo>
                                <a:lnTo>
                                  <a:pt x="22" y="171"/>
                                </a:lnTo>
                                <a:lnTo>
                                  <a:pt x="26" y="104"/>
                                </a:lnTo>
                                <a:lnTo>
                                  <a:pt x="60" y="52"/>
                                </a:lnTo>
                                <a:lnTo>
                                  <a:pt x="108" y="0"/>
                                </a:lnTo>
                                <a:lnTo>
                                  <a:pt x="81" y="30"/>
                                </a:lnTo>
                                <a:lnTo>
                                  <a:pt x="32" y="65"/>
                                </a:lnTo>
                                <a:lnTo>
                                  <a:pt x="0" y="97"/>
                                </a:lnTo>
                                <a:lnTo>
                                  <a:pt x="5" y="121"/>
                                </a:lnTo>
                                <a:lnTo>
                                  <a:pt x="4" y="154"/>
                                </a:lnTo>
                                <a:lnTo>
                                  <a:pt x="4" y="186"/>
                                </a:lnTo>
                                <a:lnTo>
                                  <a:pt x="43" y="2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33" name="Freeform 27">
                            <a:extLst>
                              <a:ext uri="{FF2B5EF4-FFF2-40B4-BE49-F238E27FC236}">
                                <a16:creationId xmlns:a16="http://schemas.microsoft.com/office/drawing/2014/main" id="{5BAC67DF-FC4A-78DF-0E76-889264A06B9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71" y="2886"/>
                            <a:ext cx="37" cy="87"/>
                          </a:xfrm>
                          <a:custGeom>
                            <a:avLst/>
                            <a:gdLst>
                              <a:gd name="T0" fmla="*/ 17 w 74"/>
                              <a:gd name="T1" fmla="*/ 72 h 174"/>
                              <a:gd name="T2" fmla="*/ 0 w 74"/>
                              <a:gd name="T3" fmla="*/ 45 h 174"/>
                              <a:gd name="T4" fmla="*/ 6 w 74"/>
                              <a:gd name="T5" fmla="*/ 27 h 174"/>
                              <a:gd name="T6" fmla="*/ 21 w 74"/>
                              <a:gd name="T7" fmla="*/ 0 h 174"/>
                              <a:gd name="T8" fmla="*/ 9 w 74"/>
                              <a:gd name="T9" fmla="*/ 46 h 174"/>
                              <a:gd name="T10" fmla="*/ 18 w 74"/>
                              <a:gd name="T11" fmla="*/ 66 h 174"/>
                              <a:gd name="T12" fmla="*/ 37 w 74"/>
                              <a:gd name="T13" fmla="*/ 87 h 174"/>
                              <a:gd name="T14" fmla="*/ 17 w 74"/>
                              <a:gd name="T15" fmla="*/ 72 h 174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w 74"/>
                              <a:gd name="T25" fmla="*/ 0 h 174"/>
                              <a:gd name="T26" fmla="*/ 74 w 74"/>
                              <a:gd name="T27" fmla="*/ 174 h 174"/>
                            </a:gdLst>
                            <a:ahLst/>
                            <a:cxnLst>
                              <a:cxn ang="T16">
                                <a:pos x="T0" y="T1"/>
                              </a:cxn>
                              <a:cxn ang="T17">
                                <a:pos x="T2" y="T3"/>
                              </a:cxn>
                              <a:cxn ang="T18">
                                <a:pos x="T4" y="T5"/>
                              </a:cxn>
                              <a:cxn ang="T19">
                                <a:pos x="T6" y="T7"/>
                              </a:cxn>
                              <a:cxn ang="T20">
                                <a:pos x="T8" y="T9"/>
                              </a:cxn>
                              <a:cxn ang="T21">
                                <a:pos x="T10" y="T11"/>
                              </a:cxn>
                              <a:cxn ang="T22">
                                <a:pos x="T12" y="T13"/>
                              </a:cxn>
                              <a:cxn ang="T23">
                                <a:pos x="T14" y="T15"/>
                              </a:cxn>
                            </a:cxnLst>
                            <a:rect l="T24" t="T25" r="T26" b="T27"/>
                            <a:pathLst>
                              <a:path w="74" h="174">
                                <a:moveTo>
                                  <a:pt x="33" y="144"/>
                                </a:moveTo>
                                <a:lnTo>
                                  <a:pt x="0" y="90"/>
                                </a:lnTo>
                                <a:lnTo>
                                  <a:pt x="12" y="53"/>
                                </a:lnTo>
                                <a:lnTo>
                                  <a:pt x="42" y="0"/>
                                </a:lnTo>
                                <a:lnTo>
                                  <a:pt x="17" y="92"/>
                                </a:lnTo>
                                <a:lnTo>
                                  <a:pt x="36" y="132"/>
                                </a:lnTo>
                                <a:lnTo>
                                  <a:pt x="74" y="174"/>
                                </a:lnTo>
                                <a:lnTo>
                                  <a:pt x="33" y="14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34" name="Freeform 28">
                            <a:extLst>
                              <a:ext uri="{FF2B5EF4-FFF2-40B4-BE49-F238E27FC236}">
                                <a16:creationId xmlns:a16="http://schemas.microsoft.com/office/drawing/2014/main" id="{FFB304ED-621F-34AF-991C-041ADB6B148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201" y="2756"/>
                            <a:ext cx="49" cy="86"/>
                          </a:xfrm>
                          <a:custGeom>
                            <a:avLst/>
                            <a:gdLst>
                              <a:gd name="T0" fmla="*/ 49 w 99"/>
                              <a:gd name="T1" fmla="*/ 0 h 171"/>
                              <a:gd name="T2" fmla="*/ 26 w 99"/>
                              <a:gd name="T3" fmla="*/ 21 h 171"/>
                              <a:gd name="T4" fmla="*/ 7 w 99"/>
                              <a:gd name="T5" fmla="*/ 42 h 171"/>
                              <a:gd name="T6" fmla="*/ 3 w 99"/>
                              <a:gd name="T7" fmla="*/ 61 h 171"/>
                              <a:gd name="T8" fmla="*/ 0 w 99"/>
                              <a:gd name="T9" fmla="*/ 86 h 171"/>
                              <a:gd name="T10" fmla="*/ 8 w 99"/>
                              <a:gd name="T11" fmla="*/ 65 h 171"/>
                              <a:gd name="T12" fmla="*/ 15 w 99"/>
                              <a:gd name="T13" fmla="*/ 44 h 171"/>
                              <a:gd name="T14" fmla="*/ 36 w 99"/>
                              <a:gd name="T15" fmla="*/ 19 h 171"/>
                              <a:gd name="T16" fmla="*/ 49 w 99"/>
                              <a:gd name="T17" fmla="*/ 0 h 171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w 99"/>
                              <a:gd name="T28" fmla="*/ 0 h 171"/>
                              <a:gd name="T29" fmla="*/ 99 w 99"/>
                              <a:gd name="T30" fmla="*/ 171 h 171"/>
                            </a:gdLst>
                            <a:ahLst/>
                            <a:cxnLst>
                              <a:cxn ang="T18">
                                <a:pos x="T0" y="T1"/>
                              </a:cxn>
                              <a:cxn ang="T19">
                                <a:pos x="T2" y="T3"/>
                              </a:cxn>
                              <a:cxn ang="T20">
                                <a:pos x="T4" y="T5"/>
                              </a:cxn>
                              <a:cxn ang="T21">
                                <a:pos x="T6" y="T7"/>
                              </a:cxn>
                              <a:cxn ang="T22">
                                <a:pos x="T8" y="T9"/>
                              </a:cxn>
                              <a:cxn ang="T23">
                                <a:pos x="T10" y="T11"/>
                              </a:cxn>
                              <a:cxn ang="T24">
                                <a:pos x="T12" y="T13"/>
                              </a:cxn>
                              <a:cxn ang="T25">
                                <a:pos x="T14" y="T15"/>
                              </a:cxn>
                              <a:cxn ang="T26">
                                <a:pos x="T16" y="T17"/>
                              </a:cxn>
                            </a:cxnLst>
                            <a:rect l="T27" t="T28" r="T29" b="T30"/>
                            <a:pathLst>
                              <a:path w="99" h="171">
                                <a:moveTo>
                                  <a:pt x="99" y="0"/>
                                </a:moveTo>
                                <a:lnTo>
                                  <a:pt x="52" y="42"/>
                                </a:lnTo>
                                <a:lnTo>
                                  <a:pt x="14" y="83"/>
                                </a:lnTo>
                                <a:lnTo>
                                  <a:pt x="6" y="122"/>
                                </a:lnTo>
                                <a:lnTo>
                                  <a:pt x="0" y="171"/>
                                </a:lnTo>
                                <a:lnTo>
                                  <a:pt x="16" y="130"/>
                                </a:lnTo>
                                <a:lnTo>
                                  <a:pt x="31" y="87"/>
                                </a:lnTo>
                                <a:lnTo>
                                  <a:pt x="72" y="37"/>
                                </a:lnTo>
                                <a:lnTo>
                                  <a:pt x="9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35" name="Freeform 29">
                            <a:extLst>
                              <a:ext uri="{FF2B5EF4-FFF2-40B4-BE49-F238E27FC236}">
                                <a16:creationId xmlns:a16="http://schemas.microsoft.com/office/drawing/2014/main" id="{233AB760-2197-615D-7CA1-C0B60CE0903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95" y="2917"/>
                            <a:ext cx="28" cy="56"/>
                          </a:xfrm>
                          <a:custGeom>
                            <a:avLst/>
                            <a:gdLst>
                              <a:gd name="T0" fmla="*/ 10 w 57"/>
                              <a:gd name="T1" fmla="*/ 56 h 112"/>
                              <a:gd name="T2" fmla="*/ 3 w 57"/>
                              <a:gd name="T3" fmla="*/ 39 h 112"/>
                              <a:gd name="T4" fmla="*/ 0 w 57"/>
                              <a:gd name="T5" fmla="*/ 27 h 112"/>
                              <a:gd name="T6" fmla="*/ 8 w 57"/>
                              <a:gd name="T7" fmla="*/ 12 h 112"/>
                              <a:gd name="T8" fmla="*/ 25 w 57"/>
                              <a:gd name="T9" fmla="*/ 0 h 112"/>
                              <a:gd name="T10" fmla="*/ 15 w 57"/>
                              <a:gd name="T11" fmla="*/ 16 h 112"/>
                              <a:gd name="T12" fmla="*/ 9 w 57"/>
                              <a:gd name="T13" fmla="*/ 32 h 112"/>
                              <a:gd name="T14" fmla="*/ 18 w 57"/>
                              <a:gd name="T15" fmla="*/ 39 h 112"/>
                              <a:gd name="T16" fmla="*/ 28 w 57"/>
                              <a:gd name="T17" fmla="*/ 24 h 112"/>
                              <a:gd name="T18" fmla="*/ 23 w 57"/>
                              <a:gd name="T19" fmla="*/ 36 h 112"/>
                              <a:gd name="T20" fmla="*/ 10 w 57"/>
                              <a:gd name="T21" fmla="*/ 56 h 112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w 57"/>
                              <a:gd name="T34" fmla="*/ 0 h 112"/>
                              <a:gd name="T35" fmla="*/ 57 w 57"/>
                              <a:gd name="T36" fmla="*/ 112 h 112"/>
                            </a:gdLst>
                            <a:ahLst/>
                            <a:cxnLst>
                              <a:cxn ang="T22">
                                <a:pos x="T0" y="T1"/>
                              </a:cxn>
                              <a:cxn ang="T23">
                                <a:pos x="T2" y="T3"/>
                              </a:cxn>
                              <a:cxn ang="T24">
                                <a:pos x="T4" y="T5"/>
                              </a:cxn>
                              <a:cxn ang="T25">
                                <a:pos x="T6" y="T7"/>
                              </a:cxn>
                              <a:cxn ang="T26">
                                <a:pos x="T8" y="T9"/>
                              </a:cxn>
                              <a:cxn ang="T27">
                                <a:pos x="T10" y="T11"/>
                              </a:cxn>
                              <a:cxn ang="T28">
                                <a:pos x="T12" y="T13"/>
                              </a:cxn>
                              <a:cxn ang="T29">
                                <a:pos x="T14" y="T15"/>
                              </a:cxn>
                              <a:cxn ang="T30">
                                <a:pos x="T16" y="T17"/>
                              </a:cxn>
                              <a:cxn ang="T31">
                                <a:pos x="T18" y="T19"/>
                              </a:cxn>
                              <a:cxn ang="T32">
                                <a:pos x="T20" y="T21"/>
                              </a:cxn>
                            </a:cxnLst>
                            <a:rect l="T33" t="T34" r="T35" b="T36"/>
                            <a:pathLst>
                              <a:path w="57" h="112">
                                <a:moveTo>
                                  <a:pt x="21" y="112"/>
                                </a:moveTo>
                                <a:lnTo>
                                  <a:pt x="7" y="78"/>
                                </a:lnTo>
                                <a:lnTo>
                                  <a:pt x="0" y="53"/>
                                </a:lnTo>
                                <a:lnTo>
                                  <a:pt x="16" y="23"/>
                                </a:lnTo>
                                <a:lnTo>
                                  <a:pt x="50" y="0"/>
                                </a:lnTo>
                                <a:lnTo>
                                  <a:pt x="31" y="32"/>
                                </a:lnTo>
                                <a:lnTo>
                                  <a:pt x="18" y="64"/>
                                </a:lnTo>
                                <a:lnTo>
                                  <a:pt x="36" y="78"/>
                                </a:lnTo>
                                <a:lnTo>
                                  <a:pt x="57" y="47"/>
                                </a:lnTo>
                                <a:lnTo>
                                  <a:pt x="47" y="71"/>
                                </a:lnTo>
                                <a:lnTo>
                                  <a:pt x="21" y="11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5222" name="Group 30">
                        <a:extLst>
                          <a:ext uri="{FF2B5EF4-FFF2-40B4-BE49-F238E27FC236}">
                            <a16:creationId xmlns:a16="http://schemas.microsoft.com/office/drawing/2014/main" id="{9532A249-E258-FA96-6352-45A4C1F1608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49" y="3046"/>
                        <a:ext cx="240" cy="129"/>
                        <a:chOff x="1549" y="3046"/>
                        <a:chExt cx="240" cy="129"/>
                      </a:xfrm>
                    </p:grpSpPr>
                    <p:sp>
                      <p:nvSpPr>
                        <p:cNvPr id="5223" name="Freeform 31">
                          <a:extLst>
                            <a:ext uri="{FF2B5EF4-FFF2-40B4-BE49-F238E27FC236}">
                              <a16:creationId xmlns:a16="http://schemas.microsoft.com/office/drawing/2014/main" id="{F6CC41D4-0E77-1FF9-0F8F-8B831D7EB8F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49" y="3046"/>
                          <a:ext cx="240" cy="129"/>
                        </a:xfrm>
                        <a:custGeom>
                          <a:avLst/>
                          <a:gdLst>
                            <a:gd name="T0" fmla="*/ 15 w 480"/>
                            <a:gd name="T1" fmla="*/ 31 h 259"/>
                            <a:gd name="T2" fmla="*/ 59 w 480"/>
                            <a:gd name="T3" fmla="*/ 33 h 259"/>
                            <a:gd name="T4" fmla="*/ 88 w 480"/>
                            <a:gd name="T5" fmla="*/ 33 h 259"/>
                            <a:gd name="T6" fmla="*/ 125 w 480"/>
                            <a:gd name="T7" fmla="*/ 15 h 259"/>
                            <a:gd name="T8" fmla="*/ 155 w 480"/>
                            <a:gd name="T9" fmla="*/ 2 h 259"/>
                            <a:gd name="T10" fmla="*/ 182 w 480"/>
                            <a:gd name="T11" fmla="*/ 0 h 259"/>
                            <a:gd name="T12" fmla="*/ 194 w 480"/>
                            <a:gd name="T13" fmla="*/ 12 h 259"/>
                            <a:gd name="T14" fmla="*/ 213 w 480"/>
                            <a:gd name="T15" fmla="*/ 21 h 259"/>
                            <a:gd name="T16" fmla="*/ 235 w 480"/>
                            <a:gd name="T17" fmla="*/ 23 h 259"/>
                            <a:gd name="T18" fmla="*/ 240 w 480"/>
                            <a:gd name="T19" fmla="*/ 33 h 259"/>
                            <a:gd name="T20" fmla="*/ 237 w 480"/>
                            <a:gd name="T21" fmla="*/ 58 h 259"/>
                            <a:gd name="T22" fmla="*/ 233 w 480"/>
                            <a:gd name="T23" fmla="*/ 74 h 259"/>
                            <a:gd name="T24" fmla="*/ 222 w 480"/>
                            <a:gd name="T25" fmla="*/ 87 h 259"/>
                            <a:gd name="T26" fmla="*/ 207 w 480"/>
                            <a:gd name="T27" fmla="*/ 103 h 259"/>
                            <a:gd name="T28" fmla="*/ 199 w 480"/>
                            <a:gd name="T29" fmla="*/ 119 h 259"/>
                            <a:gd name="T30" fmla="*/ 188 w 480"/>
                            <a:gd name="T31" fmla="*/ 128 h 259"/>
                            <a:gd name="T32" fmla="*/ 179 w 480"/>
                            <a:gd name="T33" fmla="*/ 129 h 259"/>
                            <a:gd name="T34" fmla="*/ 165 w 480"/>
                            <a:gd name="T35" fmla="*/ 116 h 259"/>
                            <a:gd name="T36" fmla="*/ 156 w 480"/>
                            <a:gd name="T37" fmla="*/ 121 h 259"/>
                            <a:gd name="T38" fmla="*/ 142 w 480"/>
                            <a:gd name="T39" fmla="*/ 122 h 259"/>
                            <a:gd name="T40" fmla="*/ 132 w 480"/>
                            <a:gd name="T41" fmla="*/ 103 h 259"/>
                            <a:gd name="T42" fmla="*/ 126 w 480"/>
                            <a:gd name="T43" fmla="*/ 106 h 259"/>
                            <a:gd name="T44" fmla="*/ 116 w 480"/>
                            <a:gd name="T45" fmla="*/ 106 h 259"/>
                            <a:gd name="T46" fmla="*/ 112 w 480"/>
                            <a:gd name="T47" fmla="*/ 95 h 259"/>
                            <a:gd name="T48" fmla="*/ 101 w 480"/>
                            <a:gd name="T49" fmla="*/ 103 h 259"/>
                            <a:gd name="T50" fmla="*/ 91 w 480"/>
                            <a:gd name="T51" fmla="*/ 109 h 259"/>
                            <a:gd name="T52" fmla="*/ 79 w 480"/>
                            <a:gd name="T53" fmla="*/ 103 h 259"/>
                            <a:gd name="T54" fmla="*/ 76 w 480"/>
                            <a:gd name="T55" fmla="*/ 93 h 259"/>
                            <a:gd name="T56" fmla="*/ 75 w 480"/>
                            <a:gd name="T57" fmla="*/ 81 h 259"/>
                            <a:gd name="T58" fmla="*/ 55 w 480"/>
                            <a:gd name="T59" fmla="*/ 84 h 259"/>
                            <a:gd name="T60" fmla="*/ 41 w 480"/>
                            <a:gd name="T61" fmla="*/ 87 h 259"/>
                            <a:gd name="T62" fmla="*/ 37 w 480"/>
                            <a:gd name="T63" fmla="*/ 79 h 259"/>
                            <a:gd name="T64" fmla="*/ 25 w 480"/>
                            <a:gd name="T65" fmla="*/ 79 h 259"/>
                            <a:gd name="T66" fmla="*/ 7 w 480"/>
                            <a:gd name="T67" fmla="*/ 67 h 259"/>
                            <a:gd name="T68" fmla="*/ 0 w 480"/>
                            <a:gd name="T69" fmla="*/ 52 h 259"/>
                            <a:gd name="T70" fmla="*/ 4 w 480"/>
                            <a:gd name="T71" fmla="*/ 45 h 259"/>
                            <a:gd name="T72" fmla="*/ 1 w 480"/>
                            <a:gd name="T73" fmla="*/ 33 h 259"/>
                            <a:gd name="T74" fmla="*/ 15 w 480"/>
                            <a:gd name="T75" fmla="*/ 31 h 259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w 480"/>
                            <a:gd name="T115" fmla="*/ 0 h 259"/>
                            <a:gd name="T116" fmla="*/ 480 w 480"/>
                            <a:gd name="T117" fmla="*/ 259 h 259"/>
                          </a:gdLst>
                          <a:ahLst/>
                          <a:cxnLst>
                            <a:cxn ang="T76">
                              <a:pos x="T0" y="T1"/>
                            </a:cxn>
                            <a:cxn ang="T77">
                              <a:pos x="T2" y="T3"/>
                            </a:cxn>
                            <a:cxn ang="T78">
                              <a:pos x="T4" y="T5"/>
                            </a:cxn>
                            <a:cxn ang="T79">
                              <a:pos x="T6" y="T7"/>
                            </a:cxn>
                            <a:cxn ang="T80">
                              <a:pos x="T8" y="T9"/>
                            </a:cxn>
                            <a:cxn ang="T81">
                              <a:pos x="T10" y="T11"/>
                            </a:cxn>
                            <a:cxn ang="T82">
                              <a:pos x="T12" y="T13"/>
                            </a:cxn>
                            <a:cxn ang="T83">
                              <a:pos x="T14" y="T15"/>
                            </a:cxn>
                            <a:cxn ang="T84">
                              <a:pos x="T16" y="T17"/>
                            </a:cxn>
                            <a:cxn ang="T85">
                              <a:pos x="T18" y="T19"/>
                            </a:cxn>
                            <a:cxn ang="T86">
                              <a:pos x="T20" y="T21"/>
                            </a:cxn>
                            <a:cxn ang="T87">
                              <a:pos x="T22" y="T23"/>
                            </a:cxn>
                            <a:cxn ang="T88">
                              <a:pos x="T24" y="T25"/>
                            </a:cxn>
                            <a:cxn ang="T89">
                              <a:pos x="T26" y="T27"/>
                            </a:cxn>
                            <a:cxn ang="T90">
                              <a:pos x="T28" y="T29"/>
                            </a:cxn>
                            <a:cxn ang="T91">
                              <a:pos x="T30" y="T31"/>
                            </a:cxn>
                            <a:cxn ang="T92">
                              <a:pos x="T32" y="T33"/>
                            </a:cxn>
                            <a:cxn ang="T93">
                              <a:pos x="T34" y="T35"/>
                            </a:cxn>
                            <a:cxn ang="T94">
                              <a:pos x="T36" y="T37"/>
                            </a:cxn>
                            <a:cxn ang="T95">
                              <a:pos x="T38" y="T39"/>
                            </a:cxn>
                            <a:cxn ang="T96">
                              <a:pos x="T40" y="T41"/>
                            </a:cxn>
                            <a:cxn ang="T97">
                              <a:pos x="T42" y="T43"/>
                            </a:cxn>
                            <a:cxn ang="T98">
                              <a:pos x="T44" y="T45"/>
                            </a:cxn>
                            <a:cxn ang="T99">
                              <a:pos x="T46" y="T47"/>
                            </a:cxn>
                            <a:cxn ang="T100">
                              <a:pos x="T48" y="T49"/>
                            </a:cxn>
                            <a:cxn ang="T101">
                              <a:pos x="T50" y="T51"/>
                            </a:cxn>
                            <a:cxn ang="T102">
                              <a:pos x="T52" y="T53"/>
                            </a:cxn>
                            <a:cxn ang="T103">
                              <a:pos x="T54" y="T55"/>
                            </a:cxn>
                            <a:cxn ang="T104">
                              <a:pos x="T56" y="T57"/>
                            </a:cxn>
                            <a:cxn ang="T105">
                              <a:pos x="T58" y="T59"/>
                            </a:cxn>
                            <a:cxn ang="T106">
                              <a:pos x="T60" y="T61"/>
                            </a:cxn>
                            <a:cxn ang="T107">
                              <a:pos x="T62" y="T63"/>
                            </a:cxn>
                            <a:cxn ang="T108">
                              <a:pos x="T64" y="T65"/>
                            </a:cxn>
                            <a:cxn ang="T109">
                              <a:pos x="T66" y="T67"/>
                            </a:cxn>
                            <a:cxn ang="T110">
                              <a:pos x="T68" y="T69"/>
                            </a:cxn>
                            <a:cxn ang="T111">
                              <a:pos x="T70" y="T71"/>
                            </a:cxn>
                            <a:cxn ang="T112">
                              <a:pos x="T72" y="T73"/>
                            </a:cxn>
                            <a:cxn ang="T113">
                              <a:pos x="T74" y="T75"/>
                            </a:cxn>
                          </a:cxnLst>
                          <a:rect l="T114" t="T115" r="T116" b="T117"/>
                          <a:pathLst>
                            <a:path w="480" h="259">
                              <a:moveTo>
                                <a:pt x="30" y="63"/>
                              </a:moveTo>
                              <a:lnTo>
                                <a:pt x="117" y="67"/>
                              </a:lnTo>
                              <a:lnTo>
                                <a:pt x="176" y="66"/>
                              </a:lnTo>
                              <a:lnTo>
                                <a:pt x="250" y="31"/>
                              </a:lnTo>
                              <a:lnTo>
                                <a:pt x="309" y="4"/>
                              </a:lnTo>
                              <a:lnTo>
                                <a:pt x="363" y="0"/>
                              </a:lnTo>
                              <a:lnTo>
                                <a:pt x="387" y="25"/>
                              </a:lnTo>
                              <a:lnTo>
                                <a:pt x="425" y="43"/>
                              </a:lnTo>
                              <a:lnTo>
                                <a:pt x="469" y="46"/>
                              </a:lnTo>
                              <a:lnTo>
                                <a:pt x="480" y="67"/>
                              </a:lnTo>
                              <a:lnTo>
                                <a:pt x="473" y="117"/>
                              </a:lnTo>
                              <a:lnTo>
                                <a:pt x="465" y="149"/>
                              </a:lnTo>
                              <a:lnTo>
                                <a:pt x="444" y="175"/>
                              </a:lnTo>
                              <a:lnTo>
                                <a:pt x="413" y="207"/>
                              </a:lnTo>
                              <a:lnTo>
                                <a:pt x="397" y="238"/>
                              </a:lnTo>
                              <a:lnTo>
                                <a:pt x="375" y="256"/>
                              </a:lnTo>
                              <a:lnTo>
                                <a:pt x="357" y="259"/>
                              </a:lnTo>
                              <a:lnTo>
                                <a:pt x="330" y="233"/>
                              </a:lnTo>
                              <a:lnTo>
                                <a:pt x="311" y="243"/>
                              </a:lnTo>
                              <a:lnTo>
                                <a:pt x="284" y="244"/>
                              </a:lnTo>
                              <a:lnTo>
                                <a:pt x="264" y="206"/>
                              </a:lnTo>
                              <a:lnTo>
                                <a:pt x="252" y="212"/>
                              </a:lnTo>
                              <a:lnTo>
                                <a:pt x="232" y="212"/>
                              </a:lnTo>
                              <a:lnTo>
                                <a:pt x="224" y="191"/>
                              </a:lnTo>
                              <a:lnTo>
                                <a:pt x="202" y="206"/>
                              </a:lnTo>
                              <a:lnTo>
                                <a:pt x="181" y="218"/>
                              </a:lnTo>
                              <a:lnTo>
                                <a:pt x="158" y="206"/>
                              </a:lnTo>
                              <a:lnTo>
                                <a:pt x="151" y="186"/>
                              </a:lnTo>
                              <a:lnTo>
                                <a:pt x="149" y="163"/>
                              </a:lnTo>
                              <a:lnTo>
                                <a:pt x="110" y="168"/>
                              </a:lnTo>
                              <a:lnTo>
                                <a:pt x="81" y="175"/>
                              </a:lnTo>
                              <a:lnTo>
                                <a:pt x="74" y="159"/>
                              </a:lnTo>
                              <a:lnTo>
                                <a:pt x="50" y="159"/>
                              </a:lnTo>
                              <a:lnTo>
                                <a:pt x="14" y="134"/>
                              </a:lnTo>
                              <a:lnTo>
                                <a:pt x="0" y="104"/>
                              </a:lnTo>
                              <a:lnTo>
                                <a:pt x="7" y="91"/>
                              </a:lnTo>
                              <a:lnTo>
                                <a:pt x="2" y="66"/>
                              </a:lnTo>
                              <a:lnTo>
                                <a:pt x="30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8040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5224" name="Group 32">
                          <a:extLst>
                            <a:ext uri="{FF2B5EF4-FFF2-40B4-BE49-F238E27FC236}">
                              <a16:creationId xmlns:a16="http://schemas.microsoft.com/office/drawing/2014/main" id="{01F8DAB6-994C-2EFD-3142-6D3F0D40547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85" y="3067"/>
                          <a:ext cx="180" cy="98"/>
                          <a:chOff x="1585" y="3067"/>
                          <a:chExt cx="180" cy="98"/>
                        </a:xfrm>
                      </p:grpSpPr>
                      <p:sp>
                        <p:nvSpPr>
                          <p:cNvPr id="5225" name="Freeform 33">
                            <a:extLst>
                              <a:ext uri="{FF2B5EF4-FFF2-40B4-BE49-F238E27FC236}">
                                <a16:creationId xmlns:a16="http://schemas.microsoft.com/office/drawing/2014/main" id="{E6276E2D-AAA7-55A3-471C-69F6D986BAB0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85" y="3097"/>
                            <a:ext cx="55" cy="28"/>
                          </a:xfrm>
                          <a:custGeom>
                            <a:avLst/>
                            <a:gdLst>
                              <a:gd name="T0" fmla="*/ 0 w 110"/>
                              <a:gd name="T1" fmla="*/ 28 h 55"/>
                              <a:gd name="T2" fmla="*/ 29 w 110"/>
                              <a:gd name="T3" fmla="*/ 20 h 55"/>
                              <a:gd name="T4" fmla="*/ 55 w 110"/>
                              <a:gd name="T5" fmla="*/ 0 h 55"/>
                              <a:gd name="T6" fmla="*/ 45 w 110"/>
                              <a:gd name="T7" fmla="*/ 15 h 55"/>
                              <a:gd name="T8" fmla="*/ 34 w 110"/>
                              <a:gd name="T9" fmla="*/ 25 h 55"/>
                              <a:gd name="T10" fmla="*/ 0 w 110"/>
                              <a:gd name="T11" fmla="*/ 28 h 55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w 110"/>
                              <a:gd name="T19" fmla="*/ 0 h 55"/>
                              <a:gd name="T20" fmla="*/ 110 w 110"/>
                              <a:gd name="T21" fmla="*/ 55 h 55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T18" t="T19" r="T20" b="T21"/>
                            <a:pathLst>
                              <a:path w="110" h="55">
                                <a:moveTo>
                                  <a:pt x="0" y="55"/>
                                </a:moveTo>
                                <a:lnTo>
                                  <a:pt x="58" y="40"/>
                                </a:lnTo>
                                <a:lnTo>
                                  <a:pt x="110" y="0"/>
                                </a:lnTo>
                                <a:lnTo>
                                  <a:pt x="90" y="30"/>
                                </a:lnTo>
                                <a:lnTo>
                                  <a:pt x="67" y="50"/>
                                </a:lnTo>
                                <a:lnTo>
                                  <a:pt x="0" y="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26" name="Freeform 34">
                            <a:extLst>
                              <a:ext uri="{FF2B5EF4-FFF2-40B4-BE49-F238E27FC236}">
                                <a16:creationId xmlns:a16="http://schemas.microsoft.com/office/drawing/2014/main" id="{0C098937-7689-D35E-7E85-5B841D26B92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59" y="3067"/>
                            <a:ext cx="44" cy="78"/>
                          </a:xfrm>
                          <a:custGeom>
                            <a:avLst/>
                            <a:gdLst>
                              <a:gd name="T0" fmla="*/ 0 w 88"/>
                              <a:gd name="T1" fmla="*/ 78 h 157"/>
                              <a:gd name="T2" fmla="*/ 16 w 88"/>
                              <a:gd name="T3" fmla="*/ 51 h 157"/>
                              <a:gd name="T4" fmla="*/ 44 w 88"/>
                              <a:gd name="T5" fmla="*/ 0 h 157"/>
                              <a:gd name="T6" fmla="*/ 36 w 88"/>
                              <a:gd name="T7" fmla="*/ 28 h 157"/>
                              <a:gd name="T8" fmla="*/ 30 w 88"/>
                              <a:gd name="T9" fmla="*/ 53 h 157"/>
                              <a:gd name="T10" fmla="*/ 0 w 88"/>
                              <a:gd name="T11" fmla="*/ 78 h 157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w 88"/>
                              <a:gd name="T19" fmla="*/ 0 h 157"/>
                              <a:gd name="T20" fmla="*/ 88 w 88"/>
                              <a:gd name="T21" fmla="*/ 157 h 157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T18" t="T19" r="T20" b="T21"/>
                            <a:pathLst>
                              <a:path w="88" h="157">
                                <a:moveTo>
                                  <a:pt x="0" y="157"/>
                                </a:moveTo>
                                <a:lnTo>
                                  <a:pt x="31" y="103"/>
                                </a:lnTo>
                                <a:lnTo>
                                  <a:pt x="88" y="0"/>
                                </a:lnTo>
                                <a:lnTo>
                                  <a:pt x="71" y="57"/>
                                </a:lnTo>
                                <a:lnTo>
                                  <a:pt x="59" y="106"/>
                                </a:lnTo>
                                <a:lnTo>
                                  <a:pt x="0" y="15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27" name="Freeform 35">
                            <a:extLst>
                              <a:ext uri="{FF2B5EF4-FFF2-40B4-BE49-F238E27FC236}">
                                <a16:creationId xmlns:a16="http://schemas.microsoft.com/office/drawing/2014/main" id="{067A4E87-C810-BFC8-6D0F-4E3BBF16183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11" y="3069"/>
                            <a:ext cx="32" cy="96"/>
                          </a:xfrm>
                          <a:custGeom>
                            <a:avLst/>
                            <a:gdLst>
                              <a:gd name="T0" fmla="*/ 0 w 65"/>
                              <a:gd name="T1" fmla="*/ 96 h 192"/>
                              <a:gd name="T2" fmla="*/ 24 w 65"/>
                              <a:gd name="T3" fmla="*/ 75 h 192"/>
                              <a:gd name="T4" fmla="*/ 23 w 65"/>
                              <a:gd name="T5" fmla="*/ 30 h 192"/>
                              <a:gd name="T6" fmla="*/ 7 w 65"/>
                              <a:gd name="T7" fmla="*/ 0 h 192"/>
                              <a:gd name="T8" fmla="*/ 26 w 65"/>
                              <a:gd name="T9" fmla="*/ 29 h 192"/>
                              <a:gd name="T10" fmla="*/ 32 w 65"/>
                              <a:gd name="T11" fmla="*/ 58 h 192"/>
                              <a:gd name="T12" fmla="*/ 31 w 65"/>
                              <a:gd name="T13" fmla="*/ 83 h 192"/>
                              <a:gd name="T14" fmla="*/ 0 w 65"/>
                              <a:gd name="T15" fmla="*/ 96 h 192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w 65"/>
                              <a:gd name="T25" fmla="*/ 0 h 192"/>
                              <a:gd name="T26" fmla="*/ 65 w 65"/>
                              <a:gd name="T27" fmla="*/ 192 h 192"/>
                            </a:gdLst>
                            <a:ahLst/>
                            <a:cxnLst>
                              <a:cxn ang="T16">
                                <a:pos x="T0" y="T1"/>
                              </a:cxn>
                              <a:cxn ang="T17">
                                <a:pos x="T2" y="T3"/>
                              </a:cxn>
                              <a:cxn ang="T18">
                                <a:pos x="T4" y="T5"/>
                              </a:cxn>
                              <a:cxn ang="T19">
                                <a:pos x="T6" y="T7"/>
                              </a:cxn>
                              <a:cxn ang="T20">
                                <a:pos x="T8" y="T9"/>
                              </a:cxn>
                              <a:cxn ang="T21">
                                <a:pos x="T10" y="T11"/>
                              </a:cxn>
                              <a:cxn ang="T22">
                                <a:pos x="T12" y="T13"/>
                              </a:cxn>
                              <a:cxn ang="T23">
                                <a:pos x="T14" y="T15"/>
                              </a:cxn>
                            </a:cxnLst>
                            <a:rect l="T24" t="T25" r="T26" b="T27"/>
                            <a:pathLst>
                              <a:path w="65" h="192">
                                <a:moveTo>
                                  <a:pt x="0" y="192"/>
                                </a:moveTo>
                                <a:lnTo>
                                  <a:pt x="48" y="150"/>
                                </a:lnTo>
                                <a:lnTo>
                                  <a:pt x="46" y="59"/>
                                </a:lnTo>
                                <a:lnTo>
                                  <a:pt x="15" y="0"/>
                                </a:lnTo>
                                <a:lnTo>
                                  <a:pt x="53" y="57"/>
                                </a:lnTo>
                                <a:lnTo>
                                  <a:pt x="65" y="116"/>
                                </a:lnTo>
                                <a:lnTo>
                                  <a:pt x="63" y="166"/>
                                </a:lnTo>
                                <a:lnTo>
                                  <a:pt x="0" y="1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28" name="Freeform 36">
                            <a:extLst>
                              <a:ext uri="{FF2B5EF4-FFF2-40B4-BE49-F238E27FC236}">
                                <a16:creationId xmlns:a16="http://schemas.microsoft.com/office/drawing/2014/main" id="{36280580-A1B0-41D2-E7FE-53DFADDEB21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56" y="3099"/>
                            <a:ext cx="9" cy="37"/>
                          </a:xfrm>
                          <a:custGeom>
                            <a:avLst/>
                            <a:gdLst>
                              <a:gd name="T0" fmla="*/ 0 w 19"/>
                              <a:gd name="T1" fmla="*/ 0 h 74"/>
                              <a:gd name="T2" fmla="*/ 9 w 19"/>
                              <a:gd name="T3" fmla="*/ 26 h 74"/>
                              <a:gd name="T4" fmla="*/ 6 w 19"/>
                              <a:gd name="T5" fmla="*/ 37 h 74"/>
                              <a:gd name="T6" fmla="*/ 0 60000 65536"/>
                              <a:gd name="T7" fmla="*/ 0 60000 65536"/>
                              <a:gd name="T8" fmla="*/ 0 60000 65536"/>
                              <a:gd name="T9" fmla="*/ 0 w 19"/>
                              <a:gd name="T10" fmla="*/ 0 h 74"/>
                              <a:gd name="T11" fmla="*/ 19 w 19"/>
                              <a:gd name="T12" fmla="*/ 74 h 74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19" h="74">
                                <a:moveTo>
                                  <a:pt x="0" y="0"/>
                                </a:moveTo>
                                <a:lnTo>
                                  <a:pt x="19" y="51"/>
                                </a:lnTo>
                                <a:lnTo>
                                  <a:pt x="12" y="74"/>
                                </a:lnTo>
                              </a:path>
                            </a:pathLst>
                          </a:cu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5213" name="Group 37">
                  <a:extLst>
                    <a:ext uri="{FF2B5EF4-FFF2-40B4-BE49-F238E27FC236}">
                      <a16:creationId xmlns:a16="http://schemas.microsoft.com/office/drawing/2014/main" id="{C27725F7-B5D4-C003-0470-1CC80F222E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18" y="2805"/>
                  <a:ext cx="148" cy="215"/>
                  <a:chOff x="1718" y="2805"/>
                  <a:chExt cx="148" cy="215"/>
                </a:xfrm>
              </p:grpSpPr>
              <p:sp>
                <p:nvSpPr>
                  <p:cNvPr id="5214" name="Freeform 38">
                    <a:extLst>
                      <a:ext uri="{FF2B5EF4-FFF2-40B4-BE49-F238E27FC236}">
                        <a16:creationId xmlns:a16="http://schemas.microsoft.com/office/drawing/2014/main" id="{04E524B4-B021-BA39-EDAC-AA45D3445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8" y="2854"/>
                    <a:ext cx="132" cy="166"/>
                  </a:xfrm>
                  <a:custGeom>
                    <a:avLst/>
                    <a:gdLst>
                      <a:gd name="T0" fmla="*/ 8 w 263"/>
                      <a:gd name="T1" fmla="*/ 70 h 333"/>
                      <a:gd name="T2" fmla="*/ 22 w 263"/>
                      <a:gd name="T3" fmla="*/ 38 h 333"/>
                      <a:gd name="T4" fmla="*/ 32 w 263"/>
                      <a:gd name="T5" fmla="*/ 26 h 333"/>
                      <a:gd name="T6" fmla="*/ 46 w 263"/>
                      <a:gd name="T7" fmla="*/ 8 h 333"/>
                      <a:gd name="T8" fmla="*/ 70 w 263"/>
                      <a:gd name="T9" fmla="*/ 0 h 333"/>
                      <a:gd name="T10" fmla="*/ 90 w 263"/>
                      <a:gd name="T11" fmla="*/ 3 h 333"/>
                      <a:gd name="T12" fmla="*/ 106 w 263"/>
                      <a:gd name="T13" fmla="*/ 13 h 333"/>
                      <a:gd name="T14" fmla="*/ 121 w 263"/>
                      <a:gd name="T15" fmla="*/ 31 h 333"/>
                      <a:gd name="T16" fmla="*/ 131 w 263"/>
                      <a:gd name="T17" fmla="*/ 61 h 333"/>
                      <a:gd name="T18" fmla="*/ 132 w 263"/>
                      <a:gd name="T19" fmla="*/ 84 h 333"/>
                      <a:gd name="T20" fmla="*/ 124 w 263"/>
                      <a:gd name="T21" fmla="*/ 107 h 333"/>
                      <a:gd name="T22" fmla="*/ 111 w 263"/>
                      <a:gd name="T23" fmla="*/ 128 h 333"/>
                      <a:gd name="T24" fmla="*/ 98 w 263"/>
                      <a:gd name="T25" fmla="*/ 144 h 333"/>
                      <a:gd name="T26" fmla="*/ 75 w 263"/>
                      <a:gd name="T27" fmla="*/ 162 h 333"/>
                      <a:gd name="T28" fmla="*/ 48 w 263"/>
                      <a:gd name="T29" fmla="*/ 166 h 333"/>
                      <a:gd name="T30" fmla="*/ 24 w 263"/>
                      <a:gd name="T31" fmla="*/ 160 h 333"/>
                      <a:gd name="T32" fmla="*/ 4 w 263"/>
                      <a:gd name="T33" fmla="*/ 140 h 333"/>
                      <a:gd name="T34" fmla="*/ 0 w 263"/>
                      <a:gd name="T35" fmla="*/ 114 h 333"/>
                      <a:gd name="T36" fmla="*/ 8 w 263"/>
                      <a:gd name="T37" fmla="*/ 70 h 33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3"/>
                      <a:gd name="T58" fmla="*/ 0 h 333"/>
                      <a:gd name="T59" fmla="*/ 263 w 263"/>
                      <a:gd name="T60" fmla="*/ 333 h 33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3" h="333">
                        <a:moveTo>
                          <a:pt x="15" y="141"/>
                        </a:moveTo>
                        <a:lnTo>
                          <a:pt x="43" y="77"/>
                        </a:lnTo>
                        <a:lnTo>
                          <a:pt x="64" y="53"/>
                        </a:lnTo>
                        <a:lnTo>
                          <a:pt x="92" y="17"/>
                        </a:lnTo>
                        <a:lnTo>
                          <a:pt x="139" y="0"/>
                        </a:lnTo>
                        <a:lnTo>
                          <a:pt x="180" y="6"/>
                        </a:lnTo>
                        <a:lnTo>
                          <a:pt x="212" y="26"/>
                        </a:lnTo>
                        <a:lnTo>
                          <a:pt x="241" y="63"/>
                        </a:lnTo>
                        <a:lnTo>
                          <a:pt x="262" y="123"/>
                        </a:lnTo>
                        <a:lnTo>
                          <a:pt x="263" y="169"/>
                        </a:lnTo>
                        <a:lnTo>
                          <a:pt x="248" y="214"/>
                        </a:lnTo>
                        <a:lnTo>
                          <a:pt x="221" y="256"/>
                        </a:lnTo>
                        <a:lnTo>
                          <a:pt x="196" y="288"/>
                        </a:lnTo>
                        <a:lnTo>
                          <a:pt x="149" y="324"/>
                        </a:lnTo>
                        <a:lnTo>
                          <a:pt x="96" y="333"/>
                        </a:lnTo>
                        <a:lnTo>
                          <a:pt x="47" y="320"/>
                        </a:lnTo>
                        <a:lnTo>
                          <a:pt x="7" y="281"/>
                        </a:lnTo>
                        <a:lnTo>
                          <a:pt x="0" y="228"/>
                        </a:lnTo>
                        <a:lnTo>
                          <a:pt x="15" y="141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5" name="Oval 39">
                    <a:extLst>
                      <a:ext uri="{FF2B5EF4-FFF2-40B4-BE49-F238E27FC236}">
                        <a16:creationId xmlns:a16="http://schemas.microsoft.com/office/drawing/2014/main" id="{63CFCF56-ED90-CB5A-F4D6-12637C2A06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7" y="2902"/>
                    <a:ext cx="37" cy="41"/>
                  </a:xfrm>
                  <a:prstGeom prst="ellipse">
                    <a:avLst/>
                  </a:prstGeom>
                  <a:solidFill>
                    <a:srgbClr val="000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5216" name="Freeform 40">
                    <a:extLst>
                      <a:ext uri="{FF2B5EF4-FFF2-40B4-BE49-F238E27FC236}">
                        <a16:creationId xmlns:a16="http://schemas.microsoft.com/office/drawing/2014/main" id="{3E70B411-0178-DBA5-4B83-8629FB4780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2805"/>
                    <a:ext cx="129" cy="105"/>
                  </a:xfrm>
                  <a:custGeom>
                    <a:avLst/>
                    <a:gdLst>
                      <a:gd name="T0" fmla="*/ 128 w 258"/>
                      <a:gd name="T1" fmla="*/ 72 h 210"/>
                      <a:gd name="T2" fmla="*/ 125 w 258"/>
                      <a:gd name="T3" fmla="*/ 64 h 210"/>
                      <a:gd name="T4" fmla="*/ 33 w 258"/>
                      <a:gd name="T5" fmla="*/ 1 h 210"/>
                      <a:gd name="T6" fmla="*/ 24 w 258"/>
                      <a:gd name="T7" fmla="*/ 0 h 210"/>
                      <a:gd name="T8" fmla="*/ 15 w 258"/>
                      <a:gd name="T9" fmla="*/ 4 h 210"/>
                      <a:gd name="T10" fmla="*/ 6 w 258"/>
                      <a:gd name="T11" fmla="*/ 11 h 210"/>
                      <a:gd name="T12" fmla="*/ 0 w 258"/>
                      <a:gd name="T13" fmla="*/ 22 h 210"/>
                      <a:gd name="T14" fmla="*/ 2 w 258"/>
                      <a:gd name="T15" fmla="*/ 32 h 210"/>
                      <a:gd name="T16" fmla="*/ 5 w 258"/>
                      <a:gd name="T17" fmla="*/ 43 h 210"/>
                      <a:gd name="T18" fmla="*/ 10 w 258"/>
                      <a:gd name="T19" fmla="*/ 49 h 210"/>
                      <a:gd name="T20" fmla="*/ 19 w 258"/>
                      <a:gd name="T21" fmla="*/ 54 h 210"/>
                      <a:gd name="T22" fmla="*/ 88 w 258"/>
                      <a:gd name="T23" fmla="*/ 101 h 210"/>
                      <a:gd name="T24" fmla="*/ 94 w 258"/>
                      <a:gd name="T25" fmla="*/ 104 h 210"/>
                      <a:gd name="T26" fmla="*/ 102 w 258"/>
                      <a:gd name="T27" fmla="*/ 105 h 210"/>
                      <a:gd name="T28" fmla="*/ 112 w 258"/>
                      <a:gd name="T29" fmla="*/ 104 h 210"/>
                      <a:gd name="T30" fmla="*/ 120 w 258"/>
                      <a:gd name="T31" fmla="*/ 98 h 210"/>
                      <a:gd name="T32" fmla="*/ 127 w 258"/>
                      <a:gd name="T33" fmla="*/ 89 h 210"/>
                      <a:gd name="T34" fmla="*/ 129 w 258"/>
                      <a:gd name="T35" fmla="*/ 80 h 210"/>
                      <a:gd name="T36" fmla="*/ 128 w 258"/>
                      <a:gd name="T37" fmla="*/ 72 h 21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58"/>
                      <a:gd name="T58" fmla="*/ 0 h 210"/>
                      <a:gd name="T59" fmla="*/ 258 w 258"/>
                      <a:gd name="T60" fmla="*/ 210 h 21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58" h="210">
                        <a:moveTo>
                          <a:pt x="256" y="144"/>
                        </a:moveTo>
                        <a:lnTo>
                          <a:pt x="250" y="127"/>
                        </a:lnTo>
                        <a:lnTo>
                          <a:pt x="65" y="1"/>
                        </a:lnTo>
                        <a:lnTo>
                          <a:pt x="48" y="0"/>
                        </a:lnTo>
                        <a:lnTo>
                          <a:pt x="30" y="7"/>
                        </a:lnTo>
                        <a:lnTo>
                          <a:pt x="12" y="21"/>
                        </a:lnTo>
                        <a:lnTo>
                          <a:pt x="0" y="44"/>
                        </a:lnTo>
                        <a:lnTo>
                          <a:pt x="3" y="64"/>
                        </a:lnTo>
                        <a:lnTo>
                          <a:pt x="9" y="85"/>
                        </a:lnTo>
                        <a:lnTo>
                          <a:pt x="20" y="97"/>
                        </a:lnTo>
                        <a:lnTo>
                          <a:pt x="37" y="107"/>
                        </a:lnTo>
                        <a:lnTo>
                          <a:pt x="175" y="202"/>
                        </a:lnTo>
                        <a:lnTo>
                          <a:pt x="187" y="208"/>
                        </a:lnTo>
                        <a:lnTo>
                          <a:pt x="203" y="210"/>
                        </a:lnTo>
                        <a:lnTo>
                          <a:pt x="223" y="208"/>
                        </a:lnTo>
                        <a:lnTo>
                          <a:pt x="240" y="196"/>
                        </a:lnTo>
                        <a:lnTo>
                          <a:pt x="254" y="178"/>
                        </a:lnTo>
                        <a:lnTo>
                          <a:pt x="258" y="159"/>
                        </a:lnTo>
                        <a:lnTo>
                          <a:pt x="256" y="144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206" name="Group 41">
                <a:extLst>
                  <a:ext uri="{FF2B5EF4-FFF2-40B4-BE49-F238E27FC236}">
                    <a16:creationId xmlns:a16="http://schemas.microsoft.com/office/drawing/2014/main" id="{41631D92-4E09-F046-5587-179632A3E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9" y="2806"/>
                <a:ext cx="302" cy="273"/>
                <a:chOff x="1559" y="2806"/>
                <a:chExt cx="302" cy="273"/>
              </a:xfrm>
            </p:grpSpPr>
            <p:sp>
              <p:nvSpPr>
                <p:cNvPr id="5207" name="Freeform 42">
                  <a:extLst>
                    <a:ext uri="{FF2B5EF4-FFF2-40B4-BE49-F238E27FC236}">
                      <a16:creationId xmlns:a16="http://schemas.microsoft.com/office/drawing/2014/main" id="{564FCF60-A1CB-757C-578B-8883D6614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9" y="2863"/>
                  <a:ext cx="202" cy="216"/>
                </a:xfrm>
                <a:custGeom>
                  <a:avLst/>
                  <a:gdLst>
                    <a:gd name="T0" fmla="*/ 73 w 403"/>
                    <a:gd name="T1" fmla="*/ 0 h 432"/>
                    <a:gd name="T2" fmla="*/ 108 w 403"/>
                    <a:gd name="T3" fmla="*/ 25 h 432"/>
                    <a:gd name="T4" fmla="*/ 151 w 403"/>
                    <a:gd name="T5" fmla="*/ 71 h 432"/>
                    <a:gd name="T6" fmla="*/ 172 w 403"/>
                    <a:gd name="T7" fmla="*/ 97 h 432"/>
                    <a:gd name="T8" fmla="*/ 187 w 403"/>
                    <a:gd name="T9" fmla="*/ 118 h 432"/>
                    <a:gd name="T10" fmla="*/ 198 w 403"/>
                    <a:gd name="T11" fmla="*/ 139 h 432"/>
                    <a:gd name="T12" fmla="*/ 202 w 403"/>
                    <a:gd name="T13" fmla="*/ 162 h 432"/>
                    <a:gd name="T14" fmla="*/ 202 w 403"/>
                    <a:gd name="T15" fmla="*/ 183 h 432"/>
                    <a:gd name="T16" fmla="*/ 192 w 403"/>
                    <a:gd name="T17" fmla="*/ 201 h 432"/>
                    <a:gd name="T18" fmla="*/ 179 w 403"/>
                    <a:gd name="T19" fmla="*/ 212 h 432"/>
                    <a:gd name="T20" fmla="*/ 147 w 403"/>
                    <a:gd name="T21" fmla="*/ 216 h 432"/>
                    <a:gd name="T22" fmla="*/ 107 w 403"/>
                    <a:gd name="T23" fmla="*/ 205 h 432"/>
                    <a:gd name="T24" fmla="*/ 71 w 403"/>
                    <a:gd name="T25" fmla="*/ 193 h 432"/>
                    <a:gd name="T26" fmla="*/ 52 w 403"/>
                    <a:gd name="T27" fmla="*/ 180 h 432"/>
                    <a:gd name="T28" fmla="*/ 23 w 403"/>
                    <a:gd name="T29" fmla="*/ 159 h 432"/>
                    <a:gd name="T30" fmla="*/ 0 w 403"/>
                    <a:gd name="T31" fmla="*/ 121 h 432"/>
                    <a:gd name="T32" fmla="*/ 17 w 403"/>
                    <a:gd name="T33" fmla="*/ 115 h 432"/>
                    <a:gd name="T34" fmla="*/ 36 w 403"/>
                    <a:gd name="T35" fmla="*/ 48 h 432"/>
                    <a:gd name="T36" fmla="*/ 73 w 403"/>
                    <a:gd name="T37" fmla="*/ 0 h 4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03"/>
                    <a:gd name="T58" fmla="*/ 0 h 432"/>
                    <a:gd name="T59" fmla="*/ 403 w 403"/>
                    <a:gd name="T60" fmla="*/ 432 h 4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03" h="432">
                      <a:moveTo>
                        <a:pt x="146" y="0"/>
                      </a:moveTo>
                      <a:lnTo>
                        <a:pt x="215" y="49"/>
                      </a:lnTo>
                      <a:lnTo>
                        <a:pt x="302" y="141"/>
                      </a:lnTo>
                      <a:lnTo>
                        <a:pt x="344" y="194"/>
                      </a:lnTo>
                      <a:lnTo>
                        <a:pt x="373" y="235"/>
                      </a:lnTo>
                      <a:lnTo>
                        <a:pt x="396" y="277"/>
                      </a:lnTo>
                      <a:lnTo>
                        <a:pt x="403" y="323"/>
                      </a:lnTo>
                      <a:lnTo>
                        <a:pt x="403" y="365"/>
                      </a:lnTo>
                      <a:lnTo>
                        <a:pt x="384" y="402"/>
                      </a:lnTo>
                      <a:lnTo>
                        <a:pt x="357" y="424"/>
                      </a:lnTo>
                      <a:lnTo>
                        <a:pt x="294" y="432"/>
                      </a:lnTo>
                      <a:lnTo>
                        <a:pt x="214" y="410"/>
                      </a:lnTo>
                      <a:lnTo>
                        <a:pt x="141" y="386"/>
                      </a:lnTo>
                      <a:lnTo>
                        <a:pt x="103" y="359"/>
                      </a:lnTo>
                      <a:lnTo>
                        <a:pt x="45" y="317"/>
                      </a:lnTo>
                      <a:lnTo>
                        <a:pt x="0" y="242"/>
                      </a:lnTo>
                      <a:lnTo>
                        <a:pt x="34" y="230"/>
                      </a:lnTo>
                      <a:lnTo>
                        <a:pt x="72" y="96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208" name="Group 43">
                  <a:extLst>
                    <a:ext uri="{FF2B5EF4-FFF2-40B4-BE49-F238E27FC236}">
                      <a16:creationId xmlns:a16="http://schemas.microsoft.com/office/drawing/2014/main" id="{23A3AFFF-455C-AFB9-EE46-AE7C6303CA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9" y="2806"/>
                  <a:ext cx="187" cy="193"/>
                  <a:chOff x="1559" y="2806"/>
                  <a:chExt cx="187" cy="193"/>
                </a:xfrm>
              </p:grpSpPr>
              <p:sp>
                <p:nvSpPr>
                  <p:cNvPr id="5209" name="Freeform 44">
                    <a:extLst>
                      <a:ext uri="{FF2B5EF4-FFF2-40B4-BE49-F238E27FC236}">
                        <a16:creationId xmlns:a16="http://schemas.microsoft.com/office/drawing/2014/main" id="{0908F836-39BA-1D6E-D814-21F2FC3CF1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4" y="2846"/>
                    <a:ext cx="132" cy="153"/>
                  </a:xfrm>
                  <a:custGeom>
                    <a:avLst/>
                    <a:gdLst>
                      <a:gd name="T0" fmla="*/ 9 w 264"/>
                      <a:gd name="T1" fmla="*/ 59 h 308"/>
                      <a:gd name="T2" fmla="*/ 21 w 264"/>
                      <a:gd name="T3" fmla="*/ 33 h 308"/>
                      <a:gd name="T4" fmla="*/ 34 w 264"/>
                      <a:gd name="T5" fmla="*/ 18 h 308"/>
                      <a:gd name="T6" fmla="*/ 52 w 264"/>
                      <a:gd name="T7" fmla="*/ 7 h 308"/>
                      <a:gd name="T8" fmla="*/ 78 w 264"/>
                      <a:gd name="T9" fmla="*/ 0 h 308"/>
                      <a:gd name="T10" fmla="*/ 102 w 264"/>
                      <a:gd name="T11" fmla="*/ 2 h 308"/>
                      <a:gd name="T12" fmla="*/ 117 w 264"/>
                      <a:gd name="T13" fmla="*/ 7 h 308"/>
                      <a:gd name="T14" fmla="*/ 125 w 264"/>
                      <a:gd name="T15" fmla="*/ 21 h 308"/>
                      <a:gd name="T16" fmla="*/ 132 w 264"/>
                      <a:gd name="T17" fmla="*/ 41 h 308"/>
                      <a:gd name="T18" fmla="*/ 131 w 264"/>
                      <a:gd name="T19" fmla="*/ 69 h 308"/>
                      <a:gd name="T20" fmla="*/ 125 w 264"/>
                      <a:gd name="T21" fmla="*/ 94 h 308"/>
                      <a:gd name="T22" fmla="*/ 115 w 264"/>
                      <a:gd name="T23" fmla="*/ 117 h 308"/>
                      <a:gd name="T24" fmla="*/ 98 w 264"/>
                      <a:gd name="T25" fmla="*/ 138 h 308"/>
                      <a:gd name="T26" fmla="*/ 70 w 264"/>
                      <a:gd name="T27" fmla="*/ 153 h 308"/>
                      <a:gd name="T28" fmla="*/ 38 w 264"/>
                      <a:gd name="T29" fmla="*/ 150 h 308"/>
                      <a:gd name="T30" fmla="*/ 16 w 264"/>
                      <a:gd name="T31" fmla="*/ 140 h 308"/>
                      <a:gd name="T32" fmla="*/ 0 w 264"/>
                      <a:gd name="T33" fmla="*/ 117 h 308"/>
                      <a:gd name="T34" fmla="*/ 1 w 264"/>
                      <a:gd name="T35" fmla="*/ 87 h 308"/>
                      <a:gd name="T36" fmla="*/ 9 w 264"/>
                      <a:gd name="T37" fmla="*/ 59 h 3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4"/>
                      <a:gd name="T58" fmla="*/ 0 h 308"/>
                      <a:gd name="T59" fmla="*/ 264 w 264"/>
                      <a:gd name="T60" fmla="*/ 308 h 30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4" h="308">
                        <a:moveTo>
                          <a:pt x="18" y="118"/>
                        </a:moveTo>
                        <a:lnTo>
                          <a:pt x="41" y="67"/>
                        </a:lnTo>
                        <a:lnTo>
                          <a:pt x="67" y="37"/>
                        </a:lnTo>
                        <a:lnTo>
                          <a:pt x="103" y="14"/>
                        </a:lnTo>
                        <a:lnTo>
                          <a:pt x="156" y="0"/>
                        </a:lnTo>
                        <a:lnTo>
                          <a:pt x="204" y="4"/>
                        </a:lnTo>
                        <a:lnTo>
                          <a:pt x="233" y="15"/>
                        </a:lnTo>
                        <a:lnTo>
                          <a:pt x="249" y="42"/>
                        </a:lnTo>
                        <a:lnTo>
                          <a:pt x="264" y="83"/>
                        </a:lnTo>
                        <a:lnTo>
                          <a:pt x="261" y="139"/>
                        </a:lnTo>
                        <a:lnTo>
                          <a:pt x="249" y="190"/>
                        </a:lnTo>
                        <a:lnTo>
                          <a:pt x="229" y="235"/>
                        </a:lnTo>
                        <a:lnTo>
                          <a:pt x="195" y="278"/>
                        </a:lnTo>
                        <a:lnTo>
                          <a:pt x="140" y="308"/>
                        </a:lnTo>
                        <a:lnTo>
                          <a:pt x="75" y="302"/>
                        </a:lnTo>
                        <a:lnTo>
                          <a:pt x="32" y="282"/>
                        </a:lnTo>
                        <a:lnTo>
                          <a:pt x="0" y="235"/>
                        </a:lnTo>
                        <a:lnTo>
                          <a:pt x="2" y="175"/>
                        </a:lnTo>
                        <a:lnTo>
                          <a:pt x="18" y="118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0" name="Oval 45">
                    <a:extLst>
                      <a:ext uri="{FF2B5EF4-FFF2-40B4-BE49-F238E27FC236}">
                        <a16:creationId xmlns:a16="http://schemas.microsoft.com/office/drawing/2014/main" id="{45BCB95E-2D5A-C059-68CE-5AC5260FF4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9" y="2932"/>
                    <a:ext cx="37" cy="42"/>
                  </a:xfrm>
                  <a:prstGeom prst="ellipse">
                    <a:avLst/>
                  </a:prstGeom>
                  <a:solidFill>
                    <a:srgbClr val="000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5211" name="Freeform 46">
                    <a:extLst>
                      <a:ext uri="{FF2B5EF4-FFF2-40B4-BE49-F238E27FC236}">
                        <a16:creationId xmlns:a16="http://schemas.microsoft.com/office/drawing/2014/main" id="{7D76B788-43EB-AF39-9E3C-B1055C864B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9" y="2806"/>
                    <a:ext cx="187" cy="104"/>
                  </a:xfrm>
                  <a:custGeom>
                    <a:avLst/>
                    <a:gdLst>
                      <a:gd name="T0" fmla="*/ 6 w 373"/>
                      <a:gd name="T1" fmla="*/ 61 h 208"/>
                      <a:gd name="T2" fmla="*/ 15 w 373"/>
                      <a:gd name="T3" fmla="*/ 55 h 208"/>
                      <a:gd name="T4" fmla="*/ 154 w 373"/>
                      <a:gd name="T5" fmla="*/ 1 h 208"/>
                      <a:gd name="T6" fmla="*/ 163 w 373"/>
                      <a:gd name="T7" fmla="*/ 0 h 208"/>
                      <a:gd name="T8" fmla="*/ 172 w 373"/>
                      <a:gd name="T9" fmla="*/ 4 h 208"/>
                      <a:gd name="T10" fmla="*/ 181 w 373"/>
                      <a:gd name="T11" fmla="*/ 11 h 208"/>
                      <a:gd name="T12" fmla="*/ 187 w 373"/>
                      <a:gd name="T13" fmla="*/ 22 h 208"/>
                      <a:gd name="T14" fmla="*/ 186 w 373"/>
                      <a:gd name="T15" fmla="*/ 32 h 208"/>
                      <a:gd name="T16" fmla="*/ 183 w 373"/>
                      <a:gd name="T17" fmla="*/ 43 h 208"/>
                      <a:gd name="T18" fmla="*/ 177 w 373"/>
                      <a:gd name="T19" fmla="*/ 49 h 208"/>
                      <a:gd name="T20" fmla="*/ 168 w 373"/>
                      <a:gd name="T21" fmla="*/ 54 h 208"/>
                      <a:gd name="T22" fmla="*/ 36 w 373"/>
                      <a:gd name="T23" fmla="*/ 104 h 208"/>
                      <a:gd name="T24" fmla="*/ 28 w 373"/>
                      <a:gd name="T25" fmla="*/ 104 h 208"/>
                      <a:gd name="T26" fmla="*/ 19 w 373"/>
                      <a:gd name="T27" fmla="*/ 102 h 208"/>
                      <a:gd name="T28" fmla="*/ 12 w 373"/>
                      <a:gd name="T29" fmla="*/ 98 h 208"/>
                      <a:gd name="T30" fmla="*/ 4 w 373"/>
                      <a:gd name="T31" fmla="*/ 91 h 208"/>
                      <a:gd name="T32" fmla="*/ 0 w 373"/>
                      <a:gd name="T33" fmla="*/ 82 h 208"/>
                      <a:gd name="T34" fmla="*/ 2 w 373"/>
                      <a:gd name="T35" fmla="*/ 70 h 208"/>
                      <a:gd name="T36" fmla="*/ 6 w 373"/>
                      <a:gd name="T37" fmla="*/ 61 h 2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373"/>
                      <a:gd name="T58" fmla="*/ 0 h 208"/>
                      <a:gd name="T59" fmla="*/ 373 w 373"/>
                      <a:gd name="T60" fmla="*/ 208 h 20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373" h="208">
                        <a:moveTo>
                          <a:pt x="11" y="122"/>
                        </a:moveTo>
                        <a:lnTo>
                          <a:pt x="30" y="110"/>
                        </a:lnTo>
                        <a:lnTo>
                          <a:pt x="307" y="1"/>
                        </a:lnTo>
                        <a:lnTo>
                          <a:pt x="325" y="0"/>
                        </a:lnTo>
                        <a:lnTo>
                          <a:pt x="343" y="8"/>
                        </a:lnTo>
                        <a:lnTo>
                          <a:pt x="361" y="21"/>
                        </a:lnTo>
                        <a:lnTo>
                          <a:pt x="373" y="44"/>
                        </a:lnTo>
                        <a:lnTo>
                          <a:pt x="371" y="64"/>
                        </a:lnTo>
                        <a:lnTo>
                          <a:pt x="365" y="85"/>
                        </a:lnTo>
                        <a:lnTo>
                          <a:pt x="354" y="97"/>
                        </a:lnTo>
                        <a:lnTo>
                          <a:pt x="336" y="107"/>
                        </a:lnTo>
                        <a:lnTo>
                          <a:pt x="71" y="207"/>
                        </a:lnTo>
                        <a:lnTo>
                          <a:pt x="55" y="208"/>
                        </a:lnTo>
                        <a:lnTo>
                          <a:pt x="37" y="203"/>
                        </a:lnTo>
                        <a:lnTo>
                          <a:pt x="23" y="195"/>
                        </a:lnTo>
                        <a:lnTo>
                          <a:pt x="8" y="182"/>
                        </a:lnTo>
                        <a:lnTo>
                          <a:pt x="0" y="164"/>
                        </a:lnTo>
                        <a:lnTo>
                          <a:pt x="3" y="140"/>
                        </a:lnTo>
                        <a:lnTo>
                          <a:pt x="11" y="122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179" name="Group 47">
              <a:extLst>
                <a:ext uri="{FF2B5EF4-FFF2-40B4-BE49-F238E27FC236}">
                  <a16:creationId xmlns:a16="http://schemas.microsoft.com/office/drawing/2014/main" id="{B6F2E658-B827-FA0C-276E-216B3C002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3323"/>
              <a:ext cx="824" cy="610"/>
              <a:chOff x="884" y="3323"/>
              <a:chExt cx="824" cy="610"/>
            </a:xfrm>
          </p:grpSpPr>
          <p:sp>
            <p:nvSpPr>
              <p:cNvPr id="5195" name="Freeform 48">
                <a:extLst>
                  <a:ext uri="{FF2B5EF4-FFF2-40B4-BE49-F238E27FC236}">
                    <a16:creationId xmlns:a16="http://schemas.microsoft.com/office/drawing/2014/main" id="{23D394DE-711B-EBE4-EB53-61E9842D0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" y="3323"/>
                <a:ext cx="824" cy="610"/>
              </a:xfrm>
              <a:custGeom>
                <a:avLst/>
                <a:gdLst>
                  <a:gd name="T0" fmla="*/ 220 w 1648"/>
                  <a:gd name="T1" fmla="*/ 293 h 1220"/>
                  <a:gd name="T2" fmla="*/ 266 w 1648"/>
                  <a:gd name="T3" fmla="*/ 314 h 1220"/>
                  <a:gd name="T4" fmla="*/ 284 w 1648"/>
                  <a:gd name="T5" fmla="*/ 287 h 1220"/>
                  <a:gd name="T6" fmla="*/ 313 w 1648"/>
                  <a:gd name="T7" fmla="*/ 249 h 1220"/>
                  <a:gd name="T8" fmla="*/ 348 w 1648"/>
                  <a:gd name="T9" fmla="*/ 211 h 1220"/>
                  <a:gd name="T10" fmla="*/ 394 w 1648"/>
                  <a:gd name="T11" fmla="*/ 175 h 1220"/>
                  <a:gd name="T12" fmla="*/ 451 w 1648"/>
                  <a:gd name="T13" fmla="*/ 134 h 1220"/>
                  <a:gd name="T14" fmla="*/ 520 w 1648"/>
                  <a:gd name="T15" fmla="*/ 95 h 1220"/>
                  <a:gd name="T16" fmla="*/ 594 w 1648"/>
                  <a:gd name="T17" fmla="*/ 51 h 1220"/>
                  <a:gd name="T18" fmla="*/ 677 w 1648"/>
                  <a:gd name="T19" fmla="*/ 2 h 1220"/>
                  <a:gd name="T20" fmla="*/ 708 w 1648"/>
                  <a:gd name="T21" fmla="*/ 0 h 1220"/>
                  <a:gd name="T22" fmla="*/ 746 w 1648"/>
                  <a:gd name="T23" fmla="*/ 17 h 1220"/>
                  <a:gd name="T24" fmla="*/ 780 w 1648"/>
                  <a:gd name="T25" fmla="*/ 59 h 1220"/>
                  <a:gd name="T26" fmla="*/ 804 w 1648"/>
                  <a:gd name="T27" fmla="*/ 113 h 1220"/>
                  <a:gd name="T28" fmla="*/ 816 w 1648"/>
                  <a:gd name="T29" fmla="*/ 175 h 1220"/>
                  <a:gd name="T30" fmla="*/ 824 w 1648"/>
                  <a:gd name="T31" fmla="*/ 271 h 1220"/>
                  <a:gd name="T32" fmla="*/ 821 w 1648"/>
                  <a:gd name="T33" fmla="*/ 332 h 1220"/>
                  <a:gd name="T34" fmla="*/ 808 w 1648"/>
                  <a:gd name="T35" fmla="*/ 409 h 1220"/>
                  <a:gd name="T36" fmla="*/ 782 w 1648"/>
                  <a:gd name="T37" fmla="*/ 485 h 1220"/>
                  <a:gd name="T38" fmla="*/ 749 w 1648"/>
                  <a:gd name="T39" fmla="*/ 554 h 1220"/>
                  <a:gd name="T40" fmla="*/ 712 w 1648"/>
                  <a:gd name="T41" fmla="*/ 610 h 1220"/>
                  <a:gd name="T42" fmla="*/ 0 w 1648"/>
                  <a:gd name="T43" fmla="*/ 610 h 1220"/>
                  <a:gd name="T44" fmla="*/ 64 w 1648"/>
                  <a:gd name="T45" fmla="*/ 471 h 1220"/>
                  <a:gd name="T46" fmla="*/ 100 w 1648"/>
                  <a:gd name="T47" fmla="*/ 487 h 1220"/>
                  <a:gd name="T48" fmla="*/ 136 w 1648"/>
                  <a:gd name="T49" fmla="*/ 460 h 1220"/>
                  <a:gd name="T50" fmla="*/ 172 w 1648"/>
                  <a:gd name="T51" fmla="*/ 427 h 1220"/>
                  <a:gd name="T52" fmla="*/ 188 w 1648"/>
                  <a:gd name="T53" fmla="*/ 407 h 1220"/>
                  <a:gd name="T54" fmla="*/ 208 w 1648"/>
                  <a:gd name="T55" fmla="*/ 372 h 1220"/>
                  <a:gd name="T56" fmla="*/ 220 w 1648"/>
                  <a:gd name="T57" fmla="*/ 293 h 12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48"/>
                  <a:gd name="T88" fmla="*/ 0 h 1220"/>
                  <a:gd name="T89" fmla="*/ 1648 w 1648"/>
                  <a:gd name="T90" fmla="*/ 1220 h 122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48" h="1220">
                    <a:moveTo>
                      <a:pt x="439" y="586"/>
                    </a:moveTo>
                    <a:lnTo>
                      <a:pt x="531" y="627"/>
                    </a:lnTo>
                    <a:lnTo>
                      <a:pt x="568" y="573"/>
                    </a:lnTo>
                    <a:lnTo>
                      <a:pt x="626" y="498"/>
                    </a:lnTo>
                    <a:lnTo>
                      <a:pt x="696" y="422"/>
                    </a:lnTo>
                    <a:lnTo>
                      <a:pt x="788" y="350"/>
                    </a:lnTo>
                    <a:lnTo>
                      <a:pt x="902" y="268"/>
                    </a:lnTo>
                    <a:lnTo>
                      <a:pt x="1039" y="189"/>
                    </a:lnTo>
                    <a:lnTo>
                      <a:pt x="1188" y="101"/>
                    </a:lnTo>
                    <a:lnTo>
                      <a:pt x="1353" y="4"/>
                    </a:lnTo>
                    <a:lnTo>
                      <a:pt x="1416" y="0"/>
                    </a:lnTo>
                    <a:lnTo>
                      <a:pt x="1492" y="34"/>
                    </a:lnTo>
                    <a:lnTo>
                      <a:pt x="1560" y="117"/>
                    </a:lnTo>
                    <a:lnTo>
                      <a:pt x="1608" y="226"/>
                    </a:lnTo>
                    <a:lnTo>
                      <a:pt x="1631" y="350"/>
                    </a:lnTo>
                    <a:lnTo>
                      <a:pt x="1648" y="541"/>
                    </a:lnTo>
                    <a:lnTo>
                      <a:pt x="1642" y="663"/>
                    </a:lnTo>
                    <a:lnTo>
                      <a:pt x="1615" y="818"/>
                    </a:lnTo>
                    <a:lnTo>
                      <a:pt x="1563" y="969"/>
                    </a:lnTo>
                    <a:lnTo>
                      <a:pt x="1498" y="1108"/>
                    </a:lnTo>
                    <a:lnTo>
                      <a:pt x="1424" y="1220"/>
                    </a:lnTo>
                    <a:lnTo>
                      <a:pt x="0" y="1220"/>
                    </a:lnTo>
                    <a:lnTo>
                      <a:pt x="127" y="941"/>
                    </a:lnTo>
                    <a:lnTo>
                      <a:pt x="199" y="974"/>
                    </a:lnTo>
                    <a:lnTo>
                      <a:pt x="271" y="919"/>
                    </a:lnTo>
                    <a:lnTo>
                      <a:pt x="343" y="854"/>
                    </a:lnTo>
                    <a:lnTo>
                      <a:pt x="375" y="814"/>
                    </a:lnTo>
                    <a:lnTo>
                      <a:pt x="415" y="743"/>
                    </a:lnTo>
                    <a:lnTo>
                      <a:pt x="439" y="586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96" name="Group 49">
                <a:extLst>
                  <a:ext uri="{FF2B5EF4-FFF2-40B4-BE49-F238E27FC236}">
                    <a16:creationId xmlns:a16="http://schemas.microsoft.com/office/drawing/2014/main" id="{76ACADD9-6522-92F8-6B79-9F21C05372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0" y="3517"/>
                <a:ext cx="333" cy="320"/>
                <a:chOff x="1130" y="3517"/>
                <a:chExt cx="333" cy="320"/>
              </a:xfrm>
            </p:grpSpPr>
            <p:sp>
              <p:nvSpPr>
                <p:cNvPr id="5203" name="Freeform 50">
                  <a:extLst>
                    <a:ext uri="{FF2B5EF4-FFF2-40B4-BE49-F238E27FC236}">
                      <a16:creationId xmlns:a16="http://schemas.microsoft.com/office/drawing/2014/main" id="{92979A8F-1937-313E-89DB-D9353F5952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0" y="3521"/>
                  <a:ext cx="333" cy="316"/>
                </a:xfrm>
                <a:custGeom>
                  <a:avLst/>
                  <a:gdLst>
                    <a:gd name="T0" fmla="*/ 0 w 667"/>
                    <a:gd name="T1" fmla="*/ 107 h 630"/>
                    <a:gd name="T2" fmla="*/ 16 w 667"/>
                    <a:gd name="T3" fmla="*/ 120 h 630"/>
                    <a:gd name="T4" fmla="*/ 31 w 667"/>
                    <a:gd name="T5" fmla="*/ 129 h 630"/>
                    <a:gd name="T6" fmla="*/ 65 w 667"/>
                    <a:gd name="T7" fmla="*/ 153 h 630"/>
                    <a:gd name="T8" fmla="*/ 94 w 667"/>
                    <a:gd name="T9" fmla="*/ 178 h 630"/>
                    <a:gd name="T10" fmla="*/ 111 w 667"/>
                    <a:gd name="T11" fmla="*/ 198 h 630"/>
                    <a:gd name="T12" fmla="*/ 130 w 667"/>
                    <a:gd name="T13" fmla="*/ 222 h 630"/>
                    <a:gd name="T14" fmla="*/ 132 w 667"/>
                    <a:gd name="T15" fmla="*/ 241 h 630"/>
                    <a:gd name="T16" fmla="*/ 148 w 667"/>
                    <a:gd name="T17" fmla="*/ 239 h 630"/>
                    <a:gd name="T18" fmla="*/ 152 w 667"/>
                    <a:gd name="T19" fmla="*/ 248 h 630"/>
                    <a:gd name="T20" fmla="*/ 161 w 667"/>
                    <a:gd name="T21" fmla="*/ 262 h 630"/>
                    <a:gd name="T22" fmla="*/ 165 w 667"/>
                    <a:gd name="T23" fmla="*/ 270 h 630"/>
                    <a:gd name="T24" fmla="*/ 161 w 667"/>
                    <a:gd name="T25" fmla="*/ 276 h 630"/>
                    <a:gd name="T26" fmla="*/ 176 w 667"/>
                    <a:gd name="T27" fmla="*/ 279 h 630"/>
                    <a:gd name="T28" fmla="*/ 200 w 667"/>
                    <a:gd name="T29" fmla="*/ 296 h 630"/>
                    <a:gd name="T30" fmla="*/ 202 w 667"/>
                    <a:gd name="T31" fmla="*/ 316 h 630"/>
                    <a:gd name="T32" fmla="*/ 204 w 667"/>
                    <a:gd name="T33" fmla="*/ 279 h 630"/>
                    <a:gd name="T34" fmla="*/ 190 w 667"/>
                    <a:gd name="T35" fmla="*/ 268 h 630"/>
                    <a:gd name="T36" fmla="*/ 194 w 667"/>
                    <a:gd name="T37" fmla="*/ 235 h 630"/>
                    <a:gd name="T38" fmla="*/ 194 w 667"/>
                    <a:gd name="T39" fmla="*/ 233 h 630"/>
                    <a:gd name="T40" fmla="*/ 198 w 667"/>
                    <a:gd name="T41" fmla="*/ 217 h 630"/>
                    <a:gd name="T42" fmla="*/ 207 w 667"/>
                    <a:gd name="T43" fmla="*/ 178 h 630"/>
                    <a:gd name="T44" fmla="*/ 221 w 667"/>
                    <a:gd name="T45" fmla="*/ 149 h 630"/>
                    <a:gd name="T46" fmla="*/ 244 w 667"/>
                    <a:gd name="T47" fmla="*/ 134 h 630"/>
                    <a:gd name="T48" fmla="*/ 271 w 667"/>
                    <a:gd name="T49" fmla="*/ 109 h 630"/>
                    <a:gd name="T50" fmla="*/ 307 w 667"/>
                    <a:gd name="T51" fmla="*/ 73 h 630"/>
                    <a:gd name="T52" fmla="*/ 321 w 667"/>
                    <a:gd name="T53" fmla="*/ 42 h 630"/>
                    <a:gd name="T54" fmla="*/ 329 w 667"/>
                    <a:gd name="T55" fmla="*/ 21 h 630"/>
                    <a:gd name="T56" fmla="*/ 333 w 667"/>
                    <a:gd name="T57" fmla="*/ 0 h 630"/>
                    <a:gd name="T58" fmla="*/ 309 w 667"/>
                    <a:gd name="T59" fmla="*/ 46 h 630"/>
                    <a:gd name="T60" fmla="*/ 285 w 667"/>
                    <a:gd name="T61" fmla="*/ 81 h 630"/>
                    <a:gd name="T62" fmla="*/ 253 w 667"/>
                    <a:gd name="T63" fmla="*/ 103 h 630"/>
                    <a:gd name="T64" fmla="*/ 230 w 667"/>
                    <a:gd name="T65" fmla="*/ 115 h 630"/>
                    <a:gd name="T66" fmla="*/ 207 w 667"/>
                    <a:gd name="T67" fmla="*/ 135 h 630"/>
                    <a:gd name="T68" fmla="*/ 184 w 667"/>
                    <a:gd name="T69" fmla="*/ 164 h 630"/>
                    <a:gd name="T70" fmla="*/ 172 w 667"/>
                    <a:gd name="T71" fmla="*/ 185 h 630"/>
                    <a:gd name="T72" fmla="*/ 170 w 667"/>
                    <a:gd name="T73" fmla="*/ 214 h 630"/>
                    <a:gd name="T74" fmla="*/ 165 w 667"/>
                    <a:gd name="T75" fmla="*/ 241 h 630"/>
                    <a:gd name="T76" fmla="*/ 172 w 667"/>
                    <a:gd name="T77" fmla="*/ 249 h 630"/>
                    <a:gd name="T78" fmla="*/ 159 w 667"/>
                    <a:gd name="T79" fmla="*/ 241 h 630"/>
                    <a:gd name="T80" fmla="*/ 156 w 667"/>
                    <a:gd name="T81" fmla="*/ 225 h 630"/>
                    <a:gd name="T82" fmla="*/ 144 w 667"/>
                    <a:gd name="T83" fmla="*/ 228 h 630"/>
                    <a:gd name="T84" fmla="*/ 142 w 667"/>
                    <a:gd name="T85" fmla="*/ 211 h 630"/>
                    <a:gd name="T86" fmla="*/ 119 w 667"/>
                    <a:gd name="T87" fmla="*/ 190 h 630"/>
                    <a:gd name="T88" fmla="*/ 88 w 667"/>
                    <a:gd name="T89" fmla="*/ 162 h 630"/>
                    <a:gd name="T90" fmla="*/ 48 w 667"/>
                    <a:gd name="T91" fmla="*/ 128 h 630"/>
                    <a:gd name="T92" fmla="*/ 0 w 667"/>
                    <a:gd name="T93" fmla="*/ 107 h 63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667"/>
                    <a:gd name="T142" fmla="*/ 0 h 630"/>
                    <a:gd name="T143" fmla="*/ 667 w 667"/>
                    <a:gd name="T144" fmla="*/ 630 h 630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667" h="630">
                      <a:moveTo>
                        <a:pt x="0" y="214"/>
                      </a:moveTo>
                      <a:lnTo>
                        <a:pt x="32" y="239"/>
                      </a:lnTo>
                      <a:lnTo>
                        <a:pt x="63" y="258"/>
                      </a:lnTo>
                      <a:lnTo>
                        <a:pt x="131" y="306"/>
                      </a:lnTo>
                      <a:lnTo>
                        <a:pt x="188" y="354"/>
                      </a:lnTo>
                      <a:lnTo>
                        <a:pt x="223" y="394"/>
                      </a:lnTo>
                      <a:lnTo>
                        <a:pt x="260" y="442"/>
                      </a:lnTo>
                      <a:lnTo>
                        <a:pt x="264" y="481"/>
                      </a:lnTo>
                      <a:lnTo>
                        <a:pt x="296" y="476"/>
                      </a:lnTo>
                      <a:lnTo>
                        <a:pt x="304" y="494"/>
                      </a:lnTo>
                      <a:lnTo>
                        <a:pt x="323" y="522"/>
                      </a:lnTo>
                      <a:lnTo>
                        <a:pt x="331" y="538"/>
                      </a:lnTo>
                      <a:lnTo>
                        <a:pt x="323" y="550"/>
                      </a:lnTo>
                      <a:lnTo>
                        <a:pt x="352" y="556"/>
                      </a:lnTo>
                      <a:lnTo>
                        <a:pt x="400" y="590"/>
                      </a:lnTo>
                      <a:lnTo>
                        <a:pt x="404" y="630"/>
                      </a:lnTo>
                      <a:lnTo>
                        <a:pt x="409" y="556"/>
                      </a:lnTo>
                      <a:lnTo>
                        <a:pt x="381" y="534"/>
                      </a:lnTo>
                      <a:lnTo>
                        <a:pt x="388" y="469"/>
                      </a:lnTo>
                      <a:lnTo>
                        <a:pt x="388" y="464"/>
                      </a:lnTo>
                      <a:lnTo>
                        <a:pt x="397" y="433"/>
                      </a:lnTo>
                      <a:lnTo>
                        <a:pt x="415" y="354"/>
                      </a:lnTo>
                      <a:lnTo>
                        <a:pt x="443" y="298"/>
                      </a:lnTo>
                      <a:lnTo>
                        <a:pt x="489" y="267"/>
                      </a:lnTo>
                      <a:lnTo>
                        <a:pt x="543" y="218"/>
                      </a:lnTo>
                      <a:lnTo>
                        <a:pt x="615" y="145"/>
                      </a:lnTo>
                      <a:lnTo>
                        <a:pt x="643" y="84"/>
                      </a:lnTo>
                      <a:lnTo>
                        <a:pt x="659" y="41"/>
                      </a:lnTo>
                      <a:lnTo>
                        <a:pt x="667" y="0"/>
                      </a:lnTo>
                      <a:lnTo>
                        <a:pt x="618" y="92"/>
                      </a:lnTo>
                      <a:lnTo>
                        <a:pt x="571" y="161"/>
                      </a:lnTo>
                      <a:lnTo>
                        <a:pt x="507" y="205"/>
                      </a:lnTo>
                      <a:lnTo>
                        <a:pt x="461" y="230"/>
                      </a:lnTo>
                      <a:lnTo>
                        <a:pt x="415" y="269"/>
                      </a:lnTo>
                      <a:lnTo>
                        <a:pt x="368" y="326"/>
                      </a:lnTo>
                      <a:lnTo>
                        <a:pt x="344" y="369"/>
                      </a:lnTo>
                      <a:lnTo>
                        <a:pt x="340" y="426"/>
                      </a:lnTo>
                      <a:lnTo>
                        <a:pt x="331" y="481"/>
                      </a:lnTo>
                      <a:lnTo>
                        <a:pt x="344" y="497"/>
                      </a:lnTo>
                      <a:lnTo>
                        <a:pt x="319" y="481"/>
                      </a:lnTo>
                      <a:lnTo>
                        <a:pt x="313" y="449"/>
                      </a:lnTo>
                      <a:lnTo>
                        <a:pt x="288" y="454"/>
                      </a:lnTo>
                      <a:lnTo>
                        <a:pt x="285" y="421"/>
                      </a:lnTo>
                      <a:lnTo>
                        <a:pt x="239" y="378"/>
                      </a:lnTo>
                      <a:lnTo>
                        <a:pt x="176" y="322"/>
                      </a:lnTo>
                      <a:lnTo>
                        <a:pt x="96" y="255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4" name="Freeform 51">
                  <a:extLst>
                    <a:ext uri="{FF2B5EF4-FFF2-40B4-BE49-F238E27FC236}">
                      <a16:creationId xmlns:a16="http://schemas.microsoft.com/office/drawing/2014/main" id="{0F11650C-D873-68AC-83E5-4015163ECD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" y="3517"/>
                  <a:ext cx="330" cy="283"/>
                </a:xfrm>
                <a:custGeom>
                  <a:avLst/>
                  <a:gdLst>
                    <a:gd name="T0" fmla="*/ 0 w 661"/>
                    <a:gd name="T1" fmla="*/ 113 h 567"/>
                    <a:gd name="T2" fmla="*/ 28 w 661"/>
                    <a:gd name="T3" fmla="*/ 117 h 567"/>
                    <a:gd name="T4" fmla="*/ 52 w 661"/>
                    <a:gd name="T5" fmla="*/ 136 h 567"/>
                    <a:gd name="T6" fmla="*/ 97 w 661"/>
                    <a:gd name="T7" fmla="*/ 169 h 567"/>
                    <a:gd name="T8" fmla="*/ 140 w 661"/>
                    <a:gd name="T9" fmla="*/ 213 h 567"/>
                    <a:gd name="T10" fmla="*/ 141 w 661"/>
                    <a:gd name="T11" fmla="*/ 228 h 567"/>
                    <a:gd name="T12" fmla="*/ 155 w 661"/>
                    <a:gd name="T13" fmla="*/ 225 h 567"/>
                    <a:gd name="T14" fmla="*/ 163 w 661"/>
                    <a:gd name="T15" fmla="*/ 243 h 567"/>
                    <a:gd name="T16" fmla="*/ 165 w 661"/>
                    <a:gd name="T17" fmla="*/ 255 h 567"/>
                    <a:gd name="T18" fmla="*/ 195 w 661"/>
                    <a:gd name="T19" fmla="*/ 283 h 567"/>
                    <a:gd name="T20" fmla="*/ 165 w 661"/>
                    <a:gd name="T21" fmla="*/ 253 h 567"/>
                    <a:gd name="T22" fmla="*/ 162 w 661"/>
                    <a:gd name="T23" fmla="*/ 237 h 567"/>
                    <a:gd name="T24" fmla="*/ 168 w 661"/>
                    <a:gd name="T25" fmla="*/ 188 h 567"/>
                    <a:gd name="T26" fmla="*/ 193 w 661"/>
                    <a:gd name="T27" fmla="*/ 147 h 567"/>
                    <a:gd name="T28" fmla="*/ 232 w 661"/>
                    <a:gd name="T29" fmla="*/ 115 h 567"/>
                    <a:gd name="T30" fmla="*/ 269 w 661"/>
                    <a:gd name="T31" fmla="*/ 92 h 567"/>
                    <a:gd name="T32" fmla="*/ 295 w 661"/>
                    <a:gd name="T33" fmla="*/ 61 h 567"/>
                    <a:gd name="T34" fmla="*/ 314 w 661"/>
                    <a:gd name="T35" fmla="*/ 37 h 567"/>
                    <a:gd name="T36" fmla="*/ 330 w 661"/>
                    <a:gd name="T37" fmla="*/ 0 h 56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61"/>
                    <a:gd name="T58" fmla="*/ 0 h 567"/>
                    <a:gd name="T59" fmla="*/ 661 w 661"/>
                    <a:gd name="T60" fmla="*/ 567 h 56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61" h="567">
                      <a:moveTo>
                        <a:pt x="0" y="227"/>
                      </a:moveTo>
                      <a:lnTo>
                        <a:pt x="56" y="235"/>
                      </a:lnTo>
                      <a:lnTo>
                        <a:pt x="104" y="272"/>
                      </a:lnTo>
                      <a:lnTo>
                        <a:pt x="195" y="339"/>
                      </a:lnTo>
                      <a:lnTo>
                        <a:pt x="280" y="426"/>
                      </a:lnTo>
                      <a:lnTo>
                        <a:pt x="283" y="457"/>
                      </a:lnTo>
                      <a:lnTo>
                        <a:pt x="310" y="450"/>
                      </a:lnTo>
                      <a:lnTo>
                        <a:pt x="327" y="487"/>
                      </a:lnTo>
                      <a:lnTo>
                        <a:pt x="331" y="511"/>
                      </a:lnTo>
                      <a:lnTo>
                        <a:pt x="390" y="567"/>
                      </a:lnTo>
                      <a:lnTo>
                        <a:pt x="331" y="507"/>
                      </a:lnTo>
                      <a:lnTo>
                        <a:pt x="324" y="474"/>
                      </a:lnTo>
                      <a:lnTo>
                        <a:pt x="336" y="376"/>
                      </a:lnTo>
                      <a:lnTo>
                        <a:pt x="387" y="294"/>
                      </a:lnTo>
                      <a:lnTo>
                        <a:pt x="464" y="230"/>
                      </a:lnTo>
                      <a:lnTo>
                        <a:pt x="539" y="185"/>
                      </a:lnTo>
                      <a:lnTo>
                        <a:pt x="591" y="123"/>
                      </a:lnTo>
                      <a:lnTo>
                        <a:pt x="628" y="74"/>
                      </a:lnTo>
                      <a:lnTo>
                        <a:pt x="66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97" name="Group 52">
                <a:extLst>
                  <a:ext uri="{FF2B5EF4-FFF2-40B4-BE49-F238E27FC236}">
                    <a16:creationId xmlns:a16="http://schemas.microsoft.com/office/drawing/2014/main" id="{57B231DC-420C-B75E-E433-12F059A18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9" y="3808"/>
                <a:ext cx="131" cy="125"/>
                <a:chOff x="939" y="3808"/>
                <a:chExt cx="131" cy="125"/>
              </a:xfrm>
            </p:grpSpPr>
            <p:sp>
              <p:nvSpPr>
                <p:cNvPr id="5201" name="Freeform 53">
                  <a:extLst>
                    <a:ext uri="{FF2B5EF4-FFF2-40B4-BE49-F238E27FC236}">
                      <a16:creationId xmlns:a16="http://schemas.microsoft.com/office/drawing/2014/main" id="{F838FC59-668F-6E80-A65C-ACADE11A4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" y="3808"/>
                  <a:ext cx="131" cy="123"/>
                </a:xfrm>
                <a:custGeom>
                  <a:avLst/>
                  <a:gdLst>
                    <a:gd name="T0" fmla="*/ 0 w 262"/>
                    <a:gd name="T1" fmla="*/ 0 h 245"/>
                    <a:gd name="T2" fmla="*/ 64 w 262"/>
                    <a:gd name="T3" fmla="*/ 17 h 245"/>
                    <a:gd name="T4" fmla="*/ 80 w 262"/>
                    <a:gd name="T5" fmla="*/ 29 h 245"/>
                    <a:gd name="T6" fmla="*/ 94 w 262"/>
                    <a:gd name="T7" fmla="*/ 67 h 245"/>
                    <a:gd name="T8" fmla="*/ 96 w 262"/>
                    <a:gd name="T9" fmla="*/ 69 h 245"/>
                    <a:gd name="T10" fmla="*/ 107 w 262"/>
                    <a:gd name="T11" fmla="*/ 81 h 245"/>
                    <a:gd name="T12" fmla="*/ 115 w 262"/>
                    <a:gd name="T13" fmla="*/ 92 h 245"/>
                    <a:gd name="T14" fmla="*/ 126 w 262"/>
                    <a:gd name="T15" fmla="*/ 99 h 245"/>
                    <a:gd name="T16" fmla="*/ 126 w 262"/>
                    <a:gd name="T17" fmla="*/ 111 h 245"/>
                    <a:gd name="T18" fmla="*/ 131 w 262"/>
                    <a:gd name="T19" fmla="*/ 123 h 245"/>
                    <a:gd name="T20" fmla="*/ 121 w 262"/>
                    <a:gd name="T21" fmla="*/ 123 h 245"/>
                    <a:gd name="T22" fmla="*/ 120 w 262"/>
                    <a:gd name="T23" fmla="*/ 118 h 245"/>
                    <a:gd name="T24" fmla="*/ 120 w 262"/>
                    <a:gd name="T25" fmla="*/ 103 h 245"/>
                    <a:gd name="T26" fmla="*/ 102 w 262"/>
                    <a:gd name="T27" fmla="*/ 94 h 245"/>
                    <a:gd name="T28" fmla="*/ 88 w 262"/>
                    <a:gd name="T29" fmla="*/ 71 h 245"/>
                    <a:gd name="T30" fmla="*/ 80 w 262"/>
                    <a:gd name="T31" fmla="*/ 55 h 245"/>
                    <a:gd name="T32" fmla="*/ 68 w 262"/>
                    <a:gd name="T33" fmla="*/ 29 h 245"/>
                    <a:gd name="T34" fmla="*/ 44 w 262"/>
                    <a:gd name="T35" fmla="*/ 15 h 245"/>
                    <a:gd name="T36" fmla="*/ 0 w 262"/>
                    <a:gd name="T37" fmla="*/ 0 h 2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62"/>
                    <a:gd name="T58" fmla="*/ 0 h 245"/>
                    <a:gd name="T59" fmla="*/ 262 w 262"/>
                    <a:gd name="T60" fmla="*/ 245 h 24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62" h="245">
                      <a:moveTo>
                        <a:pt x="0" y="0"/>
                      </a:moveTo>
                      <a:lnTo>
                        <a:pt x="128" y="33"/>
                      </a:lnTo>
                      <a:lnTo>
                        <a:pt x="160" y="57"/>
                      </a:lnTo>
                      <a:lnTo>
                        <a:pt x="188" y="133"/>
                      </a:lnTo>
                      <a:lnTo>
                        <a:pt x="192" y="137"/>
                      </a:lnTo>
                      <a:lnTo>
                        <a:pt x="213" y="161"/>
                      </a:lnTo>
                      <a:lnTo>
                        <a:pt x="229" y="184"/>
                      </a:lnTo>
                      <a:lnTo>
                        <a:pt x="251" y="198"/>
                      </a:lnTo>
                      <a:lnTo>
                        <a:pt x="251" y="222"/>
                      </a:lnTo>
                      <a:lnTo>
                        <a:pt x="262" y="245"/>
                      </a:lnTo>
                      <a:lnTo>
                        <a:pt x="241" y="245"/>
                      </a:lnTo>
                      <a:lnTo>
                        <a:pt x="240" y="235"/>
                      </a:lnTo>
                      <a:lnTo>
                        <a:pt x="240" y="206"/>
                      </a:lnTo>
                      <a:lnTo>
                        <a:pt x="204" y="188"/>
                      </a:lnTo>
                      <a:lnTo>
                        <a:pt x="176" y="141"/>
                      </a:lnTo>
                      <a:lnTo>
                        <a:pt x="160" y="109"/>
                      </a:lnTo>
                      <a:lnTo>
                        <a:pt x="135" y="57"/>
                      </a:lnTo>
                      <a:lnTo>
                        <a:pt x="87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2" name="Freeform 54">
                  <a:extLst>
                    <a:ext uri="{FF2B5EF4-FFF2-40B4-BE49-F238E27FC236}">
                      <a16:creationId xmlns:a16="http://schemas.microsoft.com/office/drawing/2014/main" id="{91D867E2-5451-29E7-6495-8A5189454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6" y="3810"/>
                  <a:ext cx="112" cy="123"/>
                </a:xfrm>
                <a:custGeom>
                  <a:avLst/>
                  <a:gdLst>
                    <a:gd name="T0" fmla="*/ 0 w 222"/>
                    <a:gd name="T1" fmla="*/ 0 h 245"/>
                    <a:gd name="T2" fmla="*/ 43 w 222"/>
                    <a:gd name="T3" fmla="*/ 18 h 245"/>
                    <a:gd name="T4" fmla="*/ 62 w 222"/>
                    <a:gd name="T5" fmla="*/ 29 h 245"/>
                    <a:gd name="T6" fmla="*/ 71 w 222"/>
                    <a:gd name="T7" fmla="*/ 48 h 245"/>
                    <a:gd name="T8" fmla="*/ 81 w 222"/>
                    <a:gd name="T9" fmla="*/ 74 h 245"/>
                    <a:gd name="T10" fmla="*/ 90 w 222"/>
                    <a:gd name="T11" fmla="*/ 88 h 245"/>
                    <a:gd name="T12" fmla="*/ 103 w 222"/>
                    <a:gd name="T13" fmla="*/ 98 h 245"/>
                    <a:gd name="T14" fmla="*/ 110 w 222"/>
                    <a:gd name="T15" fmla="*/ 105 h 245"/>
                    <a:gd name="T16" fmla="*/ 112 w 222"/>
                    <a:gd name="T17" fmla="*/ 123 h 2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2"/>
                    <a:gd name="T28" fmla="*/ 0 h 245"/>
                    <a:gd name="T29" fmla="*/ 222 w 222"/>
                    <a:gd name="T30" fmla="*/ 245 h 2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2" h="245">
                      <a:moveTo>
                        <a:pt x="0" y="0"/>
                      </a:moveTo>
                      <a:lnTo>
                        <a:pt x="85" y="36"/>
                      </a:lnTo>
                      <a:lnTo>
                        <a:pt x="122" y="58"/>
                      </a:lnTo>
                      <a:lnTo>
                        <a:pt x="141" y="96"/>
                      </a:lnTo>
                      <a:lnTo>
                        <a:pt x="160" y="147"/>
                      </a:lnTo>
                      <a:lnTo>
                        <a:pt x="178" y="176"/>
                      </a:lnTo>
                      <a:lnTo>
                        <a:pt x="204" y="195"/>
                      </a:lnTo>
                      <a:lnTo>
                        <a:pt x="219" y="210"/>
                      </a:lnTo>
                      <a:lnTo>
                        <a:pt x="222" y="245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98" name="Group 55">
                <a:extLst>
                  <a:ext uri="{FF2B5EF4-FFF2-40B4-BE49-F238E27FC236}">
                    <a16:creationId xmlns:a16="http://schemas.microsoft.com/office/drawing/2014/main" id="{B731D2CD-BA1E-C528-C02C-207EDBAB02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3664"/>
                <a:ext cx="194" cy="269"/>
                <a:chOff x="1512" y="3664"/>
                <a:chExt cx="194" cy="269"/>
              </a:xfrm>
            </p:grpSpPr>
            <p:sp>
              <p:nvSpPr>
                <p:cNvPr id="5199" name="Freeform 56">
                  <a:extLst>
                    <a:ext uri="{FF2B5EF4-FFF2-40B4-BE49-F238E27FC236}">
                      <a16:creationId xmlns:a16="http://schemas.microsoft.com/office/drawing/2014/main" id="{F5333B54-AD0F-7C18-8174-65EFE4F28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6" y="3667"/>
                  <a:ext cx="189" cy="264"/>
                </a:xfrm>
                <a:custGeom>
                  <a:avLst/>
                  <a:gdLst>
                    <a:gd name="T0" fmla="*/ 189 w 378"/>
                    <a:gd name="T1" fmla="*/ 0 h 530"/>
                    <a:gd name="T2" fmla="*/ 183 w 378"/>
                    <a:gd name="T3" fmla="*/ 31 h 530"/>
                    <a:gd name="T4" fmla="*/ 171 w 378"/>
                    <a:gd name="T5" fmla="*/ 52 h 530"/>
                    <a:gd name="T6" fmla="*/ 149 w 378"/>
                    <a:gd name="T7" fmla="*/ 72 h 530"/>
                    <a:gd name="T8" fmla="*/ 123 w 378"/>
                    <a:gd name="T9" fmla="*/ 94 h 530"/>
                    <a:gd name="T10" fmla="*/ 92 w 378"/>
                    <a:gd name="T11" fmla="*/ 116 h 530"/>
                    <a:gd name="T12" fmla="*/ 67 w 378"/>
                    <a:gd name="T13" fmla="*/ 135 h 530"/>
                    <a:gd name="T14" fmla="*/ 48 w 378"/>
                    <a:gd name="T15" fmla="*/ 167 h 530"/>
                    <a:gd name="T16" fmla="*/ 34 w 378"/>
                    <a:gd name="T17" fmla="*/ 196 h 530"/>
                    <a:gd name="T18" fmla="*/ 27 w 378"/>
                    <a:gd name="T19" fmla="*/ 222 h 530"/>
                    <a:gd name="T20" fmla="*/ 19 w 378"/>
                    <a:gd name="T21" fmla="*/ 243 h 530"/>
                    <a:gd name="T22" fmla="*/ 10 w 378"/>
                    <a:gd name="T23" fmla="*/ 260 h 530"/>
                    <a:gd name="T24" fmla="*/ 0 w 378"/>
                    <a:gd name="T25" fmla="*/ 264 h 530"/>
                    <a:gd name="T26" fmla="*/ 14 w 378"/>
                    <a:gd name="T27" fmla="*/ 263 h 530"/>
                    <a:gd name="T28" fmla="*/ 24 w 378"/>
                    <a:gd name="T29" fmla="*/ 263 h 530"/>
                    <a:gd name="T30" fmla="*/ 40 w 378"/>
                    <a:gd name="T31" fmla="*/ 240 h 530"/>
                    <a:gd name="T32" fmla="*/ 46 w 378"/>
                    <a:gd name="T33" fmla="*/ 216 h 530"/>
                    <a:gd name="T34" fmla="*/ 54 w 378"/>
                    <a:gd name="T35" fmla="*/ 196 h 530"/>
                    <a:gd name="T36" fmla="*/ 67 w 378"/>
                    <a:gd name="T37" fmla="*/ 170 h 530"/>
                    <a:gd name="T38" fmla="*/ 86 w 378"/>
                    <a:gd name="T39" fmla="*/ 151 h 530"/>
                    <a:gd name="T40" fmla="*/ 98 w 378"/>
                    <a:gd name="T41" fmla="*/ 133 h 530"/>
                    <a:gd name="T42" fmla="*/ 121 w 378"/>
                    <a:gd name="T43" fmla="*/ 118 h 530"/>
                    <a:gd name="T44" fmla="*/ 143 w 378"/>
                    <a:gd name="T45" fmla="*/ 106 h 530"/>
                    <a:gd name="T46" fmla="*/ 163 w 378"/>
                    <a:gd name="T47" fmla="*/ 78 h 530"/>
                    <a:gd name="T48" fmla="*/ 173 w 378"/>
                    <a:gd name="T49" fmla="*/ 58 h 530"/>
                    <a:gd name="T50" fmla="*/ 182 w 378"/>
                    <a:gd name="T51" fmla="*/ 41 h 530"/>
                    <a:gd name="T52" fmla="*/ 189 w 378"/>
                    <a:gd name="T53" fmla="*/ 0 h 53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78"/>
                    <a:gd name="T82" fmla="*/ 0 h 530"/>
                    <a:gd name="T83" fmla="*/ 378 w 378"/>
                    <a:gd name="T84" fmla="*/ 530 h 53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78" h="530">
                      <a:moveTo>
                        <a:pt x="378" y="0"/>
                      </a:moveTo>
                      <a:lnTo>
                        <a:pt x="366" y="62"/>
                      </a:lnTo>
                      <a:lnTo>
                        <a:pt x="342" y="105"/>
                      </a:lnTo>
                      <a:lnTo>
                        <a:pt x="298" y="144"/>
                      </a:lnTo>
                      <a:lnTo>
                        <a:pt x="245" y="188"/>
                      </a:lnTo>
                      <a:lnTo>
                        <a:pt x="184" y="233"/>
                      </a:lnTo>
                      <a:lnTo>
                        <a:pt x="134" y="272"/>
                      </a:lnTo>
                      <a:lnTo>
                        <a:pt x="95" y="336"/>
                      </a:lnTo>
                      <a:lnTo>
                        <a:pt x="67" y="393"/>
                      </a:lnTo>
                      <a:lnTo>
                        <a:pt x="54" y="445"/>
                      </a:lnTo>
                      <a:lnTo>
                        <a:pt x="38" y="487"/>
                      </a:lnTo>
                      <a:lnTo>
                        <a:pt x="20" y="522"/>
                      </a:lnTo>
                      <a:lnTo>
                        <a:pt x="0" y="530"/>
                      </a:lnTo>
                      <a:lnTo>
                        <a:pt x="27" y="527"/>
                      </a:lnTo>
                      <a:lnTo>
                        <a:pt x="47" y="527"/>
                      </a:lnTo>
                      <a:lnTo>
                        <a:pt x="79" y="482"/>
                      </a:lnTo>
                      <a:lnTo>
                        <a:pt x="91" y="434"/>
                      </a:lnTo>
                      <a:lnTo>
                        <a:pt x="107" y="393"/>
                      </a:lnTo>
                      <a:lnTo>
                        <a:pt x="134" y="341"/>
                      </a:lnTo>
                      <a:lnTo>
                        <a:pt x="171" y="304"/>
                      </a:lnTo>
                      <a:lnTo>
                        <a:pt x="196" y="268"/>
                      </a:lnTo>
                      <a:lnTo>
                        <a:pt x="241" y="237"/>
                      </a:lnTo>
                      <a:lnTo>
                        <a:pt x="286" y="212"/>
                      </a:lnTo>
                      <a:lnTo>
                        <a:pt x="325" y="157"/>
                      </a:lnTo>
                      <a:lnTo>
                        <a:pt x="345" y="117"/>
                      </a:lnTo>
                      <a:lnTo>
                        <a:pt x="363" y="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0" name="Freeform 57">
                  <a:extLst>
                    <a:ext uri="{FF2B5EF4-FFF2-40B4-BE49-F238E27FC236}">
                      <a16:creationId xmlns:a16="http://schemas.microsoft.com/office/drawing/2014/main" id="{F98258A7-F5E7-712B-DC94-7502EE0EF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3664"/>
                  <a:ext cx="194" cy="269"/>
                </a:xfrm>
                <a:custGeom>
                  <a:avLst/>
                  <a:gdLst>
                    <a:gd name="T0" fmla="*/ 0 w 386"/>
                    <a:gd name="T1" fmla="*/ 269 h 539"/>
                    <a:gd name="T2" fmla="*/ 18 w 386"/>
                    <a:gd name="T3" fmla="*/ 261 h 539"/>
                    <a:gd name="T4" fmla="*/ 29 w 386"/>
                    <a:gd name="T5" fmla="*/ 245 h 539"/>
                    <a:gd name="T6" fmla="*/ 35 w 386"/>
                    <a:gd name="T7" fmla="*/ 218 h 539"/>
                    <a:gd name="T8" fmla="*/ 51 w 386"/>
                    <a:gd name="T9" fmla="*/ 170 h 539"/>
                    <a:gd name="T10" fmla="*/ 77 w 386"/>
                    <a:gd name="T11" fmla="*/ 133 h 539"/>
                    <a:gd name="T12" fmla="*/ 128 w 386"/>
                    <a:gd name="T13" fmla="*/ 98 h 539"/>
                    <a:gd name="T14" fmla="*/ 150 w 386"/>
                    <a:gd name="T15" fmla="*/ 81 h 539"/>
                    <a:gd name="T16" fmla="*/ 183 w 386"/>
                    <a:gd name="T17" fmla="*/ 46 h 539"/>
                    <a:gd name="T18" fmla="*/ 191 w 386"/>
                    <a:gd name="T19" fmla="*/ 17 h 539"/>
                    <a:gd name="T20" fmla="*/ 194 w 386"/>
                    <a:gd name="T21" fmla="*/ 0 h 5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6"/>
                    <a:gd name="T34" fmla="*/ 0 h 539"/>
                    <a:gd name="T35" fmla="*/ 386 w 386"/>
                    <a:gd name="T36" fmla="*/ 539 h 53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6" h="539">
                      <a:moveTo>
                        <a:pt x="0" y="539"/>
                      </a:moveTo>
                      <a:lnTo>
                        <a:pt x="36" y="523"/>
                      </a:lnTo>
                      <a:lnTo>
                        <a:pt x="58" y="491"/>
                      </a:lnTo>
                      <a:lnTo>
                        <a:pt x="70" y="436"/>
                      </a:lnTo>
                      <a:lnTo>
                        <a:pt x="102" y="341"/>
                      </a:lnTo>
                      <a:lnTo>
                        <a:pt x="154" y="267"/>
                      </a:lnTo>
                      <a:lnTo>
                        <a:pt x="255" y="196"/>
                      </a:lnTo>
                      <a:lnTo>
                        <a:pt x="299" y="163"/>
                      </a:lnTo>
                      <a:lnTo>
                        <a:pt x="364" y="93"/>
                      </a:lnTo>
                      <a:lnTo>
                        <a:pt x="380" y="35"/>
                      </a:lnTo>
                      <a:lnTo>
                        <a:pt x="386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180" name="Group 58">
              <a:extLst>
                <a:ext uri="{FF2B5EF4-FFF2-40B4-BE49-F238E27FC236}">
                  <a16:creationId xmlns:a16="http://schemas.microsoft.com/office/drawing/2014/main" id="{262BBC15-C835-86A2-9123-84AD21159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" y="2947"/>
              <a:ext cx="128" cy="172"/>
              <a:chOff x="1209" y="2947"/>
              <a:chExt cx="128" cy="172"/>
            </a:xfrm>
          </p:grpSpPr>
          <p:sp>
            <p:nvSpPr>
              <p:cNvPr id="5193" name="Freeform 59">
                <a:extLst>
                  <a:ext uri="{FF2B5EF4-FFF2-40B4-BE49-F238E27FC236}">
                    <a16:creationId xmlns:a16="http://schemas.microsoft.com/office/drawing/2014/main" id="{4370353A-BAD7-F33F-3B18-808A27268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2947"/>
                <a:ext cx="119" cy="172"/>
              </a:xfrm>
              <a:custGeom>
                <a:avLst/>
                <a:gdLst>
                  <a:gd name="T0" fmla="*/ 98 w 239"/>
                  <a:gd name="T1" fmla="*/ 28 h 346"/>
                  <a:gd name="T2" fmla="*/ 83 w 239"/>
                  <a:gd name="T3" fmla="*/ 8 h 346"/>
                  <a:gd name="T4" fmla="*/ 64 w 239"/>
                  <a:gd name="T5" fmla="*/ 0 h 346"/>
                  <a:gd name="T6" fmla="*/ 40 w 239"/>
                  <a:gd name="T7" fmla="*/ 0 h 346"/>
                  <a:gd name="T8" fmla="*/ 19 w 239"/>
                  <a:gd name="T9" fmla="*/ 13 h 346"/>
                  <a:gd name="T10" fmla="*/ 4 w 239"/>
                  <a:gd name="T11" fmla="*/ 37 h 346"/>
                  <a:gd name="T12" fmla="*/ 0 w 239"/>
                  <a:gd name="T13" fmla="*/ 64 h 346"/>
                  <a:gd name="T14" fmla="*/ 2 w 239"/>
                  <a:gd name="T15" fmla="*/ 103 h 346"/>
                  <a:gd name="T16" fmla="*/ 17 w 239"/>
                  <a:gd name="T17" fmla="*/ 124 h 346"/>
                  <a:gd name="T18" fmla="*/ 31 w 239"/>
                  <a:gd name="T19" fmla="*/ 137 h 346"/>
                  <a:gd name="T20" fmla="*/ 52 w 239"/>
                  <a:gd name="T21" fmla="*/ 147 h 346"/>
                  <a:gd name="T22" fmla="*/ 63 w 239"/>
                  <a:gd name="T23" fmla="*/ 165 h 346"/>
                  <a:gd name="T24" fmla="*/ 78 w 239"/>
                  <a:gd name="T25" fmla="*/ 172 h 346"/>
                  <a:gd name="T26" fmla="*/ 97 w 239"/>
                  <a:gd name="T27" fmla="*/ 171 h 346"/>
                  <a:gd name="T28" fmla="*/ 110 w 239"/>
                  <a:gd name="T29" fmla="*/ 159 h 346"/>
                  <a:gd name="T30" fmla="*/ 117 w 239"/>
                  <a:gd name="T31" fmla="*/ 143 h 346"/>
                  <a:gd name="T32" fmla="*/ 119 w 239"/>
                  <a:gd name="T33" fmla="*/ 124 h 346"/>
                  <a:gd name="T34" fmla="*/ 112 w 239"/>
                  <a:gd name="T35" fmla="*/ 105 h 346"/>
                  <a:gd name="T36" fmla="*/ 114 w 239"/>
                  <a:gd name="T37" fmla="*/ 79 h 346"/>
                  <a:gd name="T38" fmla="*/ 109 w 239"/>
                  <a:gd name="T39" fmla="*/ 51 h 346"/>
                  <a:gd name="T40" fmla="*/ 98 w 239"/>
                  <a:gd name="T41" fmla="*/ 28 h 34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39"/>
                  <a:gd name="T64" fmla="*/ 0 h 346"/>
                  <a:gd name="T65" fmla="*/ 239 w 239"/>
                  <a:gd name="T66" fmla="*/ 346 h 34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39" h="346">
                    <a:moveTo>
                      <a:pt x="196" y="57"/>
                    </a:moveTo>
                    <a:lnTo>
                      <a:pt x="166" y="16"/>
                    </a:lnTo>
                    <a:lnTo>
                      <a:pt x="128" y="1"/>
                    </a:lnTo>
                    <a:lnTo>
                      <a:pt x="80" y="0"/>
                    </a:lnTo>
                    <a:lnTo>
                      <a:pt x="38" y="27"/>
                    </a:lnTo>
                    <a:lnTo>
                      <a:pt x="9" y="74"/>
                    </a:lnTo>
                    <a:lnTo>
                      <a:pt x="0" y="129"/>
                    </a:lnTo>
                    <a:lnTo>
                      <a:pt x="5" y="208"/>
                    </a:lnTo>
                    <a:lnTo>
                      <a:pt x="35" y="250"/>
                    </a:lnTo>
                    <a:lnTo>
                      <a:pt x="63" y="275"/>
                    </a:lnTo>
                    <a:lnTo>
                      <a:pt x="104" y="296"/>
                    </a:lnTo>
                    <a:lnTo>
                      <a:pt x="126" y="331"/>
                    </a:lnTo>
                    <a:lnTo>
                      <a:pt x="156" y="346"/>
                    </a:lnTo>
                    <a:lnTo>
                      <a:pt x="195" y="344"/>
                    </a:lnTo>
                    <a:lnTo>
                      <a:pt x="220" y="320"/>
                    </a:lnTo>
                    <a:lnTo>
                      <a:pt x="235" y="288"/>
                    </a:lnTo>
                    <a:lnTo>
                      <a:pt x="239" y="249"/>
                    </a:lnTo>
                    <a:lnTo>
                      <a:pt x="225" y="211"/>
                    </a:lnTo>
                    <a:lnTo>
                      <a:pt x="229" y="159"/>
                    </a:lnTo>
                    <a:lnTo>
                      <a:pt x="218" y="103"/>
                    </a:lnTo>
                    <a:lnTo>
                      <a:pt x="196" y="57"/>
                    </a:lnTo>
                    <a:close/>
                  </a:path>
                </a:pathLst>
              </a:custGeom>
              <a:solidFill>
                <a:srgbClr val="E0A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4" name="Freeform 60">
                <a:extLst>
                  <a:ext uri="{FF2B5EF4-FFF2-40B4-BE49-F238E27FC236}">
                    <a16:creationId xmlns:a16="http://schemas.microsoft.com/office/drawing/2014/main" id="{391DA30F-1528-5A4A-0D10-FD1A993AB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2947"/>
                <a:ext cx="98" cy="163"/>
              </a:xfrm>
              <a:custGeom>
                <a:avLst/>
                <a:gdLst>
                  <a:gd name="T0" fmla="*/ 80 w 197"/>
                  <a:gd name="T1" fmla="*/ 27 h 326"/>
                  <a:gd name="T2" fmla="*/ 68 w 197"/>
                  <a:gd name="T3" fmla="*/ 8 h 326"/>
                  <a:gd name="T4" fmla="*/ 53 w 197"/>
                  <a:gd name="T5" fmla="*/ 1 h 326"/>
                  <a:gd name="T6" fmla="*/ 33 w 197"/>
                  <a:gd name="T7" fmla="*/ 0 h 326"/>
                  <a:gd name="T8" fmla="*/ 16 w 197"/>
                  <a:gd name="T9" fmla="*/ 13 h 326"/>
                  <a:gd name="T10" fmla="*/ 4 w 197"/>
                  <a:gd name="T11" fmla="*/ 35 h 326"/>
                  <a:gd name="T12" fmla="*/ 0 w 197"/>
                  <a:gd name="T13" fmla="*/ 61 h 326"/>
                  <a:gd name="T14" fmla="*/ 2 w 197"/>
                  <a:gd name="T15" fmla="*/ 98 h 326"/>
                  <a:gd name="T16" fmla="*/ 14 w 197"/>
                  <a:gd name="T17" fmla="*/ 118 h 326"/>
                  <a:gd name="T18" fmla="*/ 26 w 197"/>
                  <a:gd name="T19" fmla="*/ 130 h 326"/>
                  <a:gd name="T20" fmla="*/ 42 w 197"/>
                  <a:gd name="T21" fmla="*/ 139 h 326"/>
                  <a:gd name="T22" fmla="*/ 52 w 197"/>
                  <a:gd name="T23" fmla="*/ 157 h 326"/>
                  <a:gd name="T24" fmla="*/ 64 w 197"/>
                  <a:gd name="T25" fmla="*/ 163 h 326"/>
                  <a:gd name="T26" fmla="*/ 80 w 197"/>
                  <a:gd name="T27" fmla="*/ 162 h 326"/>
                  <a:gd name="T28" fmla="*/ 91 w 197"/>
                  <a:gd name="T29" fmla="*/ 151 h 326"/>
                  <a:gd name="T30" fmla="*/ 97 w 197"/>
                  <a:gd name="T31" fmla="*/ 136 h 326"/>
                  <a:gd name="T32" fmla="*/ 98 w 197"/>
                  <a:gd name="T33" fmla="*/ 118 h 326"/>
                  <a:gd name="T34" fmla="*/ 93 w 197"/>
                  <a:gd name="T35" fmla="*/ 99 h 326"/>
                  <a:gd name="T36" fmla="*/ 94 w 197"/>
                  <a:gd name="T37" fmla="*/ 75 h 326"/>
                  <a:gd name="T38" fmla="*/ 90 w 197"/>
                  <a:gd name="T39" fmla="*/ 49 h 326"/>
                  <a:gd name="T40" fmla="*/ 80 w 197"/>
                  <a:gd name="T41" fmla="*/ 27 h 3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7"/>
                  <a:gd name="T64" fmla="*/ 0 h 326"/>
                  <a:gd name="T65" fmla="*/ 197 w 197"/>
                  <a:gd name="T66" fmla="*/ 326 h 3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7" h="326">
                    <a:moveTo>
                      <a:pt x="161" y="53"/>
                    </a:moveTo>
                    <a:lnTo>
                      <a:pt x="137" y="15"/>
                    </a:lnTo>
                    <a:lnTo>
                      <a:pt x="106" y="1"/>
                    </a:lnTo>
                    <a:lnTo>
                      <a:pt x="67" y="0"/>
                    </a:lnTo>
                    <a:lnTo>
                      <a:pt x="32" y="26"/>
                    </a:lnTo>
                    <a:lnTo>
                      <a:pt x="8" y="70"/>
                    </a:lnTo>
                    <a:lnTo>
                      <a:pt x="0" y="122"/>
                    </a:lnTo>
                    <a:lnTo>
                      <a:pt x="4" y="196"/>
                    </a:lnTo>
                    <a:lnTo>
                      <a:pt x="29" y="235"/>
                    </a:lnTo>
                    <a:lnTo>
                      <a:pt x="52" y="259"/>
                    </a:lnTo>
                    <a:lnTo>
                      <a:pt x="85" y="278"/>
                    </a:lnTo>
                    <a:lnTo>
                      <a:pt x="104" y="313"/>
                    </a:lnTo>
                    <a:lnTo>
                      <a:pt x="129" y="326"/>
                    </a:lnTo>
                    <a:lnTo>
                      <a:pt x="160" y="324"/>
                    </a:lnTo>
                    <a:lnTo>
                      <a:pt x="182" y="302"/>
                    </a:lnTo>
                    <a:lnTo>
                      <a:pt x="195" y="272"/>
                    </a:lnTo>
                    <a:lnTo>
                      <a:pt x="197" y="235"/>
                    </a:lnTo>
                    <a:lnTo>
                      <a:pt x="186" y="198"/>
                    </a:lnTo>
                    <a:lnTo>
                      <a:pt x="189" y="150"/>
                    </a:lnTo>
                    <a:lnTo>
                      <a:pt x="180" y="97"/>
                    </a:lnTo>
                    <a:lnTo>
                      <a:pt x="161" y="5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1" name="Group 61">
              <a:extLst>
                <a:ext uri="{FF2B5EF4-FFF2-40B4-BE49-F238E27FC236}">
                  <a16:creationId xmlns:a16="http://schemas.microsoft.com/office/drawing/2014/main" id="{D33A7B33-52CB-B337-C211-3E8A6D8E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3199"/>
              <a:ext cx="811" cy="623"/>
              <a:chOff x="741" y="3199"/>
              <a:chExt cx="811" cy="623"/>
            </a:xfrm>
          </p:grpSpPr>
          <p:sp>
            <p:nvSpPr>
              <p:cNvPr id="5182" name="Freeform 62">
                <a:extLst>
                  <a:ext uri="{FF2B5EF4-FFF2-40B4-BE49-F238E27FC236}">
                    <a16:creationId xmlns:a16="http://schemas.microsoft.com/office/drawing/2014/main" id="{23B64FA5-918C-077C-445F-BC76B5D12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" y="3199"/>
                <a:ext cx="497" cy="419"/>
              </a:xfrm>
              <a:custGeom>
                <a:avLst/>
                <a:gdLst>
                  <a:gd name="T0" fmla="*/ 190 w 994"/>
                  <a:gd name="T1" fmla="*/ 0 h 838"/>
                  <a:gd name="T2" fmla="*/ 94 w 994"/>
                  <a:gd name="T3" fmla="*/ 83 h 838"/>
                  <a:gd name="T4" fmla="*/ 36 w 994"/>
                  <a:gd name="T5" fmla="*/ 160 h 838"/>
                  <a:gd name="T6" fmla="*/ 0 w 994"/>
                  <a:gd name="T7" fmla="*/ 291 h 838"/>
                  <a:gd name="T8" fmla="*/ 94 w 994"/>
                  <a:gd name="T9" fmla="*/ 222 h 838"/>
                  <a:gd name="T10" fmla="*/ 146 w 994"/>
                  <a:gd name="T11" fmla="*/ 173 h 838"/>
                  <a:gd name="T12" fmla="*/ 175 w 994"/>
                  <a:gd name="T13" fmla="*/ 141 h 838"/>
                  <a:gd name="T14" fmla="*/ 146 w 994"/>
                  <a:gd name="T15" fmla="*/ 221 h 838"/>
                  <a:gd name="T16" fmla="*/ 139 w 994"/>
                  <a:gd name="T17" fmla="*/ 293 h 838"/>
                  <a:gd name="T18" fmla="*/ 137 w 994"/>
                  <a:gd name="T19" fmla="*/ 419 h 838"/>
                  <a:gd name="T20" fmla="*/ 153 w 994"/>
                  <a:gd name="T21" fmla="*/ 383 h 838"/>
                  <a:gd name="T22" fmla="*/ 185 w 994"/>
                  <a:gd name="T23" fmla="*/ 331 h 838"/>
                  <a:gd name="T24" fmla="*/ 237 w 994"/>
                  <a:gd name="T25" fmla="*/ 291 h 838"/>
                  <a:gd name="T26" fmla="*/ 284 w 994"/>
                  <a:gd name="T27" fmla="*/ 271 h 838"/>
                  <a:gd name="T28" fmla="*/ 400 w 994"/>
                  <a:gd name="T29" fmla="*/ 217 h 838"/>
                  <a:gd name="T30" fmla="*/ 497 w 994"/>
                  <a:gd name="T31" fmla="*/ 126 h 838"/>
                  <a:gd name="T32" fmla="*/ 467 w 994"/>
                  <a:gd name="T33" fmla="*/ 105 h 838"/>
                  <a:gd name="T34" fmla="*/ 440 w 994"/>
                  <a:gd name="T35" fmla="*/ 115 h 838"/>
                  <a:gd name="T36" fmla="*/ 394 w 994"/>
                  <a:gd name="T37" fmla="*/ 117 h 838"/>
                  <a:gd name="T38" fmla="*/ 338 w 994"/>
                  <a:gd name="T39" fmla="*/ 111 h 838"/>
                  <a:gd name="T40" fmla="*/ 289 w 994"/>
                  <a:gd name="T41" fmla="*/ 97 h 838"/>
                  <a:gd name="T42" fmla="*/ 212 w 994"/>
                  <a:gd name="T43" fmla="*/ 103 h 838"/>
                  <a:gd name="T44" fmla="*/ 190 w 994"/>
                  <a:gd name="T45" fmla="*/ 0 h 83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94"/>
                  <a:gd name="T70" fmla="*/ 0 h 838"/>
                  <a:gd name="T71" fmla="*/ 994 w 994"/>
                  <a:gd name="T72" fmla="*/ 838 h 83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94" h="838">
                    <a:moveTo>
                      <a:pt x="380" y="0"/>
                    </a:moveTo>
                    <a:lnTo>
                      <a:pt x="188" y="165"/>
                    </a:lnTo>
                    <a:lnTo>
                      <a:pt x="71" y="319"/>
                    </a:lnTo>
                    <a:lnTo>
                      <a:pt x="0" y="582"/>
                    </a:lnTo>
                    <a:lnTo>
                      <a:pt x="188" y="443"/>
                    </a:lnTo>
                    <a:lnTo>
                      <a:pt x="292" y="345"/>
                    </a:lnTo>
                    <a:lnTo>
                      <a:pt x="349" y="282"/>
                    </a:lnTo>
                    <a:lnTo>
                      <a:pt x="292" y="441"/>
                    </a:lnTo>
                    <a:lnTo>
                      <a:pt x="278" y="586"/>
                    </a:lnTo>
                    <a:lnTo>
                      <a:pt x="273" y="838"/>
                    </a:lnTo>
                    <a:lnTo>
                      <a:pt x="305" y="766"/>
                    </a:lnTo>
                    <a:lnTo>
                      <a:pt x="369" y="661"/>
                    </a:lnTo>
                    <a:lnTo>
                      <a:pt x="473" y="582"/>
                    </a:lnTo>
                    <a:lnTo>
                      <a:pt x="568" y="541"/>
                    </a:lnTo>
                    <a:lnTo>
                      <a:pt x="799" y="433"/>
                    </a:lnTo>
                    <a:lnTo>
                      <a:pt x="994" y="252"/>
                    </a:lnTo>
                    <a:lnTo>
                      <a:pt x="934" y="209"/>
                    </a:lnTo>
                    <a:lnTo>
                      <a:pt x="879" y="230"/>
                    </a:lnTo>
                    <a:lnTo>
                      <a:pt x="787" y="234"/>
                    </a:lnTo>
                    <a:lnTo>
                      <a:pt x="675" y="221"/>
                    </a:lnTo>
                    <a:lnTo>
                      <a:pt x="577" y="193"/>
                    </a:lnTo>
                    <a:lnTo>
                      <a:pt x="424" y="205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E0E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3" name="Freeform 63">
                <a:extLst>
                  <a:ext uri="{FF2B5EF4-FFF2-40B4-BE49-F238E27FC236}">
                    <a16:creationId xmlns:a16="http://schemas.microsoft.com/office/drawing/2014/main" id="{D2BBA0D5-5C93-5E2D-EE3C-99027882D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" y="3334"/>
                <a:ext cx="268" cy="462"/>
              </a:xfrm>
              <a:custGeom>
                <a:avLst/>
                <a:gdLst>
                  <a:gd name="T0" fmla="*/ 236 w 537"/>
                  <a:gd name="T1" fmla="*/ 0 h 925"/>
                  <a:gd name="T2" fmla="*/ 268 w 537"/>
                  <a:gd name="T3" fmla="*/ 24 h 925"/>
                  <a:gd name="T4" fmla="*/ 265 w 537"/>
                  <a:gd name="T5" fmla="*/ 90 h 925"/>
                  <a:gd name="T6" fmla="*/ 203 w 537"/>
                  <a:gd name="T7" fmla="*/ 140 h 925"/>
                  <a:gd name="T8" fmla="*/ 158 w 537"/>
                  <a:gd name="T9" fmla="*/ 303 h 925"/>
                  <a:gd name="T10" fmla="*/ 0 w 537"/>
                  <a:gd name="T11" fmla="*/ 462 h 925"/>
                  <a:gd name="T12" fmla="*/ 72 w 537"/>
                  <a:gd name="T13" fmla="*/ 238 h 925"/>
                  <a:gd name="T14" fmla="*/ 152 w 537"/>
                  <a:gd name="T15" fmla="*/ 115 h 925"/>
                  <a:gd name="T16" fmla="*/ 165 w 537"/>
                  <a:gd name="T17" fmla="*/ 40 h 925"/>
                  <a:gd name="T18" fmla="*/ 236 w 537"/>
                  <a:gd name="T19" fmla="*/ 0 h 9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7"/>
                  <a:gd name="T31" fmla="*/ 0 h 925"/>
                  <a:gd name="T32" fmla="*/ 537 w 537"/>
                  <a:gd name="T33" fmla="*/ 925 h 9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7" h="925">
                    <a:moveTo>
                      <a:pt x="473" y="0"/>
                    </a:moveTo>
                    <a:lnTo>
                      <a:pt x="537" y="48"/>
                    </a:lnTo>
                    <a:lnTo>
                      <a:pt x="531" y="180"/>
                    </a:lnTo>
                    <a:lnTo>
                      <a:pt x="406" y="280"/>
                    </a:lnTo>
                    <a:lnTo>
                      <a:pt x="316" y="606"/>
                    </a:lnTo>
                    <a:lnTo>
                      <a:pt x="0" y="925"/>
                    </a:lnTo>
                    <a:lnTo>
                      <a:pt x="145" y="476"/>
                    </a:lnTo>
                    <a:lnTo>
                      <a:pt x="305" y="231"/>
                    </a:lnTo>
                    <a:lnTo>
                      <a:pt x="330" y="80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FF0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84" name="Group 64">
                <a:extLst>
                  <a:ext uri="{FF2B5EF4-FFF2-40B4-BE49-F238E27FC236}">
                    <a16:creationId xmlns:a16="http://schemas.microsoft.com/office/drawing/2014/main" id="{786B849C-26E1-3C9D-2947-A38266C6E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3360"/>
                <a:ext cx="391" cy="462"/>
                <a:chOff x="741" y="3360"/>
                <a:chExt cx="391" cy="462"/>
              </a:xfrm>
            </p:grpSpPr>
            <p:grpSp>
              <p:nvGrpSpPr>
                <p:cNvPr id="5185" name="Group 65">
                  <a:extLst>
                    <a:ext uri="{FF2B5EF4-FFF2-40B4-BE49-F238E27FC236}">
                      <a16:creationId xmlns:a16="http://schemas.microsoft.com/office/drawing/2014/main" id="{140A1579-52E1-2FAD-1722-54A891E266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3360"/>
                  <a:ext cx="335" cy="372"/>
                  <a:chOff x="741" y="3360"/>
                  <a:chExt cx="335" cy="372"/>
                </a:xfrm>
              </p:grpSpPr>
              <p:sp>
                <p:nvSpPr>
                  <p:cNvPr id="5187" name="Freeform 66">
                    <a:extLst>
                      <a:ext uri="{FF2B5EF4-FFF2-40B4-BE49-F238E27FC236}">
                        <a16:creationId xmlns:a16="http://schemas.microsoft.com/office/drawing/2014/main" id="{B363EF94-C6C1-65BE-318C-450D349592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1" y="3360"/>
                    <a:ext cx="335" cy="372"/>
                  </a:xfrm>
                  <a:custGeom>
                    <a:avLst/>
                    <a:gdLst>
                      <a:gd name="T0" fmla="*/ 286 w 669"/>
                      <a:gd name="T1" fmla="*/ 36 h 745"/>
                      <a:gd name="T2" fmla="*/ 256 w 669"/>
                      <a:gd name="T3" fmla="*/ 96 h 745"/>
                      <a:gd name="T4" fmla="*/ 205 w 669"/>
                      <a:gd name="T5" fmla="*/ 84 h 745"/>
                      <a:gd name="T6" fmla="*/ 157 w 669"/>
                      <a:gd name="T7" fmla="*/ 70 h 745"/>
                      <a:gd name="T8" fmla="*/ 115 w 669"/>
                      <a:gd name="T9" fmla="*/ 51 h 745"/>
                      <a:gd name="T10" fmla="*/ 84 w 669"/>
                      <a:gd name="T11" fmla="*/ 37 h 745"/>
                      <a:gd name="T12" fmla="*/ 26 w 669"/>
                      <a:gd name="T13" fmla="*/ 0 h 745"/>
                      <a:gd name="T14" fmla="*/ 10 w 669"/>
                      <a:gd name="T15" fmla="*/ 6 h 745"/>
                      <a:gd name="T16" fmla="*/ 8 w 669"/>
                      <a:gd name="T17" fmla="*/ 42 h 745"/>
                      <a:gd name="T18" fmla="*/ 32 w 669"/>
                      <a:gd name="T19" fmla="*/ 76 h 745"/>
                      <a:gd name="T20" fmla="*/ 13 w 669"/>
                      <a:gd name="T21" fmla="*/ 72 h 745"/>
                      <a:gd name="T22" fmla="*/ 0 w 669"/>
                      <a:gd name="T23" fmla="*/ 88 h 745"/>
                      <a:gd name="T24" fmla="*/ 4 w 669"/>
                      <a:gd name="T25" fmla="*/ 104 h 745"/>
                      <a:gd name="T26" fmla="*/ 21 w 669"/>
                      <a:gd name="T27" fmla="*/ 124 h 745"/>
                      <a:gd name="T28" fmla="*/ 13 w 669"/>
                      <a:gd name="T29" fmla="*/ 132 h 745"/>
                      <a:gd name="T30" fmla="*/ 4 w 669"/>
                      <a:gd name="T31" fmla="*/ 144 h 745"/>
                      <a:gd name="T32" fmla="*/ 4 w 669"/>
                      <a:gd name="T33" fmla="*/ 159 h 745"/>
                      <a:gd name="T34" fmla="*/ 13 w 669"/>
                      <a:gd name="T35" fmla="*/ 184 h 745"/>
                      <a:gd name="T36" fmla="*/ 40 w 669"/>
                      <a:gd name="T37" fmla="*/ 207 h 745"/>
                      <a:gd name="T38" fmla="*/ 28 w 669"/>
                      <a:gd name="T39" fmla="*/ 215 h 745"/>
                      <a:gd name="T40" fmla="*/ 22 w 669"/>
                      <a:gd name="T41" fmla="*/ 236 h 745"/>
                      <a:gd name="T42" fmla="*/ 30 w 669"/>
                      <a:gd name="T43" fmla="*/ 256 h 745"/>
                      <a:gd name="T44" fmla="*/ 55 w 669"/>
                      <a:gd name="T45" fmla="*/ 268 h 745"/>
                      <a:gd name="T46" fmla="*/ 87 w 669"/>
                      <a:gd name="T47" fmla="*/ 280 h 745"/>
                      <a:gd name="T48" fmla="*/ 113 w 669"/>
                      <a:gd name="T49" fmla="*/ 302 h 745"/>
                      <a:gd name="T50" fmla="*/ 133 w 669"/>
                      <a:gd name="T51" fmla="*/ 322 h 745"/>
                      <a:gd name="T52" fmla="*/ 151 w 669"/>
                      <a:gd name="T53" fmla="*/ 342 h 745"/>
                      <a:gd name="T54" fmla="*/ 172 w 669"/>
                      <a:gd name="T55" fmla="*/ 365 h 745"/>
                      <a:gd name="T56" fmla="*/ 209 w 669"/>
                      <a:gd name="T57" fmla="*/ 372 h 745"/>
                      <a:gd name="T58" fmla="*/ 280 w 669"/>
                      <a:gd name="T59" fmla="*/ 280 h 745"/>
                      <a:gd name="T60" fmla="*/ 292 w 669"/>
                      <a:gd name="T61" fmla="*/ 212 h 745"/>
                      <a:gd name="T62" fmla="*/ 297 w 669"/>
                      <a:gd name="T63" fmla="*/ 172 h 745"/>
                      <a:gd name="T64" fmla="*/ 315 w 669"/>
                      <a:gd name="T65" fmla="*/ 151 h 745"/>
                      <a:gd name="T66" fmla="*/ 328 w 669"/>
                      <a:gd name="T67" fmla="*/ 130 h 745"/>
                      <a:gd name="T68" fmla="*/ 335 w 669"/>
                      <a:gd name="T69" fmla="*/ 98 h 745"/>
                      <a:gd name="T70" fmla="*/ 333 w 669"/>
                      <a:gd name="T71" fmla="*/ 77 h 745"/>
                      <a:gd name="T72" fmla="*/ 326 w 669"/>
                      <a:gd name="T73" fmla="*/ 59 h 745"/>
                      <a:gd name="T74" fmla="*/ 315 w 669"/>
                      <a:gd name="T75" fmla="*/ 41 h 745"/>
                      <a:gd name="T76" fmla="*/ 301 w 669"/>
                      <a:gd name="T77" fmla="*/ 34 h 745"/>
                      <a:gd name="T78" fmla="*/ 286 w 669"/>
                      <a:gd name="T79" fmla="*/ 36 h 745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669"/>
                      <a:gd name="T121" fmla="*/ 0 h 745"/>
                      <a:gd name="T122" fmla="*/ 669 w 669"/>
                      <a:gd name="T123" fmla="*/ 745 h 745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669" h="745">
                        <a:moveTo>
                          <a:pt x="571" y="72"/>
                        </a:moveTo>
                        <a:lnTo>
                          <a:pt x="511" y="192"/>
                        </a:lnTo>
                        <a:lnTo>
                          <a:pt x="409" y="169"/>
                        </a:lnTo>
                        <a:lnTo>
                          <a:pt x="314" y="140"/>
                        </a:lnTo>
                        <a:lnTo>
                          <a:pt x="229" y="102"/>
                        </a:lnTo>
                        <a:lnTo>
                          <a:pt x="167" y="75"/>
                        </a:lnTo>
                        <a:lnTo>
                          <a:pt x="52" y="0"/>
                        </a:lnTo>
                        <a:lnTo>
                          <a:pt x="20" y="12"/>
                        </a:lnTo>
                        <a:lnTo>
                          <a:pt x="16" y="85"/>
                        </a:lnTo>
                        <a:lnTo>
                          <a:pt x="64" y="153"/>
                        </a:lnTo>
                        <a:lnTo>
                          <a:pt x="25" y="144"/>
                        </a:lnTo>
                        <a:lnTo>
                          <a:pt x="0" y="176"/>
                        </a:lnTo>
                        <a:lnTo>
                          <a:pt x="7" y="208"/>
                        </a:lnTo>
                        <a:lnTo>
                          <a:pt x="41" y="249"/>
                        </a:lnTo>
                        <a:lnTo>
                          <a:pt x="25" y="265"/>
                        </a:lnTo>
                        <a:lnTo>
                          <a:pt x="7" y="289"/>
                        </a:lnTo>
                        <a:lnTo>
                          <a:pt x="7" y="319"/>
                        </a:lnTo>
                        <a:lnTo>
                          <a:pt x="25" y="368"/>
                        </a:lnTo>
                        <a:lnTo>
                          <a:pt x="80" y="415"/>
                        </a:lnTo>
                        <a:lnTo>
                          <a:pt x="55" y="431"/>
                        </a:lnTo>
                        <a:lnTo>
                          <a:pt x="44" y="472"/>
                        </a:lnTo>
                        <a:lnTo>
                          <a:pt x="59" y="512"/>
                        </a:lnTo>
                        <a:lnTo>
                          <a:pt x="109" y="537"/>
                        </a:lnTo>
                        <a:lnTo>
                          <a:pt x="173" y="561"/>
                        </a:lnTo>
                        <a:lnTo>
                          <a:pt x="225" y="605"/>
                        </a:lnTo>
                        <a:lnTo>
                          <a:pt x="265" y="645"/>
                        </a:lnTo>
                        <a:lnTo>
                          <a:pt x="301" y="685"/>
                        </a:lnTo>
                        <a:lnTo>
                          <a:pt x="343" y="730"/>
                        </a:lnTo>
                        <a:lnTo>
                          <a:pt x="417" y="745"/>
                        </a:lnTo>
                        <a:lnTo>
                          <a:pt x="560" y="561"/>
                        </a:lnTo>
                        <a:lnTo>
                          <a:pt x="584" y="424"/>
                        </a:lnTo>
                        <a:lnTo>
                          <a:pt x="593" y="344"/>
                        </a:lnTo>
                        <a:lnTo>
                          <a:pt x="629" y="303"/>
                        </a:lnTo>
                        <a:lnTo>
                          <a:pt x="656" y="261"/>
                        </a:lnTo>
                        <a:lnTo>
                          <a:pt x="669" y="197"/>
                        </a:lnTo>
                        <a:lnTo>
                          <a:pt x="666" y="154"/>
                        </a:lnTo>
                        <a:lnTo>
                          <a:pt x="652" y="118"/>
                        </a:lnTo>
                        <a:lnTo>
                          <a:pt x="629" y="83"/>
                        </a:lnTo>
                        <a:lnTo>
                          <a:pt x="602" y="68"/>
                        </a:lnTo>
                        <a:lnTo>
                          <a:pt x="571" y="72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188" name="Group 67">
                    <a:extLst>
                      <a:ext uri="{FF2B5EF4-FFF2-40B4-BE49-F238E27FC236}">
                        <a16:creationId xmlns:a16="http://schemas.microsoft.com/office/drawing/2014/main" id="{09424430-814F-F434-9CA9-2FD766BCC2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2" y="3416"/>
                    <a:ext cx="249" cy="182"/>
                    <a:chOff x="762" y="3416"/>
                    <a:chExt cx="249" cy="182"/>
                  </a:xfrm>
                </p:grpSpPr>
                <p:sp>
                  <p:nvSpPr>
                    <p:cNvPr id="5189" name="Freeform 68">
                      <a:extLst>
                        <a:ext uri="{FF2B5EF4-FFF2-40B4-BE49-F238E27FC236}">
                          <a16:creationId xmlns:a16="http://schemas.microsoft.com/office/drawing/2014/main" id="{F4E59149-40BD-7507-24F0-01F0A86A87A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9" y="3432"/>
                      <a:ext cx="177" cy="62"/>
                    </a:xfrm>
                    <a:custGeom>
                      <a:avLst/>
                      <a:gdLst>
                        <a:gd name="T0" fmla="*/ 0 w 354"/>
                        <a:gd name="T1" fmla="*/ 0 h 124"/>
                        <a:gd name="T2" fmla="*/ 40 w 354"/>
                        <a:gd name="T3" fmla="*/ 30 h 124"/>
                        <a:gd name="T4" fmla="*/ 88 w 354"/>
                        <a:gd name="T5" fmla="*/ 53 h 124"/>
                        <a:gd name="T6" fmla="*/ 138 w 354"/>
                        <a:gd name="T7" fmla="*/ 62 h 124"/>
                        <a:gd name="T8" fmla="*/ 177 w 354"/>
                        <a:gd name="T9" fmla="*/ 62 h 1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124"/>
                        <a:gd name="T17" fmla="*/ 354 w 354"/>
                        <a:gd name="T18" fmla="*/ 124 h 1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124">
                          <a:moveTo>
                            <a:pt x="0" y="0"/>
                          </a:moveTo>
                          <a:lnTo>
                            <a:pt x="79" y="59"/>
                          </a:lnTo>
                          <a:lnTo>
                            <a:pt x="175" y="105"/>
                          </a:lnTo>
                          <a:lnTo>
                            <a:pt x="275" y="124"/>
                          </a:lnTo>
                          <a:lnTo>
                            <a:pt x="354" y="124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90" name="Freeform 69">
                      <a:extLst>
                        <a:ext uri="{FF2B5EF4-FFF2-40B4-BE49-F238E27FC236}">
                          <a16:creationId xmlns:a16="http://schemas.microsoft.com/office/drawing/2014/main" id="{9D3D511E-A744-97CD-1B2B-2E6E875355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2" y="3488"/>
                      <a:ext cx="128" cy="57"/>
                    </a:xfrm>
                    <a:custGeom>
                      <a:avLst/>
                      <a:gdLst>
                        <a:gd name="T0" fmla="*/ 0 w 257"/>
                        <a:gd name="T1" fmla="*/ 0 h 116"/>
                        <a:gd name="T2" fmla="*/ 29 w 257"/>
                        <a:gd name="T3" fmla="*/ 23 h 116"/>
                        <a:gd name="T4" fmla="*/ 74 w 257"/>
                        <a:gd name="T5" fmla="*/ 45 h 116"/>
                        <a:gd name="T6" fmla="*/ 128 w 257"/>
                        <a:gd name="T7" fmla="*/ 57 h 11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57"/>
                        <a:gd name="T13" fmla="*/ 0 h 116"/>
                        <a:gd name="T14" fmla="*/ 257 w 257"/>
                        <a:gd name="T15" fmla="*/ 116 h 11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57" h="116">
                          <a:moveTo>
                            <a:pt x="0" y="0"/>
                          </a:moveTo>
                          <a:lnTo>
                            <a:pt x="59" y="47"/>
                          </a:lnTo>
                          <a:lnTo>
                            <a:pt x="148" y="91"/>
                          </a:lnTo>
                          <a:lnTo>
                            <a:pt x="257" y="11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91" name="Freeform 70">
                      <a:extLst>
                        <a:ext uri="{FF2B5EF4-FFF2-40B4-BE49-F238E27FC236}">
                          <a16:creationId xmlns:a16="http://schemas.microsoft.com/office/drawing/2014/main" id="{B0406709-3EF8-98C7-DE5C-FD60F361D36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1" y="3567"/>
                      <a:ext cx="87" cy="31"/>
                    </a:xfrm>
                    <a:custGeom>
                      <a:avLst/>
                      <a:gdLst>
                        <a:gd name="T0" fmla="*/ 0 w 172"/>
                        <a:gd name="T1" fmla="*/ 0 h 62"/>
                        <a:gd name="T2" fmla="*/ 41 w 172"/>
                        <a:gd name="T3" fmla="*/ 21 h 62"/>
                        <a:gd name="T4" fmla="*/ 87 w 172"/>
                        <a:gd name="T5" fmla="*/ 31 h 62"/>
                        <a:gd name="T6" fmla="*/ 0 60000 65536"/>
                        <a:gd name="T7" fmla="*/ 0 60000 65536"/>
                        <a:gd name="T8" fmla="*/ 0 60000 65536"/>
                        <a:gd name="T9" fmla="*/ 0 w 172"/>
                        <a:gd name="T10" fmla="*/ 0 h 62"/>
                        <a:gd name="T11" fmla="*/ 172 w 172"/>
                        <a:gd name="T12" fmla="*/ 62 h 6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2" h="62">
                          <a:moveTo>
                            <a:pt x="0" y="0"/>
                          </a:moveTo>
                          <a:lnTo>
                            <a:pt x="81" y="41"/>
                          </a:lnTo>
                          <a:lnTo>
                            <a:pt x="172" y="62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92" name="Freeform 71">
                      <a:extLst>
                        <a:ext uri="{FF2B5EF4-FFF2-40B4-BE49-F238E27FC236}">
                          <a16:creationId xmlns:a16="http://schemas.microsoft.com/office/drawing/2014/main" id="{F5C033D4-F5C7-FEC1-634F-468FC3864D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05" y="3416"/>
                      <a:ext cx="6" cy="38"/>
                    </a:xfrm>
                    <a:custGeom>
                      <a:avLst/>
                      <a:gdLst>
                        <a:gd name="T0" fmla="*/ 3 w 12"/>
                        <a:gd name="T1" fmla="*/ 38 h 75"/>
                        <a:gd name="T2" fmla="*/ 0 w 12"/>
                        <a:gd name="T3" fmla="*/ 22 h 75"/>
                        <a:gd name="T4" fmla="*/ 1 w 12"/>
                        <a:gd name="T5" fmla="*/ 13 h 75"/>
                        <a:gd name="T6" fmla="*/ 6 w 12"/>
                        <a:gd name="T7" fmla="*/ 0 h 7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"/>
                        <a:gd name="T13" fmla="*/ 0 h 75"/>
                        <a:gd name="T14" fmla="*/ 12 w 12"/>
                        <a:gd name="T15" fmla="*/ 75 h 7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" h="75">
                          <a:moveTo>
                            <a:pt x="6" y="75"/>
                          </a:moveTo>
                          <a:lnTo>
                            <a:pt x="0" y="43"/>
                          </a:lnTo>
                          <a:lnTo>
                            <a:pt x="1" y="25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186" name="Freeform 72">
                  <a:extLst>
                    <a:ext uri="{FF2B5EF4-FFF2-40B4-BE49-F238E27FC236}">
                      <a16:creationId xmlns:a16="http://schemas.microsoft.com/office/drawing/2014/main" id="{AE1C55AF-37DA-9963-5B85-535EA7DF3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" y="3547"/>
                  <a:ext cx="234" cy="275"/>
                </a:xfrm>
                <a:custGeom>
                  <a:avLst/>
                  <a:gdLst>
                    <a:gd name="T0" fmla="*/ 140 w 467"/>
                    <a:gd name="T1" fmla="*/ 0 h 549"/>
                    <a:gd name="T2" fmla="*/ 188 w 467"/>
                    <a:gd name="T3" fmla="*/ 33 h 549"/>
                    <a:gd name="T4" fmla="*/ 234 w 467"/>
                    <a:gd name="T5" fmla="*/ 76 h 549"/>
                    <a:gd name="T6" fmla="*/ 232 w 467"/>
                    <a:gd name="T7" fmla="*/ 102 h 549"/>
                    <a:gd name="T8" fmla="*/ 222 w 467"/>
                    <a:gd name="T9" fmla="*/ 125 h 549"/>
                    <a:gd name="T10" fmla="*/ 198 w 467"/>
                    <a:gd name="T11" fmla="*/ 173 h 549"/>
                    <a:gd name="T12" fmla="*/ 152 w 467"/>
                    <a:gd name="T13" fmla="*/ 233 h 549"/>
                    <a:gd name="T14" fmla="*/ 102 w 467"/>
                    <a:gd name="T15" fmla="*/ 275 h 549"/>
                    <a:gd name="T16" fmla="*/ 48 w 467"/>
                    <a:gd name="T17" fmla="*/ 260 h 549"/>
                    <a:gd name="T18" fmla="*/ 15 w 467"/>
                    <a:gd name="T19" fmla="*/ 237 h 549"/>
                    <a:gd name="T20" fmla="*/ 0 w 467"/>
                    <a:gd name="T21" fmla="*/ 208 h 549"/>
                    <a:gd name="T22" fmla="*/ 0 w 467"/>
                    <a:gd name="T23" fmla="*/ 169 h 549"/>
                    <a:gd name="T24" fmla="*/ 15 w 467"/>
                    <a:gd name="T25" fmla="*/ 173 h 549"/>
                    <a:gd name="T26" fmla="*/ 48 w 467"/>
                    <a:gd name="T27" fmla="*/ 157 h 549"/>
                    <a:gd name="T28" fmla="*/ 72 w 467"/>
                    <a:gd name="T29" fmla="*/ 129 h 549"/>
                    <a:gd name="T30" fmla="*/ 117 w 467"/>
                    <a:gd name="T31" fmla="*/ 75 h 549"/>
                    <a:gd name="T32" fmla="*/ 140 w 467"/>
                    <a:gd name="T33" fmla="*/ 0 h 5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7"/>
                    <a:gd name="T52" fmla="*/ 0 h 549"/>
                    <a:gd name="T53" fmla="*/ 467 w 467"/>
                    <a:gd name="T54" fmla="*/ 549 h 5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7" h="549">
                      <a:moveTo>
                        <a:pt x="279" y="0"/>
                      </a:moveTo>
                      <a:lnTo>
                        <a:pt x="375" y="66"/>
                      </a:lnTo>
                      <a:lnTo>
                        <a:pt x="467" y="152"/>
                      </a:lnTo>
                      <a:lnTo>
                        <a:pt x="464" y="203"/>
                      </a:lnTo>
                      <a:lnTo>
                        <a:pt x="443" y="249"/>
                      </a:lnTo>
                      <a:lnTo>
                        <a:pt x="395" y="346"/>
                      </a:lnTo>
                      <a:lnTo>
                        <a:pt x="304" y="465"/>
                      </a:lnTo>
                      <a:lnTo>
                        <a:pt x="203" y="549"/>
                      </a:lnTo>
                      <a:lnTo>
                        <a:pt x="95" y="520"/>
                      </a:lnTo>
                      <a:lnTo>
                        <a:pt x="29" y="474"/>
                      </a:lnTo>
                      <a:lnTo>
                        <a:pt x="0" y="416"/>
                      </a:lnTo>
                      <a:lnTo>
                        <a:pt x="0" y="337"/>
                      </a:lnTo>
                      <a:lnTo>
                        <a:pt x="29" y="346"/>
                      </a:lnTo>
                      <a:lnTo>
                        <a:pt x="95" y="314"/>
                      </a:lnTo>
                      <a:lnTo>
                        <a:pt x="143" y="257"/>
                      </a:lnTo>
                      <a:lnTo>
                        <a:pt x="234" y="149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1513" name="Rectangle 73">
            <a:extLst>
              <a:ext uri="{FF2B5EF4-FFF2-40B4-BE49-F238E27FC236}">
                <a16:creationId xmlns:a16="http://schemas.microsoft.com/office/drawing/2014/main" id="{A500CBC2-4419-961C-9916-436F2B07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1524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514" name="AutoShape 74" descr="白色大理石">
            <a:extLst>
              <a:ext uri="{FF2B5EF4-FFF2-40B4-BE49-F238E27FC236}">
                <a16:creationId xmlns:a16="http://schemas.microsoft.com/office/drawing/2014/main" id="{6CB1E121-D3E9-66E8-AEEE-C9F4425147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838200"/>
            <a:ext cx="2438400" cy="609600"/>
          </a:xfrm>
          <a:prstGeom prst="cube">
            <a:avLst>
              <a:gd name="adj" fmla="val 15625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Adjacency Matrix</a:t>
            </a:r>
            <a:endParaRPr lang="en-US" altLang="zh-CN" b="1"/>
          </a:p>
        </p:txBody>
      </p:sp>
      <p:sp>
        <p:nvSpPr>
          <p:cNvPr id="61515" name="Text Box 75">
            <a:extLst>
              <a:ext uri="{FF2B5EF4-FFF2-40B4-BE49-F238E27FC236}">
                <a16:creationId xmlns:a16="http://schemas.microsoft.com/office/drawing/2014/main" id="{00F247A8-A8FB-D9E1-15D2-BFFA9D677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adj_mat [ n ] [ n ] </a:t>
            </a:r>
            <a:r>
              <a:rPr lang="en-US" altLang="zh-CN" sz="2400" b="1"/>
              <a:t>is defined for G(V, E) with </a:t>
            </a:r>
            <a:r>
              <a:rPr lang="en-US" altLang="zh-CN" sz="2400" b="1" i="1"/>
              <a:t>n</a:t>
            </a:r>
            <a:r>
              <a:rPr lang="en-US" altLang="zh-CN" sz="2400" b="1"/>
              <a:t> vertices, </a:t>
            </a:r>
            <a:r>
              <a:rPr lang="en-US" altLang="zh-CN" sz="2400" b="1" i="1"/>
              <a:t>n </a:t>
            </a:r>
            <a:r>
              <a:rPr lang="en-US" altLang="zh-CN" sz="2400" b="1">
                <a:sym typeface="Symbol" panose="05050102010706020507" pitchFamily="18" charset="2"/>
              </a:rPr>
              <a:t> 1</a:t>
            </a:r>
            <a:r>
              <a:rPr lang="en-US" altLang="zh-CN" sz="2400" b="1"/>
              <a:t> : </a:t>
            </a:r>
          </a:p>
        </p:txBody>
      </p:sp>
      <p:graphicFrame>
        <p:nvGraphicFramePr>
          <p:cNvPr id="61516" name="Object 76">
            <a:extLst>
              <a:ext uri="{FF2B5EF4-FFF2-40B4-BE49-F238E27FC236}">
                <a16:creationId xmlns:a16="http://schemas.microsoft.com/office/drawing/2014/main" id="{C553F53C-6918-60A7-2FA8-17E4FE1E4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81200"/>
          <a:ext cx="6705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365500" imgH="444500" progId="Equation.3">
                  <p:embed/>
                </p:oleObj>
              </mc:Choice>
              <mc:Fallback>
                <p:oleObj name="公式" r:id="rId9" imgW="3365500" imgH="4445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705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7" name="Text Box 77">
            <a:extLst>
              <a:ext uri="{FF2B5EF4-FFF2-40B4-BE49-F238E27FC236}">
                <a16:creationId xmlns:a16="http://schemas.microsoft.com/office/drawing/2014/main" id="{BD0E646B-12CF-76F7-D2E1-475ADE25C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58825" indent="-758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Note: If G is undirected, then adj_mat[ ][ ] is symmetric.  Thus we can save space by storing only half of the matrix.</a:t>
            </a:r>
          </a:p>
        </p:txBody>
      </p:sp>
      <p:graphicFrame>
        <p:nvGraphicFramePr>
          <p:cNvPr id="61518" name="Object 78">
            <a:extLst>
              <a:ext uri="{FF2B5EF4-FFF2-40B4-BE49-F238E27FC236}">
                <a16:creationId xmlns:a16="http://schemas.microsoft.com/office/drawing/2014/main" id="{6C56F24A-1A4A-474A-DC82-F0C0DDA3A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191000"/>
          <a:ext cx="61722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40100" imgH="889000" progId="Equation.3">
                  <p:embed/>
                </p:oleObj>
              </mc:Choice>
              <mc:Fallback>
                <p:oleObj name="公式" r:id="rId11" imgW="3340100" imgH="8890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6172200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79">
            <a:extLst>
              <a:ext uri="{FF2B5EF4-FFF2-40B4-BE49-F238E27FC236}">
                <a16:creationId xmlns:a16="http://schemas.microsoft.com/office/drawing/2014/main" id="{F07DCA95-8F83-0FAF-0A9C-897EB78DC65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800600"/>
            <a:ext cx="2209800" cy="1909763"/>
            <a:chOff x="1680" y="2373"/>
            <a:chExt cx="2038" cy="1758"/>
          </a:xfrm>
        </p:grpSpPr>
        <p:grpSp>
          <p:nvGrpSpPr>
            <p:cNvPr id="5136" name="Group 80">
              <a:extLst>
                <a:ext uri="{FF2B5EF4-FFF2-40B4-BE49-F238E27FC236}">
                  <a16:creationId xmlns:a16="http://schemas.microsoft.com/office/drawing/2014/main" id="{DCB5C692-D041-5A83-47E5-A74821E17561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5172" name="Group 81">
                <a:extLst>
                  <a:ext uri="{FF2B5EF4-FFF2-40B4-BE49-F238E27FC236}">
                    <a16:creationId xmlns:a16="http://schemas.microsoft.com/office/drawing/2014/main" id="{7BDCE00E-94EC-3A95-AB13-127146C6D8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5175" name="Freeform 82">
                  <a:extLst>
                    <a:ext uri="{FF2B5EF4-FFF2-40B4-BE49-F238E27FC236}">
                      <a16:creationId xmlns:a16="http://schemas.microsoft.com/office/drawing/2014/main" id="{C46BBA2B-221F-0D47-ECD8-BD162AAA2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44 w 571"/>
                    <a:gd name="T1" fmla="*/ 32 h 510"/>
                    <a:gd name="T2" fmla="*/ 25 w 571"/>
                    <a:gd name="T3" fmla="*/ 65 h 510"/>
                    <a:gd name="T4" fmla="*/ 19 w 571"/>
                    <a:gd name="T5" fmla="*/ 78 h 510"/>
                    <a:gd name="T6" fmla="*/ 15 w 571"/>
                    <a:gd name="T7" fmla="*/ 92 h 510"/>
                    <a:gd name="T8" fmla="*/ 12 w 571"/>
                    <a:gd name="T9" fmla="*/ 113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1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5 w 571"/>
                    <a:gd name="T23" fmla="*/ 173 h 510"/>
                    <a:gd name="T24" fmla="*/ 1 w 571"/>
                    <a:gd name="T25" fmla="*/ 179 h 510"/>
                    <a:gd name="T26" fmla="*/ 0 w 571"/>
                    <a:gd name="T27" fmla="*/ 187 h 510"/>
                    <a:gd name="T28" fmla="*/ 2 w 571"/>
                    <a:gd name="T29" fmla="*/ 194 h 510"/>
                    <a:gd name="T30" fmla="*/ 7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8 h 510"/>
                    <a:gd name="T38" fmla="*/ 95 w 571"/>
                    <a:gd name="T39" fmla="*/ 240 h 510"/>
                    <a:gd name="T40" fmla="*/ 109 w 571"/>
                    <a:gd name="T41" fmla="*/ 240 h 510"/>
                    <a:gd name="T42" fmla="*/ 124 w 571"/>
                    <a:gd name="T43" fmla="*/ 245 h 510"/>
                    <a:gd name="T44" fmla="*/ 142 w 571"/>
                    <a:gd name="T45" fmla="*/ 251 h 510"/>
                    <a:gd name="T46" fmla="*/ 183 w 571"/>
                    <a:gd name="T47" fmla="*/ 256 h 510"/>
                    <a:gd name="T48" fmla="*/ 231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3 h 510"/>
                    <a:gd name="T54" fmla="*/ 279 w 571"/>
                    <a:gd name="T55" fmla="*/ 235 h 510"/>
                    <a:gd name="T56" fmla="*/ 282 w 571"/>
                    <a:gd name="T57" fmla="*/ 225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8 h 510"/>
                    <a:gd name="T68" fmla="*/ 276 w 571"/>
                    <a:gd name="T69" fmla="*/ 96 h 510"/>
                    <a:gd name="T70" fmla="*/ 261 w 571"/>
                    <a:gd name="T71" fmla="*/ 50 h 510"/>
                    <a:gd name="T72" fmla="*/ 244 w 571"/>
                    <a:gd name="T73" fmla="*/ 0 h 510"/>
                    <a:gd name="T74" fmla="*/ 44 w 571"/>
                    <a:gd name="T75" fmla="*/ 3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6" name="Arc 83">
                  <a:extLst>
                    <a:ext uri="{FF2B5EF4-FFF2-40B4-BE49-F238E27FC236}">
                      <a16:creationId xmlns:a16="http://schemas.microsoft.com/office/drawing/2014/main" id="{37C7D326-A304-751C-C14D-B2948BFE6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73" name="Rectangle 84">
                <a:extLst>
                  <a:ext uri="{FF2B5EF4-FFF2-40B4-BE49-F238E27FC236}">
                    <a16:creationId xmlns:a16="http://schemas.microsoft.com/office/drawing/2014/main" id="{01321F42-0FA7-41B2-8B2B-88FD7FE84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174" name="Freeform 85">
                <a:extLst>
                  <a:ext uri="{FF2B5EF4-FFF2-40B4-BE49-F238E27FC236}">
                    <a16:creationId xmlns:a16="http://schemas.microsoft.com/office/drawing/2014/main" id="{0EE1E404-0CE5-917C-5DEA-85034D3D3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3 w 566"/>
                  <a:gd name="T1" fmla="*/ 242 h 1408"/>
                  <a:gd name="T2" fmla="*/ 8 w 566"/>
                  <a:gd name="T3" fmla="*/ 452 h 1408"/>
                  <a:gd name="T4" fmla="*/ 0 w 566"/>
                  <a:gd name="T5" fmla="*/ 704 h 1408"/>
                  <a:gd name="T6" fmla="*/ 272 w 566"/>
                  <a:gd name="T7" fmla="*/ 702 h 1408"/>
                  <a:gd name="T8" fmla="*/ 274 w 566"/>
                  <a:gd name="T9" fmla="*/ 437 h 1408"/>
                  <a:gd name="T10" fmla="*/ 274 w 566"/>
                  <a:gd name="T11" fmla="*/ 300 h 1408"/>
                  <a:gd name="T12" fmla="*/ 283 w 566"/>
                  <a:gd name="T13" fmla="*/ 157 h 1408"/>
                  <a:gd name="T14" fmla="*/ 280 w 566"/>
                  <a:gd name="T15" fmla="*/ 124 h 1408"/>
                  <a:gd name="T16" fmla="*/ 278 w 566"/>
                  <a:gd name="T17" fmla="*/ 100 h 1408"/>
                  <a:gd name="T18" fmla="*/ 273 w 566"/>
                  <a:gd name="T19" fmla="*/ 76 h 1408"/>
                  <a:gd name="T20" fmla="*/ 267 w 566"/>
                  <a:gd name="T21" fmla="*/ 60 h 1408"/>
                  <a:gd name="T22" fmla="*/ 258 w 566"/>
                  <a:gd name="T23" fmla="*/ 43 h 1408"/>
                  <a:gd name="T24" fmla="*/ 248 w 566"/>
                  <a:gd name="T25" fmla="*/ 31 h 1408"/>
                  <a:gd name="T26" fmla="*/ 232 w 566"/>
                  <a:gd name="T27" fmla="*/ 20 h 1408"/>
                  <a:gd name="T28" fmla="*/ 212 w 566"/>
                  <a:gd name="T29" fmla="*/ 10 h 1408"/>
                  <a:gd name="T30" fmla="*/ 190 w 566"/>
                  <a:gd name="T31" fmla="*/ 4 h 1408"/>
                  <a:gd name="T32" fmla="*/ 166 w 566"/>
                  <a:gd name="T33" fmla="*/ 1 h 1408"/>
                  <a:gd name="T34" fmla="*/ 146 w 566"/>
                  <a:gd name="T35" fmla="*/ 0 h 1408"/>
                  <a:gd name="T36" fmla="*/ 122 w 566"/>
                  <a:gd name="T37" fmla="*/ 5 h 1408"/>
                  <a:gd name="T38" fmla="*/ 98 w 566"/>
                  <a:gd name="T39" fmla="*/ 12 h 1408"/>
                  <a:gd name="T40" fmla="*/ 84 w 566"/>
                  <a:gd name="T41" fmla="*/ 21 h 1408"/>
                  <a:gd name="T42" fmla="*/ 68 w 566"/>
                  <a:gd name="T43" fmla="*/ 33 h 1408"/>
                  <a:gd name="T44" fmla="*/ 56 w 566"/>
                  <a:gd name="T45" fmla="*/ 48 h 1408"/>
                  <a:gd name="T46" fmla="*/ 43 w 566"/>
                  <a:gd name="T47" fmla="*/ 70 h 1408"/>
                  <a:gd name="T48" fmla="*/ 33 w 566"/>
                  <a:gd name="T49" fmla="*/ 94 h 1408"/>
                  <a:gd name="T50" fmla="*/ 24 w 566"/>
                  <a:gd name="T51" fmla="*/ 134 h 1408"/>
                  <a:gd name="T52" fmla="*/ 13 w 566"/>
                  <a:gd name="T53" fmla="*/ 242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37" name="Group 86">
              <a:extLst>
                <a:ext uri="{FF2B5EF4-FFF2-40B4-BE49-F238E27FC236}">
                  <a16:creationId xmlns:a16="http://schemas.microsoft.com/office/drawing/2014/main" id="{800717FF-7841-E898-FB25-8B33779B3A5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5170" name="Freeform 87">
                <a:extLst>
                  <a:ext uri="{FF2B5EF4-FFF2-40B4-BE49-F238E27FC236}">
                    <a16:creationId xmlns:a16="http://schemas.microsoft.com/office/drawing/2014/main" id="{A886AFB3-81EB-6528-C245-94F7D4E08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1 h 229"/>
                  <a:gd name="T2" fmla="*/ 0 w 913"/>
                  <a:gd name="T3" fmla="*/ 90 h 229"/>
                  <a:gd name="T4" fmla="*/ 122 w 913"/>
                  <a:gd name="T5" fmla="*/ 90 h 229"/>
                  <a:gd name="T6" fmla="*/ 126 w 913"/>
                  <a:gd name="T7" fmla="*/ 76 h 229"/>
                  <a:gd name="T8" fmla="*/ 150 w 913"/>
                  <a:gd name="T9" fmla="*/ 90 h 229"/>
                  <a:gd name="T10" fmla="*/ 195 w 913"/>
                  <a:gd name="T11" fmla="*/ 102 h 229"/>
                  <a:gd name="T12" fmla="*/ 251 w 913"/>
                  <a:gd name="T13" fmla="*/ 112 h 229"/>
                  <a:gd name="T14" fmla="*/ 298 w 913"/>
                  <a:gd name="T15" fmla="*/ 115 h 229"/>
                  <a:gd name="T16" fmla="*/ 343 w 913"/>
                  <a:gd name="T17" fmla="*/ 112 h 229"/>
                  <a:gd name="T18" fmla="*/ 408 w 913"/>
                  <a:gd name="T19" fmla="*/ 107 h 229"/>
                  <a:gd name="T20" fmla="*/ 431 w 913"/>
                  <a:gd name="T21" fmla="*/ 104 h 229"/>
                  <a:gd name="T22" fmla="*/ 456 w 913"/>
                  <a:gd name="T23" fmla="*/ 97 h 229"/>
                  <a:gd name="T24" fmla="*/ 456 w 913"/>
                  <a:gd name="T25" fmla="*/ 79 h 229"/>
                  <a:gd name="T26" fmla="*/ 454 w 913"/>
                  <a:gd name="T27" fmla="*/ 71 h 229"/>
                  <a:gd name="T28" fmla="*/ 446 w 913"/>
                  <a:gd name="T29" fmla="*/ 60 h 229"/>
                  <a:gd name="T30" fmla="*/ 436 w 913"/>
                  <a:gd name="T31" fmla="*/ 53 h 229"/>
                  <a:gd name="T32" fmla="*/ 423 w 913"/>
                  <a:gd name="T33" fmla="*/ 46 h 229"/>
                  <a:gd name="T34" fmla="*/ 401 w 913"/>
                  <a:gd name="T35" fmla="*/ 36 h 229"/>
                  <a:gd name="T36" fmla="*/ 377 w 913"/>
                  <a:gd name="T37" fmla="*/ 27 h 229"/>
                  <a:gd name="T38" fmla="*/ 352 w 913"/>
                  <a:gd name="T39" fmla="*/ 19 h 229"/>
                  <a:gd name="T40" fmla="*/ 325 w 913"/>
                  <a:gd name="T41" fmla="*/ 13 h 229"/>
                  <a:gd name="T42" fmla="*/ 234 w 913"/>
                  <a:gd name="T43" fmla="*/ 0 h 229"/>
                  <a:gd name="T44" fmla="*/ 0 w 913"/>
                  <a:gd name="T45" fmla="*/ 2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1" name="Freeform 88">
                <a:extLst>
                  <a:ext uri="{FF2B5EF4-FFF2-40B4-BE49-F238E27FC236}">
                    <a16:creationId xmlns:a16="http://schemas.microsoft.com/office/drawing/2014/main" id="{1D9EE1DA-9F64-7218-4262-735CB8391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2 h 222"/>
                  <a:gd name="T2" fmla="*/ 0 w 913"/>
                  <a:gd name="T3" fmla="*/ 90 h 222"/>
                  <a:gd name="T4" fmla="*/ 121 w 913"/>
                  <a:gd name="T5" fmla="*/ 90 h 222"/>
                  <a:gd name="T6" fmla="*/ 124 w 913"/>
                  <a:gd name="T7" fmla="*/ 76 h 222"/>
                  <a:gd name="T8" fmla="*/ 149 w 913"/>
                  <a:gd name="T9" fmla="*/ 90 h 222"/>
                  <a:gd name="T10" fmla="*/ 203 w 913"/>
                  <a:gd name="T11" fmla="*/ 98 h 222"/>
                  <a:gd name="T12" fmla="*/ 268 w 913"/>
                  <a:gd name="T13" fmla="*/ 106 h 222"/>
                  <a:gd name="T14" fmla="*/ 338 w 913"/>
                  <a:gd name="T15" fmla="*/ 111 h 222"/>
                  <a:gd name="T16" fmla="*/ 401 w 913"/>
                  <a:gd name="T17" fmla="*/ 111 h 222"/>
                  <a:gd name="T18" fmla="*/ 432 w 913"/>
                  <a:gd name="T19" fmla="*/ 103 h 222"/>
                  <a:gd name="T20" fmla="*/ 456 w 913"/>
                  <a:gd name="T21" fmla="*/ 97 h 222"/>
                  <a:gd name="T22" fmla="*/ 456 w 913"/>
                  <a:gd name="T23" fmla="*/ 80 h 222"/>
                  <a:gd name="T24" fmla="*/ 454 w 913"/>
                  <a:gd name="T25" fmla="*/ 70 h 222"/>
                  <a:gd name="T26" fmla="*/ 446 w 913"/>
                  <a:gd name="T27" fmla="*/ 61 h 222"/>
                  <a:gd name="T28" fmla="*/ 436 w 913"/>
                  <a:gd name="T29" fmla="*/ 53 h 222"/>
                  <a:gd name="T30" fmla="*/ 423 w 913"/>
                  <a:gd name="T31" fmla="*/ 46 h 222"/>
                  <a:gd name="T32" fmla="*/ 401 w 913"/>
                  <a:gd name="T33" fmla="*/ 36 h 222"/>
                  <a:gd name="T34" fmla="*/ 377 w 913"/>
                  <a:gd name="T35" fmla="*/ 27 h 222"/>
                  <a:gd name="T36" fmla="*/ 352 w 913"/>
                  <a:gd name="T37" fmla="*/ 20 h 222"/>
                  <a:gd name="T38" fmla="*/ 325 w 913"/>
                  <a:gd name="T39" fmla="*/ 13 h 222"/>
                  <a:gd name="T40" fmla="*/ 233 w 913"/>
                  <a:gd name="T41" fmla="*/ 0 h 222"/>
                  <a:gd name="T42" fmla="*/ 0 w 913"/>
                  <a:gd name="T43" fmla="*/ 2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8" name="Freeform 89">
              <a:extLst>
                <a:ext uri="{FF2B5EF4-FFF2-40B4-BE49-F238E27FC236}">
                  <a16:creationId xmlns:a16="http://schemas.microsoft.com/office/drawing/2014/main" id="{3EB8775E-F405-A6D0-5767-F7D38D6CAC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241 w 852"/>
                <a:gd name="T1" fmla="*/ 0 h 1411"/>
                <a:gd name="T2" fmla="*/ 334 w 852"/>
                <a:gd name="T3" fmla="*/ 223 h 1411"/>
                <a:gd name="T4" fmla="*/ 341 w 852"/>
                <a:gd name="T5" fmla="*/ 240 h 1411"/>
                <a:gd name="T6" fmla="*/ 348 w 852"/>
                <a:gd name="T7" fmla="*/ 260 h 1411"/>
                <a:gd name="T8" fmla="*/ 352 w 852"/>
                <a:gd name="T9" fmla="*/ 289 h 1411"/>
                <a:gd name="T10" fmla="*/ 348 w 852"/>
                <a:gd name="T11" fmla="*/ 314 h 1411"/>
                <a:gd name="T12" fmla="*/ 316 w 852"/>
                <a:gd name="T13" fmla="*/ 407 h 1411"/>
                <a:gd name="T14" fmla="*/ 304 w 852"/>
                <a:gd name="T15" fmla="*/ 435 h 1411"/>
                <a:gd name="T16" fmla="*/ 298 w 852"/>
                <a:gd name="T17" fmla="*/ 464 h 1411"/>
                <a:gd name="T18" fmla="*/ 312 w 852"/>
                <a:gd name="T19" fmla="*/ 481 h 1411"/>
                <a:gd name="T20" fmla="*/ 314 w 852"/>
                <a:gd name="T21" fmla="*/ 495 h 1411"/>
                <a:gd name="T22" fmla="*/ 300 w 852"/>
                <a:gd name="T23" fmla="*/ 507 h 1411"/>
                <a:gd name="T24" fmla="*/ 285 w 852"/>
                <a:gd name="T25" fmla="*/ 525 h 1411"/>
                <a:gd name="T26" fmla="*/ 300 w 852"/>
                <a:gd name="T27" fmla="*/ 540 h 1411"/>
                <a:gd name="T28" fmla="*/ 316 w 852"/>
                <a:gd name="T29" fmla="*/ 568 h 1411"/>
                <a:gd name="T30" fmla="*/ 65 w 852"/>
                <a:gd name="T31" fmla="*/ 564 h 1411"/>
                <a:gd name="T32" fmla="*/ 54 w 852"/>
                <a:gd name="T33" fmla="*/ 503 h 1411"/>
                <a:gd name="T34" fmla="*/ 63 w 852"/>
                <a:gd name="T35" fmla="*/ 451 h 1411"/>
                <a:gd name="T36" fmla="*/ 85 w 852"/>
                <a:gd name="T37" fmla="*/ 403 h 1411"/>
                <a:gd name="T38" fmla="*/ 99 w 852"/>
                <a:gd name="T39" fmla="*/ 376 h 1411"/>
                <a:gd name="T40" fmla="*/ 160 w 852"/>
                <a:gd name="T41" fmla="*/ 297 h 1411"/>
                <a:gd name="T42" fmla="*/ 142 w 852"/>
                <a:gd name="T43" fmla="*/ 258 h 1411"/>
                <a:gd name="T44" fmla="*/ 0 w 852"/>
                <a:gd name="T45" fmla="*/ 6 h 1411"/>
                <a:gd name="T46" fmla="*/ 24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Freeform 90">
              <a:extLst>
                <a:ext uri="{FF2B5EF4-FFF2-40B4-BE49-F238E27FC236}">
                  <a16:creationId xmlns:a16="http://schemas.microsoft.com/office/drawing/2014/main" id="{DE20C2B1-70CE-A9A8-4E66-4B43785F85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22 h 1565"/>
                <a:gd name="T2" fmla="*/ 32 w 982"/>
                <a:gd name="T3" fmla="*/ 129 h 1565"/>
                <a:gd name="T4" fmla="*/ 41 w 982"/>
                <a:gd name="T5" fmla="*/ 156 h 1565"/>
                <a:gd name="T6" fmla="*/ 51 w 982"/>
                <a:gd name="T7" fmla="*/ 179 h 1565"/>
                <a:gd name="T8" fmla="*/ 61 w 982"/>
                <a:gd name="T9" fmla="*/ 200 h 1565"/>
                <a:gd name="T10" fmla="*/ 75 w 982"/>
                <a:gd name="T11" fmla="*/ 225 h 1565"/>
                <a:gd name="T12" fmla="*/ 87 w 982"/>
                <a:gd name="T13" fmla="*/ 242 h 1565"/>
                <a:gd name="T14" fmla="*/ 98 w 982"/>
                <a:gd name="T15" fmla="*/ 256 h 1565"/>
                <a:gd name="T16" fmla="*/ 120 w 982"/>
                <a:gd name="T17" fmla="*/ 279 h 1565"/>
                <a:gd name="T18" fmla="*/ 143 w 982"/>
                <a:gd name="T19" fmla="*/ 304 h 1565"/>
                <a:gd name="T20" fmla="*/ 161 w 982"/>
                <a:gd name="T21" fmla="*/ 314 h 1565"/>
                <a:gd name="T22" fmla="*/ 139 w 982"/>
                <a:gd name="T23" fmla="*/ 328 h 1565"/>
                <a:gd name="T24" fmla="*/ 156 w 982"/>
                <a:gd name="T25" fmla="*/ 358 h 1565"/>
                <a:gd name="T26" fmla="*/ 120 w 982"/>
                <a:gd name="T27" fmla="*/ 406 h 1565"/>
                <a:gd name="T28" fmla="*/ 93 w 982"/>
                <a:gd name="T29" fmla="*/ 431 h 1565"/>
                <a:gd name="T30" fmla="*/ 82 w 982"/>
                <a:gd name="T31" fmla="*/ 442 h 1565"/>
                <a:gd name="T32" fmla="*/ 73 w 982"/>
                <a:gd name="T33" fmla="*/ 457 h 1565"/>
                <a:gd name="T34" fmla="*/ 64 w 982"/>
                <a:gd name="T35" fmla="*/ 472 h 1565"/>
                <a:gd name="T36" fmla="*/ 58 w 982"/>
                <a:gd name="T37" fmla="*/ 485 h 1565"/>
                <a:gd name="T38" fmla="*/ 52 w 982"/>
                <a:gd name="T39" fmla="*/ 497 h 1565"/>
                <a:gd name="T40" fmla="*/ 47 w 982"/>
                <a:gd name="T41" fmla="*/ 512 h 1565"/>
                <a:gd name="T42" fmla="*/ 42 w 982"/>
                <a:gd name="T43" fmla="*/ 533 h 1565"/>
                <a:gd name="T44" fmla="*/ 40 w 982"/>
                <a:gd name="T45" fmla="*/ 558 h 1565"/>
                <a:gd name="T46" fmla="*/ 40 w 982"/>
                <a:gd name="T47" fmla="*/ 585 h 1565"/>
                <a:gd name="T48" fmla="*/ 41 w 982"/>
                <a:gd name="T49" fmla="*/ 629 h 1565"/>
                <a:gd name="T50" fmla="*/ 310 w 982"/>
                <a:gd name="T51" fmla="*/ 617 h 1565"/>
                <a:gd name="T52" fmla="*/ 295 w 982"/>
                <a:gd name="T53" fmla="*/ 601 h 1565"/>
                <a:gd name="T54" fmla="*/ 292 w 982"/>
                <a:gd name="T55" fmla="*/ 588 h 1565"/>
                <a:gd name="T56" fmla="*/ 291 w 982"/>
                <a:gd name="T57" fmla="*/ 580 h 1565"/>
                <a:gd name="T58" fmla="*/ 301 w 982"/>
                <a:gd name="T59" fmla="*/ 542 h 1565"/>
                <a:gd name="T60" fmla="*/ 273 w 982"/>
                <a:gd name="T61" fmla="*/ 540 h 1565"/>
                <a:gd name="T62" fmla="*/ 305 w 982"/>
                <a:gd name="T63" fmla="*/ 516 h 1565"/>
                <a:gd name="T64" fmla="*/ 394 w 982"/>
                <a:gd name="T65" fmla="*/ 389 h 1565"/>
                <a:gd name="T66" fmla="*/ 400 w 982"/>
                <a:gd name="T67" fmla="*/ 376 h 1565"/>
                <a:gd name="T68" fmla="*/ 404 w 982"/>
                <a:gd name="T69" fmla="*/ 362 h 1565"/>
                <a:gd name="T70" fmla="*/ 406 w 982"/>
                <a:gd name="T71" fmla="*/ 348 h 1565"/>
                <a:gd name="T72" fmla="*/ 406 w 982"/>
                <a:gd name="T73" fmla="*/ 332 h 1565"/>
                <a:gd name="T74" fmla="*/ 403 w 982"/>
                <a:gd name="T75" fmla="*/ 318 h 1565"/>
                <a:gd name="T76" fmla="*/ 400 w 982"/>
                <a:gd name="T77" fmla="*/ 304 h 1565"/>
                <a:gd name="T78" fmla="*/ 390 w 982"/>
                <a:gd name="T79" fmla="*/ 283 h 1565"/>
                <a:gd name="T80" fmla="*/ 345 w 982"/>
                <a:gd name="T81" fmla="*/ 188 h 1565"/>
                <a:gd name="T82" fmla="*/ 262 w 982"/>
                <a:gd name="T83" fmla="*/ 0 h 1565"/>
                <a:gd name="T84" fmla="*/ 0 w 982"/>
                <a:gd name="T85" fmla="*/ 22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Freeform 91">
              <a:extLst>
                <a:ext uri="{FF2B5EF4-FFF2-40B4-BE49-F238E27FC236}">
                  <a16:creationId xmlns:a16="http://schemas.microsoft.com/office/drawing/2014/main" id="{ACFC3961-4B09-AF6C-C5F1-0D0A8EC2EE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05 w 357"/>
                <a:gd name="T1" fmla="*/ 33 h 1222"/>
                <a:gd name="T2" fmla="*/ 114 w 357"/>
                <a:gd name="T3" fmla="*/ 45 h 1222"/>
                <a:gd name="T4" fmla="*/ 124 w 357"/>
                <a:gd name="T5" fmla="*/ 61 h 1222"/>
                <a:gd name="T6" fmla="*/ 132 w 357"/>
                <a:gd name="T7" fmla="*/ 79 h 1222"/>
                <a:gd name="T8" fmla="*/ 139 w 357"/>
                <a:gd name="T9" fmla="*/ 99 h 1222"/>
                <a:gd name="T10" fmla="*/ 144 w 357"/>
                <a:gd name="T11" fmla="*/ 119 h 1222"/>
                <a:gd name="T12" fmla="*/ 146 w 357"/>
                <a:gd name="T13" fmla="*/ 141 h 1222"/>
                <a:gd name="T14" fmla="*/ 147 w 357"/>
                <a:gd name="T15" fmla="*/ 162 h 1222"/>
                <a:gd name="T16" fmla="*/ 146 w 357"/>
                <a:gd name="T17" fmla="*/ 198 h 1222"/>
                <a:gd name="T18" fmla="*/ 143 w 357"/>
                <a:gd name="T19" fmla="*/ 224 h 1222"/>
                <a:gd name="T20" fmla="*/ 137 w 357"/>
                <a:gd name="T21" fmla="*/ 256 h 1222"/>
                <a:gd name="T22" fmla="*/ 132 w 357"/>
                <a:gd name="T23" fmla="*/ 275 h 1222"/>
                <a:gd name="T24" fmla="*/ 126 w 357"/>
                <a:gd name="T25" fmla="*/ 304 h 1222"/>
                <a:gd name="T26" fmla="*/ 119 w 357"/>
                <a:gd name="T27" fmla="*/ 329 h 1222"/>
                <a:gd name="T28" fmla="*/ 112 w 357"/>
                <a:gd name="T29" fmla="*/ 348 h 1222"/>
                <a:gd name="T30" fmla="*/ 104 w 357"/>
                <a:gd name="T31" fmla="*/ 366 h 1222"/>
                <a:gd name="T32" fmla="*/ 96 w 357"/>
                <a:gd name="T33" fmla="*/ 385 h 1222"/>
                <a:gd name="T34" fmla="*/ 86 w 357"/>
                <a:gd name="T35" fmla="*/ 401 h 1222"/>
                <a:gd name="T36" fmla="*/ 76 w 357"/>
                <a:gd name="T37" fmla="*/ 419 h 1222"/>
                <a:gd name="T38" fmla="*/ 65 w 357"/>
                <a:gd name="T39" fmla="*/ 433 h 1222"/>
                <a:gd name="T40" fmla="*/ 54 w 357"/>
                <a:gd name="T41" fmla="*/ 447 h 1222"/>
                <a:gd name="T42" fmla="*/ 40 w 357"/>
                <a:gd name="T43" fmla="*/ 462 h 1222"/>
                <a:gd name="T44" fmla="*/ 26 w 357"/>
                <a:gd name="T45" fmla="*/ 473 h 1222"/>
                <a:gd name="T46" fmla="*/ 0 w 357"/>
                <a:gd name="T47" fmla="*/ 492 h 1222"/>
                <a:gd name="T48" fmla="*/ 0 w 357"/>
                <a:gd name="T49" fmla="*/ 0 h 1222"/>
                <a:gd name="T50" fmla="*/ 86 w 357"/>
                <a:gd name="T51" fmla="*/ 6 h 1222"/>
                <a:gd name="T52" fmla="*/ 105 w 357"/>
                <a:gd name="T53" fmla="*/ 3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41" name="Group 92">
              <a:extLst>
                <a:ext uri="{FF2B5EF4-FFF2-40B4-BE49-F238E27FC236}">
                  <a16:creationId xmlns:a16="http://schemas.microsoft.com/office/drawing/2014/main" id="{DC86EBA9-557F-D6F4-5AA2-AF9CD199B4E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5168" name="Freeform 93">
                <a:extLst>
                  <a:ext uri="{FF2B5EF4-FFF2-40B4-BE49-F238E27FC236}">
                    <a16:creationId xmlns:a16="http://schemas.microsoft.com/office/drawing/2014/main" id="{7DF3371E-9FA4-14E3-D1EA-93C064AD8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9 w 163"/>
                  <a:gd name="T3" fmla="*/ 10 h 1188"/>
                  <a:gd name="T4" fmla="*/ 32 w 163"/>
                  <a:gd name="T5" fmla="*/ 29 h 1188"/>
                  <a:gd name="T6" fmla="*/ 40 w 163"/>
                  <a:gd name="T7" fmla="*/ 41 h 1188"/>
                  <a:gd name="T8" fmla="*/ 46 w 163"/>
                  <a:gd name="T9" fmla="*/ 51 h 1188"/>
                  <a:gd name="T10" fmla="*/ 54 w 163"/>
                  <a:gd name="T11" fmla="*/ 66 h 1188"/>
                  <a:gd name="T12" fmla="*/ 61 w 163"/>
                  <a:gd name="T13" fmla="*/ 85 h 1188"/>
                  <a:gd name="T14" fmla="*/ 68 w 163"/>
                  <a:gd name="T15" fmla="*/ 107 h 1188"/>
                  <a:gd name="T16" fmla="*/ 75 w 163"/>
                  <a:gd name="T17" fmla="*/ 136 h 1188"/>
                  <a:gd name="T18" fmla="*/ 78 w 163"/>
                  <a:gd name="T19" fmla="*/ 158 h 1188"/>
                  <a:gd name="T20" fmla="*/ 81 w 163"/>
                  <a:gd name="T21" fmla="*/ 185 h 1188"/>
                  <a:gd name="T22" fmla="*/ 80 w 163"/>
                  <a:gd name="T23" fmla="*/ 219 h 1188"/>
                  <a:gd name="T24" fmla="*/ 77 w 163"/>
                  <a:gd name="T25" fmla="*/ 270 h 1188"/>
                  <a:gd name="T26" fmla="*/ 71 w 163"/>
                  <a:gd name="T27" fmla="*/ 315 h 1188"/>
                  <a:gd name="T28" fmla="*/ 46 w 163"/>
                  <a:gd name="T29" fmla="*/ 534 h 1188"/>
                  <a:gd name="T30" fmla="*/ 22 w 163"/>
                  <a:gd name="T31" fmla="*/ 594 h 1188"/>
                  <a:gd name="T32" fmla="*/ 6 w 163"/>
                  <a:gd name="T33" fmla="*/ 512 h 1188"/>
                  <a:gd name="T34" fmla="*/ 16 w 163"/>
                  <a:gd name="T35" fmla="*/ 426 h 1188"/>
                  <a:gd name="T36" fmla="*/ 24 w 163"/>
                  <a:gd name="T37" fmla="*/ 368 h 1188"/>
                  <a:gd name="T38" fmla="*/ 28 w 163"/>
                  <a:gd name="T39" fmla="*/ 323 h 1188"/>
                  <a:gd name="T40" fmla="*/ 32 w 163"/>
                  <a:gd name="T41" fmla="*/ 277 h 1188"/>
                  <a:gd name="T42" fmla="*/ 35 w 163"/>
                  <a:gd name="T43" fmla="*/ 230 h 1188"/>
                  <a:gd name="T44" fmla="*/ 36 w 163"/>
                  <a:gd name="T45" fmla="*/ 203 h 1188"/>
                  <a:gd name="T46" fmla="*/ 35 w 163"/>
                  <a:gd name="T47" fmla="*/ 179 h 1188"/>
                  <a:gd name="T48" fmla="*/ 32 w 163"/>
                  <a:gd name="T49" fmla="*/ 155 h 1188"/>
                  <a:gd name="T50" fmla="*/ 26 w 163"/>
                  <a:gd name="T51" fmla="*/ 108 h 1188"/>
                  <a:gd name="T52" fmla="*/ 24 w 163"/>
                  <a:gd name="T53" fmla="*/ 91 h 1188"/>
                  <a:gd name="T54" fmla="*/ 20 w 163"/>
                  <a:gd name="T55" fmla="*/ 72 h 1188"/>
                  <a:gd name="T56" fmla="*/ 17 w 163"/>
                  <a:gd name="T57" fmla="*/ 53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9" name="Arc 94">
                <a:extLst>
                  <a:ext uri="{FF2B5EF4-FFF2-40B4-BE49-F238E27FC236}">
                    <a16:creationId xmlns:a16="http://schemas.microsoft.com/office/drawing/2014/main" id="{FD43EAC3-F809-D267-90E4-6109B7345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42" name="Freeform 95">
              <a:extLst>
                <a:ext uri="{FF2B5EF4-FFF2-40B4-BE49-F238E27FC236}">
                  <a16:creationId xmlns:a16="http://schemas.microsoft.com/office/drawing/2014/main" id="{16B6B8F6-601A-471C-1998-314C9907E9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539 w 1684"/>
                <a:gd name="T1" fmla="*/ 0 h 1839"/>
                <a:gd name="T2" fmla="*/ 506 w 1684"/>
                <a:gd name="T3" fmla="*/ 5 h 1839"/>
                <a:gd name="T4" fmla="*/ 474 w 1684"/>
                <a:gd name="T5" fmla="*/ 18 h 1839"/>
                <a:gd name="T6" fmla="*/ 441 w 1684"/>
                <a:gd name="T7" fmla="*/ 41 h 1839"/>
                <a:gd name="T8" fmla="*/ 407 w 1684"/>
                <a:gd name="T9" fmla="*/ 75 h 1839"/>
                <a:gd name="T10" fmla="*/ 291 w 1684"/>
                <a:gd name="T11" fmla="*/ 206 h 1839"/>
                <a:gd name="T12" fmla="*/ 184 w 1684"/>
                <a:gd name="T13" fmla="*/ 297 h 1839"/>
                <a:gd name="T14" fmla="*/ 60 w 1684"/>
                <a:gd name="T15" fmla="*/ 383 h 1839"/>
                <a:gd name="T16" fmla="*/ 0 w 1684"/>
                <a:gd name="T17" fmla="*/ 463 h 1839"/>
                <a:gd name="T18" fmla="*/ 4 w 1684"/>
                <a:gd name="T19" fmla="*/ 532 h 1839"/>
                <a:gd name="T20" fmla="*/ 14 w 1684"/>
                <a:gd name="T21" fmla="*/ 584 h 1839"/>
                <a:gd name="T22" fmla="*/ 31 w 1684"/>
                <a:gd name="T23" fmla="*/ 625 h 1839"/>
                <a:gd name="T24" fmla="*/ 59 w 1684"/>
                <a:gd name="T25" fmla="*/ 665 h 1839"/>
                <a:gd name="T26" fmla="*/ 97 w 1684"/>
                <a:gd name="T27" fmla="*/ 693 h 1839"/>
                <a:gd name="T28" fmla="*/ 148 w 1684"/>
                <a:gd name="T29" fmla="*/ 717 h 1839"/>
                <a:gd name="T30" fmla="*/ 209 w 1684"/>
                <a:gd name="T31" fmla="*/ 734 h 1839"/>
                <a:gd name="T32" fmla="*/ 268 w 1684"/>
                <a:gd name="T33" fmla="*/ 740 h 1839"/>
                <a:gd name="T34" fmla="*/ 323 w 1684"/>
                <a:gd name="T35" fmla="*/ 735 h 1839"/>
                <a:gd name="T36" fmla="*/ 372 w 1684"/>
                <a:gd name="T37" fmla="*/ 724 h 1839"/>
                <a:gd name="T38" fmla="*/ 470 w 1684"/>
                <a:gd name="T39" fmla="*/ 684 h 1839"/>
                <a:gd name="T40" fmla="*/ 590 w 1684"/>
                <a:gd name="T41" fmla="*/ 616 h 1839"/>
                <a:gd name="T42" fmla="*/ 627 w 1684"/>
                <a:gd name="T43" fmla="*/ 575 h 1839"/>
                <a:gd name="T44" fmla="*/ 663 w 1684"/>
                <a:gd name="T45" fmla="*/ 513 h 1839"/>
                <a:gd name="T46" fmla="*/ 684 w 1684"/>
                <a:gd name="T47" fmla="*/ 457 h 1839"/>
                <a:gd name="T48" fmla="*/ 693 w 1684"/>
                <a:gd name="T49" fmla="*/ 400 h 1839"/>
                <a:gd name="T50" fmla="*/ 694 w 1684"/>
                <a:gd name="T51" fmla="*/ 346 h 1839"/>
                <a:gd name="T52" fmla="*/ 692 w 1684"/>
                <a:gd name="T53" fmla="*/ 283 h 1839"/>
                <a:gd name="T54" fmla="*/ 686 w 1684"/>
                <a:gd name="T55" fmla="*/ 229 h 1839"/>
                <a:gd name="T56" fmla="*/ 679 w 1684"/>
                <a:gd name="T57" fmla="*/ 189 h 1839"/>
                <a:gd name="T58" fmla="*/ 668 w 1684"/>
                <a:gd name="T59" fmla="*/ 157 h 1839"/>
                <a:gd name="T60" fmla="*/ 647 w 1684"/>
                <a:gd name="T61" fmla="*/ 124 h 1839"/>
                <a:gd name="T62" fmla="*/ 625 w 1684"/>
                <a:gd name="T63" fmla="*/ 9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Freeform 96">
              <a:extLst>
                <a:ext uri="{FF2B5EF4-FFF2-40B4-BE49-F238E27FC236}">
                  <a16:creationId xmlns:a16="http://schemas.microsoft.com/office/drawing/2014/main" id="{3087A478-7C2D-05F4-26B5-8E444D87E6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28 w 360"/>
                <a:gd name="T3" fmla="*/ 72 h 1515"/>
                <a:gd name="T4" fmla="*/ 48 w 360"/>
                <a:gd name="T5" fmla="*/ 133 h 1515"/>
                <a:gd name="T6" fmla="*/ 55 w 360"/>
                <a:gd name="T7" fmla="*/ 172 h 1515"/>
                <a:gd name="T8" fmla="*/ 100 w 360"/>
                <a:gd name="T9" fmla="*/ 164 h 1515"/>
                <a:gd name="T10" fmla="*/ 73 w 360"/>
                <a:gd name="T11" fmla="*/ 229 h 1515"/>
                <a:gd name="T12" fmla="*/ 88 w 360"/>
                <a:gd name="T13" fmla="*/ 240 h 1515"/>
                <a:gd name="T14" fmla="*/ 99 w 360"/>
                <a:gd name="T15" fmla="*/ 256 h 1515"/>
                <a:gd name="T16" fmla="*/ 106 w 360"/>
                <a:gd name="T17" fmla="*/ 278 h 1515"/>
                <a:gd name="T18" fmla="*/ 110 w 360"/>
                <a:gd name="T19" fmla="*/ 316 h 1515"/>
                <a:gd name="T20" fmla="*/ 113 w 360"/>
                <a:gd name="T21" fmla="*/ 363 h 1515"/>
                <a:gd name="T22" fmla="*/ 113 w 360"/>
                <a:gd name="T23" fmla="*/ 384 h 1515"/>
                <a:gd name="T24" fmla="*/ 113 w 360"/>
                <a:gd name="T25" fmla="*/ 408 h 1515"/>
                <a:gd name="T26" fmla="*/ 111 w 360"/>
                <a:gd name="T27" fmla="*/ 430 h 1515"/>
                <a:gd name="T28" fmla="*/ 106 w 360"/>
                <a:gd name="T29" fmla="*/ 466 h 1515"/>
                <a:gd name="T30" fmla="*/ 104 w 360"/>
                <a:gd name="T31" fmla="*/ 484 h 1515"/>
                <a:gd name="T32" fmla="*/ 99 w 360"/>
                <a:gd name="T33" fmla="*/ 503 h 1515"/>
                <a:gd name="T34" fmla="*/ 95 w 360"/>
                <a:gd name="T35" fmla="*/ 517 h 1515"/>
                <a:gd name="T36" fmla="*/ 88 w 360"/>
                <a:gd name="T37" fmla="*/ 536 h 1515"/>
                <a:gd name="T38" fmla="*/ 83 w 360"/>
                <a:gd name="T39" fmla="*/ 548 h 1515"/>
                <a:gd name="T40" fmla="*/ 76 w 360"/>
                <a:gd name="T41" fmla="*/ 562 h 1515"/>
                <a:gd name="T42" fmla="*/ 68 w 360"/>
                <a:gd name="T43" fmla="*/ 576 h 1515"/>
                <a:gd name="T44" fmla="*/ 59 w 360"/>
                <a:gd name="T45" fmla="*/ 588 h 1515"/>
                <a:gd name="T46" fmla="*/ 42 w 360"/>
                <a:gd name="T47" fmla="*/ 609 h 1515"/>
                <a:gd name="T48" fmla="*/ 62 w 360"/>
                <a:gd name="T49" fmla="*/ 595 h 1515"/>
                <a:gd name="T50" fmla="*/ 76 w 360"/>
                <a:gd name="T51" fmla="*/ 578 h 1515"/>
                <a:gd name="T52" fmla="*/ 88 w 360"/>
                <a:gd name="T53" fmla="*/ 563 h 1515"/>
                <a:gd name="T54" fmla="*/ 98 w 360"/>
                <a:gd name="T55" fmla="*/ 548 h 1515"/>
                <a:gd name="T56" fmla="*/ 107 w 360"/>
                <a:gd name="T57" fmla="*/ 532 h 1515"/>
                <a:gd name="T58" fmla="*/ 116 w 360"/>
                <a:gd name="T59" fmla="*/ 513 h 1515"/>
                <a:gd name="T60" fmla="*/ 125 w 360"/>
                <a:gd name="T61" fmla="*/ 492 h 1515"/>
                <a:gd name="T62" fmla="*/ 131 w 360"/>
                <a:gd name="T63" fmla="*/ 476 h 1515"/>
                <a:gd name="T64" fmla="*/ 137 w 360"/>
                <a:gd name="T65" fmla="*/ 455 h 1515"/>
                <a:gd name="T66" fmla="*/ 141 w 360"/>
                <a:gd name="T67" fmla="*/ 436 h 1515"/>
                <a:gd name="T68" fmla="*/ 145 w 360"/>
                <a:gd name="T69" fmla="*/ 409 h 1515"/>
                <a:gd name="T70" fmla="*/ 147 w 360"/>
                <a:gd name="T71" fmla="*/ 379 h 1515"/>
                <a:gd name="T72" fmla="*/ 148 w 360"/>
                <a:gd name="T73" fmla="*/ 344 h 1515"/>
                <a:gd name="T74" fmla="*/ 146 w 360"/>
                <a:gd name="T75" fmla="*/ 313 h 1515"/>
                <a:gd name="T76" fmla="*/ 146 w 360"/>
                <a:gd name="T77" fmla="*/ 295 h 1515"/>
                <a:gd name="T78" fmla="*/ 143 w 360"/>
                <a:gd name="T79" fmla="*/ 262 h 1515"/>
                <a:gd name="T80" fmla="*/ 142 w 360"/>
                <a:gd name="T81" fmla="*/ 242 h 1515"/>
                <a:gd name="T82" fmla="*/ 139 w 360"/>
                <a:gd name="T83" fmla="*/ 221 h 1515"/>
                <a:gd name="T84" fmla="*/ 137 w 360"/>
                <a:gd name="T85" fmla="*/ 206 h 1515"/>
                <a:gd name="T86" fmla="*/ 134 w 360"/>
                <a:gd name="T87" fmla="*/ 189 h 1515"/>
                <a:gd name="T88" fmla="*/ 126 w 360"/>
                <a:gd name="T89" fmla="*/ 168 h 1515"/>
                <a:gd name="T90" fmla="*/ 118 w 360"/>
                <a:gd name="T91" fmla="*/ 152 h 1515"/>
                <a:gd name="T92" fmla="*/ 109 w 360"/>
                <a:gd name="T93" fmla="*/ 138 h 1515"/>
                <a:gd name="T94" fmla="*/ 97 w 360"/>
                <a:gd name="T95" fmla="*/ 121 h 1515"/>
                <a:gd name="T96" fmla="*/ 76 w 360"/>
                <a:gd name="T97" fmla="*/ 94 h 1515"/>
                <a:gd name="T98" fmla="*/ 60 w 360"/>
                <a:gd name="T99" fmla="*/ 73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44" name="Group 97">
              <a:extLst>
                <a:ext uri="{FF2B5EF4-FFF2-40B4-BE49-F238E27FC236}">
                  <a16:creationId xmlns:a16="http://schemas.microsoft.com/office/drawing/2014/main" id="{3FB6DB67-26FD-ECDB-906E-45DDDF0E72CF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5153" name="Group 98">
                <a:extLst>
                  <a:ext uri="{FF2B5EF4-FFF2-40B4-BE49-F238E27FC236}">
                    <a16:creationId xmlns:a16="http://schemas.microsoft.com/office/drawing/2014/main" id="{D4F3217F-A2CC-5CAE-3CD8-6CFD93902B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5163" name="Group 99">
                  <a:extLst>
                    <a:ext uri="{FF2B5EF4-FFF2-40B4-BE49-F238E27FC236}">
                      <a16:creationId xmlns:a16="http://schemas.microsoft.com/office/drawing/2014/main" id="{A8B7EF4C-0642-020C-DE7A-E6DFD0C79B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5165" name="Freeform 100">
                    <a:extLst>
                      <a:ext uri="{FF2B5EF4-FFF2-40B4-BE49-F238E27FC236}">
                        <a16:creationId xmlns:a16="http://schemas.microsoft.com/office/drawing/2014/main" id="{CD77391A-FFDC-AD5F-605E-A2339D6384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343 w 1032"/>
                      <a:gd name="T1" fmla="*/ 14 h 1488"/>
                      <a:gd name="T2" fmla="*/ 285 w 1032"/>
                      <a:gd name="T3" fmla="*/ 6 h 1488"/>
                      <a:gd name="T4" fmla="*/ 210 w 1032"/>
                      <a:gd name="T5" fmla="*/ 0 h 1488"/>
                      <a:gd name="T6" fmla="*/ 141 w 1032"/>
                      <a:gd name="T7" fmla="*/ 13 h 1488"/>
                      <a:gd name="T8" fmla="*/ 58 w 1032"/>
                      <a:gd name="T9" fmla="*/ 43 h 1488"/>
                      <a:gd name="T10" fmla="*/ 44 w 1032"/>
                      <a:gd name="T11" fmla="*/ 80 h 1488"/>
                      <a:gd name="T12" fmla="*/ 49 w 1032"/>
                      <a:gd name="T13" fmla="*/ 110 h 1488"/>
                      <a:gd name="T14" fmla="*/ 39 w 1032"/>
                      <a:gd name="T15" fmla="*/ 140 h 1488"/>
                      <a:gd name="T16" fmla="*/ 27 w 1032"/>
                      <a:gd name="T17" fmla="*/ 191 h 1488"/>
                      <a:gd name="T18" fmla="*/ 11 w 1032"/>
                      <a:gd name="T19" fmla="*/ 214 h 1488"/>
                      <a:gd name="T20" fmla="*/ 25 w 1032"/>
                      <a:gd name="T21" fmla="*/ 230 h 1488"/>
                      <a:gd name="T22" fmla="*/ 37 w 1032"/>
                      <a:gd name="T23" fmla="*/ 256 h 1488"/>
                      <a:gd name="T24" fmla="*/ 17 w 1032"/>
                      <a:gd name="T25" fmla="*/ 276 h 1488"/>
                      <a:gd name="T26" fmla="*/ 8 w 1032"/>
                      <a:gd name="T27" fmla="*/ 297 h 1488"/>
                      <a:gd name="T28" fmla="*/ 8 w 1032"/>
                      <a:gd name="T29" fmla="*/ 323 h 1488"/>
                      <a:gd name="T30" fmla="*/ 18 w 1032"/>
                      <a:gd name="T31" fmla="*/ 349 h 1488"/>
                      <a:gd name="T32" fmla="*/ 41 w 1032"/>
                      <a:gd name="T33" fmla="*/ 371 h 1488"/>
                      <a:gd name="T34" fmla="*/ 63 w 1032"/>
                      <a:gd name="T35" fmla="*/ 388 h 1488"/>
                      <a:gd name="T36" fmla="*/ 101 w 1032"/>
                      <a:gd name="T37" fmla="*/ 436 h 1488"/>
                      <a:gd name="T38" fmla="*/ 100 w 1032"/>
                      <a:gd name="T39" fmla="*/ 496 h 1488"/>
                      <a:gd name="T40" fmla="*/ 63 w 1032"/>
                      <a:gd name="T41" fmla="*/ 572 h 1488"/>
                      <a:gd name="T42" fmla="*/ 258 w 1032"/>
                      <a:gd name="T43" fmla="*/ 684 h 1488"/>
                      <a:gd name="T44" fmla="*/ 302 w 1032"/>
                      <a:gd name="T45" fmla="*/ 646 h 1488"/>
                      <a:gd name="T46" fmla="*/ 355 w 1032"/>
                      <a:gd name="T47" fmla="*/ 625 h 1488"/>
                      <a:gd name="T48" fmla="*/ 406 w 1032"/>
                      <a:gd name="T49" fmla="*/ 602 h 1488"/>
                      <a:gd name="T50" fmla="*/ 430 w 1032"/>
                      <a:gd name="T51" fmla="*/ 573 h 1488"/>
                      <a:gd name="T52" fmla="*/ 444 w 1032"/>
                      <a:gd name="T53" fmla="*/ 536 h 1488"/>
                      <a:gd name="T54" fmla="*/ 451 w 1032"/>
                      <a:gd name="T55" fmla="*/ 495 h 1488"/>
                      <a:gd name="T56" fmla="*/ 454 w 1032"/>
                      <a:gd name="T57" fmla="*/ 423 h 1488"/>
                      <a:gd name="T58" fmla="*/ 473 w 1032"/>
                      <a:gd name="T59" fmla="*/ 419 h 1488"/>
                      <a:gd name="T60" fmla="*/ 498 w 1032"/>
                      <a:gd name="T61" fmla="*/ 404 h 1488"/>
                      <a:gd name="T62" fmla="*/ 513 w 1032"/>
                      <a:gd name="T63" fmla="*/ 380 h 1488"/>
                      <a:gd name="T64" fmla="*/ 514 w 1032"/>
                      <a:gd name="T65" fmla="*/ 346 h 1488"/>
                      <a:gd name="T66" fmla="*/ 500 w 1032"/>
                      <a:gd name="T67" fmla="*/ 313 h 1488"/>
                      <a:gd name="T68" fmla="*/ 465 w 1032"/>
                      <a:gd name="T69" fmla="*/ 260 h 1488"/>
                      <a:gd name="T70" fmla="*/ 460 w 1032"/>
                      <a:gd name="T71" fmla="*/ 224 h 1488"/>
                      <a:gd name="T72" fmla="*/ 452 w 1032"/>
                      <a:gd name="T73" fmla="*/ 142 h 1488"/>
                      <a:gd name="T74" fmla="*/ 432 w 1032"/>
                      <a:gd name="T75" fmla="*/ 88 h 1488"/>
                      <a:gd name="T76" fmla="*/ 405 w 1032"/>
                      <a:gd name="T77" fmla="*/ 51 h 1488"/>
                      <a:gd name="T78" fmla="*/ 372 w 1032"/>
                      <a:gd name="T79" fmla="*/ 27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6" name="Freeform 101">
                    <a:extLst>
                      <a:ext uri="{FF2B5EF4-FFF2-40B4-BE49-F238E27FC236}">
                        <a16:creationId xmlns:a16="http://schemas.microsoft.com/office/drawing/2014/main" id="{28BEB04A-F784-E57B-7767-261BBBED78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80 w 162"/>
                      <a:gd name="T1" fmla="*/ 4 h 28"/>
                      <a:gd name="T2" fmla="*/ 56 w 162"/>
                      <a:gd name="T3" fmla="*/ 0 h 28"/>
                      <a:gd name="T4" fmla="*/ 35 w 162"/>
                      <a:gd name="T5" fmla="*/ 0 h 28"/>
                      <a:gd name="T6" fmla="*/ 21 w 162"/>
                      <a:gd name="T7" fmla="*/ 3 h 28"/>
                      <a:gd name="T8" fmla="*/ 7 w 162"/>
                      <a:gd name="T9" fmla="*/ 9 h 28"/>
                      <a:gd name="T10" fmla="*/ 0 w 162"/>
                      <a:gd name="T11" fmla="*/ 14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7" name="Arc 102">
                    <a:extLst>
                      <a:ext uri="{FF2B5EF4-FFF2-40B4-BE49-F238E27FC236}">
                        <a16:creationId xmlns:a16="http://schemas.microsoft.com/office/drawing/2014/main" id="{F19181E4-CBCD-B83C-1303-A1E5F18BB3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64" name="Freeform 103">
                  <a:extLst>
                    <a:ext uri="{FF2B5EF4-FFF2-40B4-BE49-F238E27FC236}">
                      <a16:creationId xmlns:a16="http://schemas.microsoft.com/office/drawing/2014/main" id="{767E1856-9F1C-6F8E-31EE-06D94F4CC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341 w 775"/>
                    <a:gd name="T1" fmla="*/ 14 h 646"/>
                    <a:gd name="T2" fmla="*/ 284 w 775"/>
                    <a:gd name="T3" fmla="*/ 6 h 646"/>
                    <a:gd name="T4" fmla="*/ 208 w 775"/>
                    <a:gd name="T5" fmla="*/ 0 h 646"/>
                    <a:gd name="T6" fmla="*/ 140 w 775"/>
                    <a:gd name="T7" fmla="*/ 13 h 646"/>
                    <a:gd name="T8" fmla="*/ 57 w 775"/>
                    <a:gd name="T9" fmla="*/ 43 h 646"/>
                    <a:gd name="T10" fmla="*/ 43 w 775"/>
                    <a:gd name="T11" fmla="*/ 80 h 646"/>
                    <a:gd name="T12" fmla="*/ 49 w 775"/>
                    <a:gd name="T13" fmla="*/ 109 h 646"/>
                    <a:gd name="T14" fmla="*/ 38 w 775"/>
                    <a:gd name="T15" fmla="*/ 139 h 646"/>
                    <a:gd name="T16" fmla="*/ 27 w 775"/>
                    <a:gd name="T17" fmla="*/ 191 h 646"/>
                    <a:gd name="T18" fmla="*/ 10 w 775"/>
                    <a:gd name="T19" fmla="*/ 213 h 646"/>
                    <a:gd name="T20" fmla="*/ 24 w 775"/>
                    <a:gd name="T21" fmla="*/ 229 h 646"/>
                    <a:gd name="T22" fmla="*/ 55 w 775"/>
                    <a:gd name="T23" fmla="*/ 249 h 646"/>
                    <a:gd name="T24" fmla="*/ 82 w 775"/>
                    <a:gd name="T25" fmla="*/ 250 h 646"/>
                    <a:gd name="T26" fmla="*/ 100 w 775"/>
                    <a:gd name="T27" fmla="*/ 268 h 646"/>
                    <a:gd name="T28" fmla="*/ 108 w 775"/>
                    <a:gd name="T29" fmla="*/ 289 h 646"/>
                    <a:gd name="T30" fmla="*/ 124 w 775"/>
                    <a:gd name="T31" fmla="*/ 306 h 646"/>
                    <a:gd name="T32" fmla="*/ 134 w 775"/>
                    <a:gd name="T33" fmla="*/ 299 h 646"/>
                    <a:gd name="T34" fmla="*/ 145 w 775"/>
                    <a:gd name="T35" fmla="*/ 273 h 646"/>
                    <a:gd name="T36" fmla="*/ 173 w 775"/>
                    <a:gd name="T37" fmla="*/ 240 h 646"/>
                    <a:gd name="T38" fmla="*/ 186 w 775"/>
                    <a:gd name="T39" fmla="*/ 217 h 646"/>
                    <a:gd name="T40" fmla="*/ 215 w 775"/>
                    <a:gd name="T41" fmla="*/ 202 h 646"/>
                    <a:gd name="T42" fmla="*/ 226 w 775"/>
                    <a:gd name="T43" fmla="*/ 184 h 646"/>
                    <a:gd name="T44" fmla="*/ 228 w 775"/>
                    <a:gd name="T45" fmla="*/ 150 h 646"/>
                    <a:gd name="T46" fmla="*/ 213 w 775"/>
                    <a:gd name="T47" fmla="*/ 123 h 646"/>
                    <a:gd name="T48" fmla="*/ 204 w 775"/>
                    <a:gd name="T49" fmla="*/ 108 h 646"/>
                    <a:gd name="T50" fmla="*/ 200 w 775"/>
                    <a:gd name="T51" fmla="*/ 85 h 646"/>
                    <a:gd name="T52" fmla="*/ 216 w 775"/>
                    <a:gd name="T53" fmla="*/ 66 h 646"/>
                    <a:gd name="T54" fmla="*/ 240 w 775"/>
                    <a:gd name="T55" fmla="*/ 57 h 646"/>
                    <a:gd name="T56" fmla="*/ 246 w 775"/>
                    <a:gd name="T57" fmla="*/ 49 h 646"/>
                    <a:gd name="T58" fmla="*/ 252 w 775"/>
                    <a:gd name="T59" fmla="*/ 39 h 646"/>
                    <a:gd name="T60" fmla="*/ 275 w 775"/>
                    <a:gd name="T61" fmla="*/ 37 h 646"/>
                    <a:gd name="T62" fmla="*/ 299 w 775"/>
                    <a:gd name="T63" fmla="*/ 38 h 646"/>
                    <a:gd name="T64" fmla="*/ 326 w 775"/>
                    <a:gd name="T65" fmla="*/ 28 h 646"/>
                    <a:gd name="T66" fmla="*/ 358 w 775"/>
                    <a:gd name="T67" fmla="*/ 31 h 646"/>
                    <a:gd name="T68" fmla="*/ 370 w 775"/>
                    <a:gd name="T69" fmla="*/ 27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54" name="Freeform 104">
                <a:extLst>
                  <a:ext uri="{FF2B5EF4-FFF2-40B4-BE49-F238E27FC236}">
                    <a16:creationId xmlns:a16="http://schemas.microsoft.com/office/drawing/2014/main" id="{2318E93F-C28D-D37A-6881-21C90E028A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149 w 438"/>
                  <a:gd name="T3" fmla="*/ 121 h 491"/>
                  <a:gd name="T4" fmla="*/ 180 w 438"/>
                  <a:gd name="T5" fmla="*/ 198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Freeform 105">
                <a:extLst>
                  <a:ext uri="{FF2B5EF4-FFF2-40B4-BE49-F238E27FC236}">
                    <a16:creationId xmlns:a16="http://schemas.microsoft.com/office/drawing/2014/main" id="{A4007365-D41B-E656-90F7-113601C8AD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150 w 363"/>
                  <a:gd name="T3" fmla="*/ 124 h 495"/>
                  <a:gd name="T4" fmla="*/ 115 w 363"/>
                  <a:gd name="T5" fmla="*/ 198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56" name="Group 106">
                <a:extLst>
                  <a:ext uri="{FF2B5EF4-FFF2-40B4-BE49-F238E27FC236}">
                    <a16:creationId xmlns:a16="http://schemas.microsoft.com/office/drawing/2014/main" id="{69E004D9-DB7D-76C1-428B-CF78DADF3A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5157" name="Freeform 107">
                  <a:extLst>
                    <a:ext uri="{FF2B5EF4-FFF2-40B4-BE49-F238E27FC236}">
                      <a16:creationId xmlns:a16="http://schemas.microsoft.com/office/drawing/2014/main" id="{4A3DBD3F-EF73-9024-3D24-B1CB1C776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94 w 187"/>
                    <a:gd name="T1" fmla="*/ 12 h 24"/>
                    <a:gd name="T2" fmla="*/ 82 w 187"/>
                    <a:gd name="T3" fmla="*/ 5 h 24"/>
                    <a:gd name="T4" fmla="*/ 70 w 187"/>
                    <a:gd name="T5" fmla="*/ 3 h 24"/>
                    <a:gd name="T6" fmla="*/ 45 w 187"/>
                    <a:gd name="T7" fmla="*/ 0 h 24"/>
                    <a:gd name="T8" fmla="*/ 22 w 187"/>
                    <a:gd name="T9" fmla="*/ 0 h 24"/>
                    <a:gd name="T10" fmla="*/ 0 w 187"/>
                    <a:gd name="T11" fmla="*/ 3 h 24"/>
                    <a:gd name="T12" fmla="*/ 51 w 187"/>
                    <a:gd name="T13" fmla="*/ 8 h 24"/>
                    <a:gd name="T14" fmla="*/ 94 w 187"/>
                    <a:gd name="T15" fmla="*/ 12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8" name="Oval 108">
                  <a:extLst>
                    <a:ext uri="{FF2B5EF4-FFF2-40B4-BE49-F238E27FC236}">
                      <a16:creationId xmlns:a16="http://schemas.microsoft.com/office/drawing/2014/main" id="{B2E2B728-DC8E-6BE7-9076-02A756B04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5159" name="Line 109">
                  <a:extLst>
                    <a:ext uri="{FF2B5EF4-FFF2-40B4-BE49-F238E27FC236}">
                      <a16:creationId xmlns:a16="http://schemas.microsoft.com/office/drawing/2014/main" id="{A6F9D60B-6240-C40E-01B1-6492D9B60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160" name="Group 110">
                  <a:extLst>
                    <a:ext uri="{FF2B5EF4-FFF2-40B4-BE49-F238E27FC236}">
                      <a16:creationId xmlns:a16="http://schemas.microsoft.com/office/drawing/2014/main" id="{480C7814-0EDC-FCAF-62D8-9575E74E9D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5161" name="Oval 111">
                    <a:extLst>
                      <a:ext uri="{FF2B5EF4-FFF2-40B4-BE49-F238E27FC236}">
                        <a16:creationId xmlns:a16="http://schemas.microsoft.com/office/drawing/2014/main" id="{6B4857C4-C650-E7CE-E52E-F5ED5483B7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5162" name="Oval 112">
                    <a:extLst>
                      <a:ext uri="{FF2B5EF4-FFF2-40B4-BE49-F238E27FC236}">
                        <a16:creationId xmlns:a16="http://schemas.microsoft.com/office/drawing/2014/main" id="{A7DD96FB-2F65-1143-8315-828CE8554B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5145" name="Group 113">
              <a:extLst>
                <a:ext uri="{FF2B5EF4-FFF2-40B4-BE49-F238E27FC236}">
                  <a16:creationId xmlns:a16="http://schemas.microsoft.com/office/drawing/2014/main" id="{47027EE9-30C9-F76B-A129-1F0916ED9312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5147" name="Group 114">
                <a:extLst>
                  <a:ext uri="{FF2B5EF4-FFF2-40B4-BE49-F238E27FC236}">
                    <a16:creationId xmlns:a16="http://schemas.microsoft.com/office/drawing/2014/main" id="{AE2FB8C8-32F8-EBB9-194A-B7C5B4DD5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5151" name="Freeform 115">
                  <a:extLst>
                    <a:ext uri="{FF2B5EF4-FFF2-40B4-BE49-F238E27FC236}">
                      <a16:creationId xmlns:a16="http://schemas.microsoft.com/office/drawing/2014/main" id="{5614FA17-42A4-4FDF-9310-5963FFBF9E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44 w 571"/>
                    <a:gd name="T1" fmla="*/ 33 h 510"/>
                    <a:gd name="T2" fmla="*/ 26 w 571"/>
                    <a:gd name="T3" fmla="*/ 66 h 510"/>
                    <a:gd name="T4" fmla="*/ 19 w 571"/>
                    <a:gd name="T5" fmla="*/ 78 h 510"/>
                    <a:gd name="T6" fmla="*/ 15 w 571"/>
                    <a:gd name="T7" fmla="*/ 93 h 510"/>
                    <a:gd name="T8" fmla="*/ 12 w 571"/>
                    <a:gd name="T9" fmla="*/ 114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2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6 w 571"/>
                    <a:gd name="T23" fmla="*/ 174 h 510"/>
                    <a:gd name="T24" fmla="*/ 1 w 571"/>
                    <a:gd name="T25" fmla="*/ 179 h 510"/>
                    <a:gd name="T26" fmla="*/ 0 w 571"/>
                    <a:gd name="T27" fmla="*/ 188 h 510"/>
                    <a:gd name="T28" fmla="*/ 2 w 571"/>
                    <a:gd name="T29" fmla="*/ 195 h 510"/>
                    <a:gd name="T30" fmla="*/ 8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6 h 510"/>
                    <a:gd name="T38" fmla="*/ 95 w 571"/>
                    <a:gd name="T39" fmla="*/ 239 h 510"/>
                    <a:gd name="T40" fmla="*/ 110 w 571"/>
                    <a:gd name="T41" fmla="*/ 239 h 510"/>
                    <a:gd name="T42" fmla="*/ 125 w 571"/>
                    <a:gd name="T43" fmla="*/ 244 h 510"/>
                    <a:gd name="T44" fmla="*/ 143 w 571"/>
                    <a:gd name="T45" fmla="*/ 250 h 510"/>
                    <a:gd name="T46" fmla="*/ 184 w 571"/>
                    <a:gd name="T47" fmla="*/ 255 h 510"/>
                    <a:gd name="T48" fmla="*/ 232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2 h 510"/>
                    <a:gd name="T54" fmla="*/ 279 w 571"/>
                    <a:gd name="T55" fmla="*/ 235 h 510"/>
                    <a:gd name="T56" fmla="*/ 282 w 571"/>
                    <a:gd name="T57" fmla="*/ 224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9 h 510"/>
                    <a:gd name="T68" fmla="*/ 276 w 571"/>
                    <a:gd name="T69" fmla="*/ 97 h 510"/>
                    <a:gd name="T70" fmla="*/ 261 w 571"/>
                    <a:gd name="T71" fmla="*/ 50 h 510"/>
                    <a:gd name="T72" fmla="*/ 245 w 571"/>
                    <a:gd name="T73" fmla="*/ 0 h 510"/>
                    <a:gd name="T74" fmla="*/ 44 w 571"/>
                    <a:gd name="T75" fmla="*/ 3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2" name="Arc 116">
                  <a:extLst>
                    <a:ext uri="{FF2B5EF4-FFF2-40B4-BE49-F238E27FC236}">
                      <a16:creationId xmlns:a16="http://schemas.microsoft.com/office/drawing/2014/main" id="{8ED277FC-F55E-BAF1-71EA-CC365F30F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8" name="Group 117">
                <a:extLst>
                  <a:ext uri="{FF2B5EF4-FFF2-40B4-BE49-F238E27FC236}">
                    <a16:creationId xmlns:a16="http://schemas.microsoft.com/office/drawing/2014/main" id="{C9D7C887-D58B-EF57-2FE5-C949669E7A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5149" name="Rectangle 118">
                  <a:extLst>
                    <a:ext uri="{FF2B5EF4-FFF2-40B4-BE49-F238E27FC236}">
                      <a16:creationId xmlns:a16="http://schemas.microsoft.com/office/drawing/2014/main" id="{A1D342F4-E482-03B1-CD54-EB57573544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5150" name="Freeform 119">
                  <a:extLst>
                    <a:ext uri="{FF2B5EF4-FFF2-40B4-BE49-F238E27FC236}">
                      <a16:creationId xmlns:a16="http://schemas.microsoft.com/office/drawing/2014/main" id="{75612842-C8E9-688D-C0C0-E1515BA33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4 w 566"/>
                    <a:gd name="T1" fmla="*/ 243 h 1459"/>
                    <a:gd name="T2" fmla="*/ 8 w 566"/>
                    <a:gd name="T3" fmla="*/ 452 h 1459"/>
                    <a:gd name="T4" fmla="*/ 0 w 566"/>
                    <a:gd name="T5" fmla="*/ 727 h 1459"/>
                    <a:gd name="T6" fmla="*/ 272 w 566"/>
                    <a:gd name="T7" fmla="*/ 729 h 1459"/>
                    <a:gd name="T8" fmla="*/ 276 w 566"/>
                    <a:gd name="T9" fmla="*/ 437 h 1459"/>
                    <a:gd name="T10" fmla="*/ 275 w 566"/>
                    <a:gd name="T11" fmla="*/ 300 h 1459"/>
                    <a:gd name="T12" fmla="*/ 283 w 566"/>
                    <a:gd name="T13" fmla="*/ 156 h 1459"/>
                    <a:gd name="T14" fmla="*/ 281 w 566"/>
                    <a:gd name="T15" fmla="*/ 124 h 1459"/>
                    <a:gd name="T16" fmla="*/ 278 w 566"/>
                    <a:gd name="T17" fmla="*/ 100 h 1459"/>
                    <a:gd name="T18" fmla="*/ 273 w 566"/>
                    <a:gd name="T19" fmla="*/ 76 h 1459"/>
                    <a:gd name="T20" fmla="*/ 268 w 566"/>
                    <a:gd name="T21" fmla="*/ 60 h 1459"/>
                    <a:gd name="T22" fmla="*/ 258 w 566"/>
                    <a:gd name="T23" fmla="*/ 43 h 1459"/>
                    <a:gd name="T24" fmla="*/ 249 w 566"/>
                    <a:gd name="T25" fmla="*/ 32 h 1459"/>
                    <a:gd name="T26" fmla="*/ 233 w 566"/>
                    <a:gd name="T27" fmla="*/ 20 h 1459"/>
                    <a:gd name="T28" fmla="*/ 213 w 566"/>
                    <a:gd name="T29" fmla="*/ 10 h 1459"/>
                    <a:gd name="T30" fmla="*/ 191 w 566"/>
                    <a:gd name="T31" fmla="*/ 4 h 1459"/>
                    <a:gd name="T32" fmla="*/ 167 w 566"/>
                    <a:gd name="T33" fmla="*/ 2 h 1459"/>
                    <a:gd name="T34" fmla="*/ 147 w 566"/>
                    <a:gd name="T35" fmla="*/ 0 h 1459"/>
                    <a:gd name="T36" fmla="*/ 123 w 566"/>
                    <a:gd name="T37" fmla="*/ 5 h 1459"/>
                    <a:gd name="T38" fmla="*/ 99 w 566"/>
                    <a:gd name="T39" fmla="*/ 13 h 1459"/>
                    <a:gd name="T40" fmla="*/ 86 w 566"/>
                    <a:gd name="T41" fmla="*/ 22 h 1459"/>
                    <a:gd name="T42" fmla="*/ 68 w 566"/>
                    <a:gd name="T43" fmla="*/ 34 h 1459"/>
                    <a:gd name="T44" fmla="*/ 56 w 566"/>
                    <a:gd name="T45" fmla="*/ 48 h 1459"/>
                    <a:gd name="T46" fmla="*/ 43 w 566"/>
                    <a:gd name="T47" fmla="*/ 70 h 1459"/>
                    <a:gd name="T48" fmla="*/ 34 w 566"/>
                    <a:gd name="T49" fmla="*/ 94 h 1459"/>
                    <a:gd name="T50" fmla="*/ 25 w 566"/>
                    <a:gd name="T51" fmla="*/ 134 h 1459"/>
                    <a:gd name="T52" fmla="*/ 14 w 566"/>
                    <a:gd name="T53" fmla="*/ 243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5146" name="Object 120">
              <a:extLst>
                <a:ext uri="{FF2B5EF4-FFF2-40B4-BE49-F238E27FC236}">
                  <a16:creationId xmlns:a16="http://schemas.microsoft.com/office/drawing/2014/main" id="{9665E257-9695-4E1D-1EC1-795AD96217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13" imgW="2287009" imgH="2155804" progId="MS_ClipArt_Gallery.2">
                    <p:embed/>
                  </p:oleObj>
                </mc:Choice>
                <mc:Fallback>
                  <p:oleObj name="剪辑" r:id="rId13" imgW="2287009" imgH="2155804" progId="MS_ClipArt_Gallery.2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61" name="AutoShape 121">
            <a:extLst>
              <a:ext uri="{FF2B5EF4-FFF2-40B4-BE49-F238E27FC236}">
                <a16:creationId xmlns:a16="http://schemas.microsoft.com/office/drawing/2014/main" id="{76EFA1EF-4580-EAD0-9B02-3AC5DADE38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1400" y="1828800"/>
            <a:ext cx="4876800" cy="2514600"/>
          </a:xfrm>
          <a:prstGeom prst="cloudCallout">
            <a:avLst>
              <a:gd name="adj1" fmla="val -40106"/>
              <a:gd name="adj2" fmla="val 69125"/>
            </a:avLst>
          </a:prstGeom>
          <a:gradFill rotWithShape="0">
            <a:gsLst>
              <a:gs pos="0">
                <a:srgbClr val="AAD5AA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 know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what you’re about to say: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this representation wastes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space if the graph has a lot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vertices but very few edges,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right?</a:t>
            </a:r>
          </a:p>
        </p:txBody>
      </p:sp>
      <p:sp>
        <p:nvSpPr>
          <p:cNvPr id="61562" name="AutoShape 122">
            <a:extLst>
              <a:ext uri="{FF2B5EF4-FFF2-40B4-BE49-F238E27FC236}">
                <a16:creationId xmlns:a16="http://schemas.microsoft.com/office/drawing/2014/main" id="{DA4FDECE-A467-C6A4-58CE-98CBA88006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600" y="1828800"/>
            <a:ext cx="6019800" cy="3048000"/>
          </a:xfrm>
          <a:prstGeom prst="cloudCallout">
            <a:avLst>
              <a:gd name="adj1" fmla="val -52954"/>
              <a:gd name="adj2" fmla="val 67444"/>
            </a:avLst>
          </a:prstGeom>
          <a:gradFill rotWithShape="0">
            <a:gsLst>
              <a:gs pos="0">
                <a:srgbClr val="B5E2E2"/>
              </a:gs>
              <a:gs pos="100000">
                <a:srgbClr val="CCFFFF"/>
              </a:gs>
            </a:gsLst>
            <a:lin ang="27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Hey you begin to know me!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Right.  And it wastes time as well.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If we are to find out whether or not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G is connected, we’ll have to examine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all edges.  In this case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 </a:t>
            </a:r>
            <a:r>
              <a:rPr lang="en-US" altLang="zh-CN" sz="2000" b="1"/>
              <a:t>and </a:t>
            </a:r>
            <a:r>
              <a:rPr lang="en-US" altLang="zh-CN" sz="2000" b="1" i="1"/>
              <a:t>S </a:t>
            </a:r>
            <a:r>
              <a:rPr lang="en-US" altLang="zh-CN" sz="2000" b="1"/>
              <a:t>are both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</a:t>
            </a:r>
          </a:p>
        </p:txBody>
      </p:sp>
      <p:sp>
        <p:nvSpPr>
          <p:cNvPr id="61563" name="AutoShape 123">
            <a:extLst>
              <a:ext uri="{FF2B5EF4-FFF2-40B4-BE49-F238E27FC236}">
                <a16:creationId xmlns:a16="http://schemas.microsoft.com/office/drawing/2014/main" id="{8DA73D05-F85D-2F2F-72AD-FEAEBD580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7467600" cy="2133600"/>
          </a:xfrm>
          <a:prstGeom prst="cloudCallout">
            <a:avLst>
              <a:gd name="adj1" fmla="val -43750"/>
              <a:gd name="adj2" fmla="val 74255"/>
            </a:avLst>
          </a:prstGeom>
          <a:gradFill rotWithShape="0">
            <a:gsLst>
              <a:gs pos="0">
                <a:srgbClr val="CCFFCC"/>
              </a:gs>
              <a:gs pos="100000">
                <a:srgbClr val="B5E2B5"/>
              </a:gs>
            </a:gsLst>
            <a:lin ang="189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  The trick is to store the matrix as a 1-D array: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adj_mat [ </a:t>
            </a:r>
            <a:r>
              <a:rPr lang="en-US" altLang="zh-CN" sz="2000" b="1" i="1"/>
              <a:t>n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+1)/2 ] = { </a:t>
            </a:r>
            <a:r>
              <a:rPr lang="en-US" altLang="zh-CN" sz="2000" b="1" i="1"/>
              <a:t>a</a:t>
            </a:r>
            <a:r>
              <a:rPr lang="en-US" altLang="zh-CN" sz="2000" b="1" baseline="-25000"/>
              <a:t>11</a:t>
            </a:r>
            <a:r>
              <a:rPr lang="en-US" altLang="zh-CN" sz="2000" b="1"/>
              <a:t>, </a:t>
            </a:r>
            <a:r>
              <a:rPr lang="en-US" altLang="zh-CN" sz="2000" b="1" i="1"/>
              <a:t>a</a:t>
            </a:r>
            <a:r>
              <a:rPr lang="en-US" altLang="zh-CN" sz="2000" b="1" baseline="-25000"/>
              <a:t>21</a:t>
            </a:r>
            <a:r>
              <a:rPr lang="en-US" altLang="zh-CN" sz="2000" b="1"/>
              <a:t>, </a:t>
            </a:r>
            <a:r>
              <a:rPr lang="en-US" altLang="zh-CN" sz="2000" b="1" i="1"/>
              <a:t>a</a:t>
            </a:r>
            <a:r>
              <a:rPr lang="en-US" altLang="zh-CN" sz="2000" b="1" baseline="-25000"/>
              <a:t>22</a:t>
            </a:r>
            <a:r>
              <a:rPr lang="en-US" altLang="zh-CN" sz="2000" b="1"/>
              <a:t>, ..., </a:t>
            </a:r>
            <a:r>
              <a:rPr lang="en-US" altLang="zh-CN" sz="2000" b="1" i="1"/>
              <a:t>a</a:t>
            </a:r>
            <a:r>
              <a:rPr lang="en-US" altLang="zh-CN" sz="2000" b="1" i="1" baseline="-25000"/>
              <a:t>n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 ..., </a:t>
            </a:r>
            <a:r>
              <a:rPr lang="en-US" altLang="zh-CN" sz="2000" b="1" i="1"/>
              <a:t>a</a:t>
            </a:r>
            <a:r>
              <a:rPr lang="en-US" altLang="zh-CN" sz="2000" b="1" i="1" baseline="-25000"/>
              <a:t>nn</a:t>
            </a:r>
            <a:r>
              <a:rPr lang="en-US" altLang="zh-CN" sz="2000" b="1"/>
              <a:t> }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 index for </a:t>
            </a:r>
            <a:r>
              <a:rPr lang="en-US" altLang="zh-CN" sz="2000" b="1" i="1"/>
              <a:t>a</a:t>
            </a:r>
            <a:r>
              <a:rPr lang="en-US" altLang="zh-CN" sz="2000" b="1" i="1" baseline="-25000"/>
              <a:t>ij</a:t>
            </a:r>
            <a:r>
              <a:rPr lang="en-US" altLang="zh-CN" sz="2000" b="1" i="1"/>
              <a:t> </a:t>
            </a:r>
            <a:r>
              <a:rPr lang="en-US" altLang="zh-CN" sz="2000" b="1"/>
              <a:t>is  ( </a:t>
            </a:r>
            <a:r>
              <a:rPr lang="en-US" altLang="zh-CN" sz="2000" b="1" i="1"/>
              <a:t>i </a:t>
            </a:r>
            <a:r>
              <a:rPr lang="en-US" altLang="zh-CN" sz="2000" b="1">
                <a:sym typeface="Symbol" panose="05050102010706020507" pitchFamily="18" charset="2"/>
              </a:rPr>
              <a:t> ( </a:t>
            </a:r>
            <a:r>
              <a:rPr lang="en-US" altLang="zh-CN" sz="2000" b="1" i="1">
                <a:sym typeface="Symbol" panose="05050102010706020507" pitchFamily="18" charset="2"/>
              </a:rPr>
              <a:t>i </a:t>
            </a:r>
            <a:r>
              <a:rPr lang="en-US" altLang="zh-CN" sz="2000" b="1">
                <a:sym typeface="Symbol" panose="05050102010706020507" pitchFamily="18" charset="2"/>
              </a:rPr>
              <a:t> 1 ) / 2 +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>
                <a:sym typeface="Symbol" panose="05050102010706020507" pitchFamily="18" charset="2"/>
              </a:rPr>
              <a:t>).</a:t>
            </a:r>
            <a:endParaRPr lang="en-US" altLang="zh-CN" sz="2000" b="1"/>
          </a:p>
        </p:txBody>
      </p:sp>
      <p:sp>
        <p:nvSpPr>
          <p:cNvPr id="5135" name="Text Box 124">
            <a:extLst>
              <a:ext uri="{FF2B5EF4-FFF2-40B4-BE49-F238E27FC236}">
                <a16:creationId xmlns:a16="http://schemas.microsoft.com/office/drawing/2014/main" id="{6B24CBC2-477A-4D13-8C96-0F8C93A8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4/12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1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61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6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61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513" grpId="0" animBg="1"/>
      <p:bldP spid="61514" grpId="0" animBg="1" autoUpdateAnimBg="0"/>
      <p:bldP spid="61515" grpId="0" autoUpdateAnimBg="0"/>
      <p:bldP spid="61517" grpId="0" autoUpdateAnimBg="0"/>
      <p:bldP spid="61561" grpId="0" animBg="1" autoUpdateAnimBg="0"/>
      <p:bldP spid="61562" grpId="0" animBg="1" autoUpdateAnimBg="0"/>
      <p:bldP spid="6156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E6B3DA9-EA08-7305-AFA9-B117C155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2467" name="AutoShape 3" descr="白色大理石">
            <a:extLst>
              <a:ext uri="{FF2B5EF4-FFF2-40B4-BE49-F238E27FC236}">
                <a16:creationId xmlns:a16="http://schemas.microsoft.com/office/drawing/2014/main" id="{5405387F-23CB-DB1A-CE7F-61C1824E2C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304800"/>
            <a:ext cx="2438400" cy="609600"/>
          </a:xfrm>
          <a:prstGeom prst="cube">
            <a:avLst>
              <a:gd name="adj" fmla="val 1562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Adjacency Lists</a:t>
            </a:r>
            <a:endParaRPr lang="en-US" altLang="zh-CN" b="1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8BA5A491-E189-FA87-2DB8-4B605F17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Replace each row by a linked list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236D3422-8799-A077-CEC0-BB0D2E80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endParaRPr lang="en-US" altLang="zh-CN" sz="2400" b="1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55532546-FD8E-BD83-1DC5-E74FC0F3A18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295400"/>
            <a:ext cx="2743200" cy="381000"/>
            <a:chOff x="1776" y="2448"/>
            <a:chExt cx="1344" cy="192"/>
          </a:xfrm>
        </p:grpSpPr>
        <p:sp>
          <p:nvSpPr>
            <p:cNvPr id="6183" name="Oval 10">
              <a:extLst>
                <a:ext uri="{FF2B5EF4-FFF2-40B4-BE49-F238E27FC236}">
                  <a16:creationId xmlns:a16="http://schemas.microsoft.com/office/drawing/2014/main" id="{3F4FDA23-6725-97D8-64C2-DBF41A749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6184" name="Oval 11">
              <a:extLst>
                <a:ext uri="{FF2B5EF4-FFF2-40B4-BE49-F238E27FC236}">
                  <a16:creationId xmlns:a16="http://schemas.microsoft.com/office/drawing/2014/main" id="{DA2DD13D-BF5C-AFDF-78DE-274BF0A81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6185" name="Oval 12">
              <a:extLst>
                <a:ext uri="{FF2B5EF4-FFF2-40B4-BE49-F238E27FC236}">
                  <a16:creationId xmlns:a16="http://schemas.microsoft.com/office/drawing/2014/main" id="{FA87BB64-DA50-6FF7-961F-5D9E8B72E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6186" name="Freeform 13">
              <a:extLst>
                <a:ext uri="{FF2B5EF4-FFF2-40B4-BE49-F238E27FC236}">
                  <a16:creationId xmlns:a16="http://schemas.microsoft.com/office/drawing/2014/main" id="{82E13F2E-E550-2B0F-5291-920275F96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2448"/>
              <a:ext cx="406" cy="48"/>
            </a:xfrm>
            <a:custGeom>
              <a:avLst/>
              <a:gdLst>
                <a:gd name="T0" fmla="*/ 0 w 384"/>
                <a:gd name="T1" fmla="*/ 48 h 48"/>
                <a:gd name="T2" fmla="*/ 203 w 384"/>
                <a:gd name="T3" fmla="*/ 0 h 48"/>
                <a:gd name="T4" fmla="*/ 406 w 384"/>
                <a:gd name="T5" fmla="*/ 48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20" y="24"/>
                    <a:pt x="384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Freeform 14">
              <a:extLst>
                <a:ext uri="{FF2B5EF4-FFF2-40B4-BE49-F238E27FC236}">
                  <a16:creationId xmlns:a16="http://schemas.microsoft.com/office/drawing/2014/main" id="{AB1D98C4-0D52-C22A-9A9A-567A460F26A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67" y="2592"/>
              <a:ext cx="406" cy="48"/>
            </a:xfrm>
            <a:custGeom>
              <a:avLst/>
              <a:gdLst>
                <a:gd name="T0" fmla="*/ 0 w 384"/>
                <a:gd name="T1" fmla="*/ 48 h 48"/>
                <a:gd name="T2" fmla="*/ 203 w 384"/>
                <a:gd name="T3" fmla="*/ 0 h 48"/>
                <a:gd name="T4" fmla="*/ 406 w 384"/>
                <a:gd name="T5" fmla="*/ 48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20" y="24"/>
                    <a:pt x="384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8" name="Line 15">
              <a:extLst>
                <a:ext uri="{FF2B5EF4-FFF2-40B4-BE49-F238E27FC236}">
                  <a16:creationId xmlns:a16="http://schemas.microsoft.com/office/drawing/2014/main" id="{1DE79553-6585-91DA-38E9-36C4EB9AE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2480" name="Object 16">
            <a:extLst>
              <a:ext uri="{FF2B5EF4-FFF2-40B4-BE49-F238E27FC236}">
                <a16:creationId xmlns:a16="http://schemas.microsoft.com/office/drawing/2014/main" id="{B0C9D564-5C3C-4DEA-CB6F-A6371FEC9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057400"/>
          <a:ext cx="2667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524000" imgH="533400" progId="Equation.3">
                  <p:embed/>
                </p:oleObj>
              </mc:Choice>
              <mc:Fallback>
                <p:oleObj name="公式" r:id="rId7" imgW="1524000" imgH="533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6670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>
            <a:extLst>
              <a:ext uri="{FF2B5EF4-FFF2-40B4-BE49-F238E27FC236}">
                <a16:creationId xmlns:a16="http://schemas.microsoft.com/office/drawing/2014/main" id="{433A5653-4999-A187-825E-DB68F366FD2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60550"/>
            <a:ext cx="914400" cy="1555750"/>
            <a:chOff x="2208" y="2736"/>
            <a:chExt cx="576" cy="980"/>
          </a:xfrm>
        </p:grpSpPr>
        <p:grpSp>
          <p:nvGrpSpPr>
            <p:cNvPr id="6175" name="Group 18">
              <a:extLst>
                <a:ext uri="{FF2B5EF4-FFF2-40B4-BE49-F238E27FC236}">
                  <a16:creationId xmlns:a16="http://schemas.microsoft.com/office/drawing/2014/main" id="{EB13E50C-B345-9F53-2EB4-CDCB3833B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92" cy="336"/>
              <a:chOff x="2352" y="3120"/>
              <a:chExt cx="192" cy="336"/>
            </a:xfrm>
          </p:grpSpPr>
          <p:sp>
            <p:nvSpPr>
              <p:cNvPr id="6181" name="Rectangle 19">
                <a:extLst>
                  <a:ext uri="{FF2B5EF4-FFF2-40B4-BE49-F238E27FC236}">
                    <a16:creationId xmlns:a16="http://schemas.microsoft.com/office/drawing/2014/main" id="{B7B4F2AA-3CC6-F9C6-6CC0-4D81593B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6182" name="Rectangle 20">
                <a:extLst>
                  <a:ext uri="{FF2B5EF4-FFF2-40B4-BE49-F238E27FC236}">
                    <a16:creationId xmlns:a16="http://schemas.microsoft.com/office/drawing/2014/main" id="{3D91BA2F-0740-FFFF-A743-15DA36875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</p:grpSp>
        <p:grpSp>
          <p:nvGrpSpPr>
            <p:cNvPr id="6176" name="Group 21">
              <a:extLst>
                <a:ext uri="{FF2B5EF4-FFF2-40B4-BE49-F238E27FC236}">
                  <a16:creationId xmlns:a16="http://schemas.microsoft.com/office/drawing/2014/main" id="{3CEB2AB9-9063-F339-3464-D25213622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576" cy="384"/>
              <a:chOff x="2208" y="2736"/>
              <a:chExt cx="576" cy="384"/>
            </a:xfrm>
          </p:grpSpPr>
          <p:sp>
            <p:nvSpPr>
              <p:cNvPr id="6179" name="Rectangle 22">
                <a:extLst>
                  <a:ext uri="{FF2B5EF4-FFF2-40B4-BE49-F238E27FC236}">
                    <a16:creationId xmlns:a16="http://schemas.microsoft.com/office/drawing/2014/main" id="{C2E5C04A-C567-15EE-80B3-DE317DB19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graph[0]</a:t>
                </a:r>
                <a:endParaRPr lang="en-US" altLang="zh-CN" sz="2000" b="1"/>
              </a:p>
            </p:txBody>
          </p:sp>
          <p:sp>
            <p:nvSpPr>
              <p:cNvPr id="6180" name="Line 23">
                <a:extLst>
                  <a:ext uri="{FF2B5EF4-FFF2-40B4-BE49-F238E27FC236}">
                    <a16:creationId xmlns:a16="http://schemas.microsoft.com/office/drawing/2014/main" id="{FACCB965-FED4-B7EC-FD03-B5B30C3A6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77" name="Line 24">
              <a:extLst>
                <a:ext uri="{FF2B5EF4-FFF2-40B4-BE49-F238E27FC236}">
                  <a16:creationId xmlns:a16="http://schemas.microsoft.com/office/drawing/2014/main" id="{ACBEB621-56E3-2E52-6B9A-610BA6570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Oval 25">
              <a:extLst>
                <a:ext uri="{FF2B5EF4-FFF2-40B4-BE49-F238E27FC236}">
                  <a16:creationId xmlns:a16="http://schemas.microsoft.com/office/drawing/2014/main" id="{5A9A6996-D793-B45C-DC63-F153F3A6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57109292-4B43-5D78-8997-0212DCEE9D4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60550"/>
            <a:ext cx="914400" cy="2335213"/>
            <a:chOff x="2976" y="2736"/>
            <a:chExt cx="576" cy="1471"/>
          </a:xfrm>
        </p:grpSpPr>
        <p:grpSp>
          <p:nvGrpSpPr>
            <p:cNvPr id="6162" name="Group 27">
              <a:extLst>
                <a:ext uri="{FF2B5EF4-FFF2-40B4-BE49-F238E27FC236}">
                  <a16:creationId xmlns:a16="http://schemas.microsoft.com/office/drawing/2014/main" id="{09996E91-61D8-0A51-A1F8-6A5BFB830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120"/>
              <a:ext cx="192" cy="336"/>
              <a:chOff x="2352" y="3120"/>
              <a:chExt cx="192" cy="336"/>
            </a:xfrm>
          </p:grpSpPr>
          <p:sp>
            <p:nvSpPr>
              <p:cNvPr id="6173" name="Rectangle 28">
                <a:extLst>
                  <a:ext uri="{FF2B5EF4-FFF2-40B4-BE49-F238E27FC236}">
                    <a16:creationId xmlns:a16="http://schemas.microsoft.com/office/drawing/2014/main" id="{EEF0EF99-B843-F68B-106F-1CCF896C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0</a:t>
                </a:r>
              </a:p>
            </p:txBody>
          </p:sp>
          <p:sp>
            <p:nvSpPr>
              <p:cNvPr id="6174" name="Rectangle 29">
                <a:extLst>
                  <a:ext uri="{FF2B5EF4-FFF2-40B4-BE49-F238E27FC236}">
                    <a16:creationId xmlns:a16="http://schemas.microsoft.com/office/drawing/2014/main" id="{A393847E-AB8A-3812-D14A-8AB0CDE57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</p:grpSp>
        <p:grpSp>
          <p:nvGrpSpPr>
            <p:cNvPr id="6163" name="Group 30">
              <a:extLst>
                <a:ext uri="{FF2B5EF4-FFF2-40B4-BE49-F238E27FC236}">
                  <a16:creationId xmlns:a16="http://schemas.microsoft.com/office/drawing/2014/main" id="{071CA346-0646-7F88-FA7E-7FC7D516B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736"/>
              <a:ext cx="576" cy="384"/>
              <a:chOff x="2208" y="2736"/>
              <a:chExt cx="576" cy="384"/>
            </a:xfrm>
          </p:grpSpPr>
          <p:sp>
            <p:nvSpPr>
              <p:cNvPr id="6171" name="Rectangle 31">
                <a:extLst>
                  <a:ext uri="{FF2B5EF4-FFF2-40B4-BE49-F238E27FC236}">
                    <a16:creationId xmlns:a16="http://schemas.microsoft.com/office/drawing/2014/main" id="{7E59AB66-463A-2A9F-D087-1F21F20D3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graph[1]</a:t>
                </a:r>
                <a:endParaRPr lang="en-US" altLang="zh-CN" sz="2000" b="1"/>
              </a:p>
            </p:txBody>
          </p:sp>
          <p:sp>
            <p:nvSpPr>
              <p:cNvPr id="6172" name="Line 32">
                <a:extLst>
                  <a:ext uri="{FF2B5EF4-FFF2-40B4-BE49-F238E27FC236}">
                    <a16:creationId xmlns:a16="http://schemas.microsoft.com/office/drawing/2014/main" id="{6A07D4F8-D93D-C261-6EB8-5FF8E598A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64" name="Line 33">
              <a:extLst>
                <a:ext uri="{FF2B5EF4-FFF2-40B4-BE49-F238E27FC236}">
                  <a16:creationId xmlns:a16="http://schemas.microsoft.com/office/drawing/2014/main" id="{53186963-410C-9F98-D4DD-4D141AB0C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65" name="Group 34">
              <a:extLst>
                <a:ext uri="{FF2B5EF4-FFF2-40B4-BE49-F238E27FC236}">
                  <a16:creationId xmlns:a16="http://schemas.microsoft.com/office/drawing/2014/main" id="{807D2174-0FC7-77C7-4AD1-448B520EC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611"/>
              <a:ext cx="192" cy="596"/>
              <a:chOff x="3120" y="3724"/>
              <a:chExt cx="192" cy="596"/>
            </a:xfrm>
          </p:grpSpPr>
          <p:grpSp>
            <p:nvGrpSpPr>
              <p:cNvPr id="6166" name="Group 35">
                <a:extLst>
                  <a:ext uri="{FF2B5EF4-FFF2-40B4-BE49-F238E27FC236}">
                    <a16:creationId xmlns:a16="http://schemas.microsoft.com/office/drawing/2014/main" id="{B2A26E0B-A5EC-01AD-F2EE-5DB5DF9E2A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724"/>
                <a:ext cx="192" cy="336"/>
                <a:chOff x="2352" y="3120"/>
                <a:chExt cx="192" cy="336"/>
              </a:xfrm>
            </p:grpSpPr>
            <p:sp>
              <p:nvSpPr>
                <p:cNvPr id="6169" name="Rectangle 36">
                  <a:extLst>
                    <a:ext uri="{FF2B5EF4-FFF2-40B4-BE49-F238E27FC236}">
                      <a16:creationId xmlns:a16="http://schemas.microsoft.com/office/drawing/2014/main" id="{B33B4A36-42D3-C0B2-8C8A-DB614AE93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19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/>
                    <a:t>2</a:t>
                  </a:r>
                </a:p>
              </p:txBody>
            </p:sp>
            <p:sp>
              <p:nvSpPr>
                <p:cNvPr id="6170" name="Rectangle 37">
                  <a:extLst>
                    <a:ext uri="{FF2B5EF4-FFF2-40B4-BE49-F238E27FC236}">
                      <a16:creationId xmlns:a16="http://schemas.microsoft.com/office/drawing/2014/main" id="{F8DE5794-A137-1A20-97CA-25FE8556C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312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sym typeface="Symbol" panose="05050102010706020507" pitchFamily="18" charset="2"/>
                    </a:rPr>
                    <a:t></a:t>
                  </a:r>
                  <a:endParaRPr lang="en-US" altLang="zh-CN" sz="2400" b="1"/>
                </a:p>
              </p:txBody>
            </p:sp>
          </p:grpSp>
          <p:sp>
            <p:nvSpPr>
              <p:cNvPr id="6167" name="Line 38">
                <a:extLst>
                  <a:ext uri="{FF2B5EF4-FFF2-40B4-BE49-F238E27FC236}">
                    <a16:creationId xmlns:a16="http://schemas.microsoft.com/office/drawing/2014/main" id="{B853221B-7628-581D-311B-FEB301363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98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8" name="Oval 39">
                <a:extLst>
                  <a:ext uri="{FF2B5EF4-FFF2-40B4-BE49-F238E27FC236}">
                    <a16:creationId xmlns:a16="http://schemas.microsoft.com/office/drawing/2014/main" id="{0FB3FB41-D092-1001-A006-FB7C2A01A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A4285340-1291-76E0-2A2E-5CF4CA06248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60550"/>
            <a:ext cx="914400" cy="762000"/>
            <a:chOff x="3696" y="2736"/>
            <a:chExt cx="576" cy="480"/>
          </a:xfrm>
        </p:grpSpPr>
        <p:grpSp>
          <p:nvGrpSpPr>
            <p:cNvPr id="6158" name="Group 41">
              <a:extLst>
                <a:ext uri="{FF2B5EF4-FFF2-40B4-BE49-F238E27FC236}">
                  <a16:creationId xmlns:a16="http://schemas.microsoft.com/office/drawing/2014/main" id="{F1BF5668-108D-B710-859D-8F174A558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736"/>
              <a:ext cx="576" cy="384"/>
              <a:chOff x="2208" y="2736"/>
              <a:chExt cx="576" cy="384"/>
            </a:xfrm>
          </p:grpSpPr>
          <p:sp>
            <p:nvSpPr>
              <p:cNvPr id="6160" name="Rectangle 42">
                <a:extLst>
                  <a:ext uri="{FF2B5EF4-FFF2-40B4-BE49-F238E27FC236}">
                    <a16:creationId xmlns:a16="http://schemas.microsoft.com/office/drawing/2014/main" id="{893A98F5-EF7F-9440-FD7C-66EFEF4C2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graph[2]</a:t>
                </a:r>
                <a:endParaRPr lang="en-US" altLang="zh-CN" sz="2000" b="1"/>
              </a:p>
            </p:txBody>
          </p:sp>
          <p:sp>
            <p:nvSpPr>
              <p:cNvPr id="6161" name="Line 43">
                <a:extLst>
                  <a:ext uri="{FF2B5EF4-FFF2-40B4-BE49-F238E27FC236}">
                    <a16:creationId xmlns:a16="http://schemas.microsoft.com/office/drawing/2014/main" id="{52DDC042-9BCB-0883-EC1D-99B424AA6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9" name="Oval 44">
              <a:extLst>
                <a:ext uri="{FF2B5EF4-FFF2-40B4-BE49-F238E27FC236}">
                  <a16:creationId xmlns:a16="http://schemas.microsoft.com/office/drawing/2014/main" id="{8602D4D8-19A2-41C9-D114-5DC60EFD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2509" name="Text Box 45">
            <a:extLst>
              <a:ext uri="{FF2B5EF4-FFF2-40B4-BE49-F238E27FC236}">
                <a16:creationId xmlns:a16="http://schemas.microsoft.com/office/drawing/2014/main" id="{90934B00-603B-96D0-C4A8-69374C574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441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indent="-8556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Note:  The order of nodes in each list does not matter.</a:t>
            </a:r>
          </a:p>
        </p:txBody>
      </p:sp>
      <p:sp>
        <p:nvSpPr>
          <p:cNvPr id="62510" name="Text Box 46">
            <a:extLst>
              <a:ext uri="{FF2B5EF4-FFF2-40B4-BE49-F238E27FC236}">
                <a16:creationId xmlns:a16="http://schemas.microsoft.com/office/drawing/2014/main" id="{52320FA8-8FC4-A098-28AE-669CA6C5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00600"/>
            <a:ext cx="594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For undirected G:</a:t>
            </a:r>
            <a:endParaRPr lang="en-US" altLang="zh-CN" sz="2400" b="1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S</a:t>
            </a:r>
            <a:r>
              <a:rPr lang="en-US" altLang="zh-CN" sz="2400" b="1"/>
              <a:t> = </a:t>
            </a:r>
            <a:r>
              <a:rPr lang="en-US" altLang="zh-CN" sz="2400" b="1" i="1"/>
              <a:t>n</a:t>
            </a:r>
            <a:r>
              <a:rPr lang="en-US" altLang="zh-CN" sz="2400" b="1"/>
              <a:t> </a:t>
            </a:r>
            <a:r>
              <a:rPr lang="en-US" altLang="zh-CN" sz="2000" b="1"/>
              <a:t>heads</a:t>
            </a:r>
            <a:r>
              <a:rPr lang="en-US" altLang="zh-CN" sz="2400" b="1"/>
              <a:t> + 2</a:t>
            </a:r>
            <a:r>
              <a:rPr lang="en-US" altLang="zh-CN" sz="2400" b="1" i="1"/>
              <a:t>e</a:t>
            </a:r>
            <a:r>
              <a:rPr lang="en-US" altLang="zh-CN" sz="2400" b="1"/>
              <a:t> </a:t>
            </a:r>
            <a:r>
              <a:rPr lang="en-US" altLang="zh-CN" sz="2000" b="1"/>
              <a:t>nodes  </a:t>
            </a:r>
            <a:r>
              <a:rPr lang="en-US" altLang="zh-CN" sz="2400" b="1" i="1"/>
              <a:t>= </a:t>
            </a:r>
            <a:r>
              <a:rPr lang="en-US" altLang="zh-CN" sz="2400" b="1"/>
              <a:t>(</a:t>
            </a:r>
            <a:r>
              <a:rPr lang="en-US" altLang="zh-CN" sz="2400" b="1" i="1"/>
              <a:t>n+</a:t>
            </a:r>
            <a:r>
              <a:rPr lang="en-US" altLang="zh-CN" sz="2400" b="1"/>
              <a:t>2</a:t>
            </a:r>
            <a:r>
              <a:rPr lang="en-US" altLang="zh-CN" sz="2400" b="1" i="1"/>
              <a:t>e</a:t>
            </a:r>
            <a:r>
              <a:rPr lang="en-US" altLang="zh-CN" sz="2400" b="1"/>
              <a:t>) </a:t>
            </a:r>
            <a:r>
              <a:rPr lang="en-US" altLang="zh-CN" sz="2000" b="1">
                <a:latin typeface="Arial" panose="020B0604020202020204" pitchFamily="34" charset="0"/>
              </a:rPr>
              <a:t>ptr</a:t>
            </a:r>
            <a:r>
              <a:rPr lang="en-US" altLang="zh-CN" sz="2000" b="1"/>
              <a:t>s</a:t>
            </a:r>
            <a:r>
              <a:rPr lang="en-US" altLang="zh-CN" sz="2400" b="1"/>
              <a:t>+2</a:t>
            </a:r>
            <a:r>
              <a:rPr lang="en-US" altLang="zh-CN" sz="2400" b="1" i="1"/>
              <a:t>e </a:t>
            </a:r>
            <a:r>
              <a:rPr lang="en-US" altLang="zh-CN" sz="2000" b="1">
                <a:latin typeface="Arial" panose="020B0604020202020204" pitchFamily="34" charset="0"/>
              </a:rPr>
              <a:t>int</a:t>
            </a:r>
            <a:r>
              <a:rPr lang="en-US" altLang="zh-CN" sz="2000" b="1"/>
              <a:t>s</a:t>
            </a:r>
            <a:endParaRPr lang="en-US" altLang="zh-CN" sz="2400" b="1" i="1"/>
          </a:p>
        </p:txBody>
      </p:sp>
      <p:sp>
        <p:nvSpPr>
          <p:cNvPr id="6157" name="Text Box 47">
            <a:extLst>
              <a:ext uri="{FF2B5EF4-FFF2-40B4-BE49-F238E27FC236}">
                <a16:creationId xmlns:a16="http://schemas.microsoft.com/office/drawing/2014/main" id="{F78ACC4E-54EB-0718-4D63-8601F7BC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5/12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 autoUpdateAnimBg="0"/>
      <p:bldP spid="62468" grpId="0" autoUpdateAnimBg="0"/>
      <p:bldP spid="62472" grpId="0" autoUpdateAnimBg="0"/>
      <p:bldP spid="62509" grpId="0" autoUpdateAnimBg="0"/>
      <p:bldP spid="625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4E32C05-424E-98B2-179E-CAA415091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DF715D64-4047-A43F-7EA0-E30D89BE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1325" indent="-17113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Degree( i )</a:t>
            </a:r>
            <a:r>
              <a:rPr lang="en-US" altLang="zh-CN" sz="2400" b="1"/>
              <a:t> = number of nodes in </a:t>
            </a:r>
            <a:r>
              <a:rPr lang="en-US" altLang="zh-CN" sz="2000" b="1">
                <a:latin typeface="Arial" panose="020B0604020202020204" pitchFamily="34" charset="0"/>
              </a:rPr>
              <a:t>graph[ i ]</a:t>
            </a:r>
            <a:r>
              <a:rPr lang="en-US" altLang="zh-CN" sz="2400" b="1"/>
              <a:t> (</a:t>
            </a:r>
            <a:r>
              <a:rPr lang="en-US" altLang="zh-CN" sz="2400" b="1">
                <a:solidFill>
                  <a:schemeClr val="accent1"/>
                </a:solidFill>
              </a:rPr>
              <a:t>if G is undirected</a:t>
            </a:r>
            <a:r>
              <a:rPr lang="en-US" altLang="zh-CN" sz="2400" b="1"/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</a:rPr>
              <a:t>T</a:t>
            </a:r>
            <a:r>
              <a:rPr lang="en-US" altLang="zh-CN" sz="2400" b="1">
                <a:solidFill>
                  <a:schemeClr val="hlink"/>
                </a:solidFill>
              </a:rPr>
              <a:t> </a:t>
            </a:r>
            <a:r>
              <a:rPr lang="en-US" altLang="zh-CN" sz="2400" b="1"/>
              <a:t>of examine E(G) = O( </a:t>
            </a:r>
            <a:r>
              <a:rPr lang="en-US" altLang="zh-CN" sz="2400" b="1" i="1"/>
              <a:t>n + e </a:t>
            </a:r>
            <a:r>
              <a:rPr lang="en-US" altLang="zh-CN" sz="2400" b="1"/>
              <a:t>)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A4245DC2-7618-1F6E-FB2E-D7E1CDEB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If G is </a:t>
            </a:r>
            <a:r>
              <a:rPr lang="en-US" altLang="zh-CN" sz="2400" b="1">
                <a:solidFill>
                  <a:schemeClr val="accent1"/>
                </a:solidFill>
              </a:rPr>
              <a:t>directed</a:t>
            </a:r>
            <a:r>
              <a:rPr lang="en-US" altLang="zh-CN" sz="2400" b="1"/>
              <a:t>, we need to find in-degree(</a:t>
            </a:r>
            <a:r>
              <a:rPr lang="en-US" altLang="zh-CN" sz="2400" b="1" i="1"/>
              <a:t>v</a:t>
            </a:r>
            <a:r>
              <a:rPr lang="en-US" altLang="zh-CN" sz="2400" b="1"/>
              <a:t>) as well.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77481D63-767F-D73E-84B3-AF261BC8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Method 1  </a:t>
            </a:r>
            <a:r>
              <a:rPr lang="en-US" altLang="zh-CN" sz="2000" b="1">
                <a:latin typeface="Arial" panose="020B0604020202020204" pitchFamily="34" charset="0"/>
              </a:rPr>
              <a:t>Add inverse adjacency lists.</a:t>
            </a:r>
            <a:endParaRPr lang="en-US" altLang="zh-CN" sz="200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48A4DE9E-57A1-B2C5-CED0-12031344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endParaRPr lang="en-US" altLang="zh-CN" sz="2400" b="1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B5B622D1-3A4A-1331-5523-E390607765E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2743200" cy="381000"/>
            <a:chOff x="1776" y="2448"/>
            <a:chExt cx="1344" cy="192"/>
          </a:xfrm>
        </p:grpSpPr>
        <p:sp>
          <p:nvSpPr>
            <p:cNvPr id="7214" name="Oval 8">
              <a:extLst>
                <a:ext uri="{FF2B5EF4-FFF2-40B4-BE49-F238E27FC236}">
                  <a16:creationId xmlns:a16="http://schemas.microsoft.com/office/drawing/2014/main" id="{5285EC4D-54DE-1E0D-629E-689AABA1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7215" name="Oval 9">
              <a:extLst>
                <a:ext uri="{FF2B5EF4-FFF2-40B4-BE49-F238E27FC236}">
                  <a16:creationId xmlns:a16="http://schemas.microsoft.com/office/drawing/2014/main" id="{A06879DC-36B9-A810-5459-6B3FA4334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7216" name="Oval 10">
              <a:extLst>
                <a:ext uri="{FF2B5EF4-FFF2-40B4-BE49-F238E27FC236}">
                  <a16:creationId xmlns:a16="http://schemas.microsoft.com/office/drawing/2014/main" id="{D2332A97-A7CD-B482-E6FD-41AFC8C18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7217" name="Freeform 11">
              <a:extLst>
                <a:ext uri="{FF2B5EF4-FFF2-40B4-BE49-F238E27FC236}">
                  <a16:creationId xmlns:a16="http://schemas.microsoft.com/office/drawing/2014/main" id="{27AA4049-F662-4EBD-E563-3C22AC7C2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2448"/>
              <a:ext cx="406" cy="48"/>
            </a:xfrm>
            <a:custGeom>
              <a:avLst/>
              <a:gdLst>
                <a:gd name="T0" fmla="*/ 0 w 384"/>
                <a:gd name="T1" fmla="*/ 48 h 48"/>
                <a:gd name="T2" fmla="*/ 203 w 384"/>
                <a:gd name="T3" fmla="*/ 0 h 48"/>
                <a:gd name="T4" fmla="*/ 406 w 384"/>
                <a:gd name="T5" fmla="*/ 48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20" y="24"/>
                    <a:pt x="384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Freeform 12">
              <a:extLst>
                <a:ext uri="{FF2B5EF4-FFF2-40B4-BE49-F238E27FC236}">
                  <a16:creationId xmlns:a16="http://schemas.microsoft.com/office/drawing/2014/main" id="{3B4E7C60-86CD-3B14-D052-D7E45B6462E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67" y="2592"/>
              <a:ext cx="406" cy="48"/>
            </a:xfrm>
            <a:custGeom>
              <a:avLst/>
              <a:gdLst>
                <a:gd name="T0" fmla="*/ 0 w 384"/>
                <a:gd name="T1" fmla="*/ 48 h 48"/>
                <a:gd name="T2" fmla="*/ 203 w 384"/>
                <a:gd name="T3" fmla="*/ 0 h 48"/>
                <a:gd name="T4" fmla="*/ 406 w 384"/>
                <a:gd name="T5" fmla="*/ 48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20" y="24"/>
                    <a:pt x="384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13">
              <a:extLst>
                <a:ext uri="{FF2B5EF4-FFF2-40B4-BE49-F238E27FC236}">
                  <a16:creationId xmlns:a16="http://schemas.microsoft.com/office/drawing/2014/main" id="{9C191725-050C-405A-F19E-5704FCA0F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DFECFF74-5E87-F56B-E170-18CD36A1E5B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819400"/>
            <a:ext cx="914400" cy="1555750"/>
            <a:chOff x="2208" y="2736"/>
            <a:chExt cx="576" cy="980"/>
          </a:xfrm>
        </p:grpSpPr>
        <p:grpSp>
          <p:nvGrpSpPr>
            <p:cNvPr id="7206" name="Group 15">
              <a:extLst>
                <a:ext uri="{FF2B5EF4-FFF2-40B4-BE49-F238E27FC236}">
                  <a16:creationId xmlns:a16="http://schemas.microsoft.com/office/drawing/2014/main" id="{44F858A7-90D7-A9D5-6E2A-701C94718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92" cy="336"/>
              <a:chOff x="2352" y="3120"/>
              <a:chExt cx="192" cy="336"/>
            </a:xfrm>
          </p:grpSpPr>
          <p:sp>
            <p:nvSpPr>
              <p:cNvPr id="7212" name="Rectangle 16">
                <a:extLst>
                  <a:ext uri="{FF2B5EF4-FFF2-40B4-BE49-F238E27FC236}">
                    <a16:creationId xmlns:a16="http://schemas.microsoft.com/office/drawing/2014/main" id="{FAD83B93-1D03-A3D0-FE5F-3D01C72A3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7213" name="Rectangle 17">
                <a:extLst>
                  <a:ext uri="{FF2B5EF4-FFF2-40B4-BE49-F238E27FC236}">
                    <a16:creationId xmlns:a16="http://schemas.microsoft.com/office/drawing/2014/main" id="{79888829-18C8-DF1A-4554-1E30CB12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</p:grpSp>
        <p:grpSp>
          <p:nvGrpSpPr>
            <p:cNvPr id="7207" name="Group 18">
              <a:extLst>
                <a:ext uri="{FF2B5EF4-FFF2-40B4-BE49-F238E27FC236}">
                  <a16:creationId xmlns:a16="http://schemas.microsoft.com/office/drawing/2014/main" id="{28081037-4423-C590-36FC-8702BCED8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576" cy="384"/>
              <a:chOff x="2208" y="2736"/>
              <a:chExt cx="576" cy="384"/>
            </a:xfrm>
          </p:grpSpPr>
          <p:sp>
            <p:nvSpPr>
              <p:cNvPr id="7210" name="Rectangle 19">
                <a:extLst>
                  <a:ext uri="{FF2B5EF4-FFF2-40B4-BE49-F238E27FC236}">
                    <a16:creationId xmlns:a16="http://schemas.microsoft.com/office/drawing/2014/main" id="{FFCFFB9B-C368-5A34-406C-F3B2F81E3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inv[0]</a:t>
                </a:r>
                <a:endParaRPr lang="en-US" altLang="zh-CN" sz="2000" b="1"/>
              </a:p>
            </p:txBody>
          </p:sp>
          <p:sp>
            <p:nvSpPr>
              <p:cNvPr id="7211" name="Line 20">
                <a:extLst>
                  <a:ext uri="{FF2B5EF4-FFF2-40B4-BE49-F238E27FC236}">
                    <a16:creationId xmlns:a16="http://schemas.microsoft.com/office/drawing/2014/main" id="{A08D6CED-7D0C-E49A-F310-9AD35823B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8" name="Line 21">
              <a:extLst>
                <a:ext uri="{FF2B5EF4-FFF2-40B4-BE49-F238E27FC236}">
                  <a16:creationId xmlns:a16="http://schemas.microsoft.com/office/drawing/2014/main" id="{D9701087-83B2-B6ED-DD93-DF90C9D12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Oval 22">
              <a:extLst>
                <a:ext uri="{FF2B5EF4-FFF2-40B4-BE49-F238E27FC236}">
                  <a16:creationId xmlns:a16="http://schemas.microsoft.com/office/drawing/2014/main" id="{C3C58C0D-8F11-5E98-8C18-7F018B5A7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951FB130-0E6B-D12D-B1F5-DCEE524CB88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19400"/>
            <a:ext cx="914400" cy="1555750"/>
            <a:chOff x="2208" y="2736"/>
            <a:chExt cx="576" cy="980"/>
          </a:xfrm>
        </p:grpSpPr>
        <p:grpSp>
          <p:nvGrpSpPr>
            <p:cNvPr id="7198" name="Group 24">
              <a:extLst>
                <a:ext uri="{FF2B5EF4-FFF2-40B4-BE49-F238E27FC236}">
                  <a16:creationId xmlns:a16="http://schemas.microsoft.com/office/drawing/2014/main" id="{59F004E1-6B39-F072-E7A6-5ADD4F835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92" cy="336"/>
              <a:chOff x="2352" y="3120"/>
              <a:chExt cx="192" cy="336"/>
            </a:xfrm>
          </p:grpSpPr>
          <p:sp>
            <p:nvSpPr>
              <p:cNvPr id="7204" name="Rectangle 25">
                <a:extLst>
                  <a:ext uri="{FF2B5EF4-FFF2-40B4-BE49-F238E27FC236}">
                    <a16:creationId xmlns:a16="http://schemas.microsoft.com/office/drawing/2014/main" id="{E4648AEC-3060-CFC9-34E5-856248D77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0</a:t>
                </a:r>
              </a:p>
            </p:txBody>
          </p:sp>
          <p:sp>
            <p:nvSpPr>
              <p:cNvPr id="7205" name="Rectangle 26">
                <a:extLst>
                  <a:ext uri="{FF2B5EF4-FFF2-40B4-BE49-F238E27FC236}">
                    <a16:creationId xmlns:a16="http://schemas.microsoft.com/office/drawing/2014/main" id="{0A559A17-FB67-D0BA-3D56-B6626498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</p:grpSp>
        <p:grpSp>
          <p:nvGrpSpPr>
            <p:cNvPr id="7199" name="Group 27">
              <a:extLst>
                <a:ext uri="{FF2B5EF4-FFF2-40B4-BE49-F238E27FC236}">
                  <a16:creationId xmlns:a16="http://schemas.microsoft.com/office/drawing/2014/main" id="{8258E13B-814A-8FEF-B740-DB34CA62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576" cy="384"/>
              <a:chOff x="2208" y="2736"/>
              <a:chExt cx="576" cy="384"/>
            </a:xfrm>
          </p:grpSpPr>
          <p:sp>
            <p:nvSpPr>
              <p:cNvPr id="7202" name="Rectangle 28">
                <a:extLst>
                  <a:ext uri="{FF2B5EF4-FFF2-40B4-BE49-F238E27FC236}">
                    <a16:creationId xmlns:a16="http://schemas.microsoft.com/office/drawing/2014/main" id="{4E2BDF48-0FA0-C53F-0A02-7108F6913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inv[1]</a:t>
                </a:r>
                <a:endParaRPr lang="en-US" altLang="zh-CN" sz="2000" b="1"/>
              </a:p>
            </p:txBody>
          </p:sp>
          <p:sp>
            <p:nvSpPr>
              <p:cNvPr id="7203" name="Line 29">
                <a:extLst>
                  <a:ext uri="{FF2B5EF4-FFF2-40B4-BE49-F238E27FC236}">
                    <a16:creationId xmlns:a16="http://schemas.microsoft.com/office/drawing/2014/main" id="{10DF1C06-6167-41E6-AF6A-2C6B6111B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0" name="Line 30">
              <a:extLst>
                <a:ext uri="{FF2B5EF4-FFF2-40B4-BE49-F238E27FC236}">
                  <a16:creationId xmlns:a16="http://schemas.microsoft.com/office/drawing/2014/main" id="{EC73B094-52A4-F1AD-DAE1-DE0C97FF8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Oval 31">
              <a:extLst>
                <a:ext uri="{FF2B5EF4-FFF2-40B4-BE49-F238E27FC236}">
                  <a16:creationId xmlns:a16="http://schemas.microsoft.com/office/drawing/2014/main" id="{19EF1E5F-35D9-1E65-1D53-C1CD4825D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9" name="Group 32">
            <a:extLst>
              <a:ext uri="{FF2B5EF4-FFF2-40B4-BE49-F238E27FC236}">
                <a16:creationId xmlns:a16="http://schemas.microsoft.com/office/drawing/2014/main" id="{7F375E69-E867-FDBA-CBA7-8A47D444574F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819400"/>
            <a:ext cx="914400" cy="1555750"/>
            <a:chOff x="2208" y="2736"/>
            <a:chExt cx="576" cy="980"/>
          </a:xfrm>
        </p:grpSpPr>
        <p:grpSp>
          <p:nvGrpSpPr>
            <p:cNvPr id="7190" name="Group 33">
              <a:extLst>
                <a:ext uri="{FF2B5EF4-FFF2-40B4-BE49-F238E27FC236}">
                  <a16:creationId xmlns:a16="http://schemas.microsoft.com/office/drawing/2014/main" id="{AB55D3F8-957B-A585-5D37-276F99475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92" cy="336"/>
              <a:chOff x="2352" y="3120"/>
              <a:chExt cx="192" cy="336"/>
            </a:xfrm>
          </p:grpSpPr>
          <p:sp>
            <p:nvSpPr>
              <p:cNvPr id="7196" name="Rectangle 34">
                <a:extLst>
                  <a:ext uri="{FF2B5EF4-FFF2-40B4-BE49-F238E27FC236}">
                    <a16:creationId xmlns:a16="http://schemas.microsoft.com/office/drawing/2014/main" id="{306A4A8C-9F49-B225-8DE9-F596319AE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7197" name="Rectangle 35">
                <a:extLst>
                  <a:ext uri="{FF2B5EF4-FFF2-40B4-BE49-F238E27FC236}">
                    <a16:creationId xmlns:a16="http://schemas.microsoft.com/office/drawing/2014/main" id="{45C67220-B95A-64A3-3130-D0EDD203E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</p:grpSp>
        <p:grpSp>
          <p:nvGrpSpPr>
            <p:cNvPr id="7191" name="Group 36">
              <a:extLst>
                <a:ext uri="{FF2B5EF4-FFF2-40B4-BE49-F238E27FC236}">
                  <a16:creationId xmlns:a16="http://schemas.microsoft.com/office/drawing/2014/main" id="{902EC18D-831B-5F1B-FF56-710F7A178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576" cy="384"/>
              <a:chOff x="2208" y="2736"/>
              <a:chExt cx="576" cy="384"/>
            </a:xfrm>
          </p:grpSpPr>
          <p:sp>
            <p:nvSpPr>
              <p:cNvPr id="7194" name="Rectangle 37">
                <a:extLst>
                  <a:ext uri="{FF2B5EF4-FFF2-40B4-BE49-F238E27FC236}">
                    <a16:creationId xmlns:a16="http://schemas.microsoft.com/office/drawing/2014/main" id="{7F2DEBD8-0CAB-3FD4-4C2B-AAF4E5A85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inv[2]</a:t>
                </a:r>
                <a:endParaRPr lang="en-US" altLang="zh-CN" sz="2000" b="1"/>
              </a:p>
            </p:txBody>
          </p:sp>
          <p:sp>
            <p:nvSpPr>
              <p:cNvPr id="7195" name="Line 38">
                <a:extLst>
                  <a:ext uri="{FF2B5EF4-FFF2-40B4-BE49-F238E27FC236}">
                    <a16:creationId xmlns:a16="http://schemas.microsoft.com/office/drawing/2014/main" id="{0741E233-D3C0-C5C4-4CBB-8B984C618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2" name="Line 39">
              <a:extLst>
                <a:ext uri="{FF2B5EF4-FFF2-40B4-BE49-F238E27FC236}">
                  <a16:creationId xmlns:a16="http://schemas.microsoft.com/office/drawing/2014/main" id="{5B2D288A-C130-18A3-E072-0706DAAEE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Oval 40">
              <a:extLst>
                <a:ext uri="{FF2B5EF4-FFF2-40B4-BE49-F238E27FC236}">
                  <a16:creationId xmlns:a16="http://schemas.microsoft.com/office/drawing/2014/main" id="{101392A6-947E-32BF-4332-A2A502C1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3529" name="Text Box 41">
            <a:extLst>
              <a:ext uri="{FF2B5EF4-FFF2-40B4-BE49-F238E27FC236}">
                <a16:creationId xmlns:a16="http://schemas.microsoft.com/office/drawing/2014/main" id="{217BBFC9-53DC-C052-035E-D1E920E9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Method 2  </a:t>
            </a:r>
            <a:r>
              <a:rPr lang="en-US" altLang="zh-CN" sz="2000" b="1">
                <a:latin typeface="Arial" panose="020B0604020202020204" pitchFamily="34" charset="0"/>
              </a:rPr>
              <a:t>Multilist (Ch 3.2) representation for adj_mat[ i ] [ j ]</a:t>
            </a:r>
          </a:p>
        </p:txBody>
      </p:sp>
      <p:grpSp>
        <p:nvGrpSpPr>
          <p:cNvPr id="12" name="Group 42">
            <a:extLst>
              <a:ext uri="{FF2B5EF4-FFF2-40B4-BE49-F238E27FC236}">
                <a16:creationId xmlns:a16="http://schemas.microsoft.com/office/drawing/2014/main" id="{8370FDFB-F644-9306-1F57-0F1E03FA952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05400"/>
            <a:ext cx="3810000" cy="1295400"/>
            <a:chOff x="1200" y="3312"/>
            <a:chExt cx="2400" cy="816"/>
          </a:xfrm>
        </p:grpSpPr>
        <p:sp>
          <p:nvSpPr>
            <p:cNvPr id="7182" name="Rectangle 43">
              <a:extLst>
                <a:ext uri="{FF2B5EF4-FFF2-40B4-BE49-F238E27FC236}">
                  <a16:creationId xmlns:a16="http://schemas.microsoft.com/office/drawing/2014/main" id="{0809B22D-40FE-974F-3B42-EBEED93F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12"/>
              <a:ext cx="5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tail i</a:t>
              </a:r>
            </a:p>
          </p:txBody>
        </p:sp>
        <p:sp>
          <p:nvSpPr>
            <p:cNvPr id="7183" name="Rectangle 44">
              <a:extLst>
                <a:ext uri="{FF2B5EF4-FFF2-40B4-BE49-F238E27FC236}">
                  <a16:creationId xmlns:a16="http://schemas.microsoft.com/office/drawing/2014/main" id="{F53C9448-2A81-F4D2-C581-281019133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12"/>
              <a:ext cx="5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head j</a:t>
              </a:r>
              <a:endParaRPr lang="en-US" altLang="zh-CN" sz="2400" b="1"/>
            </a:p>
          </p:txBody>
        </p:sp>
        <p:sp>
          <p:nvSpPr>
            <p:cNvPr id="7184" name="Rectangle 45">
              <a:extLst>
                <a:ext uri="{FF2B5EF4-FFF2-40B4-BE49-F238E27FC236}">
                  <a16:creationId xmlns:a16="http://schemas.microsoft.com/office/drawing/2014/main" id="{5A525BA8-F941-00AD-E730-89141C6B4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5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7185" name="Rectangle 46">
              <a:extLst>
                <a:ext uri="{FF2B5EF4-FFF2-40B4-BE49-F238E27FC236}">
                  <a16:creationId xmlns:a16="http://schemas.microsoft.com/office/drawing/2014/main" id="{C5A9A03A-14F6-BBE9-1E5C-16887542E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552"/>
              <a:ext cx="5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7186" name="Line 47">
              <a:extLst>
                <a:ext uri="{FF2B5EF4-FFF2-40B4-BE49-F238E27FC236}">
                  <a16:creationId xmlns:a16="http://schemas.microsoft.com/office/drawing/2014/main" id="{549A95FA-1129-2C97-932C-793F9B8D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369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Rectangle 48">
              <a:extLst>
                <a:ext uri="{FF2B5EF4-FFF2-40B4-BE49-F238E27FC236}">
                  <a16:creationId xmlns:a16="http://schemas.microsoft.com/office/drawing/2014/main" id="{4001BCB2-583A-6013-304F-494E90EC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936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column for head</a:t>
              </a:r>
            </a:p>
          </p:txBody>
        </p:sp>
        <p:sp>
          <p:nvSpPr>
            <p:cNvPr id="7188" name="Line 49">
              <a:extLst>
                <a:ext uri="{FF2B5EF4-FFF2-40B4-BE49-F238E27FC236}">
                  <a16:creationId xmlns:a16="http://schemas.microsoft.com/office/drawing/2014/main" id="{E9DBE4FD-A890-3F85-E42B-8BBBAFEE5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Rectangle 50">
              <a:extLst>
                <a:ext uri="{FF2B5EF4-FFF2-40B4-BE49-F238E27FC236}">
                  <a16:creationId xmlns:a16="http://schemas.microsoft.com/office/drawing/2014/main" id="{8F8897E2-3E49-2F52-1C36-FE8AD9421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00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row for tail</a:t>
              </a:r>
              <a:endParaRPr lang="en-US" altLang="zh-CN" sz="2000" b="1"/>
            </a:p>
          </p:txBody>
        </p:sp>
      </p:grpSp>
      <p:sp>
        <p:nvSpPr>
          <p:cNvPr id="7181" name="Text Box 51">
            <a:extLst>
              <a:ext uri="{FF2B5EF4-FFF2-40B4-BE49-F238E27FC236}">
                <a16:creationId xmlns:a16="http://schemas.microsoft.com/office/drawing/2014/main" id="{CCB7E564-C79A-D5FC-2B3A-E960C559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6/12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autoUpdateAnimBg="0"/>
      <p:bldP spid="63493" grpId="0" autoUpdateAnimBg="0"/>
      <p:bldP spid="63494" grpId="0" autoUpdateAnimBg="0"/>
      <p:bldP spid="635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7874E6C5-48B2-7B88-5CFA-7095CCCF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5539" name="AutoShape 3" descr="白色大理石">
            <a:extLst>
              <a:ext uri="{FF2B5EF4-FFF2-40B4-BE49-F238E27FC236}">
                <a16:creationId xmlns:a16="http://schemas.microsoft.com/office/drawing/2014/main" id="{012D68BD-42D0-5E2A-A364-0DEA68987B3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298450"/>
            <a:ext cx="2971800" cy="609600"/>
          </a:xfrm>
          <a:prstGeom prst="cube">
            <a:avLst>
              <a:gd name="adj" fmla="val 15625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Adjacency Multilists</a:t>
            </a:r>
            <a:endParaRPr lang="en-US" altLang="zh-CN" b="1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E1490DC1-45AF-1FAC-AF9E-B2AFDFE6A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8425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In adjacency list, for each ( </a:t>
            </a:r>
            <a:r>
              <a:rPr lang="en-US" altLang="zh-CN" sz="2400" b="1" i="1"/>
              <a:t>i</a:t>
            </a:r>
            <a:r>
              <a:rPr lang="en-US" altLang="zh-CN" sz="2400" b="1"/>
              <a:t>, </a:t>
            </a:r>
            <a:r>
              <a:rPr lang="en-US" altLang="zh-CN" sz="2400" b="1" i="1"/>
              <a:t>j</a:t>
            </a:r>
            <a:r>
              <a:rPr lang="en-US" altLang="zh-CN" sz="2400" b="1"/>
              <a:t> ) we have two nodes: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3090CD2-0A74-3CF2-BFCF-F130EB1EA9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17650"/>
            <a:ext cx="3043238" cy="304800"/>
            <a:chOff x="387" y="912"/>
            <a:chExt cx="1917" cy="192"/>
          </a:xfrm>
        </p:grpSpPr>
        <p:grpSp>
          <p:nvGrpSpPr>
            <p:cNvPr id="8326" name="Group 6">
              <a:extLst>
                <a:ext uri="{FF2B5EF4-FFF2-40B4-BE49-F238E27FC236}">
                  <a16:creationId xmlns:a16="http://schemas.microsoft.com/office/drawing/2014/main" id="{07B36AD3-0253-56C9-7628-543E861DA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912"/>
              <a:ext cx="480" cy="192"/>
              <a:chOff x="1296" y="960"/>
              <a:chExt cx="480" cy="192"/>
            </a:xfrm>
          </p:grpSpPr>
          <p:sp>
            <p:nvSpPr>
              <p:cNvPr id="8331" name="Rectangle 7">
                <a:extLst>
                  <a:ext uri="{FF2B5EF4-FFF2-40B4-BE49-F238E27FC236}">
                    <a16:creationId xmlns:a16="http://schemas.microsoft.com/office/drawing/2014/main" id="{99F436BA-49F3-2469-98BF-DD6633A26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8332" name="Rectangle 8">
                <a:extLst>
                  <a:ext uri="{FF2B5EF4-FFF2-40B4-BE49-F238E27FC236}">
                    <a16:creationId xmlns:a16="http://schemas.microsoft.com/office/drawing/2014/main" id="{964B2428-EB58-7499-9C52-FA60E7D3E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  <p:sp>
            <p:nvSpPr>
              <p:cNvPr id="8333" name="Line 9">
                <a:extLst>
                  <a:ext uri="{FF2B5EF4-FFF2-40B4-BE49-F238E27FC236}">
                    <a16:creationId xmlns:a16="http://schemas.microsoft.com/office/drawing/2014/main" id="{A7839B67-2AF0-AF2A-178C-6C0C8853E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079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27" name="Group 10">
              <a:extLst>
                <a:ext uri="{FF2B5EF4-FFF2-40B4-BE49-F238E27FC236}">
                  <a16:creationId xmlns:a16="http://schemas.microsoft.com/office/drawing/2014/main" id="{7A26F25F-1F79-6FAD-EEC3-A9E41C42F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" y="912"/>
              <a:ext cx="909" cy="192"/>
              <a:chOff x="387" y="912"/>
              <a:chExt cx="909" cy="192"/>
            </a:xfrm>
          </p:grpSpPr>
          <p:sp>
            <p:nvSpPr>
              <p:cNvPr id="8329" name="Rectangle 11">
                <a:extLst>
                  <a:ext uri="{FF2B5EF4-FFF2-40B4-BE49-F238E27FC236}">
                    <a16:creationId xmlns:a16="http://schemas.microsoft.com/office/drawing/2014/main" id="{1DAE98FF-C36C-38FA-F63B-B20BC79C9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" y="9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graph[i]</a:t>
                </a:r>
              </a:p>
            </p:txBody>
          </p:sp>
          <p:sp>
            <p:nvSpPr>
              <p:cNvPr id="8330" name="Line 12">
                <a:extLst>
                  <a:ext uri="{FF2B5EF4-FFF2-40B4-BE49-F238E27FC236}">
                    <a16:creationId xmlns:a16="http://schemas.microsoft.com/office/drawing/2014/main" id="{1886936D-3882-986F-F671-2391E8307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8" name="Rectangle 13">
              <a:extLst>
                <a:ext uri="{FF2B5EF4-FFF2-40B4-BE49-F238E27FC236}">
                  <a16:creationId xmlns:a16="http://schemas.microsoft.com/office/drawing/2014/main" id="{733379B2-EC4E-B07D-5DC1-5D22A17D8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……</a:t>
              </a:r>
              <a:endParaRPr lang="en-US" altLang="zh-CN" sz="2400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5AE5EEAB-76C3-79A1-E40F-34166C0A2FC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74850"/>
            <a:ext cx="3043238" cy="304800"/>
            <a:chOff x="387" y="912"/>
            <a:chExt cx="1917" cy="192"/>
          </a:xfrm>
        </p:grpSpPr>
        <p:grpSp>
          <p:nvGrpSpPr>
            <p:cNvPr id="8318" name="Group 15">
              <a:extLst>
                <a:ext uri="{FF2B5EF4-FFF2-40B4-BE49-F238E27FC236}">
                  <a16:creationId xmlns:a16="http://schemas.microsoft.com/office/drawing/2014/main" id="{618756DD-91D0-E0A5-D3D4-6A13C7B5D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912"/>
              <a:ext cx="480" cy="192"/>
              <a:chOff x="1296" y="960"/>
              <a:chExt cx="480" cy="192"/>
            </a:xfrm>
          </p:grpSpPr>
          <p:sp>
            <p:nvSpPr>
              <p:cNvPr id="8323" name="Rectangle 16">
                <a:extLst>
                  <a:ext uri="{FF2B5EF4-FFF2-40B4-BE49-F238E27FC236}">
                    <a16:creationId xmlns:a16="http://schemas.microsoft.com/office/drawing/2014/main" id="{E4516B1E-A31B-11FE-F240-18AC7967C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8324" name="Rectangle 17">
                <a:extLst>
                  <a:ext uri="{FF2B5EF4-FFF2-40B4-BE49-F238E27FC236}">
                    <a16:creationId xmlns:a16="http://schemas.microsoft.com/office/drawing/2014/main" id="{CCB8B2A5-7997-04C5-3C7D-14911D01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  <p:sp>
            <p:nvSpPr>
              <p:cNvPr id="8325" name="Line 18">
                <a:extLst>
                  <a:ext uri="{FF2B5EF4-FFF2-40B4-BE49-F238E27FC236}">
                    <a16:creationId xmlns:a16="http://schemas.microsoft.com/office/drawing/2014/main" id="{6C4B7307-1867-04CE-D531-1EBD24357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079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9" name="Group 19">
              <a:extLst>
                <a:ext uri="{FF2B5EF4-FFF2-40B4-BE49-F238E27FC236}">
                  <a16:creationId xmlns:a16="http://schemas.microsoft.com/office/drawing/2014/main" id="{188C942B-34C7-1E5C-36BD-BEB138B27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" y="912"/>
              <a:ext cx="909" cy="192"/>
              <a:chOff x="387" y="912"/>
              <a:chExt cx="909" cy="192"/>
            </a:xfrm>
          </p:grpSpPr>
          <p:sp>
            <p:nvSpPr>
              <p:cNvPr id="8321" name="Rectangle 20">
                <a:extLst>
                  <a:ext uri="{FF2B5EF4-FFF2-40B4-BE49-F238E27FC236}">
                    <a16:creationId xmlns:a16="http://schemas.microsoft.com/office/drawing/2014/main" id="{EBAC8FB7-BE44-1F58-B8EB-3111F6AE4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" y="9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graph[j]</a:t>
                </a:r>
              </a:p>
            </p:txBody>
          </p:sp>
          <p:sp>
            <p:nvSpPr>
              <p:cNvPr id="8322" name="Line 21">
                <a:extLst>
                  <a:ext uri="{FF2B5EF4-FFF2-40B4-BE49-F238E27FC236}">
                    <a16:creationId xmlns:a16="http://schemas.microsoft.com/office/drawing/2014/main" id="{E90D07E8-2C01-60F1-9351-4C98C3198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0" name="Rectangle 22">
              <a:extLst>
                <a:ext uri="{FF2B5EF4-FFF2-40B4-BE49-F238E27FC236}">
                  <a16:creationId xmlns:a16="http://schemas.microsoft.com/office/drawing/2014/main" id="{53334F69-F8A2-2FC5-CFA0-CE2F113C2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……</a:t>
              </a:r>
              <a:endParaRPr lang="en-US" altLang="zh-CN" sz="2400"/>
            </a:p>
          </p:txBody>
        </p:sp>
      </p:grpSp>
      <p:sp>
        <p:nvSpPr>
          <p:cNvPr id="65559" name="Text Box 23">
            <a:extLst>
              <a:ext uri="{FF2B5EF4-FFF2-40B4-BE49-F238E27FC236}">
                <a16:creationId xmlns:a16="http://schemas.microsoft.com/office/drawing/2014/main" id="{31A3D21C-D40A-E91C-C1CC-8DB3D34F5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41450"/>
            <a:ext cx="480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Now let’s combine the two nodes into one:</a:t>
            </a: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01430887-CB24-C6A1-590A-E4DED6001AE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974850"/>
            <a:ext cx="3652838" cy="381000"/>
            <a:chOff x="480" y="2208"/>
            <a:chExt cx="2301" cy="240"/>
          </a:xfrm>
        </p:grpSpPr>
        <p:grpSp>
          <p:nvGrpSpPr>
            <p:cNvPr id="8311" name="Group 25">
              <a:extLst>
                <a:ext uri="{FF2B5EF4-FFF2-40B4-BE49-F238E27FC236}">
                  <a16:creationId xmlns:a16="http://schemas.microsoft.com/office/drawing/2014/main" id="{B8BE10EA-FA03-96A2-9F66-47DA6B43A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208"/>
              <a:ext cx="909" cy="192"/>
              <a:chOff x="387" y="912"/>
              <a:chExt cx="909" cy="192"/>
            </a:xfrm>
          </p:grpSpPr>
          <p:sp>
            <p:nvSpPr>
              <p:cNvPr id="8316" name="Rectangle 26">
                <a:extLst>
                  <a:ext uri="{FF2B5EF4-FFF2-40B4-BE49-F238E27FC236}">
                    <a16:creationId xmlns:a16="http://schemas.microsoft.com/office/drawing/2014/main" id="{D9852330-A6F4-9D40-B26E-198819FF1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" y="9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graph[i]</a:t>
                </a:r>
              </a:p>
            </p:txBody>
          </p:sp>
          <p:sp>
            <p:nvSpPr>
              <p:cNvPr id="8317" name="Line 27">
                <a:extLst>
                  <a:ext uri="{FF2B5EF4-FFF2-40B4-BE49-F238E27FC236}">
                    <a16:creationId xmlns:a16="http://schemas.microsoft.com/office/drawing/2014/main" id="{8AAF7FE6-4F70-4A48-FF42-C475E4181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28">
              <a:extLst>
                <a:ext uri="{FF2B5EF4-FFF2-40B4-BE49-F238E27FC236}">
                  <a16:creationId xmlns:a16="http://schemas.microsoft.com/office/drawing/2014/main" id="{618CC822-2ECE-68EC-24FF-B208D9CD0A0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872" y="2208"/>
              <a:ext cx="909" cy="192"/>
              <a:chOff x="387" y="912"/>
              <a:chExt cx="909" cy="192"/>
            </a:xfrm>
          </p:grpSpPr>
          <p:sp>
            <p:nvSpPr>
              <p:cNvPr id="8314" name="Rectangle 29">
                <a:extLst>
                  <a:ext uri="{FF2B5EF4-FFF2-40B4-BE49-F238E27FC236}">
                    <a16:creationId xmlns:a16="http://schemas.microsoft.com/office/drawing/2014/main" id="{5CAF089C-F4F0-B857-6CE6-88D7694BE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" y="9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graph[j]</a:t>
                </a:r>
              </a:p>
            </p:txBody>
          </p:sp>
          <p:sp>
            <p:nvSpPr>
              <p:cNvPr id="8315" name="Line 30">
                <a:extLst>
                  <a:ext uri="{FF2B5EF4-FFF2-40B4-BE49-F238E27FC236}">
                    <a16:creationId xmlns:a16="http://schemas.microsoft.com/office/drawing/2014/main" id="{4CEEEE0A-861E-36AA-3B88-A2B012C33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13" name="Rectangle 31">
              <a:extLst>
                <a:ext uri="{FF2B5EF4-FFF2-40B4-BE49-F238E27FC236}">
                  <a16:creationId xmlns:a16="http://schemas.microsoft.com/office/drawing/2014/main" id="{6917C9A8-5486-89B0-9060-802F6473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08"/>
              <a:ext cx="48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node</a:t>
              </a:r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7B5D37B8-FF14-6347-1B06-FB3EBE96992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84450"/>
            <a:ext cx="1676400" cy="1676400"/>
            <a:chOff x="480" y="1632"/>
            <a:chExt cx="1056" cy="1056"/>
          </a:xfrm>
        </p:grpSpPr>
        <p:sp>
          <p:nvSpPr>
            <p:cNvPr id="8302" name="Rectangle 33">
              <a:extLst>
                <a:ext uri="{FF2B5EF4-FFF2-40B4-BE49-F238E27FC236}">
                  <a16:creationId xmlns:a16="http://schemas.microsoft.com/office/drawing/2014/main" id="{BA56B82E-94CE-0CEA-39D7-78DCDC34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2"/>
              <a:ext cx="3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 i="1"/>
            </a:p>
          </p:txBody>
        </p:sp>
        <p:sp>
          <p:nvSpPr>
            <p:cNvPr id="8303" name="Rectangle 34">
              <a:extLst>
                <a:ext uri="{FF2B5EF4-FFF2-40B4-BE49-F238E27FC236}">
                  <a16:creationId xmlns:a16="http://schemas.microsoft.com/office/drawing/2014/main" id="{07A2412E-3B5D-D80E-6F31-6D443C0E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32"/>
              <a:ext cx="3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 i="1"/>
            </a:p>
          </p:txBody>
        </p:sp>
        <p:sp>
          <p:nvSpPr>
            <p:cNvPr id="8304" name="Rectangle 35">
              <a:extLst>
                <a:ext uri="{FF2B5EF4-FFF2-40B4-BE49-F238E27FC236}">
                  <a16:creationId xmlns:a16="http://schemas.microsoft.com/office/drawing/2014/main" id="{B5B60300-706D-B208-A3AC-806EF99F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2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8305" name="Rectangle 36">
              <a:extLst>
                <a:ext uri="{FF2B5EF4-FFF2-40B4-BE49-F238E27FC236}">
                  <a16:creationId xmlns:a16="http://schemas.microsoft.com/office/drawing/2014/main" id="{F32ADFDE-F850-4317-F297-7C0119A6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8306" name="Rectangle 37">
              <a:extLst>
                <a:ext uri="{FF2B5EF4-FFF2-40B4-BE49-F238E27FC236}">
                  <a16:creationId xmlns:a16="http://schemas.microsoft.com/office/drawing/2014/main" id="{9F2D94CB-284A-C574-7DFF-7E696A8E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32"/>
              <a:ext cx="336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mark</a:t>
              </a:r>
              <a:endParaRPr lang="en-US" altLang="zh-CN" sz="2000" b="1"/>
            </a:p>
          </p:txBody>
        </p:sp>
        <p:sp>
          <p:nvSpPr>
            <p:cNvPr id="8307" name="Line 38">
              <a:extLst>
                <a:ext uri="{FF2B5EF4-FFF2-40B4-BE49-F238E27FC236}">
                  <a16:creationId xmlns:a16="http://schemas.microsoft.com/office/drawing/2014/main" id="{B1DE892E-87FA-1204-E905-9B1848461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" y="20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8" name="Line 39">
              <a:extLst>
                <a:ext uri="{FF2B5EF4-FFF2-40B4-BE49-F238E27FC236}">
                  <a16:creationId xmlns:a16="http://schemas.microsoft.com/office/drawing/2014/main" id="{CB2AC3C8-E0B2-2DD3-0C2D-CD5778D3F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1" y="20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9" name="Rectangle 40">
              <a:extLst>
                <a:ext uri="{FF2B5EF4-FFF2-40B4-BE49-F238E27FC236}">
                  <a16:creationId xmlns:a16="http://schemas.microsoft.com/office/drawing/2014/main" id="{EB89EAC3-F6C5-2164-C01C-9F6DCF03E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304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next</a:t>
              </a:r>
            </a:p>
            <a:p>
              <a:pPr algn="ctr"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8310" name="Rectangle 41">
              <a:extLst>
                <a:ext uri="{FF2B5EF4-FFF2-40B4-BE49-F238E27FC236}">
                  <a16:creationId xmlns:a16="http://schemas.microsoft.com/office/drawing/2014/main" id="{1FBFCFF3-FBEC-0588-EE81-5B6182DA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next</a:t>
              </a:r>
            </a:p>
            <a:p>
              <a:pPr algn="ctr"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</p:grpSp>
      <p:sp>
        <p:nvSpPr>
          <p:cNvPr id="65578" name="Text Box 42">
            <a:extLst>
              <a:ext uri="{FF2B5EF4-FFF2-40B4-BE49-F238E27FC236}">
                <a16:creationId xmlns:a16="http://schemas.microsoft.com/office/drawing/2014/main" id="{8CD40CDE-B513-6E09-C605-04DDD3EB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082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endParaRPr lang="en-US" altLang="zh-CN" sz="2400" b="1"/>
          </a:p>
        </p:txBody>
      </p:sp>
      <p:grpSp>
        <p:nvGrpSpPr>
          <p:cNvPr id="12" name="Group 43">
            <a:extLst>
              <a:ext uri="{FF2B5EF4-FFF2-40B4-BE49-F238E27FC236}">
                <a16:creationId xmlns:a16="http://schemas.microsoft.com/office/drawing/2014/main" id="{345E6733-E882-7703-DBA8-135605B9E8A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117850"/>
            <a:ext cx="1066800" cy="1371600"/>
            <a:chOff x="2112" y="1968"/>
            <a:chExt cx="672" cy="864"/>
          </a:xfrm>
        </p:grpSpPr>
        <p:sp>
          <p:nvSpPr>
            <p:cNvPr id="8295" name="Oval 44">
              <a:extLst>
                <a:ext uri="{FF2B5EF4-FFF2-40B4-BE49-F238E27FC236}">
                  <a16:creationId xmlns:a16="http://schemas.microsoft.com/office/drawing/2014/main" id="{BB6624EF-1889-CB08-0E55-ECD1D858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6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8296" name="Oval 45">
              <a:extLst>
                <a:ext uri="{FF2B5EF4-FFF2-40B4-BE49-F238E27FC236}">
                  <a16:creationId xmlns:a16="http://schemas.microsoft.com/office/drawing/2014/main" id="{4BE69044-356A-3AAB-855C-EB26A5D37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8297" name="Line 46">
              <a:extLst>
                <a:ext uri="{FF2B5EF4-FFF2-40B4-BE49-F238E27FC236}">
                  <a16:creationId xmlns:a16="http://schemas.microsoft.com/office/drawing/2014/main" id="{65ECAEFD-CAC7-C186-8484-D0A15CAC9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1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" name="Oval 47">
              <a:extLst>
                <a:ext uri="{FF2B5EF4-FFF2-40B4-BE49-F238E27FC236}">
                  <a16:creationId xmlns:a16="http://schemas.microsoft.com/office/drawing/2014/main" id="{BDE53DDE-7A31-D561-6C72-E4AF14D826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92" y="23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8299" name="Line 48">
              <a:extLst>
                <a:ext uri="{FF2B5EF4-FFF2-40B4-BE49-F238E27FC236}">
                  <a16:creationId xmlns:a16="http://schemas.microsoft.com/office/drawing/2014/main" id="{54243819-7FFA-C3D2-2D5B-E34D63DB1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" name="Oval 49">
              <a:extLst>
                <a:ext uri="{FF2B5EF4-FFF2-40B4-BE49-F238E27FC236}">
                  <a16:creationId xmlns:a16="http://schemas.microsoft.com/office/drawing/2014/main" id="{D4477AAF-62F4-985A-34F0-61B05DE2F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8301" name="Line 50">
              <a:extLst>
                <a:ext uri="{FF2B5EF4-FFF2-40B4-BE49-F238E27FC236}">
                  <a16:creationId xmlns:a16="http://schemas.microsoft.com/office/drawing/2014/main" id="{D3E5BA4A-186D-5331-2EBE-5EF0E378F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49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1">
            <a:extLst>
              <a:ext uri="{FF2B5EF4-FFF2-40B4-BE49-F238E27FC236}">
                <a16:creationId xmlns:a16="http://schemas.microsoft.com/office/drawing/2014/main" id="{A363D1D7-7BA6-2BFA-C295-FD753802A91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660650"/>
            <a:ext cx="990600" cy="2286000"/>
            <a:chOff x="3120" y="1680"/>
            <a:chExt cx="624" cy="1440"/>
          </a:xfrm>
        </p:grpSpPr>
        <p:sp>
          <p:nvSpPr>
            <p:cNvPr id="8291" name="Rectangle 52">
              <a:extLst>
                <a:ext uri="{FF2B5EF4-FFF2-40B4-BE49-F238E27FC236}">
                  <a16:creationId xmlns:a16="http://schemas.microsoft.com/office/drawing/2014/main" id="{A0E0AF78-0AC4-5429-5F0C-793D53CC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graph[0]</a:t>
              </a:r>
            </a:p>
          </p:txBody>
        </p:sp>
        <p:sp>
          <p:nvSpPr>
            <p:cNvPr id="8292" name="Rectangle 53">
              <a:extLst>
                <a:ext uri="{FF2B5EF4-FFF2-40B4-BE49-F238E27FC236}">
                  <a16:creationId xmlns:a16="http://schemas.microsoft.com/office/drawing/2014/main" id="{1582878A-998F-EEBE-7E3B-7D6237AB3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12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graph[1]</a:t>
              </a:r>
            </a:p>
          </p:txBody>
        </p:sp>
        <p:sp>
          <p:nvSpPr>
            <p:cNvPr id="8293" name="Rectangle 54">
              <a:extLst>
                <a:ext uri="{FF2B5EF4-FFF2-40B4-BE49-F238E27FC236}">
                  <a16:creationId xmlns:a16="http://schemas.microsoft.com/office/drawing/2014/main" id="{6A349A3B-17A9-9F27-F18A-FD144A60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6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graph[2]</a:t>
              </a:r>
            </a:p>
          </p:txBody>
        </p:sp>
        <p:sp>
          <p:nvSpPr>
            <p:cNvPr id="8294" name="Rectangle 55">
              <a:extLst>
                <a:ext uri="{FF2B5EF4-FFF2-40B4-BE49-F238E27FC236}">
                  <a16:creationId xmlns:a16="http://schemas.microsoft.com/office/drawing/2014/main" id="{9DFD69CD-206F-1CC7-8D3B-4C34F015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graph[3]</a:t>
              </a:r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3D0C999A-DCB5-B003-BBBD-0E03B2C14CEC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660650"/>
            <a:ext cx="914400" cy="2362200"/>
            <a:chOff x="4416" y="1680"/>
            <a:chExt cx="576" cy="1488"/>
          </a:xfrm>
        </p:grpSpPr>
        <p:grpSp>
          <p:nvGrpSpPr>
            <p:cNvPr id="8273" name="Group 57">
              <a:extLst>
                <a:ext uri="{FF2B5EF4-FFF2-40B4-BE49-F238E27FC236}">
                  <a16:creationId xmlns:a16="http://schemas.microsoft.com/office/drawing/2014/main" id="{15AF1EA7-543D-3B21-9026-DFA6CE62F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576" cy="336"/>
              <a:chOff x="3792" y="2880"/>
              <a:chExt cx="576" cy="336"/>
            </a:xfrm>
          </p:grpSpPr>
          <p:sp>
            <p:nvSpPr>
              <p:cNvPr id="8286" name="Rectangle 58">
                <a:extLst>
                  <a:ext uri="{FF2B5EF4-FFF2-40B4-BE49-F238E27FC236}">
                    <a16:creationId xmlns:a16="http://schemas.microsoft.com/office/drawing/2014/main" id="{1B78AB89-68B0-0CE6-C37B-6F569FD18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0</a:t>
                </a:r>
              </a:p>
            </p:txBody>
          </p:sp>
          <p:sp>
            <p:nvSpPr>
              <p:cNvPr id="8287" name="Rectangle 59">
                <a:extLst>
                  <a:ext uri="{FF2B5EF4-FFF2-40B4-BE49-F238E27FC236}">
                    <a16:creationId xmlns:a16="http://schemas.microsoft.com/office/drawing/2014/main" id="{0488DB63-709D-708A-D826-ED9727FF0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8288" name="Rectangle 60">
                <a:extLst>
                  <a:ext uri="{FF2B5EF4-FFF2-40B4-BE49-F238E27FC236}">
                    <a16:creationId xmlns:a16="http://schemas.microsoft.com/office/drawing/2014/main" id="{D3D7BFFD-D517-8EDC-CB9C-BDD1A691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  <p:sp>
            <p:nvSpPr>
              <p:cNvPr id="8289" name="Rectangle 61">
                <a:extLst>
                  <a:ext uri="{FF2B5EF4-FFF2-40B4-BE49-F238E27FC236}">
                    <a16:creationId xmlns:a16="http://schemas.microsoft.com/office/drawing/2014/main" id="{C27176AB-CE12-BA98-704B-21AA58EDF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  <p:sp>
            <p:nvSpPr>
              <p:cNvPr id="8290" name="Rectangle 62">
                <a:extLst>
                  <a:ext uri="{FF2B5EF4-FFF2-40B4-BE49-F238E27FC236}">
                    <a16:creationId xmlns:a16="http://schemas.microsoft.com/office/drawing/2014/main" id="{00620609-67F4-2D93-7AD1-78E2A03C1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96" cy="33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8274" name="Group 63">
              <a:extLst>
                <a:ext uri="{FF2B5EF4-FFF2-40B4-BE49-F238E27FC236}">
                  <a16:creationId xmlns:a16="http://schemas.microsoft.com/office/drawing/2014/main" id="{4918182C-AB9A-456E-F814-4A04505BC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576" cy="336"/>
              <a:chOff x="3792" y="2880"/>
              <a:chExt cx="576" cy="336"/>
            </a:xfrm>
          </p:grpSpPr>
          <p:sp>
            <p:nvSpPr>
              <p:cNvPr id="8281" name="Rectangle 64">
                <a:extLst>
                  <a:ext uri="{FF2B5EF4-FFF2-40B4-BE49-F238E27FC236}">
                    <a16:creationId xmlns:a16="http://schemas.microsoft.com/office/drawing/2014/main" id="{EE48BB64-6575-5F4C-815B-6791D7D0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0</a:t>
                </a:r>
              </a:p>
            </p:txBody>
          </p:sp>
          <p:sp>
            <p:nvSpPr>
              <p:cNvPr id="8282" name="Rectangle 65">
                <a:extLst>
                  <a:ext uri="{FF2B5EF4-FFF2-40B4-BE49-F238E27FC236}">
                    <a16:creationId xmlns:a16="http://schemas.microsoft.com/office/drawing/2014/main" id="{A007A474-B114-FDF1-3CA0-CF254B0CD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2</a:t>
                </a:r>
              </a:p>
            </p:txBody>
          </p:sp>
          <p:sp>
            <p:nvSpPr>
              <p:cNvPr id="8283" name="Rectangle 66">
                <a:extLst>
                  <a:ext uri="{FF2B5EF4-FFF2-40B4-BE49-F238E27FC236}">
                    <a16:creationId xmlns:a16="http://schemas.microsoft.com/office/drawing/2014/main" id="{7FB085B3-A714-FD9C-F18A-901F51852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  <p:sp>
            <p:nvSpPr>
              <p:cNvPr id="8284" name="Rectangle 67">
                <a:extLst>
                  <a:ext uri="{FF2B5EF4-FFF2-40B4-BE49-F238E27FC236}">
                    <a16:creationId xmlns:a16="http://schemas.microsoft.com/office/drawing/2014/main" id="{035BB1D5-DB47-6557-F0D8-8AEBDD5D3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  <p:sp>
            <p:nvSpPr>
              <p:cNvPr id="8285" name="Rectangle 68">
                <a:extLst>
                  <a:ext uri="{FF2B5EF4-FFF2-40B4-BE49-F238E27FC236}">
                    <a16:creationId xmlns:a16="http://schemas.microsoft.com/office/drawing/2014/main" id="{D6E33706-2D79-5027-C275-BBA823329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96" cy="33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8275" name="Group 69">
              <a:extLst>
                <a:ext uri="{FF2B5EF4-FFF2-40B4-BE49-F238E27FC236}">
                  <a16:creationId xmlns:a16="http://schemas.microsoft.com/office/drawing/2014/main" id="{5CC339D4-770F-BDFC-7111-8042260F0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832"/>
              <a:ext cx="576" cy="336"/>
              <a:chOff x="3792" y="2880"/>
              <a:chExt cx="576" cy="336"/>
            </a:xfrm>
          </p:grpSpPr>
          <p:sp>
            <p:nvSpPr>
              <p:cNvPr id="8276" name="Rectangle 70">
                <a:extLst>
                  <a:ext uri="{FF2B5EF4-FFF2-40B4-BE49-F238E27FC236}">
                    <a16:creationId xmlns:a16="http://schemas.microsoft.com/office/drawing/2014/main" id="{FE139496-18B9-1240-8B84-34E5568BD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2</a:t>
                </a:r>
              </a:p>
            </p:txBody>
          </p:sp>
          <p:sp>
            <p:nvSpPr>
              <p:cNvPr id="8277" name="Rectangle 71">
                <a:extLst>
                  <a:ext uri="{FF2B5EF4-FFF2-40B4-BE49-F238E27FC236}">
                    <a16:creationId xmlns:a16="http://schemas.microsoft.com/office/drawing/2014/main" id="{F3D9AB98-6604-0BAF-0CA3-FF57C9D03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3</a:t>
                </a:r>
              </a:p>
            </p:txBody>
          </p:sp>
          <p:sp>
            <p:nvSpPr>
              <p:cNvPr id="8278" name="Rectangle 72">
                <a:extLst>
                  <a:ext uri="{FF2B5EF4-FFF2-40B4-BE49-F238E27FC236}">
                    <a16:creationId xmlns:a16="http://schemas.microsoft.com/office/drawing/2014/main" id="{073F0FC2-9427-10CC-9DB9-81D9564D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  <p:sp>
            <p:nvSpPr>
              <p:cNvPr id="8279" name="Rectangle 73">
                <a:extLst>
                  <a:ext uri="{FF2B5EF4-FFF2-40B4-BE49-F238E27FC236}">
                    <a16:creationId xmlns:a16="http://schemas.microsoft.com/office/drawing/2014/main" id="{1E9DFF73-1D39-653D-EC52-FDD190087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Symbol" panose="05050102010706020507" pitchFamily="18" charset="2"/>
                  </a:rPr>
                  <a:t></a:t>
                </a:r>
                <a:endParaRPr lang="en-US" altLang="zh-CN" sz="2400" b="1"/>
              </a:p>
            </p:txBody>
          </p:sp>
          <p:sp>
            <p:nvSpPr>
              <p:cNvPr id="8280" name="Rectangle 74">
                <a:extLst>
                  <a:ext uri="{FF2B5EF4-FFF2-40B4-BE49-F238E27FC236}">
                    <a16:creationId xmlns:a16="http://schemas.microsoft.com/office/drawing/2014/main" id="{522C8925-5787-E1E4-3D4A-D6C0E0E5B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96" cy="33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</p:grpSp>
      <p:sp>
        <p:nvSpPr>
          <p:cNvPr id="65611" name="Line 75">
            <a:extLst>
              <a:ext uri="{FF2B5EF4-FFF2-40B4-BE49-F238E27FC236}">
                <a16:creationId xmlns:a16="http://schemas.microsoft.com/office/drawing/2014/main" id="{AE4E2607-CEF6-5809-5EE4-A5149B171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13050"/>
            <a:ext cx="838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2" name="Line 76">
            <a:extLst>
              <a:ext uri="{FF2B5EF4-FFF2-40B4-BE49-F238E27FC236}">
                <a16:creationId xmlns:a16="http://schemas.microsoft.com/office/drawing/2014/main" id="{370EFE06-B52F-AF2F-DEDD-66D617BDA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041650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3" name="Line 77">
            <a:extLst>
              <a:ext uri="{FF2B5EF4-FFF2-40B4-BE49-F238E27FC236}">
                <a16:creationId xmlns:a16="http://schemas.microsoft.com/office/drawing/2014/main" id="{58DEAC06-4AF4-A5A0-FB73-07E61F354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31178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78">
            <a:extLst>
              <a:ext uri="{FF2B5EF4-FFF2-40B4-BE49-F238E27FC236}">
                <a16:creationId xmlns:a16="http://schemas.microsoft.com/office/drawing/2014/main" id="{DAA14C29-A90E-57A4-B100-56B0EB4DA6F2}"/>
              </a:ext>
            </a:extLst>
          </p:cNvPr>
          <p:cNvGrpSpPr>
            <a:grpSpLocks/>
          </p:cNvGrpSpPr>
          <p:nvPr/>
        </p:nvGrpSpPr>
        <p:grpSpPr bwMode="auto">
          <a:xfrm>
            <a:off x="7700963" y="3117850"/>
            <a:ext cx="71437" cy="376238"/>
            <a:chOff x="4851" y="1968"/>
            <a:chExt cx="45" cy="237"/>
          </a:xfrm>
        </p:grpSpPr>
        <p:sp>
          <p:nvSpPr>
            <p:cNvPr id="8271" name="Line 79">
              <a:extLst>
                <a:ext uri="{FF2B5EF4-FFF2-40B4-BE49-F238E27FC236}">
                  <a16:creationId xmlns:a16="http://schemas.microsoft.com/office/drawing/2014/main" id="{6B12E313-C7C2-C824-1F21-EAB5C03DB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2" name="Oval 80">
              <a:extLst>
                <a:ext uri="{FF2B5EF4-FFF2-40B4-BE49-F238E27FC236}">
                  <a16:creationId xmlns:a16="http://schemas.microsoft.com/office/drawing/2014/main" id="{59D00800-10BD-DAFD-6213-A0D87729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60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5617" name="Line 81">
            <a:extLst>
              <a:ext uri="{FF2B5EF4-FFF2-40B4-BE49-F238E27FC236}">
                <a16:creationId xmlns:a16="http://schemas.microsoft.com/office/drawing/2014/main" id="{9D3B8437-A4FB-302B-67A7-AF8A32385C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803650"/>
            <a:ext cx="838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82">
            <a:extLst>
              <a:ext uri="{FF2B5EF4-FFF2-40B4-BE49-F238E27FC236}">
                <a16:creationId xmlns:a16="http://schemas.microsoft.com/office/drawing/2014/main" id="{3D6D2FEF-1422-0036-4145-6AAA37C18CE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032250"/>
            <a:ext cx="71438" cy="376238"/>
            <a:chOff x="4851" y="1968"/>
            <a:chExt cx="45" cy="237"/>
          </a:xfrm>
        </p:grpSpPr>
        <p:sp>
          <p:nvSpPr>
            <p:cNvPr id="8269" name="Line 83">
              <a:extLst>
                <a:ext uri="{FF2B5EF4-FFF2-40B4-BE49-F238E27FC236}">
                  <a16:creationId xmlns:a16="http://schemas.microsoft.com/office/drawing/2014/main" id="{AA52A5B3-ACC3-9E0B-6AE8-D44F69F7E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0" name="Oval 84">
              <a:extLst>
                <a:ext uri="{FF2B5EF4-FFF2-40B4-BE49-F238E27FC236}">
                  <a16:creationId xmlns:a16="http://schemas.microsoft.com/office/drawing/2014/main" id="{EBCD83A8-3D85-A887-CE87-3D9092AA5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60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5621" name="Freeform 85">
            <a:extLst>
              <a:ext uri="{FF2B5EF4-FFF2-40B4-BE49-F238E27FC236}">
                <a16:creationId xmlns:a16="http://schemas.microsoft.com/office/drawing/2014/main" id="{EE6F6DB9-8A74-E66E-6CE1-E097A61B934B}"/>
              </a:ext>
            </a:extLst>
          </p:cNvPr>
          <p:cNvSpPr>
            <a:spLocks/>
          </p:cNvSpPr>
          <p:nvPr/>
        </p:nvSpPr>
        <p:spPr bwMode="auto">
          <a:xfrm>
            <a:off x="7391400" y="4032250"/>
            <a:ext cx="381000" cy="457200"/>
          </a:xfrm>
          <a:custGeom>
            <a:avLst/>
            <a:gdLst>
              <a:gd name="T0" fmla="*/ 381000 w 240"/>
              <a:gd name="T1" fmla="*/ 0 h 240"/>
              <a:gd name="T2" fmla="*/ 304800 w 240"/>
              <a:gd name="T3" fmla="*/ 274320 h 240"/>
              <a:gd name="T4" fmla="*/ 0 w 240"/>
              <a:gd name="T5" fmla="*/ 457200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0"/>
                </a:moveTo>
                <a:cubicBezTo>
                  <a:pt x="236" y="52"/>
                  <a:pt x="232" y="104"/>
                  <a:pt x="192" y="144"/>
                </a:cubicBezTo>
                <a:cubicBezTo>
                  <a:pt x="152" y="184"/>
                  <a:pt x="32" y="216"/>
                  <a:pt x="0" y="24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2" name="Line 86">
            <a:extLst>
              <a:ext uri="{FF2B5EF4-FFF2-40B4-BE49-F238E27FC236}">
                <a16:creationId xmlns:a16="http://schemas.microsoft.com/office/drawing/2014/main" id="{1FE9E316-A337-DAF6-7D27-58864EB62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79425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DDCA64A4-31D0-6892-1EF2-34025F5E7C8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946650"/>
            <a:ext cx="71438" cy="376238"/>
            <a:chOff x="4851" y="1968"/>
            <a:chExt cx="45" cy="237"/>
          </a:xfrm>
        </p:grpSpPr>
        <p:sp>
          <p:nvSpPr>
            <p:cNvPr id="8267" name="Line 88">
              <a:extLst>
                <a:ext uri="{FF2B5EF4-FFF2-40B4-BE49-F238E27FC236}">
                  <a16:creationId xmlns:a16="http://schemas.microsoft.com/office/drawing/2014/main" id="{F2FBBEED-78A0-85DB-FB3A-0030DA09B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8" name="Oval 89">
              <a:extLst>
                <a:ext uri="{FF2B5EF4-FFF2-40B4-BE49-F238E27FC236}">
                  <a16:creationId xmlns:a16="http://schemas.microsoft.com/office/drawing/2014/main" id="{2E4F1AF3-CBAA-DB61-45AE-D29220BA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60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1" name="Group 90">
            <a:extLst>
              <a:ext uri="{FF2B5EF4-FFF2-40B4-BE49-F238E27FC236}">
                <a16:creationId xmlns:a16="http://schemas.microsoft.com/office/drawing/2014/main" id="{05FF03AD-E58F-9B12-9294-225870E1836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946650"/>
            <a:ext cx="71438" cy="376238"/>
            <a:chOff x="4851" y="1968"/>
            <a:chExt cx="45" cy="237"/>
          </a:xfrm>
        </p:grpSpPr>
        <p:sp>
          <p:nvSpPr>
            <p:cNvPr id="8265" name="Line 91">
              <a:extLst>
                <a:ext uri="{FF2B5EF4-FFF2-40B4-BE49-F238E27FC236}">
                  <a16:creationId xmlns:a16="http://schemas.microsoft.com/office/drawing/2014/main" id="{DD8748CE-94FB-A1A7-B683-C0C998F5C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6" name="Oval 92">
              <a:extLst>
                <a:ext uri="{FF2B5EF4-FFF2-40B4-BE49-F238E27FC236}">
                  <a16:creationId xmlns:a16="http://schemas.microsoft.com/office/drawing/2014/main" id="{27F96ADD-674C-EAAF-3031-56A0A0F69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60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2" name="Group 93">
            <a:extLst>
              <a:ext uri="{FF2B5EF4-FFF2-40B4-BE49-F238E27FC236}">
                <a16:creationId xmlns:a16="http://schemas.microsoft.com/office/drawing/2014/main" id="{0A469990-1CF8-689B-0F58-03CB1C04325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89450"/>
            <a:ext cx="2286000" cy="2105025"/>
            <a:chOff x="1680" y="2373"/>
            <a:chExt cx="2038" cy="1758"/>
          </a:xfrm>
        </p:grpSpPr>
        <p:grpSp>
          <p:nvGrpSpPr>
            <p:cNvPr id="8224" name="Group 94">
              <a:extLst>
                <a:ext uri="{FF2B5EF4-FFF2-40B4-BE49-F238E27FC236}">
                  <a16:creationId xmlns:a16="http://schemas.microsoft.com/office/drawing/2014/main" id="{76CA8DA0-84CA-AEA7-BA89-8846146F2DAE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8260" name="Group 95">
                <a:extLst>
                  <a:ext uri="{FF2B5EF4-FFF2-40B4-BE49-F238E27FC236}">
                    <a16:creationId xmlns:a16="http://schemas.microsoft.com/office/drawing/2014/main" id="{29F24D9A-1379-CDB7-B2AB-BB58526674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8263" name="Freeform 96">
                  <a:extLst>
                    <a:ext uri="{FF2B5EF4-FFF2-40B4-BE49-F238E27FC236}">
                      <a16:creationId xmlns:a16="http://schemas.microsoft.com/office/drawing/2014/main" id="{94735100-525F-3BD7-ED7D-FB3EFAF011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44 w 571"/>
                    <a:gd name="T1" fmla="*/ 32 h 510"/>
                    <a:gd name="T2" fmla="*/ 25 w 571"/>
                    <a:gd name="T3" fmla="*/ 65 h 510"/>
                    <a:gd name="T4" fmla="*/ 19 w 571"/>
                    <a:gd name="T5" fmla="*/ 78 h 510"/>
                    <a:gd name="T6" fmla="*/ 15 w 571"/>
                    <a:gd name="T7" fmla="*/ 92 h 510"/>
                    <a:gd name="T8" fmla="*/ 12 w 571"/>
                    <a:gd name="T9" fmla="*/ 113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1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5 w 571"/>
                    <a:gd name="T23" fmla="*/ 173 h 510"/>
                    <a:gd name="T24" fmla="*/ 1 w 571"/>
                    <a:gd name="T25" fmla="*/ 179 h 510"/>
                    <a:gd name="T26" fmla="*/ 0 w 571"/>
                    <a:gd name="T27" fmla="*/ 187 h 510"/>
                    <a:gd name="T28" fmla="*/ 2 w 571"/>
                    <a:gd name="T29" fmla="*/ 194 h 510"/>
                    <a:gd name="T30" fmla="*/ 7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8 h 510"/>
                    <a:gd name="T38" fmla="*/ 95 w 571"/>
                    <a:gd name="T39" fmla="*/ 240 h 510"/>
                    <a:gd name="T40" fmla="*/ 109 w 571"/>
                    <a:gd name="T41" fmla="*/ 240 h 510"/>
                    <a:gd name="T42" fmla="*/ 124 w 571"/>
                    <a:gd name="T43" fmla="*/ 245 h 510"/>
                    <a:gd name="T44" fmla="*/ 142 w 571"/>
                    <a:gd name="T45" fmla="*/ 251 h 510"/>
                    <a:gd name="T46" fmla="*/ 183 w 571"/>
                    <a:gd name="T47" fmla="*/ 256 h 510"/>
                    <a:gd name="T48" fmla="*/ 231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3 h 510"/>
                    <a:gd name="T54" fmla="*/ 279 w 571"/>
                    <a:gd name="T55" fmla="*/ 235 h 510"/>
                    <a:gd name="T56" fmla="*/ 282 w 571"/>
                    <a:gd name="T57" fmla="*/ 225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8 h 510"/>
                    <a:gd name="T68" fmla="*/ 276 w 571"/>
                    <a:gd name="T69" fmla="*/ 96 h 510"/>
                    <a:gd name="T70" fmla="*/ 261 w 571"/>
                    <a:gd name="T71" fmla="*/ 50 h 510"/>
                    <a:gd name="T72" fmla="*/ 244 w 571"/>
                    <a:gd name="T73" fmla="*/ 0 h 510"/>
                    <a:gd name="T74" fmla="*/ 44 w 571"/>
                    <a:gd name="T75" fmla="*/ 3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4" name="Arc 97">
                  <a:extLst>
                    <a:ext uri="{FF2B5EF4-FFF2-40B4-BE49-F238E27FC236}">
                      <a16:creationId xmlns:a16="http://schemas.microsoft.com/office/drawing/2014/main" id="{CE7A2A0B-4A2D-8B64-77D6-E66F1EDA9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61" name="Rectangle 98">
                <a:extLst>
                  <a:ext uri="{FF2B5EF4-FFF2-40B4-BE49-F238E27FC236}">
                    <a16:creationId xmlns:a16="http://schemas.microsoft.com/office/drawing/2014/main" id="{C5185184-5808-F80A-2915-C7BA0E942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62" name="Freeform 99">
                <a:extLst>
                  <a:ext uri="{FF2B5EF4-FFF2-40B4-BE49-F238E27FC236}">
                    <a16:creationId xmlns:a16="http://schemas.microsoft.com/office/drawing/2014/main" id="{2D276BD7-0222-55EC-CE89-985BF2674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3 w 566"/>
                  <a:gd name="T1" fmla="*/ 242 h 1408"/>
                  <a:gd name="T2" fmla="*/ 8 w 566"/>
                  <a:gd name="T3" fmla="*/ 452 h 1408"/>
                  <a:gd name="T4" fmla="*/ 0 w 566"/>
                  <a:gd name="T5" fmla="*/ 704 h 1408"/>
                  <a:gd name="T6" fmla="*/ 272 w 566"/>
                  <a:gd name="T7" fmla="*/ 702 h 1408"/>
                  <a:gd name="T8" fmla="*/ 274 w 566"/>
                  <a:gd name="T9" fmla="*/ 437 h 1408"/>
                  <a:gd name="T10" fmla="*/ 274 w 566"/>
                  <a:gd name="T11" fmla="*/ 300 h 1408"/>
                  <a:gd name="T12" fmla="*/ 283 w 566"/>
                  <a:gd name="T13" fmla="*/ 157 h 1408"/>
                  <a:gd name="T14" fmla="*/ 280 w 566"/>
                  <a:gd name="T15" fmla="*/ 124 h 1408"/>
                  <a:gd name="T16" fmla="*/ 278 w 566"/>
                  <a:gd name="T17" fmla="*/ 100 h 1408"/>
                  <a:gd name="T18" fmla="*/ 273 w 566"/>
                  <a:gd name="T19" fmla="*/ 76 h 1408"/>
                  <a:gd name="T20" fmla="*/ 267 w 566"/>
                  <a:gd name="T21" fmla="*/ 60 h 1408"/>
                  <a:gd name="T22" fmla="*/ 258 w 566"/>
                  <a:gd name="T23" fmla="*/ 43 h 1408"/>
                  <a:gd name="T24" fmla="*/ 248 w 566"/>
                  <a:gd name="T25" fmla="*/ 31 h 1408"/>
                  <a:gd name="T26" fmla="*/ 232 w 566"/>
                  <a:gd name="T27" fmla="*/ 20 h 1408"/>
                  <a:gd name="T28" fmla="*/ 212 w 566"/>
                  <a:gd name="T29" fmla="*/ 10 h 1408"/>
                  <a:gd name="T30" fmla="*/ 190 w 566"/>
                  <a:gd name="T31" fmla="*/ 4 h 1408"/>
                  <a:gd name="T32" fmla="*/ 166 w 566"/>
                  <a:gd name="T33" fmla="*/ 1 h 1408"/>
                  <a:gd name="T34" fmla="*/ 146 w 566"/>
                  <a:gd name="T35" fmla="*/ 0 h 1408"/>
                  <a:gd name="T36" fmla="*/ 122 w 566"/>
                  <a:gd name="T37" fmla="*/ 5 h 1408"/>
                  <a:gd name="T38" fmla="*/ 98 w 566"/>
                  <a:gd name="T39" fmla="*/ 12 h 1408"/>
                  <a:gd name="T40" fmla="*/ 84 w 566"/>
                  <a:gd name="T41" fmla="*/ 21 h 1408"/>
                  <a:gd name="T42" fmla="*/ 68 w 566"/>
                  <a:gd name="T43" fmla="*/ 33 h 1408"/>
                  <a:gd name="T44" fmla="*/ 56 w 566"/>
                  <a:gd name="T45" fmla="*/ 48 h 1408"/>
                  <a:gd name="T46" fmla="*/ 43 w 566"/>
                  <a:gd name="T47" fmla="*/ 70 h 1408"/>
                  <a:gd name="T48" fmla="*/ 33 w 566"/>
                  <a:gd name="T49" fmla="*/ 94 h 1408"/>
                  <a:gd name="T50" fmla="*/ 24 w 566"/>
                  <a:gd name="T51" fmla="*/ 134 h 1408"/>
                  <a:gd name="T52" fmla="*/ 13 w 566"/>
                  <a:gd name="T53" fmla="*/ 242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25" name="Group 100">
              <a:extLst>
                <a:ext uri="{FF2B5EF4-FFF2-40B4-BE49-F238E27FC236}">
                  <a16:creationId xmlns:a16="http://schemas.microsoft.com/office/drawing/2014/main" id="{4FBB1A8A-7ABE-A47C-99FC-AAB729C487F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8258" name="Freeform 101">
                <a:extLst>
                  <a:ext uri="{FF2B5EF4-FFF2-40B4-BE49-F238E27FC236}">
                    <a16:creationId xmlns:a16="http://schemas.microsoft.com/office/drawing/2014/main" id="{219C8651-136D-AEFA-0003-527DEE2A5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1 h 229"/>
                  <a:gd name="T2" fmla="*/ 0 w 913"/>
                  <a:gd name="T3" fmla="*/ 90 h 229"/>
                  <a:gd name="T4" fmla="*/ 122 w 913"/>
                  <a:gd name="T5" fmla="*/ 90 h 229"/>
                  <a:gd name="T6" fmla="*/ 126 w 913"/>
                  <a:gd name="T7" fmla="*/ 76 h 229"/>
                  <a:gd name="T8" fmla="*/ 150 w 913"/>
                  <a:gd name="T9" fmla="*/ 90 h 229"/>
                  <a:gd name="T10" fmla="*/ 195 w 913"/>
                  <a:gd name="T11" fmla="*/ 102 h 229"/>
                  <a:gd name="T12" fmla="*/ 251 w 913"/>
                  <a:gd name="T13" fmla="*/ 112 h 229"/>
                  <a:gd name="T14" fmla="*/ 298 w 913"/>
                  <a:gd name="T15" fmla="*/ 115 h 229"/>
                  <a:gd name="T16" fmla="*/ 343 w 913"/>
                  <a:gd name="T17" fmla="*/ 112 h 229"/>
                  <a:gd name="T18" fmla="*/ 408 w 913"/>
                  <a:gd name="T19" fmla="*/ 107 h 229"/>
                  <a:gd name="T20" fmla="*/ 431 w 913"/>
                  <a:gd name="T21" fmla="*/ 104 h 229"/>
                  <a:gd name="T22" fmla="*/ 456 w 913"/>
                  <a:gd name="T23" fmla="*/ 97 h 229"/>
                  <a:gd name="T24" fmla="*/ 456 w 913"/>
                  <a:gd name="T25" fmla="*/ 79 h 229"/>
                  <a:gd name="T26" fmla="*/ 454 w 913"/>
                  <a:gd name="T27" fmla="*/ 71 h 229"/>
                  <a:gd name="T28" fmla="*/ 446 w 913"/>
                  <a:gd name="T29" fmla="*/ 60 h 229"/>
                  <a:gd name="T30" fmla="*/ 436 w 913"/>
                  <a:gd name="T31" fmla="*/ 53 h 229"/>
                  <a:gd name="T32" fmla="*/ 423 w 913"/>
                  <a:gd name="T33" fmla="*/ 46 h 229"/>
                  <a:gd name="T34" fmla="*/ 401 w 913"/>
                  <a:gd name="T35" fmla="*/ 36 h 229"/>
                  <a:gd name="T36" fmla="*/ 377 w 913"/>
                  <a:gd name="T37" fmla="*/ 27 h 229"/>
                  <a:gd name="T38" fmla="*/ 352 w 913"/>
                  <a:gd name="T39" fmla="*/ 19 h 229"/>
                  <a:gd name="T40" fmla="*/ 325 w 913"/>
                  <a:gd name="T41" fmla="*/ 13 h 229"/>
                  <a:gd name="T42" fmla="*/ 234 w 913"/>
                  <a:gd name="T43" fmla="*/ 0 h 229"/>
                  <a:gd name="T44" fmla="*/ 0 w 913"/>
                  <a:gd name="T45" fmla="*/ 2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Freeform 102">
                <a:extLst>
                  <a:ext uri="{FF2B5EF4-FFF2-40B4-BE49-F238E27FC236}">
                    <a16:creationId xmlns:a16="http://schemas.microsoft.com/office/drawing/2014/main" id="{D5EE6BEF-ABD5-0C55-B946-8934CCC5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2 h 222"/>
                  <a:gd name="T2" fmla="*/ 0 w 913"/>
                  <a:gd name="T3" fmla="*/ 90 h 222"/>
                  <a:gd name="T4" fmla="*/ 121 w 913"/>
                  <a:gd name="T5" fmla="*/ 90 h 222"/>
                  <a:gd name="T6" fmla="*/ 124 w 913"/>
                  <a:gd name="T7" fmla="*/ 76 h 222"/>
                  <a:gd name="T8" fmla="*/ 149 w 913"/>
                  <a:gd name="T9" fmla="*/ 90 h 222"/>
                  <a:gd name="T10" fmla="*/ 203 w 913"/>
                  <a:gd name="T11" fmla="*/ 98 h 222"/>
                  <a:gd name="T12" fmla="*/ 268 w 913"/>
                  <a:gd name="T13" fmla="*/ 106 h 222"/>
                  <a:gd name="T14" fmla="*/ 338 w 913"/>
                  <a:gd name="T15" fmla="*/ 111 h 222"/>
                  <a:gd name="T16" fmla="*/ 401 w 913"/>
                  <a:gd name="T17" fmla="*/ 111 h 222"/>
                  <a:gd name="T18" fmla="*/ 432 w 913"/>
                  <a:gd name="T19" fmla="*/ 103 h 222"/>
                  <a:gd name="T20" fmla="*/ 456 w 913"/>
                  <a:gd name="T21" fmla="*/ 97 h 222"/>
                  <a:gd name="T22" fmla="*/ 456 w 913"/>
                  <a:gd name="T23" fmla="*/ 80 h 222"/>
                  <a:gd name="T24" fmla="*/ 454 w 913"/>
                  <a:gd name="T25" fmla="*/ 70 h 222"/>
                  <a:gd name="T26" fmla="*/ 446 w 913"/>
                  <a:gd name="T27" fmla="*/ 61 h 222"/>
                  <a:gd name="T28" fmla="*/ 436 w 913"/>
                  <a:gd name="T29" fmla="*/ 53 h 222"/>
                  <a:gd name="T30" fmla="*/ 423 w 913"/>
                  <a:gd name="T31" fmla="*/ 46 h 222"/>
                  <a:gd name="T32" fmla="*/ 401 w 913"/>
                  <a:gd name="T33" fmla="*/ 36 h 222"/>
                  <a:gd name="T34" fmla="*/ 377 w 913"/>
                  <a:gd name="T35" fmla="*/ 27 h 222"/>
                  <a:gd name="T36" fmla="*/ 352 w 913"/>
                  <a:gd name="T37" fmla="*/ 20 h 222"/>
                  <a:gd name="T38" fmla="*/ 325 w 913"/>
                  <a:gd name="T39" fmla="*/ 13 h 222"/>
                  <a:gd name="T40" fmla="*/ 233 w 913"/>
                  <a:gd name="T41" fmla="*/ 0 h 222"/>
                  <a:gd name="T42" fmla="*/ 0 w 913"/>
                  <a:gd name="T43" fmla="*/ 2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26" name="Freeform 103">
              <a:extLst>
                <a:ext uri="{FF2B5EF4-FFF2-40B4-BE49-F238E27FC236}">
                  <a16:creationId xmlns:a16="http://schemas.microsoft.com/office/drawing/2014/main" id="{3C06261F-4773-561F-1F32-337A48B96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241 w 852"/>
                <a:gd name="T1" fmla="*/ 0 h 1411"/>
                <a:gd name="T2" fmla="*/ 334 w 852"/>
                <a:gd name="T3" fmla="*/ 223 h 1411"/>
                <a:gd name="T4" fmla="*/ 341 w 852"/>
                <a:gd name="T5" fmla="*/ 240 h 1411"/>
                <a:gd name="T6" fmla="*/ 348 w 852"/>
                <a:gd name="T7" fmla="*/ 260 h 1411"/>
                <a:gd name="T8" fmla="*/ 352 w 852"/>
                <a:gd name="T9" fmla="*/ 289 h 1411"/>
                <a:gd name="T10" fmla="*/ 348 w 852"/>
                <a:gd name="T11" fmla="*/ 314 h 1411"/>
                <a:gd name="T12" fmla="*/ 316 w 852"/>
                <a:gd name="T13" fmla="*/ 407 h 1411"/>
                <a:gd name="T14" fmla="*/ 304 w 852"/>
                <a:gd name="T15" fmla="*/ 435 h 1411"/>
                <a:gd name="T16" fmla="*/ 298 w 852"/>
                <a:gd name="T17" fmla="*/ 464 h 1411"/>
                <a:gd name="T18" fmla="*/ 312 w 852"/>
                <a:gd name="T19" fmla="*/ 481 h 1411"/>
                <a:gd name="T20" fmla="*/ 314 w 852"/>
                <a:gd name="T21" fmla="*/ 495 h 1411"/>
                <a:gd name="T22" fmla="*/ 300 w 852"/>
                <a:gd name="T23" fmla="*/ 507 h 1411"/>
                <a:gd name="T24" fmla="*/ 285 w 852"/>
                <a:gd name="T25" fmla="*/ 525 h 1411"/>
                <a:gd name="T26" fmla="*/ 300 w 852"/>
                <a:gd name="T27" fmla="*/ 540 h 1411"/>
                <a:gd name="T28" fmla="*/ 316 w 852"/>
                <a:gd name="T29" fmla="*/ 568 h 1411"/>
                <a:gd name="T30" fmla="*/ 65 w 852"/>
                <a:gd name="T31" fmla="*/ 564 h 1411"/>
                <a:gd name="T32" fmla="*/ 54 w 852"/>
                <a:gd name="T33" fmla="*/ 503 h 1411"/>
                <a:gd name="T34" fmla="*/ 63 w 852"/>
                <a:gd name="T35" fmla="*/ 451 h 1411"/>
                <a:gd name="T36" fmla="*/ 85 w 852"/>
                <a:gd name="T37" fmla="*/ 403 h 1411"/>
                <a:gd name="T38" fmla="*/ 99 w 852"/>
                <a:gd name="T39" fmla="*/ 376 h 1411"/>
                <a:gd name="T40" fmla="*/ 160 w 852"/>
                <a:gd name="T41" fmla="*/ 297 h 1411"/>
                <a:gd name="T42" fmla="*/ 142 w 852"/>
                <a:gd name="T43" fmla="*/ 258 h 1411"/>
                <a:gd name="T44" fmla="*/ 0 w 852"/>
                <a:gd name="T45" fmla="*/ 6 h 1411"/>
                <a:gd name="T46" fmla="*/ 24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104">
              <a:extLst>
                <a:ext uri="{FF2B5EF4-FFF2-40B4-BE49-F238E27FC236}">
                  <a16:creationId xmlns:a16="http://schemas.microsoft.com/office/drawing/2014/main" id="{9B150EE9-1033-FF85-2F6E-7A03C0B00B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22 h 1565"/>
                <a:gd name="T2" fmla="*/ 32 w 982"/>
                <a:gd name="T3" fmla="*/ 129 h 1565"/>
                <a:gd name="T4" fmla="*/ 41 w 982"/>
                <a:gd name="T5" fmla="*/ 156 h 1565"/>
                <a:gd name="T6" fmla="*/ 51 w 982"/>
                <a:gd name="T7" fmla="*/ 179 h 1565"/>
                <a:gd name="T8" fmla="*/ 61 w 982"/>
                <a:gd name="T9" fmla="*/ 200 h 1565"/>
                <a:gd name="T10" fmla="*/ 75 w 982"/>
                <a:gd name="T11" fmla="*/ 225 h 1565"/>
                <a:gd name="T12" fmla="*/ 87 w 982"/>
                <a:gd name="T13" fmla="*/ 242 h 1565"/>
                <a:gd name="T14" fmla="*/ 98 w 982"/>
                <a:gd name="T15" fmla="*/ 256 h 1565"/>
                <a:gd name="T16" fmla="*/ 120 w 982"/>
                <a:gd name="T17" fmla="*/ 279 h 1565"/>
                <a:gd name="T18" fmla="*/ 143 w 982"/>
                <a:gd name="T19" fmla="*/ 304 h 1565"/>
                <a:gd name="T20" fmla="*/ 161 w 982"/>
                <a:gd name="T21" fmla="*/ 314 h 1565"/>
                <a:gd name="T22" fmla="*/ 139 w 982"/>
                <a:gd name="T23" fmla="*/ 328 h 1565"/>
                <a:gd name="T24" fmla="*/ 156 w 982"/>
                <a:gd name="T25" fmla="*/ 358 h 1565"/>
                <a:gd name="T26" fmla="*/ 120 w 982"/>
                <a:gd name="T27" fmla="*/ 406 h 1565"/>
                <a:gd name="T28" fmla="*/ 93 w 982"/>
                <a:gd name="T29" fmla="*/ 431 h 1565"/>
                <a:gd name="T30" fmla="*/ 82 w 982"/>
                <a:gd name="T31" fmla="*/ 442 h 1565"/>
                <a:gd name="T32" fmla="*/ 73 w 982"/>
                <a:gd name="T33" fmla="*/ 457 h 1565"/>
                <a:gd name="T34" fmla="*/ 64 w 982"/>
                <a:gd name="T35" fmla="*/ 472 h 1565"/>
                <a:gd name="T36" fmla="*/ 58 w 982"/>
                <a:gd name="T37" fmla="*/ 485 h 1565"/>
                <a:gd name="T38" fmla="*/ 52 w 982"/>
                <a:gd name="T39" fmla="*/ 497 h 1565"/>
                <a:gd name="T40" fmla="*/ 47 w 982"/>
                <a:gd name="T41" fmla="*/ 512 h 1565"/>
                <a:gd name="T42" fmla="*/ 42 w 982"/>
                <a:gd name="T43" fmla="*/ 533 h 1565"/>
                <a:gd name="T44" fmla="*/ 40 w 982"/>
                <a:gd name="T45" fmla="*/ 558 h 1565"/>
                <a:gd name="T46" fmla="*/ 40 w 982"/>
                <a:gd name="T47" fmla="*/ 585 h 1565"/>
                <a:gd name="T48" fmla="*/ 41 w 982"/>
                <a:gd name="T49" fmla="*/ 629 h 1565"/>
                <a:gd name="T50" fmla="*/ 310 w 982"/>
                <a:gd name="T51" fmla="*/ 617 h 1565"/>
                <a:gd name="T52" fmla="*/ 295 w 982"/>
                <a:gd name="T53" fmla="*/ 601 h 1565"/>
                <a:gd name="T54" fmla="*/ 292 w 982"/>
                <a:gd name="T55" fmla="*/ 588 h 1565"/>
                <a:gd name="T56" fmla="*/ 291 w 982"/>
                <a:gd name="T57" fmla="*/ 580 h 1565"/>
                <a:gd name="T58" fmla="*/ 301 w 982"/>
                <a:gd name="T59" fmla="*/ 542 h 1565"/>
                <a:gd name="T60" fmla="*/ 273 w 982"/>
                <a:gd name="T61" fmla="*/ 540 h 1565"/>
                <a:gd name="T62" fmla="*/ 305 w 982"/>
                <a:gd name="T63" fmla="*/ 516 h 1565"/>
                <a:gd name="T64" fmla="*/ 394 w 982"/>
                <a:gd name="T65" fmla="*/ 389 h 1565"/>
                <a:gd name="T66" fmla="*/ 400 w 982"/>
                <a:gd name="T67" fmla="*/ 376 h 1565"/>
                <a:gd name="T68" fmla="*/ 404 w 982"/>
                <a:gd name="T69" fmla="*/ 362 h 1565"/>
                <a:gd name="T70" fmla="*/ 406 w 982"/>
                <a:gd name="T71" fmla="*/ 348 h 1565"/>
                <a:gd name="T72" fmla="*/ 406 w 982"/>
                <a:gd name="T73" fmla="*/ 332 h 1565"/>
                <a:gd name="T74" fmla="*/ 403 w 982"/>
                <a:gd name="T75" fmla="*/ 318 h 1565"/>
                <a:gd name="T76" fmla="*/ 400 w 982"/>
                <a:gd name="T77" fmla="*/ 304 h 1565"/>
                <a:gd name="T78" fmla="*/ 390 w 982"/>
                <a:gd name="T79" fmla="*/ 283 h 1565"/>
                <a:gd name="T80" fmla="*/ 345 w 982"/>
                <a:gd name="T81" fmla="*/ 188 h 1565"/>
                <a:gd name="T82" fmla="*/ 262 w 982"/>
                <a:gd name="T83" fmla="*/ 0 h 1565"/>
                <a:gd name="T84" fmla="*/ 0 w 982"/>
                <a:gd name="T85" fmla="*/ 22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105">
              <a:extLst>
                <a:ext uri="{FF2B5EF4-FFF2-40B4-BE49-F238E27FC236}">
                  <a16:creationId xmlns:a16="http://schemas.microsoft.com/office/drawing/2014/main" id="{BECAA27F-6E95-8CF1-206F-4B0D0309F2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05 w 357"/>
                <a:gd name="T1" fmla="*/ 33 h 1222"/>
                <a:gd name="T2" fmla="*/ 114 w 357"/>
                <a:gd name="T3" fmla="*/ 45 h 1222"/>
                <a:gd name="T4" fmla="*/ 124 w 357"/>
                <a:gd name="T5" fmla="*/ 61 h 1222"/>
                <a:gd name="T6" fmla="*/ 132 w 357"/>
                <a:gd name="T7" fmla="*/ 79 h 1222"/>
                <a:gd name="T8" fmla="*/ 139 w 357"/>
                <a:gd name="T9" fmla="*/ 99 h 1222"/>
                <a:gd name="T10" fmla="*/ 144 w 357"/>
                <a:gd name="T11" fmla="*/ 119 h 1222"/>
                <a:gd name="T12" fmla="*/ 146 w 357"/>
                <a:gd name="T13" fmla="*/ 141 h 1222"/>
                <a:gd name="T14" fmla="*/ 147 w 357"/>
                <a:gd name="T15" fmla="*/ 162 h 1222"/>
                <a:gd name="T16" fmla="*/ 146 w 357"/>
                <a:gd name="T17" fmla="*/ 198 h 1222"/>
                <a:gd name="T18" fmla="*/ 143 w 357"/>
                <a:gd name="T19" fmla="*/ 224 h 1222"/>
                <a:gd name="T20" fmla="*/ 137 w 357"/>
                <a:gd name="T21" fmla="*/ 256 h 1222"/>
                <a:gd name="T22" fmla="*/ 132 w 357"/>
                <a:gd name="T23" fmla="*/ 275 h 1222"/>
                <a:gd name="T24" fmla="*/ 126 w 357"/>
                <a:gd name="T25" fmla="*/ 304 h 1222"/>
                <a:gd name="T26" fmla="*/ 119 w 357"/>
                <a:gd name="T27" fmla="*/ 329 h 1222"/>
                <a:gd name="T28" fmla="*/ 112 w 357"/>
                <a:gd name="T29" fmla="*/ 348 h 1222"/>
                <a:gd name="T30" fmla="*/ 104 w 357"/>
                <a:gd name="T31" fmla="*/ 366 h 1222"/>
                <a:gd name="T32" fmla="*/ 96 w 357"/>
                <a:gd name="T33" fmla="*/ 385 h 1222"/>
                <a:gd name="T34" fmla="*/ 86 w 357"/>
                <a:gd name="T35" fmla="*/ 401 h 1222"/>
                <a:gd name="T36" fmla="*/ 76 w 357"/>
                <a:gd name="T37" fmla="*/ 419 h 1222"/>
                <a:gd name="T38" fmla="*/ 65 w 357"/>
                <a:gd name="T39" fmla="*/ 433 h 1222"/>
                <a:gd name="T40" fmla="*/ 54 w 357"/>
                <a:gd name="T41" fmla="*/ 447 h 1222"/>
                <a:gd name="T42" fmla="*/ 40 w 357"/>
                <a:gd name="T43" fmla="*/ 462 h 1222"/>
                <a:gd name="T44" fmla="*/ 26 w 357"/>
                <a:gd name="T45" fmla="*/ 473 h 1222"/>
                <a:gd name="T46" fmla="*/ 0 w 357"/>
                <a:gd name="T47" fmla="*/ 492 h 1222"/>
                <a:gd name="T48" fmla="*/ 0 w 357"/>
                <a:gd name="T49" fmla="*/ 0 h 1222"/>
                <a:gd name="T50" fmla="*/ 86 w 357"/>
                <a:gd name="T51" fmla="*/ 6 h 1222"/>
                <a:gd name="T52" fmla="*/ 105 w 357"/>
                <a:gd name="T53" fmla="*/ 3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29" name="Group 106">
              <a:extLst>
                <a:ext uri="{FF2B5EF4-FFF2-40B4-BE49-F238E27FC236}">
                  <a16:creationId xmlns:a16="http://schemas.microsoft.com/office/drawing/2014/main" id="{3BE65BA5-7D9C-1F0B-79A0-3873DE03D4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8256" name="Freeform 107">
                <a:extLst>
                  <a:ext uri="{FF2B5EF4-FFF2-40B4-BE49-F238E27FC236}">
                    <a16:creationId xmlns:a16="http://schemas.microsoft.com/office/drawing/2014/main" id="{91143BCD-EB2A-DD3A-4FAC-DA758B8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9 w 163"/>
                  <a:gd name="T3" fmla="*/ 10 h 1188"/>
                  <a:gd name="T4" fmla="*/ 32 w 163"/>
                  <a:gd name="T5" fmla="*/ 29 h 1188"/>
                  <a:gd name="T6" fmla="*/ 40 w 163"/>
                  <a:gd name="T7" fmla="*/ 41 h 1188"/>
                  <a:gd name="T8" fmla="*/ 46 w 163"/>
                  <a:gd name="T9" fmla="*/ 51 h 1188"/>
                  <a:gd name="T10" fmla="*/ 54 w 163"/>
                  <a:gd name="T11" fmla="*/ 66 h 1188"/>
                  <a:gd name="T12" fmla="*/ 61 w 163"/>
                  <a:gd name="T13" fmla="*/ 85 h 1188"/>
                  <a:gd name="T14" fmla="*/ 68 w 163"/>
                  <a:gd name="T15" fmla="*/ 107 h 1188"/>
                  <a:gd name="T16" fmla="*/ 75 w 163"/>
                  <a:gd name="T17" fmla="*/ 136 h 1188"/>
                  <a:gd name="T18" fmla="*/ 78 w 163"/>
                  <a:gd name="T19" fmla="*/ 158 h 1188"/>
                  <a:gd name="T20" fmla="*/ 81 w 163"/>
                  <a:gd name="T21" fmla="*/ 185 h 1188"/>
                  <a:gd name="T22" fmla="*/ 80 w 163"/>
                  <a:gd name="T23" fmla="*/ 219 h 1188"/>
                  <a:gd name="T24" fmla="*/ 77 w 163"/>
                  <a:gd name="T25" fmla="*/ 270 h 1188"/>
                  <a:gd name="T26" fmla="*/ 71 w 163"/>
                  <a:gd name="T27" fmla="*/ 315 h 1188"/>
                  <a:gd name="T28" fmla="*/ 46 w 163"/>
                  <a:gd name="T29" fmla="*/ 534 h 1188"/>
                  <a:gd name="T30" fmla="*/ 22 w 163"/>
                  <a:gd name="T31" fmla="*/ 594 h 1188"/>
                  <a:gd name="T32" fmla="*/ 6 w 163"/>
                  <a:gd name="T33" fmla="*/ 512 h 1188"/>
                  <a:gd name="T34" fmla="*/ 16 w 163"/>
                  <a:gd name="T35" fmla="*/ 426 h 1188"/>
                  <a:gd name="T36" fmla="*/ 24 w 163"/>
                  <a:gd name="T37" fmla="*/ 368 h 1188"/>
                  <a:gd name="T38" fmla="*/ 28 w 163"/>
                  <a:gd name="T39" fmla="*/ 323 h 1188"/>
                  <a:gd name="T40" fmla="*/ 32 w 163"/>
                  <a:gd name="T41" fmla="*/ 277 h 1188"/>
                  <a:gd name="T42" fmla="*/ 35 w 163"/>
                  <a:gd name="T43" fmla="*/ 230 h 1188"/>
                  <a:gd name="T44" fmla="*/ 36 w 163"/>
                  <a:gd name="T45" fmla="*/ 203 h 1188"/>
                  <a:gd name="T46" fmla="*/ 35 w 163"/>
                  <a:gd name="T47" fmla="*/ 179 h 1188"/>
                  <a:gd name="T48" fmla="*/ 32 w 163"/>
                  <a:gd name="T49" fmla="*/ 155 h 1188"/>
                  <a:gd name="T50" fmla="*/ 26 w 163"/>
                  <a:gd name="T51" fmla="*/ 108 h 1188"/>
                  <a:gd name="T52" fmla="*/ 24 w 163"/>
                  <a:gd name="T53" fmla="*/ 91 h 1188"/>
                  <a:gd name="T54" fmla="*/ 20 w 163"/>
                  <a:gd name="T55" fmla="*/ 72 h 1188"/>
                  <a:gd name="T56" fmla="*/ 17 w 163"/>
                  <a:gd name="T57" fmla="*/ 53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Arc 108">
                <a:extLst>
                  <a:ext uri="{FF2B5EF4-FFF2-40B4-BE49-F238E27FC236}">
                    <a16:creationId xmlns:a16="http://schemas.microsoft.com/office/drawing/2014/main" id="{6E1981C1-2356-EC56-E63A-FD9A47497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30" name="Freeform 109">
              <a:extLst>
                <a:ext uri="{FF2B5EF4-FFF2-40B4-BE49-F238E27FC236}">
                  <a16:creationId xmlns:a16="http://schemas.microsoft.com/office/drawing/2014/main" id="{4CE9EFCB-C912-6199-C427-B66E29E6A0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539 w 1684"/>
                <a:gd name="T1" fmla="*/ 0 h 1839"/>
                <a:gd name="T2" fmla="*/ 506 w 1684"/>
                <a:gd name="T3" fmla="*/ 5 h 1839"/>
                <a:gd name="T4" fmla="*/ 474 w 1684"/>
                <a:gd name="T5" fmla="*/ 18 h 1839"/>
                <a:gd name="T6" fmla="*/ 441 w 1684"/>
                <a:gd name="T7" fmla="*/ 41 h 1839"/>
                <a:gd name="T8" fmla="*/ 407 w 1684"/>
                <a:gd name="T9" fmla="*/ 75 h 1839"/>
                <a:gd name="T10" fmla="*/ 291 w 1684"/>
                <a:gd name="T11" fmla="*/ 206 h 1839"/>
                <a:gd name="T12" fmla="*/ 184 w 1684"/>
                <a:gd name="T13" fmla="*/ 297 h 1839"/>
                <a:gd name="T14" fmla="*/ 60 w 1684"/>
                <a:gd name="T15" fmla="*/ 383 h 1839"/>
                <a:gd name="T16" fmla="*/ 0 w 1684"/>
                <a:gd name="T17" fmla="*/ 463 h 1839"/>
                <a:gd name="T18" fmla="*/ 4 w 1684"/>
                <a:gd name="T19" fmla="*/ 532 h 1839"/>
                <a:gd name="T20" fmla="*/ 14 w 1684"/>
                <a:gd name="T21" fmla="*/ 584 h 1839"/>
                <a:gd name="T22" fmla="*/ 31 w 1684"/>
                <a:gd name="T23" fmla="*/ 625 h 1839"/>
                <a:gd name="T24" fmla="*/ 59 w 1684"/>
                <a:gd name="T25" fmla="*/ 665 h 1839"/>
                <a:gd name="T26" fmla="*/ 97 w 1684"/>
                <a:gd name="T27" fmla="*/ 693 h 1839"/>
                <a:gd name="T28" fmla="*/ 148 w 1684"/>
                <a:gd name="T29" fmla="*/ 717 h 1839"/>
                <a:gd name="T30" fmla="*/ 209 w 1684"/>
                <a:gd name="T31" fmla="*/ 734 h 1839"/>
                <a:gd name="T32" fmla="*/ 268 w 1684"/>
                <a:gd name="T33" fmla="*/ 740 h 1839"/>
                <a:gd name="T34" fmla="*/ 323 w 1684"/>
                <a:gd name="T35" fmla="*/ 735 h 1839"/>
                <a:gd name="T36" fmla="*/ 372 w 1684"/>
                <a:gd name="T37" fmla="*/ 724 h 1839"/>
                <a:gd name="T38" fmla="*/ 470 w 1684"/>
                <a:gd name="T39" fmla="*/ 684 h 1839"/>
                <a:gd name="T40" fmla="*/ 590 w 1684"/>
                <a:gd name="T41" fmla="*/ 616 h 1839"/>
                <a:gd name="T42" fmla="*/ 627 w 1684"/>
                <a:gd name="T43" fmla="*/ 575 h 1839"/>
                <a:gd name="T44" fmla="*/ 663 w 1684"/>
                <a:gd name="T45" fmla="*/ 513 h 1839"/>
                <a:gd name="T46" fmla="*/ 684 w 1684"/>
                <a:gd name="T47" fmla="*/ 457 h 1839"/>
                <a:gd name="T48" fmla="*/ 693 w 1684"/>
                <a:gd name="T49" fmla="*/ 400 h 1839"/>
                <a:gd name="T50" fmla="*/ 694 w 1684"/>
                <a:gd name="T51" fmla="*/ 346 h 1839"/>
                <a:gd name="T52" fmla="*/ 692 w 1684"/>
                <a:gd name="T53" fmla="*/ 283 h 1839"/>
                <a:gd name="T54" fmla="*/ 686 w 1684"/>
                <a:gd name="T55" fmla="*/ 229 h 1839"/>
                <a:gd name="T56" fmla="*/ 679 w 1684"/>
                <a:gd name="T57" fmla="*/ 189 h 1839"/>
                <a:gd name="T58" fmla="*/ 668 w 1684"/>
                <a:gd name="T59" fmla="*/ 157 h 1839"/>
                <a:gd name="T60" fmla="*/ 647 w 1684"/>
                <a:gd name="T61" fmla="*/ 124 h 1839"/>
                <a:gd name="T62" fmla="*/ 625 w 1684"/>
                <a:gd name="T63" fmla="*/ 9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110">
              <a:extLst>
                <a:ext uri="{FF2B5EF4-FFF2-40B4-BE49-F238E27FC236}">
                  <a16:creationId xmlns:a16="http://schemas.microsoft.com/office/drawing/2014/main" id="{0984125C-37ED-7AB4-760D-3D3F113027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28 w 360"/>
                <a:gd name="T3" fmla="*/ 72 h 1515"/>
                <a:gd name="T4" fmla="*/ 48 w 360"/>
                <a:gd name="T5" fmla="*/ 133 h 1515"/>
                <a:gd name="T6" fmla="*/ 55 w 360"/>
                <a:gd name="T7" fmla="*/ 172 h 1515"/>
                <a:gd name="T8" fmla="*/ 100 w 360"/>
                <a:gd name="T9" fmla="*/ 164 h 1515"/>
                <a:gd name="T10" fmla="*/ 73 w 360"/>
                <a:gd name="T11" fmla="*/ 229 h 1515"/>
                <a:gd name="T12" fmla="*/ 88 w 360"/>
                <a:gd name="T13" fmla="*/ 240 h 1515"/>
                <a:gd name="T14" fmla="*/ 99 w 360"/>
                <a:gd name="T15" fmla="*/ 256 h 1515"/>
                <a:gd name="T16" fmla="*/ 106 w 360"/>
                <a:gd name="T17" fmla="*/ 278 h 1515"/>
                <a:gd name="T18" fmla="*/ 110 w 360"/>
                <a:gd name="T19" fmla="*/ 316 h 1515"/>
                <a:gd name="T20" fmla="*/ 113 w 360"/>
                <a:gd name="T21" fmla="*/ 363 h 1515"/>
                <a:gd name="T22" fmla="*/ 113 w 360"/>
                <a:gd name="T23" fmla="*/ 384 h 1515"/>
                <a:gd name="T24" fmla="*/ 113 w 360"/>
                <a:gd name="T25" fmla="*/ 408 h 1515"/>
                <a:gd name="T26" fmla="*/ 111 w 360"/>
                <a:gd name="T27" fmla="*/ 430 h 1515"/>
                <a:gd name="T28" fmla="*/ 106 w 360"/>
                <a:gd name="T29" fmla="*/ 466 h 1515"/>
                <a:gd name="T30" fmla="*/ 104 w 360"/>
                <a:gd name="T31" fmla="*/ 484 h 1515"/>
                <a:gd name="T32" fmla="*/ 99 w 360"/>
                <a:gd name="T33" fmla="*/ 503 h 1515"/>
                <a:gd name="T34" fmla="*/ 95 w 360"/>
                <a:gd name="T35" fmla="*/ 517 h 1515"/>
                <a:gd name="T36" fmla="*/ 88 w 360"/>
                <a:gd name="T37" fmla="*/ 536 h 1515"/>
                <a:gd name="T38" fmla="*/ 83 w 360"/>
                <a:gd name="T39" fmla="*/ 548 h 1515"/>
                <a:gd name="T40" fmla="*/ 76 w 360"/>
                <a:gd name="T41" fmla="*/ 562 h 1515"/>
                <a:gd name="T42" fmla="*/ 68 w 360"/>
                <a:gd name="T43" fmla="*/ 576 h 1515"/>
                <a:gd name="T44" fmla="*/ 59 w 360"/>
                <a:gd name="T45" fmla="*/ 588 h 1515"/>
                <a:gd name="T46" fmla="*/ 42 w 360"/>
                <a:gd name="T47" fmla="*/ 609 h 1515"/>
                <a:gd name="T48" fmla="*/ 62 w 360"/>
                <a:gd name="T49" fmla="*/ 595 h 1515"/>
                <a:gd name="T50" fmla="*/ 76 w 360"/>
                <a:gd name="T51" fmla="*/ 578 h 1515"/>
                <a:gd name="T52" fmla="*/ 88 w 360"/>
                <a:gd name="T53" fmla="*/ 563 h 1515"/>
                <a:gd name="T54" fmla="*/ 98 w 360"/>
                <a:gd name="T55" fmla="*/ 548 h 1515"/>
                <a:gd name="T56" fmla="*/ 107 w 360"/>
                <a:gd name="T57" fmla="*/ 532 h 1515"/>
                <a:gd name="T58" fmla="*/ 116 w 360"/>
                <a:gd name="T59" fmla="*/ 513 h 1515"/>
                <a:gd name="T60" fmla="*/ 125 w 360"/>
                <a:gd name="T61" fmla="*/ 492 h 1515"/>
                <a:gd name="T62" fmla="*/ 131 w 360"/>
                <a:gd name="T63" fmla="*/ 476 h 1515"/>
                <a:gd name="T64" fmla="*/ 137 w 360"/>
                <a:gd name="T65" fmla="*/ 455 h 1515"/>
                <a:gd name="T66" fmla="*/ 141 w 360"/>
                <a:gd name="T67" fmla="*/ 436 h 1515"/>
                <a:gd name="T68" fmla="*/ 145 w 360"/>
                <a:gd name="T69" fmla="*/ 409 h 1515"/>
                <a:gd name="T70" fmla="*/ 147 w 360"/>
                <a:gd name="T71" fmla="*/ 379 h 1515"/>
                <a:gd name="T72" fmla="*/ 148 w 360"/>
                <a:gd name="T73" fmla="*/ 344 h 1515"/>
                <a:gd name="T74" fmla="*/ 146 w 360"/>
                <a:gd name="T75" fmla="*/ 313 h 1515"/>
                <a:gd name="T76" fmla="*/ 146 w 360"/>
                <a:gd name="T77" fmla="*/ 295 h 1515"/>
                <a:gd name="T78" fmla="*/ 143 w 360"/>
                <a:gd name="T79" fmla="*/ 262 h 1515"/>
                <a:gd name="T80" fmla="*/ 142 w 360"/>
                <a:gd name="T81" fmla="*/ 242 h 1515"/>
                <a:gd name="T82" fmla="*/ 139 w 360"/>
                <a:gd name="T83" fmla="*/ 221 h 1515"/>
                <a:gd name="T84" fmla="*/ 137 w 360"/>
                <a:gd name="T85" fmla="*/ 206 h 1515"/>
                <a:gd name="T86" fmla="*/ 134 w 360"/>
                <a:gd name="T87" fmla="*/ 189 h 1515"/>
                <a:gd name="T88" fmla="*/ 126 w 360"/>
                <a:gd name="T89" fmla="*/ 168 h 1515"/>
                <a:gd name="T90" fmla="*/ 118 w 360"/>
                <a:gd name="T91" fmla="*/ 152 h 1515"/>
                <a:gd name="T92" fmla="*/ 109 w 360"/>
                <a:gd name="T93" fmla="*/ 138 h 1515"/>
                <a:gd name="T94" fmla="*/ 97 w 360"/>
                <a:gd name="T95" fmla="*/ 121 h 1515"/>
                <a:gd name="T96" fmla="*/ 76 w 360"/>
                <a:gd name="T97" fmla="*/ 94 h 1515"/>
                <a:gd name="T98" fmla="*/ 60 w 360"/>
                <a:gd name="T99" fmla="*/ 73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32" name="Group 111">
              <a:extLst>
                <a:ext uri="{FF2B5EF4-FFF2-40B4-BE49-F238E27FC236}">
                  <a16:creationId xmlns:a16="http://schemas.microsoft.com/office/drawing/2014/main" id="{62801ED1-5753-A76C-1737-4C9A57B8B54F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8241" name="Group 112">
                <a:extLst>
                  <a:ext uri="{FF2B5EF4-FFF2-40B4-BE49-F238E27FC236}">
                    <a16:creationId xmlns:a16="http://schemas.microsoft.com/office/drawing/2014/main" id="{7E0634D6-AE66-465C-CFCA-6A1596A95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8251" name="Group 113">
                  <a:extLst>
                    <a:ext uri="{FF2B5EF4-FFF2-40B4-BE49-F238E27FC236}">
                      <a16:creationId xmlns:a16="http://schemas.microsoft.com/office/drawing/2014/main" id="{0B5A5C80-B5E4-94D8-A108-403695D18A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8253" name="Freeform 114">
                    <a:extLst>
                      <a:ext uri="{FF2B5EF4-FFF2-40B4-BE49-F238E27FC236}">
                        <a16:creationId xmlns:a16="http://schemas.microsoft.com/office/drawing/2014/main" id="{91023391-7DED-5D1A-8B08-A1A10B92E8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343 w 1032"/>
                      <a:gd name="T1" fmla="*/ 14 h 1488"/>
                      <a:gd name="T2" fmla="*/ 285 w 1032"/>
                      <a:gd name="T3" fmla="*/ 6 h 1488"/>
                      <a:gd name="T4" fmla="*/ 210 w 1032"/>
                      <a:gd name="T5" fmla="*/ 0 h 1488"/>
                      <a:gd name="T6" fmla="*/ 141 w 1032"/>
                      <a:gd name="T7" fmla="*/ 13 h 1488"/>
                      <a:gd name="T8" fmla="*/ 58 w 1032"/>
                      <a:gd name="T9" fmla="*/ 43 h 1488"/>
                      <a:gd name="T10" fmla="*/ 44 w 1032"/>
                      <a:gd name="T11" fmla="*/ 80 h 1488"/>
                      <a:gd name="T12" fmla="*/ 49 w 1032"/>
                      <a:gd name="T13" fmla="*/ 110 h 1488"/>
                      <a:gd name="T14" fmla="*/ 39 w 1032"/>
                      <a:gd name="T15" fmla="*/ 140 h 1488"/>
                      <a:gd name="T16" fmla="*/ 27 w 1032"/>
                      <a:gd name="T17" fmla="*/ 191 h 1488"/>
                      <a:gd name="T18" fmla="*/ 11 w 1032"/>
                      <a:gd name="T19" fmla="*/ 214 h 1488"/>
                      <a:gd name="T20" fmla="*/ 25 w 1032"/>
                      <a:gd name="T21" fmla="*/ 230 h 1488"/>
                      <a:gd name="T22" fmla="*/ 37 w 1032"/>
                      <a:gd name="T23" fmla="*/ 256 h 1488"/>
                      <a:gd name="T24" fmla="*/ 17 w 1032"/>
                      <a:gd name="T25" fmla="*/ 276 h 1488"/>
                      <a:gd name="T26" fmla="*/ 8 w 1032"/>
                      <a:gd name="T27" fmla="*/ 297 h 1488"/>
                      <a:gd name="T28" fmla="*/ 8 w 1032"/>
                      <a:gd name="T29" fmla="*/ 323 h 1488"/>
                      <a:gd name="T30" fmla="*/ 18 w 1032"/>
                      <a:gd name="T31" fmla="*/ 349 h 1488"/>
                      <a:gd name="T32" fmla="*/ 41 w 1032"/>
                      <a:gd name="T33" fmla="*/ 371 h 1488"/>
                      <a:gd name="T34" fmla="*/ 63 w 1032"/>
                      <a:gd name="T35" fmla="*/ 388 h 1488"/>
                      <a:gd name="T36" fmla="*/ 101 w 1032"/>
                      <a:gd name="T37" fmla="*/ 436 h 1488"/>
                      <a:gd name="T38" fmla="*/ 100 w 1032"/>
                      <a:gd name="T39" fmla="*/ 496 h 1488"/>
                      <a:gd name="T40" fmla="*/ 63 w 1032"/>
                      <a:gd name="T41" fmla="*/ 572 h 1488"/>
                      <a:gd name="T42" fmla="*/ 258 w 1032"/>
                      <a:gd name="T43" fmla="*/ 684 h 1488"/>
                      <a:gd name="T44" fmla="*/ 302 w 1032"/>
                      <a:gd name="T45" fmla="*/ 646 h 1488"/>
                      <a:gd name="T46" fmla="*/ 355 w 1032"/>
                      <a:gd name="T47" fmla="*/ 625 h 1488"/>
                      <a:gd name="T48" fmla="*/ 406 w 1032"/>
                      <a:gd name="T49" fmla="*/ 602 h 1488"/>
                      <a:gd name="T50" fmla="*/ 430 w 1032"/>
                      <a:gd name="T51" fmla="*/ 573 h 1488"/>
                      <a:gd name="T52" fmla="*/ 444 w 1032"/>
                      <a:gd name="T53" fmla="*/ 536 h 1488"/>
                      <a:gd name="T54" fmla="*/ 451 w 1032"/>
                      <a:gd name="T55" fmla="*/ 495 h 1488"/>
                      <a:gd name="T56" fmla="*/ 454 w 1032"/>
                      <a:gd name="T57" fmla="*/ 423 h 1488"/>
                      <a:gd name="T58" fmla="*/ 473 w 1032"/>
                      <a:gd name="T59" fmla="*/ 419 h 1488"/>
                      <a:gd name="T60" fmla="*/ 498 w 1032"/>
                      <a:gd name="T61" fmla="*/ 404 h 1488"/>
                      <a:gd name="T62" fmla="*/ 513 w 1032"/>
                      <a:gd name="T63" fmla="*/ 380 h 1488"/>
                      <a:gd name="T64" fmla="*/ 514 w 1032"/>
                      <a:gd name="T65" fmla="*/ 346 h 1488"/>
                      <a:gd name="T66" fmla="*/ 500 w 1032"/>
                      <a:gd name="T67" fmla="*/ 313 h 1488"/>
                      <a:gd name="T68" fmla="*/ 465 w 1032"/>
                      <a:gd name="T69" fmla="*/ 260 h 1488"/>
                      <a:gd name="T70" fmla="*/ 460 w 1032"/>
                      <a:gd name="T71" fmla="*/ 224 h 1488"/>
                      <a:gd name="T72" fmla="*/ 452 w 1032"/>
                      <a:gd name="T73" fmla="*/ 142 h 1488"/>
                      <a:gd name="T74" fmla="*/ 432 w 1032"/>
                      <a:gd name="T75" fmla="*/ 88 h 1488"/>
                      <a:gd name="T76" fmla="*/ 405 w 1032"/>
                      <a:gd name="T77" fmla="*/ 51 h 1488"/>
                      <a:gd name="T78" fmla="*/ 372 w 1032"/>
                      <a:gd name="T79" fmla="*/ 27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4" name="Freeform 115">
                    <a:extLst>
                      <a:ext uri="{FF2B5EF4-FFF2-40B4-BE49-F238E27FC236}">
                        <a16:creationId xmlns:a16="http://schemas.microsoft.com/office/drawing/2014/main" id="{2CF36BE0-6BA6-4B18-27F0-EEE4C05C3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80 w 162"/>
                      <a:gd name="T1" fmla="*/ 4 h 28"/>
                      <a:gd name="T2" fmla="*/ 56 w 162"/>
                      <a:gd name="T3" fmla="*/ 0 h 28"/>
                      <a:gd name="T4" fmla="*/ 35 w 162"/>
                      <a:gd name="T5" fmla="*/ 0 h 28"/>
                      <a:gd name="T6" fmla="*/ 21 w 162"/>
                      <a:gd name="T7" fmla="*/ 3 h 28"/>
                      <a:gd name="T8" fmla="*/ 7 w 162"/>
                      <a:gd name="T9" fmla="*/ 9 h 28"/>
                      <a:gd name="T10" fmla="*/ 0 w 162"/>
                      <a:gd name="T11" fmla="*/ 14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5" name="Arc 116">
                    <a:extLst>
                      <a:ext uri="{FF2B5EF4-FFF2-40B4-BE49-F238E27FC236}">
                        <a16:creationId xmlns:a16="http://schemas.microsoft.com/office/drawing/2014/main" id="{C1168D38-A005-92DB-7D55-0A8168AA6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52" name="Freeform 117">
                  <a:extLst>
                    <a:ext uri="{FF2B5EF4-FFF2-40B4-BE49-F238E27FC236}">
                      <a16:creationId xmlns:a16="http://schemas.microsoft.com/office/drawing/2014/main" id="{5D9D106C-9EC2-156C-769A-4E08F3535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341 w 775"/>
                    <a:gd name="T1" fmla="*/ 14 h 646"/>
                    <a:gd name="T2" fmla="*/ 284 w 775"/>
                    <a:gd name="T3" fmla="*/ 6 h 646"/>
                    <a:gd name="T4" fmla="*/ 208 w 775"/>
                    <a:gd name="T5" fmla="*/ 0 h 646"/>
                    <a:gd name="T6" fmla="*/ 140 w 775"/>
                    <a:gd name="T7" fmla="*/ 13 h 646"/>
                    <a:gd name="T8" fmla="*/ 57 w 775"/>
                    <a:gd name="T9" fmla="*/ 43 h 646"/>
                    <a:gd name="T10" fmla="*/ 43 w 775"/>
                    <a:gd name="T11" fmla="*/ 80 h 646"/>
                    <a:gd name="T12" fmla="*/ 49 w 775"/>
                    <a:gd name="T13" fmla="*/ 109 h 646"/>
                    <a:gd name="T14" fmla="*/ 38 w 775"/>
                    <a:gd name="T15" fmla="*/ 139 h 646"/>
                    <a:gd name="T16" fmla="*/ 27 w 775"/>
                    <a:gd name="T17" fmla="*/ 191 h 646"/>
                    <a:gd name="T18" fmla="*/ 10 w 775"/>
                    <a:gd name="T19" fmla="*/ 213 h 646"/>
                    <a:gd name="T20" fmla="*/ 24 w 775"/>
                    <a:gd name="T21" fmla="*/ 229 h 646"/>
                    <a:gd name="T22" fmla="*/ 55 w 775"/>
                    <a:gd name="T23" fmla="*/ 249 h 646"/>
                    <a:gd name="T24" fmla="*/ 82 w 775"/>
                    <a:gd name="T25" fmla="*/ 250 h 646"/>
                    <a:gd name="T26" fmla="*/ 100 w 775"/>
                    <a:gd name="T27" fmla="*/ 268 h 646"/>
                    <a:gd name="T28" fmla="*/ 108 w 775"/>
                    <a:gd name="T29" fmla="*/ 289 h 646"/>
                    <a:gd name="T30" fmla="*/ 124 w 775"/>
                    <a:gd name="T31" fmla="*/ 306 h 646"/>
                    <a:gd name="T32" fmla="*/ 134 w 775"/>
                    <a:gd name="T33" fmla="*/ 299 h 646"/>
                    <a:gd name="T34" fmla="*/ 145 w 775"/>
                    <a:gd name="T35" fmla="*/ 273 h 646"/>
                    <a:gd name="T36" fmla="*/ 173 w 775"/>
                    <a:gd name="T37" fmla="*/ 240 h 646"/>
                    <a:gd name="T38" fmla="*/ 186 w 775"/>
                    <a:gd name="T39" fmla="*/ 217 h 646"/>
                    <a:gd name="T40" fmla="*/ 215 w 775"/>
                    <a:gd name="T41" fmla="*/ 202 h 646"/>
                    <a:gd name="T42" fmla="*/ 226 w 775"/>
                    <a:gd name="T43" fmla="*/ 184 h 646"/>
                    <a:gd name="T44" fmla="*/ 228 w 775"/>
                    <a:gd name="T45" fmla="*/ 150 h 646"/>
                    <a:gd name="T46" fmla="*/ 213 w 775"/>
                    <a:gd name="T47" fmla="*/ 123 h 646"/>
                    <a:gd name="T48" fmla="*/ 204 w 775"/>
                    <a:gd name="T49" fmla="*/ 108 h 646"/>
                    <a:gd name="T50" fmla="*/ 200 w 775"/>
                    <a:gd name="T51" fmla="*/ 85 h 646"/>
                    <a:gd name="T52" fmla="*/ 216 w 775"/>
                    <a:gd name="T53" fmla="*/ 66 h 646"/>
                    <a:gd name="T54" fmla="*/ 240 w 775"/>
                    <a:gd name="T55" fmla="*/ 57 h 646"/>
                    <a:gd name="T56" fmla="*/ 246 w 775"/>
                    <a:gd name="T57" fmla="*/ 49 h 646"/>
                    <a:gd name="T58" fmla="*/ 252 w 775"/>
                    <a:gd name="T59" fmla="*/ 39 h 646"/>
                    <a:gd name="T60" fmla="*/ 275 w 775"/>
                    <a:gd name="T61" fmla="*/ 37 h 646"/>
                    <a:gd name="T62" fmla="*/ 299 w 775"/>
                    <a:gd name="T63" fmla="*/ 38 h 646"/>
                    <a:gd name="T64" fmla="*/ 326 w 775"/>
                    <a:gd name="T65" fmla="*/ 28 h 646"/>
                    <a:gd name="T66" fmla="*/ 358 w 775"/>
                    <a:gd name="T67" fmla="*/ 31 h 646"/>
                    <a:gd name="T68" fmla="*/ 370 w 775"/>
                    <a:gd name="T69" fmla="*/ 27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42" name="Freeform 118">
                <a:extLst>
                  <a:ext uri="{FF2B5EF4-FFF2-40B4-BE49-F238E27FC236}">
                    <a16:creationId xmlns:a16="http://schemas.microsoft.com/office/drawing/2014/main" id="{AB76D0E6-0A1E-FF90-247D-66E4AE3212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149 w 438"/>
                  <a:gd name="T3" fmla="*/ 121 h 491"/>
                  <a:gd name="T4" fmla="*/ 180 w 438"/>
                  <a:gd name="T5" fmla="*/ 198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Freeform 119">
                <a:extLst>
                  <a:ext uri="{FF2B5EF4-FFF2-40B4-BE49-F238E27FC236}">
                    <a16:creationId xmlns:a16="http://schemas.microsoft.com/office/drawing/2014/main" id="{E2F8C05E-08D0-0794-C0E2-E7428CB39E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150 w 363"/>
                  <a:gd name="T3" fmla="*/ 124 h 495"/>
                  <a:gd name="T4" fmla="*/ 115 w 363"/>
                  <a:gd name="T5" fmla="*/ 198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44" name="Group 120">
                <a:extLst>
                  <a:ext uri="{FF2B5EF4-FFF2-40B4-BE49-F238E27FC236}">
                    <a16:creationId xmlns:a16="http://schemas.microsoft.com/office/drawing/2014/main" id="{B43E6977-1FFA-EE1A-F5C5-661A54F370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8245" name="Freeform 121">
                  <a:extLst>
                    <a:ext uri="{FF2B5EF4-FFF2-40B4-BE49-F238E27FC236}">
                      <a16:creationId xmlns:a16="http://schemas.microsoft.com/office/drawing/2014/main" id="{E1D6BE5D-F399-1332-43DE-F88E7D538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94 w 187"/>
                    <a:gd name="T1" fmla="*/ 12 h 24"/>
                    <a:gd name="T2" fmla="*/ 82 w 187"/>
                    <a:gd name="T3" fmla="*/ 5 h 24"/>
                    <a:gd name="T4" fmla="*/ 70 w 187"/>
                    <a:gd name="T5" fmla="*/ 3 h 24"/>
                    <a:gd name="T6" fmla="*/ 45 w 187"/>
                    <a:gd name="T7" fmla="*/ 0 h 24"/>
                    <a:gd name="T8" fmla="*/ 22 w 187"/>
                    <a:gd name="T9" fmla="*/ 0 h 24"/>
                    <a:gd name="T10" fmla="*/ 0 w 187"/>
                    <a:gd name="T11" fmla="*/ 3 h 24"/>
                    <a:gd name="T12" fmla="*/ 51 w 187"/>
                    <a:gd name="T13" fmla="*/ 8 h 24"/>
                    <a:gd name="T14" fmla="*/ 94 w 187"/>
                    <a:gd name="T15" fmla="*/ 12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6" name="Oval 122">
                  <a:extLst>
                    <a:ext uri="{FF2B5EF4-FFF2-40B4-BE49-F238E27FC236}">
                      <a16:creationId xmlns:a16="http://schemas.microsoft.com/office/drawing/2014/main" id="{C537BE8E-A1B1-77E3-B492-FDE5FABF6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47" name="Line 123">
                  <a:extLst>
                    <a:ext uri="{FF2B5EF4-FFF2-40B4-BE49-F238E27FC236}">
                      <a16:creationId xmlns:a16="http://schemas.microsoft.com/office/drawing/2014/main" id="{02DC5114-E968-437C-2D66-088FED0354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48" name="Group 124">
                  <a:extLst>
                    <a:ext uri="{FF2B5EF4-FFF2-40B4-BE49-F238E27FC236}">
                      <a16:creationId xmlns:a16="http://schemas.microsoft.com/office/drawing/2014/main" id="{D7DBAF3E-E688-A39F-3441-FC8B5B5A75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8249" name="Oval 125">
                    <a:extLst>
                      <a:ext uri="{FF2B5EF4-FFF2-40B4-BE49-F238E27FC236}">
                        <a16:creationId xmlns:a16="http://schemas.microsoft.com/office/drawing/2014/main" id="{8625B62A-1056-652C-17BE-0B1F36FA7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8250" name="Oval 126">
                    <a:extLst>
                      <a:ext uri="{FF2B5EF4-FFF2-40B4-BE49-F238E27FC236}">
                        <a16:creationId xmlns:a16="http://schemas.microsoft.com/office/drawing/2014/main" id="{FC9EC0A4-D1E7-930B-BCD3-42014AC44B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8233" name="Group 127">
              <a:extLst>
                <a:ext uri="{FF2B5EF4-FFF2-40B4-BE49-F238E27FC236}">
                  <a16:creationId xmlns:a16="http://schemas.microsoft.com/office/drawing/2014/main" id="{E6B1723B-559E-FAF0-1929-027D82901923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8235" name="Group 128">
                <a:extLst>
                  <a:ext uri="{FF2B5EF4-FFF2-40B4-BE49-F238E27FC236}">
                    <a16:creationId xmlns:a16="http://schemas.microsoft.com/office/drawing/2014/main" id="{3B179A94-8649-9443-7331-A05D9CE06D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8239" name="Freeform 129">
                  <a:extLst>
                    <a:ext uri="{FF2B5EF4-FFF2-40B4-BE49-F238E27FC236}">
                      <a16:creationId xmlns:a16="http://schemas.microsoft.com/office/drawing/2014/main" id="{3FDB0988-5EED-A361-BD06-06F82AC8F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44 w 571"/>
                    <a:gd name="T1" fmla="*/ 33 h 510"/>
                    <a:gd name="T2" fmla="*/ 26 w 571"/>
                    <a:gd name="T3" fmla="*/ 66 h 510"/>
                    <a:gd name="T4" fmla="*/ 19 w 571"/>
                    <a:gd name="T5" fmla="*/ 78 h 510"/>
                    <a:gd name="T6" fmla="*/ 15 w 571"/>
                    <a:gd name="T7" fmla="*/ 93 h 510"/>
                    <a:gd name="T8" fmla="*/ 12 w 571"/>
                    <a:gd name="T9" fmla="*/ 114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2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6 w 571"/>
                    <a:gd name="T23" fmla="*/ 174 h 510"/>
                    <a:gd name="T24" fmla="*/ 1 w 571"/>
                    <a:gd name="T25" fmla="*/ 179 h 510"/>
                    <a:gd name="T26" fmla="*/ 0 w 571"/>
                    <a:gd name="T27" fmla="*/ 188 h 510"/>
                    <a:gd name="T28" fmla="*/ 2 w 571"/>
                    <a:gd name="T29" fmla="*/ 195 h 510"/>
                    <a:gd name="T30" fmla="*/ 8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6 h 510"/>
                    <a:gd name="T38" fmla="*/ 95 w 571"/>
                    <a:gd name="T39" fmla="*/ 239 h 510"/>
                    <a:gd name="T40" fmla="*/ 110 w 571"/>
                    <a:gd name="T41" fmla="*/ 239 h 510"/>
                    <a:gd name="T42" fmla="*/ 125 w 571"/>
                    <a:gd name="T43" fmla="*/ 244 h 510"/>
                    <a:gd name="T44" fmla="*/ 143 w 571"/>
                    <a:gd name="T45" fmla="*/ 250 h 510"/>
                    <a:gd name="T46" fmla="*/ 184 w 571"/>
                    <a:gd name="T47" fmla="*/ 255 h 510"/>
                    <a:gd name="T48" fmla="*/ 232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2 h 510"/>
                    <a:gd name="T54" fmla="*/ 279 w 571"/>
                    <a:gd name="T55" fmla="*/ 235 h 510"/>
                    <a:gd name="T56" fmla="*/ 282 w 571"/>
                    <a:gd name="T57" fmla="*/ 224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9 h 510"/>
                    <a:gd name="T68" fmla="*/ 276 w 571"/>
                    <a:gd name="T69" fmla="*/ 97 h 510"/>
                    <a:gd name="T70" fmla="*/ 261 w 571"/>
                    <a:gd name="T71" fmla="*/ 50 h 510"/>
                    <a:gd name="T72" fmla="*/ 245 w 571"/>
                    <a:gd name="T73" fmla="*/ 0 h 510"/>
                    <a:gd name="T74" fmla="*/ 44 w 571"/>
                    <a:gd name="T75" fmla="*/ 3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0" name="Arc 130">
                  <a:extLst>
                    <a:ext uri="{FF2B5EF4-FFF2-40B4-BE49-F238E27FC236}">
                      <a16:creationId xmlns:a16="http://schemas.microsoft.com/office/drawing/2014/main" id="{D7144EC6-5C4C-01FA-6EFA-5F88C4DD31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6" name="Group 131">
                <a:extLst>
                  <a:ext uri="{FF2B5EF4-FFF2-40B4-BE49-F238E27FC236}">
                    <a16:creationId xmlns:a16="http://schemas.microsoft.com/office/drawing/2014/main" id="{B3A2C586-1D63-2D14-EF43-EB41B98CA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8237" name="Rectangle 132">
                  <a:extLst>
                    <a:ext uri="{FF2B5EF4-FFF2-40B4-BE49-F238E27FC236}">
                      <a16:creationId xmlns:a16="http://schemas.microsoft.com/office/drawing/2014/main" id="{3F0FD2DA-D474-E85D-280B-CD0F8BCF2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38" name="Freeform 133">
                  <a:extLst>
                    <a:ext uri="{FF2B5EF4-FFF2-40B4-BE49-F238E27FC236}">
                      <a16:creationId xmlns:a16="http://schemas.microsoft.com/office/drawing/2014/main" id="{B872DD46-9A56-73C5-8765-A718511E0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4 w 566"/>
                    <a:gd name="T1" fmla="*/ 243 h 1459"/>
                    <a:gd name="T2" fmla="*/ 8 w 566"/>
                    <a:gd name="T3" fmla="*/ 452 h 1459"/>
                    <a:gd name="T4" fmla="*/ 0 w 566"/>
                    <a:gd name="T5" fmla="*/ 727 h 1459"/>
                    <a:gd name="T6" fmla="*/ 272 w 566"/>
                    <a:gd name="T7" fmla="*/ 729 h 1459"/>
                    <a:gd name="T8" fmla="*/ 276 w 566"/>
                    <a:gd name="T9" fmla="*/ 437 h 1459"/>
                    <a:gd name="T10" fmla="*/ 275 w 566"/>
                    <a:gd name="T11" fmla="*/ 300 h 1459"/>
                    <a:gd name="T12" fmla="*/ 283 w 566"/>
                    <a:gd name="T13" fmla="*/ 156 h 1459"/>
                    <a:gd name="T14" fmla="*/ 281 w 566"/>
                    <a:gd name="T15" fmla="*/ 124 h 1459"/>
                    <a:gd name="T16" fmla="*/ 278 w 566"/>
                    <a:gd name="T17" fmla="*/ 100 h 1459"/>
                    <a:gd name="T18" fmla="*/ 273 w 566"/>
                    <a:gd name="T19" fmla="*/ 76 h 1459"/>
                    <a:gd name="T20" fmla="*/ 268 w 566"/>
                    <a:gd name="T21" fmla="*/ 60 h 1459"/>
                    <a:gd name="T22" fmla="*/ 258 w 566"/>
                    <a:gd name="T23" fmla="*/ 43 h 1459"/>
                    <a:gd name="T24" fmla="*/ 249 w 566"/>
                    <a:gd name="T25" fmla="*/ 32 h 1459"/>
                    <a:gd name="T26" fmla="*/ 233 w 566"/>
                    <a:gd name="T27" fmla="*/ 20 h 1459"/>
                    <a:gd name="T28" fmla="*/ 213 w 566"/>
                    <a:gd name="T29" fmla="*/ 10 h 1459"/>
                    <a:gd name="T30" fmla="*/ 191 w 566"/>
                    <a:gd name="T31" fmla="*/ 4 h 1459"/>
                    <a:gd name="T32" fmla="*/ 167 w 566"/>
                    <a:gd name="T33" fmla="*/ 2 h 1459"/>
                    <a:gd name="T34" fmla="*/ 147 w 566"/>
                    <a:gd name="T35" fmla="*/ 0 h 1459"/>
                    <a:gd name="T36" fmla="*/ 123 w 566"/>
                    <a:gd name="T37" fmla="*/ 5 h 1459"/>
                    <a:gd name="T38" fmla="*/ 99 w 566"/>
                    <a:gd name="T39" fmla="*/ 13 h 1459"/>
                    <a:gd name="T40" fmla="*/ 86 w 566"/>
                    <a:gd name="T41" fmla="*/ 22 h 1459"/>
                    <a:gd name="T42" fmla="*/ 68 w 566"/>
                    <a:gd name="T43" fmla="*/ 34 h 1459"/>
                    <a:gd name="T44" fmla="*/ 56 w 566"/>
                    <a:gd name="T45" fmla="*/ 48 h 1459"/>
                    <a:gd name="T46" fmla="*/ 43 w 566"/>
                    <a:gd name="T47" fmla="*/ 70 h 1459"/>
                    <a:gd name="T48" fmla="*/ 34 w 566"/>
                    <a:gd name="T49" fmla="*/ 94 h 1459"/>
                    <a:gd name="T50" fmla="*/ 25 w 566"/>
                    <a:gd name="T51" fmla="*/ 134 h 1459"/>
                    <a:gd name="T52" fmla="*/ 14 w 566"/>
                    <a:gd name="T53" fmla="*/ 243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8234" name="Object 134">
              <a:extLst>
                <a:ext uri="{FF2B5EF4-FFF2-40B4-BE49-F238E27FC236}">
                  <a16:creationId xmlns:a16="http://schemas.microsoft.com/office/drawing/2014/main" id="{2D8BDA9C-E2EC-3A83-969F-E949E0401F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9" imgW="2287009" imgH="2155804" progId="MS_ClipArt_Gallery.2">
                    <p:embed/>
                  </p:oleObj>
                </mc:Choice>
                <mc:Fallback>
                  <p:oleObj name="剪辑" r:id="rId9" imgW="2287009" imgH="2155804" progId="MS_ClipArt_Gallery.2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671" name="AutoShape 135">
            <a:extLst>
              <a:ext uri="{FF2B5EF4-FFF2-40B4-BE49-F238E27FC236}">
                <a16:creationId xmlns:a16="http://schemas.microsoft.com/office/drawing/2014/main" id="{D678724A-E31F-0ADB-A725-1142CB9C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98650"/>
            <a:ext cx="5029200" cy="2362200"/>
          </a:xfrm>
          <a:prstGeom prst="cloudCallout">
            <a:avLst>
              <a:gd name="adj1" fmla="val -61236"/>
              <a:gd name="adj2" fmla="val 60620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            Wait a minute ...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   Look at the space taken: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+2</a:t>
            </a:r>
            <a:r>
              <a:rPr lang="en-US" altLang="zh-CN" sz="2000" b="1" i="1"/>
              <a:t>e</a:t>
            </a:r>
            <a:r>
              <a:rPr lang="en-US" altLang="zh-CN" sz="2000" b="1"/>
              <a:t>) ptrs + 2</a:t>
            </a:r>
            <a:r>
              <a:rPr lang="en-US" altLang="zh-CN" sz="2000" b="1" i="1"/>
              <a:t>e</a:t>
            </a:r>
            <a:r>
              <a:rPr lang="en-US" altLang="zh-CN" sz="2000" b="1"/>
              <a:t> ints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and “mark” is not counted.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What’s the advantage?</a:t>
            </a:r>
          </a:p>
        </p:txBody>
      </p:sp>
      <p:sp>
        <p:nvSpPr>
          <p:cNvPr id="65672" name="AutoShape 136">
            <a:extLst>
              <a:ext uri="{FF2B5EF4-FFF2-40B4-BE49-F238E27FC236}">
                <a16:creationId xmlns:a16="http://schemas.microsoft.com/office/drawing/2014/main" id="{297F845A-912F-0662-86B3-6A211C52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75050"/>
            <a:ext cx="5257800" cy="2514600"/>
          </a:xfrm>
          <a:prstGeom prst="cloudCallout">
            <a:avLst>
              <a:gd name="adj1" fmla="val -84208"/>
              <a:gd name="adj2" fmla="val 22792"/>
            </a:avLst>
          </a:prstGeom>
          <a:gradFill rotWithShape="0">
            <a:gsLst>
              <a:gs pos="0">
                <a:srgbClr val="CCFFCC"/>
              </a:gs>
              <a:gs pos="100000">
                <a:srgbClr val="AFDBAF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         Sometimes we need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mark the edge after examine it,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and then find the next edge.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This representation makes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it easy to do so.</a:t>
            </a:r>
          </a:p>
        </p:txBody>
      </p:sp>
      <p:sp>
        <p:nvSpPr>
          <p:cNvPr id="65673" name="Rectangle 137">
            <a:extLst>
              <a:ext uri="{FF2B5EF4-FFF2-40B4-BE49-F238E27FC236}">
                <a16:creationId xmlns:a16="http://schemas.microsoft.com/office/drawing/2014/main" id="{EA811F2B-E147-879E-4034-CAF1D7548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28194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5674" name="AutoShape 138" descr="白色大理石">
            <a:extLst>
              <a:ext uri="{FF2B5EF4-FFF2-40B4-BE49-F238E27FC236}">
                <a16:creationId xmlns:a16="http://schemas.microsoft.com/office/drawing/2014/main" id="{D9D42FF2-B432-7BC6-963A-E4C187DC894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4337050"/>
            <a:ext cx="2286000" cy="609600"/>
          </a:xfrm>
          <a:prstGeom prst="cube">
            <a:avLst>
              <a:gd name="adj" fmla="val 15625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Weighted Edges</a:t>
            </a:r>
            <a:endParaRPr lang="en-US" altLang="zh-CN" b="1"/>
          </a:p>
        </p:txBody>
      </p:sp>
      <p:sp>
        <p:nvSpPr>
          <p:cNvPr id="65675" name="Text Box 139">
            <a:extLst>
              <a:ext uri="{FF2B5EF4-FFF2-40B4-BE49-F238E27FC236}">
                <a16:creationId xmlns:a16="http://schemas.microsoft.com/office/drawing/2014/main" id="{8E55A3F2-76EF-F1F7-B7BE-40BB7AE4B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285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  adj_mat [ i ] [ j ] = weight</a:t>
            </a:r>
            <a:endParaRPr lang="en-US" altLang="zh-CN" sz="2400"/>
          </a:p>
        </p:txBody>
      </p:sp>
      <p:sp>
        <p:nvSpPr>
          <p:cNvPr id="65676" name="Text Box 140">
            <a:extLst>
              <a:ext uri="{FF2B5EF4-FFF2-40B4-BE49-F238E27FC236}">
                <a16:creationId xmlns:a16="http://schemas.microsoft.com/office/drawing/2014/main" id="{B7263C06-F6DC-F626-13BD-CA855DCA3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245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  adjacency lists \ multilists :  add a 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weight</a:t>
            </a:r>
            <a:r>
              <a:rPr lang="en-US" altLang="zh-CN" sz="2400" b="1">
                <a:sym typeface="Wingdings" panose="05000000000000000000" pitchFamily="2" charset="2"/>
              </a:rPr>
              <a:t> field to the node.</a:t>
            </a:r>
            <a:endParaRPr lang="en-US" altLang="zh-CN" sz="2400"/>
          </a:p>
        </p:txBody>
      </p:sp>
      <p:sp>
        <p:nvSpPr>
          <p:cNvPr id="8223" name="Text Box 141">
            <a:extLst>
              <a:ext uri="{FF2B5EF4-FFF2-40B4-BE49-F238E27FC236}">
                <a16:creationId xmlns:a16="http://schemas.microsoft.com/office/drawing/2014/main" id="{3115EDFB-44E3-E8C5-0363-4D017B72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7/12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5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5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65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5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 autoUpdateAnimBg="0"/>
      <p:bldP spid="65540" grpId="0" autoUpdateAnimBg="0"/>
      <p:bldP spid="65559" grpId="0" autoUpdateAnimBg="0"/>
      <p:bldP spid="65578" grpId="0" autoUpdateAnimBg="0"/>
      <p:bldP spid="65621" grpId="0" animBg="1"/>
      <p:bldP spid="65671" grpId="0" animBg="1" autoUpdateAnimBg="0"/>
      <p:bldP spid="65672" grpId="0" animBg="1" autoUpdateAnimBg="0"/>
      <p:bldP spid="65673" grpId="0" animBg="1"/>
      <p:bldP spid="65674" grpId="0" animBg="1" autoUpdateAnimBg="0"/>
      <p:bldP spid="65675" grpId="0" autoUpdateAnimBg="0"/>
      <p:bldP spid="6567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27ECB99E-BC07-108D-152B-9D2173F83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§2  Topological Sort</a:t>
            </a:r>
            <a:endParaRPr lang="en-US" altLang="zh-CN" sz="2400" b="1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FEF07E99-00FC-9C33-C419-F3C38C56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Courses needed for a computer science degree at a hypothetical university</a:t>
            </a: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8EC00228-8071-A2BA-C32E-5A4AD7D38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70075"/>
          <a:ext cx="7037388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6752844" imgH="5077968" progId="Word.Document.8">
                  <p:embed/>
                </p:oleObj>
              </mc:Choice>
              <mc:Fallback>
                <p:oleObj name="文档" r:id="rId4" imgW="6752844" imgH="50779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70075"/>
                        <a:ext cx="7037388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F18A16D3-FDA2-9884-4DF8-CF844DEBE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8988" y="4267200"/>
          <a:ext cx="17335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2166845" imgH="2287575" progId="MS_ClipArt_Gallery.2">
                  <p:embed/>
                </p:oleObj>
              </mc:Choice>
              <mc:Fallback>
                <p:oleObj name="剪辑" r:id="rId6" imgW="2166845" imgH="2287575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4267200"/>
                        <a:ext cx="173355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AutoShape 6">
            <a:extLst>
              <a:ext uri="{FF2B5EF4-FFF2-40B4-BE49-F238E27FC236}">
                <a16:creationId xmlns:a16="http://schemas.microsoft.com/office/drawing/2014/main" id="{E4A074E6-5877-99FE-2C05-3875D44F2D3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09800" y="2362200"/>
            <a:ext cx="5181600" cy="1905000"/>
          </a:xfrm>
          <a:prstGeom prst="cloudCallout">
            <a:avLst>
              <a:gd name="adj1" fmla="val -49389"/>
              <a:gd name="adj2" fmla="val 81329"/>
            </a:avLst>
          </a:prstGeom>
          <a:gradFill rotWithShape="0">
            <a:gsLst>
              <a:gs pos="0">
                <a:srgbClr val="B5E2B5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How shall we convert this list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into a graph?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EBFD009D-2332-D0FA-9503-98CE31685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8/12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/>
      <p:bldP spid="7168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543DC92-1769-587D-52AC-B3F290BC3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0"/>
            <a:ext cx="281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§2  Topological Sort</a:t>
            </a:r>
            <a:endParaRPr lang="en-US" altLang="zh-CN" sz="1800" b="1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7CDD19C-1042-49B1-5C1D-E94E62A5325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8229600" cy="1219200"/>
            <a:chOff x="336" y="192"/>
            <a:chExt cx="5184" cy="768"/>
          </a:xfrm>
        </p:grpSpPr>
        <p:sp>
          <p:nvSpPr>
            <p:cNvPr id="10249" name="Text Box 4">
              <a:extLst>
                <a:ext uri="{FF2B5EF4-FFF2-40B4-BE49-F238E27FC236}">
                  <a16:creationId xmlns:a16="http://schemas.microsoft.com/office/drawing/2014/main" id="{2A01947F-7DAC-B870-876F-CB32C3FDD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2"/>
              <a:ext cx="518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AOV Network</a:t>
              </a:r>
              <a:r>
                <a:rPr lang="en-US" altLang="zh-CN" sz="2400" b="1">
                  <a:sym typeface="Wingdings" panose="05000000000000000000" pitchFamily="2" charset="2"/>
                </a:rPr>
                <a:t> ::= </a:t>
              </a:r>
              <a:r>
                <a:rPr lang="en-US" altLang="zh-CN" sz="2000" b="1">
                  <a:sym typeface="Wingdings" panose="05000000000000000000" pitchFamily="2" charset="2"/>
                </a:rPr>
                <a:t>digraph G in which V( G ) represents activities ( e.g.  the courses ) and E( G ) represents precedence relations ( e.g. 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ym typeface="Wingdings" panose="05000000000000000000" pitchFamily="2" charset="2"/>
                </a:rPr>
                <a:t>                            means that C1 is a prerequisite course of C3 ).</a:t>
              </a:r>
              <a:endParaRPr lang="en-US" altLang="zh-CN" sz="2000" b="1"/>
            </a:p>
          </p:txBody>
        </p:sp>
        <p:grpSp>
          <p:nvGrpSpPr>
            <p:cNvPr id="10250" name="Group 5">
              <a:extLst>
                <a:ext uri="{FF2B5EF4-FFF2-40B4-BE49-F238E27FC236}">
                  <a16:creationId xmlns:a16="http://schemas.microsoft.com/office/drawing/2014/main" id="{32D307D2-E7B0-8B60-7A13-7BBE02585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720"/>
              <a:ext cx="672" cy="192"/>
              <a:chOff x="1536" y="1824"/>
              <a:chExt cx="768" cy="240"/>
            </a:xfrm>
          </p:grpSpPr>
          <p:sp>
            <p:nvSpPr>
              <p:cNvPr id="10251" name="Oval 6">
                <a:extLst>
                  <a:ext uri="{FF2B5EF4-FFF2-40B4-BE49-F238E27FC236}">
                    <a16:creationId xmlns:a16="http://schemas.microsoft.com/office/drawing/2014/main" id="{84E782BF-AFBB-0567-CA1B-E00F8D666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C1</a:t>
                </a:r>
              </a:p>
            </p:txBody>
          </p:sp>
          <p:sp>
            <p:nvSpPr>
              <p:cNvPr id="10252" name="Oval 7">
                <a:extLst>
                  <a:ext uri="{FF2B5EF4-FFF2-40B4-BE49-F238E27FC236}">
                    <a16:creationId xmlns:a16="http://schemas.microsoft.com/office/drawing/2014/main" id="{707A0CAC-4674-20F9-6ECF-9DA626EFB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C3</a:t>
                </a:r>
              </a:p>
            </p:txBody>
          </p:sp>
          <p:sp>
            <p:nvSpPr>
              <p:cNvPr id="10253" name="Line 8">
                <a:extLst>
                  <a:ext uri="{FF2B5EF4-FFF2-40B4-BE49-F238E27FC236}">
                    <a16:creationId xmlns:a16="http://schemas.microsoft.com/office/drawing/2014/main" id="{11F805E9-1096-C7DB-4B32-910509F42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94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713" name="Text Box 9">
            <a:extLst>
              <a:ext uri="{FF2B5EF4-FFF2-40B4-BE49-F238E27FC236}">
                <a16:creationId xmlns:a16="http://schemas.microsoft.com/office/drawing/2014/main" id="{D163FA1D-AA8E-7DFE-707A-840A44431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7391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400" b="1" i="1">
                <a:sym typeface="Wingdings" panose="05000000000000000000" pitchFamily="2" charset="2"/>
              </a:rPr>
              <a:t>i</a:t>
            </a:r>
            <a:r>
              <a:rPr lang="en-US" altLang="zh-CN" sz="2400" b="1">
                <a:sym typeface="Wingdings" panose="05000000000000000000" pitchFamily="2" charset="2"/>
              </a:rPr>
              <a:t>  is a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predecessor </a:t>
            </a:r>
            <a:r>
              <a:rPr lang="en-US" altLang="zh-CN" sz="2400" b="1">
                <a:sym typeface="Wingdings" panose="05000000000000000000" pitchFamily="2" charset="2"/>
              </a:rPr>
              <a:t>of </a:t>
            </a:r>
            <a:r>
              <a:rPr lang="en-US" altLang="zh-CN" sz="2400" b="1" i="1">
                <a:sym typeface="Wingdings" panose="05000000000000000000" pitchFamily="2" charset="2"/>
              </a:rPr>
              <a:t>j</a:t>
            </a:r>
            <a:r>
              <a:rPr lang="en-US" altLang="zh-CN" sz="2400" b="1">
                <a:sym typeface="Wingdings" panose="05000000000000000000" pitchFamily="2" charset="2"/>
              </a:rPr>
              <a:t> ::= </a:t>
            </a:r>
            <a:r>
              <a:rPr lang="en-US" altLang="zh-CN" sz="2000" b="1">
                <a:sym typeface="Wingdings" panose="05000000000000000000" pitchFamily="2" charset="2"/>
              </a:rPr>
              <a:t>there is a path from </a:t>
            </a:r>
            <a:r>
              <a:rPr lang="en-US" altLang="zh-CN" sz="2000" b="1" i="1">
                <a:sym typeface="Wingdings" panose="05000000000000000000" pitchFamily="2" charset="2"/>
              </a:rPr>
              <a:t>i </a:t>
            </a:r>
            <a:r>
              <a:rPr lang="en-US" altLang="zh-CN" sz="2000" b="1">
                <a:sym typeface="Wingdings" panose="05000000000000000000" pitchFamily="2" charset="2"/>
              </a:rPr>
              <a:t> to </a:t>
            </a:r>
            <a:r>
              <a:rPr lang="en-US" altLang="zh-CN" sz="2000" b="1" i="1">
                <a:sym typeface="Wingdings" panose="05000000000000000000" pitchFamily="2" charset="2"/>
              </a:rPr>
              <a:t>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ym typeface="Wingdings" panose="05000000000000000000" pitchFamily="2" charset="2"/>
              </a:rPr>
              <a:t>      </a:t>
            </a:r>
            <a:r>
              <a:rPr lang="en-US" altLang="zh-CN" sz="2400" b="1" i="1">
                <a:sym typeface="Wingdings" panose="05000000000000000000" pitchFamily="2" charset="2"/>
              </a:rPr>
              <a:t>i</a:t>
            </a:r>
            <a:r>
              <a:rPr lang="en-US" altLang="zh-CN" sz="2400" b="1">
                <a:sym typeface="Wingdings" panose="05000000000000000000" pitchFamily="2" charset="2"/>
              </a:rPr>
              <a:t>  is an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immediate predecessor </a:t>
            </a:r>
            <a:r>
              <a:rPr lang="en-US" altLang="zh-CN" sz="2400" b="1">
                <a:sym typeface="Wingdings" panose="05000000000000000000" pitchFamily="2" charset="2"/>
              </a:rPr>
              <a:t>of  </a:t>
            </a:r>
            <a:r>
              <a:rPr lang="en-US" altLang="zh-CN" sz="2400" b="1" i="1">
                <a:sym typeface="Wingdings" panose="05000000000000000000" pitchFamily="2" charset="2"/>
              </a:rPr>
              <a:t>j</a:t>
            </a:r>
            <a:r>
              <a:rPr lang="en-US" altLang="zh-CN" sz="2400" b="1">
                <a:sym typeface="Wingdings" panose="05000000000000000000" pitchFamily="2" charset="2"/>
              </a:rPr>
              <a:t> ::=</a:t>
            </a:r>
            <a:r>
              <a:rPr lang="en-US" altLang="zh-CN" sz="2000" b="1">
                <a:sym typeface="Wingdings" panose="05000000000000000000" pitchFamily="2" charset="2"/>
              </a:rPr>
              <a:t> &lt; </a:t>
            </a:r>
            <a:r>
              <a:rPr lang="en-US" altLang="zh-CN" sz="2000" b="1" i="1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,  </a:t>
            </a:r>
            <a:r>
              <a:rPr lang="en-US" altLang="zh-CN" sz="2000" b="1" i="1"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ym typeface="Wingdings" panose="05000000000000000000" pitchFamily="2" charset="2"/>
              </a:rPr>
              <a:t> &gt; </a:t>
            </a:r>
            <a:r>
              <a:rPr lang="en-US" altLang="zh-CN" sz="2000" b="1">
                <a:sym typeface="Symbol" panose="05050102010706020507" pitchFamily="18" charset="2"/>
              </a:rPr>
              <a:t> E( G )</a:t>
            </a:r>
            <a:endParaRPr lang="en-US" altLang="zh-CN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Then </a:t>
            </a:r>
            <a:r>
              <a:rPr lang="en-US" altLang="zh-CN" sz="2000" b="1" i="1"/>
              <a:t>j</a:t>
            </a:r>
            <a:r>
              <a:rPr lang="en-US" altLang="zh-CN" sz="2000" b="1"/>
              <a:t> is called a </a:t>
            </a:r>
            <a:r>
              <a:rPr lang="en-US" altLang="zh-CN" sz="2000" b="1">
                <a:solidFill>
                  <a:schemeClr val="hlink"/>
                </a:solidFill>
              </a:rPr>
              <a:t>successor</a:t>
            </a:r>
            <a:r>
              <a:rPr lang="en-US" altLang="zh-CN" sz="2000" b="1"/>
              <a:t> ( </a:t>
            </a:r>
            <a:r>
              <a:rPr lang="en-US" altLang="zh-CN" sz="2000" b="1">
                <a:solidFill>
                  <a:schemeClr val="hlink"/>
                </a:solidFill>
              </a:rPr>
              <a:t>immediate successor</a:t>
            </a:r>
            <a:r>
              <a:rPr lang="en-US" altLang="zh-CN" sz="2000" b="1"/>
              <a:t> ) of </a:t>
            </a:r>
            <a:r>
              <a:rPr lang="en-US" altLang="zh-CN" sz="2000" b="1" i="1"/>
              <a:t>i</a:t>
            </a:r>
            <a:endParaRPr lang="en-US" altLang="zh-CN" sz="2000" b="1"/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0D62128B-4742-CC84-B979-C388A375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  Partial order </a:t>
            </a:r>
            <a:r>
              <a:rPr lang="en-US" altLang="zh-CN" sz="24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Wingdings" panose="05000000000000000000" pitchFamily="2" charset="2"/>
              </a:rPr>
              <a:t>a precedence relation which is both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transitive</a:t>
            </a:r>
            <a:r>
              <a:rPr lang="en-US" altLang="zh-CN" sz="2000" b="1">
                <a:sym typeface="Wingdings" panose="05000000000000000000" pitchFamily="2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Wingdings" panose="05000000000000000000" pitchFamily="2" charset="2"/>
              </a:rPr>
              <a:t>k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j</a:t>
            </a:r>
            <a:r>
              <a:rPr lang="en-US" altLang="zh-CN" sz="2000" b="1">
                <a:sym typeface="Symbol" panose="05050102010706020507" pitchFamily="18" charset="2"/>
              </a:rPr>
              <a:t>    </a:t>
            </a:r>
            <a:r>
              <a:rPr lang="en-US" altLang="zh-CN" sz="2000" b="1" i="1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j</a:t>
            </a:r>
            <a:r>
              <a:rPr lang="en-US" altLang="zh-CN" sz="2000" b="1">
                <a:sym typeface="Symbol" panose="05050102010706020507" pitchFamily="18" charset="2"/>
              </a:rPr>
              <a:t> ) and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irreflexive</a:t>
            </a:r>
            <a:r>
              <a:rPr lang="en-US" altLang="zh-CN" sz="2000" b="1">
                <a:sym typeface="Symbol" panose="05050102010706020507" pitchFamily="18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i</a:t>
            </a:r>
            <a:r>
              <a:rPr lang="en-US" altLang="zh-CN" sz="2000" b="1">
                <a:sym typeface="Symbol" panose="05050102010706020507" pitchFamily="18" charset="2"/>
              </a:rPr>
              <a:t> is impossible ).</a:t>
            </a:r>
          </a:p>
        </p:txBody>
      </p:sp>
      <p:sp>
        <p:nvSpPr>
          <p:cNvPr id="72715" name="AutoShape 11">
            <a:extLst>
              <a:ext uri="{FF2B5EF4-FFF2-40B4-BE49-F238E27FC236}">
                <a16:creationId xmlns:a16="http://schemas.microsoft.com/office/drawing/2014/main" id="{53587B85-9769-AFB5-241E-D6103D15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8077200" cy="685800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85882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Feasible AOV network must be a </a:t>
            </a:r>
            <a:r>
              <a:rPr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dag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(directed acyclic graph).</a:t>
            </a:r>
          </a:p>
        </p:txBody>
      </p:sp>
      <p:sp>
        <p:nvSpPr>
          <p:cNvPr id="72716" name="AutoShape 12" descr="再生纸">
            <a:extLst>
              <a:ext uri="{FF2B5EF4-FFF2-40B4-BE49-F238E27FC236}">
                <a16:creationId xmlns:a16="http://schemas.microsoft.com/office/drawing/2014/main" id="{23B3AB1D-A9AC-24BF-7896-37EC1517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7543800" cy="15240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661988" indent="-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If the precedence relation is reflexive, then there must be an </a:t>
            </a:r>
            <a:r>
              <a:rPr lang="en-US" altLang="zh-CN" sz="2000" b="1" i="1"/>
              <a:t>i</a:t>
            </a:r>
            <a:r>
              <a:rPr lang="en-US" altLang="zh-CN" sz="2000" b="1"/>
              <a:t> such that </a:t>
            </a:r>
            <a:r>
              <a:rPr lang="en-US" altLang="zh-CN" sz="2000" b="1" i="1"/>
              <a:t>i</a:t>
            </a:r>
            <a:r>
              <a:rPr lang="en-US" altLang="zh-CN" sz="2000" b="1"/>
              <a:t> is a predecessor of </a:t>
            </a:r>
            <a:r>
              <a:rPr lang="en-US" altLang="zh-CN" sz="2000" b="1" i="1"/>
              <a:t>i</a:t>
            </a:r>
            <a:r>
              <a:rPr lang="en-US" altLang="zh-CN" sz="2000" b="1"/>
              <a:t>.  That is, </a:t>
            </a:r>
            <a:r>
              <a:rPr lang="en-US" altLang="zh-CN" sz="2000" b="1" i="1"/>
              <a:t>i</a:t>
            </a:r>
            <a:r>
              <a:rPr lang="en-US" altLang="zh-CN" sz="2000" b="1"/>
              <a:t> must be done before </a:t>
            </a:r>
            <a:r>
              <a:rPr lang="en-US" altLang="zh-CN" sz="2000" b="1" i="1"/>
              <a:t>i</a:t>
            </a:r>
            <a:r>
              <a:rPr lang="en-US" altLang="zh-CN" sz="2000" b="1"/>
              <a:t> is started.   Therefore if a project is </a:t>
            </a:r>
            <a:r>
              <a:rPr lang="en-US" altLang="zh-CN" sz="2000" b="1">
                <a:solidFill>
                  <a:schemeClr val="hlink"/>
                </a:solidFill>
              </a:rPr>
              <a:t>feasible</a:t>
            </a:r>
            <a:r>
              <a:rPr lang="en-US" altLang="zh-CN" sz="2000" b="1"/>
              <a:t>, it must be </a:t>
            </a:r>
            <a:r>
              <a:rPr lang="en-US" altLang="zh-CN" sz="2000" b="1">
                <a:solidFill>
                  <a:schemeClr val="hlink"/>
                </a:solidFill>
              </a:rPr>
              <a:t>irreflexive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  <p:sp>
        <p:nvSpPr>
          <p:cNvPr id="10248" name="Text Box 13">
            <a:extLst>
              <a:ext uri="{FF2B5EF4-FFF2-40B4-BE49-F238E27FC236}">
                <a16:creationId xmlns:a16="http://schemas.microsoft.com/office/drawing/2014/main" id="{0246A733-5B01-047A-60CA-3DB958BA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9/12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 autoUpdateAnimBg="0"/>
      <p:bldP spid="72714" grpId="0" autoUpdateAnimBg="0"/>
      <p:bldP spid="72715" grpId="0" animBg="1" autoUpdateAnimBg="0"/>
      <p:bldP spid="72716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1779</Words>
  <Application>Microsoft Office PowerPoint</Application>
  <PresentationFormat>全屏显示(4:3)</PresentationFormat>
  <Paragraphs>285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Times New Roman</vt:lpstr>
      <vt:lpstr>宋体</vt:lpstr>
      <vt:lpstr>Arial</vt:lpstr>
      <vt:lpstr>等线</vt:lpstr>
      <vt:lpstr>Webdings</vt:lpstr>
      <vt:lpstr>Wingdings</vt:lpstr>
      <vt:lpstr>Symbol</vt:lpstr>
      <vt:lpstr>MS Hei</vt:lpstr>
      <vt:lpstr>默认设计模板</vt:lpstr>
      <vt:lpstr>Microsoft Equation 3.0</vt:lpstr>
      <vt:lpstr>Microsoft Clip Gallery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234</cp:revision>
  <dcterms:created xsi:type="dcterms:W3CDTF">2000-07-24T11:13:48Z</dcterms:created>
  <dcterms:modified xsi:type="dcterms:W3CDTF">2025-06-19T09:00:47Z</dcterms:modified>
</cp:coreProperties>
</file>