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25" r:id="rId3"/>
    <p:sldId id="326" r:id="rId4"/>
    <p:sldId id="327" r:id="rId5"/>
    <p:sldId id="328" r:id="rId6"/>
    <p:sldId id="32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D60093"/>
    <a:srgbClr val="FF9933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23F1A5-B300-6F64-1F0F-7C944A228B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8F463D-FE6E-2582-94FF-2FF4B69F10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20162E-9DBF-5C76-7789-302A6066C2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B66B9-FA3C-4685-8174-D3DDD850B1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14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789279-6F13-5530-123E-0A730026B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8C14AE-0533-AC28-FB2D-7B2209871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260897-BC50-A2D8-AC11-FBFF42A82E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14830-70BE-4259-A504-A7394F1C77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95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B09D9D-FEB3-18D0-09CD-985348D61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D16749-8E98-B40A-3D25-F49BDF3C11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AB1684-963B-38D8-E512-8A11FCA0C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6906B-B78B-44E0-A399-6D08830AEE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40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52A45-B5D1-A8AB-C971-22AE03B65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BBCE8E-00F4-8BB8-793B-A8D27DD24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913856-74B6-8E14-CC9D-1BE91D5A4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579EF-CAE6-4640-B4FD-A848510C9F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7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12EEA3-AE51-6D4C-BF45-5930FAB184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550213-5B08-DC02-F292-8A5AB4F49F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92137E-C7FE-804B-7C8D-FAE61F909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90ABD-DDAB-41A7-BE2F-2A9D1F2030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41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08E485-F39B-A36D-360F-2DAF6D379F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55BC2-36C2-A960-D185-5DEFD6F0D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A01E9-ABB5-0D36-D742-24E16A2393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353C2-B20B-49C0-AC70-CF5174F044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93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B19F1D-83C1-E2B6-B2FB-4902BFD23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110DAE-190F-5C94-BC88-E59F9DF18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9704B17-85B1-892F-B00A-4DC08F9CC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A1ABF-3294-4CAB-96D4-4CE50939DF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1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6EE468-81C3-19A5-9BB7-975A46DFF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46326A-6721-1321-68D2-4B1B3DA02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F61AAE-6071-DB42-9AAF-A3693648C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584D2-7A88-4894-9639-1D80BE947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27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F39367F-0EC9-B20E-6CCD-AB84AFEAF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046BF2-7D3C-31D3-B38B-BF13CEE850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1FB72A-57A4-AF58-5923-2C9C3F1D0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2E860-0CFB-41E1-81EA-F9800AEFC4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8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18654-D9A4-0976-D40A-945526864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4748F-D0D5-E9B5-2F95-7FB7BE9340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D7CFB-EC93-B858-0E76-A68F1D65A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8F450-4E3C-4547-B43C-6392A9200D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1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91016-E669-A9A8-8CEF-B3DFFA7D6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3843C-1A73-6645-3A40-457035100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CB0C4E-C72D-2893-8B45-89041A524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8E8C2-A57D-4318-B7F5-4F0307DF55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BD0B885-4B45-8608-71C8-791420097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291E1B5-86FF-2259-082B-41174AF7E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25C9FE-DDB5-F821-3200-E75730C6D5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3E4990-4446-3A9D-DDCE-0750473ED0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CBC4E1-04AE-1717-2C76-764A364A52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6ACBFE-6631-447C-A77C-BA6C74C344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3.wav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audio" Target="../media/audio5.wav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6.wav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10D47E69-39CB-464B-FBE8-77314227D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§6  Applications of Depth-First Search</a:t>
            </a:r>
            <a:endParaRPr lang="en-US" altLang="zh-CN" b="1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30BE027-1110-FF5A-B7A1-5DFEC5B2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"/>
            <a:ext cx="556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a generalization of preorder traversal */</a:t>
            </a:r>
          </a:p>
        </p:txBody>
      </p:sp>
      <p:sp>
        <p:nvSpPr>
          <p:cNvPr id="103428" name="AutoShape 4">
            <a:extLst>
              <a:ext uri="{FF2B5EF4-FFF2-40B4-BE49-F238E27FC236}">
                <a16:creationId xmlns:a16="http://schemas.microsoft.com/office/drawing/2014/main" id="{AF69051B-6F7E-FC89-5DFD-B367DB92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162800" cy="2057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DFS ( Vertex V )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this is only a template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visited[ V ] = true;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mark this vertex to avoid cycles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!visited[ W ]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DFS( W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 i="1">
                <a:solidFill>
                  <a:srgbClr val="0099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= O( |E| + |V| ) as long as adjacency lists are used */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AE36CCA-C92E-605F-1F55-52D379D2802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267200"/>
            <a:ext cx="1752600" cy="2209800"/>
            <a:chOff x="4128" y="1632"/>
            <a:chExt cx="1104" cy="1392"/>
          </a:xfrm>
        </p:grpSpPr>
        <p:sp>
          <p:nvSpPr>
            <p:cNvPr id="3094" name="Oval 6">
              <a:extLst>
                <a:ext uri="{FF2B5EF4-FFF2-40B4-BE49-F238E27FC236}">
                  <a16:creationId xmlns:a16="http://schemas.microsoft.com/office/drawing/2014/main" id="{940458ED-8136-13F1-A43A-0A12A3D64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3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3095" name="Oval 7">
              <a:extLst>
                <a:ext uri="{FF2B5EF4-FFF2-40B4-BE49-F238E27FC236}">
                  <a16:creationId xmlns:a16="http://schemas.microsoft.com/office/drawing/2014/main" id="{F3BF30FF-5881-7F08-D4D7-CDAF935B2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3096" name="Line 8">
              <a:extLst>
                <a:ext uri="{FF2B5EF4-FFF2-40B4-BE49-F238E27FC236}">
                  <a16:creationId xmlns:a16="http://schemas.microsoft.com/office/drawing/2014/main" id="{34333861-9B7D-952E-574D-FE61E32D4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849"/>
              <a:ext cx="357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Oval 9">
              <a:extLst>
                <a:ext uri="{FF2B5EF4-FFF2-40B4-BE49-F238E27FC236}">
                  <a16:creationId xmlns:a16="http://schemas.microsoft.com/office/drawing/2014/main" id="{ADDA6E0F-4F51-1A2A-D5D8-47BC8D973C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60" y="201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3098" name="Line 10">
              <a:extLst>
                <a:ext uri="{FF2B5EF4-FFF2-40B4-BE49-F238E27FC236}">
                  <a16:creationId xmlns:a16="http://schemas.microsoft.com/office/drawing/2014/main" id="{F363EA1C-E69D-F7B3-60B7-9FFF648B7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18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Oval 11">
              <a:extLst>
                <a:ext uri="{FF2B5EF4-FFF2-40B4-BE49-F238E27FC236}">
                  <a16:creationId xmlns:a16="http://schemas.microsoft.com/office/drawing/2014/main" id="{FB85FD75-579B-7A70-05F6-ECBB7478C6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92" y="201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3100" name="Line 12">
              <a:extLst>
                <a:ext uri="{FF2B5EF4-FFF2-40B4-BE49-F238E27FC236}">
                  <a16:creationId xmlns:a16="http://schemas.microsoft.com/office/drawing/2014/main" id="{6452236F-35CD-F275-CFBC-C7ABEA08A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1" y="1849"/>
              <a:ext cx="357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Oval 13">
              <a:extLst>
                <a:ext uri="{FF2B5EF4-FFF2-40B4-BE49-F238E27FC236}">
                  <a16:creationId xmlns:a16="http://schemas.microsoft.com/office/drawing/2014/main" id="{4F610607-8C66-5FCB-0506-0F777DC0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240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sp>
          <p:nvSpPr>
            <p:cNvPr id="3102" name="Line 14">
              <a:extLst>
                <a:ext uri="{FF2B5EF4-FFF2-40B4-BE49-F238E27FC236}">
                  <a16:creationId xmlns:a16="http://schemas.microsoft.com/office/drawing/2014/main" id="{DF811FF0-13BC-1585-92F9-5D0005C10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208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15">
              <a:extLst>
                <a:ext uri="{FF2B5EF4-FFF2-40B4-BE49-F238E27FC236}">
                  <a16:creationId xmlns:a16="http://schemas.microsoft.com/office/drawing/2014/main" id="{E9029A8C-349A-D620-1A9B-F6D30824B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208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04" name="Group 16">
              <a:extLst>
                <a:ext uri="{FF2B5EF4-FFF2-40B4-BE49-F238E27FC236}">
                  <a16:creationId xmlns:a16="http://schemas.microsoft.com/office/drawing/2014/main" id="{EF048DCE-DBC0-09EF-A323-8AAF795D7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208"/>
              <a:ext cx="288" cy="432"/>
              <a:chOff x="4416" y="2304"/>
              <a:chExt cx="288" cy="432"/>
            </a:xfrm>
          </p:grpSpPr>
          <p:sp>
            <p:nvSpPr>
              <p:cNvPr id="3108" name="Oval 17">
                <a:extLst>
                  <a:ext uri="{FF2B5EF4-FFF2-40B4-BE49-F238E27FC236}">
                    <a16:creationId xmlns:a16="http://schemas.microsoft.com/office/drawing/2014/main" id="{D50DF60B-6248-EC0B-4208-647741B05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" y="249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3109" name="Line 18">
                <a:extLst>
                  <a:ext uri="{FF2B5EF4-FFF2-40B4-BE49-F238E27FC236}">
                    <a16:creationId xmlns:a16="http://schemas.microsoft.com/office/drawing/2014/main" id="{6A62C76D-12C4-A558-36E1-569E67F50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19">
                <a:extLst>
                  <a:ext uri="{FF2B5EF4-FFF2-40B4-BE49-F238E27FC236}">
                    <a16:creationId xmlns:a16="http://schemas.microsoft.com/office/drawing/2014/main" id="{12714BA0-CC9E-0506-C393-77E6D1F8A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2304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05" name="Oval 20">
              <a:extLst>
                <a:ext uri="{FF2B5EF4-FFF2-40B4-BE49-F238E27FC236}">
                  <a16:creationId xmlns:a16="http://schemas.microsoft.com/office/drawing/2014/main" id="{AD237900-F40E-6CE0-0D58-1F584BEF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6</a:t>
              </a:r>
            </a:p>
          </p:txBody>
        </p:sp>
        <p:sp>
          <p:nvSpPr>
            <p:cNvPr id="3106" name="Line 21">
              <a:extLst>
                <a:ext uri="{FF2B5EF4-FFF2-40B4-BE49-F238E27FC236}">
                  <a16:creationId xmlns:a16="http://schemas.microsoft.com/office/drawing/2014/main" id="{BB7D0F8F-1637-43E6-2B6D-E789F104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2592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Line 22">
              <a:extLst>
                <a:ext uri="{FF2B5EF4-FFF2-40B4-BE49-F238E27FC236}">
                  <a16:creationId xmlns:a16="http://schemas.microsoft.com/office/drawing/2014/main" id="{830F180E-9BA6-AC21-2044-7FE25536B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7" y="2592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47" name="Oval 23">
            <a:extLst>
              <a:ext uri="{FF2B5EF4-FFF2-40B4-BE49-F238E27FC236}">
                <a16:creationId xmlns:a16="http://schemas.microsoft.com/office/drawing/2014/main" id="{0494A144-A9B7-3B78-895A-42994099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672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48" name="Oval 24">
            <a:extLst>
              <a:ext uri="{FF2B5EF4-FFF2-40B4-BE49-F238E27FC236}">
                <a16:creationId xmlns:a16="http://schemas.microsoft.com/office/drawing/2014/main" id="{10E1077C-4385-0CDC-1AD0-DAF5880A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768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49" name="Oval 25">
            <a:extLst>
              <a:ext uri="{FF2B5EF4-FFF2-40B4-BE49-F238E27FC236}">
                <a16:creationId xmlns:a16="http://schemas.microsoft.com/office/drawing/2014/main" id="{FFCE10AA-96FB-83BF-DAD7-FBA77C86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54864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0" name="Oval 26">
            <a:extLst>
              <a:ext uri="{FF2B5EF4-FFF2-40B4-BE49-F238E27FC236}">
                <a16:creationId xmlns:a16="http://schemas.microsoft.com/office/drawing/2014/main" id="{9D6C8EF7-78AA-60C8-7963-ED8FACF0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0960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1" name="Oval 27">
            <a:extLst>
              <a:ext uri="{FF2B5EF4-FFF2-40B4-BE49-F238E27FC236}">
                <a16:creationId xmlns:a16="http://schemas.microsoft.com/office/drawing/2014/main" id="{B93D5DA0-1E34-3675-CC14-1DB2E61B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54864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2" name="Oval 28">
            <a:extLst>
              <a:ext uri="{FF2B5EF4-FFF2-40B4-BE49-F238E27FC236}">
                <a16:creationId xmlns:a16="http://schemas.microsoft.com/office/drawing/2014/main" id="{D6F12467-1608-BBE5-2745-53BD1F7D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3" name="Oval 29">
            <a:extLst>
              <a:ext uri="{FF2B5EF4-FFF2-40B4-BE49-F238E27FC236}">
                <a16:creationId xmlns:a16="http://schemas.microsoft.com/office/drawing/2014/main" id="{307AD74D-4098-ED82-7155-2AE7F246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381000" cy="381000"/>
          </a:xfrm>
          <a:prstGeom prst="ellipse">
            <a:avLst/>
          </a:prstGeom>
          <a:solidFill>
            <a:srgbClr val="00FF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54" name="Rectangle 30">
            <a:extLst>
              <a:ext uri="{FF2B5EF4-FFF2-40B4-BE49-F238E27FC236}">
                <a16:creationId xmlns:a16="http://schemas.microsoft.com/office/drawing/2014/main" id="{4C4B9D0B-EC7E-8EC0-98BD-CE319FB0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DFS ( 0 )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D85A033F-F5D9-BB42-9AFB-68EA09860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Undirected Graphs</a:t>
            </a:r>
          </a:p>
        </p:txBody>
      </p:sp>
      <p:sp>
        <p:nvSpPr>
          <p:cNvPr id="103456" name="AutoShape 32">
            <a:extLst>
              <a:ext uri="{FF2B5EF4-FFF2-40B4-BE49-F238E27FC236}">
                <a16:creationId xmlns:a16="http://schemas.microsoft.com/office/drawing/2014/main" id="{E65D9C6E-D7E5-DF06-2DD3-5D8215A6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4267200" cy="2209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ListComponents ( Graph G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V in G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!visited[ V ] ) {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DFS( V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      printf(“\n“);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}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75B29CA7-C90D-0338-4DB2-D740272298D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685800" cy="1066800"/>
            <a:chOff x="1392" y="3360"/>
            <a:chExt cx="432" cy="672"/>
          </a:xfrm>
        </p:grpSpPr>
        <p:sp>
          <p:nvSpPr>
            <p:cNvPr id="3091" name="Oval 34">
              <a:extLst>
                <a:ext uri="{FF2B5EF4-FFF2-40B4-BE49-F238E27FC236}">
                  <a16:creationId xmlns:a16="http://schemas.microsoft.com/office/drawing/2014/main" id="{758CF078-33E7-687C-9151-305FE4CB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6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7</a:t>
              </a:r>
            </a:p>
          </p:txBody>
        </p:sp>
        <p:sp>
          <p:nvSpPr>
            <p:cNvPr id="3092" name="Oval 35">
              <a:extLst>
                <a:ext uri="{FF2B5EF4-FFF2-40B4-BE49-F238E27FC236}">
                  <a16:creationId xmlns:a16="http://schemas.microsoft.com/office/drawing/2014/main" id="{FE0BAC03-9815-DBB3-F447-48129B728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9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</a:t>
              </a:r>
            </a:p>
          </p:txBody>
        </p:sp>
        <p:sp>
          <p:nvSpPr>
            <p:cNvPr id="3093" name="Line 36">
              <a:extLst>
                <a:ext uri="{FF2B5EF4-FFF2-40B4-BE49-F238E27FC236}">
                  <a16:creationId xmlns:a16="http://schemas.microsoft.com/office/drawing/2014/main" id="{D874692F-5B5B-79F3-ED2D-188A79012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60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61" name="Text Box 37">
            <a:extLst>
              <a:ext uri="{FF2B5EF4-FFF2-40B4-BE49-F238E27FC236}">
                <a16:creationId xmlns:a16="http://schemas.microsoft.com/office/drawing/2014/main" id="{F59381A7-4E07-3034-F7B7-2D23C2E4A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0 1 4 6 5 2 3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7 8</a:t>
            </a:r>
          </a:p>
        </p:txBody>
      </p:sp>
      <p:sp>
        <p:nvSpPr>
          <p:cNvPr id="3090" name="Text Box 38">
            <a:extLst>
              <a:ext uri="{FF2B5EF4-FFF2-40B4-BE49-F238E27FC236}">
                <a16:creationId xmlns:a16="http://schemas.microsoft.com/office/drawing/2014/main" id="{41A57F2C-D24E-93AE-7D8C-F2018D85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9375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utoUpdateAnimBg="0"/>
      <p:bldP spid="103428" grpId="0" animBg="1" autoUpdateAnimBg="0"/>
      <p:bldP spid="103447" grpId="0" animBg="1"/>
      <p:bldP spid="103448" grpId="0" animBg="1"/>
      <p:bldP spid="103449" grpId="0" animBg="1"/>
      <p:bldP spid="103450" grpId="0" animBg="1"/>
      <p:bldP spid="103451" grpId="0" animBg="1"/>
      <p:bldP spid="103452" grpId="0" animBg="1"/>
      <p:bldP spid="103453" grpId="0" animBg="1"/>
      <p:bldP spid="103454" grpId="0" autoUpdateAnimBg="0"/>
      <p:bldP spid="103455" grpId="0" autoUpdateAnimBg="0"/>
      <p:bldP spid="103456" grpId="0" animBg="1" autoUpdateAnimBg="0"/>
      <p:bldP spid="1034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34811CC7-C41A-57AC-F33D-64944B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F635B38C-560A-A37A-F7D5-1DFEA1271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2.  Biconnectivity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B9D3546-5E11-DD3A-6669-09FD5846023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371600"/>
            <a:ext cx="2514600" cy="2286000"/>
            <a:chOff x="1728" y="1248"/>
            <a:chExt cx="1584" cy="1440"/>
          </a:xfrm>
        </p:grpSpPr>
        <p:sp>
          <p:nvSpPr>
            <p:cNvPr id="4181" name="Rectangle 5">
              <a:extLst>
                <a:ext uri="{FF2B5EF4-FFF2-40B4-BE49-F238E27FC236}">
                  <a16:creationId xmlns:a16="http://schemas.microsoft.com/office/drawing/2014/main" id="{E5FC36B7-C16E-011E-F0B1-7A3A9631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2" name="Rectangle 6">
              <a:extLst>
                <a:ext uri="{FF2B5EF4-FFF2-40B4-BE49-F238E27FC236}">
                  <a16:creationId xmlns:a16="http://schemas.microsoft.com/office/drawing/2014/main" id="{28FA8D1C-6870-57DC-6376-C624ED566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3" name="Rectangle 7">
              <a:extLst>
                <a:ext uri="{FF2B5EF4-FFF2-40B4-BE49-F238E27FC236}">
                  <a16:creationId xmlns:a16="http://schemas.microsoft.com/office/drawing/2014/main" id="{EDE90612-4B8D-28E5-F199-5D2308EB5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4" name="Rectangle 8">
              <a:extLst>
                <a:ext uri="{FF2B5EF4-FFF2-40B4-BE49-F238E27FC236}">
                  <a16:creationId xmlns:a16="http://schemas.microsoft.com/office/drawing/2014/main" id="{5D8280CA-3573-DF33-4E15-F86CC26CB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5" name="Rectangle 9">
              <a:extLst>
                <a:ext uri="{FF2B5EF4-FFF2-40B4-BE49-F238E27FC236}">
                  <a16:creationId xmlns:a16="http://schemas.microsoft.com/office/drawing/2014/main" id="{1BD64776-ECCD-AEBB-F40D-A13167209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4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sym typeface="Wingdings" panose="05000000000000000000" pitchFamily="2" charset="2"/>
                </a:rPr>
                <a:t></a:t>
              </a:r>
              <a:endParaRPr lang="en-US" altLang="zh-CN"/>
            </a:p>
          </p:txBody>
        </p:sp>
        <p:sp>
          <p:nvSpPr>
            <p:cNvPr id="4186" name="Line 10">
              <a:extLst>
                <a:ext uri="{FF2B5EF4-FFF2-40B4-BE49-F238E27FC236}">
                  <a16:creationId xmlns:a16="http://schemas.microsoft.com/office/drawing/2014/main" id="{44CAD565-9533-535C-81AA-BD6496F3A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8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7" name="Line 11">
              <a:extLst>
                <a:ext uri="{FF2B5EF4-FFF2-40B4-BE49-F238E27FC236}">
                  <a16:creationId xmlns:a16="http://schemas.microsoft.com/office/drawing/2014/main" id="{90B04C2D-9324-78BE-5FCB-D7DEDE6AE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584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" name="Line 12">
              <a:extLst>
                <a:ext uri="{FF2B5EF4-FFF2-40B4-BE49-F238E27FC236}">
                  <a16:creationId xmlns:a16="http://schemas.microsoft.com/office/drawing/2014/main" id="{B7EEABF6-140F-B73C-19DC-0C2C1EDA3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112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" name="Line 13">
              <a:extLst>
                <a:ext uri="{FF2B5EF4-FFF2-40B4-BE49-F238E27FC236}">
                  <a16:creationId xmlns:a16="http://schemas.microsoft.com/office/drawing/2014/main" id="{C2B0C058-024C-07E6-0A54-161810AED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12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462" name="Rectangle 14">
            <a:extLst>
              <a:ext uri="{FF2B5EF4-FFF2-40B4-BE49-F238E27FC236}">
                <a16:creationId xmlns:a16="http://schemas.microsoft.com/office/drawing/2014/main" id="{8AD150B4-1125-E281-4A44-7E54EFBF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381000" cy="2286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3" name="Rectangle 15">
            <a:extLst>
              <a:ext uri="{FF2B5EF4-FFF2-40B4-BE49-F238E27FC236}">
                <a16:creationId xmlns:a16="http://schemas.microsoft.com/office/drawing/2014/main" id="{2E911B5E-CDB4-5476-D475-DF48204E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24000"/>
            <a:ext cx="3810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4" name="Rectangle 16">
            <a:extLst>
              <a:ext uri="{FF2B5EF4-FFF2-40B4-BE49-F238E27FC236}">
                <a16:creationId xmlns:a16="http://schemas.microsoft.com/office/drawing/2014/main" id="{6B277926-C9C7-9E3E-D790-72A6703D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3810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5" name="Rectangle 17">
            <a:extLst>
              <a:ext uri="{FF2B5EF4-FFF2-40B4-BE49-F238E27FC236}">
                <a16:creationId xmlns:a16="http://schemas.microsoft.com/office/drawing/2014/main" id="{CD72F95F-F05C-5E1D-897C-F64AB9B2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3810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6" name="Rectangle 18">
            <a:extLst>
              <a:ext uri="{FF2B5EF4-FFF2-40B4-BE49-F238E27FC236}">
                <a16:creationId xmlns:a16="http://schemas.microsoft.com/office/drawing/2014/main" id="{8B3D3EFC-D13B-12AC-19F3-8BEF4FF3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3810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7" name="AutoShape 19">
            <a:extLst>
              <a:ext uri="{FF2B5EF4-FFF2-40B4-BE49-F238E27FC236}">
                <a16:creationId xmlns:a16="http://schemas.microsoft.com/office/drawing/2014/main" id="{D72B486E-9BE3-514D-E03C-82841E10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1905000" cy="990600"/>
          </a:xfrm>
          <a:prstGeom prst="wedgeEllipseCallout">
            <a:avLst>
              <a:gd name="adj1" fmla="val -71250"/>
              <a:gd name="adj2" fmla="val 12181"/>
            </a:avLst>
          </a:prstGeom>
          <a:gradFill rotWithShape="0">
            <a:gsLst>
              <a:gs pos="0">
                <a:srgbClr val="D5D5D5"/>
              </a:gs>
              <a:gs pos="100000">
                <a:srgbClr val="FFFFFF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Articulation</a:t>
            </a:r>
          </a:p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point</a:t>
            </a:r>
          </a:p>
        </p:txBody>
      </p:sp>
      <p:sp>
        <p:nvSpPr>
          <p:cNvPr id="104468" name="Line 20">
            <a:extLst>
              <a:ext uri="{FF2B5EF4-FFF2-40B4-BE49-F238E27FC236}">
                <a16:creationId xmlns:a16="http://schemas.microsoft.com/office/drawing/2014/main" id="{8307219F-B74F-2F3D-0E13-C155D828B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752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9" name="Line 21">
            <a:extLst>
              <a:ext uri="{FF2B5EF4-FFF2-40B4-BE49-F238E27FC236}">
                <a16:creationId xmlns:a16="http://schemas.microsoft.com/office/drawing/2014/main" id="{C4085862-4A44-6C2A-77C4-CBE1F28A7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050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0" name="Line 22">
            <a:extLst>
              <a:ext uri="{FF2B5EF4-FFF2-40B4-BE49-F238E27FC236}">
                <a16:creationId xmlns:a16="http://schemas.microsoft.com/office/drawing/2014/main" id="{C2AC375D-9770-755B-8960-54EBE9C61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352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1" name="Line 23">
            <a:extLst>
              <a:ext uri="{FF2B5EF4-FFF2-40B4-BE49-F238E27FC236}">
                <a16:creationId xmlns:a16="http://schemas.microsoft.com/office/drawing/2014/main" id="{6D69E3A6-822C-3272-E3B3-C3609C779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050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2" name="Rectangle 24">
            <a:extLst>
              <a:ext uri="{FF2B5EF4-FFF2-40B4-BE49-F238E27FC236}">
                <a16:creationId xmlns:a16="http://schemas.microsoft.com/office/drawing/2014/main" id="{9929D179-43D8-3BCC-B145-92AF1BE0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24000"/>
            <a:ext cx="381000" cy="2286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3" name="Rectangle 25">
            <a:extLst>
              <a:ext uri="{FF2B5EF4-FFF2-40B4-BE49-F238E27FC236}">
                <a16:creationId xmlns:a16="http://schemas.microsoft.com/office/drawing/2014/main" id="{79130C90-6B94-6CF0-BC8D-E17EBE4B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381000" cy="2286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4" name="Rectangle 26">
            <a:extLst>
              <a:ext uri="{FF2B5EF4-FFF2-40B4-BE49-F238E27FC236}">
                <a16:creationId xmlns:a16="http://schemas.microsoft.com/office/drawing/2014/main" id="{1A097C43-0E89-EEB7-FA31-AFAB530B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381000" cy="2286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5" name="Rectangle 27">
            <a:extLst>
              <a:ext uri="{FF2B5EF4-FFF2-40B4-BE49-F238E27FC236}">
                <a16:creationId xmlns:a16="http://schemas.microsoft.com/office/drawing/2014/main" id="{FD1E6950-6FE7-0078-9BA4-C48F73B0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381000" cy="2286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6" name="AutoShape 28">
            <a:extLst>
              <a:ext uri="{FF2B5EF4-FFF2-40B4-BE49-F238E27FC236}">
                <a16:creationId xmlns:a16="http://schemas.microsoft.com/office/drawing/2014/main" id="{D9BE1EE7-A7E4-DB36-D6F5-565C490F4F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6800" y="1981200"/>
            <a:ext cx="1981200" cy="914400"/>
          </a:xfrm>
          <a:prstGeom prst="wedgeEllipseCallout">
            <a:avLst>
              <a:gd name="adj1" fmla="val -64505"/>
              <a:gd name="adj2" fmla="val 28991"/>
            </a:avLst>
          </a:prstGeom>
          <a:gradFill rotWithShape="0">
            <a:gsLst>
              <a:gs pos="0">
                <a:srgbClr val="FFFFFF"/>
              </a:gs>
              <a:gs pos="100000">
                <a:srgbClr val="C8C8C8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Biconnected</a:t>
            </a:r>
          </a:p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graph</a:t>
            </a:r>
          </a:p>
        </p:txBody>
      </p:sp>
      <p:sp>
        <p:nvSpPr>
          <p:cNvPr id="104477" name="Rectangle 29">
            <a:extLst>
              <a:ext uri="{FF2B5EF4-FFF2-40B4-BE49-F238E27FC236}">
                <a16:creationId xmlns:a16="http://schemas.microsoft.com/office/drawing/2014/main" id="{61794464-61B0-6269-846E-A3F47CDB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46213"/>
            <a:ext cx="25146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8" name="Text Box 30">
            <a:extLst>
              <a:ext uri="{FF2B5EF4-FFF2-40B4-BE49-F238E27FC236}">
                <a16:creationId xmlns:a16="http://schemas.microsoft.com/office/drawing/2014/main" id="{57761E53-2AD4-E2BD-A80C-EF9D717F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</a:t>
            </a:r>
            <a:r>
              <a:rPr lang="en-US" altLang="zh-CN" sz="2000" b="1">
                <a:sym typeface="Wingdings" panose="05000000000000000000" pitchFamily="2" charset="2"/>
              </a:rPr>
              <a:t> 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>
                <a:sym typeface="Wingdings" panose="05000000000000000000" pitchFamily="2" charset="2"/>
              </a:rPr>
              <a:t> is an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articulation point</a:t>
            </a:r>
            <a:r>
              <a:rPr lang="en-US" altLang="zh-CN" sz="2000" b="1">
                <a:sym typeface="Wingdings" panose="05000000000000000000" pitchFamily="2" charset="2"/>
              </a:rPr>
              <a:t> if G’ = DeleteVertex( G,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>
                <a:sym typeface="Wingdings" panose="05000000000000000000" pitchFamily="2" charset="2"/>
              </a:rPr>
              <a:t> ) has </a:t>
            </a:r>
            <a:r>
              <a:rPr lang="en-US" altLang="zh-CN" sz="2000" b="1">
                <a:solidFill>
                  <a:srgbClr val="FF0000"/>
                </a:solidFill>
                <a:sym typeface="Wingdings" panose="05000000000000000000" pitchFamily="2" charset="2"/>
              </a:rPr>
              <a:t>at least 2</a:t>
            </a:r>
            <a:r>
              <a:rPr lang="en-US" altLang="zh-CN" sz="2000" b="1">
                <a:sym typeface="Wingdings" panose="05000000000000000000" pitchFamily="2" charset="2"/>
              </a:rPr>
              <a:t> connected components.</a:t>
            </a:r>
            <a:endParaRPr lang="en-US" altLang="zh-CN" sz="2000" b="1"/>
          </a:p>
        </p:txBody>
      </p:sp>
      <p:sp>
        <p:nvSpPr>
          <p:cNvPr id="104479" name="Text Box 31">
            <a:extLst>
              <a:ext uri="{FF2B5EF4-FFF2-40B4-BE49-F238E27FC236}">
                <a16:creationId xmlns:a16="http://schemas.microsoft.com/office/drawing/2014/main" id="{933A3DC6-6E45-CDF0-0CD4-7B8A7131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</a:t>
            </a:r>
            <a:r>
              <a:rPr lang="en-US" altLang="zh-CN" sz="2000" b="1">
                <a:sym typeface="Wingdings" panose="05000000000000000000" pitchFamily="2" charset="2"/>
              </a:rPr>
              <a:t>  G is a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biconnected graph</a:t>
            </a:r>
            <a:r>
              <a:rPr lang="en-US" altLang="zh-CN" sz="2000" b="1">
                <a:sym typeface="Wingdings" panose="05000000000000000000" pitchFamily="2" charset="2"/>
              </a:rPr>
              <a:t> if G is connected and has no articulation points.</a:t>
            </a:r>
            <a:endParaRPr lang="en-US" altLang="zh-CN" sz="2000" b="1"/>
          </a:p>
        </p:txBody>
      </p:sp>
      <p:sp>
        <p:nvSpPr>
          <p:cNvPr id="104480" name="Text Box 32">
            <a:extLst>
              <a:ext uri="{FF2B5EF4-FFF2-40B4-BE49-F238E27FC236}">
                <a16:creationId xmlns:a16="http://schemas.microsoft.com/office/drawing/2014/main" id="{12357F51-9C1E-594D-75E0-DA73ED062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70125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</a:t>
            </a:r>
            <a:r>
              <a:rPr lang="en-US" altLang="zh-CN" sz="2000" b="1">
                <a:sym typeface="Wingdings" panose="05000000000000000000" pitchFamily="2" charset="2"/>
              </a:rPr>
              <a:t>  A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biconnected component</a:t>
            </a:r>
            <a:r>
              <a:rPr lang="en-US" altLang="zh-CN" sz="2000" b="1">
                <a:sym typeface="Wingdings" panose="05000000000000000000" pitchFamily="2" charset="2"/>
              </a:rPr>
              <a:t> is a maximal biconnected subgraph.</a:t>
            </a:r>
            <a:endParaRPr lang="en-US" altLang="zh-CN" sz="2000" b="1"/>
          </a:p>
        </p:txBody>
      </p:sp>
      <p:sp>
        <p:nvSpPr>
          <p:cNvPr id="104481" name="Text Box 33">
            <a:extLst>
              <a:ext uri="{FF2B5EF4-FFF2-40B4-BE49-F238E27FC236}">
                <a16:creationId xmlns:a16="http://schemas.microsoft.com/office/drawing/2014/main" id="{B472E0E1-4E41-9D75-9D1D-F4D4508B4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endParaRPr lang="en-US" altLang="zh-CN" b="1"/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B75EE7D6-978A-9DAD-9355-D5937D54456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2438400" cy="2362200"/>
            <a:chOff x="720" y="2448"/>
            <a:chExt cx="1536" cy="1488"/>
          </a:xfrm>
        </p:grpSpPr>
        <p:grpSp>
          <p:nvGrpSpPr>
            <p:cNvPr id="4158" name="Group 35">
              <a:extLst>
                <a:ext uri="{FF2B5EF4-FFF2-40B4-BE49-F238E27FC236}">
                  <a16:creationId xmlns:a16="http://schemas.microsoft.com/office/drawing/2014/main" id="{B47D1F1B-07C6-6E63-40E1-8F6A5AB23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448"/>
              <a:ext cx="1536" cy="1200"/>
              <a:chOff x="1056" y="1440"/>
              <a:chExt cx="1536" cy="1200"/>
            </a:xfrm>
          </p:grpSpPr>
          <p:sp>
            <p:nvSpPr>
              <p:cNvPr id="4160" name="Oval 36">
                <a:extLst>
                  <a:ext uri="{FF2B5EF4-FFF2-40B4-BE49-F238E27FC236}">
                    <a16:creationId xmlns:a16="http://schemas.microsoft.com/office/drawing/2014/main" id="{13A90727-310C-10FA-8ECA-4AD24486B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4161" name="Oval 37">
                <a:extLst>
                  <a:ext uri="{FF2B5EF4-FFF2-40B4-BE49-F238E27FC236}">
                    <a16:creationId xmlns:a16="http://schemas.microsoft.com/office/drawing/2014/main" id="{A51E7E3A-07AF-0C5B-7DCE-28877C077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4162" name="Line 38">
                <a:extLst>
                  <a:ext uri="{FF2B5EF4-FFF2-40B4-BE49-F238E27FC236}">
                    <a16:creationId xmlns:a16="http://schemas.microsoft.com/office/drawing/2014/main" id="{1374DA4C-86B1-D3BE-317F-F852A3547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3" name="Oval 39">
                <a:extLst>
                  <a:ext uri="{FF2B5EF4-FFF2-40B4-BE49-F238E27FC236}">
                    <a16:creationId xmlns:a16="http://schemas.microsoft.com/office/drawing/2014/main" id="{70AD433E-18F2-44D3-DA53-F881913BC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4164" name="Line 40">
                <a:extLst>
                  <a:ext uri="{FF2B5EF4-FFF2-40B4-BE49-F238E27FC236}">
                    <a16:creationId xmlns:a16="http://schemas.microsoft.com/office/drawing/2014/main" id="{5947D93F-F1F5-3609-9D22-CA49F9185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968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5" name="Oval 41">
                <a:extLst>
                  <a:ext uri="{FF2B5EF4-FFF2-40B4-BE49-F238E27FC236}">
                    <a16:creationId xmlns:a16="http://schemas.microsoft.com/office/drawing/2014/main" id="{92533B23-9AEE-62DC-B90A-A0B554ED4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0" y="211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4166" name="Line 42">
                <a:extLst>
                  <a:ext uri="{FF2B5EF4-FFF2-40B4-BE49-F238E27FC236}">
                    <a16:creationId xmlns:a16="http://schemas.microsoft.com/office/drawing/2014/main" id="{45D7B218-C19F-8C74-466F-7E2B2BEA9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" name="Oval 43">
                <a:extLst>
                  <a:ext uri="{FF2B5EF4-FFF2-40B4-BE49-F238E27FC236}">
                    <a16:creationId xmlns:a16="http://schemas.microsoft.com/office/drawing/2014/main" id="{1FF54E56-BB12-958F-A10F-16DFCCF9A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</p:txBody>
          </p:sp>
          <p:sp>
            <p:nvSpPr>
              <p:cNvPr id="4168" name="Line 44">
                <a:extLst>
                  <a:ext uri="{FF2B5EF4-FFF2-40B4-BE49-F238E27FC236}">
                    <a16:creationId xmlns:a16="http://schemas.microsoft.com/office/drawing/2014/main" id="{F68BEC43-D64E-34CD-1DCD-54BC9EBB3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30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9" name="Line 45">
                <a:extLst>
                  <a:ext uri="{FF2B5EF4-FFF2-40B4-BE49-F238E27FC236}">
                    <a16:creationId xmlns:a16="http://schemas.microsoft.com/office/drawing/2014/main" id="{F77A133B-74C9-EA52-0470-403657294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30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0" name="Oval 46">
                <a:extLst>
                  <a:ext uri="{FF2B5EF4-FFF2-40B4-BE49-F238E27FC236}">
                    <a16:creationId xmlns:a16="http://schemas.microsoft.com/office/drawing/2014/main" id="{458F438D-207A-85AF-60B1-16A5FFA74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44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8</a:t>
                </a:r>
              </a:p>
            </p:txBody>
          </p:sp>
          <p:sp>
            <p:nvSpPr>
              <p:cNvPr id="4171" name="Oval 47">
                <a:extLst>
                  <a:ext uri="{FF2B5EF4-FFF2-40B4-BE49-F238E27FC236}">
                    <a16:creationId xmlns:a16="http://schemas.microsoft.com/office/drawing/2014/main" id="{CA45C0B7-C9D1-0538-59F8-8E70FE86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4172" name="Line 48">
                <a:extLst>
                  <a:ext uri="{FF2B5EF4-FFF2-40B4-BE49-F238E27FC236}">
                    <a16:creationId xmlns:a16="http://schemas.microsoft.com/office/drawing/2014/main" id="{229859CF-648F-04FE-1DF7-18D0E0CE4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3" name="Oval 49">
                <a:extLst>
                  <a:ext uri="{FF2B5EF4-FFF2-40B4-BE49-F238E27FC236}">
                    <a16:creationId xmlns:a16="http://schemas.microsoft.com/office/drawing/2014/main" id="{58521BEB-038C-208B-9573-D860B464F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4174" name="Line 50">
                <a:extLst>
                  <a:ext uri="{FF2B5EF4-FFF2-40B4-BE49-F238E27FC236}">
                    <a16:creationId xmlns:a16="http://schemas.microsoft.com/office/drawing/2014/main" id="{DC3F3EF4-4BB2-EEB9-79F3-7A9B4C68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1968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5" name="Line 51">
                <a:extLst>
                  <a:ext uri="{FF2B5EF4-FFF2-40B4-BE49-F238E27FC236}">
                    <a16:creationId xmlns:a16="http://schemas.microsoft.com/office/drawing/2014/main" id="{FF69F787-C724-27B8-BD9E-F54749597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Oval 52">
                <a:extLst>
                  <a:ext uri="{FF2B5EF4-FFF2-40B4-BE49-F238E27FC236}">
                    <a16:creationId xmlns:a16="http://schemas.microsoft.com/office/drawing/2014/main" id="{9547B6DC-3FBE-7C66-1EDE-5585D905B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6</a:t>
                </a:r>
              </a:p>
            </p:txBody>
          </p:sp>
          <p:sp>
            <p:nvSpPr>
              <p:cNvPr id="4177" name="Line 53">
                <a:extLst>
                  <a:ext uri="{FF2B5EF4-FFF2-40B4-BE49-F238E27FC236}">
                    <a16:creationId xmlns:a16="http://schemas.microsoft.com/office/drawing/2014/main" id="{60039C94-A206-042E-B97A-4EE7C2607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68" y="230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Line 54">
                <a:extLst>
                  <a:ext uri="{FF2B5EF4-FFF2-40B4-BE49-F238E27FC236}">
                    <a16:creationId xmlns:a16="http://schemas.microsoft.com/office/drawing/2014/main" id="{0F903D2C-F47A-30D0-B4BD-7158F301F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968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9" name="Oval 55">
                <a:extLst>
                  <a:ext uri="{FF2B5EF4-FFF2-40B4-BE49-F238E27FC236}">
                    <a16:creationId xmlns:a16="http://schemas.microsoft.com/office/drawing/2014/main" id="{662A4771-14D7-71C4-CCE1-0B25A5420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9</a:t>
                </a:r>
              </a:p>
            </p:txBody>
          </p:sp>
          <p:sp>
            <p:nvSpPr>
              <p:cNvPr id="4180" name="Line 56">
                <a:extLst>
                  <a:ext uri="{FF2B5EF4-FFF2-40B4-BE49-F238E27FC236}">
                    <a16:creationId xmlns:a16="http://schemas.microsoft.com/office/drawing/2014/main" id="{DC2B8C4D-9869-B659-F0CB-9884D5301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5" y="1607"/>
                <a:ext cx="24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59" name="Rectangle 57">
              <a:extLst>
                <a:ext uri="{FF2B5EF4-FFF2-40B4-BE49-F238E27FC236}">
                  <a16:creationId xmlns:a16="http://schemas.microsoft.com/office/drawing/2014/main" id="{B308C47D-5065-435B-B6C5-EBF3BE488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96"/>
              <a:ext cx="13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Connected graph</a:t>
              </a:r>
            </a:p>
          </p:txBody>
        </p:sp>
      </p:grpSp>
      <p:grpSp>
        <p:nvGrpSpPr>
          <p:cNvPr id="5" name="Group 58">
            <a:extLst>
              <a:ext uri="{FF2B5EF4-FFF2-40B4-BE49-F238E27FC236}">
                <a16:creationId xmlns:a16="http://schemas.microsoft.com/office/drawing/2014/main" id="{1A35832C-425F-8951-7F5A-6606769AF13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124200"/>
            <a:ext cx="4038600" cy="2895600"/>
            <a:chOff x="2544" y="2112"/>
            <a:chExt cx="2544" cy="1824"/>
          </a:xfrm>
        </p:grpSpPr>
        <p:grpSp>
          <p:nvGrpSpPr>
            <p:cNvPr id="4125" name="Group 59">
              <a:extLst>
                <a:ext uri="{FF2B5EF4-FFF2-40B4-BE49-F238E27FC236}">
                  <a16:creationId xmlns:a16="http://schemas.microsoft.com/office/drawing/2014/main" id="{F9B17F5E-1843-B712-0B06-F80201BC0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12"/>
              <a:ext cx="192" cy="528"/>
              <a:chOff x="1344" y="1536"/>
              <a:chExt cx="192" cy="528"/>
            </a:xfrm>
          </p:grpSpPr>
          <p:sp>
            <p:nvSpPr>
              <p:cNvPr id="4155" name="Oval 60">
                <a:extLst>
                  <a:ext uri="{FF2B5EF4-FFF2-40B4-BE49-F238E27FC236}">
                    <a16:creationId xmlns:a16="http://schemas.microsoft.com/office/drawing/2014/main" id="{CB30EBFF-CFA5-E07F-BE04-E501F0586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4156" name="Oval 61">
                <a:extLst>
                  <a:ext uri="{FF2B5EF4-FFF2-40B4-BE49-F238E27FC236}">
                    <a16:creationId xmlns:a16="http://schemas.microsoft.com/office/drawing/2014/main" id="{B4303D13-46B9-CCF7-B344-B52195C3D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4157" name="Line 62">
                <a:extLst>
                  <a:ext uri="{FF2B5EF4-FFF2-40B4-BE49-F238E27FC236}">
                    <a16:creationId xmlns:a16="http://schemas.microsoft.com/office/drawing/2014/main" id="{8AA201F1-651B-56A7-D658-E0DF661FF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6" name="Group 63">
              <a:extLst>
                <a:ext uri="{FF2B5EF4-FFF2-40B4-BE49-F238E27FC236}">
                  <a16:creationId xmlns:a16="http://schemas.microsoft.com/office/drawing/2014/main" id="{63117D71-C238-67A1-1B27-0F401F7C6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784"/>
              <a:ext cx="576" cy="864"/>
              <a:chOff x="1152" y="1872"/>
              <a:chExt cx="576" cy="864"/>
            </a:xfrm>
          </p:grpSpPr>
          <p:sp>
            <p:nvSpPr>
              <p:cNvPr id="4147" name="Oval 64">
                <a:extLst>
                  <a:ext uri="{FF2B5EF4-FFF2-40B4-BE49-F238E27FC236}">
                    <a16:creationId xmlns:a16="http://schemas.microsoft.com/office/drawing/2014/main" id="{0D7F8635-2ED8-0FD2-6BBC-07CDE1705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4148" name="Oval 65">
                <a:extLst>
                  <a:ext uri="{FF2B5EF4-FFF2-40B4-BE49-F238E27FC236}">
                    <a16:creationId xmlns:a16="http://schemas.microsoft.com/office/drawing/2014/main" id="{BE52028F-B5CF-84DA-0A60-DD59125C6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4149" name="Line 66">
                <a:extLst>
                  <a:ext uri="{FF2B5EF4-FFF2-40B4-BE49-F238E27FC236}">
                    <a16:creationId xmlns:a16="http://schemas.microsoft.com/office/drawing/2014/main" id="{DFBEE10E-9986-A888-7646-083A17FD6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206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0" name="Oval 67">
                <a:extLst>
                  <a:ext uri="{FF2B5EF4-FFF2-40B4-BE49-F238E27FC236}">
                    <a16:creationId xmlns:a16="http://schemas.microsoft.com/office/drawing/2014/main" id="{57C62ABE-35CB-C7E3-AAEE-66ED4864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4151" name="Line 68">
                <a:extLst>
                  <a:ext uri="{FF2B5EF4-FFF2-40B4-BE49-F238E27FC236}">
                    <a16:creationId xmlns:a16="http://schemas.microsoft.com/office/drawing/2014/main" id="{1AF91D9E-ECE3-E924-BF48-5FFDA3020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06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2" name="Oval 69">
                <a:extLst>
                  <a:ext uri="{FF2B5EF4-FFF2-40B4-BE49-F238E27FC236}">
                    <a16:creationId xmlns:a16="http://schemas.microsoft.com/office/drawing/2014/main" id="{FEE5F04A-61CA-1A3B-5553-D1515E30C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</p:txBody>
          </p:sp>
          <p:sp>
            <p:nvSpPr>
              <p:cNvPr id="4153" name="Line 70">
                <a:extLst>
                  <a:ext uri="{FF2B5EF4-FFF2-40B4-BE49-F238E27FC236}">
                    <a16:creationId xmlns:a16="http://schemas.microsoft.com/office/drawing/2014/main" id="{E8BC3CF4-E2D1-5A3A-DE84-970A9A334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400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4" name="Line 71">
                <a:extLst>
                  <a:ext uri="{FF2B5EF4-FFF2-40B4-BE49-F238E27FC236}">
                    <a16:creationId xmlns:a16="http://schemas.microsoft.com/office/drawing/2014/main" id="{5E363290-02CB-6BD5-D859-973EF64F8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2400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7" name="Group 72">
              <a:extLst>
                <a:ext uri="{FF2B5EF4-FFF2-40B4-BE49-F238E27FC236}">
                  <a16:creationId xmlns:a16="http://schemas.microsoft.com/office/drawing/2014/main" id="{65F2AD78-0B14-0E65-0410-E0A256C9C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120"/>
              <a:ext cx="576" cy="192"/>
              <a:chOff x="1536" y="2208"/>
              <a:chExt cx="576" cy="192"/>
            </a:xfrm>
          </p:grpSpPr>
          <p:sp>
            <p:nvSpPr>
              <p:cNvPr id="4144" name="Oval 73">
                <a:extLst>
                  <a:ext uri="{FF2B5EF4-FFF2-40B4-BE49-F238E27FC236}">
                    <a16:creationId xmlns:a16="http://schemas.microsoft.com/office/drawing/2014/main" id="{D5505210-91AB-0739-755E-72FAC7EA5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4145" name="Oval 74">
                <a:extLst>
                  <a:ext uri="{FF2B5EF4-FFF2-40B4-BE49-F238E27FC236}">
                    <a16:creationId xmlns:a16="http://schemas.microsoft.com/office/drawing/2014/main" id="{CD3E9993-D955-A861-2571-9EF30C549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4146" name="Line 75">
                <a:extLst>
                  <a:ext uri="{FF2B5EF4-FFF2-40B4-BE49-F238E27FC236}">
                    <a16:creationId xmlns:a16="http://schemas.microsoft.com/office/drawing/2014/main" id="{99A5D0B8-DD2F-6A53-48E8-743A64700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8" name="Group 76">
              <a:extLst>
                <a:ext uri="{FF2B5EF4-FFF2-40B4-BE49-F238E27FC236}">
                  <a16:creationId xmlns:a16="http://schemas.microsoft.com/office/drawing/2014/main" id="{93FE2382-92E4-0F14-173B-29F9DFE55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112"/>
              <a:ext cx="192" cy="528"/>
              <a:chOff x="2112" y="1536"/>
              <a:chExt cx="192" cy="528"/>
            </a:xfrm>
          </p:grpSpPr>
          <p:sp>
            <p:nvSpPr>
              <p:cNvPr id="4141" name="Oval 77">
                <a:extLst>
                  <a:ext uri="{FF2B5EF4-FFF2-40B4-BE49-F238E27FC236}">
                    <a16:creationId xmlns:a16="http://schemas.microsoft.com/office/drawing/2014/main" id="{F5388507-149F-2A65-48AD-1CE296242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8</a:t>
                </a:r>
              </a:p>
            </p:txBody>
          </p:sp>
          <p:sp>
            <p:nvSpPr>
              <p:cNvPr id="4142" name="Oval 78">
                <a:extLst>
                  <a:ext uri="{FF2B5EF4-FFF2-40B4-BE49-F238E27FC236}">
                    <a16:creationId xmlns:a16="http://schemas.microsoft.com/office/drawing/2014/main" id="{543F0420-3379-E6A3-9585-8A63FA3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4143" name="Line 79">
                <a:extLst>
                  <a:ext uri="{FF2B5EF4-FFF2-40B4-BE49-F238E27FC236}">
                    <a16:creationId xmlns:a16="http://schemas.microsoft.com/office/drawing/2014/main" id="{BFEAA382-F265-E3F4-EAD1-044412A31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72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9" name="Group 80">
              <a:extLst>
                <a:ext uri="{FF2B5EF4-FFF2-40B4-BE49-F238E27FC236}">
                  <a16:creationId xmlns:a16="http://schemas.microsoft.com/office/drawing/2014/main" id="{D2D382BE-A11D-4C62-B40F-580D784EA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784"/>
              <a:ext cx="384" cy="864"/>
              <a:chOff x="1920" y="1872"/>
              <a:chExt cx="384" cy="864"/>
            </a:xfrm>
          </p:grpSpPr>
          <p:sp>
            <p:nvSpPr>
              <p:cNvPr id="4135" name="Oval 81">
                <a:extLst>
                  <a:ext uri="{FF2B5EF4-FFF2-40B4-BE49-F238E27FC236}">
                    <a16:creationId xmlns:a16="http://schemas.microsoft.com/office/drawing/2014/main" id="{E8C1428E-AFDC-B800-00BC-0B93456D0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4136" name="Oval 82">
                <a:extLst>
                  <a:ext uri="{FF2B5EF4-FFF2-40B4-BE49-F238E27FC236}">
                    <a16:creationId xmlns:a16="http://schemas.microsoft.com/office/drawing/2014/main" id="{66292951-122C-A127-5DEB-B64E3D304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4137" name="Line 83">
                <a:extLst>
                  <a:ext uri="{FF2B5EF4-FFF2-40B4-BE49-F238E27FC236}">
                    <a16:creationId xmlns:a16="http://schemas.microsoft.com/office/drawing/2014/main" id="{F8344C8E-E5EC-C0C2-8F2B-B796BE1E5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06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8" name="Oval 84">
                <a:extLst>
                  <a:ext uri="{FF2B5EF4-FFF2-40B4-BE49-F238E27FC236}">
                    <a16:creationId xmlns:a16="http://schemas.microsoft.com/office/drawing/2014/main" id="{FB116168-B2B9-6865-AC93-A68EEF758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6</a:t>
                </a:r>
              </a:p>
            </p:txBody>
          </p:sp>
          <p:sp>
            <p:nvSpPr>
              <p:cNvPr id="4139" name="Line 85">
                <a:extLst>
                  <a:ext uri="{FF2B5EF4-FFF2-40B4-BE49-F238E27FC236}">
                    <a16:creationId xmlns:a16="http://schemas.microsoft.com/office/drawing/2014/main" id="{994DA8FB-CB30-584B-9D34-F77B84607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64" y="2400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0" name="Line 86">
                <a:extLst>
                  <a:ext uri="{FF2B5EF4-FFF2-40B4-BE49-F238E27FC236}">
                    <a16:creationId xmlns:a16="http://schemas.microsoft.com/office/drawing/2014/main" id="{2E3DF749-CC28-5E8B-9DEA-94A86AD7D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0" name="Group 87">
              <a:extLst>
                <a:ext uri="{FF2B5EF4-FFF2-40B4-BE49-F238E27FC236}">
                  <a16:creationId xmlns:a16="http://schemas.microsoft.com/office/drawing/2014/main" id="{69FB99DA-E460-BDB3-2FDB-BB4659477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112"/>
              <a:ext cx="576" cy="528"/>
              <a:chOff x="2688" y="1920"/>
              <a:chExt cx="576" cy="528"/>
            </a:xfrm>
          </p:grpSpPr>
          <p:sp>
            <p:nvSpPr>
              <p:cNvPr id="4132" name="Oval 88">
                <a:extLst>
                  <a:ext uri="{FF2B5EF4-FFF2-40B4-BE49-F238E27FC236}">
                    <a16:creationId xmlns:a16="http://schemas.microsoft.com/office/drawing/2014/main" id="{89176857-D944-D8AE-D6D5-AF066C5CF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25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4133" name="Oval 89">
                <a:extLst>
                  <a:ext uri="{FF2B5EF4-FFF2-40B4-BE49-F238E27FC236}">
                    <a16:creationId xmlns:a16="http://schemas.microsoft.com/office/drawing/2014/main" id="{8128DB02-D790-53DE-FAE0-AA7D11933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9</a:t>
                </a:r>
              </a:p>
            </p:txBody>
          </p:sp>
          <p:sp>
            <p:nvSpPr>
              <p:cNvPr id="4134" name="Line 90">
                <a:extLst>
                  <a:ext uri="{FF2B5EF4-FFF2-40B4-BE49-F238E27FC236}">
                    <a16:creationId xmlns:a16="http://schemas.microsoft.com/office/drawing/2014/main" id="{3DFBA4A6-8A44-CABE-1ECC-332CEDC6C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7" y="2087"/>
                <a:ext cx="24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31" name="Rectangle 91">
              <a:extLst>
                <a:ext uri="{FF2B5EF4-FFF2-40B4-BE49-F238E27FC236}">
                  <a16:creationId xmlns:a16="http://schemas.microsoft.com/office/drawing/2014/main" id="{48D8ADAE-F252-C458-A2DB-B5E461773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96"/>
              <a:ext cx="17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Biconnected components</a:t>
              </a:r>
            </a:p>
          </p:txBody>
        </p:sp>
      </p:grpSp>
      <p:sp>
        <p:nvSpPr>
          <p:cNvPr id="104540" name="AutoShape 92" descr="再生纸">
            <a:extLst>
              <a:ext uri="{FF2B5EF4-FFF2-40B4-BE49-F238E27FC236}">
                <a16:creationId xmlns:a16="http://schemas.microsoft.com/office/drawing/2014/main" id="{3DDE0EB8-66B0-F5A6-39CF-0E82432B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2590800" cy="2514600"/>
          </a:xfrm>
          <a:prstGeom prst="roundRect">
            <a:avLst>
              <a:gd name="adj" fmla="val 8181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anchor="ctr"/>
          <a:lstStyle/>
          <a:p>
            <a:pPr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No edges can be shared by two or more biconnected components.  Hence </a:t>
            </a:r>
            <a:r>
              <a:rPr lang="en-US" altLang="zh-CN" sz="2000" b="1">
                <a:solidFill>
                  <a:schemeClr val="hlink"/>
                </a:solidFill>
              </a:rPr>
              <a:t>E(G) is partitioned</a:t>
            </a:r>
            <a:r>
              <a:rPr lang="en-US" altLang="zh-CN" sz="2000" b="1"/>
              <a:t> by the biconnected components of G.</a:t>
            </a:r>
          </a:p>
        </p:txBody>
      </p:sp>
      <p:sp>
        <p:nvSpPr>
          <p:cNvPr id="4124" name="Text Box 93">
            <a:extLst>
              <a:ext uri="{FF2B5EF4-FFF2-40B4-BE49-F238E27FC236}">
                <a16:creationId xmlns:a16="http://schemas.microsoft.com/office/drawing/2014/main" id="{E5470499-1AAD-6CCA-63A0-62C217F0B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62" grpId="0" animBg="1"/>
      <p:bldP spid="104463" grpId="0" animBg="1"/>
      <p:bldP spid="104464" grpId="0" animBg="1"/>
      <p:bldP spid="104465" grpId="0" animBg="1"/>
      <p:bldP spid="104466" grpId="0" animBg="1"/>
      <p:bldP spid="104467" grpId="0" animBg="1" autoUpdateAnimBg="0"/>
      <p:bldP spid="104472" grpId="0" animBg="1"/>
      <p:bldP spid="104473" grpId="0" animBg="1"/>
      <p:bldP spid="104474" grpId="0" animBg="1"/>
      <p:bldP spid="104475" grpId="0" animBg="1"/>
      <p:bldP spid="104476" grpId="0" animBg="1" autoUpdateAnimBg="0"/>
      <p:bldP spid="104477" grpId="0" animBg="1"/>
      <p:bldP spid="104478" grpId="0" autoUpdateAnimBg="0"/>
      <p:bldP spid="104479" grpId="0" autoUpdateAnimBg="0"/>
      <p:bldP spid="104480" grpId="0" autoUpdateAnimBg="0"/>
      <p:bldP spid="104481" grpId="0" autoUpdateAnimBg="0"/>
      <p:bldP spid="10454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648507E-F14F-FC1E-32F8-8A866FECC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D77B7B7A-544C-3645-EA1E-07F01AE9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822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Finding the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biconnected components</a:t>
            </a:r>
            <a:r>
              <a:rPr lang="en-US" altLang="zh-CN" sz="2000" b="1">
                <a:latin typeface="Arial" panose="020B0604020202020204" pitchFamily="34" charset="0"/>
              </a:rPr>
              <a:t> of a connected undirected G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85A8CBA-2FBD-6C20-E013-F86BD0457FA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2928938" cy="2286000"/>
            <a:chOff x="1056" y="1440"/>
            <a:chExt cx="1536" cy="1200"/>
          </a:xfrm>
        </p:grpSpPr>
        <p:sp>
          <p:nvSpPr>
            <p:cNvPr id="5196" name="Oval 5">
              <a:extLst>
                <a:ext uri="{FF2B5EF4-FFF2-40B4-BE49-F238E27FC236}">
                  <a16:creationId xmlns:a16="http://schemas.microsoft.com/office/drawing/2014/main" id="{EB96BB55-0277-FE5A-88EB-05154CC3C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5197" name="Oval 6">
              <a:extLst>
                <a:ext uri="{FF2B5EF4-FFF2-40B4-BE49-F238E27FC236}">
                  <a16:creationId xmlns:a16="http://schemas.microsoft.com/office/drawing/2014/main" id="{4D03072E-A6E8-435F-ADCE-B3FB27AAD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5198" name="Line 7">
              <a:extLst>
                <a:ext uri="{FF2B5EF4-FFF2-40B4-BE49-F238E27FC236}">
                  <a16:creationId xmlns:a16="http://schemas.microsoft.com/office/drawing/2014/main" id="{3C18186F-E5A3-5063-AC4A-66EFB106A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Oval 8">
              <a:extLst>
                <a:ext uri="{FF2B5EF4-FFF2-40B4-BE49-F238E27FC236}">
                  <a16:creationId xmlns:a16="http://schemas.microsoft.com/office/drawing/2014/main" id="{4241781E-E5C4-4BE9-EBCF-6CDBB2D0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5200" name="Line 9">
              <a:extLst>
                <a:ext uri="{FF2B5EF4-FFF2-40B4-BE49-F238E27FC236}">
                  <a16:creationId xmlns:a16="http://schemas.microsoft.com/office/drawing/2014/main" id="{911555E4-A7F5-1483-1659-9451B89B0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96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Oval 10">
              <a:extLst>
                <a:ext uri="{FF2B5EF4-FFF2-40B4-BE49-F238E27FC236}">
                  <a16:creationId xmlns:a16="http://schemas.microsoft.com/office/drawing/2014/main" id="{CABBD898-B72A-C4FB-DB09-D10A57C829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21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5202" name="Line 11">
              <a:extLst>
                <a:ext uri="{FF2B5EF4-FFF2-40B4-BE49-F238E27FC236}">
                  <a16:creationId xmlns:a16="http://schemas.microsoft.com/office/drawing/2014/main" id="{4CCA1326-FFC8-CBEF-D38B-E0E321142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6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Oval 12">
              <a:extLst>
                <a:ext uri="{FF2B5EF4-FFF2-40B4-BE49-F238E27FC236}">
                  <a16:creationId xmlns:a16="http://schemas.microsoft.com/office/drawing/2014/main" id="{3DC793C5-999D-573A-EE24-3204E0D83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sp>
          <p:nvSpPr>
            <p:cNvPr id="5204" name="Line 13">
              <a:extLst>
                <a:ext uri="{FF2B5EF4-FFF2-40B4-BE49-F238E27FC236}">
                  <a16:creationId xmlns:a16="http://schemas.microsoft.com/office/drawing/2014/main" id="{CFEF2EA2-6FC3-AD48-9AA7-E5AE49BBE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5" name="Line 14">
              <a:extLst>
                <a:ext uri="{FF2B5EF4-FFF2-40B4-BE49-F238E27FC236}">
                  <a16:creationId xmlns:a16="http://schemas.microsoft.com/office/drawing/2014/main" id="{BDBC5367-76F0-D716-48B9-E9587C1B2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30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6" name="Oval 15">
              <a:extLst>
                <a:ext uri="{FF2B5EF4-FFF2-40B4-BE49-F238E27FC236}">
                  <a16:creationId xmlns:a16="http://schemas.microsoft.com/office/drawing/2014/main" id="{5E6BD381-F499-D86E-765A-7B2EE5C74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</a:t>
              </a:r>
            </a:p>
          </p:txBody>
        </p:sp>
        <p:sp>
          <p:nvSpPr>
            <p:cNvPr id="5207" name="Oval 16">
              <a:extLst>
                <a:ext uri="{FF2B5EF4-FFF2-40B4-BE49-F238E27FC236}">
                  <a16:creationId xmlns:a16="http://schemas.microsoft.com/office/drawing/2014/main" id="{870B20FF-DE9E-37BC-F396-6DF24688F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7</a:t>
              </a:r>
            </a:p>
          </p:txBody>
        </p:sp>
        <p:sp>
          <p:nvSpPr>
            <p:cNvPr id="5208" name="Line 17">
              <a:extLst>
                <a:ext uri="{FF2B5EF4-FFF2-40B4-BE49-F238E27FC236}">
                  <a16:creationId xmlns:a16="http://schemas.microsoft.com/office/drawing/2014/main" id="{BC967B0E-9000-449D-A93C-73C007465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9" name="Oval 18">
              <a:extLst>
                <a:ext uri="{FF2B5EF4-FFF2-40B4-BE49-F238E27FC236}">
                  <a16:creationId xmlns:a16="http://schemas.microsoft.com/office/drawing/2014/main" id="{2BCBF3F2-D242-06DF-AF2C-32BD40376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5210" name="Line 19">
              <a:extLst>
                <a:ext uri="{FF2B5EF4-FFF2-40B4-BE49-F238E27FC236}">
                  <a16:creationId xmlns:a16="http://schemas.microsoft.com/office/drawing/2014/main" id="{197A3E90-2093-045A-F8E1-E350665FD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96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1" name="Line 20">
              <a:extLst>
                <a:ext uri="{FF2B5EF4-FFF2-40B4-BE49-F238E27FC236}">
                  <a16:creationId xmlns:a16="http://schemas.microsoft.com/office/drawing/2014/main" id="{CC85DA3E-5DF1-3F6D-8D02-B53D9E210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" name="Oval 21">
              <a:extLst>
                <a:ext uri="{FF2B5EF4-FFF2-40B4-BE49-F238E27FC236}">
                  <a16:creationId xmlns:a16="http://schemas.microsoft.com/office/drawing/2014/main" id="{B145C7B5-7EEE-4150-171D-158CD607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6</a:t>
              </a:r>
            </a:p>
          </p:txBody>
        </p:sp>
        <p:sp>
          <p:nvSpPr>
            <p:cNvPr id="5213" name="Line 22">
              <a:extLst>
                <a:ext uri="{FF2B5EF4-FFF2-40B4-BE49-F238E27FC236}">
                  <a16:creationId xmlns:a16="http://schemas.microsoft.com/office/drawing/2014/main" id="{57866EF1-A810-2295-1983-265B05EEE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230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4" name="Line 23">
              <a:extLst>
                <a:ext uri="{FF2B5EF4-FFF2-40B4-BE49-F238E27FC236}">
                  <a16:creationId xmlns:a16="http://schemas.microsoft.com/office/drawing/2014/main" id="{C9901A1F-BB3B-9B75-21FF-0E50B8439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5" name="Oval 24">
              <a:extLst>
                <a:ext uri="{FF2B5EF4-FFF2-40B4-BE49-F238E27FC236}">
                  <a16:creationId xmlns:a16="http://schemas.microsoft.com/office/drawing/2014/main" id="{57223912-3606-F910-1BA9-2F1D3CEEE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9</a:t>
              </a:r>
            </a:p>
          </p:txBody>
        </p:sp>
        <p:sp>
          <p:nvSpPr>
            <p:cNvPr id="5216" name="Line 25">
              <a:extLst>
                <a:ext uri="{FF2B5EF4-FFF2-40B4-BE49-F238E27FC236}">
                  <a16:creationId xmlns:a16="http://schemas.microsoft.com/office/drawing/2014/main" id="{80EC62D1-F71F-4750-EE66-871381F99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607"/>
              <a:ext cx="24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84AC4D53-DBCE-1C60-B43B-B87B8E4EA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Use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depth first search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to obtain a spanning tree of G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05499" name="Rectangle 27">
            <a:extLst>
              <a:ext uri="{FF2B5EF4-FFF2-40B4-BE49-F238E27FC236}">
                <a16:creationId xmlns:a16="http://schemas.microsoft.com/office/drawing/2014/main" id="{CF2F7FF0-BA3A-6D57-2766-3CB57B8D6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19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DFS ( 3 )</a:t>
            </a:r>
          </a:p>
        </p:txBody>
      </p:sp>
      <p:sp>
        <p:nvSpPr>
          <p:cNvPr id="105500" name="Rectangle 28">
            <a:extLst>
              <a:ext uri="{FF2B5EF4-FFF2-40B4-BE49-F238E27FC236}">
                <a16:creationId xmlns:a16="http://schemas.microsoft.com/office/drawing/2014/main" id="{0531FCDD-BC87-E2F7-D6CD-0F9D7ECF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908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0</a:t>
            </a:r>
            <a:endParaRPr lang="en-US" altLang="zh-CN" sz="2000" b="1"/>
          </a:p>
        </p:txBody>
      </p:sp>
      <p:sp>
        <p:nvSpPr>
          <p:cNvPr id="105501" name="Line 29">
            <a:extLst>
              <a:ext uri="{FF2B5EF4-FFF2-40B4-BE49-F238E27FC236}">
                <a16:creationId xmlns:a16="http://schemas.microsoft.com/office/drawing/2014/main" id="{C010F521-F2EB-0CF4-48E9-2FC08BD1E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200400"/>
            <a:ext cx="22860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2" name="Rectangle 30">
            <a:extLst>
              <a:ext uri="{FF2B5EF4-FFF2-40B4-BE49-F238E27FC236}">
                <a16:creationId xmlns:a16="http://schemas.microsoft.com/office/drawing/2014/main" id="{68294FD1-F436-CB79-C6F8-7A945728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9624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1</a:t>
            </a:r>
            <a:endParaRPr lang="en-US" altLang="zh-CN" sz="2000" b="1"/>
          </a:p>
        </p:txBody>
      </p:sp>
      <p:sp>
        <p:nvSpPr>
          <p:cNvPr id="105503" name="Line 31">
            <a:extLst>
              <a:ext uri="{FF2B5EF4-FFF2-40B4-BE49-F238E27FC236}">
                <a16:creationId xmlns:a16="http://schemas.microsoft.com/office/drawing/2014/main" id="{06FABAB1-8997-736F-09CB-90B7A56CD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200400"/>
            <a:ext cx="22860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4" name="Rectangle 32">
            <a:extLst>
              <a:ext uri="{FF2B5EF4-FFF2-40B4-BE49-F238E27FC236}">
                <a16:creationId xmlns:a16="http://schemas.microsoft.com/office/drawing/2014/main" id="{A26915FD-16FD-0082-5508-44150C03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908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2</a:t>
            </a:r>
            <a:endParaRPr lang="en-US" altLang="zh-CN" sz="2000" b="1"/>
          </a:p>
        </p:txBody>
      </p:sp>
      <p:sp>
        <p:nvSpPr>
          <p:cNvPr id="105505" name="Line 33">
            <a:extLst>
              <a:ext uri="{FF2B5EF4-FFF2-40B4-BE49-F238E27FC236}">
                <a16:creationId xmlns:a16="http://schemas.microsoft.com/office/drawing/2014/main" id="{705D1FF9-9285-491F-7FDB-1E7FDCCD18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2590800"/>
            <a:ext cx="22860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6" name="Rectangle 34">
            <a:extLst>
              <a:ext uri="{FF2B5EF4-FFF2-40B4-BE49-F238E27FC236}">
                <a16:creationId xmlns:a16="http://schemas.microsoft.com/office/drawing/2014/main" id="{9A978F02-68D0-7A73-78E9-29FAECEF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3</a:t>
            </a:r>
            <a:endParaRPr lang="en-US" altLang="zh-CN" sz="2000" b="1"/>
          </a:p>
        </p:txBody>
      </p:sp>
      <p:sp>
        <p:nvSpPr>
          <p:cNvPr id="105507" name="Line 35">
            <a:extLst>
              <a:ext uri="{FF2B5EF4-FFF2-40B4-BE49-F238E27FC236}">
                <a16:creationId xmlns:a16="http://schemas.microsoft.com/office/drawing/2014/main" id="{BD668361-BD20-551D-E69B-EB73BFACB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981200"/>
            <a:ext cx="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08" name="Rectangle 36">
            <a:extLst>
              <a:ext uri="{FF2B5EF4-FFF2-40B4-BE49-F238E27FC236}">
                <a16:creationId xmlns:a16="http://schemas.microsoft.com/office/drawing/2014/main" id="{2FA2516E-D770-B343-D879-BDC5B371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764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4</a:t>
            </a:r>
            <a:endParaRPr lang="en-US" altLang="zh-CN" sz="2000" b="1"/>
          </a:p>
        </p:txBody>
      </p:sp>
      <p:sp>
        <p:nvSpPr>
          <p:cNvPr id="105509" name="Line 37">
            <a:extLst>
              <a:ext uri="{FF2B5EF4-FFF2-40B4-BE49-F238E27FC236}">
                <a16:creationId xmlns:a16="http://schemas.microsoft.com/office/drawing/2014/main" id="{3EA7672C-C20A-5D10-2407-75F45319E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381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0" name="Rectangle 38">
            <a:extLst>
              <a:ext uri="{FF2B5EF4-FFF2-40B4-BE49-F238E27FC236}">
                <a16:creationId xmlns:a16="http://schemas.microsoft.com/office/drawing/2014/main" id="{E04EDEDF-582E-58B5-4C0E-055D7FD14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908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5</a:t>
            </a:r>
            <a:endParaRPr lang="en-US" altLang="zh-CN" sz="2000" b="1"/>
          </a:p>
        </p:txBody>
      </p:sp>
      <p:sp>
        <p:nvSpPr>
          <p:cNvPr id="105511" name="Line 39">
            <a:extLst>
              <a:ext uri="{FF2B5EF4-FFF2-40B4-BE49-F238E27FC236}">
                <a16:creationId xmlns:a16="http://schemas.microsoft.com/office/drawing/2014/main" id="{9873E002-E16B-FCA4-2CEA-F59F300F3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00400"/>
            <a:ext cx="3048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2" name="Rectangle 40">
            <a:extLst>
              <a:ext uri="{FF2B5EF4-FFF2-40B4-BE49-F238E27FC236}">
                <a16:creationId xmlns:a16="http://schemas.microsoft.com/office/drawing/2014/main" id="{524E6149-A077-9779-7114-2DF96D49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6</a:t>
            </a:r>
            <a:endParaRPr lang="en-US" altLang="zh-CN" sz="2000" b="1"/>
          </a:p>
        </p:txBody>
      </p:sp>
      <p:sp>
        <p:nvSpPr>
          <p:cNvPr id="105513" name="Line 41">
            <a:extLst>
              <a:ext uri="{FF2B5EF4-FFF2-40B4-BE49-F238E27FC236}">
                <a16:creationId xmlns:a16="http://schemas.microsoft.com/office/drawing/2014/main" id="{1361BBC0-EEFA-EDE5-3698-E8C6FB5CA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488" y="2590800"/>
            <a:ext cx="0" cy="914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4" name="Rectangle 42">
            <a:extLst>
              <a:ext uri="{FF2B5EF4-FFF2-40B4-BE49-F238E27FC236}">
                <a16:creationId xmlns:a16="http://schemas.microsoft.com/office/drawing/2014/main" id="{723B55E3-1A88-BE80-5873-179AD016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7</a:t>
            </a:r>
            <a:endParaRPr lang="en-US" altLang="zh-CN" sz="2000" b="1"/>
          </a:p>
        </p:txBody>
      </p:sp>
      <p:sp>
        <p:nvSpPr>
          <p:cNvPr id="105515" name="Line 43">
            <a:extLst>
              <a:ext uri="{FF2B5EF4-FFF2-40B4-BE49-F238E27FC236}">
                <a16:creationId xmlns:a16="http://schemas.microsoft.com/office/drawing/2014/main" id="{BBFB41F1-3116-37CC-AC9E-945A210A9E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1905000"/>
            <a:ext cx="45720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6" name="Rectangle 44">
            <a:extLst>
              <a:ext uri="{FF2B5EF4-FFF2-40B4-BE49-F238E27FC236}">
                <a16:creationId xmlns:a16="http://schemas.microsoft.com/office/drawing/2014/main" id="{BD762B2C-06F6-D73C-10A6-76EBB70B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8</a:t>
            </a:r>
            <a:endParaRPr lang="en-US" altLang="zh-CN" sz="2000" b="1"/>
          </a:p>
        </p:txBody>
      </p:sp>
      <p:sp>
        <p:nvSpPr>
          <p:cNvPr id="105517" name="Line 45">
            <a:extLst>
              <a:ext uri="{FF2B5EF4-FFF2-40B4-BE49-F238E27FC236}">
                <a16:creationId xmlns:a16="http://schemas.microsoft.com/office/drawing/2014/main" id="{C35DB445-30A2-4B9F-3B11-2C6C48796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81200"/>
            <a:ext cx="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18" name="Rectangle 46">
            <a:extLst>
              <a:ext uri="{FF2B5EF4-FFF2-40B4-BE49-F238E27FC236}">
                <a16:creationId xmlns:a16="http://schemas.microsoft.com/office/drawing/2014/main" id="{08251232-E845-B7B1-7301-695C9638E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002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9</a:t>
            </a:r>
            <a:endParaRPr lang="en-US" altLang="zh-CN" sz="2000" b="1"/>
          </a:p>
        </p:txBody>
      </p:sp>
      <p:sp>
        <p:nvSpPr>
          <p:cNvPr id="105519" name="Oval 47">
            <a:extLst>
              <a:ext uri="{FF2B5EF4-FFF2-40B4-BE49-F238E27FC236}">
                <a16:creationId xmlns:a16="http://schemas.microsoft.com/office/drawing/2014/main" id="{FBC07E50-2B1B-5C70-D6CF-6D9055E11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2865438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20" name="Rectangle 48">
            <a:extLst>
              <a:ext uri="{FF2B5EF4-FFF2-40B4-BE49-F238E27FC236}">
                <a16:creationId xmlns:a16="http://schemas.microsoft.com/office/drawing/2014/main" id="{719EA346-F5A2-E088-DB1C-4764C3F67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143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Depth first spanning tree</a:t>
            </a:r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AA85BC3A-1064-12DE-8240-C1B6C0D1F5A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752600"/>
            <a:ext cx="1981200" cy="2590800"/>
            <a:chOff x="3072" y="1536"/>
            <a:chExt cx="1248" cy="1632"/>
          </a:xfrm>
        </p:grpSpPr>
        <p:sp>
          <p:nvSpPr>
            <p:cNvPr id="5177" name="Oval 50">
              <a:extLst>
                <a:ext uri="{FF2B5EF4-FFF2-40B4-BE49-F238E27FC236}">
                  <a16:creationId xmlns:a16="http://schemas.microsoft.com/office/drawing/2014/main" id="{E1A8A763-FD08-F638-26A0-E966389F9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5178" name="Oval 51">
              <a:extLst>
                <a:ext uri="{FF2B5EF4-FFF2-40B4-BE49-F238E27FC236}">
                  <a16:creationId xmlns:a16="http://schemas.microsoft.com/office/drawing/2014/main" id="{77A49FF7-7BD7-348A-BEBE-0965C949A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sp>
          <p:nvSpPr>
            <p:cNvPr id="5179" name="Oval 52">
              <a:extLst>
                <a:ext uri="{FF2B5EF4-FFF2-40B4-BE49-F238E27FC236}">
                  <a16:creationId xmlns:a16="http://schemas.microsoft.com/office/drawing/2014/main" id="{BF48FED5-7E08-8ADB-6B7B-45C89D8A7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2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5180" name="Line 53">
              <a:extLst>
                <a:ext uri="{FF2B5EF4-FFF2-40B4-BE49-F238E27FC236}">
                  <a16:creationId xmlns:a16="http://schemas.microsoft.com/office/drawing/2014/main" id="{1B0B5C48-B49F-A410-9C82-E605081B0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680"/>
              <a:ext cx="192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Line 54">
              <a:extLst>
                <a:ext uri="{FF2B5EF4-FFF2-40B4-BE49-F238E27FC236}">
                  <a16:creationId xmlns:a16="http://schemas.microsoft.com/office/drawing/2014/main" id="{49D67913-FBDD-42AD-89B3-8B80EC88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192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Oval 55">
              <a:extLst>
                <a:ext uri="{FF2B5EF4-FFF2-40B4-BE49-F238E27FC236}">
                  <a16:creationId xmlns:a16="http://schemas.microsoft.com/office/drawing/2014/main" id="{9AA78CD1-F86D-7A0B-3491-E82F7EEE1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0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5183" name="Line 56">
              <a:extLst>
                <a:ext uri="{FF2B5EF4-FFF2-40B4-BE49-F238E27FC236}">
                  <a16:creationId xmlns:a16="http://schemas.microsoft.com/office/drawing/2014/main" id="{394E3C7D-C43F-D158-C89A-528781941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Oval 57">
              <a:extLst>
                <a:ext uri="{FF2B5EF4-FFF2-40B4-BE49-F238E27FC236}">
                  <a16:creationId xmlns:a16="http://schemas.microsoft.com/office/drawing/2014/main" id="{83CE85CF-6B29-B014-C44B-96441AB30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5185" name="Line 58">
              <a:extLst>
                <a:ext uri="{FF2B5EF4-FFF2-40B4-BE49-F238E27FC236}">
                  <a16:creationId xmlns:a16="http://schemas.microsoft.com/office/drawing/2014/main" id="{2BC705AA-1FEC-2D95-981A-84D8D72C1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Oval 59">
              <a:extLst>
                <a:ext uri="{FF2B5EF4-FFF2-40B4-BE49-F238E27FC236}">
                  <a16:creationId xmlns:a16="http://schemas.microsoft.com/office/drawing/2014/main" id="{289A8F75-FAE4-302C-297A-E6C854BA6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5187" name="Line 60">
              <a:extLst>
                <a:ext uri="{FF2B5EF4-FFF2-40B4-BE49-F238E27FC236}">
                  <a16:creationId xmlns:a16="http://schemas.microsoft.com/office/drawing/2014/main" id="{4D6A7CE3-01B8-B4C2-5055-EF0F65A6F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Oval 61">
              <a:extLst>
                <a:ext uri="{FF2B5EF4-FFF2-40B4-BE49-F238E27FC236}">
                  <a16:creationId xmlns:a16="http://schemas.microsoft.com/office/drawing/2014/main" id="{8A24C6FB-77D0-7C9A-1038-5D07E2908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6</a:t>
              </a:r>
            </a:p>
          </p:txBody>
        </p:sp>
        <p:sp>
          <p:nvSpPr>
            <p:cNvPr id="5189" name="Line 62">
              <a:extLst>
                <a:ext uri="{FF2B5EF4-FFF2-40B4-BE49-F238E27FC236}">
                  <a16:creationId xmlns:a16="http://schemas.microsoft.com/office/drawing/2014/main" id="{DC17BD8A-C558-1AFA-703A-62926ABF1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Oval 63">
              <a:extLst>
                <a:ext uri="{FF2B5EF4-FFF2-40B4-BE49-F238E27FC236}">
                  <a16:creationId xmlns:a16="http://schemas.microsoft.com/office/drawing/2014/main" id="{CE1F974A-6966-58DC-AE44-F7AF3470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7</a:t>
              </a:r>
            </a:p>
          </p:txBody>
        </p:sp>
        <p:sp>
          <p:nvSpPr>
            <p:cNvPr id="5191" name="Line 64">
              <a:extLst>
                <a:ext uri="{FF2B5EF4-FFF2-40B4-BE49-F238E27FC236}">
                  <a16:creationId xmlns:a16="http://schemas.microsoft.com/office/drawing/2014/main" id="{9AD27922-2915-5A6A-C59A-E96E3C8C8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" name="Oval 65">
              <a:extLst>
                <a:ext uri="{FF2B5EF4-FFF2-40B4-BE49-F238E27FC236}">
                  <a16:creationId xmlns:a16="http://schemas.microsoft.com/office/drawing/2014/main" id="{F24A3EE2-341B-9901-A161-F9772F73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9</a:t>
              </a:r>
            </a:p>
          </p:txBody>
        </p:sp>
        <p:sp>
          <p:nvSpPr>
            <p:cNvPr id="5193" name="Line 66">
              <a:extLst>
                <a:ext uri="{FF2B5EF4-FFF2-40B4-BE49-F238E27FC236}">
                  <a16:creationId xmlns:a16="http://schemas.microsoft.com/office/drawing/2014/main" id="{713FAA89-8972-DD43-E5BC-6FC2C0303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Oval 67">
              <a:extLst>
                <a:ext uri="{FF2B5EF4-FFF2-40B4-BE49-F238E27FC236}">
                  <a16:creationId xmlns:a16="http://schemas.microsoft.com/office/drawing/2014/main" id="{F3F53D35-3B9F-E40E-786E-369E7CFF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</a:t>
              </a:r>
            </a:p>
          </p:txBody>
        </p:sp>
        <p:sp>
          <p:nvSpPr>
            <p:cNvPr id="5195" name="Line 68">
              <a:extLst>
                <a:ext uri="{FF2B5EF4-FFF2-40B4-BE49-F238E27FC236}">
                  <a16:creationId xmlns:a16="http://schemas.microsoft.com/office/drawing/2014/main" id="{864D5CA1-5A8C-2B50-3B70-9A5691C4A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736"/>
              <a:ext cx="263" cy="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9">
            <a:extLst>
              <a:ext uri="{FF2B5EF4-FFF2-40B4-BE49-F238E27FC236}">
                <a16:creationId xmlns:a16="http://schemas.microsoft.com/office/drawing/2014/main" id="{6398FC81-D6A0-1A42-09E0-AB225B7126C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447800"/>
            <a:ext cx="1981200" cy="2895600"/>
            <a:chOff x="3600" y="1056"/>
            <a:chExt cx="1248" cy="1824"/>
          </a:xfrm>
        </p:grpSpPr>
        <p:sp>
          <p:nvSpPr>
            <p:cNvPr id="5167" name="Rectangle 70">
              <a:extLst>
                <a:ext uri="{FF2B5EF4-FFF2-40B4-BE49-F238E27FC236}">
                  <a16:creationId xmlns:a16="http://schemas.microsoft.com/office/drawing/2014/main" id="{8C1990CC-2079-B5E0-485D-CE514C4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0</a:t>
              </a:r>
              <a:endParaRPr lang="en-US" altLang="zh-CN" sz="2000" b="1"/>
            </a:p>
          </p:txBody>
        </p:sp>
        <p:sp>
          <p:nvSpPr>
            <p:cNvPr id="5168" name="Rectangle 71">
              <a:extLst>
                <a:ext uri="{FF2B5EF4-FFF2-40B4-BE49-F238E27FC236}">
                  <a16:creationId xmlns:a16="http://schemas.microsoft.com/office/drawing/2014/main" id="{8AF93D35-40FC-5E5F-7AFC-E6C5CC64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/>
            </a:p>
          </p:txBody>
        </p:sp>
        <p:sp>
          <p:nvSpPr>
            <p:cNvPr id="5169" name="Rectangle 72">
              <a:extLst>
                <a:ext uri="{FF2B5EF4-FFF2-40B4-BE49-F238E27FC236}">
                  <a16:creationId xmlns:a16="http://schemas.microsoft.com/office/drawing/2014/main" id="{CA72B302-781C-4405-E1C2-8E07AB677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2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2</a:t>
              </a:r>
              <a:endParaRPr lang="en-US" altLang="zh-CN" sz="2000" b="1"/>
            </a:p>
          </p:txBody>
        </p:sp>
        <p:sp>
          <p:nvSpPr>
            <p:cNvPr id="5170" name="Rectangle 73">
              <a:extLst>
                <a:ext uri="{FF2B5EF4-FFF2-40B4-BE49-F238E27FC236}">
                  <a16:creationId xmlns:a16="http://schemas.microsoft.com/office/drawing/2014/main" id="{FFD23D7D-A8C3-9395-7563-45973CA03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3</a:t>
              </a:r>
              <a:endParaRPr lang="en-US" altLang="zh-CN" sz="2000" b="1"/>
            </a:p>
          </p:txBody>
        </p:sp>
        <p:sp>
          <p:nvSpPr>
            <p:cNvPr id="5171" name="Rectangle 74">
              <a:extLst>
                <a:ext uri="{FF2B5EF4-FFF2-40B4-BE49-F238E27FC236}">
                  <a16:creationId xmlns:a16="http://schemas.microsoft.com/office/drawing/2014/main" id="{7EB24BDC-4C6E-9504-DAC9-24978743A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4</a:t>
              </a:r>
              <a:endParaRPr lang="en-US" altLang="zh-CN" sz="2000" b="1"/>
            </a:p>
          </p:txBody>
        </p:sp>
        <p:sp>
          <p:nvSpPr>
            <p:cNvPr id="5172" name="Rectangle 75">
              <a:extLst>
                <a:ext uri="{FF2B5EF4-FFF2-40B4-BE49-F238E27FC236}">
                  <a16:creationId xmlns:a16="http://schemas.microsoft.com/office/drawing/2014/main" id="{F97D9BB0-4F34-3919-283A-91EF26926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3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5</a:t>
              </a:r>
              <a:endParaRPr lang="en-US" altLang="zh-CN" sz="2000" b="1"/>
            </a:p>
          </p:txBody>
        </p:sp>
        <p:sp>
          <p:nvSpPr>
            <p:cNvPr id="5173" name="Rectangle 76">
              <a:extLst>
                <a:ext uri="{FF2B5EF4-FFF2-40B4-BE49-F238E27FC236}">
                  <a16:creationId xmlns:a16="http://schemas.microsoft.com/office/drawing/2014/main" id="{12DA3EBE-B06F-FB8D-F547-2BC8F90D5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6</a:t>
              </a:r>
              <a:endParaRPr lang="en-US" altLang="zh-CN" sz="2000" b="1"/>
            </a:p>
          </p:txBody>
        </p:sp>
        <p:sp>
          <p:nvSpPr>
            <p:cNvPr id="5174" name="Rectangle 77">
              <a:extLst>
                <a:ext uri="{FF2B5EF4-FFF2-40B4-BE49-F238E27FC236}">
                  <a16:creationId xmlns:a16="http://schemas.microsoft.com/office/drawing/2014/main" id="{0504D04B-BCF7-B878-389A-766A5C08D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0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7</a:t>
              </a:r>
              <a:endParaRPr lang="en-US" altLang="zh-CN" sz="2000" b="1"/>
            </a:p>
          </p:txBody>
        </p:sp>
        <p:sp>
          <p:nvSpPr>
            <p:cNvPr id="5175" name="Rectangle 78">
              <a:extLst>
                <a:ext uri="{FF2B5EF4-FFF2-40B4-BE49-F238E27FC236}">
                  <a16:creationId xmlns:a16="http://schemas.microsoft.com/office/drawing/2014/main" id="{61724D29-D5B4-4717-EA13-1C817520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8</a:t>
              </a:r>
              <a:endParaRPr lang="en-US" altLang="zh-CN" sz="2000" b="1"/>
            </a:p>
          </p:txBody>
        </p:sp>
        <p:sp>
          <p:nvSpPr>
            <p:cNvPr id="5176" name="Rectangle 79">
              <a:extLst>
                <a:ext uri="{FF2B5EF4-FFF2-40B4-BE49-F238E27FC236}">
                  <a16:creationId xmlns:a16="http://schemas.microsoft.com/office/drawing/2014/main" id="{DB73829B-36C5-DE06-48BC-656D64849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68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9</a:t>
              </a:r>
              <a:endParaRPr lang="en-US" altLang="zh-CN" sz="2000" b="1"/>
            </a:p>
          </p:txBody>
        </p:sp>
      </p:grpSp>
      <p:sp>
        <p:nvSpPr>
          <p:cNvPr id="105552" name="AutoShape 80">
            <a:extLst>
              <a:ext uri="{FF2B5EF4-FFF2-40B4-BE49-F238E27FC236}">
                <a16:creationId xmlns:a16="http://schemas.microsoft.com/office/drawing/2014/main" id="{060C386C-0B43-78BC-158B-9F2661AFAA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6000" y="1447800"/>
            <a:ext cx="2438400" cy="1447800"/>
          </a:xfrm>
          <a:prstGeom prst="wedgeEllipseCallout">
            <a:avLst>
              <a:gd name="adj1" fmla="val 82356"/>
              <a:gd name="adj2" fmla="val 92542"/>
            </a:avLst>
          </a:prstGeom>
          <a:gradFill rotWithShape="0">
            <a:gsLst>
              <a:gs pos="0">
                <a:srgbClr val="E8E8E8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Depth first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number (Num)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05553" name="Freeform 81">
            <a:extLst>
              <a:ext uri="{FF2B5EF4-FFF2-40B4-BE49-F238E27FC236}">
                <a16:creationId xmlns:a16="http://schemas.microsoft.com/office/drawing/2014/main" id="{2B56510C-146D-C137-CA65-A80D3FD5D3DC}"/>
              </a:ext>
            </a:extLst>
          </p:cNvPr>
          <p:cNvSpPr>
            <a:spLocks/>
          </p:cNvSpPr>
          <p:nvPr/>
        </p:nvSpPr>
        <p:spPr bwMode="auto">
          <a:xfrm>
            <a:off x="3886200" y="1905000"/>
            <a:ext cx="990600" cy="1600200"/>
          </a:xfrm>
          <a:custGeom>
            <a:avLst/>
            <a:gdLst>
              <a:gd name="T0" fmla="*/ 990600 w 624"/>
              <a:gd name="T1" fmla="*/ 0 h 1008"/>
              <a:gd name="T2" fmla="*/ 152400 w 624"/>
              <a:gd name="T3" fmla="*/ 381000 h 1008"/>
              <a:gd name="T4" fmla="*/ 76200 w 624"/>
              <a:gd name="T5" fmla="*/ 1143000 h 1008"/>
              <a:gd name="T6" fmla="*/ 457200 w 624"/>
              <a:gd name="T7" fmla="*/ 160020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1008"/>
              <a:gd name="T14" fmla="*/ 624 w 624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1008">
                <a:moveTo>
                  <a:pt x="624" y="0"/>
                </a:moveTo>
                <a:cubicBezTo>
                  <a:pt x="408" y="60"/>
                  <a:pt x="192" y="120"/>
                  <a:pt x="96" y="240"/>
                </a:cubicBezTo>
                <a:cubicBezTo>
                  <a:pt x="0" y="360"/>
                  <a:pt x="16" y="592"/>
                  <a:pt x="48" y="720"/>
                </a:cubicBezTo>
                <a:cubicBezTo>
                  <a:pt x="80" y="848"/>
                  <a:pt x="184" y="928"/>
                  <a:pt x="288" y="1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54" name="Freeform 82">
            <a:extLst>
              <a:ext uri="{FF2B5EF4-FFF2-40B4-BE49-F238E27FC236}">
                <a16:creationId xmlns:a16="http://schemas.microsoft.com/office/drawing/2014/main" id="{0CDDF81F-822A-7910-20CB-5237D1515D63}"/>
              </a:ext>
            </a:extLst>
          </p:cNvPr>
          <p:cNvSpPr>
            <a:spLocks/>
          </p:cNvSpPr>
          <p:nvPr/>
        </p:nvSpPr>
        <p:spPr bwMode="auto">
          <a:xfrm>
            <a:off x="5715000" y="2438400"/>
            <a:ext cx="381000" cy="1143000"/>
          </a:xfrm>
          <a:custGeom>
            <a:avLst/>
            <a:gdLst>
              <a:gd name="T0" fmla="*/ 0 w 240"/>
              <a:gd name="T1" fmla="*/ 0 h 720"/>
              <a:gd name="T2" fmla="*/ 381000 w 240"/>
              <a:gd name="T3" fmla="*/ 609600 h 720"/>
              <a:gd name="T4" fmla="*/ 0 w 240"/>
              <a:gd name="T5" fmla="*/ 1143000 h 720"/>
              <a:gd name="T6" fmla="*/ 0 60000 65536"/>
              <a:gd name="T7" fmla="*/ 0 60000 65536"/>
              <a:gd name="T8" fmla="*/ 0 60000 65536"/>
              <a:gd name="T9" fmla="*/ 0 w 240"/>
              <a:gd name="T10" fmla="*/ 0 h 720"/>
              <a:gd name="T11" fmla="*/ 240 w 24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720">
                <a:moveTo>
                  <a:pt x="0" y="0"/>
                </a:moveTo>
                <a:cubicBezTo>
                  <a:pt x="120" y="132"/>
                  <a:pt x="240" y="264"/>
                  <a:pt x="240" y="384"/>
                </a:cubicBezTo>
                <a:cubicBezTo>
                  <a:pt x="240" y="504"/>
                  <a:pt x="120" y="612"/>
                  <a:pt x="0" y="7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1BAE77C9-C0D6-BD67-B9B4-4F423093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Find the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articulation points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in G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5267469C-0D14-316B-BCE0-26E055CF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  </a:t>
            </a:r>
            <a:r>
              <a:rPr lang="en-US" altLang="zh-CN" sz="2000" b="1">
                <a:latin typeface="Arial" panose="020B0604020202020204" pitchFamily="34" charset="0"/>
              </a:rPr>
              <a:t>The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root </a:t>
            </a:r>
            <a:r>
              <a:rPr lang="en-US" altLang="zh-CN" sz="2000" b="1">
                <a:latin typeface="Arial" panose="020B0604020202020204" pitchFamily="34" charset="0"/>
              </a:rPr>
              <a:t>is an articulation point iff it has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at least 2 children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76E9EF7D-4116-66DC-DCBF-D2FB0F80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  </a:t>
            </a:r>
            <a:r>
              <a:rPr lang="en-US" altLang="zh-CN" sz="2000" b="1">
                <a:latin typeface="Arial" panose="020B0604020202020204" pitchFamily="34" charset="0"/>
              </a:rPr>
              <a:t>Any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other vertex u</a:t>
            </a:r>
            <a:r>
              <a:rPr lang="en-US" altLang="zh-CN" sz="2000" b="1">
                <a:latin typeface="Arial" panose="020B0604020202020204" pitchFamily="34" charset="0"/>
              </a:rPr>
              <a:t> is an articulation point iff u has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at least 1 child</a:t>
            </a:r>
            <a:r>
              <a:rPr lang="en-US" altLang="zh-CN" sz="2000" b="1">
                <a:latin typeface="Arial" panose="020B0604020202020204" pitchFamily="34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and</a:t>
            </a:r>
            <a:r>
              <a:rPr lang="en-US" altLang="zh-CN" sz="2000" b="1">
                <a:latin typeface="Arial" panose="020B0604020202020204" pitchFamily="34" charset="0"/>
              </a:rPr>
              <a:t> it is impossible to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move down at least 1 step and then jump up to u’s ancestor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  <a:endParaRPr lang="en-US" altLang="zh-CN" sz="20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5558" name="Oval 86">
            <a:extLst>
              <a:ext uri="{FF2B5EF4-FFF2-40B4-BE49-F238E27FC236}">
                <a16:creationId xmlns:a16="http://schemas.microsoft.com/office/drawing/2014/main" id="{5B070548-1998-96DA-EF29-2FEDEEEB2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59" name="Oval 87">
            <a:extLst>
              <a:ext uri="{FF2B5EF4-FFF2-40B4-BE49-F238E27FC236}">
                <a16:creationId xmlns:a16="http://schemas.microsoft.com/office/drawing/2014/main" id="{DFAAAF90-72D9-4683-3003-ECF4FBFA3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60" name="Oval 88">
            <a:extLst>
              <a:ext uri="{FF2B5EF4-FFF2-40B4-BE49-F238E27FC236}">
                <a16:creationId xmlns:a16="http://schemas.microsoft.com/office/drawing/2014/main" id="{C6C6D163-8A55-32BB-019C-516FAF0D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561" name="Oval 89">
            <a:extLst>
              <a:ext uri="{FF2B5EF4-FFF2-40B4-BE49-F238E27FC236}">
                <a16:creationId xmlns:a16="http://schemas.microsoft.com/office/drawing/2014/main" id="{D7EFFA19-D137-8B74-AD47-C9C499B9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055E36D3-196C-CC17-E331-81B582E78FE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600200"/>
            <a:ext cx="4800600" cy="2362200"/>
            <a:chOff x="2496" y="1152"/>
            <a:chExt cx="3024" cy="1488"/>
          </a:xfrm>
        </p:grpSpPr>
        <p:sp>
          <p:nvSpPr>
            <p:cNvPr id="5163" name="Oval 91">
              <a:extLst>
                <a:ext uri="{FF2B5EF4-FFF2-40B4-BE49-F238E27FC236}">
                  <a16:creationId xmlns:a16="http://schemas.microsoft.com/office/drawing/2014/main" id="{1040F51D-49DB-2A69-D7F5-1308BA6CE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440" cy="14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BDBDB"/>
                </a:gs>
              </a:gsLst>
              <a:path path="shape">
                <a:fillToRect l="50000" t="50000" r="50000" b="5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Back edges</a:t>
              </a:r>
            </a:p>
            <a:p>
              <a:pPr algn="ctr" eaLnBrk="1" hangingPunct="1"/>
              <a:r>
                <a:rPr lang="en-US" altLang="zh-CN" sz="2000" b="1"/>
                <a:t>::= (</a:t>
              </a:r>
              <a:r>
                <a:rPr lang="en-US" altLang="zh-CN" sz="2000" b="1" i="1"/>
                <a:t>u</a:t>
              </a:r>
              <a:r>
                <a:rPr lang="en-US" altLang="zh-CN" sz="2000" b="1"/>
                <a:t>, </a:t>
              </a:r>
              <a:r>
                <a:rPr lang="en-US" altLang="zh-CN" sz="2000" b="1" i="1"/>
                <a:t>v</a:t>
              </a:r>
              <a:r>
                <a:rPr lang="en-US" altLang="zh-CN" sz="2000" b="1"/>
                <a:t>) </a:t>
              </a:r>
              <a:r>
                <a:rPr lang="en-US" altLang="zh-CN" sz="2000" b="1">
                  <a:sym typeface="Symbol" panose="05050102010706020507" pitchFamily="18" charset="2"/>
                </a:rPr>
                <a:t> tree</a:t>
              </a:r>
              <a:endParaRPr lang="en-US" altLang="zh-CN" sz="2000" b="1"/>
            </a:p>
            <a:p>
              <a:pPr algn="ctr" eaLnBrk="1" hangingPunct="1"/>
              <a:r>
                <a:rPr lang="en-US" altLang="zh-CN" sz="2000" b="1"/>
                <a:t>and </a:t>
              </a:r>
              <a:r>
                <a:rPr lang="en-US" altLang="zh-CN" sz="2000" b="1" i="1"/>
                <a:t>u</a:t>
              </a:r>
              <a:r>
                <a:rPr lang="en-US" altLang="zh-CN" sz="2000" b="1"/>
                <a:t> (or </a:t>
              </a:r>
              <a:r>
                <a:rPr lang="en-US" altLang="zh-CN" sz="2000" b="1" i="1"/>
                <a:t>v</a:t>
              </a:r>
              <a:r>
                <a:rPr lang="en-US" altLang="zh-CN" sz="2000" b="1"/>
                <a:t>) is</a:t>
              </a:r>
            </a:p>
            <a:p>
              <a:pPr algn="ctr" eaLnBrk="1" hangingPunct="1"/>
              <a:r>
                <a:rPr lang="en-US" altLang="zh-CN" sz="2000" b="1"/>
                <a:t>an ancestor of</a:t>
              </a:r>
            </a:p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/>
                <a:t> (or </a:t>
              </a:r>
              <a:r>
                <a:rPr lang="en-US" altLang="zh-CN" sz="2000" b="1" i="1"/>
                <a:t>u</a:t>
              </a:r>
              <a:r>
                <a:rPr lang="en-US" altLang="zh-CN" sz="2000" b="1"/>
                <a:t>).</a:t>
              </a:r>
            </a:p>
          </p:txBody>
        </p:sp>
        <p:grpSp>
          <p:nvGrpSpPr>
            <p:cNvPr id="5164" name="Group 92">
              <a:extLst>
                <a:ext uri="{FF2B5EF4-FFF2-40B4-BE49-F238E27FC236}">
                  <a16:creationId xmlns:a16="http://schemas.microsoft.com/office/drawing/2014/main" id="{AC98E735-9B72-F8DD-9983-8905AFCEA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776"/>
              <a:ext cx="1584" cy="144"/>
              <a:chOff x="2496" y="1776"/>
              <a:chExt cx="1584" cy="144"/>
            </a:xfrm>
          </p:grpSpPr>
          <p:sp>
            <p:nvSpPr>
              <p:cNvPr id="5165" name="Line 93">
                <a:extLst>
                  <a:ext uri="{FF2B5EF4-FFF2-40B4-BE49-F238E27FC236}">
                    <a16:creationId xmlns:a16="http://schemas.microsoft.com/office/drawing/2014/main" id="{F842D169-2924-469E-2256-9A2CCFEE3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1776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Line 94">
                <a:extLst>
                  <a:ext uri="{FF2B5EF4-FFF2-40B4-BE49-F238E27FC236}">
                    <a16:creationId xmlns:a16="http://schemas.microsoft.com/office/drawing/2014/main" id="{EC8793CD-456A-7AFF-9B28-FC8C124FB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1872"/>
                <a:ext cx="28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5567" name="AutoShape 95" descr="再生纸">
            <a:extLst>
              <a:ext uri="{FF2B5EF4-FFF2-40B4-BE49-F238E27FC236}">
                <a16:creationId xmlns:a16="http://schemas.microsoft.com/office/drawing/2014/main" id="{BB01E151-3978-6B56-B48E-D3433AE9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2057400" cy="1676400"/>
          </a:xfrm>
          <a:prstGeom prst="roundRect">
            <a:avLst>
              <a:gd name="adj" fmla="val 8181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If </a:t>
            </a:r>
            <a:r>
              <a:rPr lang="en-US" altLang="zh-CN" sz="2000" b="1" i="1"/>
              <a:t>u</a:t>
            </a:r>
            <a:r>
              <a:rPr lang="en-US" altLang="zh-CN" sz="2000" b="1"/>
              <a:t> is an ancestor of </a:t>
            </a:r>
            <a:r>
              <a:rPr lang="en-US" altLang="zh-CN" sz="2000" b="1" i="1"/>
              <a:t>v</a:t>
            </a:r>
            <a:r>
              <a:rPr lang="en-US" altLang="zh-CN" sz="2000" b="1"/>
              <a:t>, then Num( </a:t>
            </a:r>
            <a:r>
              <a:rPr lang="en-US" altLang="zh-CN" sz="2000" b="1" i="1"/>
              <a:t>u </a:t>
            </a:r>
            <a:r>
              <a:rPr lang="en-US" altLang="zh-CN" sz="2000" b="1"/>
              <a:t>) &lt; Num( </a:t>
            </a:r>
            <a:r>
              <a:rPr lang="en-US" altLang="zh-CN" sz="2000" b="1" i="1"/>
              <a:t>v </a:t>
            </a:r>
            <a:r>
              <a:rPr lang="en-US" altLang="zh-CN" sz="2000" b="1"/>
              <a:t>).</a:t>
            </a:r>
          </a:p>
        </p:txBody>
      </p:sp>
      <p:sp>
        <p:nvSpPr>
          <p:cNvPr id="5162" name="Text Box 96">
            <a:extLst>
              <a:ext uri="{FF2B5EF4-FFF2-40B4-BE49-F238E27FC236}">
                <a16:creationId xmlns:a16="http://schemas.microsoft.com/office/drawing/2014/main" id="{D2018D44-98BB-889F-50C5-47A046D7A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1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5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105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5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5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0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5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5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105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5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98" grpId="0" autoUpdateAnimBg="0"/>
      <p:bldP spid="105499" grpId="0" autoUpdateAnimBg="0"/>
      <p:bldP spid="105500" grpId="0" autoUpdateAnimBg="0"/>
      <p:bldP spid="105502" grpId="0" autoUpdateAnimBg="0"/>
      <p:bldP spid="105504" grpId="0" autoUpdateAnimBg="0"/>
      <p:bldP spid="105506" grpId="0" autoUpdateAnimBg="0"/>
      <p:bldP spid="105508" grpId="0" autoUpdateAnimBg="0"/>
      <p:bldP spid="105510" grpId="0" autoUpdateAnimBg="0"/>
      <p:bldP spid="105512" grpId="0" autoUpdateAnimBg="0"/>
      <p:bldP spid="105514" grpId="0" autoUpdateAnimBg="0"/>
      <p:bldP spid="105516" grpId="0" autoUpdateAnimBg="0"/>
      <p:bldP spid="105518" grpId="0" autoUpdateAnimBg="0"/>
      <p:bldP spid="105519" grpId="0" animBg="1"/>
      <p:bldP spid="105520" grpId="0" autoUpdateAnimBg="0"/>
      <p:bldP spid="105552" grpId="0" animBg="1" autoUpdateAnimBg="0"/>
      <p:bldP spid="105553" grpId="0" animBg="1"/>
      <p:bldP spid="105554" grpId="0" animBg="1"/>
      <p:bldP spid="105555" grpId="0" autoUpdateAnimBg="0"/>
      <p:bldP spid="105556" grpId="0" autoUpdateAnimBg="0"/>
      <p:bldP spid="105557" grpId="0" autoUpdateAnimBg="0"/>
      <p:bldP spid="105558" grpId="0" animBg="1"/>
      <p:bldP spid="105559" grpId="0" animBg="1"/>
      <p:bldP spid="105560" grpId="0" animBg="1"/>
      <p:bldP spid="105561" grpId="0" animBg="1"/>
      <p:bldP spid="10556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extLst>
              <a:ext uri="{FF2B5EF4-FFF2-40B4-BE49-F238E27FC236}">
                <a16:creationId xmlns:a16="http://schemas.microsoft.com/office/drawing/2014/main" id="{7DBB324B-68D4-6E1E-563B-6FF9F05C0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06508580-871C-7D6B-A247-77A61FB76B6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2743200" cy="2895600"/>
            <a:chOff x="2448" y="1056"/>
            <a:chExt cx="1728" cy="1824"/>
          </a:xfrm>
        </p:grpSpPr>
        <p:grpSp>
          <p:nvGrpSpPr>
            <p:cNvPr id="1083" name="Group 4">
              <a:extLst>
                <a:ext uri="{FF2B5EF4-FFF2-40B4-BE49-F238E27FC236}">
                  <a16:creationId xmlns:a16="http://schemas.microsoft.com/office/drawing/2014/main" id="{DB26BACB-3013-C2EF-DFB7-27DAC869B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248"/>
              <a:ext cx="1248" cy="1632"/>
              <a:chOff x="3072" y="1536"/>
              <a:chExt cx="1248" cy="1632"/>
            </a:xfrm>
          </p:grpSpPr>
          <p:sp>
            <p:nvSpPr>
              <p:cNvPr id="1097" name="Oval 5">
                <a:extLst>
                  <a:ext uri="{FF2B5EF4-FFF2-40B4-BE49-F238E27FC236}">
                    <a16:creationId xmlns:a16="http://schemas.microsoft.com/office/drawing/2014/main" id="{CF71B16C-5790-0BF2-2C69-0A2BBBE7D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1098" name="Oval 6">
                <a:extLst>
                  <a:ext uri="{FF2B5EF4-FFF2-40B4-BE49-F238E27FC236}">
                    <a16:creationId xmlns:a16="http://schemas.microsoft.com/office/drawing/2014/main" id="{F99A1EB4-A1AC-3A5C-33DC-70596C76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82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4</a:t>
                </a:r>
              </a:p>
            </p:txBody>
          </p:sp>
          <p:sp>
            <p:nvSpPr>
              <p:cNvPr id="1099" name="Oval 7">
                <a:extLst>
                  <a:ext uri="{FF2B5EF4-FFF2-40B4-BE49-F238E27FC236}">
                    <a16:creationId xmlns:a16="http://schemas.microsoft.com/office/drawing/2014/main" id="{07B37FB0-7574-05A8-2FE7-EC0219770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5</a:t>
                </a:r>
              </a:p>
            </p:txBody>
          </p:sp>
          <p:sp>
            <p:nvSpPr>
              <p:cNvPr id="1100" name="Line 8">
                <a:extLst>
                  <a:ext uri="{FF2B5EF4-FFF2-40B4-BE49-F238E27FC236}">
                    <a16:creationId xmlns:a16="http://schemas.microsoft.com/office/drawing/2014/main" id="{5C37AA78-82D8-EA79-C76D-34D032B6E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1680"/>
                <a:ext cx="192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Line 9">
                <a:extLst>
                  <a:ext uri="{FF2B5EF4-FFF2-40B4-BE49-F238E27FC236}">
                    <a16:creationId xmlns:a16="http://schemas.microsoft.com/office/drawing/2014/main" id="{D2CC5A19-8B4F-E04F-74C1-E9E825C5F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92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Oval 10">
                <a:extLst>
                  <a:ext uri="{FF2B5EF4-FFF2-40B4-BE49-F238E27FC236}">
                    <a16:creationId xmlns:a16="http://schemas.microsoft.com/office/drawing/2014/main" id="{59C3B52F-AC5E-CE75-63D5-573B13061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1103" name="Line 11">
                <a:extLst>
                  <a:ext uri="{FF2B5EF4-FFF2-40B4-BE49-F238E27FC236}">
                    <a16:creationId xmlns:a16="http://schemas.microsoft.com/office/drawing/2014/main" id="{AD3C1443-4C9E-B2F9-CA29-C9D62AC22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4" name="Oval 12">
                <a:extLst>
                  <a:ext uri="{FF2B5EF4-FFF2-40B4-BE49-F238E27FC236}">
                    <a16:creationId xmlns:a16="http://schemas.microsoft.com/office/drawing/2014/main" id="{A86EE727-7C92-80C9-8218-27B149A1F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59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1105" name="Line 13">
                <a:extLst>
                  <a:ext uri="{FF2B5EF4-FFF2-40B4-BE49-F238E27FC236}">
                    <a16:creationId xmlns:a16="http://schemas.microsoft.com/office/drawing/2014/main" id="{B8AF4D68-7F19-37D7-1B74-36BA8B71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" name="Oval 14">
                <a:extLst>
                  <a:ext uri="{FF2B5EF4-FFF2-40B4-BE49-F238E27FC236}">
                    <a16:creationId xmlns:a16="http://schemas.microsoft.com/office/drawing/2014/main" id="{50BFF15C-F0C6-87F3-9BC0-CBC0B9770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9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1107" name="Line 15">
                <a:extLst>
                  <a:ext uri="{FF2B5EF4-FFF2-40B4-BE49-F238E27FC236}">
                    <a16:creationId xmlns:a16="http://schemas.microsoft.com/office/drawing/2014/main" id="{FD732357-A604-9FD6-E701-A4C02B1A1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8" name="Oval 16">
                <a:extLst>
                  <a:ext uri="{FF2B5EF4-FFF2-40B4-BE49-F238E27FC236}">
                    <a16:creationId xmlns:a16="http://schemas.microsoft.com/office/drawing/2014/main" id="{FC9EFE69-4805-CDE5-3135-878904B22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6</a:t>
                </a:r>
              </a:p>
            </p:txBody>
          </p:sp>
          <p:sp>
            <p:nvSpPr>
              <p:cNvPr id="1109" name="Line 17">
                <a:extLst>
                  <a:ext uri="{FF2B5EF4-FFF2-40B4-BE49-F238E27FC236}">
                    <a16:creationId xmlns:a16="http://schemas.microsoft.com/office/drawing/2014/main" id="{237663BF-C19C-B201-9D7F-F277FD019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0" name="Oval 18">
                <a:extLst>
                  <a:ext uri="{FF2B5EF4-FFF2-40B4-BE49-F238E27FC236}">
                    <a16:creationId xmlns:a16="http://schemas.microsoft.com/office/drawing/2014/main" id="{BE8C802F-2F23-D7B4-B03B-103756181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7</a:t>
                </a:r>
              </a:p>
            </p:txBody>
          </p:sp>
          <p:sp>
            <p:nvSpPr>
              <p:cNvPr id="1111" name="Line 19">
                <a:extLst>
                  <a:ext uri="{FF2B5EF4-FFF2-40B4-BE49-F238E27FC236}">
                    <a16:creationId xmlns:a16="http://schemas.microsoft.com/office/drawing/2014/main" id="{687F2F26-7FB8-8DD1-0168-A17978BF8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2" name="Oval 20">
                <a:extLst>
                  <a:ext uri="{FF2B5EF4-FFF2-40B4-BE49-F238E27FC236}">
                    <a16:creationId xmlns:a16="http://schemas.microsoft.com/office/drawing/2014/main" id="{5C9EE542-680E-8A57-45A7-B559E378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9</a:t>
                </a:r>
              </a:p>
            </p:txBody>
          </p:sp>
          <p:sp>
            <p:nvSpPr>
              <p:cNvPr id="1113" name="Line 21">
                <a:extLst>
                  <a:ext uri="{FF2B5EF4-FFF2-40B4-BE49-F238E27FC236}">
                    <a16:creationId xmlns:a16="http://schemas.microsoft.com/office/drawing/2014/main" id="{D2D76E60-A085-C93B-A1F9-70842D7C5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7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4" name="Oval 22">
                <a:extLst>
                  <a:ext uri="{FF2B5EF4-FFF2-40B4-BE49-F238E27FC236}">
                    <a16:creationId xmlns:a16="http://schemas.microsoft.com/office/drawing/2014/main" id="{5A8927A3-67A6-C5D1-4C31-AEB5A6FA0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8</a:t>
                </a:r>
              </a:p>
            </p:txBody>
          </p:sp>
          <p:sp>
            <p:nvSpPr>
              <p:cNvPr id="1115" name="Line 23">
                <a:extLst>
                  <a:ext uri="{FF2B5EF4-FFF2-40B4-BE49-F238E27FC236}">
                    <a16:creationId xmlns:a16="http://schemas.microsoft.com/office/drawing/2014/main" id="{A214BE0D-8198-7AD6-FBE0-07E8058F8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736"/>
                <a:ext cx="263" cy="2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84" name="Group 24">
              <a:extLst>
                <a:ext uri="{FF2B5EF4-FFF2-40B4-BE49-F238E27FC236}">
                  <a16:creationId xmlns:a16="http://schemas.microsoft.com/office/drawing/2014/main" id="{66DE5876-43E0-C931-5325-48FF2480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056"/>
              <a:ext cx="1248" cy="1824"/>
              <a:chOff x="3600" y="1056"/>
              <a:chExt cx="1248" cy="1824"/>
            </a:xfrm>
          </p:grpSpPr>
          <p:sp>
            <p:nvSpPr>
              <p:cNvPr id="1087" name="Rectangle 25">
                <a:extLst>
                  <a:ext uri="{FF2B5EF4-FFF2-40B4-BE49-F238E27FC236}">
                    <a16:creationId xmlns:a16="http://schemas.microsoft.com/office/drawing/2014/main" id="{EDBDE287-C736-4788-8BBE-82CBF41D3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0</a:t>
                </a:r>
                <a:endParaRPr lang="en-US" altLang="zh-CN" sz="2000" b="1"/>
              </a:p>
            </p:txBody>
          </p:sp>
          <p:sp>
            <p:nvSpPr>
              <p:cNvPr id="1088" name="Rectangle 26">
                <a:extLst>
                  <a:ext uri="{FF2B5EF4-FFF2-40B4-BE49-F238E27FC236}">
                    <a16:creationId xmlns:a16="http://schemas.microsoft.com/office/drawing/2014/main" id="{BF0B91B7-6BD4-F3BD-8A20-8C566BAD6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1</a:t>
                </a:r>
                <a:endParaRPr lang="en-US" altLang="zh-CN" sz="2000" b="1"/>
              </a:p>
            </p:txBody>
          </p:sp>
          <p:sp>
            <p:nvSpPr>
              <p:cNvPr id="1089" name="Rectangle 27">
                <a:extLst>
                  <a:ext uri="{FF2B5EF4-FFF2-40B4-BE49-F238E27FC236}">
                    <a16:creationId xmlns:a16="http://schemas.microsoft.com/office/drawing/2014/main" id="{B0EB2856-B94A-755F-4B25-7E0C46A7E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92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2</a:t>
                </a:r>
                <a:endParaRPr lang="en-US" altLang="zh-CN" sz="2000" b="1"/>
              </a:p>
            </p:txBody>
          </p:sp>
          <p:sp>
            <p:nvSpPr>
              <p:cNvPr id="1090" name="Rectangle 28">
                <a:extLst>
                  <a:ext uri="{FF2B5EF4-FFF2-40B4-BE49-F238E27FC236}">
                    <a16:creationId xmlns:a16="http://schemas.microsoft.com/office/drawing/2014/main" id="{87DF6606-51F8-895F-5DEE-A903313E4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3</a:t>
                </a:r>
                <a:endParaRPr lang="en-US" altLang="zh-CN" sz="2000" b="1"/>
              </a:p>
            </p:txBody>
          </p:sp>
          <p:sp>
            <p:nvSpPr>
              <p:cNvPr id="1091" name="Rectangle 29">
                <a:extLst>
                  <a:ext uri="{FF2B5EF4-FFF2-40B4-BE49-F238E27FC236}">
                    <a16:creationId xmlns:a16="http://schemas.microsoft.com/office/drawing/2014/main" id="{10D4AE31-91F8-A62E-5258-17C9725E1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4</a:t>
                </a:r>
                <a:endParaRPr lang="en-US" altLang="zh-CN" sz="2000" b="1"/>
              </a:p>
            </p:txBody>
          </p:sp>
          <p:sp>
            <p:nvSpPr>
              <p:cNvPr id="1092" name="Rectangle 30">
                <a:extLst>
                  <a:ext uri="{FF2B5EF4-FFF2-40B4-BE49-F238E27FC236}">
                    <a16:creationId xmlns:a16="http://schemas.microsoft.com/office/drawing/2014/main" id="{A157BE54-84A2-16E2-3441-5A71064E6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5</a:t>
                </a:r>
                <a:endParaRPr lang="en-US" altLang="zh-CN" sz="2000" b="1"/>
              </a:p>
            </p:txBody>
          </p:sp>
          <p:sp>
            <p:nvSpPr>
              <p:cNvPr id="1093" name="Rectangle 31">
                <a:extLst>
                  <a:ext uri="{FF2B5EF4-FFF2-40B4-BE49-F238E27FC236}">
                    <a16:creationId xmlns:a16="http://schemas.microsoft.com/office/drawing/2014/main" id="{4C2904B3-763A-E20C-EADC-B5A9E5B6F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6</a:t>
                </a:r>
                <a:endParaRPr lang="en-US" altLang="zh-CN" sz="2000" b="1"/>
              </a:p>
            </p:txBody>
          </p:sp>
          <p:sp>
            <p:nvSpPr>
              <p:cNvPr id="1094" name="Rectangle 32">
                <a:extLst>
                  <a:ext uri="{FF2B5EF4-FFF2-40B4-BE49-F238E27FC236}">
                    <a16:creationId xmlns:a16="http://schemas.microsoft.com/office/drawing/2014/main" id="{799B11C7-1DE9-8287-BC64-C6A887E31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7</a:t>
                </a:r>
                <a:endParaRPr lang="en-US" altLang="zh-CN" sz="2000" b="1"/>
              </a:p>
            </p:txBody>
          </p:sp>
          <p:sp>
            <p:nvSpPr>
              <p:cNvPr id="1095" name="Rectangle 33">
                <a:extLst>
                  <a:ext uri="{FF2B5EF4-FFF2-40B4-BE49-F238E27FC236}">
                    <a16:creationId xmlns:a16="http://schemas.microsoft.com/office/drawing/2014/main" id="{75CBE749-453F-9DFA-D362-3B6217D8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8</a:t>
                </a:r>
                <a:endParaRPr lang="en-US" altLang="zh-CN" sz="2000" b="1"/>
              </a:p>
            </p:txBody>
          </p:sp>
          <p:sp>
            <p:nvSpPr>
              <p:cNvPr id="1096" name="Rectangle 34">
                <a:extLst>
                  <a:ext uri="{FF2B5EF4-FFF2-40B4-BE49-F238E27FC236}">
                    <a16:creationId xmlns:a16="http://schemas.microsoft.com/office/drawing/2014/main" id="{1564578C-62E7-5E32-457A-F6199D04F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9</a:t>
                </a:r>
                <a:endParaRPr lang="en-US" altLang="zh-CN" sz="2000" b="1"/>
              </a:p>
            </p:txBody>
          </p:sp>
        </p:grpSp>
        <p:sp>
          <p:nvSpPr>
            <p:cNvPr id="1085" name="Freeform 35">
              <a:extLst>
                <a:ext uri="{FF2B5EF4-FFF2-40B4-BE49-F238E27FC236}">
                  <a16:creationId xmlns:a16="http://schemas.microsoft.com/office/drawing/2014/main" id="{B01924AD-405E-0DF0-5221-9A9EB80A9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344"/>
              <a:ext cx="624" cy="1008"/>
            </a:xfrm>
            <a:custGeom>
              <a:avLst/>
              <a:gdLst>
                <a:gd name="T0" fmla="*/ 624 w 624"/>
                <a:gd name="T1" fmla="*/ 0 h 1008"/>
                <a:gd name="T2" fmla="*/ 96 w 624"/>
                <a:gd name="T3" fmla="*/ 240 h 1008"/>
                <a:gd name="T4" fmla="*/ 48 w 624"/>
                <a:gd name="T5" fmla="*/ 720 h 1008"/>
                <a:gd name="T6" fmla="*/ 288 w 624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1008"/>
                <a:gd name="T14" fmla="*/ 624 w 624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1008">
                  <a:moveTo>
                    <a:pt x="624" y="0"/>
                  </a:moveTo>
                  <a:cubicBezTo>
                    <a:pt x="408" y="60"/>
                    <a:pt x="192" y="120"/>
                    <a:pt x="96" y="240"/>
                  </a:cubicBezTo>
                  <a:cubicBezTo>
                    <a:pt x="0" y="360"/>
                    <a:pt x="16" y="592"/>
                    <a:pt x="48" y="720"/>
                  </a:cubicBezTo>
                  <a:cubicBezTo>
                    <a:pt x="80" y="848"/>
                    <a:pt x="184" y="928"/>
                    <a:pt x="288" y="10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6" name="Freeform 36">
              <a:extLst>
                <a:ext uri="{FF2B5EF4-FFF2-40B4-BE49-F238E27FC236}">
                  <a16:creationId xmlns:a16="http://schemas.microsoft.com/office/drawing/2014/main" id="{BA21CE28-D6E5-130E-873B-BD54BB020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680"/>
              <a:ext cx="240" cy="720"/>
            </a:xfrm>
            <a:custGeom>
              <a:avLst/>
              <a:gdLst>
                <a:gd name="T0" fmla="*/ 0 w 240"/>
                <a:gd name="T1" fmla="*/ 0 h 720"/>
                <a:gd name="T2" fmla="*/ 240 w 240"/>
                <a:gd name="T3" fmla="*/ 384 h 720"/>
                <a:gd name="T4" fmla="*/ 0 w 240"/>
                <a:gd name="T5" fmla="*/ 720 h 720"/>
                <a:gd name="T6" fmla="*/ 0 60000 65536"/>
                <a:gd name="T7" fmla="*/ 0 60000 65536"/>
                <a:gd name="T8" fmla="*/ 0 60000 65536"/>
                <a:gd name="T9" fmla="*/ 0 w 240"/>
                <a:gd name="T10" fmla="*/ 0 h 720"/>
                <a:gd name="T11" fmla="*/ 240 w 24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720">
                  <a:moveTo>
                    <a:pt x="0" y="0"/>
                  </a:moveTo>
                  <a:cubicBezTo>
                    <a:pt x="120" y="132"/>
                    <a:pt x="240" y="264"/>
                    <a:pt x="240" y="384"/>
                  </a:cubicBezTo>
                  <a:cubicBezTo>
                    <a:pt x="240" y="504"/>
                    <a:pt x="120" y="612"/>
                    <a:pt x="0" y="7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06533" name="Object 37">
            <a:extLst>
              <a:ext uri="{FF2B5EF4-FFF2-40B4-BE49-F238E27FC236}">
                <a16:creationId xmlns:a16="http://schemas.microsoft.com/office/drawing/2014/main" id="{0C0BEFE2-1A50-CC46-43F1-342A3A4D0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600075"/>
          <a:ext cx="62722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9760" imgH="507960" progId="Equation.3">
                  <p:embed/>
                </p:oleObj>
              </mc:Choice>
              <mc:Fallback>
                <p:oleObj name="Equation" r:id="rId6" imgW="3479760" imgH="5079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600075"/>
                        <a:ext cx="627221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8">
            <a:extLst>
              <a:ext uri="{FF2B5EF4-FFF2-40B4-BE49-F238E27FC236}">
                <a16:creationId xmlns:a16="http://schemas.microsoft.com/office/drawing/2014/main" id="{1F3B76B0-F9D7-74EC-2C9B-469E46A318C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981200"/>
            <a:ext cx="4648200" cy="914400"/>
            <a:chOff x="2064" y="912"/>
            <a:chExt cx="2928" cy="576"/>
          </a:xfrm>
        </p:grpSpPr>
        <p:sp>
          <p:nvSpPr>
            <p:cNvPr id="1050" name="Rectangle 39">
              <a:extLst>
                <a:ext uri="{FF2B5EF4-FFF2-40B4-BE49-F238E27FC236}">
                  <a16:creationId xmlns:a16="http://schemas.microsoft.com/office/drawing/2014/main" id="{2019C5B9-9646-3F8A-E344-33786FF8C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vertex</a:t>
              </a:r>
            </a:p>
          </p:txBody>
        </p:sp>
        <p:sp>
          <p:nvSpPr>
            <p:cNvPr id="1051" name="Rectangle 40">
              <a:extLst>
                <a:ext uri="{FF2B5EF4-FFF2-40B4-BE49-F238E27FC236}">
                  <a16:creationId xmlns:a16="http://schemas.microsoft.com/office/drawing/2014/main" id="{D2D086B6-BC77-E66F-86DB-FE798C03B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04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Num</a:t>
              </a:r>
            </a:p>
          </p:txBody>
        </p:sp>
        <p:sp>
          <p:nvSpPr>
            <p:cNvPr id="1052" name="Rectangle 41">
              <a:extLst>
                <a:ext uri="{FF2B5EF4-FFF2-40B4-BE49-F238E27FC236}">
                  <a16:creationId xmlns:a16="http://schemas.microsoft.com/office/drawing/2014/main" id="{DA226D40-1A08-0421-23E9-F3B85564C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296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Low</a:t>
              </a:r>
            </a:p>
          </p:txBody>
        </p:sp>
        <p:sp>
          <p:nvSpPr>
            <p:cNvPr id="1053" name="Rectangle 42">
              <a:extLst>
                <a:ext uri="{FF2B5EF4-FFF2-40B4-BE49-F238E27FC236}">
                  <a16:creationId xmlns:a16="http://schemas.microsoft.com/office/drawing/2014/main" id="{62FF7FA3-377E-DEDD-35F7-17DBF0A81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0</a:t>
              </a:r>
              <a:endParaRPr lang="en-US" altLang="zh-CN" b="1"/>
            </a:p>
          </p:txBody>
        </p:sp>
        <p:sp>
          <p:nvSpPr>
            <p:cNvPr id="1054" name="Rectangle 43">
              <a:extLst>
                <a:ext uri="{FF2B5EF4-FFF2-40B4-BE49-F238E27FC236}">
                  <a16:creationId xmlns:a16="http://schemas.microsoft.com/office/drawing/2014/main" id="{84986296-1170-A160-11E0-8A041880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</a:t>
              </a:r>
              <a:endParaRPr lang="en-US" altLang="zh-CN" b="1"/>
            </a:p>
          </p:txBody>
        </p:sp>
        <p:sp>
          <p:nvSpPr>
            <p:cNvPr id="1055" name="Rectangle 44">
              <a:extLst>
                <a:ext uri="{FF2B5EF4-FFF2-40B4-BE49-F238E27FC236}">
                  <a16:creationId xmlns:a16="http://schemas.microsoft.com/office/drawing/2014/main" id="{799B5336-ADAB-D210-E31F-0FD1D0484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2</a:t>
              </a:r>
              <a:endParaRPr lang="en-US" altLang="zh-CN" b="1"/>
            </a:p>
          </p:txBody>
        </p:sp>
        <p:sp>
          <p:nvSpPr>
            <p:cNvPr id="1056" name="Rectangle 45">
              <a:extLst>
                <a:ext uri="{FF2B5EF4-FFF2-40B4-BE49-F238E27FC236}">
                  <a16:creationId xmlns:a16="http://schemas.microsoft.com/office/drawing/2014/main" id="{5D096FEE-CAA3-4A7C-56ED-4340DD02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3</a:t>
              </a:r>
              <a:endParaRPr lang="en-US" altLang="zh-CN" b="1"/>
            </a:p>
          </p:txBody>
        </p:sp>
        <p:sp>
          <p:nvSpPr>
            <p:cNvPr id="1057" name="Rectangle 46">
              <a:extLst>
                <a:ext uri="{FF2B5EF4-FFF2-40B4-BE49-F238E27FC236}">
                  <a16:creationId xmlns:a16="http://schemas.microsoft.com/office/drawing/2014/main" id="{D8698236-2B0A-4E07-209E-EEF148FF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4</a:t>
              </a:r>
              <a:endParaRPr lang="en-US" altLang="zh-CN" b="1"/>
            </a:p>
          </p:txBody>
        </p:sp>
        <p:sp>
          <p:nvSpPr>
            <p:cNvPr id="1058" name="Rectangle 47">
              <a:extLst>
                <a:ext uri="{FF2B5EF4-FFF2-40B4-BE49-F238E27FC236}">
                  <a16:creationId xmlns:a16="http://schemas.microsoft.com/office/drawing/2014/main" id="{A555A52D-8DE4-40BC-9B08-B1FF4A421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5</a:t>
              </a:r>
              <a:endParaRPr lang="en-US" altLang="zh-CN" b="1"/>
            </a:p>
          </p:txBody>
        </p:sp>
        <p:sp>
          <p:nvSpPr>
            <p:cNvPr id="1059" name="Rectangle 48">
              <a:extLst>
                <a:ext uri="{FF2B5EF4-FFF2-40B4-BE49-F238E27FC236}">
                  <a16:creationId xmlns:a16="http://schemas.microsoft.com/office/drawing/2014/main" id="{94FA85CF-6610-CE01-6B33-978BF8C08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6</a:t>
              </a:r>
              <a:endParaRPr lang="en-US" altLang="zh-CN" b="1"/>
            </a:p>
          </p:txBody>
        </p:sp>
        <p:sp>
          <p:nvSpPr>
            <p:cNvPr id="1060" name="Rectangle 49">
              <a:extLst>
                <a:ext uri="{FF2B5EF4-FFF2-40B4-BE49-F238E27FC236}">
                  <a16:creationId xmlns:a16="http://schemas.microsoft.com/office/drawing/2014/main" id="{981A03BD-9421-27E5-0054-07853609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7</a:t>
              </a:r>
              <a:endParaRPr lang="en-US" altLang="zh-CN" b="1"/>
            </a:p>
          </p:txBody>
        </p:sp>
        <p:sp>
          <p:nvSpPr>
            <p:cNvPr id="1061" name="Rectangle 50">
              <a:extLst>
                <a:ext uri="{FF2B5EF4-FFF2-40B4-BE49-F238E27FC236}">
                  <a16:creationId xmlns:a16="http://schemas.microsoft.com/office/drawing/2014/main" id="{3EF08352-1C88-E080-B6E3-A56599DDC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8</a:t>
              </a:r>
              <a:endParaRPr lang="en-US" altLang="zh-CN" b="1"/>
            </a:p>
          </p:txBody>
        </p:sp>
        <p:sp>
          <p:nvSpPr>
            <p:cNvPr id="1062" name="Rectangle 51">
              <a:extLst>
                <a:ext uri="{FF2B5EF4-FFF2-40B4-BE49-F238E27FC236}">
                  <a16:creationId xmlns:a16="http://schemas.microsoft.com/office/drawing/2014/main" id="{367B60EF-C56F-E6D7-0ECB-B82916400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9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9</a:t>
              </a:r>
              <a:endParaRPr lang="en-US" altLang="zh-CN" b="1"/>
            </a:p>
          </p:txBody>
        </p:sp>
        <p:sp>
          <p:nvSpPr>
            <p:cNvPr id="1063" name="Rectangle 52">
              <a:extLst>
                <a:ext uri="{FF2B5EF4-FFF2-40B4-BE49-F238E27FC236}">
                  <a16:creationId xmlns:a16="http://schemas.microsoft.com/office/drawing/2014/main" id="{1C897794-7D5A-B95F-6D98-C677AA186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4</a:t>
              </a:r>
              <a:endParaRPr lang="en-US" altLang="zh-CN" b="1"/>
            </a:p>
          </p:txBody>
        </p:sp>
        <p:sp>
          <p:nvSpPr>
            <p:cNvPr id="1064" name="Rectangle 53">
              <a:extLst>
                <a:ext uri="{FF2B5EF4-FFF2-40B4-BE49-F238E27FC236}">
                  <a16:creationId xmlns:a16="http://schemas.microsoft.com/office/drawing/2014/main" id="{7CECB8EC-67DA-0C45-182D-4902371E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3</a:t>
              </a:r>
              <a:endParaRPr lang="en-US" altLang="zh-CN" b="1"/>
            </a:p>
          </p:txBody>
        </p:sp>
        <p:sp>
          <p:nvSpPr>
            <p:cNvPr id="1065" name="Rectangle 54">
              <a:extLst>
                <a:ext uri="{FF2B5EF4-FFF2-40B4-BE49-F238E27FC236}">
                  <a16:creationId xmlns:a16="http://schemas.microsoft.com/office/drawing/2014/main" id="{8BA474DE-CFD6-B8BF-650F-D212B81B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2</a:t>
              </a:r>
              <a:endParaRPr lang="en-US" altLang="zh-CN" b="1"/>
            </a:p>
          </p:txBody>
        </p:sp>
        <p:sp>
          <p:nvSpPr>
            <p:cNvPr id="1066" name="Rectangle 55">
              <a:extLst>
                <a:ext uri="{FF2B5EF4-FFF2-40B4-BE49-F238E27FC236}">
                  <a16:creationId xmlns:a16="http://schemas.microsoft.com/office/drawing/2014/main" id="{D7A4A703-ACEE-FBFB-F6C9-B4ACBBEAB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0</a:t>
              </a:r>
              <a:endParaRPr lang="en-US" altLang="zh-CN" b="1"/>
            </a:p>
          </p:txBody>
        </p:sp>
        <p:sp>
          <p:nvSpPr>
            <p:cNvPr id="1067" name="Rectangle 56">
              <a:extLst>
                <a:ext uri="{FF2B5EF4-FFF2-40B4-BE49-F238E27FC236}">
                  <a16:creationId xmlns:a16="http://schemas.microsoft.com/office/drawing/2014/main" id="{0A9D887C-4906-17ED-2A23-FF2F9EAF7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</a:t>
              </a:r>
              <a:endParaRPr lang="en-US" altLang="zh-CN" b="1"/>
            </a:p>
          </p:txBody>
        </p:sp>
        <p:sp>
          <p:nvSpPr>
            <p:cNvPr id="1068" name="Rectangle 57">
              <a:extLst>
                <a:ext uri="{FF2B5EF4-FFF2-40B4-BE49-F238E27FC236}">
                  <a16:creationId xmlns:a16="http://schemas.microsoft.com/office/drawing/2014/main" id="{B3E9DB4D-31CB-948B-33FF-505D00D5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5</a:t>
              </a:r>
              <a:endParaRPr lang="en-US" altLang="zh-CN" b="1"/>
            </a:p>
          </p:txBody>
        </p:sp>
        <p:sp>
          <p:nvSpPr>
            <p:cNvPr id="1069" name="Rectangle 58">
              <a:extLst>
                <a:ext uri="{FF2B5EF4-FFF2-40B4-BE49-F238E27FC236}">
                  <a16:creationId xmlns:a16="http://schemas.microsoft.com/office/drawing/2014/main" id="{CF18B9DE-A084-DC92-93C9-A4114EE65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6</a:t>
              </a:r>
              <a:endParaRPr lang="en-US" altLang="zh-CN" b="1"/>
            </a:p>
          </p:txBody>
        </p:sp>
        <p:sp>
          <p:nvSpPr>
            <p:cNvPr id="1070" name="Rectangle 59">
              <a:extLst>
                <a:ext uri="{FF2B5EF4-FFF2-40B4-BE49-F238E27FC236}">
                  <a16:creationId xmlns:a16="http://schemas.microsoft.com/office/drawing/2014/main" id="{C80793C9-E511-D147-3473-7EFB972B7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7</a:t>
              </a:r>
              <a:endParaRPr lang="en-US" altLang="zh-CN" b="1"/>
            </a:p>
          </p:txBody>
        </p:sp>
        <p:sp>
          <p:nvSpPr>
            <p:cNvPr id="1071" name="Rectangle 60">
              <a:extLst>
                <a:ext uri="{FF2B5EF4-FFF2-40B4-BE49-F238E27FC236}">
                  <a16:creationId xmlns:a16="http://schemas.microsoft.com/office/drawing/2014/main" id="{3D0B933F-EA42-938A-55C2-DE965904F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9</a:t>
              </a:r>
              <a:endParaRPr lang="en-US" altLang="zh-CN" b="1"/>
            </a:p>
          </p:txBody>
        </p:sp>
        <p:sp>
          <p:nvSpPr>
            <p:cNvPr id="1072" name="Rectangle 61">
              <a:extLst>
                <a:ext uri="{FF2B5EF4-FFF2-40B4-BE49-F238E27FC236}">
                  <a16:creationId xmlns:a16="http://schemas.microsoft.com/office/drawing/2014/main" id="{DFFE0FED-3D10-479C-104E-C2A9106F0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0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8</a:t>
              </a:r>
              <a:endParaRPr lang="en-US" altLang="zh-CN" b="1"/>
            </a:p>
          </p:txBody>
        </p:sp>
        <p:sp>
          <p:nvSpPr>
            <p:cNvPr id="1073" name="Rectangle 62">
              <a:extLst>
                <a:ext uri="{FF2B5EF4-FFF2-40B4-BE49-F238E27FC236}">
                  <a16:creationId xmlns:a16="http://schemas.microsoft.com/office/drawing/2014/main" id="{A5066AFB-58C7-7845-452A-18C9FB069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4" name="Rectangle 63">
              <a:extLst>
                <a:ext uri="{FF2B5EF4-FFF2-40B4-BE49-F238E27FC236}">
                  <a16:creationId xmlns:a16="http://schemas.microsoft.com/office/drawing/2014/main" id="{DC50B1A7-7CF4-64EC-1007-EE06B8C3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5" name="Rectangle 64">
              <a:extLst>
                <a:ext uri="{FF2B5EF4-FFF2-40B4-BE49-F238E27FC236}">
                  <a16:creationId xmlns:a16="http://schemas.microsoft.com/office/drawing/2014/main" id="{9614FE8A-B195-1128-B412-E94F0B8D2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6" name="Rectangle 65">
              <a:extLst>
                <a:ext uri="{FF2B5EF4-FFF2-40B4-BE49-F238E27FC236}">
                  <a16:creationId xmlns:a16="http://schemas.microsoft.com/office/drawing/2014/main" id="{F24F47E1-CF02-11E3-2C06-E723FA22F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7" name="Rectangle 66">
              <a:extLst>
                <a:ext uri="{FF2B5EF4-FFF2-40B4-BE49-F238E27FC236}">
                  <a16:creationId xmlns:a16="http://schemas.microsoft.com/office/drawing/2014/main" id="{C44CA757-512A-BDBE-DC1D-3F7AF6F14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8" name="Rectangle 67">
              <a:extLst>
                <a:ext uri="{FF2B5EF4-FFF2-40B4-BE49-F238E27FC236}">
                  <a16:creationId xmlns:a16="http://schemas.microsoft.com/office/drawing/2014/main" id="{E055B31F-54B0-C390-6202-B414F2009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79" name="Rectangle 68">
              <a:extLst>
                <a:ext uri="{FF2B5EF4-FFF2-40B4-BE49-F238E27FC236}">
                  <a16:creationId xmlns:a16="http://schemas.microsoft.com/office/drawing/2014/main" id="{6C1CFCAD-21FE-517E-CB13-6D07BC36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80" name="Rectangle 69">
              <a:extLst>
                <a:ext uri="{FF2B5EF4-FFF2-40B4-BE49-F238E27FC236}">
                  <a16:creationId xmlns:a16="http://schemas.microsoft.com/office/drawing/2014/main" id="{FAB43A99-867F-4989-BCB8-EDEE4F81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81" name="Rectangle 70">
              <a:extLst>
                <a:ext uri="{FF2B5EF4-FFF2-40B4-BE49-F238E27FC236}">
                  <a16:creationId xmlns:a16="http://schemas.microsoft.com/office/drawing/2014/main" id="{21CF0BA1-831F-E335-CD6B-B73F164D0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082" name="Rectangle 71">
              <a:extLst>
                <a:ext uri="{FF2B5EF4-FFF2-40B4-BE49-F238E27FC236}">
                  <a16:creationId xmlns:a16="http://schemas.microsoft.com/office/drawing/2014/main" id="{9569E204-320B-8118-8F79-FE9488784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9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</p:grpSp>
      <p:sp>
        <p:nvSpPr>
          <p:cNvPr id="106568" name="Rectangle 72">
            <a:extLst>
              <a:ext uri="{FF2B5EF4-FFF2-40B4-BE49-F238E27FC236}">
                <a16:creationId xmlns:a16="http://schemas.microsoft.com/office/drawing/2014/main" id="{A0D36B06-4FDE-FAB3-E160-68D104B0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0</a:t>
            </a:r>
          </a:p>
        </p:txBody>
      </p:sp>
      <p:sp>
        <p:nvSpPr>
          <p:cNvPr id="106569" name="Rectangle 73">
            <a:extLst>
              <a:ext uri="{FF2B5EF4-FFF2-40B4-BE49-F238E27FC236}">
                <a16:creationId xmlns:a16="http://schemas.microsoft.com/office/drawing/2014/main" id="{1817252A-2F58-A4CB-566F-6B0D149F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0</a:t>
            </a:r>
          </a:p>
        </p:txBody>
      </p:sp>
      <p:sp>
        <p:nvSpPr>
          <p:cNvPr id="106570" name="Rectangle 74">
            <a:extLst>
              <a:ext uri="{FF2B5EF4-FFF2-40B4-BE49-F238E27FC236}">
                <a16:creationId xmlns:a16="http://schemas.microsoft.com/office/drawing/2014/main" id="{BAF76607-1677-55B7-E71F-AC78BCF9D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5</a:t>
            </a:r>
          </a:p>
        </p:txBody>
      </p:sp>
      <p:sp>
        <p:nvSpPr>
          <p:cNvPr id="106571" name="Rectangle 75">
            <a:extLst>
              <a:ext uri="{FF2B5EF4-FFF2-40B4-BE49-F238E27FC236}">
                <a16:creationId xmlns:a16="http://schemas.microsoft.com/office/drawing/2014/main" id="{221CCD3A-F1A5-4838-DB73-D2BE6D988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4</a:t>
            </a:r>
          </a:p>
        </p:txBody>
      </p:sp>
      <p:sp>
        <p:nvSpPr>
          <p:cNvPr id="106572" name="Rectangle 76">
            <a:extLst>
              <a:ext uri="{FF2B5EF4-FFF2-40B4-BE49-F238E27FC236}">
                <a16:creationId xmlns:a16="http://schemas.microsoft.com/office/drawing/2014/main" id="{27C5D830-8D8C-9CC0-2ECC-AEA06B70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0</a:t>
            </a:r>
          </a:p>
        </p:txBody>
      </p:sp>
      <p:sp>
        <p:nvSpPr>
          <p:cNvPr id="106573" name="Rectangle 77">
            <a:extLst>
              <a:ext uri="{FF2B5EF4-FFF2-40B4-BE49-F238E27FC236}">
                <a16:creationId xmlns:a16="http://schemas.microsoft.com/office/drawing/2014/main" id="{510413F3-CBB7-7525-9BF6-A70BAA0D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0</a:t>
            </a:r>
          </a:p>
        </p:txBody>
      </p:sp>
      <p:sp>
        <p:nvSpPr>
          <p:cNvPr id="106574" name="Rectangle 78">
            <a:extLst>
              <a:ext uri="{FF2B5EF4-FFF2-40B4-BE49-F238E27FC236}">
                <a16:creationId xmlns:a16="http://schemas.microsoft.com/office/drawing/2014/main" id="{AEDC2F45-8E7B-12B2-B39F-DC0BC679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5</a:t>
            </a:r>
          </a:p>
        </p:txBody>
      </p:sp>
      <p:sp>
        <p:nvSpPr>
          <p:cNvPr id="106575" name="Rectangle 79">
            <a:extLst>
              <a:ext uri="{FF2B5EF4-FFF2-40B4-BE49-F238E27FC236}">
                <a16:creationId xmlns:a16="http://schemas.microsoft.com/office/drawing/2014/main" id="{0AA91952-D075-DF77-267F-5D089C4A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5</a:t>
            </a:r>
          </a:p>
        </p:txBody>
      </p:sp>
      <p:sp>
        <p:nvSpPr>
          <p:cNvPr id="106576" name="Rectangle 80">
            <a:extLst>
              <a:ext uri="{FF2B5EF4-FFF2-40B4-BE49-F238E27FC236}">
                <a16:creationId xmlns:a16="http://schemas.microsoft.com/office/drawing/2014/main" id="{A85E51E4-E879-3953-0A45-0CC8A2AC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9</a:t>
            </a:r>
          </a:p>
        </p:txBody>
      </p:sp>
      <p:sp>
        <p:nvSpPr>
          <p:cNvPr id="106577" name="Rectangle 81">
            <a:extLst>
              <a:ext uri="{FF2B5EF4-FFF2-40B4-BE49-F238E27FC236}">
                <a16:creationId xmlns:a16="http://schemas.microsoft.com/office/drawing/2014/main" id="{1FB726DE-E9A0-EBB6-FD98-977D8ACF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90800"/>
            <a:ext cx="381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8</a:t>
            </a:r>
          </a:p>
        </p:txBody>
      </p:sp>
      <p:sp>
        <p:nvSpPr>
          <p:cNvPr id="106578" name="Text Box 82">
            <a:extLst>
              <a:ext uri="{FF2B5EF4-FFF2-40B4-BE49-F238E27FC236}">
                <a16:creationId xmlns:a16="http://schemas.microsoft.com/office/drawing/2014/main" id="{DC88BFDE-23E6-0CD3-B011-314EC875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792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Therefore, </a:t>
            </a:r>
            <a:r>
              <a:rPr lang="en-US" altLang="zh-CN" b="1" i="1"/>
              <a:t>u</a:t>
            </a:r>
            <a:r>
              <a:rPr lang="en-US" altLang="zh-CN" b="1"/>
              <a:t> is an </a:t>
            </a:r>
            <a:r>
              <a:rPr lang="en-US" altLang="zh-CN" b="1">
                <a:solidFill>
                  <a:schemeClr val="accent1"/>
                </a:solidFill>
              </a:rPr>
              <a:t>articulation point</a:t>
            </a:r>
            <a:r>
              <a:rPr lang="en-US" altLang="zh-CN" b="1"/>
              <a:t> iff</a:t>
            </a:r>
          </a:p>
          <a:p>
            <a:pPr eaLnBrk="1" hangingPunct="1"/>
            <a:r>
              <a:rPr lang="en-US" altLang="zh-CN" b="1"/>
              <a:t>(1)  </a:t>
            </a:r>
            <a:r>
              <a:rPr lang="en-US" altLang="zh-CN" b="1" i="1"/>
              <a:t>u</a:t>
            </a:r>
            <a:r>
              <a:rPr lang="en-US" altLang="zh-CN" b="1"/>
              <a:t> is the </a:t>
            </a:r>
            <a:r>
              <a:rPr lang="en-US" altLang="zh-CN" b="1">
                <a:solidFill>
                  <a:schemeClr val="hlink"/>
                </a:solidFill>
              </a:rPr>
              <a:t>root</a:t>
            </a:r>
            <a:r>
              <a:rPr lang="en-US" altLang="zh-CN" b="1"/>
              <a:t> and has </a:t>
            </a:r>
            <a:r>
              <a:rPr lang="en-US" altLang="zh-CN" b="1">
                <a:solidFill>
                  <a:schemeClr val="hlink"/>
                </a:solidFill>
              </a:rPr>
              <a:t>at least 2 children</a:t>
            </a:r>
            <a:r>
              <a:rPr lang="en-US" altLang="zh-CN" b="1"/>
              <a:t>;  or</a:t>
            </a:r>
          </a:p>
          <a:p>
            <a:pPr eaLnBrk="1" hangingPunct="1"/>
            <a:r>
              <a:rPr lang="en-US" altLang="zh-CN" b="1"/>
              <a:t>(2)  </a:t>
            </a:r>
            <a:r>
              <a:rPr lang="en-US" altLang="zh-CN" b="1" i="1"/>
              <a:t>u</a:t>
            </a:r>
            <a:r>
              <a:rPr lang="en-US" altLang="zh-CN" b="1"/>
              <a:t> is not the root, and has </a:t>
            </a:r>
            <a:r>
              <a:rPr lang="en-US" altLang="zh-CN" b="1">
                <a:solidFill>
                  <a:schemeClr val="hlink"/>
                </a:solidFill>
              </a:rPr>
              <a:t>at least 1 child</a:t>
            </a:r>
            <a:r>
              <a:rPr lang="en-US" altLang="zh-CN" b="1"/>
              <a:t> such that  </a:t>
            </a:r>
            <a:r>
              <a:rPr lang="en-US" altLang="zh-CN" b="1" i="1">
                <a:solidFill>
                  <a:schemeClr val="hlink"/>
                </a:solidFill>
              </a:rPr>
              <a:t>Low</a:t>
            </a:r>
            <a:r>
              <a:rPr lang="en-US" altLang="zh-CN" b="1">
                <a:solidFill>
                  <a:schemeClr val="hlink"/>
                </a:solidFill>
              </a:rPr>
              <a:t>( </a:t>
            </a:r>
            <a:r>
              <a:rPr lang="en-US" altLang="zh-CN" b="1" i="1">
                <a:solidFill>
                  <a:schemeClr val="hlink"/>
                </a:solidFill>
              </a:rPr>
              <a:t>child</a:t>
            </a:r>
            <a:r>
              <a:rPr lang="en-US" altLang="zh-CN" b="1">
                <a:solidFill>
                  <a:schemeClr val="hlink"/>
                </a:solidFill>
              </a:rPr>
              <a:t> )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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Num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(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u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endParaRPr lang="en-US" altLang="zh-CN" b="1"/>
          </a:p>
        </p:txBody>
      </p:sp>
      <p:sp>
        <p:nvSpPr>
          <p:cNvPr id="106579" name="Oval 83">
            <a:extLst>
              <a:ext uri="{FF2B5EF4-FFF2-40B4-BE49-F238E27FC236}">
                <a16:creationId xmlns:a16="http://schemas.microsoft.com/office/drawing/2014/main" id="{30AF9AE0-1CA4-8834-72CF-FA698E9E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80" name="Oval 84">
            <a:extLst>
              <a:ext uri="{FF2B5EF4-FFF2-40B4-BE49-F238E27FC236}">
                <a16:creationId xmlns:a16="http://schemas.microsoft.com/office/drawing/2014/main" id="{50B1AEE9-5C7A-83C8-9EC8-783949C6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81" name="Line 85">
            <a:extLst>
              <a:ext uri="{FF2B5EF4-FFF2-40B4-BE49-F238E27FC236}">
                <a16:creationId xmlns:a16="http://schemas.microsoft.com/office/drawing/2014/main" id="{DF73EB42-0215-DED4-95A9-51E70A796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5146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82" name="Line 86">
            <a:extLst>
              <a:ext uri="{FF2B5EF4-FFF2-40B4-BE49-F238E27FC236}">
                <a16:creationId xmlns:a16="http://schemas.microsoft.com/office/drawing/2014/main" id="{837D761C-0D9B-140C-E1A5-DF6113698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146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83" name="Oval 87">
            <a:extLst>
              <a:ext uri="{FF2B5EF4-FFF2-40B4-BE49-F238E27FC236}">
                <a16:creationId xmlns:a16="http://schemas.microsoft.com/office/drawing/2014/main" id="{38A10F78-8770-0AB6-A10C-4811A00A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84" name="Line 88">
            <a:extLst>
              <a:ext uri="{FF2B5EF4-FFF2-40B4-BE49-F238E27FC236}">
                <a16:creationId xmlns:a16="http://schemas.microsoft.com/office/drawing/2014/main" id="{B68265B4-A406-1799-2A1F-4867BC659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85" name="Oval 89">
            <a:extLst>
              <a:ext uri="{FF2B5EF4-FFF2-40B4-BE49-F238E27FC236}">
                <a16:creationId xmlns:a16="http://schemas.microsoft.com/office/drawing/2014/main" id="{FCD717F6-90DE-F622-6B86-9ACB2869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981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86" name="AutoShape 90">
            <a:extLst>
              <a:ext uri="{FF2B5EF4-FFF2-40B4-BE49-F238E27FC236}">
                <a16:creationId xmlns:a16="http://schemas.microsoft.com/office/drawing/2014/main" id="{8A4B40CB-2D75-B047-CDDD-85581BB803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600" y="5257800"/>
            <a:ext cx="7924800" cy="914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Please read the pseudocodes on p.327 and p.329 for more details.</a:t>
            </a:r>
          </a:p>
        </p:txBody>
      </p:sp>
      <p:sp>
        <p:nvSpPr>
          <p:cNvPr id="1049" name="Text Box 91">
            <a:extLst>
              <a:ext uri="{FF2B5EF4-FFF2-40B4-BE49-F238E27FC236}">
                <a16:creationId xmlns:a16="http://schemas.microsoft.com/office/drawing/2014/main" id="{D696F734-9F84-71B0-C1C0-002424764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6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1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10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10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68" grpId="0" animBg="1" autoUpdateAnimBg="0"/>
      <p:bldP spid="106569" grpId="0" animBg="1" autoUpdateAnimBg="0"/>
      <p:bldP spid="106570" grpId="0" animBg="1" autoUpdateAnimBg="0"/>
      <p:bldP spid="106571" grpId="0" animBg="1" autoUpdateAnimBg="0"/>
      <p:bldP spid="106572" grpId="0" animBg="1" autoUpdateAnimBg="0"/>
      <p:bldP spid="106573" grpId="0" animBg="1" autoUpdateAnimBg="0"/>
      <p:bldP spid="106574" grpId="0" animBg="1" autoUpdateAnimBg="0"/>
      <p:bldP spid="106575" grpId="0" animBg="1" autoUpdateAnimBg="0"/>
      <p:bldP spid="106576" grpId="0" animBg="1" autoUpdateAnimBg="0"/>
      <p:bldP spid="106577" grpId="0" animBg="1" autoUpdateAnimBg="0"/>
      <p:bldP spid="106578" grpId="0" autoUpdateAnimBg="0"/>
      <p:bldP spid="106579" grpId="0" animBg="1"/>
      <p:bldP spid="106580" grpId="0" animBg="1"/>
      <p:bldP spid="106583" grpId="0" animBg="1"/>
      <p:bldP spid="106585" grpId="0" animBg="1"/>
      <p:bldP spid="10658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3F4C6C43-D417-5E18-2A7E-7B9B824B6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A8B7FDD1-3677-4E6F-E4CD-51B7E365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3.  Euler Circuits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6172815-5625-5B84-B8E0-4D9249F2F02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93750"/>
            <a:ext cx="7620000" cy="2057400"/>
            <a:chOff x="432" y="432"/>
            <a:chExt cx="4800" cy="1296"/>
          </a:xfrm>
        </p:grpSpPr>
        <p:sp>
          <p:nvSpPr>
            <p:cNvPr id="6195" name="Rectangle 5">
              <a:extLst>
                <a:ext uri="{FF2B5EF4-FFF2-40B4-BE49-F238E27FC236}">
                  <a16:creationId xmlns:a16="http://schemas.microsoft.com/office/drawing/2014/main" id="{FC0CB532-D85A-CFF9-BB3A-AB553294D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68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6" name="AutoShape 6">
              <a:extLst>
                <a:ext uri="{FF2B5EF4-FFF2-40B4-BE49-F238E27FC236}">
                  <a16:creationId xmlns:a16="http://schemas.microsoft.com/office/drawing/2014/main" id="{24F856DC-505A-79CF-0FBF-10B8109E1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32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7" name="AutoShape 7">
              <a:extLst>
                <a:ext uri="{FF2B5EF4-FFF2-40B4-BE49-F238E27FC236}">
                  <a16:creationId xmlns:a16="http://schemas.microsoft.com/office/drawing/2014/main" id="{DD8A9AB2-FB85-9B45-E791-0C7744E23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8" name="AutoShape 8">
              <a:extLst>
                <a:ext uri="{FF2B5EF4-FFF2-40B4-BE49-F238E27FC236}">
                  <a16:creationId xmlns:a16="http://schemas.microsoft.com/office/drawing/2014/main" id="{60DF0D51-3B5C-2D30-9A48-DD1BB10427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9" name="Rectangle 9">
              <a:extLst>
                <a:ext uri="{FF2B5EF4-FFF2-40B4-BE49-F238E27FC236}">
                  <a16:creationId xmlns:a16="http://schemas.microsoft.com/office/drawing/2014/main" id="{5E18E2AE-E59B-92F4-CB19-E8F6B7469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768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0" name="AutoShape 10">
              <a:extLst>
                <a:ext uri="{FF2B5EF4-FFF2-40B4-BE49-F238E27FC236}">
                  <a16:creationId xmlns:a16="http://schemas.microsoft.com/office/drawing/2014/main" id="{3208CC0A-9991-35DC-48C9-30CF894B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432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1" name="AutoShape 11">
              <a:extLst>
                <a:ext uri="{FF2B5EF4-FFF2-40B4-BE49-F238E27FC236}">
                  <a16:creationId xmlns:a16="http://schemas.microsoft.com/office/drawing/2014/main" id="{65F9DEED-7191-E916-0C19-9D18775A3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2" name="AutoShape 12">
              <a:extLst>
                <a:ext uri="{FF2B5EF4-FFF2-40B4-BE49-F238E27FC236}">
                  <a16:creationId xmlns:a16="http://schemas.microsoft.com/office/drawing/2014/main" id="{AFF91871-D77B-758D-0168-88C83D7B2C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1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3" name="AutoShape 13">
              <a:extLst>
                <a:ext uri="{FF2B5EF4-FFF2-40B4-BE49-F238E27FC236}">
                  <a16:creationId xmlns:a16="http://schemas.microsoft.com/office/drawing/2014/main" id="{9011FACD-B8A1-0FB1-4182-61BDAF3AFD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1392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4" name="Rectangle 14">
              <a:extLst>
                <a:ext uri="{FF2B5EF4-FFF2-40B4-BE49-F238E27FC236}">
                  <a16:creationId xmlns:a16="http://schemas.microsoft.com/office/drawing/2014/main" id="{7E37FCB6-58AB-7393-39CE-D9BFF3E5F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68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5" name="AutoShape 15">
              <a:extLst>
                <a:ext uri="{FF2B5EF4-FFF2-40B4-BE49-F238E27FC236}">
                  <a16:creationId xmlns:a16="http://schemas.microsoft.com/office/drawing/2014/main" id="{1913FB66-A77D-EA59-C7E0-AD4772FB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6" name="AutoShape 16">
              <a:extLst>
                <a:ext uri="{FF2B5EF4-FFF2-40B4-BE49-F238E27FC236}">
                  <a16:creationId xmlns:a16="http://schemas.microsoft.com/office/drawing/2014/main" id="{26466D52-B52D-A0BE-1BC2-8F53FA69CF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2" y="768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59F4E6D4-7B43-EA8B-4E4A-DD129F0C8C5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971800"/>
            <a:ext cx="7620000" cy="762000"/>
            <a:chOff x="480" y="2064"/>
            <a:chExt cx="4800" cy="480"/>
          </a:xfrm>
        </p:grpSpPr>
        <p:pic>
          <p:nvPicPr>
            <p:cNvPr id="6193" name="Picture 18" descr="DARTS">
              <a:extLst>
                <a:ext uri="{FF2B5EF4-FFF2-40B4-BE49-F238E27FC236}">
                  <a16:creationId xmlns:a16="http://schemas.microsoft.com/office/drawing/2014/main" id="{9EAC7F75-AA9B-39FD-FA7F-DB7DD9400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11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4" name="Text Box 19">
              <a:extLst>
                <a:ext uri="{FF2B5EF4-FFF2-40B4-BE49-F238E27FC236}">
                  <a16:creationId xmlns:a16="http://schemas.microsoft.com/office/drawing/2014/main" id="{AA6C1FF0-D699-949E-F506-3DF6CF94D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64"/>
              <a:ext cx="43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Draw each line exactly once without lifting your pen from the paper –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Euler tour</a:t>
              </a: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D2EE9C9C-F61F-6765-88EB-D215D9E637E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33800"/>
            <a:ext cx="7620000" cy="762000"/>
            <a:chOff x="480" y="2688"/>
            <a:chExt cx="4800" cy="480"/>
          </a:xfrm>
        </p:grpSpPr>
        <p:pic>
          <p:nvPicPr>
            <p:cNvPr id="6191" name="Picture 21" descr="DARTS">
              <a:extLst>
                <a:ext uri="{FF2B5EF4-FFF2-40B4-BE49-F238E27FC236}">
                  <a16:creationId xmlns:a16="http://schemas.microsoft.com/office/drawing/2014/main" id="{03999797-EEC8-12CB-2F68-7F33FCCD4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2" name="Text Box 22">
              <a:extLst>
                <a:ext uri="{FF2B5EF4-FFF2-40B4-BE49-F238E27FC236}">
                  <a16:creationId xmlns:a16="http://schemas.microsoft.com/office/drawing/2014/main" id="{CD336A8F-FA1A-C7A3-9D6F-3CB78C799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43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Draw each line exactly once without lifting your pen from the paper, AND finish at the starting point –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Euler curcuit</a:t>
              </a:r>
            </a:p>
          </p:txBody>
        </p:sp>
      </p:grpSp>
      <p:sp>
        <p:nvSpPr>
          <p:cNvPr id="107543" name="Line 23">
            <a:extLst>
              <a:ext uri="{FF2B5EF4-FFF2-40B4-BE49-F238E27FC236}">
                <a16:creationId xmlns:a16="http://schemas.microsoft.com/office/drawing/2014/main" id="{F7108D3B-34C0-059C-E113-595016910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295400"/>
            <a:ext cx="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4" name="Line 24">
            <a:extLst>
              <a:ext uri="{FF2B5EF4-FFF2-40B4-BE49-F238E27FC236}">
                <a16:creationId xmlns:a16="http://schemas.microsoft.com/office/drawing/2014/main" id="{BB5D1F4A-69D6-551F-AB85-9B3E0EF4E1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762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5" name="Line 25">
            <a:extLst>
              <a:ext uri="{FF2B5EF4-FFF2-40B4-BE49-F238E27FC236}">
                <a16:creationId xmlns:a16="http://schemas.microsoft.com/office/drawing/2014/main" id="{430F2E1C-F857-6A8C-EB53-E1061451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762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6" name="Line 26">
            <a:extLst>
              <a:ext uri="{FF2B5EF4-FFF2-40B4-BE49-F238E27FC236}">
                <a16:creationId xmlns:a16="http://schemas.microsoft.com/office/drawing/2014/main" id="{FD3AECD0-F732-3A3B-5FB6-D18E7B911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1295400"/>
            <a:ext cx="228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7" name="Line 27">
            <a:extLst>
              <a:ext uri="{FF2B5EF4-FFF2-40B4-BE49-F238E27FC236}">
                <a16:creationId xmlns:a16="http://schemas.microsoft.com/office/drawing/2014/main" id="{AB9F1B77-7F3B-3FE8-B65C-31B50F9B6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95400"/>
            <a:ext cx="22860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8" name="Line 28">
            <a:extLst>
              <a:ext uri="{FF2B5EF4-FFF2-40B4-BE49-F238E27FC236}">
                <a16:creationId xmlns:a16="http://schemas.microsoft.com/office/drawing/2014/main" id="{C540A054-9BF5-E315-680F-1CFA59E09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2286000"/>
            <a:ext cx="228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9" name="Line 29">
            <a:extLst>
              <a:ext uri="{FF2B5EF4-FFF2-40B4-BE49-F238E27FC236}">
                <a16:creationId xmlns:a16="http://schemas.microsoft.com/office/drawing/2014/main" id="{3ED14341-949B-A303-DCE4-40B0374DCE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295400"/>
            <a:ext cx="22860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0" name="Line 30">
            <a:extLst>
              <a:ext uri="{FF2B5EF4-FFF2-40B4-BE49-F238E27FC236}">
                <a16:creationId xmlns:a16="http://schemas.microsoft.com/office/drawing/2014/main" id="{26DFA769-324F-1AC6-3051-9EAFE6850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295400"/>
            <a:ext cx="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1" name="Line 31">
            <a:extLst>
              <a:ext uri="{FF2B5EF4-FFF2-40B4-BE49-F238E27FC236}">
                <a16:creationId xmlns:a16="http://schemas.microsoft.com/office/drawing/2014/main" id="{D5167C4C-0272-67BE-A6BB-601BB61576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762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2" name="Line 32">
            <a:extLst>
              <a:ext uri="{FF2B5EF4-FFF2-40B4-BE49-F238E27FC236}">
                <a16:creationId xmlns:a16="http://schemas.microsoft.com/office/drawing/2014/main" id="{52E9C5E3-5CA6-2300-B6BE-DAFF6292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295400"/>
            <a:ext cx="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3" name="Line 33">
            <a:extLst>
              <a:ext uri="{FF2B5EF4-FFF2-40B4-BE49-F238E27FC236}">
                <a16:creationId xmlns:a16="http://schemas.microsoft.com/office/drawing/2014/main" id="{C14AE98C-2EF3-89D6-9D22-294BB73D4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86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4" name="Line 34">
            <a:extLst>
              <a:ext uri="{FF2B5EF4-FFF2-40B4-BE49-F238E27FC236}">
                <a16:creationId xmlns:a16="http://schemas.microsoft.com/office/drawing/2014/main" id="{7F9343EF-A006-9775-2FFF-59C3E2A4A8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286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5" name="Line 35">
            <a:extLst>
              <a:ext uri="{FF2B5EF4-FFF2-40B4-BE49-F238E27FC236}">
                <a16:creationId xmlns:a16="http://schemas.microsoft.com/office/drawing/2014/main" id="{F28876FF-A700-5268-58BC-50B14F0158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295400"/>
            <a:ext cx="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6" name="Line 36">
            <a:extLst>
              <a:ext uri="{FF2B5EF4-FFF2-40B4-BE49-F238E27FC236}">
                <a16:creationId xmlns:a16="http://schemas.microsoft.com/office/drawing/2014/main" id="{1345B6FF-1C7F-5708-DC8F-F7DC9E73B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295400"/>
            <a:ext cx="22860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7" name="Line 37">
            <a:extLst>
              <a:ext uri="{FF2B5EF4-FFF2-40B4-BE49-F238E27FC236}">
                <a16:creationId xmlns:a16="http://schemas.microsoft.com/office/drawing/2014/main" id="{582715D1-91C5-2E2E-4CBC-39A274711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86000"/>
            <a:ext cx="228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8" name="Line 38">
            <a:extLst>
              <a:ext uri="{FF2B5EF4-FFF2-40B4-BE49-F238E27FC236}">
                <a16:creationId xmlns:a16="http://schemas.microsoft.com/office/drawing/2014/main" id="{A1E167E0-AD45-F253-2B6B-4B406A6325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1295400"/>
            <a:ext cx="22860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9" name="Line 39">
            <a:extLst>
              <a:ext uri="{FF2B5EF4-FFF2-40B4-BE49-F238E27FC236}">
                <a16:creationId xmlns:a16="http://schemas.microsoft.com/office/drawing/2014/main" id="{2D261B35-420C-684C-F7C6-F419AE0ED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295400"/>
            <a:ext cx="228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0" name="Line 40">
            <a:extLst>
              <a:ext uri="{FF2B5EF4-FFF2-40B4-BE49-F238E27FC236}">
                <a16:creationId xmlns:a16="http://schemas.microsoft.com/office/drawing/2014/main" id="{B0FDE981-292C-924F-F186-E55233F5D9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762000"/>
            <a:ext cx="11430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1" name="Text Box 41">
            <a:extLst>
              <a:ext uri="{FF2B5EF4-FFF2-40B4-BE49-F238E27FC236}">
                <a16:creationId xmlns:a16="http://schemas.microsoft.com/office/drawing/2014/main" id="{A79ED2D6-3850-C716-5606-E7576A46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Proposition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</a:t>
            </a:r>
            <a:r>
              <a:rPr lang="en-US" altLang="zh-CN" sz="2000" b="1"/>
              <a:t>An Euler circuit is possible only if the graph is connected and each vertex has an </a:t>
            </a:r>
            <a:r>
              <a:rPr lang="en-US" altLang="zh-CN" sz="2000" b="1">
                <a:solidFill>
                  <a:schemeClr val="hlink"/>
                </a:solidFill>
              </a:rPr>
              <a:t>even</a:t>
            </a:r>
            <a:r>
              <a:rPr lang="en-US" altLang="zh-CN" sz="2000" b="1"/>
              <a:t> degree.</a:t>
            </a: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CCC1EB7E-6BFC-822D-8D4F-F4597517AA9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9600"/>
            <a:ext cx="7924800" cy="2362200"/>
            <a:chOff x="336" y="528"/>
            <a:chExt cx="4992" cy="1488"/>
          </a:xfrm>
        </p:grpSpPr>
        <p:sp>
          <p:nvSpPr>
            <p:cNvPr id="6173" name="Oval 43">
              <a:extLst>
                <a:ext uri="{FF2B5EF4-FFF2-40B4-BE49-F238E27FC236}">
                  <a16:creationId xmlns:a16="http://schemas.microsoft.com/office/drawing/2014/main" id="{F2099270-7696-D9E6-EBBB-22F7A1155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52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4" name="Oval 44">
              <a:extLst>
                <a:ext uri="{FF2B5EF4-FFF2-40B4-BE49-F238E27FC236}">
                  <a16:creationId xmlns:a16="http://schemas.microsoft.com/office/drawing/2014/main" id="{85D2AB07-C1CC-790F-B6B0-028A4DD9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5" name="Oval 45">
              <a:extLst>
                <a:ext uri="{FF2B5EF4-FFF2-40B4-BE49-F238E27FC236}">
                  <a16:creationId xmlns:a16="http://schemas.microsoft.com/office/drawing/2014/main" id="{D58C8AE4-60A8-C620-71EA-DCBE6DAD3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0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6" name="Oval 46">
              <a:extLst>
                <a:ext uri="{FF2B5EF4-FFF2-40B4-BE49-F238E27FC236}">
                  <a16:creationId xmlns:a16="http://schemas.microsoft.com/office/drawing/2014/main" id="{9A762F69-F013-2579-4B95-F35C19A66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7" name="Oval 47">
              <a:extLst>
                <a:ext uri="{FF2B5EF4-FFF2-40B4-BE49-F238E27FC236}">
                  <a16:creationId xmlns:a16="http://schemas.microsoft.com/office/drawing/2014/main" id="{831D87B9-BE51-838B-64DB-073B1A00A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8" name="Oval 48">
              <a:extLst>
                <a:ext uri="{FF2B5EF4-FFF2-40B4-BE49-F238E27FC236}">
                  <a16:creationId xmlns:a16="http://schemas.microsoft.com/office/drawing/2014/main" id="{542B744B-6570-17FD-841E-F615FD3D7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9" name="Oval 49">
              <a:extLst>
                <a:ext uri="{FF2B5EF4-FFF2-40B4-BE49-F238E27FC236}">
                  <a16:creationId xmlns:a16="http://schemas.microsoft.com/office/drawing/2014/main" id="{794BF232-FA24-9DDC-D368-58CF0524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0" name="Oval 50">
              <a:extLst>
                <a:ext uri="{FF2B5EF4-FFF2-40B4-BE49-F238E27FC236}">
                  <a16:creationId xmlns:a16="http://schemas.microsoft.com/office/drawing/2014/main" id="{F84FFD65-AB24-E5AC-9F1C-82D20CF3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1" name="Oval 51">
              <a:extLst>
                <a:ext uri="{FF2B5EF4-FFF2-40B4-BE49-F238E27FC236}">
                  <a16:creationId xmlns:a16="http://schemas.microsoft.com/office/drawing/2014/main" id="{E308A63B-2F29-9A26-9D9D-3504ED8E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0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2" name="Oval 52">
              <a:extLst>
                <a:ext uri="{FF2B5EF4-FFF2-40B4-BE49-F238E27FC236}">
                  <a16:creationId xmlns:a16="http://schemas.microsoft.com/office/drawing/2014/main" id="{31D73A74-679D-51C2-BA64-EF503F07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52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3" name="Oval 53">
              <a:extLst>
                <a:ext uri="{FF2B5EF4-FFF2-40B4-BE49-F238E27FC236}">
                  <a16:creationId xmlns:a16="http://schemas.microsoft.com/office/drawing/2014/main" id="{9644BD81-8BD2-4478-8B49-9DA2D8B9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2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4" name="Oval 54">
              <a:extLst>
                <a:ext uri="{FF2B5EF4-FFF2-40B4-BE49-F238E27FC236}">
                  <a16:creationId xmlns:a16="http://schemas.microsoft.com/office/drawing/2014/main" id="{748C6EFC-63E5-4753-ED7F-FAC9E239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5" name="Oval 55">
              <a:extLst>
                <a:ext uri="{FF2B5EF4-FFF2-40B4-BE49-F238E27FC236}">
                  <a16:creationId xmlns:a16="http://schemas.microsoft.com/office/drawing/2014/main" id="{54BCB539-1903-BCBD-372D-403D5DEAB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6" name="Oval 56">
              <a:extLst>
                <a:ext uri="{FF2B5EF4-FFF2-40B4-BE49-F238E27FC236}">
                  <a16:creationId xmlns:a16="http://schemas.microsoft.com/office/drawing/2014/main" id="{6DDE73A8-8716-D862-7711-028572C6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7" name="Oval 57">
              <a:extLst>
                <a:ext uri="{FF2B5EF4-FFF2-40B4-BE49-F238E27FC236}">
                  <a16:creationId xmlns:a16="http://schemas.microsoft.com/office/drawing/2014/main" id="{C6CAE8DA-6390-F2FD-97C3-517052CF4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8" name="Oval 58">
              <a:extLst>
                <a:ext uri="{FF2B5EF4-FFF2-40B4-BE49-F238E27FC236}">
                  <a16:creationId xmlns:a16="http://schemas.microsoft.com/office/drawing/2014/main" id="{C2E50C9B-919B-6373-BEA3-CFD8A9E9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86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9" name="Oval 59">
              <a:extLst>
                <a:ext uri="{FF2B5EF4-FFF2-40B4-BE49-F238E27FC236}">
                  <a16:creationId xmlns:a16="http://schemas.microsoft.com/office/drawing/2014/main" id="{7BA03DCE-C8EA-1A51-8930-80FEB4B9B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88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0" name="Oval 60">
              <a:extLst>
                <a:ext uri="{FF2B5EF4-FFF2-40B4-BE49-F238E27FC236}">
                  <a16:creationId xmlns:a16="http://schemas.microsoft.com/office/drawing/2014/main" id="{992B17E0-68DE-FB52-17D5-E5D5CDB79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0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7581" name="Text Box 61">
            <a:extLst>
              <a:ext uri="{FF2B5EF4-FFF2-40B4-BE49-F238E27FC236}">
                <a16:creationId xmlns:a16="http://schemas.microsoft.com/office/drawing/2014/main" id="{81214A9F-7470-1817-0634-AF49AAD3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Proposition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</a:t>
            </a:r>
            <a:r>
              <a:rPr lang="en-US" altLang="zh-CN" sz="2000" b="1"/>
              <a:t>An Euler tour is possible if there are exactly </a:t>
            </a:r>
            <a:r>
              <a:rPr lang="en-US" altLang="zh-CN" sz="2000" b="1">
                <a:solidFill>
                  <a:schemeClr val="hlink"/>
                </a:solidFill>
              </a:rPr>
              <a:t>two</a:t>
            </a:r>
            <a:r>
              <a:rPr lang="en-US" altLang="zh-CN" sz="2000" b="1"/>
              <a:t> vertices having odd degree.  One must start at one of the odd-degree vertices.</a:t>
            </a:r>
          </a:p>
        </p:txBody>
      </p:sp>
      <p:sp>
        <p:nvSpPr>
          <p:cNvPr id="6172" name="Text Box 62">
            <a:extLst>
              <a:ext uri="{FF2B5EF4-FFF2-40B4-BE49-F238E27FC236}">
                <a16:creationId xmlns:a16="http://schemas.microsoft.com/office/drawing/2014/main" id="{4FB8431C-1C4C-354A-53D6-65F62BC8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7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61" grpId="0" autoUpdateAnimBg="0"/>
      <p:bldP spid="1075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C9BE915-F1C4-770A-1BED-F204FBD03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Applications of Depth-First Search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9FB5B60-B568-09D0-C755-BC9E1C4E0CD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81000"/>
            <a:ext cx="7162800" cy="2362200"/>
            <a:chOff x="576" y="384"/>
            <a:chExt cx="4512" cy="1488"/>
          </a:xfrm>
        </p:grpSpPr>
        <p:sp>
          <p:nvSpPr>
            <p:cNvPr id="7201" name="Line 4">
              <a:extLst>
                <a:ext uri="{FF2B5EF4-FFF2-40B4-BE49-F238E27FC236}">
                  <a16:creationId xmlns:a16="http://schemas.microsoft.com/office/drawing/2014/main" id="{9120A625-69F8-0413-5192-7E750776F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81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5">
              <a:extLst>
                <a:ext uri="{FF2B5EF4-FFF2-40B4-BE49-F238E27FC236}">
                  <a16:creationId xmlns:a16="http://schemas.microsoft.com/office/drawing/2014/main" id="{C3F27CC5-FF29-FED6-6A0B-C5464DAB6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816"/>
              <a:ext cx="144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AutoShape 6">
              <a:extLst>
                <a:ext uri="{FF2B5EF4-FFF2-40B4-BE49-F238E27FC236}">
                  <a16:creationId xmlns:a16="http://schemas.microsoft.com/office/drawing/2014/main" id="{E8675D56-480F-D99F-BFF6-33BC810D20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40" y="768"/>
              <a:ext cx="624" cy="72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7EDF992F-CF94-94AE-006A-C527C8B9C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836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5" name="Rectangle 8">
              <a:extLst>
                <a:ext uri="{FF2B5EF4-FFF2-40B4-BE49-F238E27FC236}">
                  <a16:creationId xmlns:a16="http://schemas.microsoft.com/office/drawing/2014/main" id="{7F7ECA21-B588-822C-8560-0CD77387F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836"/>
              <a:ext cx="144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6" name="AutoShape 9">
              <a:extLst>
                <a:ext uri="{FF2B5EF4-FFF2-40B4-BE49-F238E27FC236}">
                  <a16:creationId xmlns:a16="http://schemas.microsoft.com/office/drawing/2014/main" id="{500D324A-7C40-495E-7F0C-9B3CC6FE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00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7" name="AutoShape 10">
              <a:extLst>
                <a:ext uri="{FF2B5EF4-FFF2-40B4-BE49-F238E27FC236}">
                  <a16:creationId xmlns:a16="http://schemas.microsoft.com/office/drawing/2014/main" id="{87718102-9569-568B-970B-042EE9EF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836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8" name="AutoShape 11">
              <a:extLst>
                <a:ext uri="{FF2B5EF4-FFF2-40B4-BE49-F238E27FC236}">
                  <a16:creationId xmlns:a16="http://schemas.microsoft.com/office/drawing/2014/main" id="{4EDAD72D-032A-DD16-3EBB-2F3373B723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12" y="836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9" name="AutoShape 12">
              <a:extLst>
                <a:ext uri="{FF2B5EF4-FFF2-40B4-BE49-F238E27FC236}">
                  <a16:creationId xmlns:a16="http://schemas.microsoft.com/office/drawing/2014/main" id="{6E6C4E57-F49B-DF22-FB56-1E3EF96659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1460"/>
              <a:ext cx="1440" cy="336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0" name="AutoShape 13">
              <a:extLst>
                <a:ext uri="{FF2B5EF4-FFF2-40B4-BE49-F238E27FC236}">
                  <a16:creationId xmlns:a16="http://schemas.microsoft.com/office/drawing/2014/main" id="{5D631E47-C4C2-EB13-AE7E-A28175982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836"/>
              <a:ext cx="1440" cy="624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1" name="Oval 14">
              <a:extLst>
                <a:ext uri="{FF2B5EF4-FFF2-40B4-BE49-F238E27FC236}">
                  <a16:creationId xmlns:a16="http://schemas.microsoft.com/office/drawing/2014/main" id="{70D06268-D4EB-157E-8215-A6E196137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2</a:t>
              </a:r>
            </a:p>
          </p:txBody>
        </p:sp>
        <p:sp>
          <p:nvSpPr>
            <p:cNvPr id="7212" name="Oval 15">
              <a:extLst>
                <a:ext uri="{FF2B5EF4-FFF2-40B4-BE49-F238E27FC236}">
                  <a16:creationId xmlns:a16="http://schemas.microsoft.com/office/drawing/2014/main" id="{8B39042B-EF6B-C5E1-4359-340A873B8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6</a:t>
              </a:r>
            </a:p>
          </p:txBody>
        </p:sp>
        <p:sp>
          <p:nvSpPr>
            <p:cNvPr id="7213" name="Oval 16">
              <a:extLst>
                <a:ext uri="{FF2B5EF4-FFF2-40B4-BE49-F238E27FC236}">
                  <a16:creationId xmlns:a16="http://schemas.microsoft.com/office/drawing/2014/main" id="{D559D29D-14C7-F500-620F-DB49FEB5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9</a:t>
              </a:r>
            </a:p>
          </p:txBody>
        </p:sp>
        <p:sp>
          <p:nvSpPr>
            <p:cNvPr id="7214" name="Oval 17">
              <a:extLst>
                <a:ext uri="{FF2B5EF4-FFF2-40B4-BE49-F238E27FC236}">
                  <a16:creationId xmlns:a16="http://schemas.microsoft.com/office/drawing/2014/main" id="{FDAAFF77-1776-6C5B-460B-C92FA600D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8</a:t>
              </a:r>
            </a:p>
          </p:txBody>
        </p:sp>
        <p:sp>
          <p:nvSpPr>
            <p:cNvPr id="7215" name="Oval 18">
              <a:extLst>
                <a:ext uri="{FF2B5EF4-FFF2-40B4-BE49-F238E27FC236}">
                  <a16:creationId xmlns:a16="http://schemas.microsoft.com/office/drawing/2014/main" id="{3B23DDAE-F7B8-C3C2-85B9-3C20B8E99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2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3</a:t>
              </a:r>
            </a:p>
          </p:txBody>
        </p:sp>
        <p:sp>
          <p:nvSpPr>
            <p:cNvPr id="7216" name="Oval 19">
              <a:extLst>
                <a:ext uri="{FF2B5EF4-FFF2-40B4-BE49-F238E27FC236}">
                  <a16:creationId xmlns:a16="http://schemas.microsoft.com/office/drawing/2014/main" id="{FBDF4FF9-6B7C-5F44-DDCA-3BEF84C9D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7</a:t>
              </a:r>
            </a:p>
          </p:txBody>
        </p:sp>
        <p:sp>
          <p:nvSpPr>
            <p:cNvPr id="7217" name="Oval 20">
              <a:extLst>
                <a:ext uri="{FF2B5EF4-FFF2-40B4-BE49-F238E27FC236}">
                  <a16:creationId xmlns:a16="http://schemas.microsoft.com/office/drawing/2014/main" id="{B5B4C57F-B49E-BA6D-05A3-2CD91D7B7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8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  <p:sp>
          <p:nvSpPr>
            <p:cNvPr id="7218" name="Oval 21">
              <a:extLst>
                <a:ext uri="{FF2B5EF4-FFF2-40B4-BE49-F238E27FC236}">
                  <a16:creationId xmlns:a16="http://schemas.microsoft.com/office/drawing/2014/main" id="{AE7D3044-4570-4900-A033-BA8DDF0B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68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12</a:t>
              </a:r>
            </a:p>
          </p:txBody>
        </p:sp>
        <p:sp>
          <p:nvSpPr>
            <p:cNvPr id="7219" name="Oval 22">
              <a:extLst>
                <a:ext uri="{FF2B5EF4-FFF2-40B4-BE49-F238E27FC236}">
                  <a16:creationId xmlns:a16="http://schemas.microsoft.com/office/drawing/2014/main" id="{4D3F393A-A0E6-0639-4A46-515D661F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72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4</a:t>
              </a:r>
            </a:p>
          </p:txBody>
        </p:sp>
        <p:sp>
          <p:nvSpPr>
            <p:cNvPr id="7220" name="Oval 23">
              <a:extLst>
                <a:ext uri="{FF2B5EF4-FFF2-40B4-BE49-F238E27FC236}">
                  <a16:creationId xmlns:a16="http://schemas.microsoft.com/office/drawing/2014/main" id="{EF60D515-8C67-46B1-2B89-67EFC4AF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10</a:t>
              </a:r>
            </a:p>
          </p:txBody>
        </p:sp>
        <p:sp>
          <p:nvSpPr>
            <p:cNvPr id="7221" name="Oval 24">
              <a:extLst>
                <a:ext uri="{FF2B5EF4-FFF2-40B4-BE49-F238E27FC236}">
                  <a16:creationId xmlns:a16="http://schemas.microsoft.com/office/drawing/2014/main" id="{34E35A3C-4B04-5BF6-F9CB-496F06E9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720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5</a:t>
              </a:r>
            </a:p>
          </p:txBody>
        </p:sp>
        <p:sp>
          <p:nvSpPr>
            <p:cNvPr id="7222" name="Oval 25">
              <a:extLst>
                <a:ext uri="{FF2B5EF4-FFF2-40B4-BE49-F238E27FC236}">
                  <a16:creationId xmlns:a16="http://schemas.microsoft.com/office/drawing/2014/main" id="{F0F71C8E-4EAB-EC9A-DDA6-6295592D1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11</a:t>
              </a:r>
            </a:p>
          </p:txBody>
        </p:sp>
      </p:grpSp>
      <p:sp>
        <p:nvSpPr>
          <p:cNvPr id="108570" name="Oval 26">
            <a:extLst>
              <a:ext uri="{FF2B5EF4-FFF2-40B4-BE49-F238E27FC236}">
                <a16:creationId xmlns:a16="http://schemas.microsoft.com/office/drawing/2014/main" id="{0FC85F32-6CAB-26F3-580A-6F41CDE28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914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71" name="Line 27">
            <a:extLst>
              <a:ext uri="{FF2B5EF4-FFF2-40B4-BE49-F238E27FC236}">
                <a16:creationId xmlns:a16="http://schemas.microsoft.com/office/drawing/2014/main" id="{487A96A3-5565-D2C4-A3A2-E6E9C7B8D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066800"/>
            <a:ext cx="1981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2" name="Line 28">
            <a:extLst>
              <a:ext uri="{FF2B5EF4-FFF2-40B4-BE49-F238E27FC236}">
                <a16:creationId xmlns:a16="http://schemas.microsoft.com/office/drawing/2014/main" id="{9580BC56-A339-6DCC-D7A4-F96CA231E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219200"/>
            <a:ext cx="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D5F560F0-A5E3-F9EC-BB6B-56A6503FC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143000"/>
            <a:ext cx="19812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4" name="Oval 30">
            <a:extLst>
              <a:ext uri="{FF2B5EF4-FFF2-40B4-BE49-F238E27FC236}">
                <a16:creationId xmlns:a16="http://schemas.microsoft.com/office/drawing/2014/main" id="{DF1E36E2-901D-2616-57B6-A01F72C8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914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75" name="Line 31">
            <a:extLst>
              <a:ext uri="{FF2B5EF4-FFF2-40B4-BE49-F238E27FC236}">
                <a16:creationId xmlns:a16="http://schemas.microsoft.com/office/drawing/2014/main" id="{A559EB61-0FAB-6025-F3C3-3CC4475500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609600"/>
            <a:ext cx="8382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6" name="Line 32">
            <a:extLst>
              <a:ext uri="{FF2B5EF4-FFF2-40B4-BE49-F238E27FC236}">
                <a16:creationId xmlns:a16="http://schemas.microsoft.com/office/drawing/2014/main" id="{E949BD7C-83E0-B2E9-F5DB-46C02E9D0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7" name="Line 33">
            <a:extLst>
              <a:ext uri="{FF2B5EF4-FFF2-40B4-BE49-F238E27FC236}">
                <a16:creationId xmlns:a16="http://schemas.microsoft.com/office/drawing/2014/main" id="{3A8682D3-1F8D-90FD-3051-53BFE2C4E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1430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8" name="Line 34">
            <a:extLst>
              <a:ext uri="{FF2B5EF4-FFF2-40B4-BE49-F238E27FC236}">
                <a16:creationId xmlns:a16="http://schemas.microsoft.com/office/drawing/2014/main" id="{5B77FD97-EBDF-2558-B5CE-1B733EF6D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11430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9" name="Line 35">
            <a:extLst>
              <a:ext uri="{FF2B5EF4-FFF2-40B4-BE49-F238E27FC236}">
                <a16:creationId xmlns:a16="http://schemas.microsoft.com/office/drawing/2014/main" id="{9A898A6F-0124-A53F-DB6A-80A524A27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143000"/>
            <a:ext cx="19812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0" name="Line 36">
            <a:extLst>
              <a:ext uri="{FF2B5EF4-FFF2-40B4-BE49-F238E27FC236}">
                <a16:creationId xmlns:a16="http://schemas.microsoft.com/office/drawing/2014/main" id="{5EEF4CBC-555F-72EA-5F3A-11C21A645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057400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1" name="Line 37">
            <a:extLst>
              <a:ext uri="{FF2B5EF4-FFF2-40B4-BE49-F238E27FC236}">
                <a16:creationId xmlns:a16="http://schemas.microsoft.com/office/drawing/2014/main" id="{7F4B2EF9-A07B-7605-5CB2-9B16964F53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16764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2" name="Line 38">
            <a:extLst>
              <a:ext uri="{FF2B5EF4-FFF2-40B4-BE49-F238E27FC236}">
                <a16:creationId xmlns:a16="http://schemas.microsoft.com/office/drawing/2014/main" id="{431A3ACA-145A-2B1D-7D94-3303F43F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676400"/>
            <a:ext cx="838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3" name="Line 39">
            <a:extLst>
              <a:ext uri="{FF2B5EF4-FFF2-40B4-BE49-F238E27FC236}">
                <a16:creationId xmlns:a16="http://schemas.microsoft.com/office/drawing/2014/main" id="{D3933900-69D7-5CA6-2996-BA9082DC2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2192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4" name="Line 40">
            <a:extLst>
              <a:ext uri="{FF2B5EF4-FFF2-40B4-BE49-F238E27FC236}">
                <a16:creationId xmlns:a16="http://schemas.microsoft.com/office/drawing/2014/main" id="{8D94CC15-1972-8CE7-5124-13A159379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066800"/>
            <a:ext cx="1905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5" name="Line 41">
            <a:extLst>
              <a:ext uri="{FF2B5EF4-FFF2-40B4-BE49-F238E27FC236}">
                <a16:creationId xmlns:a16="http://schemas.microsoft.com/office/drawing/2014/main" id="{9CBBC9F3-A8C2-2D36-6E48-BAC2BBE79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1066800"/>
            <a:ext cx="1981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6" name="Line 42">
            <a:extLst>
              <a:ext uri="{FF2B5EF4-FFF2-40B4-BE49-F238E27FC236}">
                <a16:creationId xmlns:a16="http://schemas.microsoft.com/office/drawing/2014/main" id="{6FDC245B-2516-5563-C60B-4A0C3623D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219200"/>
            <a:ext cx="0" cy="685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7" name="Line 43">
            <a:extLst>
              <a:ext uri="{FF2B5EF4-FFF2-40B4-BE49-F238E27FC236}">
                <a16:creationId xmlns:a16="http://schemas.microsoft.com/office/drawing/2014/main" id="{137572FC-A8FB-34C8-EAD5-B829FCD67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057400"/>
            <a:ext cx="1981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8" name="Line 44">
            <a:extLst>
              <a:ext uri="{FF2B5EF4-FFF2-40B4-BE49-F238E27FC236}">
                <a16:creationId xmlns:a16="http://schemas.microsoft.com/office/drawing/2014/main" id="{43357ABA-F2E6-CF5C-AC49-24B506D15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838200" cy="381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9" name="Line 45">
            <a:extLst>
              <a:ext uri="{FF2B5EF4-FFF2-40B4-BE49-F238E27FC236}">
                <a16:creationId xmlns:a16="http://schemas.microsoft.com/office/drawing/2014/main" id="{2EB24B26-5F14-EDB3-4633-2A2885B8F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143000"/>
            <a:ext cx="914400" cy="381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0" name="Line 46">
            <a:extLst>
              <a:ext uri="{FF2B5EF4-FFF2-40B4-BE49-F238E27FC236}">
                <a16:creationId xmlns:a16="http://schemas.microsoft.com/office/drawing/2014/main" id="{A09BD532-5DD6-7087-062D-897AAC2C4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133600"/>
            <a:ext cx="838200" cy="381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1" name="Line 47">
            <a:extLst>
              <a:ext uri="{FF2B5EF4-FFF2-40B4-BE49-F238E27FC236}">
                <a16:creationId xmlns:a16="http://schemas.microsoft.com/office/drawing/2014/main" id="{B2B32227-BDDC-2A92-10B9-9FA21F1FE8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133600"/>
            <a:ext cx="838200" cy="381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2" name="Line 48">
            <a:extLst>
              <a:ext uri="{FF2B5EF4-FFF2-40B4-BE49-F238E27FC236}">
                <a16:creationId xmlns:a16="http://schemas.microsoft.com/office/drawing/2014/main" id="{A0FA5DF8-56EB-CF51-BB4D-DC236D8C4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057400"/>
            <a:ext cx="2057400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3" name="AutoShape 49" descr="再生纸">
            <a:extLst>
              <a:ext uri="{FF2B5EF4-FFF2-40B4-BE49-F238E27FC236}">
                <a16:creationId xmlns:a16="http://schemas.microsoft.com/office/drawing/2014/main" id="{652AE3E4-5E88-07AA-705D-D2B7EE393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7239000" cy="2209800"/>
          </a:xfrm>
          <a:prstGeom prst="roundRect">
            <a:avLst>
              <a:gd name="adj" fmla="val 1070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62000" anchor="ctr"/>
          <a:lstStyle/>
          <a:p>
            <a:pPr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</a:t>
            </a:r>
          </a:p>
          <a:p>
            <a:pPr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The path should be maintained as a linked list.</a:t>
            </a:r>
          </a:p>
          <a:p>
            <a:pPr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For each adjacency list, maintain a pointer to the last edge scanned.</a:t>
            </a:r>
          </a:p>
          <a:p>
            <a:pPr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 i="1"/>
              <a:t>T </a:t>
            </a:r>
            <a:r>
              <a:rPr lang="en-US" altLang="zh-CN" sz="2000" b="1"/>
              <a:t>= O( |E| + |V| )</a:t>
            </a:r>
            <a:endParaRPr lang="en-US" altLang="zh-CN" sz="2000" b="1" i="1"/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5A4D214B-456B-0A89-10DB-EA412CF092C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334000"/>
            <a:ext cx="7620000" cy="762000"/>
            <a:chOff x="480" y="2688"/>
            <a:chExt cx="4800" cy="480"/>
          </a:xfrm>
        </p:grpSpPr>
        <p:pic>
          <p:nvPicPr>
            <p:cNvPr id="7199" name="Picture 51" descr="DARTS">
              <a:extLst>
                <a:ext uri="{FF2B5EF4-FFF2-40B4-BE49-F238E27FC236}">
                  <a16:creationId xmlns:a16="http://schemas.microsoft.com/office/drawing/2014/main" id="{14E74A13-643E-0915-346F-EC11D769A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0" name="Text Box 52">
              <a:extLst>
                <a:ext uri="{FF2B5EF4-FFF2-40B4-BE49-F238E27FC236}">
                  <a16:creationId xmlns:a16="http://schemas.microsoft.com/office/drawing/2014/main" id="{45856ACF-19AB-F1A9-5BE6-FDF9190FD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43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Find a simple cycle in an undirected graph that visits every vertex –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Hamilton cycle</a:t>
              </a:r>
            </a:p>
          </p:txBody>
        </p:sp>
      </p:grpSp>
      <p:sp>
        <p:nvSpPr>
          <p:cNvPr id="108598" name="Text Box 54">
            <a:extLst>
              <a:ext uri="{FF2B5EF4-FFF2-40B4-BE49-F238E27FC236}">
                <a16:creationId xmlns:a16="http://schemas.microsoft.com/office/drawing/2014/main" id="{CB2C2A85-EABC-978F-6DA4-A5474171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DFS</a:t>
            </a:r>
          </a:p>
        </p:txBody>
      </p:sp>
      <p:sp>
        <p:nvSpPr>
          <p:cNvPr id="7198" name="Text Box 55">
            <a:extLst>
              <a:ext uri="{FF2B5EF4-FFF2-40B4-BE49-F238E27FC236}">
                <a16:creationId xmlns:a16="http://schemas.microsoft.com/office/drawing/2014/main" id="{E8E0B5FC-0679-8CC0-DFC0-F4F552B47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0" grpId="0" animBg="1"/>
      <p:bldP spid="108574" grpId="0" animBg="1"/>
      <p:bldP spid="108593" grpId="0" animBg="1" autoUpdateAnimBg="0"/>
      <p:bldP spid="10859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759</Words>
  <Application>Microsoft Office PowerPoint</Application>
  <PresentationFormat>全屏显示(4:3)</PresentationFormat>
  <Paragraphs>216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Times New Roman</vt:lpstr>
      <vt:lpstr>宋体</vt:lpstr>
      <vt:lpstr>Arial</vt:lpstr>
      <vt:lpstr>Calibri</vt:lpstr>
      <vt:lpstr>Webdings</vt:lpstr>
      <vt:lpstr>Wingdings</vt:lpstr>
      <vt:lpstr>MS Hei</vt:lpstr>
      <vt:lpstr>Symbol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450</cp:revision>
  <dcterms:created xsi:type="dcterms:W3CDTF">2000-07-24T11:13:48Z</dcterms:created>
  <dcterms:modified xsi:type="dcterms:W3CDTF">2025-06-19T09:01:23Z</dcterms:modified>
</cp:coreProperties>
</file>