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26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79195F-E965-D544-7450-01792A3A49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22C754-BAB3-C9EA-969C-2FE3F147E3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0EA5CF-B5B9-5B8B-CC9C-CEDA72C7FE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1F128-F718-4628-9D48-80463EB8F0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960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18C6906-7BB1-F519-55A8-A211572DED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E8E47D-2B3B-15A9-6F04-0F9610165F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C6D84F-F1F8-16D2-9934-B2C789E7A8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1AC34A-87EF-4BD3-ADCF-9A352A0EA4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675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462F9B-B087-6233-1CB8-EAD56F18D7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70BAD7-62A0-7B4D-1079-BC8C1E4150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FAF2D0-C9D5-EA78-C120-9C11D5A994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32534F-81AD-4ED8-83D1-252ABFB287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790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A5B1E1-DDAD-F021-E589-05EF84C580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6622FC-AD7B-40A7-C5B6-251693D340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F1993A-59D0-38DF-3E76-A62E7F6736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13F6F-39B5-4C80-AD9F-6CE0D0E2A4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043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F0514B-D439-6F94-0EE6-A509A8B5AE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0C87E1-1DAF-C621-3705-B03447550B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3BA5D4-B42F-AAC8-15E4-22F177760E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00BE6D-BE46-4D94-A650-8D581A3AAE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880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36E202-F3F4-C119-B7D2-7D8190CA2E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0A6BB7-AA33-5432-E11F-943CD2B748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73E0E8-B6B6-893C-EEBC-A710396648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31FF31-040A-4B04-AD3A-CCC381EC7D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837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28F1719-29DB-742D-E59E-CDBA89E113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27042ED-D014-4FBB-AEC9-2EA7E71CC3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8C42D94-C426-EFEB-86DD-B5A294D6D2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3EC020-6C7E-48E2-A0A5-BCA34712BB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02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AE83EAB-007F-8478-F90F-BF9D3548CA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4BF336E-DA15-8736-77AF-EC9CEE195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E1581DE-FDB3-A781-DC02-BA41104DE2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024BA6-6492-4E39-B168-B6507401B8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24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713E095-196C-7E76-008D-93CF5DBE0E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3F500DC-F838-E38C-D40A-B1689439BD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DCC0C07-D15D-D869-7738-89B54D5161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5F565-2B68-45DE-AF46-AD7FD2F44C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720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50073E-A207-029E-B14F-10A7915FE1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349D6-5EBB-5416-3FC7-F49E965BC3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56D924-1774-0121-4237-223A76A478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34739-11B3-407E-8203-F62F761AB2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674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5C9FD9-283C-EFAC-18EA-ABAB4F262A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3A3330-E7C5-4969-C4AE-CCA209B235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8D5FDF-81E4-C839-95BC-68C7980D5B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2C4C0D-E4E7-4BD6-94F1-2572DECBA7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64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C3E621-EF69-887D-5D72-B498E5963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CF8AD97-A4BD-381F-951D-4FF5FF35AA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FABD163-5A76-2CE6-FB60-72858145F61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1AC2250-4745-8BE8-4F8A-5316ED1B395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9F0439E-48BE-D37A-1C6D-79C54A3AA4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072D8BE-8E88-47EC-81CA-F098BE9F798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2.wav"/><Relationship Id="rId5" Type="http://schemas.openxmlformats.org/officeDocument/2006/relationships/audio" Target="../media/audio5.wav"/><Relationship Id="rId4" Type="http://schemas.openxmlformats.org/officeDocument/2006/relationships/audio" Target="../media/audio4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id="{1B028D04-A036-4A91-0898-5077804AB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ym typeface="Webdings" panose="05030102010509060703" pitchFamily="18" charset="2"/>
              </a:rPr>
              <a:t>§4  Shellsort ---- by Donald Shell</a:t>
            </a:r>
            <a:endParaRPr lang="en-US" altLang="zh-CN" b="1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96EC5F59-49BA-D3FA-F782-3F0F066A8BD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838200"/>
            <a:ext cx="8153400" cy="990600"/>
            <a:chOff x="192" y="528"/>
            <a:chExt cx="5136" cy="624"/>
          </a:xfrm>
        </p:grpSpPr>
        <p:sp>
          <p:nvSpPr>
            <p:cNvPr id="2141" name="Text Box 4">
              <a:extLst>
                <a:ext uri="{FF2B5EF4-FFF2-40B4-BE49-F238E27FC236}">
                  <a16:creationId xmlns:a16="http://schemas.microsoft.com/office/drawing/2014/main" id="{6360B4B5-A1A8-991A-BA68-7DE6D94F6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528"/>
              <a:ext cx="17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MS Hei" pitchFamily="49" charset="-122"/>
                </a:rPr>
                <a:t>〖</a:t>
              </a:r>
              <a:r>
                <a:rPr lang="en-US" altLang="zh-CN" b="1"/>
                <a:t>Example</a:t>
              </a:r>
              <a:r>
                <a:rPr lang="en-US" altLang="zh-CN" b="1">
                  <a:ea typeface="MS Hei" pitchFamily="49" charset="-122"/>
                </a:rPr>
                <a:t>〗Sort: </a:t>
              </a:r>
              <a:endParaRPr lang="en-US" altLang="zh-CN" b="1"/>
            </a:p>
          </p:txBody>
        </p:sp>
        <p:sp>
          <p:nvSpPr>
            <p:cNvPr id="2142" name="Text Box 5">
              <a:extLst>
                <a:ext uri="{FF2B5EF4-FFF2-40B4-BE49-F238E27FC236}">
                  <a16:creationId xmlns:a16="http://schemas.microsoft.com/office/drawing/2014/main" id="{EFF7C200-2725-2141-6937-4B8BBEAA6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81</a:t>
              </a:r>
            </a:p>
          </p:txBody>
        </p:sp>
        <p:sp>
          <p:nvSpPr>
            <p:cNvPr id="2143" name="Text Box 6">
              <a:extLst>
                <a:ext uri="{FF2B5EF4-FFF2-40B4-BE49-F238E27FC236}">
                  <a16:creationId xmlns:a16="http://schemas.microsoft.com/office/drawing/2014/main" id="{7303A54F-F4B5-4FDA-2305-EA0CD87F6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94</a:t>
              </a:r>
            </a:p>
          </p:txBody>
        </p:sp>
        <p:sp>
          <p:nvSpPr>
            <p:cNvPr id="2144" name="Text Box 7">
              <a:extLst>
                <a:ext uri="{FF2B5EF4-FFF2-40B4-BE49-F238E27FC236}">
                  <a16:creationId xmlns:a16="http://schemas.microsoft.com/office/drawing/2014/main" id="{4AC37C91-8FB9-1717-6FFC-0EE4BE7A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11</a:t>
              </a:r>
            </a:p>
          </p:txBody>
        </p:sp>
        <p:sp>
          <p:nvSpPr>
            <p:cNvPr id="2145" name="Text Box 8">
              <a:extLst>
                <a:ext uri="{FF2B5EF4-FFF2-40B4-BE49-F238E27FC236}">
                  <a16:creationId xmlns:a16="http://schemas.microsoft.com/office/drawing/2014/main" id="{7FCBE153-2974-D496-AF17-D213E7585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96</a:t>
              </a:r>
            </a:p>
          </p:txBody>
        </p:sp>
        <p:sp>
          <p:nvSpPr>
            <p:cNvPr id="2146" name="Text Box 9">
              <a:extLst>
                <a:ext uri="{FF2B5EF4-FFF2-40B4-BE49-F238E27FC236}">
                  <a16:creationId xmlns:a16="http://schemas.microsoft.com/office/drawing/2014/main" id="{9A9CF86A-294E-8241-06BE-87BA60ADF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12</a:t>
              </a:r>
            </a:p>
          </p:txBody>
        </p:sp>
        <p:sp>
          <p:nvSpPr>
            <p:cNvPr id="2147" name="Text Box 10">
              <a:extLst>
                <a:ext uri="{FF2B5EF4-FFF2-40B4-BE49-F238E27FC236}">
                  <a16:creationId xmlns:a16="http://schemas.microsoft.com/office/drawing/2014/main" id="{AE2ACF6A-F652-BD35-096B-1E1ED4B1C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35</a:t>
              </a:r>
            </a:p>
          </p:txBody>
        </p:sp>
        <p:sp>
          <p:nvSpPr>
            <p:cNvPr id="2148" name="Text Box 11">
              <a:extLst>
                <a:ext uri="{FF2B5EF4-FFF2-40B4-BE49-F238E27FC236}">
                  <a16:creationId xmlns:a16="http://schemas.microsoft.com/office/drawing/2014/main" id="{0D5A31F7-2C67-E1CE-5CD8-ADEEFF3C7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17</a:t>
              </a:r>
            </a:p>
          </p:txBody>
        </p:sp>
        <p:sp>
          <p:nvSpPr>
            <p:cNvPr id="2149" name="Text Box 12">
              <a:extLst>
                <a:ext uri="{FF2B5EF4-FFF2-40B4-BE49-F238E27FC236}">
                  <a16:creationId xmlns:a16="http://schemas.microsoft.com/office/drawing/2014/main" id="{87A5E96C-9F42-803C-6AC6-D15369449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95</a:t>
              </a:r>
            </a:p>
          </p:txBody>
        </p:sp>
        <p:sp>
          <p:nvSpPr>
            <p:cNvPr id="2150" name="Text Box 13">
              <a:extLst>
                <a:ext uri="{FF2B5EF4-FFF2-40B4-BE49-F238E27FC236}">
                  <a16:creationId xmlns:a16="http://schemas.microsoft.com/office/drawing/2014/main" id="{35FE3096-98A3-0B74-73C1-C76412109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28</a:t>
              </a:r>
            </a:p>
          </p:txBody>
        </p:sp>
        <p:sp>
          <p:nvSpPr>
            <p:cNvPr id="2151" name="Text Box 14">
              <a:extLst>
                <a:ext uri="{FF2B5EF4-FFF2-40B4-BE49-F238E27FC236}">
                  <a16:creationId xmlns:a16="http://schemas.microsoft.com/office/drawing/2014/main" id="{B782F36C-E153-A0E3-91DD-13643F9EA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58</a:t>
              </a:r>
            </a:p>
          </p:txBody>
        </p:sp>
        <p:sp>
          <p:nvSpPr>
            <p:cNvPr id="2152" name="Text Box 15">
              <a:extLst>
                <a:ext uri="{FF2B5EF4-FFF2-40B4-BE49-F238E27FC236}">
                  <a16:creationId xmlns:a16="http://schemas.microsoft.com/office/drawing/2014/main" id="{11B425AA-476E-1693-F7BA-3644B2A1B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41</a:t>
              </a:r>
            </a:p>
          </p:txBody>
        </p:sp>
        <p:sp>
          <p:nvSpPr>
            <p:cNvPr id="2153" name="Text Box 16">
              <a:extLst>
                <a:ext uri="{FF2B5EF4-FFF2-40B4-BE49-F238E27FC236}">
                  <a16:creationId xmlns:a16="http://schemas.microsoft.com/office/drawing/2014/main" id="{B706ACA2-4BA5-BF32-B435-33E24B63C7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75</a:t>
              </a:r>
            </a:p>
          </p:txBody>
        </p:sp>
        <p:sp>
          <p:nvSpPr>
            <p:cNvPr id="2154" name="Text Box 17">
              <a:extLst>
                <a:ext uri="{FF2B5EF4-FFF2-40B4-BE49-F238E27FC236}">
                  <a16:creationId xmlns:a16="http://schemas.microsoft.com/office/drawing/2014/main" id="{E4903A23-224F-C54A-A521-BB5FE2A0B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88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15</a:t>
              </a:r>
            </a:p>
          </p:txBody>
        </p:sp>
      </p:grpSp>
      <p:grpSp>
        <p:nvGrpSpPr>
          <p:cNvPr id="3" name="Group 18">
            <a:extLst>
              <a:ext uri="{FF2B5EF4-FFF2-40B4-BE49-F238E27FC236}">
                <a16:creationId xmlns:a16="http://schemas.microsoft.com/office/drawing/2014/main" id="{B5AA3C9A-C1F7-C3B4-7402-0E0C55328EB8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057400"/>
            <a:ext cx="3200400" cy="422275"/>
            <a:chOff x="1968" y="1296"/>
            <a:chExt cx="2016" cy="266"/>
          </a:xfrm>
        </p:grpSpPr>
        <p:sp>
          <p:nvSpPr>
            <p:cNvPr id="2139" name="Text Box 19">
              <a:extLst>
                <a:ext uri="{FF2B5EF4-FFF2-40B4-BE49-F238E27FC236}">
                  <a16:creationId xmlns:a16="http://schemas.microsoft.com/office/drawing/2014/main" id="{18F45200-0387-015B-5DDE-E5983A498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96</a:t>
              </a:r>
            </a:p>
          </p:txBody>
        </p:sp>
        <p:sp>
          <p:nvSpPr>
            <p:cNvPr id="2140" name="Text Box 20">
              <a:extLst>
                <a:ext uri="{FF2B5EF4-FFF2-40B4-BE49-F238E27FC236}">
                  <a16:creationId xmlns:a16="http://schemas.microsoft.com/office/drawing/2014/main" id="{3F0818E8-B819-308E-7EF9-63E3274F0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28</a:t>
              </a:r>
            </a:p>
          </p:txBody>
        </p:sp>
      </p:grpSp>
      <p:grpSp>
        <p:nvGrpSpPr>
          <p:cNvPr id="4" name="Group 21">
            <a:extLst>
              <a:ext uri="{FF2B5EF4-FFF2-40B4-BE49-F238E27FC236}">
                <a16:creationId xmlns:a16="http://schemas.microsoft.com/office/drawing/2014/main" id="{A1DE6557-01B1-0763-7F9C-8C243565C9A3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057400"/>
            <a:ext cx="3200400" cy="422275"/>
            <a:chOff x="2304" y="1296"/>
            <a:chExt cx="2016" cy="266"/>
          </a:xfrm>
        </p:grpSpPr>
        <p:sp>
          <p:nvSpPr>
            <p:cNvPr id="2137" name="Text Box 22">
              <a:extLst>
                <a:ext uri="{FF2B5EF4-FFF2-40B4-BE49-F238E27FC236}">
                  <a16:creationId xmlns:a16="http://schemas.microsoft.com/office/drawing/2014/main" id="{A36E342B-7F14-9363-7135-DDE21AA35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12</a:t>
              </a:r>
            </a:p>
          </p:txBody>
        </p:sp>
        <p:sp>
          <p:nvSpPr>
            <p:cNvPr id="2138" name="Text Box 23">
              <a:extLst>
                <a:ext uri="{FF2B5EF4-FFF2-40B4-BE49-F238E27FC236}">
                  <a16:creationId xmlns:a16="http://schemas.microsoft.com/office/drawing/2014/main" id="{62811015-6760-3DC6-54C2-FFE180470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58</a:t>
              </a:r>
            </a:p>
          </p:txBody>
        </p:sp>
      </p:grpSp>
      <p:grpSp>
        <p:nvGrpSpPr>
          <p:cNvPr id="5" name="Group 24">
            <a:extLst>
              <a:ext uri="{FF2B5EF4-FFF2-40B4-BE49-F238E27FC236}">
                <a16:creationId xmlns:a16="http://schemas.microsoft.com/office/drawing/2014/main" id="{6430B785-9DB6-AD3C-4A0B-9B422F2C2BA2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057400"/>
            <a:ext cx="5867400" cy="422275"/>
            <a:chOff x="960" y="1296"/>
            <a:chExt cx="3696" cy="266"/>
          </a:xfrm>
        </p:grpSpPr>
        <p:sp>
          <p:nvSpPr>
            <p:cNvPr id="2134" name="Text Box 25">
              <a:extLst>
                <a:ext uri="{FF2B5EF4-FFF2-40B4-BE49-F238E27FC236}">
                  <a16:creationId xmlns:a16="http://schemas.microsoft.com/office/drawing/2014/main" id="{32085662-C45C-B977-4A34-39962EB9D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81</a:t>
              </a:r>
            </a:p>
          </p:txBody>
        </p:sp>
        <p:sp>
          <p:nvSpPr>
            <p:cNvPr id="2135" name="Text Box 26">
              <a:extLst>
                <a:ext uri="{FF2B5EF4-FFF2-40B4-BE49-F238E27FC236}">
                  <a16:creationId xmlns:a16="http://schemas.microsoft.com/office/drawing/2014/main" id="{FB1DB0BC-4E08-6867-B91B-32CE60165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35</a:t>
              </a:r>
            </a:p>
          </p:txBody>
        </p:sp>
        <p:sp>
          <p:nvSpPr>
            <p:cNvPr id="2136" name="Text Box 27">
              <a:extLst>
                <a:ext uri="{FF2B5EF4-FFF2-40B4-BE49-F238E27FC236}">
                  <a16:creationId xmlns:a16="http://schemas.microsoft.com/office/drawing/2014/main" id="{0F984534-FAF1-C7E2-FCFD-AAF0C7A5B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41</a:t>
              </a:r>
            </a:p>
          </p:txBody>
        </p:sp>
      </p:grpSp>
      <p:grpSp>
        <p:nvGrpSpPr>
          <p:cNvPr id="6" name="Group 28">
            <a:extLst>
              <a:ext uri="{FF2B5EF4-FFF2-40B4-BE49-F238E27FC236}">
                <a16:creationId xmlns:a16="http://schemas.microsoft.com/office/drawing/2014/main" id="{AF152615-C302-6FCE-F731-AABE62735C6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2057400"/>
            <a:ext cx="5867400" cy="422275"/>
            <a:chOff x="1296" y="1296"/>
            <a:chExt cx="3696" cy="266"/>
          </a:xfrm>
        </p:grpSpPr>
        <p:sp>
          <p:nvSpPr>
            <p:cNvPr id="2131" name="Text Box 29">
              <a:extLst>
                <a:ext uri="{FF2B5EF4-FFF2-40B4-BE49-F238E27FC236}">
                  <a16:creationId xmlns:a16="http://schemas.microsoft.com/office/drawing/2014/main" id="{8241094C-A9CF-59DE-F104-EB5016B54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94</a:t>
              </a:r>
            </a:p>
          </p:txBody>
        </p:sp>
        <p:sp>
          <p:nvSpPr>
            <p:cNvPr id="2132" name="Text Box 30">
              <a:extLst>
                <a:ext uri="{FF2B5EF4-FFF2-40B4-BE49-F238E27FC236}">
                  <a16:creationId xmlns:a16="http://schemas.microsoft.com/office/drawing/2014/main" id="{F46BC214-C7E3-B9E0-BBB8-640299258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17</a:t>
              </a:r>
            </a:p>
          </p:txBody>
        </p:sp>
        <p:sp>
          <p:nvSpPr>
            <p:cNvPr id="2133" name="Text Box 31">
              <a:extLst>
                <a:ext uri="{FF2B5EF4-FFF2-40B4-BE49-F238E27FC236}">
                  <a16:creationId xmlns:a16="http://schemas.microsoft.com/office/drawing/2014/main" id="{0DAE7F52-8E30-5858-D23C-80DD2A47B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75</a:t>
              </a:r>
            </a:p>
          </p:txBody>
        </p:sp>
      </p:grpSp>
      <p:grpSp>
        <p:nvGrpSpPr>
          <p:cNvPr id="7" name="Group 32">
            <a:extLst>
              <a:ext uri="{FF2B5EF4-FFF2-40B4-BE49-F238E27FC236}">
                <a16:creationId xmlns:a16="http://schemas.microsoft.com/office/drawing/2014/main" id="{EB862876-74EC-0689-B723-E2AE588FA3CF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057400"/>
            <a:ext cx="5867400" cy="422275"/>
            <a:chOff x="1632" y="1296"/>
            <a:chExt cx="3696" cy="266"/>
          </a:xfrm>
        </p:grpSpPr>
        <p:sp>
          <p:nvSpPr>
            <p:cNvPr id="2128" name="Text Box 33">
              <a:extLst>
                <a:ext uri="{FF2B5EF4-FFF2-40B4-BE49-F238E27FC236}">
                  <a16:creationId xmlns:a16="http://schemas.microsoft.com/office/drawing/2014/main" id="{F6DC1D9F-B5B5-AE28-7F95-15DD15F0EC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11</a:t>
              </a:r>
            </a:p>
          </p:txBody>
        </p:sp>
        <p:sp>
          <p:nvSpPr>
            <p:cNvPr id="2129" name="Text Box 34">
              <a:extLst>
                <a:ext uri="{FF2B5EF4-FFF2-40B4-BE49-F238E27FC236}">
                  <a16:creationId xmlns:a16="http://schemas.microsoft.com/office/drawing/2014/main" id="{DF7CEBF2-C7CA-082F-A5EF-88372D79A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95</a:t>
              </a:r>
            </a:p>
          </p:txBody>
        </p:sp>
        <p:sp>
          <p:nvSpPr>
            <p:cNvPr id="2130" name="Text Box 35">
              <a:extLst>
                <a:ext uri="{FF2B5EF4-FFF2-40B4-BE49-F238E27FC236}">
                  <a16:creationId xmlns:a16="http://schemas.microsoft.com/office/drawing/2014/main" id="{26CB83A6-6FF3-9D78-A5A2-82F310992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296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15</a:t>
              </a:r>
            </a:p>
          </p:txBody>
        </p:sp>
      </p:grpSp>
      <p:sp>
        <p:nvSpPr>
          <p:cNvPr id="52260" name="Text Box 36">
            <a:extLst>
              <a:ext uri="{FF2B5EF4-FFF2-40B4-BE49-F238E27FC236}">
                <a16:creationId xmlns:a16="http://schemas.microsoft.com/office/drawing/2014/main" id="{670909E1-3E8E-D9A0-3C0F-CAC0444CC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0574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</a:rPr>
              <a:t>5</a:t>
            </a:r>
            <a:r>
              <a:rPr lang="en-US" altLang="zh-CN" sz="2000" b="1"/>
              <a:t>-sort</a:t>
            </a:r>
          </a:p>
        </p:txBody>
      </p:sp>
      <p:grpSp>
        <p:nvGrpSpPr>
          <p:cNvPr id="8" name="Group 37">
            <a:extLst>
              <a:ext uri="{FF2B5EF4-FFF2-40B4-BE49-F238E27FC236}">
                <a16:creationId xmlns:a16="http://schemas.microsoft.com/office/drawing/2014/main" id="{F77D52E9-0264-5DD7-CADA-97D5047CBE97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447800"/>
            <a:ext cx="5715000" cy="304800"/>
            <a:chOff x="1008" y="912"/>
            <a:chExt cx="3600" cy="192"/>
          </a:xfrm>
        </p:grpSpPr>
        <p:sp>
          <p:nvSpPr>
            <p:cNvPr id="2125" name="Rectangle 38">
              <a:extLst>
                <a:ext uri="{FF2B5EF4-FFF2-40B4-BE49-F238E27FC236}">
                  <a16:creationId xmlns:a16="http://schemas.microsoft.com/office/drawing/2014/main" id="{B6BA2629-E53E-5E87-24B8-21812ABB2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912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26" name="Rectangle 39">
              <a:extLst>
                <a:ext uri="{FF2B5EF4-FFF2-40B4-BE49-F238E27FC236}">
                  <a16:creationId xmlns:a16="http://schemas.microsoft.com/office/drawing/2014/main" id="{8D703DF5-6A87-9DBD-A230-82C069A63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912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27" name="Rectangle 40">
              <a:extLst>
                <a:ext uri="{FF2B5EF4-FFF2-40B4-BE49-F238E27FC236}">
                  <a16:creationId xmlns:a16="http://schemas.microsoft.com/office/drawing/2014/main" id="{3F9C3D08-356C-9623-428D-51365E48D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912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9" name="Group 41">
            <a:extLst>
              <a:ext uri="{FF2B5EF4-FFF2-40B4-BE49-F238E27FC236}">
                <a16:creationId xmlns:a16="http://schemas.microsoft.com/office/drawing/2014/main" id="{35FC215F-0055-3F73-BBBE-45BEF0F02593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447800"/>
            <a:ext cx="5715000" cy="304800"/>
            <a:chOff x="1344" y="912"/>
            <a:chExt cx="3600" cy="192"/>
          </a:xfrm>
        </p:grpSpPr>
        <p:sp>
          <p:nvSpPr>
            <p:cNvPr id="2122" name="Rectangle 42">
              <a:extLst>
                <a:ext uri="{FF2B5EF4-FFF2-40B4-BE49-F238E27FC236}">
                  <a16:creationId xmlns:a16="http://schemas.microsoft.com/office/drawing/2014/main" id="{5BE1C4FC-2F3D-CD50-029E-F06DF665C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912"/>
              <a:ext cx="240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23" name="Rectangle 43">
              <a:extLst>
                <a:ext uri="{FF2B5EF4-FFF2-40B4-BE49-F238E27FC236}">
                  <a16:creationId xmlns:a16="http://schemas.microsoft.com/office/drawing/2014/main" id="{60051C28-5ED3-DFF4-3420-4EB78E57D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912"/>
              <a:ext cx="240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24" name="Rectangle 44">
              <a:extLst>
                <a:ext uri="{FF2B5EF4-FFF2-40B4-BE49-F238E27FC236}">
                  <a16:creationId xmlns:a16="http://schemas.microsoft.com/office/drawing/2014/main" id="{2194D3F0-E64C-FF1A-3D76-F64F13536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912"/>
              <a:ext cx="240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0" name="Group 45">
            <a:extLst>
              <a:ext uri="{FF2B5EF4-FFF2-40B4-BE49-F238E27FC236}">
                <a16:creationId xmlns:a16="http://schemas.microsoft.com/office/drawing/2014/main" id="{0C92B215-6404-7A13-F73B-6ED287299E8D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447800"/>
            <a:ext cx="5715000" cy="304800"/>
            <a:chOff x="1680" y="912"/>
            <a:chExt cx="3600" cy="192"/>
          </a:xfrm>
        </p:grpSpPr>
        <p:sp>
          <p:nvSpPr>
            <p:cNvPr id="2119" name="Rectangle 46">
              <a:extLst>
                <a:ext uri="{FF2B5EF4-FFF2-40B4-BE49-F238E27FC236}">
                  <a16:creationId xmlns:a16="http://schemas.microsoft.com/office/drawing/2014/main" id="{B5CE30C7-5F11-4666-5D4F-2F818CE7A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912"/>
              <a:ext cx="240" cy="192"/>
            </a:xfrm>
            <a:prstGeom prst="rect">
              <a:avLst/>
            </a:prstGeom>
            <a:noFill/>
            <a:ln w="25400">
              <a:solidFill>
                <a:srgbClr val="CC99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20" name="Rectangle 47">
              <a:extLst>
                <a:ext uri="{FF2B5EF4-FFF2-40B4-BE49-F238E27FC236}">
                  <a16:creationId xmlns:a16="http://schemas.microsoft.com/office/drawing/2014/main" id="{5E31BFA9-5C61-8619-15A4-3C8951093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912"/>
              <a:ext cx="240" cy="192"/>
            </a:xfrm>
            <a:prstGeom prst="rect">
              <a:avLst/>
            </a:prstGeom>
            <a:noFill/>
            <a:ln w="25400">
              <a:solidFill>
                <a:srgbClr val="CC99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21" name="Rectangle 48">
              <a:extLst>
                <a:ext uri="{FF2B5EF4-FFF2-40B4-BE49-F238E27FC236}">
                  <a16:creationId xmlns:a16="http://schemas.microsoft.com/office/drawing/2014/main" id="{464D6114-8620-3AB7-3862-0EA2C6343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912"/>
              <a:ext cx="240" cy="192"/>
            </a:xfrm>
            <a:prstGeom prst="rect">
              <a:avLst/>
            </a:prstGeom>
            <a:noFill/>
            <a:ln w="25400">
              <a:solidFill>
                <a:srgbClr val="CC99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1" name="Group 49">
            <a:extLst>
              <a:ext uri="{FF2B5EF4-FFF2-40B4-BE49-F238E27FC236}">
                <a16:creationId xmlns:a16="http://schemas.microsoft.com/office/drawing/2014/main" id="{BD2D7356-74D7-84BB-68E3-05016A79ACAE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447800"/>
            <a:ext cx="3048000" cy="304800"/>
            <a:chOff x="2016" y="912"/>
            <a:chExt cx="1920" cy="192"/>
          </a:xfrm>
        </p:grpSpPr>
        <p:sp>
          <p:nvSpPr>
            <p:cNvPr id="2117" name="Rectangle 50">
              <a:extLst>
                <a:ext uri="{FF2B5EF4-FFF2-40B4-BE49-F238E27FC236}">
                  <a16:creationId xmlns:a16="http://schemas.microsoft.com/office/drawing/2014/main" id="{A15DB479-411B-D858-3D55-39CD9A8B9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912"/>
              <a:ext cx="240" cy="192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18" name="Rectangle 51">
              <a:extLst>
                <a:ext uri="{FF2B5EF4-FFF2-40B4-BE49-F238E27FC236}">
                  <a16:creationId xmlns:a16="http://schemas.microsoft.com/office/drawing/2014/main" id="{F389690A-EE43-655E-DF11-EDCE68157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912"/>
              <a:ext cx="240" cy="192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2" name="Group 52">
            <a:extLst>
              <a:ext uri="{FF2B5EF4-FFF2-40B4-BE49-F238E27FC236}">
                <a16:creationId xmlns:a16="http://schemas.microsoft.com/office/drawing/2014/main" id="{D8F8FA63-EC0D-0E5B-FA73-E36DCB18C97E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1447800"/>
            <a:ext cx="3048000" cy="304800"/>
            <a:chOff x="2352" y="912"/>
            <a:chExt cx="1920" cy="192"/>
          </a:xfrm>
        </p:grpSpPr>
        <p:sp>
          <p:nvSpPr>
            <p:cNvPr id="2115" name="Rectangle 53">
              <a:extLst>
                <a:ext uri="{FF2B5EF4-FFF2-40B4-BE49-F238E27FC236}">
                  <a16:creationId xmlns:a16="http://schemas.microsoft.com/office/drawing/2014/main" id="{394D5E8E-0BBF-11EF-0BAA-3634F5D02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912"/>
              <a:ext cx="240" cy="192"/>
            </a:xfrm>
            <a:prstGeom prst="rect">
              <a:avLst/>
            </a:prstGeom>
            <a:noFill/>
            <a:ln w="25400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16" name="Rectangle 54">
              <a:extLst>
                <a:ext uri="{FF2B5EF4-FFF2-40B4-BE49-F238E27FC236}">
                  <a16:creationId xmlns:a16="http://schemas.microsoft.com/office/drawing/2014/main" id="{5D5A6453-8143-3F03-1F90-14E0A5494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912"/>
              <a:ext cx="240" cy="192"/>
            </a:xfrm>
            <a:prstGeom prst="rect">
              <a:avLst/>
            </a:prstGeom>
            <a:noFill/>
            <a:ln w="25400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3" name="Group 55">
            <a:extLst>
              <a:ext uri="{FF2B5EF4-FFF2-40B4-BE49-F238E27FC236}">
                <a16:creationId xmlns:a16="http://schemas.microsoft.com/office/drawing/2014/main" id="{64232465-D55F-0FA4-07FF-1514F511959F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667000"/>
            <a:ext cx="5334000" cy="422275"/>
            <a:chOff x="1632" y="1680"/>
            <a:chExt cx="3360" cy="266"/>
          </a:xfrm>
        </p:grpSpPr>
        <p:sp>
          <p:nvSpPr>
            <p:cNvPr id="2111" name="Text Box 56">
              <a:extLst>
                <a:ext uri="{FF2B5EF4-FFF2-40B4-BE49-F238E27FC236}">
                  <a16:creationId xmlns:a16="http://schemas.microsoft.com/office/drawing/2014/main" id="{80A4A007-00D6-589E-375E-3966A16124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96</a:t>
              </a:r>
            </a:p>
          </p:txBody>
        </p:sp>
        <p:sp>
          <p:nvSpPr>
            <p:cNvPr id="2112" name="Text Box 57">
              <a:extLst>
                <a:ext uri="{FF2B5EF4-FFF2-40B4-BE49-F238E27FC236}">
                  <a16:creationId xmlns:a16="http://schemas.microsoft.com/office/drawing/2014/main" id="{29A4B4BD-F84B-D26B-AA55-E7DA76D082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41</a:t>
              </a:r>
            </a:p>
          </p:txBody>
        </p:sp>
        <p:sp>
          <p:nvSpPr>
            <p:cNvPr id="2113" name="Text Box 58">
              <a:extLst>
                <a:ext uri="{FF2B5EF4-FFF2-40B4-BE49-F238E27FC236}">
                  <a16:creationId xmlns:a16="http://schemas.microsoft.com/office/drawing/2014/main" id="{3CEFF56A-DAF2-4BC9-98D5-3B127EE4F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94</a:t>
              </a:r>
            </a:p>
          </p:txBody>
        </p:sp>
        <p:sp>
          <p:nvSpPr>
            <p:cNvPr id="2114" name="Text Box 59">
              <a:extLst>
                <a:ext uri="{FF2B5EF4-FFF2-40B4-BE49-F238E27FC236}">
                  <a16:creationId xmlns:a16="http://schemas.microsoft.com/office/drawing/2014/main" id="{BD0BF8DE-FAA3-5E52-42BE-A3299B522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11</a:t>
              </a:r>
            </a:p>
          </p:txBody>
        </p:sp>
      </p:grpSp>
      <p:grpSp>
        <p:nvGrpSpPr>
          <p:cNvPr id="14" name="Group 60">
            <a:extLst>
              <a:ext uri="{FF2B5EF4-FFF2-40B4-BE49-F238E27FC236}">
                <a16:creationId xmlns:a16="http://schemas.microsoft.com/office/drawing/2014/main" id="{E503CD1E-F622-0C20-DCD7-D6073F2E6DFF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667000"/>
            <a:ext cx="6934200" cy="422275"/>
            <a:chOff x="960" y="1680"/>
            <a:chExt cx="4368" cy="266"/>
          </a:xfrm>
        </p:grpSpPr>
        <p:sp>
          <p:nvSpPr>
            <p:cNvPr id="2106" name="Text Box 61">
              <a:extLst>
                <a:ext uri="{FF2B5EF4-FFF2-40B4-BE49-F238E27FC236}">
                  <a16:creationId xmlns:a16="http://schemas.microsoft.com/office/drawing/2014/main" id="{B3FB2BFF-7312-31E5-2D6A-C83E73791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28</a:t>
              </a:r>
            </a:p>
          </p:txBody>
        </p:sp>
        <p:sp>
          <p:nvSpPr>
            <p:cNvPr id="2107" name="Text Box 62">
              <a:extLst>
                <a:ext uri="{FF2B5EF4-FFF2-40B4-BE49-F238E27FC236}">
                  <a16:creationId xmlns:a16="http://schemas.microsoft.com/office/drawing/2014/main" id="{FAB4A5E3-110F-7F0B-439E-317CFD65D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58</a:t>
              </a:r>
            </a:p>
          </p:txBody>
        </p:sp>
        <p:sp>
          <p:nvSpPr>
            <p:cNvPr id="2108" name="Text Box 63">
              <a:extLst>
                <a:ext uri="{FF2B5EF4-FFF2-40B4-BE49-F238E27FC236}">
                  <a16:creationId xmlns:a16="http://schemas.microsoft.com/office/drawing/2014/main" id="{30BBD4F2-2CB5-E252-6BB3-28B3DE6186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35</a:t>
              </a:r>
            </a:p>
          </p:txBody>
        </p:sp>
        <p:sp>
          <p:nvSpPr>
            <p:cNvPr id="2109" name="Text Box 64">
              <a:extLst>
                <a:ext uri="{FF2B5EF4-FFF2-40B4-BE49-F238E27FC236}">
                  <a16:creationId xmlns:a16="http://schemas.microsoft.com/office/drawing/2014/main" id="{61023693-DAEF-DCC0-8AF1-C917BD0B8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75</a:t>
              </a:r>
            </a:p>
          </p:txBody>
        </p:sp>
        <p:sp>
          <p:nvSpPr>
            <p:cNvPr id="2110" name="Text Box 65">
              <a:extLst>
                <a:ext uri="{FF2B5EF4-FFF2-40B4-BE49-F238E27FC236}">
                  <a16:creationId xmlns:a16="http://schemas.microsoft.com/office/drawing/2014/main" id="{E0BDA4EE-BEF8-1487-0C22-6763F46CD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95</a:t>
              </a:r>
            </a:p>
          </p:txBody>
        </p:sp>
      </p:grpSp>
      <p:grpSp>
        <p:nvGrpSpPr>
          <p:cNvPr id="15" name="Group 66">
            <a:extLst>
              <a:ext uri="{FF2B5EF4-FFF2-40B4-BE49-F238E27FC236}">
                <a16:creationId xmlns:a16="http://schemas.microsoft.com/office/drawing/2014/main" id="{E34CF857-3E5F-F474-8AA1-5B9335B1C83C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2667000"/>
            <a:ext cx="5334000" cy="422275"/>
            <a:chOff x="1296" y="1680"/>
            <a:chExt cx="3360" cy="266"/>
          </a:xfrm>
        </p:grpSpPr>
        <p:sp>
          <p:nvSpPr>
            <p:cNvPr id="2102" name="Text Box 67">
              <a:extLst>
                <a:ext uri="{FF2B5EF4-FFF2-40B4-BE49-F238E27FC236}">
                  <a16:creationId xmlns:a16="http://schemas.microsoft.com/office/drawing/2014/main" id="{070DAC6C-F71C-5BE1-B0C2-DF22DB841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12</a:t>
              </a:r>
            </a:p>
          </p:txBody>
        </p:sp>
        <p:sp>
          <p:nvSpPr>
            <p:cNvPr id="2103" name="Text Box 68">
              <a:extLst>
                <a:ext uri="{FF2B5EF4-FFF2-40B4-BE49-F238E27FC236}">
                  <a16:creationId xmlns:a16="http://schemas.microsoft.com/office/drawing/2014/main" id="{2F050C91-691F-FF9B-FE52-095371D37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81</a:t>
              </a:r>
            </a:p>
          </p:txBody>
        </p:sp>
        <p:sp>
          <p:nvSpPr>
            <p:cNvPr id="2104" name="Text Box 69">
              <a:extLst>
                <a:ext uri="{FF2B5EF4-FFF2-40B4-BE49-F238E27FC236}">
                  <a16:creationId xmlns:a16="http://schemas.microsoft.com/office/drawing/2014/main" id="{5E3799C4-8508-6B34-12C4-8F9A525DF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17</a:t>
              </a:r>
            </a:p>
          </p:txBody>
        </p:sp>
        <p:sp>
          <p:nvSpPr>
            <p:cNvPr id="2105" name="Text Box 70">
              <a:extLst>
                <a:ext uri="{FF2B5EF4-FFF2-40B4-BE49-F238E27FC236}">
                  <a16:creationId xmlns:a16="http://schemas.microsoft.com/office/drawing/2014/main" id="{3F4F2AA2-95F5-73AC-044B-C2606ABEA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680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15</a:t>
              </a:r>
            </a:p>
          </p:txBody>
        </p:sp>
      </p:grpSp>
      <p:sp>
        <p:nvSpPr>
          <p:cNvPr id="52295" name="Text Box 71">
            <a:extLst>
              <a:ext uri="{FF2B5EF4-FFF2-40B4-BE49-F238E27FC236}">
                <a16:creationId xmlns:a16="http://schemas.microsoft.com/office/drawing/2014/main" id="{C27272C0-B62E-9E06-69EE-7CE29120B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670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</a:rPr>
              <a:t>3</a:t>
            </a:r>
            <a:r>
              <a:rPr lang="en-US" altLang="zh-CN" sz="2000" b="1"/>
              <a:t>-sort</a:t>
            </a:r>
          </a:p>
        </p:txBody>
      </p:sp>
      <p:grpSp>
        <p:nvGrpSpPr>
          <p:cNvPr id="16" name="Group 72">
            <a:extLst>
              <a:ext uri="{FF2B5EF4-FFF2-40B4-BE49-F238E27FC236}">
                <a16:creationId xmlns:a16="http://schemas.microsoft.com/office/drawing/2014/main" id="{D77BF48E-BF6D-C67F-D475-3F57EA55D06B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133600"/>
            <a:ext cx="6781800" cy="304800"/>
            <a:chOff x="1008" y="1488"/>
            <a:chExt cx="4272" cy="192"/>
          </a:xfrm>
        </p:grpSpPr>
        <p:sp>
          <p:nvSpPr>
            <p:cNvPr id="2097" name="Rectangle 73">
              <a:extLst>
                <a:ext uri="{FF2B5EF4-FFF2-40B4-BE49-F238E27FC236}">
                  <a16:creationId xmlns:a16="http://schemas.microsoft.com/office/drawing/2014/main" id="{06DD8CAA-F06F-4C54-4F7A-D8D043B7C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488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98" name="Rectangle 74">
              <a:extLst>
                <a:ext uri="{FF2B5EF4-FFF2-40B4-BE49-F238E27FC236}">
                  <a16:creationId xmlns:a16="http://schemas.microsoft.com/office/drawing/2014/main" id="{C628CEC2-2599-AE4B-ACB6-19DFDF632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488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99" name="Rectangle 75">
              <a:extLst>
                <a:ext uri="{FF2B5EF4-FFF2-40B4-BE49-F238E27FC236}">
                  <a16:creationId xmlns:a16="http://schemas.microsoft.com/office/drawing/2014/main" id="{74079E59-5A29-3D4A-1EE4-D962CB061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488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00" name="Rectangle 76">
              <a:extLst>
                <a:ext uri="{FF2B5EF4-FFF2-40B4-BE49-F238E27FC236}">
                  <a16:creationId xmlns:a16="http://schemas.microsoft.com/office/drawing/2014/main" id="{36146FE8-CF82-F635-FD58-79B8362AB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488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01" name="Rectangle 77">
              <a:extLst>
                <a:ext uri="{FF2B5EF4-FFF2-40B4-BE49-F238E27FC236}">
                  <a16:creationId xmlns:a16="http://schemas.microsoft.com/office/drawing/2014/main" id="{87FD12EE-122A-2BA0-586D-A4A48A1F3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488"/>
              <a:ext cx="24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7" name="Group 78">
            <a:extLst>
              <a:ext uri="{FF2B5EF4-FFF2-40B4-BE49-F238E27FC236}">
                <a16:creationId xmlns:a16="http://schemas.microsoft.com/office/drawing/2014/main" id="{E72A6997-3B8B-BFAA-A090-3AE57FC836DF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133600"/>
            <a:ext cx="5181600" cy="304800"/>
            <a:chOff x="1344" y="1488"/>
            <a:chExt cx="3264" cy="192"/>
          </a:xfrm>
        </p:grpSpPr>
        <p:sp>
          <p:nvSpPr>
            <p:cNvPr id="2093" name="Rectangle 79">
              <a:extLst>
                <a:ext uri="{FF2B5EF4-FFF2-40B4-BE49-F238E27FC236}">
                  <a16:creationId xmlns:a16="http://schemas.microsoft.com/office/drawing/2014/main" id="{6253BCEF-E512-E63C-8066-B41CFA446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488"/>
              <a:ext cx="240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94" name="Rectangle 80">
              <a:extLst>
                <a:ext uri="{FF2B5EF4-FFF2-40B4-BE49-F238E27FC236}">
                  <a16:creationId xmlns:a16="http://schemas.microsoft.com/office/drawing/2014/main" id="{6FD42342-6A8D-C22C-23EA-A057467C5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488"/>
              <a:ext cx="240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95" name="Rectangle 81">
              <a:extLst>
                <a:ext uri="{FF2B5EF4-FFF2-40B4-BE49-F238E27FC236}">
                  <a16:creationId xmlns:a16="http://schemas.microsoft.com/office/drawing/2014/main" id="{282D88F5-99BD-C3D8-258A-B5D7BE211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488"/>
              <a:ext cx="240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96" name="Rectangle 82">
              <a:extLst>
                <a:ext uri="{FF2B5EF4-FFF2-40B4-BE49-F238E27FC236}">
                  <a16:creationId xmlns:a16="http://schemas.microsoft.com/office/drawing/2014/main" id="{BFB56814-EFA3-A069-2E5E-12AF6526E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488"/>
              <a:ext cx="240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8" name="Group 83">
            <a:extLst>
              <a:ext uri="{FF2B5EF4-FFF2-40B4-BE49-F238E27FC236}">
                <a16:creationId xmlns:a16="http://schemas.microsoft.com/office/drawing/2014/main" id="{97CC7806-9D8E-A929-7DF0-82D517C5B0CB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133600"/>
            <a:ext cx="5181600" cy="304800"/>
            <a:chOff x="1680" y="1488"/>
            <a:chExt cx="3264" cy="192"/>
          </a:xfrm>
        </p:grpSpPr>
        <p:sp>
          <p:nvSpPr>
            <p:cNvPr id="2089" name="Rectangle 84">
              <a:extLst>
                <a:ext uri="{FF2B5EF4-FFF2-40B4-BE49-F238E27FC236}">
                  <a16:creationId xmlns:a16="http://schemas.microsoft.com/office/drawing/2014/main" id="{56B8A058-E2B5-3E86-2C64-710C937A3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488"/>
              <a:ext cx="240" cy="192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90" name="Rectangle 85">
              <a:extLst>
                <a:ext uri="{FF2B5EF4-FFF2-40B4-BE49-F238E27FC236}">
                  <a16:creationId xmlns:a16="http://schemas.microsoft.com/office/drawing/2014/main" id="{C888FD0B-F23E-9094-AD25-8927247B3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488"/>
              <a:ext cx="240" cy="192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91" name="Rectangle 86">
              <a:extLst>
                <a:ext uri="{FF2B5EF4-FFF2-40B4-BE49-F238E27FC236}">
                  <a16:creationId xmlns:a16="http://schemas.microsoft.com/office/drawing/2014/main" id="{54292AD9-FC83-DAC8-E054-3D2EF1A9D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488"/>
              <a:ext cx="240" cy="192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92" name="Rectangle 87">
              <a:extLst>
                <a:ext uri="{FF2B5EF4-FFF2-40B4-BE49-F238E27FC236}">
                  <a16:creationId xmlns:a16="http://schemas.microsoft.com/office/drawing/2014/main" id="{F8805A9F-5A61-0D1E-2CB4-13D53AA07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488"/>
              <a:ext cx="240" cy="192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2312" name="Text Box 88">
            <a:extLst>
              <a:ext uri="{FF2B5EF4-FFF2-40B4-BE49-F238E27FC236}">
                <a16:creationId xmlns:a16="http://schemas.microsoft.com/office/drawing/2014/main" id="{3CDB7A17-05F6-5853-A5A1-082027937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766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</a:rPr>
              <a:t>1</a:t>
            </a:r>
            <a:r>
              <a:rPr lang="en-US" altLang="zh-CN" sz="2000" b="1"/>
              <a:t>-sort</a:t>
            </a:r>
          </a:p>
        </p:txBody>
      </p:sp>
      <p:grpSp>
        <p:nvGrpSpPr>
          <p:cNvPr id="19" name="Group 89">
            <a:extLst>
              <a:ext uri="{FF2B5EF4-FFF2-40B4-BE49-F238E27FC236}">
                <a16:creationId xmlns:a16="http://schemas.microsoft.com/office/drawing/2014/main" id="{E5E52736-69F8-1147-E098-B5B133527782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276600"/>
            <a:ext cx="6934200" cy="422275"/>
            <a:chOff x="960" y="2064"/>
            <a:chExt cx="4368" cy="266"/>
          </a:xfrm>
        </p:grpSpPr>
        <p:sp>
          <p:nvSpPr>
            <p:cNvPr id="2076" name="Text Box 90">
              <a:extLst>
                <a:ext uri="{FF2B5EF4-FFF2-40B4-BE49-F238E27FC236}">
                  <a16:creationId xmlns:a16="http://schemas.microsoft.com/office/drawing/2014/main" id="{7C1D63AD-A62E-C035-0939-5A70AA383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96</a:t>
              </a:r>
            </a:p>
          </p:txBody>
        </p:sp>
        <p:sp>
          <p:nvSpPr>
            <p:cNvPr id="2077" name="Text Box 91">
              <a:extLst>
                <a:ext uri="{FF2B5EF4-FFF2-40B4-BE49-F238E27FC236}">
                  <a16:creationId xmlns:a16="http://schemas.microsoft.com/office/drawing/2014/main" id="{AA3B2700-756B-624E-D9D1-FDED9BB83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41</a:t>
              </a:r>
            </a:p>
          </p:txBody>
        </p:sp>
        <p:sp>
          <p:nvSpPr>
            <p:cNvPr id="2078" name="Text Box 92">
              <a:extLst>
                <a:ext uri="{FF2B5EF4-FFF2-40B4-BE49-F238E27FC236}">
                  <a16:creationId xmlns:a16="http://schemas.microsoft.com/office/drawing/2014/main" id="{01BA6B68-5F52-0FA3-498D-12CE33D1F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94</a:t>
              </a:r>
            </a:p>
          </p:txBody>
        </p:sp>
        <p:sp>
          <p:nvSpPr>
            <p:cNvPr id="2079" name="Text Box 93">
              <a:extLst>
                <a:ext uri="{FF2B5EF4-FFF2-40B4-BE49-F238E27FC236}">
                  <a16:creationId xmlns:a16="http://schemas.microsoft.com/office/drawing/2014/main" id="{112324A3-F44D-07C0-17B2-A981686E6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11</a:t>
              </a:r>
            </a:p>
          </p:txBody>
        </p:sp>
        <p:sp>
          <p:nvSpPr>
            <p:cNvPr id="2080" name="Text Box 94">
              <a:extLst>
                <a:ext uri="{FF2B5EF4-FFF2-40B4-BE49-F238E27FC236}">
                  <a16:creationId xmlns:a16="http://schemas.microsoft.com/office/drawing/2014/main" id="{9C1594AF-97DD-A599-9C4A-E2550ED29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28</a:t>
              </a:r>
            </a:p>
          </p:txBody>
        </p:sp>
        <p:sp>
          <p:nvSpPr>
            <p:cNvPr id="2081" name="Text Box 95">
              <a:extLst>
                <a:ext uri="{FF2B5EF4-FFF2-40B4-BE49-F238E27FC236}">
                  <a16:creationId xmlns:a16="http://schemas.microsoft.com/office/drawing/2014/main" id="{B17C37AA-9477-5E68-09FD-FABE4EF62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58</a:t>
              </a:r>
            </a:p>
          </p:txBody>
        </p:sp>
        <p:sp>
          <p:nvSpPr>
            <p:cNvPr id="2082" name="Text Box 96">
              <a:extLst>
                <a:ext uri="{FF2B5EF4-FFF2-40B4-BE49-F238E27FC236}">
                  <a16:creationId xmlns:a16="http://schemas.microsoft.com/office/drawing/2014/main" id="{62C5A0C3-7783-60F6-C0A7-675919DEB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35</a:t>
              </a:r>
            </a:p>
          </p:txBody>
        </p:sp>
        <p:sp>
          <p:nvSpPr>
            <p:cNvPr id="2083" name="Text Box 97">
              <a:extLst>
                <a:ext uri="{FF2B5EF4-FFF2-40B4-BE49-F238E27FC236}">
                  <a16:creationId xmlns:a16="http://schemas.microsoft.com/office/drawing/2014/main" id="{01555504-41FE-A7D6-E841-DAC36834F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75</a:t>
              </a:r>
            </a:p>
          </p:txBody>
        </p:sp>
        <p:sp>
          <p:nvSpPr>
            <p:cNvPr id="2084" name="Text Box 98">
              <a:extLst>
                <a:ext uri="{FF2B5EF4-FFF2-40B4-BE49-F238E27FC236}">
                  <a16:creationId xmlns:a16="http://schemas.microsoft.com/office/drawing/2014/main" id="{C32536AF-B8CC-01FF-CA89-C4D39619B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95</a:t>
              </a:r>
            </a:p>
          </p:txBody>
        </p:sp>
        <p:sp>
          <p:nvSpPr>
            <p:cNvPr id="2085" name="Text Box 99">
              <a:extLst>
                <a:ext uri="{FF2B5EF4-FFF2-40B4-BE49-F238E27FC236}">
                  <a16:creationId xmlns:a16="http://schemas.microsoft.com/office/drawing/2014/main" id="{17D54138-D675-CE60-D72F-5454B92023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12</a:t>
              </a:r>
            </a:p>
          </p:txBody>
        </p:sp>
        <p:sp>
          <p:nvSpPr>
            <p:cNvPr id="2086" name="Text Box 100">
              <a:extLst>
                <a:ext uri="{FF2B5EF4-FFF2-40B4-BE49-F238E27FC236}">
                  <a16:creationId xmlns:a16="http://schemas.microsoft.com/office/drawing/2014/main" id="{75F57990-7A96-11D6-7EEC-F801ECD73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81</a:t>
              </a:r>
            </a:p>
          </p:txBody>
        </p:sp>
        <p:sp>
          <p:nvSpPr>
            <p:cNvPr id="2087" name="Text Box 101">
              <a:extLst>
                <a:ext uri="{FF2B5EF4-FFF2-40B4-BE49-F238E27FC236}">
                  <a16:creationId xmlns:a16="http://schemas.microsoft.com/office/drawing/2014/main" id="{FAB38C52-A4F6-094B-E5E6-42457EE24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17</a:t>
              </a:r>
            </a:p>
          </p:txBody>
        </p:sp>
        <p:sp>
          <p:nvSpPr>
            <p:cNvPr id="2088" name="Text Box 102">
              <a:extLst>
                <a:ext uri="{FF2B5EF4-FFF2-40B4-BE49-F238E27FC236}">
                  <a16:creationId xmlns:a16="http://schemas.microsoft.com/office/drawing/2014/main" id="{39C01E26-4993-2994-0527-DC976D04D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064"/>
              <a:ext cx="336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15</a:t>
              </a:r>
            </a:p>
          </p:txBody>
        </p:sp>
      </p:grpSp>
      <p:sp>
        <p:nvSpPr>
          <p:cNvPr id="52327" name="Text Box 103">
            <a:extLst>
              <a:ext uri="{FF2B5EF4-FFF2-40B4-BE49-F238E27FC236}">
                <a16:creationId xmlns:a16="http://schemas.microsoft.com/office/drawing/2014/main" id="{B8AC73D4-7591-D08B-87D4-5D896D704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624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800" rIns="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  </a:t>
            </a:r>
            <a:r>
              <a:rPr lang="en-US" altLang="zh-CN" b="1"/>
              <a:t>Define an </a:t>
            </a:r>
            <a:r>
              <a:rPr lang="en-US" altLang="zh-CN" b="1" i="1">
                <a:solidFill>
                  <a:schemeClr val="hlink"/>
                </a:solidFill>
              </a:rPr>
              <a:t>increment sequence</a:t>
            </a:r>
            <a:r>
              <a:rPr lang="en-US" altLang="zh-CN" b="1"/>
              <a:t> </a:t>
            </a:r>
            <a:r>
              <a:rPr lang="en-US" altLang="zh-CN" b="1" i="1"/>
              <a:t>h</a:t>
            </a:r>
            <a:r>
              <a:rPr lang="en-US" altLang="zh-CN" b="1" baseline="-25000"/>
              <a:t>1</a:t>
            </a:r>
            <a:r>
              <a:rPr lang="en-US" altLang="zh-CN" b="1"/>
              <a:t> &lt; </a:t>
            </a:r>
            <a:r>
              <a:rPr lang="en-US" altLang="zh-CN" b="1" i="1"/>
              <a:t>h</a:t>
            </a:r>
            <a:r>
              <a:rPr lang="en-US" altLang="zh-CN" b="1" baseline="-25000"/>
              <a:t>2</a:t>
            </a:r>
            <a:r>
              <a:rPr lang="en-US" altLang="zh-CN" b="1"/>
              <a:t> &lt; … &lt; </a:t>
            </a:r>
            <a:r>
              <a:rPr lang="en-US" altLang="zh-CN" b="1" i="1"/>
              <a:t>h</a:t>
            </a:r>
            <a:r>
              <a:rPr lang="en-US" altLang="zh-CN" b="1" i="1" baseline="-25000"/>
              <a:t>t</a:t>
            </a:r>
            <a:r>
              <a:rPr lang="en-US" altLang="zh-CN" b="1"/>
              <a:t>  ( </a:t>
            </a:r>
            <a:r>
              <a:rPr lang="en-US" altLang="zh-CN" b="1" i="1"/>
              <a:t>h</a:t>
            </a:r>
            <a:r>
              <a:rPr lang="en-US" altLang="zh-CN" b="1" baseline="-25000"/>
              <a:t>1</a:t>
            </a:r>
            <a:r>
              <a:rPr lang="en-US" altLang="zh-CN" b="1"/>
              <a:t> = 1 )</a:t>
            </a:r>
          </a:p>
        </p:txBody>
      </p:sp>
      <p:sp>
        <p:nvSpPr>
          <p:cNvPr id="52328" name="Text Box 104">
            <a:extLst>
              <a:ext uri="{FF2B5EF4-FFF2-40B4-BE49-F238E27FC236}">
                <a16:creationId xmlns:a16="http://schemas.microsoft.com/office/drawing/2014/main" id="{71B8B917-4A9B-AEEA-12E0-67CF5F09E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958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800" rIns="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  </a:t>
            </a:r>
            <a:r>
              <a:rPr lang="en-US" altLang="zh-CN" b="1"/>
              <a:t>Define an </a:t>
            </a:r>
            <a:r>
              <a:rPr lang="en-US" altLang="zh-CN" b="1" i="1">
                <a:solidFill>
                  <a:schemeClr val="hlink"/>
                </a:solidFill>
              </a:rPr>
              <a:t>h</a:t>
            </a:r>
            <a:r>
              <a:rPr lang="en-US" altLang="zh-CN" b="1" i="1" baseline="-25000">
                <a:solidFill>
                  <a:schemeClr val="hlink"/>
                </a:solidFill>
              </a:rPr>
              <a:t>k</a:t>
            </a:r>
            <a:r>
              <a:rPr lang="en-US" altLang="zh-CN" b="1">
                <a:solidFill>
                  <a:schemeClr val="hlink"/>
                </a:solidFill>
              </a:rPr>
              <a:t>-sort</a:t>
            </a:r>
            <a:r>
              <a:rPr lang="en-US" altLang="zh-CN" b="1"/>
              <a:t> at each phase for </a:t>
            </a:r>
            <a:r>
              <a:rPr lang="en-US" altLang="zh-CN" b="1" i="1"/>
              <a:t>k</a:t>
            </a:r>
            <a:r>
              <a:rPr lang="en-US" altLang="zh-CN" b="1"/>
              <a:t> = </a:t>
            </a:r>
            <a:r>
              <a:rPr lang="en-US" altLang="zh-CN" b="1" i="1"/>
              <a:t>t</a:t>
            </a:r>
            <a:r>
              <a:rPr lang="en-US" altLang="zh-CN" b="1"/>
              <a:t>, </a:t>
            </a:r>
            <a:r>
              <a:rPr lang="en-US" altLang="zh-CN" b="1" i="1"/>
              <a:t>t</a:t>
            </a:r>
            <a:r>
              <a:rPr lang="en-US" altLang="zh-CN" b="1"/>
              <a:t> </a:t>
            </a:r>
            <a:r>
              <a:rPr lang="en-US" altLang="zh-CN" b="1">
                <a:sym typeface="Symbol" panose="05050102010706020507" pitchFamily="18" charset="2"/>
              </a:rPr>
              <a:t> 1, …, 1</a:t>
            </a:r>
            <a:endParaRPr lang="en-US" altLang="zh-CN" b="1"/>
          </a:p>
        </p:txBody>
      </p:sp>
      <p:sp>
        <p:nvSpPr>
          <p:cNvPr id="52329" name="AutoShape 105" descr="再生纸">
            <a:extLst>
              <a:ext uri="{FF2B5EF4-FFF2-40B4-BE49-F238E27FC236}">
                <a16:creationId xmlns:a16="http://schemas.microsoft.com/office/drawing/2014/main" id="{0021145B-E66C-B283-1F47-31F0CD0B4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29200"/>
            <a:ext cx="7924800" cy="8382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CN" sz="2000" b="1">
                <a:solidFill>
                  <a:schemeClr val="hlink"/>
                </a:solidFill>
              </a:rPr>
              <a:t>Note:</a:t>
            </a:r>
            <a:r>
              <a:rPr lang="en-US" altLang="zh-CN" sz="2000" b="1"/>
              <a:t> An </a:t>
            </a:r>
            <a:r>
              <a:rPr lang="en-US" altLang="zh-CN" sz="2000" b="1" i="1"/>
              <a:t>h</a:t>
            </a:r>
            <a:r>
              <a:rPr lang="en-US" altLang="zh-CN" sz="2000" b="1" i="1" baseline="-25000"/>
              <a:t>k</a:t>
            </a:r>
            <a:r>
              <a:rPr lang="en-US" altLang="zh-CN" sz="2000" b="1"/>
              <a:t>-sorted file that is then </a:t>
            </a:r>
            <a:r>
              <a:rPr lang="en-US" altLang="zh-CN" sz="2000" b="1" i="1"/>
              <a:t>h</a:t>
            </a:r>
            <a:r>
              <a:rPr lang="en-US" altLang="zh-CN" sz="2000" b="1" i="1" baseline="-25000"/>
              <a:t>k</a:t>
            </a:r>
            <a:r>
              <a:rPr lang="en-US" altLang="zh-CN" sz="2000" b="1" baseline="-25000">
                <a:sym typeface="Symbol" pitchFamily="18" charset="2"/>
              </a:rPr>
              <a:t>1</a:t>
            </a:r>
            <a:r>
              <a:rPr lang="en-US" altLang="zh-CN" sz="2000" b="1"/>
              <a:t>-sorted </a:t>
            </a:r>
            <a:r>
              <a:rPr lang="en-US" altLang="zh-CN" sz="2000" b="1">
                <a:solidFill>
                  <a:schemeClr val="hlink"/>
                </a:solidFill>
              </a:rPr>
              <a:t>remains</a:t>
            </a:r>
            <a:r>
              <a:rPr lang="en-US" altLang="zh-CN" sz="2000" b="1"/>
              <a:t> </a:t>
            </a:r>
            <a:r>
              <a:rPr lang="en-US" altLang="zh-CN" sz="2000" b="1" i="1"/>
              <a:t>h</a:t>
            </a:r>
            <a:r>
              <a:rPr lang="en-US" altLang="zh-CN" sz="2000" b="1" i="1" baseline="-25000"/>
              <a:t>k</a:t>
            </a:r>
            <a:r>
              <a:rPr lang="en-US" altLang="zh-CN" sz="2000" b="1"/>
              <a:t>-sorted.</a:t>
            </a:r>
          </a:p>
        </p:txBody>
      </p:sp>
      <p:sp>
        <p:nvSpPr>
          <p:cNvPr id="2075" name="Text Box 106">
            <a:extLst>
              <a:ext uri="{FF2B5EF4-FFF2-40B4-BE49-F238E27FC236}">
                <a16:creationId xmlns:a16="http://schemas.microsoft.com/office/drawing/2014/main" id="{FDF9B589-F41A-B60D-BFB6-D971ABCCD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1/10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23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5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  <p:bldP spid="52260" grpId="0" autoUpdateAnimBg="0"/>
      <p:bldP spid="52295" grpId="0" autoUpdateAnimBg="0"/>
      <p:bldP spid="52312" grpId="0" autoUpdateAnimBg="0"/>
      <p:bldP spid="52327" grpId="0" autoUpdateAnimBg="0"/>
      <p:bldP spid="52328" grpId="0" autoUpdateAnimBg="0"/>
      <p:bldP spid="52329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35839CF3-E571-9350-B265-9CCA1FB6A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§6  Mergesort 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8E22D226-28DB-C99A-175C-3A7DB2915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62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MS Hei" pitchFamily="49" charset="-122"/>
                <a:sym typeface="Wingdings" panose="05000000000000000000" pitchFamily="2" charset="2"/>
              </a:rPr>
              <a:t>3. Analysis</a:t>
            </a:r>
            <a:endParaRPr lang="en-US" altLang="zh-CN" b="1">
              <a:ea typeface="MS Hei" pitchFamily="49" charset="-122"/>
            </a:endParaRPr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A5ADCD17-4331-5741-7628-332166808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3340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1">
                <a:sym typeface="Wingdings" panose="05000000000000000000" pitchFamily="2" charset="2"/>
              </a:rPr>
              <a:t>T</a:t>
            </a:r>
            <a:r>
              <a:rPr lang="en-US" altLang="zh-CN" sz="2000" b="1" baseline="-25000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( 1</a:t>
            </a:r>
            <a:r>
              <a:rPr lang="en-US" altLang="zh-CN" sz="2000" b="1" i="1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) = 1</a:t>
            </a:r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EDA9223F-E5C4-E45C-E4EA-ACFC36439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14400"/>
            <a:ext cx="426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1">
                <a:sym typeface="Wingdings" panose="05000000000000000000" pitchFamily="2" charset="2"/>
              </a:rPr>
              <a:t>T</a:t>
            </a:r>
            <a:r>
              <a:rPr lang="en-US" altLang="zh-CN" sz="2000" b="1" baseline="-25000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( </a:t>
            </a:r>
            <a:r>
              <a:rPr lang="en-US" altLang="zh-CN" sz="2000" b="1" i="1">
                <a:sym typeface="Wingdings" panose="05000000000000000000" pitchFamily="2" charset="2"/>
              </a:rPr>
              <a:t>N </a:t>
            </a:r>
            <a:r>
              <a:rPr lang="en-US" altLang="zh-CN" sz="2000" b="1">
                <a:sym typeface="Wingdings" panose="05000000000000000000" pitchFamily="2" charset="2"/>
              </a:rPr>
              <a:t>) = 2</a:t>
            </a:r>
            <a:r>
              <a:rPr lang="en-US" altLang="zh-CN" sz="2000" b="1" i="1">
                <a:sym typeface="Wingdings" panose="05000000000000000000" pitchFamily="2" charset="2"/>
              </a:rPr>
              <a:t>T</a:t>
            </a:r>
            <a:r>
              <a:rPr lang="en-US" altLang="zh-CN" sz="2000" b="1">
                <a:sym typeface="Wingdings" panose="05000000000000000000" pitchFamily="2" charset="2"/>
              </a:rPr>
              <a:t> ( </a:t>
            </a:r>
            <a:r>
              <a:rPr lang="en-US" altLang="zh-CN" sz="2000" b="1" i="1">
                <a:sym typeface="Wingdings" panose="05000000000000000000" pitchFamily="2" charset="2"/>
              </a:rPr>
              <a:t>N</a:t>
            </a:r>
            <a:r>
              <a:rPr lang="en-US" altLang="zh-CN" sz="2000" b="1">
                <a:sym typeface="Wingdings" panose="05000000000000000000" pitchFamily="2" charset="2"/>
              </a:rPr>
              <a:t>  / 2</a:t>
            </a:r>
            <a:r>
              <a:rPr lang="en-US" altLang="zh-CN" sz="2000" b="1" baseline="30000">
                <a:sym typeface="Wingdings" panose="05000000000000000000" pitchFamily="2" charset="2"/>
              </a:rPr>
              <a:t>  </a:t>
            </a:r>
            <a:r>
              <a:rPr lang="en-US" altLang="zh-CN" sz="2000" b="1">
                <a:sym typeface="Wingdings" panose="05000000000000000000" pitchFamily="2" charset="2"/>
              </a:rPr>
              <a:t>) + O( </a:t>
            </a:r>
            <a:r>
              <a:rPr lang="en-US" altLang="zh-CN" sz="2000" b="1" i="1">
                <a:sym typeface="Wingdings" panose="05000000000000000000" pitchFamily="2" charset="2"/>
              </a:rPr>
              <a:t>N </a:t>
            </a:r>
            <a:r>
              <a:rPr lang="en-US" altLang="zh-CN" sz="2000" b="1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8BDB124F-CD60-09A1-96E1-3D80EF50C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295400"/>
            <a:ext cx="335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ym typeface="Wingdings" panose="05000000000000000000" pitchFamily="2" charset="2"/>
              </a:rPr>
              <a:t>= 2</a:t>
            </a:r>
            <a:r>
              <a:rPr lang="en-US" altLang="zh-CN" sz="2000" b="1" i="1" baseline="30000">
                <a:sym typeface="Wingdings" panose="05000000000000000000" pitchFamily="2" charset="2"/>
              </a:rPr>
              <a:t>k</a:t>
            </a:r>
            <a:r>
              <a:rPr lang="en-US" altLang="zh-CN" sz="2000" b="1">
                <a:sym typeface="Wingdings" panose="05000000000000000000" pitchFamily="2" charset="2"/>
              </a:rPr>
              <a:t> </a:t>
            </a:r>
            <a:r>
              <a:rPr lang="en-US" altLang="zh-CN" sz="2000" b="1" i="1">
                <a:sym typeface="Wingdings" panose="05000000000000000000" pitchFamily="2" charset="2"/>
              </a:rPr>
              <a:t>T</a:t>
            </a:r>
            <a:r>
              <a:rPr lang="en-US" altLang="zh-CN" sz="2000" b="1">
                <a:sym typeface="Wingdings" panose="05000000000000000000" pitchFamily="2" charset="2"/>
              </a:rPr>
              <a:t> ( </a:t>
            </a:r>
            <a:r>
              <a:rPr lang="en-US" altLang="zh-CN" sz="2000" b="1" i="1">
                <a:sym typeface="Wingdings" panose="05000000000000000000" pitchFamily="2" charset="2"/>
              </a:rPr>
              <a:t>N</a:t>
            </a:r>
            <a:r>
              <a:rPr lang="en-US" altLang="zh-CN" sz="2000" b="1">
                <a:sym typeface="Wingdings" panose="05000000000000000000" pitchFamily="2" charset="2"/>
              </a:rPr>
              <a:t>  / 2</a:t>
            </a:r>
            <a:r>
              <a:rPr lang="en-US" altLang="zh-CN" sz="2000" b="1" i="1" baseline="30000">
                <a:sym typeface="Wingdings" panose="05000000000000000000" pitchFamily="2" charset="2"/>
              </a:rPr>
              <a:t>k</a:t>
            </a:r>
            <a:r>
              <a:rPr lang="en-US" altLang="zh-CN" sz="2000" b="1" baseline="30000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) + </a:t>
            </a:r>
            <a:r>
              <a:rPr lang="en-US" altLang="zh-CN" sz="2000" b="1" i="1">
                <a:sym typeface="Wingdings" panose="05000000000000000000" pitchFamily="2" charset="2"/>
              </a:rPr>
              <a:t>k</a:t>
            </a:r>
            <a:r>
              <a:rPr lang="en-US" altLang="zh-CN" sz="2000" b="1">
                <a:sym typeface="Wingdings" panose="05000000000000000000" pitchFamily="2" charset="2"/>
              </a:rPr>
              <a:t> * O( </a:t>
            </a:r>
            <a:r>
              <a:rPr lang="en-US" altLang="zh-CN" sz="2000" b="1" i="1">
                <a:sym typeface="Wingdings" panose="05000000000000000000" pitchFamily="2" charset="2"/>
              </a:rPr>
              <a:t>N </a:t>
            </a:r>
            <a:r>
              <a:rPr lang="en-US" altLang="zh-CN" sz="2000" b="1">
                <a:sym typeface="Wingdings" panose="05000000000000000000" pitchFamily="2" charset="2"/>
              </a:rPr>
              <a:t>)</a:t>
            </a:r>
            <a:endParaRPr lang="en-US" altLang="zh-CN" sz="2000" b="1" i="1" baseline="30000">
              <a:sym typeface="Wingdings" panose="05000000000000000000" pitchFamily="2" charset="2"/>
            </a:endParaRPr>
          </a:p>
        </p:txBody>
      </p:sp>
      <p:sp>
        <p:nvSpPr>
          <p:cNvPr id="61447" name="Rectangle 7">
            <a:extLst>
              <a:ext uri="{FF2B5EF4-FFF2-40B4-BE49-F238E27FC236}">
                <a16:creationId xmlns:a16="http://schemas.microsoft.com/office/drawing/2014/main" id="{3DC9B56F-D09F-8053-8CD7-5BD45BA82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752600"/>
            <a:ext cx="335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ym typeface="Wingdings" panose="05000000000000000000" pitchFamily="2" charset="2"/>
              </a:rPr>
              <a:t>= </a:t>
            </a:r>
            <a:r>
              <a:rPr lang="en-US" altLang="zh-CN" sz="2000" b="1" i="1">
                <a:sym typeface="Wingdings" panose="05000000000000000000" pitchFamily="2" charset="2"/>
              </a:rPr>
              <a:t>N</a:t>
            </a:r>
            <a:r>
              <a:rPr lang="en-US" altLang="zh-CN" sz="2000" b="1">
                <a:sym typeface="Wingdings" panose="05000000000000000000" pitchFamily="2" charset="2"/>
              </a:rPr>
              <a:t> * </a:t>
            </a:r>
            <a:r>
              <a:rPr lang="en-US" altLang="zh-CN" sz="2000" b="1" i="1">
                <a:sym typeface="Wingdings" panose="05000000000000000000" pitchFamily="2" charset="2"/>
              </a:rPr>
              <a:t>T</a:t>
            </a:r>
            <a:r>
              <a:rPr lang="en-US" altLang="zh-CN" sz="2000" b="1">
                <a:sym typeface="Wingdings" panose="05000000000000000000" pitchFamily="2" charset="2"/>
              </a:rPr>
              <a:t> ( 1</a:t>
            </a:r>
            <a:r>
              <a:rPr lang="en-US" altLang="zh-CN" sz="2000" b="1" baseline="30000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ym typeface="Wingdings" panose="05000000000000000000" pitchFamily="2" charset="2"/>
              </a:rPr>
              <a:t>) + log </a:t>
            </a:r>
            <a:r>
              <a:rPr lang="en-US" altLang="zh-CN" sz="2000" b="1" i="1">
                <a:sym typeface="Wingdings" panose="05000000000000000000" pitchFamily="2" charset="2"/>
              </a:rPr>
              <a:t>N</a:t>
            </a:r>
            <a:r>
              <a:rPr lang="en-US" altLang="zh-CN" sz="2000" b="1">
                <a:sym typeface="Wingdings" panose="05000000000000000000" pitchFamily="2" charset="2"/>
              </a:rPr>
              <a:t> * O( </a:t>
            </a:r>
            <a:r>
              <a:rPr lang="en-US" altLang="zh-CN" sz="2000" b="1" i="1">
                <a:sym typeface="Wingdings" panose="05000000000000000000" pitchFamily="2" charset="2"/>
              </a:rPr>
              <a:t>N </a:t>
            </a:r>
            <a:r>
              <a:rPr lang="en-US" altLang="zh-CN" sz="2000" b="1">
                <a:sym typeface="Wingdings" panose="05000000000000000000" pitchFamily="2" charset="2"/>
              </a:rPr>
              <a:t>)</a:t>
            </a:r>
            <a:endParaRPr lang="en-US" altLang="zh-CN" sz="2000" b="1" i="1" baseline="30000">
              <a:sym typeface="Wingdings" panose="05000000000000000000" pitchFamily="2" charset="2"/>
            </a:endParaRPr>
          </a:p>
        </p:txBody>
      </p:sp>
      <p:sp>
        <p:nvSpPr>
          <p:cNvPr id="61448" name="Rectangle 8">
            <a:extLst>
              <a:ext uri="{FF2B5EF4-FFF2-40B4-BE49-F238E27FC236}">
                <a16:creationId xmlns:a16="http://schemas.microsoft.com/office/drawing/2014/main" id="{48EBC4B9-ABAA-66F5-5A46-F9421C3D3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13360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ym typeface="Wingdings" panose="05000000000000000000" pitchFamily="2" charset="2"/>
              </a:rPr>
              <a:t>= O( </a:t>
            </a:r>
            <a:r>
              <a:rPr lang="en-US" altLang="zh-CN" sz="2000" b="1" i="1">
                <a:sym typeface="Wingdings" panose="05000000000000000000" pitchFamily="2" charset="2"/>
              </a:rPr>
              <a:t>N </a:t>
            </a:r>
            <a:r>
              <a:rPr lang="en-US" altLang="zh-CN" sz="2000" b="1">
                <a:sym typeface="Wingdings" panose="05000000000000000000" pitchFamily="2" charset="2"/>
              </a:rPr>
              <a:t> + </a:t>
            </a:r>
            <a:r>
              <a:rPr lang="en-US" altLang="zh-CN" sz="2000" b="1" i="1">
                <a:sym typeface="Wingdings" panose="05000000000000000000" pitchFamily="2" charset="2"/>
              </a:rPr>
              <a:t>N</a:t>
            </a:r>
            <a:r>
              <a:rPr lang="en-US" altLang="zh-CN" sz="2000" b="1">
                <a:sym typeface="Wingdings" panose="05000000000000000000" pitchFamily="2" charset="2"/>
              </a:rPr>
              <a:t> log </a:t>
            </a:r>
            <a:r>
              <a:rPr lang="en-US" altLang="zh-CN" sz="2000" b="1" i="1">
                <a:sym typeface="Wingdings" panose="05000000000000000000" pitchFamily="2" charset="2"/>
              </a:rPr>
              <a:t>N </a:t>
            </a:r>
            <a:r>
              <a:rPr lang="en-US" altLang="zh-CN" sz="2000" b="1">
                <a:sym typeface="Wingdings" panose="05000000000000000000" pitchFamily="2" charset="2"/>
              </a:rPr>
              <a:t>)</a:t>
            </a:r>
            <a:endParaRPr lang="en-US" altLang="zh-CN" sz="2000" b="1" i="1" baseline="30000">
              <a:sym typeface="Wingdings" panose="05000000000000000000" pitchFamily="2" charset="2"/>
            </a:endParaRPr>
          </a:p>
        </p:txBody>
      </p:sp>
      <p:sp>
        <p:nvSpPr>
          <p:cNvPr id="61449" name="Text Box 9">
            <a:extLst>
              <a:ext uri="{FF2B5EF4-FFF2-40B4-BE49-F238E27FC236}">
                <a16:creationId xmlns:a16="http://schemas.microsoft.com/office/drawing/2014/main" id="{0709F011-576F-3E30-B4BF-EBC8F3C85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2667000"/>
            <a:ext cx="2951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800" rIns="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</a:rPr>
              <a:t>Iterative version :</a:t>
            </a:r>
            <a:endParaRPr lang="en-US" altLang="zh-CN" b="1"/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B35A866F-F890-62E7-6D93-E5265F0B7F56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200400"/>
            <a:ext cx="6400800" cy="428625"/>
            <a:chOff x="384" y="1920"/>
            <a:chExt cx="4032" cy="270"/>
          </a:xfrm>
        </p:grpSpPr>
        <p:sp>
          <p:nvSpPr>
            <p:cNvPr id="11306" name="Rectangle 11">
              <a:extLst>
                <a:ext uri="{FF2B5EF4-FFF2-40B4-BE49-F238E27FC236}">
                  <a16:creationId xmlns:a16="http://schemas.microsoft.com/office/drawing/2014/main" id="{E82FE31A-5A33-C503-375C-6A3940ED6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968"/>
              <a:ext cx="29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accent1"/>
                  </a:solidFill>
                </a:rPr>
                <a:t>A</a:t>
              </a:r>
            </a:p>
          </p:txBody>
        </p:sp>
        <p:sp>
          <p:nvSpPr>
            <p:cNvPr id="11307" name="Rectangle 12">
              <a:extLst>
                <a:ext uri="{FF2B5EF4-FFF2-40B4-BE49-F238E27FC236}">
                  <a16:creationId xmlns:a16="http://schemas.microsoft.com/office/drawing/2014/main" id="{1C681E5E-A0C7-09D3-3A37-0DE53F8A7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968"/>
              <a:ext cx="28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0</a:t>
              </a:r>
            </a:p>
          </p:txBody>
        </p:sp>
        <p:sp>
          <p:nvSpPr>
            <p:cNvPr id="11308" name="Rectangle 13">
              <a:extLst>
                <a:ext uri="{FF2B5EF4-FFF2-40B4-BE49-F238E27FC236}">
                  <a16:creationId xmlns:a16="http://schemas.microsoft.com/office/drawing/2014/main" id="{908010F7-6A1A-E2A3-C1D6-90EC28E3F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968"/>
              <a:ext cx="28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1</a:t>
              </a:r>
            </a:p>
          </p:txBody>
        </p:sp>
        <p:sp>
          <p:nvSpPr>
            <p:cNvPr id="11309" name="Rectangle 14">
              <a:extLst>
                <a:ext uri="{FF2B5EF4-FFF2-40B4-BE49-F238E27FC236}">
                  <a16:creationId xmlns:a16="http://schemas.microsoft.com/office/drawing/2014/main" id="{FDE41FEE-AE32-BDF0-6B01-20D8DB199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968"/>
              <a:ext cx="28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2</a:t>
              </a:r>
            </a:p>
          </p:txBody>
        </p:sp>
        <p:sp>
          <p:nvSpPr>
            <p:cNvPr id="11310" name="Rectangle 15">
              <a:extLst>
                <a:ext uri="{FF2B5EF4-FFF2-40B4-BE49-F238E27FC236}">
                  <a16:creationId xmlns:a16="http://schemas.microsoft.com/office/drawing/2014/main" id="{8C2567C8-756A-FA94-DADB-5FE618D5E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968"/>
              <a:ext cx="28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3</a:t>
              </a:r>
            </a:p>
          </p:txBody>
        </p:sp>
        <p:sp>
          <p:nvSpPr>
            <p:cNvPr id="11311" name="Rectangle 16">
              <a:extLst>
                <a:ext uri="{FF2B5EF4-FFF2-40B4-BE49-F238E27FC236}">
                  <a16:creationId xmlns:a16="http://schemas.microsoft.com/office/drawing/2014/main" id="{15BDB984-3F29-2931-D6EB-6CD4E7075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920"/>
              <a:ext cx="9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/>
                <a:t>…… ……</a:t>
              </a:r>
            </a:p>
          </p:txBody>
        </p:sp>
        <p:sp>
          <p:nvSpPr>
            <p:cNvPr id="11312" name="Rectangle 17">
              <a:extLst>
                <a:ext uri="{FF2B5EF4-FFF2-40B4-BE49-F238E27FC236}">
                  <a16:creationId xmlns:a16="http://schemas.microsoft.com/office/drawing/2014/main" id="{21662BE2-CF0C-8DB5-FAA6-026EF3BE4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968"/>
              <a:ext cx="28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/>
                <a:t>n</a:t>
              </a:r>
              <a:r>
                <a:rPr lang="en-US" altLang="zh-CN" sz="2000" b="1">
                  <a:sym typeface="Symbol" panose="05050102010706020507" pitchFamily="18" charset="2"/>
                </a:rPr>
                <a:t>4</a:t>
              </a:r>
              <a:endParaRPr lang="en-US" altLang="zh-CN" sz="2000" b="1"/>
            </a:p>
          </p:txBody>
        </p:sp>
        <p:sp>
          <p:nvSpPr>
            <p:cNvPr id="11313" name="Rectangle 18">
              <a:extLst>
                <a:ext uri="{FF2B5EF4-FFF2-40B4-BE49-F238E27FC236}">
                  <a16:creationId xmlns:a16="http://schemas.microsoft.com/office/drawing/2014/main" id="{3970A415-5327-FDE2-9797-E6BE31073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968"/>
              <a:ext cx="28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/>
                <a:t>n</a:t>
              </a:r>
              <a:r>
                <a:rPr lang="en-US" altLang="zh-CN" sz="2000" b="1">
                  <a:sym typeface="Symbol" panose="05050102010706020507" pitchFamily="18" charset="2"/>
                </a:rPr>
                <a:t>3</a:t>
              </a:r>
              <a:endParaRPr lang="en-US" altLang="zh-CN" sz="2000" b="1"/>
            </a:p>
          </p:txBody>
        </p:sp>
        <p:sp>
          <p:nvSpPr>
            <p:cNvPr id="11314" name="Rectangle 19">
              <a:extLst>
                <a:ext uri="{FF2B5EF4-FFF2-40B4-BE49-F238E27FC236}">
                  <a16:creationId xmlns:a16="http://schemas.microsoft.com/office/drawing/2014/main" id="{3C3D3969-D98D-4F34-3E7E-9715DC483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968"/>
              <a:ext cx="28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/>
                <a:t>n</a:t>
              </a:r>
              <a:r>
                <a:rPr lang="en-US" altLang="zh-CN" sz="2000" b="1">
                  <a:sym typeface="Symbol" panose="05050102010706020507" pitchFamily="18" charset="2"/>
                </a:rPr>
                <a:t>2</a:t>
              </a:r>
              <a:endParaRPr lang="en-US" altLang="zh-CN" sz="2000" b="1"/>
            </a:p>
          </p:txBody>
        </p:sp>
        <p:sp>
          <p:nvSpPr>
            <p:cNvPr id="11315" name="Rectangle 20">
              <a:extLst>
                <a:ext uri="{FF2B5EF4-FFF2-40B4-BE49-F238E27FC236}">
                  <a16:creationId xmlns:a16="http://schemas.microsoft.com/office/drawing/2014/main" id="{0C0E8921-96F1-2B2E-AF12-1C8057515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968"/>
              <a:ext cx="28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/>
                <a:t>n</a:t>
              </a:r>
              <a:r>
                <a:rPr lang="en-US" altLang="zh-CN" sz="2000" b="1">
                  <a:sym typeface="Symbol" panose="05050102010706020507" pitchFamily="18" charset="2"/>
                </a:rPr>
                <a:t>1</a:t>
              </a:r>
              <a:endParaRPr lang="en-US" altLang="zh-CN" sz="2000" b="1"/>
            </a:p>
          </p:txBody>
        </p:sp>
      </p:grpSp>
      <p:grpSp>
        <p:nvGrpSpPr>
          <p:cNvPr id="3" name="Group 21">
            <a:extLst>
              <a:ext uri="{FF2B5EF4-FFF2-40B4-BE49-F238E27FC236}">
                <a16:creationId xmlns:a16="http://schemas.microsoft.com/office/drawing/2014/main" id="{8F2E4233-4A9C-6675-206B-4B3564DEE50E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657600"/>
            <a:ext cx="5867400" cy="533400"/>
            <a:chOff x="720" y="2208"/>
            <a:chExt cx="3696" cy="336"/>
          </a:xfrm>
        </p:grpSpPr>
        <p:sp>
          <p:nvSpPr>
            <p:cNvPr id="11293" name="Rectangle 22">
              <a:extLst>
                <a:ext uri="{FF2B5EF4-FFF2-40B4-BE49-F238E27FC236}">
                  <a16:creationId xmlns:a16="http://schemas.microsoft.com/office/drawing/2014/main" id="{31D9DA0E-BB29-0522-1A7F-2ED76D24D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352"/>
              <a:ext cx="624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94" name="Rectangle 23">
              <a:extLst>
                <a:ext uri="{FF2B5EF4-FFF2-40B4-BE49-F238E27FC236}">
                  <a16:creationId xmlns:a16="http://schemas.microsoft.com/office/drawing/2014/main" id="{9E9B18CF-3017-0CF3-2D7A-C48D0E345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352"/>
              <a:ext cx="624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95" name="Rectangle 24">
              <a:extLst>
                <a:ext uri="{FF2B5EF4-FFF2-40B4-BE49-F238E27FC236}">
                  <a16:creationId xmlns:a16="http://schemas.microsoft.com/office/drawing/2014/main" id="{70ED60CC-4DE4-3A27-9CFA-196B68A4E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352"/>
              <a:ext cx="624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96" name="Rectangle 25">
              <a:extLst>
                <a:ext uri="{FF2B5EF4-FFF2-40B4-BE49-F238E27FC236}">
                  <a16:creationId xmlns:a16="http://schemas.microsoft.com/office/drawing/2014/main" id="{69F26BDF-8050-AF53-0F2B-48B4ECBAE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352"/>
              <a:ext cx="624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97" name="Rectangle 26">
              <a:extLst>
                <a:ext uri="{FF2B5EF4-FFF2-40B4-BE49-F238E27FC236}">
                  <a16:creationId xmlns:a16="http://schemas.microsoft.com/office/drawing/2014/main" id="{AC9F777A-8182-79BA-6CAA-B579352CB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304"/>
              <a:ext cx="10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…… ……</a:t>
              </a:r>
            </a:p>
          </p:txBody>
        </p:sp>
        <p:sp>
          <p:nvSpPr>
            <p:cNvPr id="11298" name="Line 27">
              <a:extLst>
                <a:ext uri="{FF2B5EF4-FFF2-40B4-BE49-F238E27FC236}">
                  <a16:creationId xmlns:a16="http://schemas.microsoft.com/office/drawing/2014/main" id="{0B52AF0E-763D-E979-AB65-1DD4C9781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20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11299" name="Line 28">
              <a:extLst>
                <a:ext uri="{FF2B5EF4-FFF2-40B4-BE49-F238E27FC236}">
                  <a16:creationId xmlns:a16="http://schemas.microsoft.com/office/drawing/2014/main" id="{25F33066-0C86-4CD2-DBA7-21A09CDB44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220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11300" name="Line 29">
              <a:extLst>
                <a:ext uri="{FF2B5EF4-FFF2-40B4-BE49-F238E27FC236}">
                  <a16:creationId xmlns:a16="http://schemas.microsoft.com/office/drawing/2014/main" id="{4E3F5D4F-C04A-A411-08EA-B1293971F5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20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11301" name="Line 30">
              <a:extLst>
                <a:ext uri="{FF2B5EF4-FFF2-40B4-BE49-F238E27FC236}">
                  <a16:creationId xmlns:a16="http://schemas.microsoft.com/office/drawing/2014/main" id="{04A6DE37-82F0-BD28-C156-537143A169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20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11302" name="Line 31">
              <a:extLst>
                <a:ext uri="{FF2B5EF4-FFF2-40B4-BE49-F238E27FC236}">
                  <a16:creationId xmlns:a16="http://schemas.microsoft.com/office/drawing/2014/main" id="{FE0B384C-0592-0119-6845-BD33A752B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20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11303" name="Line 32">
              <a:extLst>
                <a:ext uri="{FF2B5EF4-FFF2-40B4-BE49-F238E27FC236}">
                  <a16:creationId xmlns:a16="http://schemas.microsoft.com/office/drawing/2014/main" id="{ACCBBE04-C738-9F76-F64E-B48D56C100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220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11304" name="Line 33">
              <a:extLst>
                <a:ext uri="{FF2B5EF4-FFF2-40B4-BE49-F238E27FC236}">
                  <a16:creationId xmlns:a16="http://schemas.microsoft.com/office/drawing/2014/main" id="{F5855D54-7FDD-933A-4EB5-3A47F0EA45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20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11305" name="Line 34">
              <a:extLst>
                <a:ext uri="{FF2B5EF4-FFF2-40B4-BE49-F238E27FC236}">
                  <a16:creationId xmlns:a16="http://schemas.microsoft.com/office/drawing/2014/main" id="{E9277980-C381-1E95-88EF-5DAFAC7593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220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</p:grpSp>
      <p:grpSp>
        <p:nvGrpSpPr>
          <p:cNvPr id="4" name="Group 35">
            <a:extLst>
              <a:ext uri="{FF2B5EF4-FFF2-40B4-BE49-F238E27FC236}">
                <a16:creationId xmlns:a16="http://schemas.microsoft.com/office/drawing/2014/main" id="{7526CF24-7309-91D9-3F77-10E6FBCEFEE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267200"/>
            <a:ext cx="5867400" cy="533400"/>
            <a:chOff x="720" y="2592"/>
            <a:chExt cx="3696" cy="336"/>
          </a:xfrm>
        </p:grpSpPr>
        <p:sp>
          <p:nvSpPr>
            <p:cNvPr id="11286" name="Rectangle 36">
              <a:extLst>
                <a:ext uri="{FF2B5EF4-FFF2-40B4-BE49-F238E27FC236}">
                  <a16:creationId xmlns:a16="http://schemas.microsoft.com/office/drawing/2014/main" id="{1A1792C3-458C-4838-3D05-A9EE61ECF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36"/>
              <a:ext cx="129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87" name="Rectangle 37">
              <a:extLst>
                <a:ext uri="{FF2B5EF4-FFF2-40B4-BE49-F238E27FC236}">
                  <a16:creationId xmlns:a16="http://schemas.microsoft.com/office/drawing/2014/main" id="{FDE3D4C0-AB62-9EE9-2E11-A8C4F89C3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736"/>
              <a:ext cx="129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88" name="Rectangle 38">
              <a:extLst>
                <a:ext uri="{FF2B5EF4-FFF2-40B4-BE49-F238E27FC236}">
                  <a16:creationId xmlns:a16="http://schemas.microsoft.com/office/drawing/2014/main" id="{6A2D1C56-EEB3-313C-159C-E6DCEFD4A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688"/>
              <a:ext cx="100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…… ……</a:t>
              </a:r>
            </a:p>
          </p:txBody>
        </p:sp>
        <p:sp>
          <p:nvSpPr>
            <p:cNvPr id="11289" name="Line 39">
              <a:extLst>
                <a:ext uri="{FF2B5EF4-FFF2-40B4-BE49-F238E27FC236}">
                  <a16:creationId xmlns:a16="http://schemas.microsoft.com/office/drawing/2014/main" id="{A9636F0F-5B3B-C68F-C6CD-8974429420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592"/>
              <a:ext cx="19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11290" name="Line 40">
              <a:extLst>
                <a:ext uri="{FF2B5EF4-FFF2-40B4-BE49-F238E27FC236}">
                  <a16:creationId xmlns:a16="http://schemas.microsoft.com/office/drawing/2014/main" id="{79C18A41-6AC6-6F5E-23F3-AA97C53CDC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2592"/>
              <a:ext cx="19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11291" name="Line 41">
              <a:extLst>
                <a:ext uri="{FF2B5EF4-FFF2-40B4-BE49-F238E27FC236}">
                  <a16:creationId xmlns:a16="http://schemas.microsoft.com/office/drawing/2014/main" id="{5A07FE7C-4675-E896-2C7F-057BBC2E91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592"/>
              <a:ext cx="19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11292" name="Line 42">
              <a:extLst>
                <a:ext uri="{FF2B5EF4-FFF2-40B4-BE49-F238E27FC236}">
                  <a16:creationId xmlns:a16="http://schemas.microsoft.com/office/drawing/2014/main" id="{72EB77FF-AAE5-3C34-4892-F9DD8E73EF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592"/>
              <a:ext cx="19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</p:grpSp>
      <p:grpSp>
        <p:nvGrpSpPr>
          <p:cNvPr id="5" name="Group 43">
            <a:extLst>
              <a:ext uri="{FF2B5EF4-FFF2-40B4-BE49-F238E27FC236}">
                <a16:creationId xmlns:a16="http://schemas.microsoft.com/office/drawing/2014/main" id="{19910C38-4710-D6DB-5F3E-505B07600E71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876800"/>
            <a:ext cx="5867400" cy="1295400"/>
            <a:chOff x="720" y="3024"/>
            <a:chExt cx="3696" cy="816"/>
          </a:xfrm>
        </p:grpSpPr>
        <p:sp>
          <p:nvSpPr>
            <p:cNvPr id="11280" name="Rectangle 44">
              <a:extLst>
                <a:ext uri="{FF2B5EF4-FFF2-40B4-BE49-F238E27FC236}">
                  <a16:creationId xmlns:a16="http://schemas.microsoft.com/office/drawing/2014/main" id="{B4BD350B-3447-6C21-2C86-D791E0B58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024"/>
              <a:ext cx="26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…… …… …… ……</a:t>
              </a:r>
            </a:p>
          </p:txBody>
        </p:sp>
        <p:sp>
          <p:nvSpPr>
            <p:cNvPr id="11281" name="Rectangle 45">
              <a:extLst>
                <a:ext uri="{FF2B5EF4-FFF2-40B4-BE49-F238E27FC236}">
                  <a16:creationId xmlns:a16="http://schemas.microsoft.com/office/drawing/2014/main" id="{D4FAC951-1888-5598-FF46-ADB03B04D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312"/>
              <a:ext cx="177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82" name="Rectangle 46">
              <a:extLst>
                <a:ext uri="{FF2B5EF4-FFF2-40B4-BE49-F238E27FC236}">
                  <a16:creationId xmlns:a16="http://schemas.microsoft.com/office/drawing/2014/main" id="{6C077A76-82B3-ADE1-786C-79097752A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312"/>
              <a:ext cx="177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83" name="Rectangle 47">
              <a:extLst>
                <a:ext uri="{FF2B5EF4-FFF2-40B4-BE49-F238E27FC236}">
                  <a16:creationId xmlns:a16="http://schemas.microsoft.com/office/drawing/2014/main" id="{C2BE7968-5160-F10D-A4B4-9946D4247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648"/>
              <a:ext cx="3696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84" name="Line 48">
              <a:extLst>
                <a:ext uri="{FF2B5EF4-FFF2-40B4-BE49-F238E27FC236}">
                  <a16:creationId xmlns:a16="http://schemas.microsoft.com/office/drawing/2014/main" id="{BFF50C54-19E6-A344-968B-E068908E2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504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11285" name="Line 49">
              <a:extLst>
                <a:ext uri="{FF2B5EF4-FFF2-40B4-BE49-F238E27FC236}">
                  <a16:creationId xmlns:a16="http://schemas.microsoft.com/office/drawing/2014/main" id="{AC32E4F3-2FDA-FD85-E2B3-A88AD92C7C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3504"/>
              <a:ext cx="38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</p:grpSp>
      <p:sp>
        <p:nvSpPr>
          <p:cNvPr id="61490" name="AutoShape 50" descr="再生纸">
            <a:extLst>
              <a:ext uri="{FF2B5EF4-FFF2-40B4-BE49-F238E27FC236}">
                <a16:creationId xmlns:a16="http://schemas.microsoft.com/office/drawing/2014/main" id="{9C7888FF-D3EC-1A98-841B-1B15C6A1C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57200"/>
            <a:ext cx="3886200" cy="2514600"/>
          </a:xfrm>
          <a:prstGeom prst="roundRect">
            <a:avLst>
              <a:gd name="adj" fmla="val 8713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marL="661988" indent="-661988">
              <a:defRPr/>
            </a:pPr>
            <a:r>
              <a:rPr lang="en-US" altLang="zh-CN" sz="2000" b="1">
                <a:solidFill>
                  <a:schemeClr val="hlink"/>
                </a:solidFill>
              </a:rPr>
              <a:t>Note:</a:t>
            </a:r>
            <a:r>
              <a:rPr lang="en-US" altLang="zh-CN" sz="2000" b="1"/>
              <a:t>  Mergesort requires </a:t>
            </a:r>
            <a:r>
              <a:rPr lang="en-US" altLang="zh-CN" sz="2000" b="1">
                <a:solidFill>
                  <a:schemeClr val="hlink"/>
                </a:solidFill>
              </a:rPr>
              <a:t>linear extra memory</a:t>
            </a:r>
            <a:r>
              <a:rPr lang="en-US" altLang="zh-CN" sz="2000" b="1"/>
              <a:t>, and copying an array is slow.  It is hardly ever used for internal sorting, but is quite useful for </a:t>
            </a:r>
            <a:r>
              <a:rPr lang="en-US" altLang="zh-CN" sz="2000" b="1">
                <a:solidFill>
                  <a:schemeClr val="hlink"/>
                </a:solidFill>
              </a:rPr>
              <a:t>external sorting</a:t>
            </a:r>
            <a:r>
              <a:rPr lang="en-US" altLang="zh-CN" sz="2000" b="1"/>
              <a:t>.</a:t>
            </a:r>
          </a:p>
        </p:txBody>
      </p:sp>
      <p:sp>
        <p:nvSpPr>
          <p:cNvPr id="11279" name="Text Box 52">
            <a:extLst>
              <a:ext uri="{FF2B5EF4-FFF2-40B4-BE49-F238E27FC236}">
                <a16:creationId xmlns:a16="http://schemas.microsoft.com/office/drawing/2014/main" id="{CA383856-CCD1-83ED-C4B2-9521E578E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10/10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6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autoUpdateAnimBg="0"/>
      <p:bldP spid="61444" grpId="0" autoUpdateAnimBg="0"/>
      <p:bldP spid="61445" grpId="0" autoUpdateAnimBg="0"/>
      <p:bldP spid="61446" grpId="0" autoUpdateAnimBg="0"/>
      <p:bldP spid="61447" grpId="0" autoUpdateAnimBg="0"/>
      <p:bldP spid="61448" grpId="0" autoUpdateAnimBg="0"/>
      <p:bldP spid="61449" grpId="0" autoUpdateAnimBg="0"/>
      <p:bldP spid="6149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EFA1EB9-47DC-5FDA-C6CD-6849A746C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0"/>
            <a:ext cx="167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§4  Shellsort  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E062CCF1-4C6A-F83B-D82C-76E747ECB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00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hlink"/>
                </a:solidFill>
                <a:ea typeface="MS Hei" pitchFamily="49" charset="-122"/>
                <a:sym typeface="Wingdings" panose="05000000000000000000" pitchFamily="2" charset="2"/>
              </a:rPr>
              <a:t></a:t>
            </a:r>
            <a:r>
              <a:rPr lang="en-US" altLang="zh-CN" b="1">
                <a:ea typeface="MS Hei" pitchFamily="49" charset="-122"/>
                <a:sym typeface="Wingdings" panose="05000000000000000000" pitchFamily="2" charset="2"/>
              </a:rPr>
              <a:t> Shell’s increment sequence:</a:t>
            </a:r>
            <a:endParaRPr lang="en-US" altLang="zh-CN" b="1">
              <a:ea typeface="MS Hei" pitchFamily="49" charset="-122"/>
            </a:endParaRP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A9B60ED6-676C-CB41-8DAD-3C37299A3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91440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chemeClr val="hlink"/>
                </a:solidFill>
              </a:rPr>
              <a:t>h</a:t>
            </a:r>
            <a:r>
              <a:rPr lang="en-US" altLang="zh-CN" b="1" i="1" baseline="-25000">
                <a:solidFill>
                  <a:schemeClr val="hlink"/>
                </a:solidFill>
              </a:rPr>
              <a:t>t</a:t>
            </a:r>
            <a:r>
              <a:rPr lang="en-US" altLang="zh-CN" b="1">
                <a:solidFill>
                  <a:schemeClr val="hlink"/>
                </a:solidFill>
              </a:rPr>
              <a:t> = 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 </a:t>
            </a:r>
            <a:r>
              <a:rPr lang="en-US" altLang="zh-CN" b="1" i="1">
                <a:solidFill>
                  <a:schemeClr val="hlink"/>
                </a:solidFill>
                <a:sym typeface="Symbol" panose="05050102010706020507" pitchFamily="18" charset="2"/>
              </a:rPr>
              <a:t>N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 / 2  ,  </a:t>
            </a:r>
            <a:r>
              <a:rPr lang="en-US" altLang="zh-CN" b="1" i="1">
                <a:solidFill>
                  <a:schemeClr val="hlink"/>
                </a:solidFill>
              </a:rPr>
              <a:t>h</a:t>
            </a:r>
            <a:r>
              <a:rPr lang="en-US" altLang="zh-CN" b="1" i="1" baseline="-25000">
                <a:solidFill>
                  <a:schemeClr val="hlink"/>
                </a:solidFill>
              </a:rPr>
              <a:t>k</a:t>
            </a:r>
            <a:r>
              <a:rPr lang="en-US" altLang="zh-CN" b="1">
                <a:solidFill>
                  <a:schemeClr val="hlink"/>
                </a:solidFill>
              </a:rPr>
              <a:t> = 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 </a:t>
            </a:r>
            <a:r>
              <a:rPr lang="en-US" altLang="zh-CN" b="1" i="1">
                <a:solidFill>
                  <a:schemeClr val="hlink"/>
                </a:solidFill>
              </a:rPr>
              <a:t>h</a:t>
            </a:r>
            <a:r>
              <a:rPr lang="en-US" altLang="zh-CN" b="1" i="1" baseline="-25000">
                <a:solidFill>
                  <a:schemeClr val="hlink"/>
                </a:solidFill>
              </a:rPr>
              <a:t>k</a:t>
            </a:r>
            <a:r>
              <a:rPr lang="en-US" altLang="zh-CN" b="1" baseline="-25000">
                <a:solidFill>
                  <a:schemeClr val="hlink"/>
                </a:solidFill>
              </a:rPr>
              <a:t>+1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 / 2 </a:t>
            </a:r>
          </a:p>
        </p:txBody>
      </p:sp>
      <p:sp>
        <p:nvSpPr>
          <p:cNvPr id="53253" name="AutoShape 5">
            <a:extLst>
              <a:ext uri="{FF2B5EF4-FFF2-40B4-BE49-F238E27FC236}">
                <a16:creationId xmlns:a16="http://schemas.microsoft.com/office/drawing/2014/main" id="{D310E9D0-ADF2-BB4C-3A19-E1EF77F7A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0"/>
            <a:ext cx="7924800" cy="480060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26000" tIns="1548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>
                <a:latin typeface="Arial" panose="020B0604020202020204" pitchFamily="34" charset="0"/>
              </a:rPr>
              <a:t> Shellsort( ElementType A[ ],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N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{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i, j, Increment;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ElementType  Tmp;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 ( Increment = N / 2; Increment &gt; 0; Increment /= 2 ) 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</a:t>
            </a:r>
            <a:r>
              <a:rPr lang="en-US" altLang="zh-CN" sz="1800" b="1">
                <a:solidFill>
                  <a:schemeClr val="accent1"/>
                </a:solidFill>
                <a:latin typeface="Arial" panose="020B0604020202020204" pitchFamily="34" charset="0"/>
              </a:rPr>
              <a:t>/*h sequence */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 </a:t>
            </a:r>
            <a:r>
              <a:rPr lang="en-US" altLang="zh-CN" sz="1800" b="1">
                <a:latin typeface="Arial" panose="020B0604020202020204" pitchFamily="34" charset="0"/>
              </a:rPr>
              <a:t>( i = Increment; i &lt; N; i++ ) { </a:t>
            </a:r>
            <a:r>
              <a:rPr lang="en-US" altLang="zh-CN" sz="1800" b="1">
                <a:solidFill>
                  <a:schemeClr val="accent1"/>
                </a:solidFill>
                <a:latin typeface="Arial" panose="020B0604020202020204" pitchFamily="34" charset="0"/>
              </a:rPr>
              <a:t>/* insertion sort */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      Tmp = A[ i ];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 </a:t>
            </a:r>
            <a:r>
              <a:rPr lang="en-US" altLang="zh-CN" sz="1800" b="1">
                <a:latin typeface="Arial" panose="020B0604020202020204" pitchFamily="34" charset="0"/>
              </a:rPr>
              <a:t>( j = i; j &gt;= Increment; j - = Increment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( Tmp &lt; A[ j - Increment ]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	      A[ j ] = A[ j - Increment ];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else </a:t>
            </a:r>
          </a:p>
          <a:p>
            <a:pPr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		      break</a:t>
            </a:r>
            <a:r>
              <a:rPr lang="en-US" altLang="zh-CN" sz="1800" b="1">
                <a:latin typeface="Arial" panose="020B0604020202020204" pitchFamily="34" charset="0"/>
              </a:rPr>
              <a:t>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	A[ j ] = Tmp;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} </a:t>
            </a:r>
            <a:r>
              <a:rPr lang="en-US" altLang="zh-CN" sz="1800" b="1">
                <a:solidFill>
                  <a:schemeClr val="accent1"/>
                </a:solidFill>
                <a:latin typeface="Arial" panose="020B0604020202020204" pitchFamily="34" charset="0"/>
              </a:rPr>
              <a:t>/* end for-I and for-Increment loops */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7CC12C6A-238D-CD8F-71D1-854F8EDDC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2/10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autoUpdateAnimBg="0"/>
      <p:bldP spid="53252" grpId="0" autoUpdateAnimBg="0"/>
      <p:bldP spid="53253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33C86FC8-BFAD-1D21-C4AD-0E8EC9A77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0"/>
            <a:ext cx="167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§4  Shellsort  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74230164-534D-2A9D-1234-5375DEF15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0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hlink"/>
                </a:solidFill>
                <a:ea typeface="MS Hei" pitchFamily="49" charset="-122"/>
                <a:sym typeface="Wingdings" panose="05000000000000000000" pitchFamily="2" charset="2"/>
              </a:rPr>
              <a:t></a:t>
            </a:r>
            <a:r>
              <a:rPr lang="en-US" altLang="zh-CN" b="1">
                <a:ea typeface="MS Hei" pitchFamily="49" charset="-122"/>
                <a:sym typeface="Wingdings" panose="05000000000000000000" pitchFamily="2" charset="2"/>
              </a:rPr>
              <a:t> Worst-Case Analysis:</a:t>
            </a:r>
            <a:endParaRPr lang="en-US" altLang="zh-CN" b="1">
              <a:ea typeface="MS Hei" pitchFamily="49" charset="-122"/>
            </a:endParaRPr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BE049DE8-AAD3-990D-2F92-9716C8893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14400"/>
            <a:ext cx="8001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Arial" panose="020B0604020202020204" pitchFamily="34" charset="0"/>
              </a:rPr>
              <a:t>【Theorem】</a:t>
            </a:r>
            <a:r>
              <a:rPr lang="en-US" altLang="zh-CN" b="1">
                <a:sym typeface="Wingdings" panose="05000000000000000000" pitchFamily="2" charset="2"/>
              </a:rPr>
              <a:t>The worst-case running time of Shellsort, using Shell’s increments, is 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 ( </a:t>
            </a:r>
            <a:r>
              <a:rPr lang="en-US" altLang="zh-CN" b="1" i="1">
                <a:solidFill>
                  <a:schemeClr val="hlink"/>
                </a:solidFill>
                <a:sym typeface="Symbol" panose="05050102010706020507" pitchFamily="18" charset="2"/>
              </a:rPr>
              <a:t>N</a:t>
            </a:r>
            <a:r>
              <a:rPr lang="en-US" altLang="zh-CN" b="1" baseline="30000">
                <a:solidFill>
                  <a:schemeClr val="hlink"/>
                </a:solidFill>
                <a:sym typeface="Symbol" panose="05050102010706020507" pitchFamily="18" charset="2"/>
              </a:rPr>
              <a:t>2 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)</a:t>
            </a:r>
            <a:r>
              <a:rPr lang="en-US" altLang="zh-CN" b="1">
                <a:sym typeface="Symbol" panose="05050102010706020507" pitchFamily="18" charset="2"/>
              </a:rPr>
              <a:t>.</a:t>
            </a:r>
            <a:endParaRPr lang="en-US" altLang="zh-CN" b="1">
              <a:sym typeface="Wingdings" panose="05000000000000000000" pitchFamily="2" charset="2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B2D11776-D4CD-1C86-2DD8-056981055F9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905000"/>
            <a:ext cx="8153400" cy="955675"/>
            <a:chOff x="336" y="1200"/>
            <a:chExt cx="5136" cy="602"/>
          </a:xfrm>
        </p:grpSpPr>
        <p:sp>
          <p:nvSpPr>
            <p:cNvPr id="4213" name="Text Box 6">
              <a:extLst>
                <a:ext uri="{FF2B5EF4-FFF2-40B4-BE49-F238E27FC236}">
                  <a16:creationId xmlns:a16="http://schemas.microsoft.com/office/drawing/2014/main" id="{902C9E8E-E81E-FF0F-E2C6-BDBD4F6146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200"/>
              <a:ext cx="2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ea typeface="MS Hei" pitchFamily="49" charset="-122"/>
                </a:rPr>
                <a:t>〖</a:t>
              </a:r>
              <a:r>
                <a:rPr lang="en-US" altLang="zh-CN" b="1"/>
                <a:t>Example</a:t>
              </a:r>
              <a:r>
                <a:rPr lang="en-US" altLang="zh-CN" b="1">
                  <a:ea typeface="MS Hei" pitchFamily="49" charset="-122"/>
                </a:rPr>
                <a:t>〗A bad case:</a:t>
              </a:r>
              <a:endParaRPr lang="en-US" altLang="zh-CN" b="1"/>
            </a:p>
          </p:txBody>
        </p:sp>
        <p:grpSp>
          <p:nvGrpSpPr>
            <p:cNvPr id="4214" name="Group 7">
              <a:extLst>
                <a:ext uri="{FF2B5EF4-FFF2-40B4-BE49-F238E27FC236}">
                  <a16:creationId xmlns:a16="http://schemas.microsoft.com/office/drawing/2014/main" id="{3AFFAE7E-CD66-8E61-FA48-13AAE2970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1536"/>
              <a:ext cx="4608" cy="266"/>
              <a:chOff x="816" y="1536"/>
              <a:chExt cx="4608" cy="266"/>
            </a:xfrm>
          </p:grpSpPr>
          <p:sp>
            <p:nvSpPr>
              <p:cNvPr id="4215" name="Text Box 8">
                <a:extLst>
                  <a:ext uri="{FF2B5EF4-FFF2-40B4-BE49-F238E27FC236}">
                    <a16:creationId xmlns:a16="http://schemas.microsoft.com/office/drawing/2014/main" id="{8E8E33D3-DC54-C5BE-A380-CA55A25141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/>
                  <a:t>1</a:t>
                </a:r>
              </a:p>
            </p:txBody>
          </p:sp>
          <p:sp>
            <p:nvSpPr>
              <p:cNvPr id="4216" name="Text Box 9">
                <a:extLst>
                  <a:ext uri="{FF2B5EF4-FFF2-40B4-BE49-F238E27FC236}">
                    <a16:creationId xmlns:a16="http://schemas.microsoft.com/office/drawing/2014/main" id="{EAFEBB20-980B-79C1-F2C5-B21C10A6A8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4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/>
                  <a:t>9</a:t>
                </a:r>
              </a:p>
            </p:txBody>
          </p:sp>
          <p:sp>
            <p:nvSpPr>
              <p:cNvPr id="4217" name="Text Box 10">
                <a:extLst>
                  <a:ext uri="{FF2B5EF4-FFF2-40B4-BE49-F238E27FC236}">
                    <a16:creationId xmlns:a16="http://schemas.microsoft.com/office/drawing/2014/main" id="{C40439D2-A880-34B4-4F1F-DDEB484C2C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/>
                  <a:t>2</a:t>
                </a:r>
              </a:p>
            </p:txBody>
          </p:sp>
          <p:sp>
            <p:nvSpPr>
              <p:cNvPr id="4218" name="Text Box 11">
                <a:extLst>
                  <a:ext uri="{FF2B5EF4-FFF2-40B4-BE49-F238E27FC236}">
                    <a16:creationId xmlns:a16="http://schemas.microsoft.com/office/drawing/2014/main" id="{46E0AAF0-D417-F3C7-4B5B-19C92B0C4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/>
                  <a:t>10</a:t>
                </a:r>
              </a:p>
            </p:txBody>
          </p:sp>
          <p:sp>
            <p:nvSpPr>
              <p:cNvPr id="4219" name="Text Box 12">
                <a:extLst>
                  <a:ext uri="{FF2B5EF4-FFF2-40B4-BE49-F238E27FC236}">
                    <a16:creationId xmlns:a16="http://schemas.microsoft.com/office/drawing/2014/main" id="{AB9482D4-9550-8F84-357A-47C265576A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/>
                  <a:t>3</a:t>
                </a:r>
              </a:p>
            </p:txBody>
          </p:sp>
          <p:sp>
            <p:nvSpPr>
              <p:cNvPr id="4220" name="Text Box 13">
                <a:extLst>
                  <a:ext uri="{FF2B5EF4-FFF2-40B4-BE49-F238E27FC236}">
                    <a16:creationId xmlns:a16="http://schemas.microsoft.com/office/drawing/2014/main" id="{1CCC51A6-ED19-96A3-469A-0F711557AC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/>
                  <a:t>11</a:t>
                </a:r>
              </a:p>
            </p:txBody>
          </p:sp>
          <p:sp>
            <p:nvSpPr>
              <p:cNvPr id="4221" name="Text Box 14">
                <a:extLst>
                  <a:ext uri="{FF2B5EF4-FFF2-40B4-BE49-F238E27FC236}">
                    <a16:creationId xmlns:a16="http://schemas.microsoft.com/office/drawing/2014/main" id="{6F518969-7C0D-FEF5-FA62-4888B738E7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/>
                  <a:t>4</a:t>
                </a:r>
              </a:p>
            </p:txBody>
          </p:sp>
          <p:sp>
            <p:nvSpPr>
              <p:cNvPr id="4222" name="Text Box 15">
                <a:extLst>
                  <a:ext uri="{FF2B5EF4-FFF2-40B4-BE49-F238E27FC236}">
                    <a16:creationId xmlns:a16="http://schemas.microsoft.com/office/drawing/2014/main" id="{49FD2BBE-CF3C-31DC-D60A-16C704D885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/>
                  <a:t>12</a:t>
                </a:r>
              </a:p>
            </p:txBody>
          </p:sp>
          <p:sp>
            <p:nvSpPr>
              <p:cNvPr id="4223" name="Text Box 16">
                <a:extLst>
                  <a:ext uri="{FF2B5EF4-FFF2-40B4-BE49-F238E27FC236}">
                    <a16:creationId xmlns:a16="http://schemas.microsoft.com/office/drawing/2014/main" id="{90D37E36-1844-B51A-2B99-80E23B153B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/>
                  <a:t>5</a:t>
                </a:r>
              </a:p>
            </p:txBody>
          </p:sp>
          <p:sp>
            <p:nvSpPr>
              <p:cNvPr id="4224" name="Text Box 17">
                <a:extLst>
                  <a:ext uri="{FF2B5EF4-FFF2-40B4-BE49-F238E27FC236}">
                    <a16:creationId xmlns:a16="http://schemas.microsoft.com/office/drawing/2014/main" id="{9B25322C-EF92-A09F-3A1F-BA19436768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/>
                  <a:t>13</a:t>
                </a:r>
              </a:p>
            </p:txBody>
          </p:sp>
          <p:sp>
            <p:nvSpPr>
              <p:cNvPr id="4225" name="Text Box 18">
                <a:extLst>
                  <a:ext uri="{FF2B5EF4-FFF2-40B4-BE49-F238E27FC236}">
                    <a16:creationId xmlns:a16="http://schemas.microsoft.com/office/drawing/2014/main" id="{7353F16F-2142-1380-9AE5-30DA0031BC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/>
                  <a:t>6</a:t>
                </a:r>
              </a:p>
            </p:txBody>
          </p:sp>
          <p:sp>
            <p:nvSpPr>
              <p:cNvPr id="4226" name="Text Box 19">
                <a:extLst>
                  <a:ext uri="{FF2B5EF4-FFF2-40B4-BE49-F238E27FC236}">
                    <a16:creationId xmlns:a16="http://schemas.microsoft.com/office/drawing/2014/main" id="{D9E68C85-F3D3-E22C-C5AA-AC4EDD9D4E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/>
                  <a:t>14</a:t>
                </a:r>
              </a:p>
            </p:txBody>
          </p:sp>
          <p:sp>
            <p:nvSpPr>
              <p:cNvPr id="4227" name="Text Box 20">
                <a:extLst>
                  <a:ext uri="{FF2B5EF4-FFF2-40B4-BE49-F238E27FC236}">
                    <a16:creationId xmlns:a16="http://schemas.microsoft.com/office/drawing/2014/main" id="{71342293-2E84-BCBB-68C2-8BB1A4C681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/>
                  <a:t>7</a:t>
                </a:r>
              </a:p>
            </p:txBody>
          </p:sp>
          <p:sp>
            <p:nvSpPr>
              <p:cNvPr id="4228" name="Text Box 21">
                <a:extLst>
                  <a:ext uri="{FF2B5EF4-FFF2-40B4-BE49-F238E27FC236}">
                    <a16:creationId xmlns:a16="http://schemas.microsoft.com/office/drawing/2014/main" id="{BFCD587F-A73D-5A95-AD91-13E6BF8060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/>
                  <a:t>15</a:t>
                </a:r>
              </a:p>
            </p:txBody>
          </p:sp>
          <p:sp>
            <p:nvSpPr>
              <p:cNvPr id="4229" name="Text Box 22">
                <a:extLst>
                  <a:ext uri="{FF2B5EF4-FFF2-40B4-BE49-F238E27FC236}">
                    <a16:creationId xmlns:a16="http://schemas.microsoft.com/office/drawing/2014/main" id="{126E06CD-1402-EA09-4F6F-E1D1051DAD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8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/>
                  <a:t>8</a:t>
                </a:r>
              </a:p>
            </p:txBody>
          </p:sp>
          <p:sp>
            <p:nvSpPr>
              <p:cNvPr id="4230" name="Text Box 23">
                <a:extLst>
                  <a:ext uri="{FF2B5EF4-FFF2-40B4-BE49-F238E27FC236}">
                    <a16:creationId xmlns:a16="http://schemas.microsoft.com/office/drawing/2014/main" id="{E3E87FD3-AEA8-F75F-CDC0-FD89C3BB68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6" y="1536"/>
                <a:ext cx="288" cy="26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rIns="18000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000" b="1"/>
                  <a:t>16</a:t>
                </a:r>
              </a:p>
            </p:txBody>
          </p:sp>
        </p:grpSp>
      </p:grpSp>
      <p:grpSp>
        <p:nvGrpSpPr>
          <p:cNvPr id="4" name="Group 24">
            <a:extLst>
              <a:ext uri="{FF2B5EF4-FFF2-40B4-BE49-F238E27FC236}">
                <a16:creationId xmlns:a16="http://schemas.microsoft.com/office/drawing/2014/main" id="{EC5B9573-0822-C253-ACEF-CCC356CF5F7F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895600"/>
            <a:ext cx="7315200" cy="422275"/>
            <a:chOff x="816" y="1536"/>
            <a:chExt cx="4608" cy="266"/>
          </a:xfrm>
        </p:grpSpPr>
        <p:sp>
          <p:nvSpPr>
            <p:cNvPr id="4197" name="Text Box 25">
              <a:extLst>
                <a:ext uri="{FF2B5EF4-FFF2-40B4-BE49-F238E27FC236}">
                  <a16:creationId xmlns:a16="http://schemas.microsoft.com/office/drawing/2014/main" id="{516027FD-66C0-76B4-5DA5-C67C426EA7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4198" name="Text Box 26">
              <a:extLst>
                <a:ext uri="{FF2B5EF4-FFF2-40B4-BE49-F238E27FC236}">
                  <a16:creationId xmlns:a16="http://schemas.microsoft.com/office/drawing/2014/main" id="{5E260EE4-01DA-2D0C-804F-1C70FC326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9</a:t>
              </a:r>
            </a:p>
          </p:txBody>
        </p:sp>
        <p:sp>
          <p:nvSpPr>
            <p:cNvPr id="4199" name="Text Box 27">
              <a:extLst>
                <a:ext uri="{FF2B5EF4-FFF2-40B4-BE49-F238E27FC236}">
                  <a16:creationId xmlns:a16="http://schemas.microsoft.com/office/drawing/2014/main" id="{7FAC8A77-8EBA-3D0E-4461-3FD544E0A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4200" name="Text Box 28">
              <a:extLst>
                <a:ext uri="{FF2B5EF4-FFF2-40B4-BE49-F238E27FC236}">
                  <a16:creationId xmlns:a16="http://schemas.microsoft.com/office/drawing/2014/main" id="{94FBEC4A-3006-763B-864C-0301C7CBD5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10</a:t>
              </a:r>
            </a:p>
          </p:txBody>
        </p:sp>
        <p:sp>
          <p:nvSpPr>
            <p:cNvPr id="4201" name="Text Box 29">
              <a:extLst>
                <a:ext uri="{FF2B5EF4-FFF2-40B4-BE49-F238E27FC236}">
                  <a16:creationId xmlns:a16="http://schemas.microsoft.com/office/drawing/2014/main" id="{F7E963E5-7973-2C94-776C-9404C2B1B7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4202" name="Text Box 30">
              <a:extLst>
                <a:ext uri="{FF2B5EF4-FFF2-40B4-BE49-F238E27FC236}">
                  <a16:creationId xmlns:a16="http://schemas.microsoft.com/office/drawing/2014/main" id="{B3FEDF3C-4FD5-174C-8D14-97D59F474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11</a:t>
              </a:r>
            </a:p>
          </p:txBody>
        </p:sp>
        <p:sp>
          <p:nvSpPr>
            <p:cNvPr id="4203" name="Text Box 31">
              <a:extLst>
                <a:ext uri="{FF2B5EF4-FFF2-40B4-BE49-F238E27FC236}">
                  <a16:creationId xmlns:a16="http://schemas.microsoft.com/office/drawing/2014/main" id="{74F51C85-ED6E-972A-C794-553FA5E696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4204" name="Text Box 32">
              <a:extLst>
                <a:ext uri="{FF2B5EF4-FFF2-40B4-BE49-F238E27FC236}">
                  <a16:creationId xmlns:a16="http://schemas.microsoft.com/office/drawing/2014/main" id="{1263D42A-BE5F-BF05-6291-2C41663A16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12</a:t>
              </a:r>
            </a:p>
          </p:txBody>
        </p:sp>
        <p:sp>
          <p:nvSpPr>
            <p:cNvPr id="4205" name="Text Box 33">
              <a:extLst>
                <a:ext uri="{FF2B5EF4-FFF2-40B4-BE49-F238E27FC236}">
                  <a16:creationId xmlns:a16="http://schemas.microsoft.com/office/drawing/2014/main" id="{6E425E1D-767E-2EFF-EFA1-64F1EBAF0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4206" name="Text Box 34">
              <a:extLst>
                <a:ext uri="{FF2B5EF4-FFF2-40B4-BE49-F238E27FC236}">
                  <a16:creationId xmlns:a16="http://schemas.microsoft.com/office/drawing/2014/main" id="{78235545-3E20-5B4B-A1AF-CE4B2F3D9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13</a:t>
              </a:r>
            </a:p>
          </p:txBody>
        </p:sp>
        <p:sp>
          <p:nvSpPr>
            <p:cNvPr id="4207" name="Text Box 35">
              <a:extLst>
                <a:ext uri="{FF2B5EF4-FFF2-40B4-BE49-F238E27FC236}">
                  <a16:creationId xmlns:a16="http://schemas.microsoft.com/office/drawing/2014/main" id="{B153F5A5-5917-8870-4006-7681A7B89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4208" name="Text Box 36">
              <a:extLst>
                <a:ext uri="{FF2B5EF4-FFF2-40B4-BE49-F238E27FC236}">
                  <a16:creationId xmlns:a16="http://schemas.microsoft.com/office/drawing/2014/main" id="{71EE524E-B729-91EC-D7DE-3BAB89C18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14</a:t>
              </a:r>
            </a:p>
          </p:txBody>
        </p:sp>
        <p:sp>
          <p:nvSpPr>
            <p:cNvPr id="4209" name="Text Box 37">
              <a:extLst>
                <a:ext uri="{FF2B5EF4-FFF2-40B4-BE49-F238E27FC236}">
                  <a16:creationId xmlns:a16="http://schemas.microsoft.com/office/drawing/2014/main" id="{3FD00C81-C54E-BA9F-C735-BA1EC263E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4210" name="Text Box 38">
              <a:extLst>
                <a:ext uri="{FF2B5EF4-FFF2-40B4-BE49-F238E27FC236}">
                  <a16:creationId xmlns:a16="http://schemas.microsoft.com/office/drawing/2014/main" id="{8CD383BA-F98C-CF2A-7C10-093402CD1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15</a:t>
              </a:r>
            </a:p>
          </p:txBody>
        </p:sp>
        <p:sp>
          <p:nvSpPr>
            <p:cNvPr id="4211" name="Text Box 39">
              <a:extLst>
                <a:ext uri="{FF2B5EF4-FFF2-40B4-BE49-F238E27FC236}">
                  <a16:creationId xmlns:a16="http://schemas.microsoft.com/office/drawing/2014/main" id="{8E3F609F-21B7-B0B6-DF4C-4086BFF1C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4212" name="Text Box 40">
              <a:extLst>
                <a:ext uri="{FF2B5EF4-FFF2-40B4-BE49-F238E27FC236}">
                  <a16:creationId xmlns:a16="http://schemas.microsoft.com/office/drawing/2014/main" id="{C7891228-75DA-D26D-C951-FEBEA6D9F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16</a:t>
              </a:r>
            </a:p>
          </p:txBody>
        </p:sp>
      </p:grpSp>
      <p:sp>
        <p:nvSpPr>
          <p:cNvPr id="54313" name="Text Box 41">
            <a:extLst>
              <a:ext uri="{FF2B5EF4-FFF2-40B4-BE49-F238E27FC236}">
                <a16:creationId xmlns:a16="http://schemas.microsoft.com/office/drawing/2014/main" id="{DE13FDE0-81B3-CDE9-759A-84CF3FAF6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956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</a:rPr>
              <a:t>8</a:t>
            </a:r>
            <a:r>
              <a:rPr lang="en-US" altLang="zh-CN" sz="2000" b="1"/>
              <a:t>-sort</a:t>
            </a:r>
          </a:p>
        </p:txBody>
      </p:sp>
      <p:grpSp>
        <p:nvGrpSpPr>
          <p:cNvPr id="5" name="Group 42">
            <a:extLst>
              <a:ext uri="{FF2B5EF4-FFF2-40B4-BE49-F238E27FC236}">
                <a16:creationId xmlns:a16="http://schemas.microsoft.com/office/drawing/2014/main" id="{D736988B-B8D7-DBAD-12AA-B49E8996AA9D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352800"/>
            <a:ext cx="7315200" cy="422275"/>
            <a:chOff x="816" y="1536"/>
            <a:chExt cx="4608" cy="266"/>
          </a:xfrm>
        </p:grpSpPr>
        <p:sp>
          <p:nvSpPr>
            <p:cNvPr id="4181" name="Text Box 43">
              <a:extLst>
                <a:ext uri="{FF2B5EF4-FFF2-40B4-BE49-F238E27FC236}">
                  <a16:creationId xmlns:a16="http://schemas.microsoft.com/office/drawing/2014/main" id="{FE3FAF5F-6C0C-7495-849C-8E4410873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4182" name="Text Box 44">
              <a:extLst>
                <a:ext uri="{FF2B5EF4-FFF2-40B4-BE49-F238E27FC236}">
                  <a16:creationId xmlns:a16="http://schemas.microsoft.com/office/drawing/2014/main" id="{B58EF04E-3C45-15F0-FBE4-F1F8A0CD5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9</a:t>
              </a:r>
            </a:p>
          </p:txBody>
        </p:sp>
        <p:sp>
          <p:nvSpPr>
            <p:cNvPr id="4183" name="Text Box 45">
              <a:extLst>
                <a:ext uri="{FF2B5EF4-FFF2-40B4-BE49-F238E27FC236}">
                  <a16:creationId xmlns:a16="http://schemas.microsoft.com/office/drawing/2014/main" id="{1960E9F4-C2AC-47B2-9AB7-1D3D2FCEED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4184" name="Text Box 46">
              <a:extLst>
                <a:ext uri="{FF2B5EF4-FFF2-40B4-BE49-F238E27FC236}">
                  <a16:creationId xmlns:a16="http://schemas.microsoft.com/office/drawing/2014/main" id="{99E7F752-B28F-DBC3-D3D4-58501DB69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10</a:t>
              </a:r>
            </a:p>
          </p:txBody>
        </p:sp>
        <p:sp>
          <p:nvSpPr>
            <p:cNvPr id="4185" name="Text Box 47">
              <a:extLst>
                <a:ext uri="{FF2B5EF4-FFF2-40B4-BE49-F238E27FC236}">
                  <a16:creationId xmlns:a16="http://schemas.microsoft.com/office/drawing/2014/main" id="{E707DC18-5E6D-7C1E-D419-0B7E22957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4186" name="Text Box 48">
              <a:extLst>
                <a:ext uri="{FF2B5EF4-FFF2-40B4-BE49-F238E27FC236}">
                  <a16:creationId xmlns:a16="http://schemas.microsoft.com/office/drawing/2014/main" id="{75CB70AC-635E-012A-225F-A7F100C06A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11</a:t>
              </a:r>
            </a:p>
          </p:txBody>
        </p:sp>
        <p:sp>
          <p:nvSpPr>
            <p:cNvPr id="4187" name="Text Box 49">
              <a:extLst>
                <a:ext uri="{FF2B5EF4-FFF2-40B4-BE49-F238E27FC236}">
                  <a16:creationId xmlns:a16="http://schemas.microsoft.com/office/drawing/2014/main" id="{C0B56FBA-AAF3-8C42-B2B2-F1A4303B7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4188" name="Text Box 50">
              <a:extLst>
                <a:ext uri="{FF2B5EF4-FFF2-40B4-BE49-F238E27FC236}">
                  <a16:creationId xmlns:a16="http://schemas.microsoft.com/office/drawing/2014/main" id="{C95C707B-09E6-62D6-C30C-56955E186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12</a:t>
              </a:r>
            </a:p>
          </p:txBody>
        </p:sp>
        <p:sp>
          <p:nvSpPr>
            <p:cNvPr id="4189" name="Text Box 51">
              <a:extLst>
                <a:ext uri="{FF2B5EF4-FFF2-40B4-BE49-F238E27FC236}">
                  <a16:creationId xmlns:a16="http://schemas.microsoft.com/office/drawing/2014/main" id="{77216AB7-8B83-C342-CE9F-3943105BC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4190" name="Text Box 52">
              <a:extLst>
                <a:ext uri="{FF2B5EF4-FFF2-40B4-BE49-F238E27FC236}">
                  <a16:creationId xmlns:a16="http://schemas.microsoft.com/office/drawing/2014/main" id="{913E3F8E-38A1-24A2-2222-27DAA4EDE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13</a:t>
              </a:r>
            </a:p>
          </p:txBody>
        </p:sp>
        <p:sp>
          <p:nvSpPr>
            <p:cNvPr id="4191" name="Text Box 53">
              <a:extLst>
                <a:ext uri="{FF2B5EF4-FFF2-40B4-BE49-F238E27FC236}">
                  <a16:creationId xmlns:a16="http://schemas.microsoft.com/office/drawing/2014/main" id="{C3F2CCA0-C20F-13C6-7353-ED47BE8B9B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4192" name="Text Box 54">
              <a:extLst>
                <a:ext uri="{FF2B5EF4-FFF2-40B4-BE49-F238E27FC236}">
                  <a16:creationId xmlns:a16="http://schemas.microsoft.com/office/drawing/2014/main" id="{17C13615-B86E-1118-27D4-FB5138428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14</a:t>
              </a:r>
            </a:p>
          </p:txBody>
        </p:sp>
        <p:sp>
          <p:nvSpPr>
            <p:cNvPr id="4193" name="Text Box 55">
              <a:extLst>
                <a:ext uri="{FF2B5EF4-FFF2-40B4-BE49-F238E27FC236}">
                  <a16:creationId xmlns:a16="http://schemas.microsoft.com/office/drawing/2014/main" id="{E0FA2B13-F67F-D301-6DF2-5D49C5C189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4194" name="Text Box 56">
              <a:extLst>
                <a:ext uri="{FF2B5EF4-FFF2-40B4-BE49-F238E27FC236}">
                  <a16:creationId xmlns:a16="http://schemas.microsoft.com/office/drawing/2014/main" id="{6DD49848-B2E2-C212-18A9-CE2DE1F98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15</a:t>
              </a:r>
            </a:p>
          </p:txBody>
        </p:sp>
        <p:sp>
          <p:nvSpPr>
            <p:cNvPr id="4195" name="Text Box 57">
              <a:extLst>
                <a:ext uri="{FF2B5EF4-FFF2-40B4-BE49-F238E27FC236}">
                  <a16:creationId xmlns:a16="http://schemas.microsoft.com/office/drawing/2014/main" id="{5DC6544F-0ECD-7383-1505-D256115F6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4196" name="Text Box 58">
              <a:extLst>
                <a:ext uri="{FF2B5EF4-FFF2-40B4-BE49-F238E27FC236}">
                  <a16:creationId xmlns:a16="http://schemas.microsoft.com/office/drawing/2014/main" id="{4B2C768C-2F51-B87D-0359-C6D3B7994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16</a:t>
              </a:r>
            </a:p>
          </p:txBody>
        </p:sp>
      </p:grpSp>
      <p:sp>
        <p:nvSpPr>
          <p:cNvPr id="54331" name="Text Box 59">
            <a:extLst>
              <a:ext uri="{FF2B5EF4-FFF2-40B4-BE49-F238E27FC236}">
                <a16:creationId xmlns:a16="http://schemas.microsoft.com/office/drawing/2014/main" id="{45CA775C-E44B-AB4C-FC25-4C642952B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3528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</a:rPr>
              <a:t>4</a:t>
            </a:r>
            <a:r>
              <a:rPr lang="en-US" altLang="zh-CN" sz="2000" b="1"/>
              <a:t>-sort</a:t>
            </a:r>
          </a:p>
        </p:txBody>
      </p:sp>
      <p:grpSp>
        <p:nvGrpSpPr>
          <p:cNvPr id="6" name="Group 60">
            <a:extLst>
              <a:ext uri="{FF2B5EF4-FFF2-40B4-BE49-F238E27FC236}">
                <a16:creationId xmlns:a16="http://schemas.microsoft.com/office/drawing/2014/main" id="{906CB256-0971-69A6-95F6-773281740451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810000"/>
            <a:ext cx="7315200" cy="422275"/>
            <a:chOff x="816" y="1536"/>
            <a:chExt cx="4608" cy="266"/>
          </a:xfrm>
        </p:grpSpPr>
        <p:sp>
          <p:nvSpPr>
            <p:cNvPr id="4165" name="Text Box 61">
              <a:extLst>
                <a:ext uri="{FF2B5EF4-FFF2-40B4-BE49-F238E27FC236}">
                  <a16:creationId xmlns:a16="http://schemas.microsoft.com/office/drawing/2014/main" id="{2AB153BE-1520-ADCB-4A2A-F67DA12EE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4166" name="Text Box 62">
              <a:extLst>
                <a:ext uri="{FF2B5EF4-FFF2-40B4-BE49-F238E27FC236}">
                  <a16:creationId xmlns:a16="http://schemas.microsoft.com/office/drawing/2014/main" id="{09E07169-5C05-9559-644B-826873A941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9</a:t>
              </a:r>
            </a:p>
          </p:txBody>
        </p:sp>
        <p:sp>
          <p:nvSpPr>
            <p:cNvPr id="4167" name="Text Box 63">
              <a:extLst>
                <a:ext uri="{FF2B5EF4-FFF2-40B4-BE49-F238E27FC236}">
                  <a16:creationId xmlns:a16="http://schemas.microsoft.com/office/drawing/2014/main" id="{6F48BEDD-98F8-5A16-6676-963EABF82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4168" name="Text Box 64">
              <a:extLst>
                <a:ext uri="{FF2B5EF4-FFF2-40B4-BE49-F238E27FC236}">
                  <a16:creationId xmlns:a16="http://schemas.microsoft.com/office/drawing/2014/main" id="{12C5B6E6-0524-008C-636B-F8ED907D13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10</a:t>
              </a:r>
            </a:p>
          </p:txBody>
        </p:sp>
        <p:sp>
          <p:nvSpPr>
            <p:cNvPr id="4169" name="Text Box 65">
              <a:extLst>
                <a:ext uri="{FF2B5EF4-FFF2-40B4-BE49-F238E27FC236}">
                  <a16:creationId xmlns:a16="http://schemas.microsoft.com/office/drawing/2014/main" id="{005FDFE1-216D-FD26-BCE3-440BB8D7C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4170" name="Text Box 66">
              <a:extLst>
                <a:ext uri="{FF2B5EF4-FFF2-40B4-BE49-F238E27FC236}">
                  <a16:creationId xmlns:a16="http://schemas.microsoft.com/office/drawing/2014/main" id="{23E7CFA0-DAB2-1FDF-AA42-5DAEA3ED4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11</a:t>
              </a:r>
            </a:p>
          </p:txBody>
        </p:sp>
        <p:sp>
          <p:nvSpPr>
            <p:cNvPr id="4171" name="Text Box 67">
              <a:extLst>
                <a:ext uri="{FF2B5EF4-FFF2-40B4-BE49-F238E27FC236}">
                  <a16:creationId xmlns:a16="http://schemas.microsoft.com/office/drawing/2014/main" id="{0F1848CC-1F75-F1E1-DE72-24AA9B5D8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4172" name="Text Box 68">
              <a:extLst>
                <a:ext uri="{FF2B5EF4-FFF2-40B4-BE49-F238E27FC236}">
                  <a16:creationId xmlns:a16="http://schemas.microsoft.com/office/drawing/2014/main" id="{5EBF8C0F-41DA-F548-7953-CB3491993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12</a:t>
              </a:r>
            </a:p>
          </p:txBody>
        </p:sp>
        <p:sp>
          <p:nvSpPr>
            <p:cNvPr id="4173" name="Text Box 69">
              <a:extLst>
                <a:ext uri="{FF2B5EF4-FFF2-40B4-BE49-F238E27FC236}">
                  <a16:creationId xmlns:a16="http://schemas.microsoft.com/office/drawing/2014/main" id="{4EC4E204-3998-BB4C-6EF4-A8A6589B2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4174" name="Text Box 70">
              <a:extLst>
                <a:ext uri="{FF2B5EF4-FFF2-40B4-BE49-F238E27FC236}">
                  <a16:creationId xmlns:a16="http://schemas.microsoft.com/office/drawing/2014/main" id="{9F9E5B2E-2927-F514-5F16-847145ACD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13</a:t>
              </a:r>
            </a:p>
          </p:txBody>
        </p:sp>
        <p:sp>
          <p:nvSpPr>
            <p:cNvPr id="4175" name="Text Box 71">
              <a:extLst>
                <a:ext uri="{FF2B5EF4-FFF2-40B4-BE49-F238E27FC236}">
                  <a16:creationId xmlns:a16="http://schemas.microsoft.com/office/drawing/2014/main" id="{2CD54BD0-7E91-190D-E63C-4797B1976A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4176" name="Text Box 72">
              <a:extLst>
                <a:ext uri="{FF2B5EF4-FFF2-40B4-BE49-F238E27FC236}">
                  <a16:creationId xmlns:a16="http://schemas.microsoft.com/office/drawing/2014/main" id="{236BCD7C-3F2D-F496-EE7A-82CA76D6F6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14</a:t>
              </a:r>
            </a:p>
          </p:txBody>
        </p:sp>
        <p:sp>
          <p:nvSpPr>
            <p:cNvPr id="4177" name="Text Box 73">
              <a:extLst>
                <a:ext uri="{FF2B5EF4-FFF2-40B4-BE49-F238E27FC236}">
                  <a16:creationId xmlns:a16="http://schemas.microsoft.com/office/drawing/2014/main" id="{44A73749-39B6-771A-8488-6982DE253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4178" name="Text Box 74">
              <a:extLst>
                <a:ext uri="{FF2B5EF4-FFF2-40B4-BE49-F238E27FC236}">
                  <a16:creationId xmlns:a16="http://schemas.microsoft.com/office/drawing/2014/main" id="{99F46F1D-DE63-6F76-09A5-97EF7B37E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15</a:t>
              </a:r>
            </a:p>
          </p:txBody>
        </p:sp>
        <p:sp>
          <p:nvSpPr>
            <p:cNvPr id="4179" name="Text Box 75">
              <a:extLst>
                <a:ext uri="{FF2B5EF4-FFF2-40B4-BE49-F238E27FC236}">
                  <a16:creationId xmlns:a16="http://schemas.microsoft.com/office/drawing/2014/main" id="{8D81459A-161C-3A19-D4F4-1F1DE7988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4180" name="Text Box 76">
              <a:extLst>
                <a:ext uri="{FF2B5EF4-FFF2-40B4-BE49-F238E27FC236}">
                  <a16:creationId xmlns:a16="http://schemas.microsoft.com/office/drawing/2014/main" id="{7C0CC2AF-C6A0-4C76-3005-308AE9044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16</a:t>
              </a:r>
            </a:p>
          </p:txBody>
        </p:sp>
      </p:grpSp>
      <p:sp>
        <p:nvSpPr>
          <p:cNvPr id="54349" name="Text Box 77">
            <a:extLst>
              <a:ext uri="{FF2B5EF4-FFF2-40B4-BE49-F238E27FC236}">
                <a16:creationId xmlns:a16="http://schemas.microsoft.com/office/drawing/2014/main" id="{10B62A7B-37B0-32DD-440F-BC15FA067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</a:rPr>
              <a:t>2</a:t>
            </a:r>
            <a:r>
              <a:rPr lang="en-US" altLang="zh-CN" sz="2000" b="1"/>
              <a:t>-sort</a:t>
            </a:r>
          </a:p>
        </p:txBody>
      </p:sp>
      <p:grpSp>
        <p:nvGrpSpPr>
          <p:cNvPr id="7" name="Group 78">
            <a:extLst>
              <a:ext uri="{FF2B5EF4-FFF2-40B4-BE49-F238E27FC236}">
                <a16:creationId xmlns:a16="http://schemas.microsoft.com/office/drawing/2014/main" id="{9EA68B47-1F88-E084-BB25-DA02164CCC1C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267200"/>
            <a:ext cx="7315200" cy="422275"/>
            <a:chOff x="816" y="1536"/>
            <a:chExt cx="4608" cy="266"/>
          </a:xfrm>
        </p:grpSpPr>
        <p:sp>
          <p:nvSpPr>
            <p:cNvPr id="4149" name="Text Box 79">
              <a:extLst>
                <a:ext uri="{FF2B5EF4-FFF2-40B4-BE49-F238E27FC236}">
                  <a16:creationId xmlns:a16="http://schemas.microsoft.com/office/drawing/2014/main" id="{CB69656A-8A43-73FE-1B73-773FABEDD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4150" name="Text Box 80">
              <a:extLst>
                <a:ext uri="{FF2B5EF4-FFF2-40B4-BE49-F238E27FC236}">
                  <a16:creationId xmlns:a16="http://schemas.microsoft.com/office/drawing/2014/main" id="{71C3F25E-A9AB-DB8E-64AE-E65337F20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4151" name="Text Box 81">
              <a:extLst>
                <a:ext uri="{FF2B5EF4-FFF2-40B4-BE49-F238E27FC236}">
                  <a16:creationId xmlns:a16="http://schemas.microsoft.com/office/drawing/2014/main" id="{1E125B3F-161B-215B-2E99-9175CBCB9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4152" name="Text Box 82">
              <a:extLst>
                <a:ext uri="{FF2B5EF4-FFF2-40B4-BE49-F238E27FC236}">
                  <a16:creationId xmlns:a16="http://schemas.microsoft.com/office/drawing/2014/main" id="{CD730948-3312-FF02-9198-7D55AE0F4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4153" name="Text Box 83">
              <a:extLst>
                <a:ext uri="{FF2B5EF4-FFF2-40B4-BE49-F238E27FC236}">
                  <a16:creationId xmlns:a16="http://schemas.microsoft.com/office/drawing/2014/main" id="{A48963CA-BD61-B7E7-8BBA-6BE7D312E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4154" name="Text Box 84">
              <a:extLst>
                <a:ext uri="{FF2B5EF4-FFF2-40B4-BE49-F238E27FC236}">
                  <a16:creationId xmlns:a16="http://schemas.microsoft.com/office/drawing/2014/main" id="{5BEF0A34-B283-C8AA-80E2-7FD1E3778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4155" name="Text Box 85">
              <a:extLst>
                <a:ext uri="{FF2B5EF4-FFF2-40B4-BE49-F238E27FC236}">
                  <a16:creationId xmlns:a16="http://schemas.microsoft.com/office/drawing/2014/main" id="{4DFB10CA-8B60-0A9A-D856-28B11944E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4156" name="Text Box 86">
              <a:extLst>
                <a:ext uri="{FF2B5EF4-FFF2-40B4-BE49-F238E27FC236}">
                  <a16:creationId xmlns:a16="http://schemas.microsoft.com/office/drawing/2014/main" id="{CEB51ED6-E81F-6082-971D-1B738D51F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4157" name="Text Box 87">
              <a:extLst>
                <a:ext uri="{FF2B5EF4-FFF2-40B4-BE49-F238E27FC236}">
                  <a16:creationId xmlns:a16="http://schemas.microsoft.com/office/drawing/2014/main" id="{98CA056B-C888-A1E3-9193-1ACE786B49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9</a:t>
              </a:r>
            </a:p>
          </p:txBody>
        </p:sp>
        <p:sp>
          <p:nvSpPr>
            <p:cNvPr id="4158" name="Text Box 88">
              <a:extLst>
                <a:ext uri="{FF2B5EF4-FFF2-40B4-BE49-F238E27FC236}">
                  <a16:creationId xmlns:a16="http://schemas.microsoft.com/office/drawing/2014/main" id="{D3E41782-10BD-C688-A789-2C1BCA505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10</a:t>
              </a:r>
            </a:p>
          </p:txBody>
        </p:sp>
        <p:sp>
          <p:nvSpPr>
            <p:cNvPr id="4159" name="Text Box 89">
              <a:extLst>
                <a:ext uri="{FF2B5EF4-FFF2-40B4-BE49-F238E27FC236}">
                  <a16:creationId xmlns:a16="http://schemas.microsoft.com/office/drawing/2014/main" id="{FDDD20F1-FFAB-5B73-62B8-36070AB00C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11</a:t>
              </a:r>
            </a:p>
          </p:txBody>
        </p:sp>
        <p:sp>
          <p:nvSpPr>
            <p:cNvPr id="4160" name="Text Box 90">
              <a:extLst>
                <a:ext uri="{FF2B5EF4-FFF2-40B4-BE49-F238E27FC236}">
                  <a16:creationId xmlns:a16="http://schemas.microsoft.com/office/drawing/2014/main" id="{2595148F-4C4E-D352-FF43-3B3B22555D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12</a:t>
              </a:r>
            </a:p>
          </p:txBody>
        </p:sp>
        <p:sp>
          <p:nvSpPr>
            <p:cNvPr id="4161" name="Text Box 91">
              <a:extLst>
                <a:ext uri="{FF2B5EF4-FFF2-40B4-BE49-F238E27FC236}">
                  <a16:creationId xmlns:a16="http://schemas.microsoft.com/office/drawing/2014/main" id="{C5CCFC6A-829C-2E47-9662-EF8054B82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13</a:t>
              </a:r>
            </a:p>
          </p:txBody>
        </p:sp>
        <p:sp>
          <p:nvSpPr>
            <p:cNvPr id="4162" name="Text Box 92">
              <a:extLst>
                <a:ext uri="{FF2B5EF4-FFF2-40B4-BE49-F238E27FC236}">
                  <a16:creationId xmlns:a16="http://schemas.microsoft.com/office/drawing/2014/main" id="{EC07EDF5-FEEE-E9C4-0EB1-C51C416C5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14</a:t>
              </a:r>
            </a:p>
          </p:txBody>
        </p:sp>
        <p:sp>
          <p:nvSpPr>
            <p:cNvPr id="4163" name="Text Box 93">
              <a:extLst>
                <a:ext uri="{FF2B5EF4-FFF2-40B4-BE49-F238E27FC236}">
                  <a16:creationId xmlns:a16="http://schemas.microsoft.com/office/drawing/2014/main" id="{1420DDD3-8221-5642-0427-238B0483A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15</a:t>
              </a:r>
            </a:p>
          </p:txBody>
        </p:sp>
        <p:sp>
          <p:nvSpPr>
            <p:cNvPr id="4164" name="Text Box 94">
              <a:extLst>
                <a:ext uri="{FF2B5EF4-FFF2-40B4-BE49-F238E27FC236}">
                  <a16:creationId xmlns:a16="http://schemas.microsoft.com/office/drawing/2014/main" id="{515DA83A-5AD2-EE9B-A595-B05B98AD9F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1536"/>
              <a:ext cx="288" cy="2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16</a:t>
              </a:r>
            </a:p>
          </p:txBody>
        </p:sp>
      </p:grpSp>
      <p:sp>
        <p:nvSpPr>
          <p:cNvPr id="54367" name="Text Box 95">
            <a:extLst>
              <a:ext uri="{FF2B5EF4-FFF2-40B4-BE49-F238E27FC236}">
                <a16:creationId xmlns:a16="http://schemas.microsoft.com/office/drawing/2014/main" id="{BCBE9FC0-0F0F-6AD2-1043-46F0A4A37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672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</a:rPr>
              <a:t>1</a:t>
            </a:r>
            <a:r>
              <a:rPr lang="en-US" altLang="zh-CN" sz="2000" b="1"/>
              <a:t>-sort</a:t>
            </a:r>
          </a:p>
        </p:txBody>
      </p:sp>
      <p:grpSp>
        <p:nvGrpSpPr>
          <p:cNvPr id="8" name="Group 96">
            <a:extLst>
              <a:ext uri="{FF2B5EF4-FFF2-40B4-BE49-F238E27FC236}">
                <a16:creationId xmlns:a16="http://schemas.microsoft.com/office/drawing/2014/main" id="{EA2DDB78-4402-BF72-4327-F249BE68EE6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648200"/>
            <a:ext cx="8077200" cy="1393825"/>
            <a:chOff x="336" y="2928"/>
            <a:chExt cx="5088" cy="878"/>
          </a:xfrm>
        </p:grpSpPr>
        <p:grpSp>
          <p:nvGrpSpPr>
            <p:cNvPr id="4112" name="Group 97">
              <a:extLst>
                <a:ext uri="{FF2B5EF4-FFF2-40B4-BE49-F238E27FC236}">
                  <a16:creationId xmlns:a16="http://schemas.microsoft.com/office/drawing/2014/main" id="{4CB75B49-9D3E-1E41-8A71-B661A0E33E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928"/>
              <a:ext cx="878" cy="878"/>
              <a:chOff x="2298" y="869"/>
              <a:chExt cx="878" cy="878"/>
            </a:xfrm>
          </p:grpSpPr>
          <p:grpSp>
            <p:nvGrpSpPr>
              <p:cNvPr id="4114" name="Group 98">
                <a:extLst>
                  <a:ext uri="{FF2B5EF4-FFF2-40B4-BE49-F238E27FC236}">
                    <a16:creationId xmlns:a16="http://schemas.microsoft.com/office/drawing/2014/main" id="{A630890D-FE7A-ECA6-0781-2DEB9053AF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9" y="1410"/>
                <a:ext cx="417" cy="107"/>
                <a:chOff x="2529" y="1410"/>
                <a:chExt cx="417" cy="107"/>
              </a:xfrm>
            </p:grpSpPr>
            <p:sp>
              <p:nvSpPr>
                <p:cNvPr id="4147" name="Freeform 99">
                  <a:extLst>
                    <a:ext uri="{FF2B5EF4-FFF2-40B4-BE49-F238E27FC236}">
                      <a16:creationId xmlns:a16="http://schemas.microsoft.com/office/drawing/2014/main" id="{3456ECC5-0964-17C0-D8EC-2BAFC51577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9" y="1410"/>
                  <a:ext cx="37" cy="107"/>
                </a:xfrm>
                <a:custGeom>
                  <a:avLst/>
                  <a:gdLst>
                    <a:gd name="T0" fmla="*/ 1 w 37"/>
                    <a:gd name="T1" fmla="*/ 7 h 107"/>
                    <a:gd name="T2" fmla="*/ 15 w 37"/>
                    <a:gd name="T3" fmla="*/ 1 h 107"/>
                    <a:gd name="T4" fmla="*/ 22 w 37"/>
                    <a:gd name="T5" fmla="*/ 0 h 107"/>
                    <a:gd name="T6" fmla="*/ 27 w 37"/>
                    <a:gd name="T7" fmla="*/ 0 h 107"/>
                    <a:gd name="T8" fmla="*/ 30 w 37"/>
                    <a:gd name="T9" fmla="*/ 1 h 107"/>
                    <a:gd name="T10" fmla="*/ 33 w 37"/>
                    <a:gd name="T11" fmla="*/ 3 h 107"/>
                    <a:gd name="T12" fmla="*/ 36 w 37"/>
                    <a:gd name="T13" fmla="*/ 9 h 107"/>
                    <a:gd name="T14" fmla="*/ 37 w 37"/>
                    <a:gd name="T15" fmla="*/ 15 h 107"/>
                    <a:gd name="T16" fmla="*/ 36 w 37"/>
                    <a:gd name="T17" fmla="*/ 23 h 107"/>
                    <a:gd name="T18" fmla="*/ 35 w 37"/>
                    <a:gd name="T19" fmla="*/ 29 h 107"/>
                    <a:gd name="T20" fmla="*/ 31 w 37"/>
                    <a:gd name="T21" fmla="*/ 36 h 107"/>
                    <a:gd name="T22" fmla="*/ 28 w 37"/>
                    <a:gd name="T23" fmla="*/ 41 h 107"/>
                    <a:gd name="T24" fmla="*/ 24 w 37"/>
                    <a:gd name="T25" fmla="*/ 46 h 107"/>
                    <a:gd name="T26" fmla="*/ 22 w 37"/>
                    <a:gd name="T27" fmla="*/ 53 h 107"/>
                    <a:gd name="T28" fmla="*/ 22 w 37"/>
                    <a:gd name="T29" fmla="*/ 58 h 107"/>
                    <a:gd name="T30" fmla="*/ 22 w 37"/>
                    <a:gd name="T31" fmla="*/ 68 h 107"/>
                    <a:gd name="T32" fmla="*/ 22 w 37"/>
                    <a:gd name="T33" fmla="*/ 76 h 107"/>
                    <a:gd name="T34" fmla="*/ 23 w 37"/>
                    <a:gd name="T35" fmla="*/ 83 h 107"/>
                    <a:gd name="T36" fmla="*/ 22 w 37"/>
                    <a:gd name="T37" fmla="*/ 89 h 107"/>
                    <a:gd name="T38" fmla="*/ 19 w 37"/>
                    <a:gd name="T39" fmla="*/ 96 h 107"/>
                    <a:gd name="T40" fmla="*/ 15 w 37"/>
                    <a:gd name="T41" fmla="*/ 100 h 107"/>
                    <a:gd name="T42" fmla="*/ 9 w 37"/>
                    <a:gd name="T43" fmla="*/ 104 h 107"/>
                    <a:gd name="T44" fmla="*/ 0 w 37"/>
                    <a:gd name="T45" fmla="*/ 107 h 107"/>
                    <a:gd name="T46" fmla="*/ 1 w 37"/>
                    <a:gd name="T47" fmla="*/ 7 h 107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37"/>
                    <a:gd name="T73" fmla="*/ 0 h 107"/>
                    <a:gd name="T74" fmla="*/ 37 w 37"/>
                    <a:gd name="T75" fmla="*/ 107 h 107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37" h="107">
                      <a:moveTo>
                        <a:pt x="1" y="7"/>
                      </a:moveTo>
                      <a:lnTo>
                        <a:pt x="15" y="1"/>
                      </a:lnTo>
                      <a:lnTo>
                        <a:pt x="22" y="0"/>
                      </a:lnTo>
                      <a:lnTo>
                        <a:pt x="27" y="0"/>
                      </a:lnTo>
                      <a:lnTo>
                        <a:pt x="30" y="1"/>
                      </a:lnTo>
                      <a:lnTo>
                        <a:pt x="33" y="3"/>
                      </a:lnTo>
                      <a:lnTo>
                        <a:pt x="36" y="9"/>
                      </a:lnTo>
                      <a:lnTo>
                        <a:pt x="37" y="15"/>
                      </a:lnTo>
                      <a:lnTo>
                        <a:pt x="36" y="23"/>
                      </a:lnTo>
                      <a:lnTo>
                        <a:pt x="35" y="29"/>
                      </a:lnTo>
                      <a:lnTo>
                        <a:pt x="31" y="36"/>
                      </a:lnTo>
                      <a:lnTo>
                        <a:pt x="28" y="41"/>
                      </a:lnTo>
                      <a:lnTo>
                        <a:pt x="24" y="46"/>
                      </a:lnTo>
                      <a:lnTo>
                        <a:pt x="22" y="53"/>
                      </a:lnTo>
                      <a:lnTo>
                        <a:pt x="22" y="58"/>
                      </a:lnTo>
                      <a:lnTo>
                        <a:pt x="22" y="68"/>
                      </a:lnTo>
                      <a:lnTo>
                        <a:pt x="22" y="76"/>
                      </a:lnTo>
                      <a:lnTo>
                        <a:pt x="23" y="83"/>
                      </a:lnTo>
                      <a:lnTo>
                        <a:pt x="22" y="89"/>
                      </a:lnTo>
                      <a:lnTo>
                        <a:pt x="19" y="96"/>
                      </a:lnTo>
                      <a:lnTo>
                        <a:pt x="15" y="100"/>
                      </a:lnTo>
                      <a:lnTo>
                        <a:pt x="9" y="104"/>
                      </a:lnTo>
                      <a:lnTo>
                        <a:pt x="0" y="107"/>
                      </a:lnTo>
                      <a:lnTo>
                        <a:pt x="1" y="7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48" name="Freeform 100">
                  <a:extLst>
                    <a:ext uri="{FF2B5EF4-FFF2-40B4-BE49-F238E27FC236}">
                      <a16:creationId xmlns:a16="http://schemas.microsoft.com/office/drawing/2014/main" id="{9EA43AB0-C2F2-14AC-7079-AA9C53D71E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29" y="1410"/>
                  <a:ext cx="36" cy="107"/>
                </a:xfrm>
                <a:custGeom>
                  <a:avLst/>
                  <a:gdLst>
                    <a:gd name="T0" fmla="*/ 36 w 36"/>
                    <a:gd name="T1" fmla="*/ 7 h 107"/>
                    <a:gd name="T2" fmla="*/ 21 w 36"/>
                    <a:gd name="T3" fmla="*/ 1 h 107"/>
                    <a:gd name="T4" fmla="*/ 15 w 36"/>
                    <a:gd name="T5" fmla="*/ 0 h 107"/>
                    <a:gd name="T6" fmla="*/ 9 w 36"/>
                    <a:gd name="T7" fmla="*/ 0 h 107"/>
                    <a:gd name="T8" fmla="*/ 6 w 36"/>
                    <a:gd name="T9" fmla="*/ 1 h 107"/>
                    <a:gd name="T10" fmla="*/ 3 w 36"/>
                    <a:gd name="T11" fmla="*/ 3 h 107"/>
                    <a:gd name="T12" fmla="*/ 1 w 36"/>
                    <a:gd name="T13" fmla="*/ 9 h 107"/>
                    <a:gd name="T14" fmla="*/ 0 w 36"/>
                    <a:gd name="T15" fmla="*/ 15 h 107"/>
                    <a:gd name="T16" fmla="*/ 0 w 36"/>
                    <a:gd name="T17" fmla="*/ 23 h 107"/>
                    <a:gd name="T18" fmla="*/ 1 w 36"/>
                    <a:gd name="T19" fmla="*/ 29 h 107"/>
                    <a:gd name="T20" fmla="*/ 5 w 36"/>
                    <a:gd name="T21" fmla="*/ 36 h 107"/>
                    <a:gd name="T22" fmla="*/ 9 w 36"/>
                    <a:gd name="T23" fmla="*/ 41 h 107"/>
                    <a:gd name="T24" fmla="*/ 12 w 36"/>
                    <a:gd name="T25" fmla="*/ 46 h 107"/>
                    <a:gd name="T26" fmla="*/ 14 w 36"/>
                    <a:gd name="T27" fmla="*/ 53 h 107"/>
                    <a:gd name="T28" fmla="*/ 15 w 36"/>
                    <a:gd name="T29" fmla="*/ 58 h 107"/>
                    <a:gd name="T30" fmla="*/ 14 w 36"/>
                    <a:gd name="T31" fmla="*/ 68 h 107"/>
                    <a:gd name="T32" fmla="*/ 14 w 36"/>
                    <a:gd name="T33" fmla="*/ 76 h 107"/>
                    <a:gd name="T34" fmla="*/ 13 w 36"/>
                    <a:gd name="T35" fmla="*/ 83 h 107"/>
                    <a:gd name="T36" fmla="*/ 14 w 36"/>
                    <a:gd name="T37" fmla="*/ 89 h 107"/>
                    <a:gd name="T38" fmla="*/ 17 w 36"/>
                    <a:gd name="T39" fmla="*/ 96 h 107"/>
                    <a:gd name="T40" fmla="*/ 21 w 36"/>
                    <a:gd name="T41" fmla="*/ 100 h 107"/>
                    <a:gd name="T42" fmla="*/ 27 w 36"/>
                    <a:gd name="T43" fmla="*/ 104 h 107"/>
                    <a:gd name="T44" fmla="*/ 36 w 36"/>
                    <a:gd name="T45" fmla="*/ 107 h 107"/>
                    <a:gd name="T46" fmla="*/ 36 w 36"/>
                    <a:gd name="T47" fmla="*/ 7 h 107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36"/>
                    <a:gd name="T73" fmla="*/ 0 h 107"/>
                    <a:gd name="T74" fmla="*/ 36 w 36"/>
                    <a:gd name="T75" fmla="*/ 107 h 107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36" h="107">
                      <a:moveTo>
                        <a:pt x="36" y="7"/>
                      </a:moveTo>
                      <a:lnTo>
                        <a:pt x="21" y="1"/>
                      </a:lnTo>
                      <a:lnTo>
                        <a:pt x="15" y="0"/>
                      </a:lnTo>
                      <a:lnTo>
                        <a:pt x="9" y="0"/>
                      </a:lnTo>
                      <a:lnTo>
                        <a:pt x="6" y="1"/>
                      </a:lnTo>
                      <a:lnTo>
                        <a:pt x="3" y="3"/>
                      </a:lnTo>
                      <a:lnTo>
                        <a:pt x="1" y="9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" y="29"/>
                      </a:lnTo>
                      <a:lnTo>
                        <a:pt x="5" y="36"/>
                      </a:lnTo>
                      <a:lnTo>
                        <a:pt x="9" y="41"/>
                      </a:lnTo>
                      <a:lnTo>
                        <a:pt x="12" y="46"/>
                      </a:lnTo>
                      <a:lnTo>
                        <a:pt x="14" y="53"/>
                      </a:lnTo>
                      <a:lnTo>
                        <a:pt x="15" y="58"/>
                      </a:lnTo>
                      <a:lnTo>
                        <a:pt x="14" y="68"/>
                      </a:lnTo>
                      <a:lnTo>
                        <a:pt x="14" y="76"/>
                      </a:lnTo>
                      <a:lnTo>
                        <a:pt x="13" y="83"/>
                      </a:lnTo>
                      <a:lnTo>
                        <a:pt x="14" y="89"/>
                      </a:lnTo>
                      <a:lnTo>
                        <a:pt x="17" y="96"/>
                      </a:lnTo>
                      <a:lnTo>
                        <a:pt x="21" y="100"/>
                      </a:lnTo>
                      <a:lnTo>
                        <a:pt x="27" y="104"/>
                      </a:lnTo>
                      <a:lnTo>
                        <a:pt x="36" y="107"/>
                      </a:lnTo>
                      <a:lnTo>
                        <a:pt x="36" y="7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4115" name="Freeform 101">
                <a:extLst>
                  <a:ext uri="{FF2B5EF4-FFF2-40B4-BE49-F238E27FC236}">
                    <a16:creationId xmlns:a16="http://schemas.microsoft.com/office/drawing/2014/main" id="{6659782C-6BDD-B83E-81C6-E621814EF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8" y="1212"/>
                <a:ext cx="364" cy="535"/>
              </a:xfrm>
              <a:custGeom>
                <a:avLst/>
                <a:gdLst>
                  <a:gd name="T0" fmla="*/ 24 w 364"/>
                  <a:gd name="T1" fmla="*/ 109 h 535"/>
                  <a:gd name="T2" fmla="*/ 9 w 364"/>
                  <a:gd name="T3" fmla="*/ 156 h 535"/>
                  <a:gd name="T4" fmla="*/ 2 w 364"/>
                  <a:gd name="T5" fmla="*/ 217 h 535"/>
                  <a:gd name="T6" fmla="*/ 0 w 364"/>
                  <a:gd name="T7" fmla="*/ 275 h 535"/>
                  <a:gd name="T8" fmla="*/ 2 w 364"/>
                  <a:gd name="T9" fmla="*/ 340 h 535"/>
                  <a:gd name="T10" fmla="*/ 11 w 364"/>
                  <a:gd name="T11" fmla="*/ 390 h 535"/>
                  <a:gd name="T12" fmla="*/ 32 w 364"/>
                  <a:gd name="T13" fmla="*/ 435 h 535"/>
                  <a:gd name="T14" fmla="*/ 60 w 364"/>
                  <a:gd name="T15" fmla="*/ 472 h 535"/>
                  <a:gd name="T16" fmla="*/ 99 w 364"/>
                  <a:gd name="T17" fmla="*/ 506 h 535"/>
                  <a:gd name="T18" fmla="*/ 141 w 364"/>
                  <a:gd name="T19" fmla="*/ 526 h 535"/>
                  <a:gd name="T20" fmla="*/ 164 w 364"/>
                  <a:gd name="T21" fmla="*/ 534 h 535"/>
                  <a:gd name="T22" fmla="*/ 191 w 364"/>
                  <a:gd name="T23" fmla="*/ 534 h 535"/>
                  <a:gd name="T24" fmla="*/ 223 w 364"/>
                  <a:gd name="T25" fmla="*/ 527 h 535"/>
                  <a:gd name="T26" fmla="*/ 252 w 364"/>
                  <a:gd name="T27" fmla="*/ 514 h 535"/>
                  <a:gd name="T28" fmla="*/ 280 w 364"/>
                  <a:gd name="T29" fmla="*/ 494 h 535"/>
                  <a:gd name="T30" fmla="*/ 304 w 364"/>
                  <a:gd name="T31" fmla="*/ 470 h 535"/>
                  <a:gd name="T32" fmla="*/ 326 w 364"/>
                  <a:gd name="T33" fmla="*/ 443 h 535"/>
                  <a:gd name="T34" fmla="*/ 342 w 364"/>
                  <a:gd name="T35" fmla="*/ 418 h 535"/>
                  <a:gd name="T36" fmla="*/ 350 w 364"/>
                  <a:gd name="T37" fmla="*/ 398 h 535"/>
                  <a:gd name="T38" fmla="*/ 358 w 364"/>
                  <a:gd name="T39" fmla="*/ 367 h 535"/>
                  <a:gd name="T40" fmla="*/ 363 w 364"/>
                  <a:gd name="T41" fmla="*/ 327 h 535"/>
                  <a:gd name="T42" fmla="*/ 364 w 364"/>
                  <a:gd name="T43" fmla="*/ 287 h 535"/>
                  <a:gd name="T44" fmla="*/ 362 w 364"/>
                  <a:gd name="T45" fmla="*/ 238 h 535"/>
                  <a:gd name="T46" fmla="*/ 359 w 364"/>
                  <a:gd name="T47" fmla="*/ 195 h 535"/>
                  <a:gd name="T48" fmla="*/ 355 w 364"/>
                  <a:gd name="T49" fmla="*/ 159 h 535"/>
                  <a:gd name="T50" fmla="*/ 347 w 364"/>
                  <a:gd name="T51" fmla="*/ 128 h 535"/>
                  <a:gd name="T52" fmla="*/ 337 w 364"/>
                  <a:gd name="T53" fmla="*/ 105 h 535"/>
                  <a:gd name="T54" fmla="*/ 323 w 364"/>
                  <a:gd name="T55" fmla="*/ 80 h 535"/>
                  <a:gd name="T56" fmla="*/ 308 w 364"/>
                  <a:gd name="T57" fmla="*/ 61 h 535"/>
                  <a:gd name="T58" fmla="*/ 289 w 364"/>
                  <a:gd name="T59" fmla="*/ 43 h 535"/>
                  <a:gd name="T60" fmla="*/ 266 w 364"/>
                  <a:gd name="T61" fmla="*/ 27 h 535"/>
                  <a:gd name="T62" fmla="*/ 237 w 364"/>
                  <a:gd name="T63" fmla="*/ 12 h 535"/>
                  <a:gd name="T64" fmla="*/ 201 w 364"/>
                  <a:gd name="T65" fmla="*/ 3 h 535"/>
                  <a:gd name="T66" fmla="*/ 155 w 364"/>
                  <a:gd name="T67" fmla="*/ 3 h 535"/>
                  <a:gd name="T68" fmla="*/ 108 w 364"/>
                  <a:gd name="T69" fmla="*/ 20 h 535"/>
                  <a:gd name="T70" fmla="*/ 69 w 364"/>
                  <a:gd name="T71" fmla="*/ 46 h 535"/>
                  <a:gd name="T72" fmla="*/ 36 w 364"/>
                  <a:gd name="T73" fmla="*/ 86 h 53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64"/>
                  <a:gd name="T112" fmla="*/ 0 h 535"/>
                  <a:gd name="T113" fmla="*/ 364 w 364"/>
                  <a:gd name="T114" fmla="*/ 535 h 53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64" h="535">
                    <a:moveTo>
                      <a:pt x="36" y="86"/>
                    </a:moveTo>
                    <a:lnTo>
                      <a:pt x="24" y="109"/>
                    </a:lnTo>
                    <a:lnTo>
                      <a:pt x="15" y="133"/>
                    </a:lnTo>
                    <a:lnTo>
                      <a:pt x="9" y="156"/>
                    </a:lnTo>
                    <a:lnTo>
                      <a:pt x="5" y="185"/>
                    </a:lnTo>
                    <a:lnTo>
                      <a:pt x="2" y="217"/>
                    </a:lnTo>
                    <a:lnTo>
                      <a:pt x="1" y="246"/>
                    </a:lnTo>
                    <a:lnTo>
                      <a:pt x="0" y="275"/>
                    </a:lnTo>
                    <a:lnTo>
                      <a:pt x="0" y="311"/>
                    </a:lnTo>
                    <a:lnTo>
                      <a:pt x="2" y="340"/>
                    </a:lnTo>
                    <a:lnTo>
                      <a:pt x="6" y="369"/>
                    </a:lnTo>
                    <a:lnTo>
                      <a:pt x="11" y="390"/>
                    </a:lnTo>
                    <a:lnTo>
                      <a:pt x="20" y="415"/>
                    </a:lnTo>
                    <a:lnTo>
                      <a:pt x="32" y="435"/>
                    </a:lnTo>
                    <a:lnTo>
                      <a:pt x="43" y="452"/>
                    </a:lnTo>
                    <a:lnTo>
                      <a:pt x="60" y="472"/>
                    </a:lnTo>
                    <a:lnTo>
                      <a:pt x="78" y="489"/>
                    </a:lnTo>
                    <a:lnTo>
                      <a:pt x="99" y="506"/>
                    </a:lnTo>
                    <a:lnTo>
                      <a:pt x="120" y="517"/>
                    </a:lnTo>
                    <a:lnTo>
                      <a:pt x="141" y="526"/>
                    </a:lnTo>
                    <a:lnTo>
                      <a:pt x="151" y="530"/>
                    </a:lnTo>
                    <a:lnTo>
                      <a:pt x="164" y="534"/>
                    </a:lnTo>
                    <a:lnTo>
                      <a:pt x="181" y="535"/>
                    </a:lnTo>
                    <a:lnTo>
                      <a:pt x="191" y="534"/>
                    </a:lnTo>
                    <a:lnTo>
                      <a:pt x="206" y="532"/>
                    </a:lnTo>
                    <a:lnTo>
                      <a:pt x="223" y="527"/>
                    </a:lnTo>
                    <a:lnTo>
                      <a:pt x="237" y="522"/>
                    </a:lnTo>
                    <a:lnTo>
                      <a:pt x="252" y="514"/>
                    </a:lnTo>
                    <a:lnTo>
                      <a:pt x="267" y="504"/>
                    </a:lnTo>
                    <a:lnTo>
                      <a:pt x="280" y="494"/>
                    </a:lnTo>
                    <a:lnTo>
                      <a:pt x="293" y="482"/>
                    </a:lnTo>
                    <a:lnTo>
                      <a:pt x="304" y="470"/>
                    </a:lnTo>
                    <a:lnTo>
                      <a:pt x="313" y="458"/>
                    </a:lnTo>
                    <a:lnTo>
                      <a:pt x="326" y="443"/>
                    </a:lnTo>
                    <a:lnTo>
                      <a:pt x="334" y="431"/>
                    </a:lnTo>
                    <a:lnTo>
                      <a:pt x="342" y="418"/>
                    </a:lnTo>
                    <a:lnTo>
                      <a:pt x="346" y="408"/>
                    </a:lnTo>
                    <a:lnTo>
                      <a:pt x="350" y="398"/>
                    </a:lnTo>
                    <a:lnTo>
                      <a:pt x="354" y="384"/>
                    </a:lnTo>
                    <a:lnTo>
                      <a:pt x="358" y="367"/>
                    </a:lnTo>
                    <a:lnTo>
                      <a:pt x="361" y="345"/>
                    </a:lnTo>
                    <a:lnTo>
                      <a:pt x="363" y="327"/>
                    </a:lnTo>
                    <a:lnTo>
                      <a:pt x="364" y="307"/>
                    </a:lnTo>
                    <a:lnTo>
                      <a:pt x="364" y="287"/>
                    </a:lnTo>
                    <a:lnTo>
                      <a:pt x="363" y="259"/>
                    </a:lnTo>
                    <a:lnTo>
                      <a:pt x="362" y="238"/>
                    </a:lnTo>
                    <a:lnTo>
                      <a:pt x="360" y="218"/>
                    </a:lnTo>
                    <a:lnTo>
                      <a:pt x="359" y="195"/>
                    </a:lnTo>
                    <a:lnTo>
                      <a:pt x="358" y="178"/>
                    </a:lnTo>
                    <a:lnTo>
                      <a:pt x="355" y="159"/>
                    </a:lnTo>
                    <a:lnTo>
                      <a:pt x="352" y="144"/>
                    </a:lnTo>
                    <a:lnTo>
                      <a:pt x="347" y="128"/>
                    </a:lnTo>
                    <a:lnTo>
                      <a:pt x="342" y="115"/>
                    </a:lnTo>
                    <a:lnTo>
                      <a:pt x="337" y="105"/>
                    </a:lnTo>
                    <a:lnTo>
                      <a:pt x="332" y="96"/>
                    </a:lnTo>
                    <a:lnTo>
                      <a:pt x="323" y="80"/>
                    </a:lnTo>
                    <a:lnTo>
                      <a:pt x="316" y="70"/>
                    </a:lnTo>
                    <a:lnTo>
                      <a:pt x="308" y="61"/>
                    </a:lnTo>
                    <a:lnTo>
                      <a:pt x="298" y="51"/>
                    </a:lnTo>
                    <a:lnTo>
                      <a:pt x="289" y="43"/>
                    </a:lnTo>
                    <a:lnTo>
                      <a:pt x="279" y="35"/>
                    </a:lnTo>
                    <a:lnTo>
                      <a:pt x="266" y="27"/>
                    </a:lnTo>
                    <a:lnTo>
                      <a:pt x="253" y="19"/>
                    </a:lnTo>
                    <a:lnTo>
                      <a:pt x="237" y="12"/>
                    </a:lnTo>
                    <a:lnTo>
                      <a:pt x="220" y="7"/>
                    </a:lnTo>
                    <a:lnTo>
                      <a:pt x="201" y="3"/>
                    </a:lnTo>
                    <a:lnTo>
                      <a:pt x="182" y="0"/>
                    </a:lnTo>
                    <a:lnTo>
                      <a:pt x="155" y="3"/>
                    </a:lnTo>
                    <a:lnTo>
                      <a:pt x="132" y="10"/>
                    </a:lnTo>
                    <a:lnTo>
                      <a:pt x="108" y="20"/>
                    </a:lnTo>
                    <a:lnTo>
                      <a:pt x="88" y="32"/>
                    </a:lnTo>
                    <a:lnTo>
                      <a:pt x="69" y="46"/>
                    </a:lnTo>
                    <a:lnTo>
                      <a:pt x="51" y="65"/>
                    </a:lnTo>
                    <a:lnTo>
                      <a:pt x="36" y="86"/>
                    </a:lnTo>
                    <a:close/>
                  </a:path>
                </a:pathLst>
              </a:custGeom>
              <a:solidFill>
                <a:srgbClr val="FFC08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16" name="Freeform 102">
                <a:extLst>
                  <a:ext uri="{FF2B5EF4-FFF2-40B4-BE49-F238E27FC236}">
                    <a16:creationId xmlns:a16="http://schemas.microsoft.com/office/drawing/2014/main" id="{5BD92D06-8993-1997-3FC4-BFE06AB31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6" y="1616"/>
                <a:ext cx="148" cy="32"/>
              </a:xfrm>
              <a:custGeom>
                <a:avLst/>
                <a:gdLst>
                  <a:gd name="T0" fmla="*/ 0 w 148"/>
                  <a:gd name="T1" fmla="*/ 22 h 32"/>
                  <a:gd name="T2" fmla="*/ 5 w 148"/>
                  <a:gd name="T3" fmla="*/ 18 h 32"/>
                  <a:gd name="T4" fmla="*/ 12 w 148"/>
                  <a:gd name="T5" fmla="*/ 12 h 32"/>
                  <a:gd name="T6" fmla="*/ 25 w 148"/>
                  <a:gd name="T7" fmla="*/ 6 h 32"/>
                  <a:gd name="T8" fmla="*/ 40 w 148"/>
                  <a:gd name="T9" fmla="*/ 2 h 32"/>
                  <a:gd name="T10" fmla="*/ 55 w 148"/>
                  <a:gd name="T11" fmla="*/ 0 h 32"/>
                  <a:gd name="T12" fmla="*/ 68 w 148"/>
                  <a:gd name="T13" fmla="*/ 0 h 32"/>
                  <a:gd name="T14" fmla="*/ 77 w 148"/>
                  <a:gd name="T15" fmla="*/ 1 h 32"/>
                  <a:gd name="T16" fmla="*/ 84 w 148"/>
                  <a:gd name="T17" fmla="*/ 0 h 32"/>
                  <a:gd name="T18" fmla="*/ 91 w 148"/>
                  <a:gd name="T19" fmla="*/ 0 h 32"/>
                  <a:gd name="T20" fmla="*/ 100 w 148"/>
                  <a:gd name="T21" fmla="*/ 1 h 32"/>
                  <a:gd name="T22" fmla="*/ 111 w 148"/>
                  <a:gd name="T23" fmla="*/ 3 h 32"/>
                  <a:gd name="T24" fmla="*/ 121 w 148"/>
                  <a:gd name="T25" fmla="*/ 6 h 32"/>
                  <a:gd name="T26" fmla="*/ 133 w 148"/>
                  <a:gd name="T27" fmla="*/ 10 h 32"/>
                  <a:gd name="T28" fmla="*/ 139 w 148"/>
                  <a:gd name="T29" fmla="*/ 14 h 32"/>
                  <a:gd name="T30" fmla="*/ 144 w 148"/>
                  <a:gd name="T31" fmla="*/ 18 h 32"/>
                  <a:gd name="T32" fmla="*/ 148 w 148"/>
                  <a:gd name="T33" fmla="*/ 24 h 32"/>
                  <a:gd name="T34" fmla="*/ 147 w 148"/>
                  <a:gd name="T35" fmla="*/ 26 h 32"/>
                  <a:gd name="T36" fmla="*/ 133 w 148"/>
                  <a:gd name="T37" fmla="*/ 30 h 32"/>
                  <a:gd name="T38" fmla="*/ 109 w 148"/>
                  <a:gd name="T39" fmla="*/ 32 h 32"/>
                  <a:gd name="T40" fmla="*/ 86 w 148"/>
                  <a:gd name="T41" fmla="*/ 32 h 32"/>
                  <a:gd name="T42" fmla="*/ 62 w 148"/>
                  <a:gd name="T43" fmla="*/ 32 h 32"/>
                  <a:gd name="T44" fmla="*/ 30 w 148"/>
                  <a:gd name="T45" fmla="*/ 30 h 32"/>
                  <a:gd name="T46" fmla="*/ 9 w 148"/>
                  <a:gd name="T47" fmla="*/ 28 h 32"/>
                  <a:gd name="T48" fmla="*/ 3 w 148"/>
                  <a:gd name="T49" fmla="*/ 26 h 32"/>
                  <a:gd name="T50" fmla="*/ 0 w 148"/>
                  <a:gd name="T51" fmla="*/ 22 h 3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48"/>
                  <a:gd name="T79" fmla="*/ 0 h 32"/>
                  <a:gd name="T80" fmla="*/ 148 w 148"/>
                  <a:gd name="T81" fmla="*/ 32 h 3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48" h="32">
                    <a:moveTo>
                      <a:pt x="0" y="22"/>
                    </a:moveTo>
                    <a:lnTo>
                      <a:pt x="5" y="18"/>
                    </a:lnTo>
                    <a:lnTo>
                      <a:pt x="12" y="12"/>
                    </a:lnTo>
                    <a:lnTo>
                      <a:pt x="25" y="6"/>
                    </a:lnTo>
                    <a:lnTo>
                      <a:pt x="40" y="2"/>
                    </a:lnTo>
                    <a:lnTo>
                      <a:pt x="55" y="0"/>
                    </a:lnTo>
                    <a:lnTo>
                      <a:pt x="68" y="0"/>
                    </a:lnTo>
                    <a:lnTo>
                      <a:pt x="77" y="1"/>
                    </a:lnTo>
                    <a:lnTo>
                      <a:pt x="84" y="0"/>
                    </a:lnTo>
                    <a:lnTo>
                      <a:pt x="91" y="0"/>
                    </a:lnTo>
                    <a:lnTo>
                      <a:pt x="100" y="1"/>
                    </a:lnTo>
                    <a:lnTo>
                      <a:pt x="111" y="3"/>
                    </a:lnTo>
                    <a:lnTo>
                      <a:pt x="121" y="6"/>
                    </a:lnTo>
                    <a:lnTo>
                      <a:pt x="133" y="10"/>
                    </a:lnTo>
                    <a:lnTo>
                      <a:pt x="139" y="14"/>
                    </a:lnTo>
                    <a:lnTo>
                      <a:pt x="144" y="18"/>
                    </a:lnTo>
                    <a:lnTo>
                      <a:pt x="148" y="24"/>
                    </a:lnTo>
                    <a:lnTo>
                      <a:pt x="147" y="26"/>
                    </a:lnTo>
                    <a:lnTo>
                      <a:pt x="133" y="30"/>
                    </a:lnTo>
                    <a:lnTo>
                      <a:pt x="109" y="32"/>
                    </a:lnTo>
                    <a:lnTo>
                      <a:pt x="86" y="32"/>
                    </a:lnTo>
                    <a:lnTo>
                      <a:pt x="62" y="32"/>
                    </a:lnTo>
                    <a:lnTo>
                      <a:pt x="30" y="30"/>
                    </a:lnTo>
                    <a:lnTo>
                      <a:pt x="9" y="28"/>
                    </a:lnTo>
                    <a:lnTo>
                      <a:pt x="3" y="26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FFE0C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17" name="Freeform 103">
                <a:extLst>
                  <a:ext uri="{FF2B5EF4-FFF2-40B4-BE49-F238E27FC236}">
                    <a16:creationId xmlns:a16="http://schemas.microsoft.com/office/drawing/2014/main" id="{5C4CE781-0542-D371-FF95-C8897F37F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5" y="1162"/>
                <a:ext cx="421" cy="288"/>
              </a:xfrm>
              <a:custGeom>
                <a:avLst/>
                <a:gdLst>
                  <a:gd name="T0" fmla="*/ 13 w 421"/>
                  <a:gd name="T1" fmla="*/ 274 h 288"/>
                  <a:gd name="T2" fmla="*/ 11 w 421"/>
                  <a:gd name="T3" fmla="*/ 253 h 288"/>
                  <a:gd name="T4" fmla="*/ 15 w 421"/>
                  <a:gd name="T5" fmla="*/ 238 h 288"/>
                  <a:gd name="T6" fmla="*/ 12 w 421"/>
                  <a:gd name="T7" fmla="*/ 218 h 288"/>
                  <a:gd name="T8" fmla="*/ 11 w 421"/>
                  <a:gd name="T9" fmla="*/ 202 h 288"/>
                  <a:gd name="T10" fmla="*/ 10 w 421"/>
                  <a:gd name="T11" fmla="*/ 191 h 288"/>
                  <a:gd name="T12" fmla="*/ 19 w 421"/>
                  <a:gd name="T13" fmla="*/ 181 h 288"/>
                  <a:gd name="T14" fmla="*/ 12 w 421"/>
                  <a:gd name="T15" fmla="*/ 154 h 288"/>
                  <a:gd name="T16" fmla="*/ 21 w 421"/>
                  <a:gd name="T17" fmla="*/ 150 h 288"/>
                  <a:gd name="T18" fmla="*/ 32 w 421"/>
                  <a:gd name="T19" fmla="*/ 142 h 288"/>
                  <a:gd name="T20" fmla="*/ 30 w 421"/>
                  <a:gd name="T21" fmla="*/ 127 h 288"/>
                  <a:gd name="T22" fmla="*/ 39 w 421"/>
                  <a:gd name="T23" fmla="*/ 120 h 288"/>
                  <a:gd name="T24" fmla="*/ 36 w 421"/>
                  <a:gd name="T25" fmla="*/ 101 h 288"/>
                  <a:gd name="T26" fmla="*/ 38 w 421"/>
                  <a:gd name="T27" fmla="*/ 89 h 288"/>
                  <a:gd name="T28" fmla="*/ 47 w 421"/>
                  <a:gd name="T29" fmla="*/ 70 h 288"/>
                  <a:gd name="T30" fmla="*/ 52 w 421"/>
                  <a:gd name="T31" fmla="*/ 55 h 288"/>
                  <a:gd name="T32" fmla="*/ 73 w 421"/>
                  <a:gd name="T33" fmla="*/ 63 h 288"/>
                  <a:gd name="T34" fmla="*/ 80 w 421"/>
                  <a:gd name="T35" fmla="*/ 37 h 288"/>
                  <a:gd name="T36" fmla="*/ 93 w 421"/>
                  <a:gd name="T37" fmla="*/ 52 h 288"/>
                  <a:gd name="T38" fmla="*/ 111 w 421"/>
                  <a:gd name="T39" fmla="*/ 31 h 288"/>
                  <a:gd name="T40" fmla="*/ 141 w 421"/>
                  <a:gd name="T41" fmla="*/ 14 h 288"/>
                  <a:gd name="T42" fmla="*/ 195 w 421"/>
                  <a:gd name="T43" fmla="*/ 2 h 288"/>
                  <a:gd name="T44" fmla="*/ 233 w 421"/>
                  <a:gd name="T45" fmla="*/ 0 h 288"/>
                  <a:gd name="T46" fmla="*/ 245 w 421"/>
                  <a:gd name="T47" fmla="*/ 11 h 288"/>
                  <a:gd name="T48" fmla="*/ 265 w 421"/>
                  <a:gd name="T49" fmla="*/ 18 h 288"/>
                  <a:gd name="T50" fmla="*/ 297 w 421"/>
                  <a:gd name="T51" fmla="*/ 14 h 288"/>
                  <a:gd name="T52" fmla="*/ 294 w 421"/>
                  <a:gd name="T53" fmla="*/ 26 h 288"/>
                  <a:gd name="T54" fmla="*/ 323 w 421"/>
                  <a:gd name="T55" fmla="*/ 27 h 288"/>
                  <a:gd name="T56" fmla="*/ 321 w 421"/>
                  <a:gd name="T57" fmla="*/ 37 h 288"/>
                  <a:gd name="T58" fmla="*/ 338 w 421"/>
                  <a:gd name="T59" fmla="*/ 44 h 288"/>
                  <a:gd name="T60" fmla="*/ 367 w 421"/>
                  <a:gd name="T61" fmla="*/ 55 h 288"/>
                  <a:gd name="T62" fmla="*/ 366 w 421"/>
                  <a:gd name="T63" fmla="*/ 68 h 288"/>
                  <a:gd name="T64" fmla="*/ 367 w 421"/>
                  <a:gd name="T65" fmla="*/ 78 h 288"/>
                  <a:gd name="T66" fmla="*/ 395 w 421"/>
                  <a:gd name="T67" fmla="*/ 88 h 288"/>
                  <a:gd name="T68" fmla="*/ 395 w 421"/>
                  <a:gd name="T69" fmla="*/ 107 h 288"/>
                  <a:gd name="T70" fmla="*/ 404 w 421"/>
                  <a:gd name="T71" fmla="*/ 134 h 288"/>
                  <a:gd name="T72" fmla="*/ 400 w 421"/>
                  <a:gd name="T73" fmla="*/ 162 h 288"/>
                  <a:gd name="T74" fmla="*/ 400 w 421"/>
                  <a:gd name="T75" fmla="*/ 194 h 288"/>
                  <a:gd name="T76" fmla="*/ 400 w 421"/>
                  <a:gd name="T77" fmla="*/ 228 h 288"/>
                  <a:gd name="T78" fmla="*/ 381 w 421"/>
                  <a:gd name="T79" fmla="*/ 286 h 288"/>
                  <a:gd name="T80" fmla="*/ 345 w 421"/>
                  <a:gd name="T81" fmla="*/ 141 h 288"/>
                  <a:gd name="T82" fmla="*/ 277 w 421"/>
                  <a:gd name="T83" fmla="*/ 118 h 288"/>
                  <a:gd name="T84" fmla="*/ 194 w 421"/>
                  <a:gd name="T85" fmla="*/ 98 h 288"/>
                  <a:gd name="T86" fmla="*/ 111 w 421"/>
                  <a:gd name="T87" fmla="*/ 100 h 288"/>
                  <a:gd name="T88" fmla="*/ 89 w 421"/>
                  <a:gd name="T89" fmla="*/ 111 h 288"/>
                  <a:gd name="T90" fmla="*/ 67 w 421"/>
                  <a:gd name="T91" fmla="*/ 140 h 288"/>
                  <a:gd name="T92" fmla="*/ 53 w 421"/>
                  <a:gd name="T93" fmla="*/ 184 h 288"/>
                  <a:gd name="T94" fmla="*/ 36 w 421"/>
                  <a:gd name="T95" fmla="*/ 218 h 28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421"/>
                  <a:gd name="T145" fmla="*/ 0 h 288"/>
                  <a:gd name="T146" fmla="*/ 421 w 421"/>
                  <a:gd name="T147" fmla="*/ 288 h 28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421" h="288">
                    <a:moveTo>
                      <a:pt x="25" y="288"/>
                    </a:moveTo>
                    <a:lnTo>
                      <a:pt x="21" y="283"/>
                    </a:lnTo>
                    <a:lnTo>
                      <a:pt x="13" y="274"/>
                    </a:lnTo>
                    <a:lnTo>
                      <a:pt x="21" y="270"/>
                    </a:lnTo>
                    <a:lnTo>
                      <a:pt x="16" y="262"/>
                    </a:lnTo>
                    <a:lnTo>
                      <a:pt x="11" y="253"/>
                    </a:lnTo>
                    <a:lnTo>
                      <a:pt x="7" y="247"/>
                    </a:lnTo>
                    <a:lnTo>
                      <a:pt x="18" y="247"/>
                    </a:lnTo>
                    <a:lnTo>
                      <a:pt x="15" y="238"/>
                    </a:lnTo>
                    <a:lnTo>
                      <a:pt x="9" y="228"/>
                    </a:lnTo>
                    <a:lnTo>
                      <a:pt x="0" y="219"/>
                    </a:lnTo>
                    <a:lnTo>
                      <a:pt x="12" y="218"/>
                    </a:lnTo>
                    <a:lnTo>
                      <a:pt x="9" y="210"/>
                    </a:lnTo>
                    <a:lnTo>
                      <a:pt x="4" y="200"/>
                    </a:lnTo>
                    <a:lnTo>
                      <a:pt x="11" y="202"/>
                    </a:lnTo>
                    <a:lnTo>
                      <a:pt x="17" y="204"/>
                    </a:lnTo>
                    <a:lnTo>
                      <a:pt x="15" y="198"/>
                    </a:lnTo>
                    <a:lnTo>
                      <a:pt x="10" y="191"/>
                    </a:lnTo>
                    <a:lnTo>
                      <a:pt x="16" y="191"/>
                    </a:lnTo>
                    <a:lnTo>
                      <a:pt x="13" y="180"/>
                    </a:lnTo>
                    <a:lnTo>
                      <a:pt x="19" y="181"/>
                    </a:lnTo>
                    <a:lnTo>
                      <a:pt x="19" y="173"/>
                    </a:lnTo>
                    <a:lnTo>
                      <a:pt x="17" y="166"/>
                    </a:lnTo>
                    <a:lnTo>
                      <a:pt x="12" y="154"/>
                    </a:lnTo>
                    <a:lnTo>
                      <a:pt x="19" y="156"/>
                    </a:lnTo>
                    <a:lnTo>
                      <a:pt x="26" y="158"/>
                    </a:lnTo>
                    <a:lnTo>
                      <a:pt x="21" y="150"/>
                    </a:lnTo>
                    <a:lnTo>
                      <a:pt x="31" y="151"/>
                    </a:lnTo>
                    <a:lnTo>
                      <a:pt x="39" y="152"/>
                    </a:lnTo>
                    <a:lnTo>
                      <a:pt x="32" y="142"/>
                    </a:lnTo>
                    <a:lnTo>
                      <a:pt x="28" y="136"/>
                    </a:lnTo>
                    <a:lnTo>
                      <a:pt x="22" y="128"/>
                    </a:lnTo>
                    <a:lnTo>
                      <a:pt x="30" y="127"/>
                    </a:lnTo>
                    <a:lnTo>
                      <a:pt x="38" y="127"/>
                    </a:lnTo>
                    <a:lnTo>
                      <a:pt x="45" y="126"/>
                    </a:lnTo>
                    <a:lnTo>
                      <a:pt x="39" y="120"/>
                    </a:lnTo>
                    <a:lnTo>
                      <a:pt x="32" y="114"/>
                    </a:lnTo>
                    <a:lnTo>
                      <a:pt x="40" y="111"/>
                    </a:lnTo>
                    <a:lnTo>
                      <a:pt x="36" y="101"/>
                    </a:lnTo>
                    <a:lnTo>
                      <a:pt x="32" y="94"/>
                    </a:lnTo>
                    <a:lnTo>
                      <a:pt x="29" y="88"/>
                    </a:lnTo>
                    <a:lnTo>
                      <a:pt x="38" y="89"/>
                    </a:lnTo>
                    <a:lnTo>
                      <a:pt x="46" y="91"/>
                    </a:lnTo>
                    <a:lnTo>
                      <a:pt x="48" y="81"/>
                    </a:lnTo>
                    <a:lnTo>
                      <a:pt x="47" y="70"/>
                    </a:lnTo>
                    <a:lnTo>
                      <a:pt x="45" y="60"/>
                    </a:lnTo>
                    <a:lnTo>
                      <a:pt x="38" y="48"/>
                    </a:lnTo>
                    <a:lnTo>
                      <a:pt x="52" y="55"/>
                    </a:lnTo>
                    <a:lnTo>
                      <a:pt x="58" y="58"/>
                    </a:lnTo>
                    <a:lnTo>
                      <a:pt x="65" y="63"/>
                    </a:lnTo>
                    <a:lnTo>
                      <a:pt x="73" y="63"/>
                    </a:lnTo>
                    <a:lnTo>
                      <a:pt x="73" y="55"/>
                    </a:lnTo>
                    <a:lnTo>
                      <a:pt x="75" y="47"/>
                    </a:lnTo>
                    <a:lnTo>
                      <a:pt x="80" y="37"/>
                    </a:lnTo>
                    <a:lnTo>
                      <a:pt x="84" y="44"/>
                    </a:lnTo>
                    <a:lnTo>
                      <a:pt x="87" y="48"/>
                    </a:lnTo>
                    <a:lnTo>
                      <a:pt x="93" y="52"/>
                    </a:lnTo>
                    <a:lnTo>
                      <a:pt x="97" y="45"/>
                    </a:lnTo>
                    <a:lnTo>
                      <a:pt x="102" y="38"/>
                    </a:lnTo>
                    <a:lnTo>
                      <a:pt x="111" y="31"/>
                    </a:lnTo>
                    <a:lnTo>
                      <a:pt x="119" y="23"/>
                    </a:lnTo>
                    <a:lnTo>
                      <a:pt x="129" y="17"/>
                    </a:lnTo>
                    <a:lnTo>
                      <a:pt x="141" y="14"/>
                    </a:lnTo>
                    <a:lnTo>
                      <a:pt x="157" y="11"/>
                    </a:lnTo>
                    <a:lnTo>
                      <a:pt x="180" y="5"/>
                    </a:lnTo>
                    <a:lnTo>
                      <a:pt x="195" y="2"/>
                    </a:lnTo>
                    <a:lnTo>
                      <a:pt x="208" y="1"/>
                    </a:lnTo>
                    <a:lnTo>
                      <a:pt x="218" y="0"/>
                    </a:lnTo>
                    <a:lnTo>
                      <a:pt x="233" y="0"/>
                    </a:lnTo>
                    <a:lnTo>
                      <a:pt x="261" y="1"/>
                    </a:lnTo>
                    <a:lnTo>
                      <a:pt x="251" y="5"/>
                    </a:lnTo>
                    <a:lnTo>
                      <a:pt x="245" y="11"/>
                    </a:lnTo>
                    <a:lnTo>
                      <a:pt x="243" y="14"/>
                    </a:lnTo>
                    <a:lnTo>
                      <a:pt x="253" y="17"/>
                    </a:lnTo>
                    <a:lnTo>
                      <a:pt x="265" y="18"/>
                    </a:lnTo>
                    <a:lnTo>
                      <a:pt x="277" y="17"/>
                    </a:lnTo>
                    <a:lnTo>
                      <a:pt x="288" y="16"/>
                    </a:lnTo>
                    <a:lnTo>
                      <a:pt x="297" y="14"/>
                    </a:lnTo>
                    <a:lnTo>
                      <a:pt x="314" y="15"/>
                    </a:lnTo>
                    <a:lnTo>
                      <a:pt x="303" y="19"/>
                    </a:lnTo>
                    <a:lnTo>
                      <a:pt x="294" y="26"/>
                    </a:lnTo>
                    <a:lnTo>
                      <a:pt x="303" y="27"/>
                    </a:lnTo>
                    <a:lnTo>
                      <a:pt x="311" y="26"/>
                    </a:lnTo>
                    <a:lnTo>
                      <a:pt x="323" y="27"/>
                    </a:lnTo>
                    <a:lnTo>
                      <a:pt x="342" y="33"/>
                    </a:lnTo>
                    <a:lnTo>
                      <a:pt x="331" y="35"/>
                    </a:lnTo>
                    <a:lnTo>
                      <a:pt x="321" y="37"/>
                    </a:lnTo>
                    <a:lnTo>
                      <a:pt x="315" y="40"/>
                    </a:lnTo>
                    <a:lnTo>
                      <a:pt x="328" y="42"/>
                    </a:lnTo>
                    <a:lnTo>
                      <a:pt x="338" y="44"/>
                    </a:lnTo>
                    <a:lnTo>
                      <a:pt x="345" y="45"/>
                    </a:lnTo>
                    <a:lnTo>
                      <a:pt x="355" y="49"/>
                    </a:lnTo>
                    <a:lnTo>
                      <a:pt x="367" y="55"/>
                    </a:lnTo>
                    <a:lnTo>
                      <a:pt x="385" y="61"/>
                    </a:lnTo>
                    <a:lnTo>
                      <a:pt x="374" y="64"/>
                    </a:lnTo>
                    <a:lnTo>
                      <a:pt x="366" y="68"/>
                    </a:lnTo>
                    <a:lnTo>
                      <a:pt x="360" y="72"/>
                    </a:lnTo>
                    <a:lnTo>
                      <a:pt x="359" y="77"/>
                    </a:lnTo>
                    <a:lnTo>
                      <a:pt x="367" y="78"/>
                    </a:lnTo>
                    <a:lnTo>
                      <a:pt x="375" y="81"/>
                    </a:lnTo>
                    <a:lnTo>
                      <a:pt x="383" y="85"/>
                    </a:lnTo>
                    <a:lnTo>
                      <a:pt x="395" y="88"/>
                    </a:lnTo>
                    <a:lnTo>
                      <a:pt x="404" y="87"/>
                    </a:lnTo>
                    <a:lnTo>
                      <a:pt x="397" y="95"/>
                    </a:lnTo>
                    <a:lnTo>
                      <a:pt x="395" y="107"/>
                    </a:lnTo>
                    <a:lnTo>
                      <a:pt x="399" y="117"/>
                    </a:lnTo>
                    <a:lnTo>
                      <a:pt x="402" y="126"/>
                    </a:lnTo>
                    <a:lnTo>
                      <a:pt x="404" y="134"/>
                    </a:lnTo>
                    <a:lnTo>
                      <a:pt x="397" y="149"/>
                    </a:lnTo>
                    <a:lnTo>
                      <a:pt x="421" y="148"/>
                    </a:lnTo>
                    <a:lnTo>
                      <a:pt x="400" y="162"/>
                    </a:lnTo>
                    <a:lnTo>
                      <a:pt x="393" y="171"/>
                    </a:lnTo>
                    <a:lnTo>
                      <a:pt x="390" y="187"/>
                    </a:lnTo>
                    <a:lnTo>
                      <a:pt x="400" y="194"/>
                    </a:lnTo>
                    <a:lnTo>
                      <a:pt x="396" y="204"/>
                    </a:lnTo>
                    <a:lnTo>
                      <a:pt x="393" y="217"/>
                    </a:lnTo>
                    <a:lnTo>
                      <a:pt x="400" y="228"/>
                    </a:lnTo>
                    <a:lnTo>
                      <a:pt x="390" y="244"/>
                    </a:lnTo>
                    <a:lnTo>
                      <a:pt x="386" y="254"/>
                    </a:lnTo>
                    <a:lnTo>
                      <a:pt x="381" y="286"/>
                    </a:lnTo>
                    <a:lnTo>
                      <a:pt x="373" y="211"/>
                    </a:lnTo>
                    <a:lnTo>
                      <a:pt x="364" y="183"/>
                    </a:lnTo>
                    <a:lnTo>
                      <a:pt x="345" y="141"/>
                    </a:lnTo>
                    <a:lnTo>
                      <a:pt x="329" y="127"/>
                    </a:lnTo>
                    <a:lnTo>
                      <a:pt x="304" y="120"/>
                    </a:lnTo>
                    <a:lnTo>
                      <a:pt x="277" y="118"/>
                    </a:lnTo>
                    <a:lnTo>
                      <a:pt x="248" y="111"/>
                    </a:lnTo>
                    <a:lnTo>
                      <a:pt x="223" y="105"/>
                    </a:lnTo>
                    <a:lnTo>
                      <a:pt x="194" y="98"/>
                    </a:lnTo>
                    <a:lnTo>
                      <a:pt x="167" y="96"/>
                    </a:lnTo>
                    <a:lnTo>
                      <a:pt x="117" y="94"/>
                    </a:lnTo>
                    <a:lnTo>
                      <a:pt x="111" y="100"/>
                    </a:lnTo>
                    <a:lnTo>
                      <a:pt x="103" y="106"/>
                    </a:lnTo>
                    <a:lnTo>
                      <a:pt x="95" y="111"/>
                    </a:lnTo>
                    <a:lnTo>
                      <a:pt x="89" y="111"/>
                    </a:lnTo>
                    <a:lnTo>
                      <a:pt x="82" y="114"/>
                    </a:lnTo>
                    <a:lnTo>
                      <a:pt x="75" y="127"/>
                    </a:lnTo>
                    <a:lnTo>
                      <a:pt x="67" y="140"/>
                    </a:lnTo>
                    <a:lnTo>
                      <a:pt x="65" y="158"/>
                    </a:lnTo>
                    <a:lnTo>
                      <a:pt x="59" y="170"/>
                    </a:lnTo>
                    <a:lnTo>
                      <a:pt x="53" y="184"/>
                    </a:lnTo>
                    <a:lnTo>
                      <a:pt x="46" y="194"/>
                    </a:lnTo>
                    <a:lnTo>
                      <a:pt x="40" y="205"/>
                    </a:lnTo>
                    <a:lnTo>
                      <a:pt x="36" y="218"/>
                    </a:lnTo>
                    <a:lnTo>
                      <a:pt x="33" y="233"/>
                    </a:lnTo>
                    <a:lnTo>
                      <a:pt x="25" y="288"/>
                    </a:lnTo>
                    <a:close/>
                  </a:path>
                </a:pathLst>
              </a:custGeom>
              <a:solidFill>
                <a:srgbClr val="201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118" name="Group 104">
                <a:extLst>
                  <a:ext uri="{FF2B5EF4-FFF2-40B4-BE49-F238E27FC236}">
                    <a16:creationId xmlns:a16="http://schemas.microsoft.com/office/drawing/2014/main" id="{0A4102A0-B85A-4B83-211D-921D0BFBF2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6" y="1444"/>
                <a:ext cx="177" cy="29"/>
                <a:chOff x="2646" y="1444"/>
                <a:chExt cx="177" cy="29"/>
              </a:xfrm>
            </p:grpSpPr>
            <p:grpSp>
              <p:nvGrpSpPr>
                <p:cNvPr id="4141" name="Group 105">
                  <a:extLst>
                    <a:ext uri="{FF2B5EF4-FFF2-40B4-BE49-F238E27FC236}">
                      <a16:creationId xmlns:a16="http://schemas.microsoft.com/office/drawing/2014/main" id="{B9FE6511-B158-20B2-2E0F-5041398939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46" y="1444"/>
                  <a:ext cx="29" cy="29"/>
                  <a:chOff x="2646" y="1444"/>
                  <a:chExt cx="29" cy="29"/>
                </a:xfrm>
              </p:grpSpPr>
              <p:sp>
                <p:nvSpPr>
                  <p:cNvPr id="4145" name="Oval 106">
                    <a:extLst>
                      <a:ext uri="{FF2B5EF4-FFF2-40B4-BE49-F238E27FC236}">
                        <a16:creationId xmlns:a16="http://schemas.microsoft.com/office/drawing/2014/main" id="{6CF6E1FB-C4BE-F475-7BAA-51C500D6DA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46" y="1444"/>
                    <a:ext cx="29" cy="29"/>
                  </a:xfrm>
                  <a:prstGeom prst="ellipse">
                    <a:avLst/>
                  </a:prstGeom>
                  <a:solidFill>
                    <a:srgbClr val="4040FF"/>
                  </a:solidFill>
                  <a:ln w="12700">
                    <a:solidFill>
                      <a:srgbClr val="00008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146" name="Oval 107">
                    <a:extLst>
                      <a:ext uri="{FF2B5EF4-FFF2-40B4-BE49-F238E27FC236}">
                        <a16:creationId xmlns:a16="http://schemas.microsoft.com/office/drawing/2014/main" id="{6B02CA26-F09E-F8C2-3B0F-1F38B50815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54" y="1448"/>
                    <a:ext cx="13" cy="15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4142" name="Group 108">
                  <a:extLst>
                    <a:ext uri="{FF2B5EF4-FFF2-40B4-BE49-F238E27FC236}">
                      <a16:creationId xmlns:a16="http://schemas.microsoft.com/office/drawing/2014/main" id="{FAA2F398-A889-E132-B5A5-C3432E6B64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94" y="1444"/>
                  <a:ext cx="29" cy="29"/>
                  <a:chOff x="2794" y="1444"/>
                  <a:chExt cx="29" cy="29"/>
                </a:xfrm>
              </p:grpSpPr>
              <p:sp>
                <p:nvSpPr>
                  <p:cNvPr id="4143" name="Oval 109">
                    <a:extLst>
                      <a:ext uri="{FF2B5EF4-FFF2-40B4-BE49-F238E27FC236}">
                        <a16:creationId xmlns:a16="http://schemas.microsoft.com/office/drawing/2014/main" id="{A4AE1A27-5517-A63E-D560-4FD07564A8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94" y="1444"/>
                    <a:ext cx="29" cy="29"/>
                  </a:xfrm>
                  <a:prstGeom prst="ellipse">
                    <a:avLst/>
                  </a:prstGeom>
                  <a:solidFill>
                    <a:srgbClr val="4040FF"/>
                  </a:solidFill>
                  <a:ln w="12700">
                    <a:solidFill>
                      <a:srgbClr val="00008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144" name="Oval 110">
                    <a:extLst>
                      <a:ext uri="{FF2B5EF4-FFF2-40B4-BE49-F238E27FC236}">
                        <a16:creationId xmlns:a16="http://schemas.microsoft.com/office/drawing/2014/main" id="{7367C0EF-A174-4CB1-6822-F64089FA3B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1448"/>
                    <a:ext cx="13" cy="17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sp>
            <p:nvSpPr>
              <p:cNvPr id="4119" name="Arc 111">
                <a:extLst>
                  <a:ext uri="{FF2B5EF4-FFF2-40B4-BE49-F238E27FC236}">
                    <a16:creationId xmlns:a16="http://schemas.microsoft.com/office/drawing/2014/main" id="{1D7CA7B0-697F-7424-B21A-16AB72AF3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7" y="1541"/>
                <a:ext cx="81" cy="41"/>
              </a:xfrm>
              <a:custGeom>
                <a:avLst/>
                <a:gdLst>
                  <a:gd name="T0" fmla="*/ 81 w 43200"/>
                  <a:gd name="T1" fmla="*/ 0 h 21600"/>
                  <a:gd name="T2" fmla="*/ 0 w 43200"/>
                  <a:gd name="T3" fmla="*/ 0 h 21600"/>
                  <a:gd name="T4" fmla="*/ 41 w 432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43200" y="0"/>
                    </a:moveTo>
                    <a:cubicBezTo>
                      <a:pt x="43200" y="11929"/>
                      <a:pt x="33529" y="21600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</a:path>
                  <a:path w="43200" h="21600" stroke="0" extrusionOk="0">
                    <a:moveTo>
                      <a:pt x="43200" y="0"/>
                    </a:moveTo>
                    <a:cubicBezTo>
                      <a:pt x="43200" y="11929"/>
                      <a:pt x="33529" y="21600"/>
                      <a:pt x="21600" y="21600"/>
                    </a:cubicBez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120" name="Group 112">
                <a:extLst>
                  <a:ext uri="{FF2B5EF4-FFF2-40B4-BE49-F238E27FC236}">
                    <a16:creationId xmlns:a16="http://schemas.microsoft.com/office/drawing/2014/main" id="{A3A4A12B-530E-7595-EE29-C6EA349D13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14" y="1348"/>
                <a:ext cx="255" cy="71"/>
                <a:chOff x="2614" y="1348"/>
                <a:chExt cx="255" cy="71"/>
              </a:xfrm>
            </p:grpSpPr>
            <p:sp>
              <p:nvSpPr>
                <p:cNvPr id="4139" name="Freeform 113">
                  <a:extLst>
                    <a:ext uri="{FF2B5EF4-FFF2-40B4-BE49-F238E27FC236}">
                      <a16:creationId xmlns:a16="http://schemas.microsoft.com/office/drawing/2014/main" id="{0EB57EF8-CBB8-A74D-C545-0CEDE11970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4" y="1348"/>
                  <a:ext cx="78" cy="66"/>
                </a:xfrm>
                <a:custGeom>
                  <a:avLst/>
                  <a:gdLst>
                    <a:gd name="T0" fmla="*/ 67 w 78"/>
                    <a:gd name="T1" fmla="*/ 5 h 66"/>
                    <a:gd name="T2" fmla="*/ 59 w 78"/>
                    <a:gd name="T3" fmla="*/ 8 h 66"/>
                    <a:gd name="T4" fmla="*/ 51 w 78"/>
                    <a:gd name="T5" fmla="*/ 12 h 66"/>
                    <a:gd name="T6" fmla="*/ 45 w 78"/>
                    <a:gd name="T7" fmla="*/ 16 h 66"/>
                    <a:gd name="T8" fmla="*/ 40 w 78"/>
                    <a:gd name="T9" fmla="*/ 20 h 66"/>
                    <a:gd name="T10" fmla="*/ 35 w 78"/>
                    <a:gd name="T11" fmla="*/ 28 h 66"/>
                    <a:gd name="T12" fmla="*/ 30 w 78"/>
                    <a:gd name="T13" fmla="*/ 37 h 66"/>
                    <a:gd name="T14" fmla="*/ 26 w 78"/>
                    <a:gd name="T15" fmla="*/ 44 h 66"/>
                    <a:gd name="T16" fmla="*/ 22 w 78"/>
                    <a:gd name="T17" fmla="*/ 49 h 66"/>
                    <a:gd name="T18" fmla="*/ 17 w 78"/>
                    <a:gd name="T19" fmla="*/ 55 h 66"/>
                    <a:gd name="T20" fmla="*/ 0 w 78"/>
                    <a:gd name="T21" fmla="*/ 66 h 66"/>
                    <a:gd name="T22" fmla="*/ 11 w 78"/>
                    <a:gd name="T23" fmla="*/ 63 h 66"/>
                    <a:gd name="T24" fmla="*/ 18 w 78"/>
                    <a:gd name="T25" fmla="*/ 61 h 66"/>
                    <a:gd name="T26" fmla="*/ 25 w 78"/>
                    <a:gd name="T27" fmla="*/ 57 h 66"/>
                    <a:gd name="T28" fmla="*/ 33 w 78"/>
                    <a:gd name="T29" fmla="*/ 50 h 66"/>
                    <a:gd name="T30" fmla="*/ 37 w 78"/>
                    <a:gd name="T31" fmla="*/ 45 h 66"/>
                    <a:gd name="T32" fmla="*/ 43 w 78"/>
                    <a:gd name="T33" fmla="*/ 37 h 66"/>
                    <a:gd name="T34" fmla="*/ 46 w 78"/>
                    <a:gd name="T35" fmla="*/ 30 h 66"/>
                    <a:gd name="T36" fmla="*/ 50 w 78"/>
                    <a:gd name="T37" fmla="*/ 24 h 66"/>
                    <a:gd name="T38" fmla="*/ 55 w 78"/>
                    <a:gd name="T39" fmla="*/ 17 h 66"/>
                    <a:gd name="T40" fmla="*/ 60 w 78"/>
                    <a:gd name="T41" fmla="*/ 14 h 66"/>
                    <a:gd name="T42" fmla="*/ 68 w 78"/>
                    <a:gd name="T43" fmla="*/ 10 h 66"/>
                    <a:gd name="T44" fmla="*/ 74 w 78"/>
                    <a:gd name="T45" fmla="*/ 7 h 66"/>
                    <a:gd name="T46" fmla="*/ 78 w 78"/>
                    <a:gd name="T47" fmla="*/ 0 h 66"/>
                    <a:gd name="T48" fmla="*/ 67 w 78"/>
                    <a:gd name="T49" fmla="*/ 5 h 6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78"/>
                    <a:gd name="T76" fmla="*/ 0 h 66"/>
                    <a:gd name="T77" fmla="*/ 78 w 78"/>
                    <a:gd name="T78" fmla="*/ 66 h 6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78" h="66">
                      <a:moveTo>
                        <a:pt x="67" y="5"/>
                      </a:moveTo>
                      <a:lnTo>
                        <a:pt x="59" y="8"/>
                      </a:lnTo>
                      <a:lnTo>
                        <a:pt x="51" y="12"/>
                      </a:lnTo>
                      <a:lnTo>
                        <a:pt x="45" y="16"/>
                      </a:lnTo>
                      <a:lnTo>
                        <a:pt x="40" y="20"/>
                      </a:lnTo>
                      <a:lnTo>
                        <a:pt x="35" y="28"/>
                      </a:lnTo>
                      <a:lnTo>
                        <a:pt x="30" y="37"/>
                      </a:lnTo>
                      <a:lnTo>
                        <a:pt x="26" y="44"/>
                      </a:lnTo>
                      <a:lnTo>
                        <a:pt x="22" y="49"/>
                      </a:lnTo>
                      <a:lnTo>
                        <a:pt x="17" y="55"/>
                      </a:lnTo>
                      <a:lnTo>
                        <a:pt x="0" y="66"/>
                      </a:lnTo>
                      <a:lnTo>
                        <a:pt x="11" y="63"/>
                      </a:lnTo>
                      <a:lnTo>
                        <a:pt x="18" y="61"/>
                      </a:lnTo>
                      <a:lnTo>
                        <a:pt x="25" y="57"/>
                      </a:lnTo>
                      <a:lnTo>
                        <a:pt x="33" y="50"/>
                      </a:lnTo>
                      <a:lnTo>
                        <a:pt x="37" y="45"/>
                      </a:lnTo>
                      <a:lnTo>
                        <a:pt x="43" y="37"/>
                      </a:lnTo>
                      <a:lnTo>
                        <a:pt x="46" y="30"/>
                      </a:lnTo>
                      <a:lnTo>
                        <a:pt x="50" y="24"/>
                      </a:lnTo>
                      <a:lnTo>
                        <a:pt x="55" y="17"/>
                      </a:lnTo>
                      <a:lnTo>
                        <a:pt x="60" y="14"/>
                      </a:lnTo>
                      <a:lnTo>
                        <a:pt x="68" y="10"/>
                      </a:lnTo>
                      <a:lnTo>
                        <a:pt x="74" y="7"/>
                      </a:lnTo>
                      <a:lnTo>
                        <a:pt x="78" y="0"/>
                      </a:lnTo>
                      <a:lnTo>
                        <a:pt x="67" y="5"/>
                      </a:lnTo>
                      <a:close/>
                    </a:path>
                  </a:pathLst>
                </a:custGeom>
                <a:solidFill>
                  <a:srgbClr val="201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40" name="Freeform 114">
                  <a:extLst>
                    <a:ext uri="{FF2B5EF4-FFF2-40B4-BE49-F238E27FC236}">
                      <a16:creationId xmlns:a16="http://schemas.microsoft.com/office/drawing/2014/main" id="{6DAE7F48-1612-E5AF-156C-23D2DBB26D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1" y="1353"/>
                  <a:ext cx="78" cy="66"/>
                </a:xfrm>
                <a:custGeom>
                  <a:avLst/>
                  <a:gdLst>
                    <a:gd name="T0" fmla="*/ 11 w 78"/>
                    <a:gd name="T1" fmla="*/ 5 h 66"/>
                    <a:gd name="T2" fmla="*/ 20 w 78"/>
                    <a:gd name="T3" fmla="*/ 8 h 66"/>
                    <a:gd name="T4" fmla="*/ 27 w 78"/>
                    <a:gd name="T5" fmla="*/ 11 h 66"/>
                    <a:gd name="T6" fmla="*/ 33 w 78"/>
                    <a:gd name="T7" fmla="*/ 15 h 66"/>
                    <a:gd name="T8" fmla="*/ 38 w 78"/>
                    <a:gd name="T9" fmla="*/ 20 h 66"/>
                    <a:gd name="T10" fmla="*/ 43 w 78"/>
                    <a:gd name="T11" fmla="*/ 28 h 66"/>
                    <a:gd name="T12" fmla="*/ 48 w 78"/>
                    <a:gd name="T13" fmla="*/ 37 h 66"/>
                    <a:gd name="T14" fmla="*/ 52 w 78"/>
                    <a:gd name="T15" fmla="*/ 44 h 66"/>
                    <a:gd name="T16" fmla="*/ 56 w 78"/>
                    <a:gd name="T17" fmla="*/ 49 h 66"/>
                    <a:gd name="T18" fmla="*/ 61 w 78"/>
                    <a:gd name="T19" fmla="*/ 55 h 66"/>
                    <a:gd name="T20" fmla="*/ 78 w 78"/>
                    <a:gd name="T21" fmla="*/ 66 h 66"/>
                    <a:gd name="T22" fmla="*/ 67 w 78"/>
                    <a:gd name="T23" fmla="*/ 63 h 66"/>
                    <a:gd name="T24" fmla="*/ 60 w 78"/>
                    <a:gd name="T25" fmla="*/ 60 h 66"/>
                    <a:gd name="T26" fmla="*/ 53 w 78"/>
                    <a:gd name="T27" fmla="*/ 56 h 66"/>
                    <a:gd name="T28" fmla="*/ 45 w 78"/>
                    <a:gd name="T29" fmla="*/ 50 h 66"/>
                    <a:gd name="T30" fmla="*/ 41 w 78"/>
                    <a:gd name="T31" fmla="*/ 45 h 66"/>
                    <a:gd name="T32" fmla="*/ 35 w 78"/>
                    <a:gd name="T33" fmla="*/ 36 h 66"/>
                    <a:gd name="T34" fmla="*/ 32 w 78"/>
                    <a:gd name="T35" fmla="*/ 30 h 66"/>
                    <a:gd name="T36" fmla="*/ 28 w 78"/>
                    <a:gd name="T37" fmla="*/ 24 h 66"/>
                    <a:gd name="T38" fmla="*/ 23 w 78"/>
                    <a:gd name="T39" fmla="*/ 17 h 66"/>
                    <a:gd name="T40" fmla="*/ 18 w 78"/>
                    <a:gd name="T41" fmla="*/ 14 h 66"/>
                    <a:gd name="T42" fmla="*/ 10 w 78"/>
                    <a:gd name="T43" fmla="*/ 10 h 66"/>
                    <a:gd name="T44" fmla="*/ 4 w 78"/>
                    <a:gd name="T45" fmla="*/ 7 h 66"/>
                    <a:gd name="T46" fmla="*/ 0 w 78"/>
                    <a:gd name="T47" fmla="*/ 0 h 66"/>
                    <a:gd name="T48" fmla="*/ 11 w 78"/>
                    <a:gd name="T49" fmla="*/ 5 h 6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78"/>
                    <a:gd name="T76" fmla="*/ 0 h 66"/>
                    <a:gd name="T77" fmla="*/ 78 w 78"/>
                    <a:gd name="T78" fmla="*/ 66 h 6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78" h="66">
                      <a:moveTo>
                        <a:pt x="11" y="5"/>
                      </a:moveTo>
                      <a:lnTo>
                        <a:pt x="20" y="8"/>
                      </a:lnTo>
                      <a:lnTo>
                        <a:pt x="27" y="11"/>
                      </a:lnTo>
                      <a:lnTo>
                        <a:pt x="33" y="15"/>
                      </a:lnTo>
                      <a:lnTo>
                        <a:pt x="38" y="20"/>
                      </a:lnTo>
                      <a:lnTo>
                        <a:pt x="43" y="28"/>
                      </a:lnTo>
                      <a:lnTo>
                        <a:pt x="48" y="37"/>
                      </a:lnTo>
                      <a:lnTo>
                        <a:pt x="52" y="44"/>
                      </a:lnTo>
                      <a:lnTo>
                        <a:pt x="56" y="49"/>
                      </a:lnTo>
                      <a:lnTo>
                        <a:pt x="61" y="55"/>
                      </a:lnTo>
                      <a:lnTo>
                        <a:pt x="78" y="66"/>
                      </a:lnTo>
                      <a:lnTo>
                        <a:pt x="67" y="63"/>
                      </a:lnTo>
                      <a:lnTo>
                        <a:pt x="60" y="60"/>
                      </a:lnTo>
                      <a:lnTo>
                        <a:pt x="53" y="56"/>
                      </a:lnTo>
                      <a:lnTo>
                        <a:pt x="45" y="50"/>
                      </a:lnTo>
                      <a:lnTo>
                        <a:pt x="41" y="45"/>
                      </a:lnTo>
                      <a:lnTo>
                        <a:pt x="35" y="36"/>
                      </a:lnTo>
                      <a:lnTo>
                        <a:pt x="32" y="30"/>
                      </a:lnTo>
                      <a:lnTo>
                        <a:pt x="28" y="24"/>
                      </a:lnTo>
                      <a:lnTo>
                        <a:pt x="23" y="17"/>
                      </a:lnTo>
                      <a:lnTo>
                        <a:pt x="18" y="14"/>
                      </a:lnTo>
                      <a:lnTo>
                        <a:pt x="10" y="10"/>
                      </a:lnTo>
                      <a:lnTo>
                        <a:pt x="4" y="7"/>
                      </a:lnTo>
                      <a:lnTo>
                        <a:pt x="0" y="0"/>
                      </a:lnTo>
                      <a:lnTo>
                        <a:pt x="11" y="5"/>
                      </a:lnTo>
                      <a:close/>
                    </a:path>
                  </a:pathLst>
                </a:custGeom>
                <a:solidFill>
                  <a:srgbClr val="201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121" name="Group 115">
                <a:extLst>
                  <a:ext uri="{FF2B5EF4-FFF2-40B4-BE49-F238E27FC236}">
                    <a16:creationId xmlns:a16="http://schemas.microsoft.com/office/drawing/2014/main" id="{4BBB6725-4D14-53FC-C353-DFC38A61A9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59" y="1408"/>
                <a:ext cx="371" cy="104"/>
                <a:chOff x="2559" y="1408"/>
                <a:chExt cx="371" cy="104"/>
              </a:xfrm>
            </p:grpSpPr>
            <p:grpSp>
              <p:nvGrpSpPr>
                <p:cNvPr id="4133" name="Group 116">
                  <a:extLst>
                    <a:ext uri="{FF2B5EF4-FFF2-40B4-BE49-F238E27FC236}">
                      <a16:creationId xmlns:a16="http://schemas.microsoft.com/office/drawing/2014/main" id="{95A6D165-53CE-C08F-AE88-6F4B9CFD486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09" y="1408"/>
                  <a:ext cx="258" cy="104"/>
                  <a:chOff x="2609" y="1408"/>
                  <a:chExt cx="258" cy="104"/>
                </a:xfrm>
              </p:grpSpPr>
              <p:sp>
                <p:nvSpPr>
                  <p:cNvPr id="4137" name="Oval 117">
                    <a:extLst>
                      <a:ext uri="{FF2B5EF4-FFF2-40B4-BE49-F238E27FC236}">
                        <a16:creationId xmlns:a16="http://schemas.microsoft.com/office/drawing/2014/main" id="{EFED0813-8F26-83CB-0BC3-8563E151C1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63" y="1408"/>
                    <a:ext cx="104" cy="104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138" name="Oval 118">
                    <a:extLst>
                      <a:ext uri="{FF2B5EF4-FFF2-40B4-BE49-F238E27FC236}">
                        <a16:creationId xmlns:a16="http://schemas.microsoft.com/office/drawing/2014/main" id="{DED308CA-B78E-DA40-03EB-A3028DF37F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09" y="1408"/>
                    <a:ext cx="104" cy="104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4134" name="Arc 119">
                  <a:extLst>
                    <a:ext uri="{FF2B5EF4-FFF2-40B4-BE49-F238E27FC236}">
                      <a16:creationId xmlns:a16="http://schemas.microsoft.com/office/drawing/2014/main" id="{4C211915-71F7-B8E2-2C40-ACE751EE27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14" y="1437"/>
                  <a:ext cx="46" cy="29"/>
                </a:xfrm>
                <a:custGeom>
                  <a:avLst/>
                  <a:gdLst>
                    <a:gd name="T0" fmla="*/ 0 w 34033"/>
                    <a:gd name="T1" fmla="*/ 14 h 21600"/>
                    <a:gd name="T2" fmla="*/ 46 w 34033"/>
                    <a:gd name="T3" fmla="*/ 9 h 21600"/>
                    <a:gd name="T4" fmla="*/ 25 w 34033"/>
                    <a:gd name="T5" fmla="*/ 29 h 21600"/>
                    <a:gd name="T6" fmla="*/ 0 60000 65536"/>
                    <a:gd name="T7" fmla="*/ 0 60000 65536"/>
                    <a:gd name="T8" fmla="*/ 0 60000 65536"/>
                    <a:gd name="T9" fmla="*/ 0 w 34033"/>
                    <a:gd name="T10" fmla="*/ 0 h 21600"/>
                    <a:gd name="T11" fmla="*/ 34033 w 34033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4033" h="21600" fill="none" extrusionOk="0">
                      <a:moveTo>
                        <a:pt x="0" y="10537"/>
                      </a:moveTo>
                      <a:cubicBezTo>
                        <a:pt x="3896" y="4002"/>
                        <a:pt x="10943" y="-1"/>
                        <a:pt x="18552" y="0"/>
                      </a:cubicBezTo>
                      <a:cubicBezTo>
                        <a:pt x="24383" y="0"/>
                        <a:pt x="29966" y="2357"/>
                        <a:pt x="34033" y="6536"/>
                      </a:cubicBezTo>
                    </a:path>
                    <a:path w="34033" h="21600" stroke="0" extrusionOk="0">
                      <a:moveTo>
                        <a:pt x="0" y="10537"/>
                      </a:moveTo>
                      <a:cubicBezTo>
                        <a:pt x="3896" y="4002"/>
                        <a:pt x="10943" y="-1"/>
                        <a:pt x="18552" y="0"/>
                      </a:cubicBezTo>
                      <a:cubicBezTo>
                        <a:pt x="24383" y="0"/>
                        <a:pt x="29966" y="2357"/>
                        <a:pt x="34033" y="6536"/>
                      </a:cubicBezTo>
                      <a:lnTo>
                        <a:pt x="18552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35" name="Line 120">
                  <a:extLst>
                    <a:ext uri="{FF2B5EF4-FFF2-40B4-BE49-F238E27FC236}">
                      <a16:creationId xmlns:a16="http://schemas.microsoft.com/office/drawing/2014/main" id="{C765CA3B-2509-99C0-C502-84BEFAB988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59" y="1435"/>
                  <a:ext cx="59" cy="1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6" name="Line 121">
                  <a:extLst>
                    <a:ext uri="{FF2B5EF4-FFF2-40B4-BE49-F238E27FC236}">
                      <a16:creationId xmlns:a16="http://schemas.microsoft.com/office/drawing/2014/main" id="{990FB3FD-E64D-4192-72BA-9F8CFCBE07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67" y="1419"/>
                  <a:ext cx="63" cy="2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122" name="Freeform 122">
                <a:extLst>
                  <a:ext uri="{FF2B5EF4-FFF2-40B4-BE49-F238E27FC236}">
                    <a16:creationId xmlns:a16="http://schemas.microsoft.com/office/drawing/2014/main" id="{EF5DE3B5-5202-34F1-76CE-9CE0B107E5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0" y="1674"/>
                <a:ext cx="21" cy="3"/>
              </a:xfrm>
              <a:custGeom>
                <a:avLst/>
                <a:gdLst>
                  <a:gd name="T0" fmla="*/ 0 w 21"/>
                  <a:gd name="T1" fmla="*/ 2 h 3"/>
                  <a:gd name="T2" fmla="*/ 8 w 21"/>
                  <a:gd name="T3" fmla="*/ 0 h 3"/>
                  <a:gd name="T4" fmla="*/ 15 w 21"/>
                  <a:gd name="T5" fmla="*/ 2 h 3"/>
                  <a:gd name="T6" fmla="*/ 21 w 21"/>
                  <a:gd name="T7" fmla="*/ 3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"/>
                  <a:gd name="T13" fmla="*/ 0 h 3"/>
                  <a:gd name="T14" fmla="*/ 21 w 21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" h="3">
                    <a:moveTo>
                      <a:pt x="0" y="2"/>
                    </a:moveTo>
                    <a:lnTo>
                      <a:pt x="8" y="0"/>
                    </a:lnTo>
                    <a:lnTo>
                      <a:pt x="15" y="2"/>
                    </a:lnTo>
                    <a:lnTo>
                      <a:pt x="21" y="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123" name="Group 123">
                <a:extLst>
                  <a:ext uri="{FF2B5EF4-FFF2-40B4-BE49-F238E27FC236}">
                    <a16:creationId xmlns:a16="http://schemas.microsoft.com/office/drawing/2014/main" id="{58B3E83A-16B5-ACAF-E338-E804D95D57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8" y="869"/>
                <a:ext cx="878" cy="670"/>
                <a:chOff x="2298" y="869"/>
                <a:chExt cx="878" cy="670"/>
              </a:xfrm>
            </p:grpSpPr>
            <p:sp>
              <p:nvSpPr>
                <p:cNvPr id="4124" name="Line 124">
                  <a:extLst>
                    <a:ext uri="{FF2B5EF4-FFF2-40B4-BE49-F238E27FC236}">
                      <a16:creationId xmlns:a16="http://schemas.microsoft.com/office/drawing/2014/main" id="{CDB67EE4-5F24-0B2D-832E-ADBD34AEA4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98" y="1299"/>
                  <a:ext cx="95" cy="3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25" name="Line 125">
                  <a:extLst>
                    <a:ext uri="{FF2B5EF4-FFF2-40B4-BE49-F238E27FC236}">
                      <a16:creationId xmlns:a16="http://schemas.microsoft.com/office/drawing/2014/main" id="{713BF1D0-D78D-E76D-FAE4-14671CFBF2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87" y="1343"/>
                  <a:ext cx="89" cy="1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26" name="Line 126">
                  <a:extLst>
                    <a:ext uri="{FF2B5EF4-FFF2-40B4-BE49-F238E27FC236}">
                      <a16:creationId xmlns:a16="http://schemas.microsoft.com/office/drawing/2014/main" id="{76FD5BB5-CFB3-0F14-C204-EF41398CFD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68" y="935"/>
                  <a:ext cx="51" cy="6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27" name="Line 127">
                  <a:extLst>
                    <a:ext uri="{FF2B5EF4-FFF2-40B4-BE49-F238E27FC236}">
                      <a16:creationId xmlns:a16="http://schemas.microsoft.com/office/drawing/2014/main" id="{31F6B5DF-E1E0-767E-04A9-0F08081B18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68" y="956"/>
                  <a:ext cx="42" cy="5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28" name="Line 128">
                  <a:extLst>
                    <a:ext uri="{FF2B5EF4-FFF2-40B4-BE49-F238E27FC236}">
                      <a16:creationId xmlns:a16="http://schemas.microsoft.com/office/drawing/2014/main" id="{81B58EB5-D4F9-A127-C81D-78C7591E6D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44" y="869"/>
                  <a:ext cx="2" cy="8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29" name="Line 129">
                  <a:extLst>
                    <a:ext uri="{FF2B5EF4-FFF2-40B4-BE49-F238E27FC236}">
                      <a16:creationId xmlns:a16="http://schemas.microsoft.com/office/drawing/2014/main" id="{DC56706B-FEE7-ECD8-8E0E-E6556B6BA4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46" y="1118"/>
                  <a:ext cx="70" cy="2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0" name="Line 130">
                  <a:extLst>
                    <a:ext uri="{FF2B5EF4-FFF2-40B4-BE49-F238E27FC236}">
                      <a16:creationId xmlns:a16="http://schemas.microsoft.com/office/drawing/2014/main" id="{0F99D494-4A0B-6C22-5F77-E7EE2E2973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99" y="1140"/>
                  <a:ext cx="68" cy="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1" name="Line 131">
                  <a:extLst>
                    <a:ext uri="{FF2B5EF4-FFF2-40B4-BE49-F238E27FC236}">
                      <a16:creationId xmlns:a16="http://schemas.microsoft.com/office/drawing/2014/main" id="{3FE60DB1-C37A-73AD-1391-40AE994BBA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55" y="1519"/>
                  <a:ext cx="64" cy="2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32" name="Line 132">
                  <a:extLst>
                    <a:ext uri="{FF2B5EF4-FFF2-40B4-BE49-F238E27FC236}">
                      <a16:creationId xmlns:a16="http://schemas.microsoft.com/office/drawing/2014/main" id="{0411007D-B342-186A-8A3D-2060062F43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9" y="1516"/>
                  <a:ext cx="79" cy="23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113" name="Text Box 133">
              <a:extLst>
                <a:ext uri="{FF2B5EF4-FFF2-40B4-BE49-F238E27FC236}">
                  <a16:creationId xmlns:a16="http://schemas.microsoft.com/office/drawing/2014/main" id="{1F84AE98-2F94-52A0-C6E4-A1B5C5424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264"/>
              <a:ext cx="408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Pairs of increments are not necessarily relatively </a:t>
              </a:r>
              <a:r>
                <a:rPr lang="en-US" altLang="zh-CN" sz="2000" b="1">
                  <a:solidFill>
                    <a:schemeClr val="hlink"/>
                  </a:solidFill>
                </a:rPr>
                <a:t>prime</a:t>
              </a:r>
              <a:r>
                <a:rPr lang="en-US" altLang="zh-CN" sz="2000" b="1"/>
                <a:t>.  Thus the smaller increment can have little effect.</a:t>
              </a:r>
            </a:p>
          </p:txBody>
        </p:sp>
      </p:grpSp>
      <p:sp>
        <p:nvSpPr>
          <p:cNvPr id="4111" name="Text Box 134">
            <a:extLst>
              <a:ext uri="{FF2B5EF4-FFF2-40B4-BE49-F238E27FC236}">
                <a16:creationId xmlns:a16="http://schemas.microsoft.com/office/drawing/2014/main" id="{AA5BF913-DDB6-9CC7-21A7-9BF2C020B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3/10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utoUpdateAnimBg="0"/>
      <p:bldP spid="54276" grpId="0" autoUpdateAnimBg="0"/>
      <p:bldP spid="54313" grpId="0" autoUpdateAnimBg="0"/>
      <p:bldP spid="54331" grpId="0" autoUpdateAnimBg="0"/>
      <p:bldP spid="54349" grpId="0" autoUpdateAnimBg="0"/>
      <p:bldP spid="5436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561E184E-5177-7667-1068-20B64BBB2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0"/>
            <a:ext cx="167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§4  Shellsort  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C679C20A-279D-0B4F-FB44-8139CB819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00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hlink"/>
                </a:solidFill>
                <a:ea typeface="MS Hei" pitchFamily="49" charset="-122"/>
                <a:sym typeface="Wingdings" panose="05000000000000000000" pitchFamily="2" charset="2"/>
              </a:rPr>
              <a:t></a:t>
            </a:r>
            <a:r>
              <a:rPr lang="en-US" altLang="zh-CN" b="1">
                <a:ea typeface="MS Hei" pitchFamily="49" charset="-122"/>
                <a:sym typeface="Wingdings" panose="05000000000000000000" pitchFamily="2" charset="2"/>
              </a:rPr>
              <a:t> Hibbard’s Increment Sequence:</a:t>
            </a:r>
            <a:endParaRPr lang="en-US" altLang="zh-CN" b="1">
              <a:ea typeface="MS Hei" pitchFamily="49" charset="-122"/>
            </a:endParaRP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BFE72DAF-906C-8EAD-0E2D-9C19FF857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9144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chemeClr val="hlink"/>
                </a:solidFill>
              </a:rPr>
              <a:t>h</a:t>
            </a:r>
            <a:r>
              <a:rPr lang="en-US" altLang="zh-CN" b="1" i="1" baseline="-25000">
                <a:solidFill>
                  <a:schemeClr val="hlink"/>
                </a:solidFill>
              </a:rPr>
              <a:t>k</a:t>
            </a:r>
            <a:r>
              <a:rPr lang="en-US" altLang="zh-CN" b="1">
                <a:solidFill>
                  <a:schemeClr val="hlink"/>
                </a:solidFill>
              </a:rPr>
              <a:t> = 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2</a:t>
            </a:r>
            <a:r>
              <a:rPr lang="en-US" altLang="zh-CN" b="1" i="1" baseline="30000">
                <a:solidFill>
                  <a:schemeClr val="hlink"/>
                </a:solidFill>
                <a:sym typeface="Symbol" panose="05050102010706020507" pitchFamily="18" charset="2"/>
              </a:rPr>
              <a:t>k 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 1  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---- consecutive increments have no common factors.</a:t>
            </a:r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CBAB5B4A-6CCB-67FC-A7AD-B717C8248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8001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Arial" panose="020B0604020202020204" pitchFamily="34" charset="0"/>
              </a:rPr>
              <a:t>【Theorem】</a:t>
            </a:r>
            <a:r>
              <a:rPr lang="en-US" altLang="zh-CN" b="1">
                <a:sym typeface="Wingdings" panose="05000000000000000000" pitchFamily="2" charset="2"/>
              </a:rPr>
              <a:t>The worst-case running time of Shellsort, using </a:t>
            </a:r>
            <a:r>
              <a:rPr lang="en-US" altLang="zh-CN" b="1">
                <a:ea typeface="MS Hei" pitchFamily="49" charset="-122"/>
                <a:sym typeface="Wingdings" panose="05000000000000000000" pitchFamily="2" charset="2"/>
              </a:rPr>
              <a:t>Hibbard’s </a:t>
            </a:r>
            <a:r>
              <a:rPr lang="en-US" altLang="zh-CN" b="1">
                <a:sym typeface="Wingdings" panose="05000000000000000000" pitchFamily="2" charset="2"/>
              </a:rPr>
              <a:t>increments, is 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 ( </a:t>
            </a:r>
            <a:r>
              <a:rPr lang="en-US" altLang="zh-CN" b="1" i="1">
                <a:solidFill>
                  <a:schemeClr val="hlink"/>
                </a:solidFill>
                <a:sym typeface="Symbol" panose="05050102010706020507" pitchFamily="18" charset="2"/>
              </a:rPr>
              <a:t>N</a:t>
            </a:r>
            <a:r>
              <a:rPr lang="en-US" altLang="zh-CN" b="1" baseline="30000">
                <a:solidFill>
                  <a:schemeClr val="hlink"/>
                </a:solidFill>
                <a:sym typeface="Symbol" panose="05050102010706020507" pitchFamily="18" charset="2"/>
              </a:rPr>
              <a:t>3/2 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)</a:t>
            </a:r>
            <a:r>
              <a:rPr lang="en-US" altLang="zh-CN" b="1"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134F5114-50AC-6503-0AC7-B4E3BCBFE03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819400"/>
            <a:ext cx="3581400" cy="747713"/>
            <a:chOff x="384" y="1584"/>
            <a:chExt cx="2256" cy="471"/>
          </a:xfrm>
        </p:grpSpPr>
        <p:pic>
          <p:nvPicPr>
            <p:cNvPr id="5131" name="Picture 7" descr="MATH">
              <a:extLst>
                <a:ext uri="{FF2B5EF4-FFF2-40B4-BE49-F238E27FC236}">
                  <a16:creationId xmlns:a16="http://schemas.microsoft.com/office/drawing/2014/main" id="{ADE3AE36-C6FC-A9CA-4FB1-CC104DBB6C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584"/>
              <a:ext cx="698" cy="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2" name="Text Box 8">
              <a:extLst>
                <a:ext uri="{FF2B5EF4-FFF2-40B4-BE49-F238E27FC236}">
                  <a16:creationId xmlns:a16="http://schemas.microsoft.com/office/drawing/2014/main" id="{3B3D542C-0A88-5A16-7F29-873236B47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632"/>
              <a:ext cx="14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latin typeface="Impact" panose="020B0806030902050204" pitchFamily="34" charset="0"/>
                </a:rPr>
                <a:t>Conjectures:</a:t>
              </a:r>
            </a:p>
          </p:txBody>
        </p:sp>
      </p:grpSp>
      <p:sp>
        <p:nvSpPr>
          <p:cNvPr id="55305" name="Text Box 9">
            <a:extLst>
              <a:ext uri="{FF2B5EF4-FFF2-40B4-BE49-F238E27FC236}">
                <a16:creationId xmlns:a16="http://schemas.microsoft.com/office/drawing/2014/main" id="{19116BD0-9722-F1F3-8AD2-CB307F311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81000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</a:t>
            </a:r>
            <a:r>
              <a:rPr lang="en-US" altLang="zh-CN" b="1">
                <a:sym typeface="Wingdings" panose="05000000000000000000" pitchFamily="2" charset="2"/>
              </a:rPr>
              <a:t> </a:t>
            </a:r>
            <a:r>
              <a:rPr lang="en-US" altLang="zh-CN" b="1" i="1">
                <a:sym typeface="Wingdings" panose="05000000000000000000" pitchFamily="2" charset="2"/>
              </a:rPr>
              <a:t>T</a:t>
            </a:r>
            <a:r>
              <a:rPr lang="en-US" altLang="zh-CN" b="1" baseline="-25000">
                <a:sym typeface="Wingdings" panose="05000000000000000000" pitchFamily="2" charset="2"/>
              </a:rPr>
              <a:t>avg – Hibbard</a:t>
            </a:r>
            <a:r>
              <a:rPr lang="en-US" altLang="zh-CN" b="1">
                <a:sym typeface="Wingdings" panose="05000000000000000000" pitchFamily="2" charset="2"/>
              </a:rPr>
              <a:t> ( </a:t>
            </a:r>
            <a:r>
              <a:rPr lang="en-US" altLang="zh-CN" b="1" i="1">
                <a:sym typeface="Wingdings" panose="05000000000000000000" pitchFamily="2" charset="2"/>
              </a:rPr>
              <a:t>N </a:t>
            </a:r>
            <a:r>
              <a:rPr lang="en-US" altLang="zh-CN" b="1">
                <a:sym typeface="Wingdings" panose="05000000000000000000" pitchFamily="2" charset="2"/>
              </a:rPr>
              <a:t>) = O ( </a:t>
            </a:r>
            <a:r>
              <a:rPr lang="en-US" altLang="zh-CN" b="1" i="1">
                <a:sym typeface="Wingdings" panose="05000000000000000000" pitchFamily="2" charset="2"/>
              </a:rPr>
              <a:t>N</a:t>
            </a:r>
            <a:r>
              <a:rPr lang="en-US" altLang="zh-CN" b="1" baseline="30000">
                <a:sym typeface="Wingdings" panose="05000000000000000000" pitchFamily="2" charset="2"/>
              </a:rPr>
              <a:t>5/4 </a:t>
            </a:r>
            <a:r>
              <a:rPr lang="en-US" altLang="zh-CN" b="1">
                <a:sym typeface="Wingdings" panose="05000000000000000000" pitchFamily="2" charset="2"/>
              </a:rPr>
              <a:t>)</a:t>
            </a:r>
            <a:endParaRPr lang="en-US" altLang="zh-CN" b="1"/>
          </a:p>
        </p:txBody>
      </p:sp>
      <p:sp>
        <p:nvSpPr>
          <p:cNvPr id="55306" name="Text Box 10">
            <a:extLst>
              <a:ext uri="{FF2B5EF4-FFF2-40B4-BE49-F238E27FC236}">
                <a16:creationId xmlns:a16="http://schemas.microsoft.com/office/drawing/2014/main" id="{603EE7D5-2C1F-C396-98B1-232580C2D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72000"/>
            <a:ext cx="8001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</a:t>
            </a:r>
            <a:r>
              <a:rPr lang="en-US" altLang="zh-CN" b="1">
                <a:sym typeface="Wingdings" panose="05000000000000000000" pitchFamily="2" charset="2"/>
              </a:rPr>
              <a:t> Sedgewick’s best sequence is 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{1, 5, 19, 41, 109, … }</a:t>
            </a:r>
            <a:r>
              <a:rPr lang="en-US" altLang="zh-CN" b="1">
                <a:sym typeface="Wingdings" panose="05000000000000000000" pitchFamily="2" charset="2"/>
              </a:rPr>
              <a:t> in which the terms are either of the form 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9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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4</a:t>
            </a:r>
            <a:r>
              <a:rPr lang="en-US" altLang="zh-CN" b="1" i="1" baseline="30000">
                <a:solidFill>
                  <a:schemeClr val="hlink"/>
                </a:solidFill>
                <a:sym typeface="Wingdings" panose="05000000000000000000" pitchFamily="2" charset="2"/>
              </a:rPr>
              <a:t>i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 – 9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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2</a:t>
            </a:r>
            <a:r>
              <a:rPr lang="en-US" altLang="zh-CN" b="1" i="1" baseline="30000">
                <a:solidFill>
                  <a:schemeClr val="hlink"/>
                </a:solidFill>
                <a:sym typeface="Wingdings" panose="05000000000000000000" pitchFamily="2" charset="2"/>
              </a:rPr>
              <a:t>i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 + 1</a:t>
            </a:r>
            <a:r>
              <a:rPr lang="en-US" altLang="zh-CN" b="1">
                <a:sym typeface="Wingdings" panose="05000000000000000000" pitchFamily="2" charset="2"/>
              </a:rPr>
              <a:t> or </a:t>
            </a:r>
          </a:p>
          <a:p>
            <a:pPr eaLnBrk="1" hangingPunct="1"/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4</a:t>
            </a:r>
            <a:r>
              <a:rPr lang="en-US" altLang="zh-CN" b="1" i="1" baseline="30000">
                <a:solidFill>
                  <a:schemeClr val="hlink"/>
                </a:solidFill>
                <a:sym typeface="Wingdings" panose="05000000000000000000" pitchFamily="2" charset="2"/>
              </a:rPr>
              <a:t>i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 – 3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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2</a:t>
            </a:r>
            <a:r>
              <a:rPr lang="en-US" altLang="zh-CN" b="1" i="1" baseline="30000">
                <a:solidFill>
                  <a:schemeClr val="hlink"/>
                </a:solidFill>
                <a:sym typeface="Wingdings" panose="05000000000000000000" pitchFamily="2" charset="2"/>
              </a:rPr>
              <a:t>i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 + 1</a:t>
            </a:r>
            <a:r>
              <a:rPr lang="en-US" altLang="zh-CN" b="1">
                <a:sym typeface="Wingdings" panose="05000000000000000000" pitchFamily="2" charset="2"/>
              </a:rPr>
              <a:t>.  </a:t>
            </a:r>
            <a:r>
              <a:rPr lang="en-US" altLang="zh-CN" b="1" i="1">
                <a:sym typeface="Wingdings" panose="05000000000000000000" pitchFamily="2" charset="2"/>
              </a:rPr>
              <a:t>T</a:t>
            </a:r>
            <a:r>
              <a:rPr lang="en-US" altLang="zh-CN" b="1" baseline="-25000">
                <a:sym typeface="Wingdings" panose="05000000000000000000" pitchFamily="2" charset="2"/>
              </a:rPr>
              <a:t>avg </a:t>
            </a:r>
            <a:r>
              <a:rPr lang="en-US" altLang="zh-CN" b="1">
                <a:sym typeface="Wingdings" panose="05000000000000000000" pitchFamily="2" charset="2"/>
              </a:rPr>
              <a:t>( </a:t>
            </a:r>
            <a:r>
              <a:rPr lang="en-US" altLang="zh-CN" b="1" i="1">
                <a:sym typeface="Wingdings" panose="05000000000000000000" pitchFamily="2" charset="2"/>
              </a:rPr>
              <a:t>N </a:t>
            </a:r>
            <a:r>
              <a:rPr lang="en-US" altLang="zh-CN" b="1">
                <a:sym typeface="Wingdings" panose="05000000000000000000" pitchFamily="2" charset="2"/>
              </a:rPr>
              <a:t>) = O ( </a:t>
            </a:r>
            <a:r>
              <a:rPr lang="en-US" altLang="zh-CN" b="1" i="1">
                <a:sym typeface="Wingdings" panose="05000000000000000000" pitchFamily="2" charset="2"/>
              </a:rPr>
              <a:t>N</a:t>
            </a:r>
            <a:r>
              <a:rPr lang="en-US" altLang="zh-CN" b="1" baseline="30000">
                <a:sym typeface="Wingdings" panose="05000000000000000000" pitchFamily="2" charset="2"/>
              </a:rPr>
              <a:t>7/6 </a:t>
            </a:r>
            <a:r>
              <a:rPr lang="en-US" altLang="zh-CN" b="1">
                <a:sym typeface="Wingdings" panose="05000000000000000000" pitchFamily="2" charset="2"/>
              </a:rPr>
              <a:t>) and </a:t>
            </a:r>
            <a:r>
              <a:rPr lang="en-US" altLang="zh-CN" b="1" i="1">
                <a:sym typeface="Wingdings" panose="05000000000000000000" pitchFamily="2" charset="2"/>
              </a:rPr>
              <a:t>T</a:t>
            </a:r>
            <a:r>
              <a:rPr lang="en-US" altLang="zh-CN" b="1" baseline="-25000">
                <a:sym typeface="Wingdings" panose="05000000000000000000" pitchFamily="2" charset="2"/>
              </a:rPr>
              <a:t>worst </a:t>
            </a:r>
            <a:r>
              <a:rPr lang="en-US" altLang="zh-CN" b="1">
                <a:sym typeface="Wingdings" panose="05000000000000000000" pitchFamily="2" charset="2"/>
              </a:rPr>
              <a:t>( </a:t>
            </a:r>
            <a:r>
              <a:rPr lang="en-US" altLang="zh-CN" b="1" i="1">
                <a:sym typeface="Wingdings" panose="05000000000000000000" pitchFamily="2" charset="2"/>
              </a:rPr>
              <a:t>N </a:t>
            </a:r>
            <a:r>
              <a:rPr lang="en-US" altLang="zh-CN" b="1">
                <a:sym typeface="Wingdings" panose="05000000000000000000" pitchFamily="2" charset="2"/>
              </a:rPr>
              <a:t>) = O ( </a:t>
            </a:r>
            <a:r>
              <a:rPr lang="en-US" altLang="zh-CN" b="1" i="1">
                <a:sym typeface="Wingdings" panose="05000000000000000000" pitchFamily="2" charset="2"/>
              </a:rPr>
              <a:t>N</a:t>
            </a:r>
            <a:r>
              <a:rPr lang="en-US" altLang="zh-CN" b="1" baseline="30000">
                <a:sym typeface="Wingdings" panose="05000000000000000000" pitchFamily="2" charset="2"/>
              </a:rPr>
              <a:t>4/3 </a:t>
            </a:r>
            <a:r>
              <a:rPr lang="en-US" altLang="zh-CN" b="1">
                <a:sym typeface="Wingdings" panose="05000000000000000000" pitchFamily="2" charset="2"/>
              </a:rPr>
              <a:t>).</a:t>
            </a:r>
          </a:p>
        </p:txBody>
      </p:sp>
      <p:sp>
        <p:nvSpPr>
          <p:cNvPr id="55307" name="AutoShape 11" descr="再生纸">
            <a:extLst>
              <a:ext uri="{FF2B5EF4-FFF2-40B4-BE49-F238E27FC236}">
                <a16:creationId xmlns:a16="http://schemas.microsoft.com/office/drawing/2014/main" id="{68EC2C9F-E754-3931-D1A5-539DF6942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362200"/>
            <a:ext cx="3352800" cy="2133600"/>
          </a:xfrm>
          <a:prstGeom prst="roundRect">
            <a:avLst>
              <a:gd name="adj" fmla="val 7986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CN" sz="2000" b="1"/>
              <a:t>Shellsort is a very simple algorithm, yet with an extremely complex analysis.  It is good for sorting up to moderately large input (tens of thousands).</a:t>
            </a:r>
          </a:p>
        </p:txBody>
      </p:sp>
      <p:sp>
        <p:nvSpPr>
          <p:cNvPr id="5130" name="Text Box 13">
            <a:extLst>
              <a:ext uri="{FF2B5EF4-FFF2-40B4-BE49-F238E27FC236}">
                <a16:creationId xmlns:a16="http://schemas.microsoft.com/office/drawing/2014/main" id="{4C863901-9C99-CA2F-4747-FEA4033BF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4/10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utoUpdateAnimBg="0"/>
      <p:bldP spid="55300" grpId="0" autoUpdateAnimBg="0"/>
      <p:bldP spid="55301" grpId="0" autoUpdateAnimBg="0"/>
      <p:bldP spid="55305" grpId="0" autoUpdateAnimBg="0"/>
      <p:bldP spid="55306" grpId="0" autoUpdateAnimBg="0"/>
      <p:bldP spid="5530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F04740DD-217B-DE77-B5E2-6957E985D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428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ym typeface="Webdings" panose="05030102010509060703" pitchFamily="18" charset="2"/>
              </a:rPr>
              <a:t>§5  Heapsort</a:t>
            </a:r>
            <a:endParaRPr lang="en-US" altLang="zh-CN" b="1"/>
          </a:p>
        </p:txBody>
      </p:sp>
      <p:sp>
        <p:nvSpPr>
          <p:cNvPr id="56323" name="AutoShape 3">
            <a:extLst>
              <a:ext uri="{FF2B5EF4-FFF2-40B4-BE49-F238E27FC236}">
                <a16:creationId xmlns:a16="http://schemas.microsoft.com/office/drawing/2014/main" id="{B5420D71-4CB0-2CBE-98B9-60A2124E1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90600"/>
            <a:ext cx="7543800" cy="29718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98000" tIns="1188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Algorithm 1:</a:t>
            </a:r>
          </a:p>
          <a:p>
            <a:pPr eaLnBrk="1" hangingPunct="1"/>
            <a:r>
              <a:rPr lang="en-US" altLang="zh-CN" sz="2000" b="1">
                <a:latin typeface="Arial" panose="020B0604020202020204" pitchFamily="34" charset="0"/>
              </a:rPr>
              <a:t>{</a:t>
            </a:r>
          </a:p>
          <a:p>
            <a:pPr eaLnBrk="1" hangingPunct="1"/>
            <a:r>
              <a:rPr lang="en-US" altLang="zh-CN" sz="2000" b="1">
                <a:latin typeface="Arial" panose="020B0604020202020204" pitchFamily="34" charset="0"/>
              </a:rPr>
              <a:t>     BuildHeap( H );</a:t>
            </a:r>
          </a:p>
          <a:p>
            <a:pPr eaLnBrk="1" hangingPunct="1"/>
            <a:r>
              <a:rPr lang="en-US" altLang="zh-CN" sz="2000" b="1">
                <a:latin typeface="Arial" panose="020B0604020202020204" pitchFamily="34" charset="0"/>
              </a:rPr>
              <a:t>    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for </a:t>
            </a:r>
            <a:r>
              <a:rPr lang="en-US" altLang="zh-CN" sz="2000" b="1">
                <a:latin typeface="Arial" panose="020B0604020202020204" pitchFamily="34" charset="0"/>
              </a:rPr>
              <a:t>( i=0; i&lt;N; i++ ) </a:t>
            </a:r>
          </a:p>
          <a:p>
            <a:pPr eaLnBrk="1" hangingPunct="1"/>
            <a:r>
              <a:rPr lang="en-US" altLang="zh-CN" sz="2000" b="1">
                <a:latin typeface="Arial" panose="020B0604020202020204" pitchFamily="34" charset="0"/>
              </a:rPr>
              <a:t>	TmpH[ i ] = DeleteMin( H );</a:t>
            </a:r>
          </a:p>
          <a:p>
            <a:pPr eaLnBrk="1" hangingPunct="1"/>
            <a:r>
              <a:rPr lang="en-US" altLang="zh-CN" sz="2000" b="1">
                <a:latin typeface="Arial" panose="020B0604020202020204" pitchFamily="34" charset="0"/>
              </a:rPr>
              <a:t>    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2000" b="1">
                <a:latin typeface="Arial" panose="020B0604020202020204" pitchFamily="34" charset="0"/>
              </a:rPr>
              <a:t> ( i=0; i&lt;N; i++ ) </a:t>
            </a:r>
          </a:p>
          <a:p>
            <a:pPr eaLnBrk="1" hangingPunct="1"/>
            <a:r>
              <a:rPr lang="en-US" altLang="zh-CN" sz="2000" b="1">
                <a:latin typeface="Arial" panose="020B0604020202020204" pitchFamily="34" charset="0"/>
              </a:rPr>
              <a:t>	H[ i ] = TmpH[ i ];</a:t>
            </a:r>
          </a:p>
          <a:p>
            <a:pPr eaLnBrk="1" hangingPunct="1"/>
            <a:r>
              <a:rPr lang="en-US" altLang="zh-CN" sz="20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5A97952A-B802-8E90-D416-86D3D1E65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67640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9900"/>
                </a:solidFill>
                <a:latin typeface="Arial" panose="020B0604020202020204" pitchFamily="34" charset="0"/>
              </a:rPr>
              <a:t>/* O( </a:t>
            </a:r>
            <a:r>
              <a:rPr lang="en-US" altLang="zh-CN" sz="2000" b="1" i="1">
                <a:solidFill>
                  <a:srgbClr val="009900"/>
                </a:solidFill>
                <a:latin typeface="Arial" panose="020B0604020202020204" pitchFamily="34" charset="0"/>
              </a:rPr>
              <a:t>N</a:t>
            </a:r>
            <a:r>
              <a:rPr lang="en-US" altLang="zh-CN" sz="2000" b="1">
                <a:solidFill>
                  <a:srgbClr val="009900"/>
                </a:solidFill>
                <a:latin typeface="Arial" panose="020B0604020202020204" pitchFamily="34" charset="0"/>
              </a:rPr>
              <a:t> ) */</a:t>
            </a:r>
          </a:p>
        </p:txBody>
      </p:sp>
      <p:sp>
        <p:nvSpPr>
          <p:cNvPr id="56325" name="Text Box 5">
            <a:extLst>
              <a:ext uri="{FF2B5EF4-FFF2-40B4-BE49-F238E27FC236}">
                <a16:creationId xmlns:a16="http://schemas.microsoft.com/office/drawing/2014/main" id="{0324DD77-E7E9-1085-A47A-448284477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2860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9900"/>
                </a:solidFill>
                <a:latin typeface="Arial" panose="020B0604020202020204" pitchFamily="34" charset="0"/>
              </a:rPr>
              <a:t>/* O( log </a:t>
            </a:r>
            <a:r>
              <a:rPr lang="en-US" altLang="zh-CN" sz="2000" b="1" i="1">
                <a:solidFill>
                  <a:srgbClr val="009900"/>
                </a:solidFill>
                <a:latin typeface="Arial" panose="020B0604020202020204" pitchFamily="34" charset="0"/>
              </a:rPr>
              <a:t>N</a:t>
            </a:r>
            <a:r>
              <a:rPr lang="en-US" altLang="zh-CN" sz="2000" b="1">
                <a:solidFill>
                  <a:srgbClr val="009900"/>
                </a:solidFill>
                <a:latin typeface="Arial" panose="020B0604020202020204" pitchFamily="34" charset="0"/>
              </a:rPr>
              <a:t> ) */</a:t>
            </a:r>
          </a:p>
        </p:txBody>
      </p:sp>
      <p:sp>
        <p:nvSpPr>
          <p:cNvPr id="56326" name="Text Box 6">
            <a:extLst>
              <a:ext uri="{FF2B5EF4-FFF2-40B4-BE49-F238E27FC236}">
                <a16:creationId xmlns:a16="http://schemas.microsoft.com/office/drawing/2014/main" id="{A849ECDF-95CF-78B9-6635-6BEF92D6D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955925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9900"/>
                </a:solidFill>
                <a:latin typeface="Arial" panose="020B0604020202020204" pitchFamily="34" charset="0"/>
              </a:rPr>
              <a:t>/* O( 1 ) */</a:t>
            </a:r>
          </a:p>
        </p:txBody>
      </p:sp>
      <p:sp>
        <p:nvSpPr>
          <p:cNvPr id="56327" name="Rectangle 7">
            <a:extLst>
              <a:ext uri="{FF2B5EF4-FFF2-40B4-BE49-F238E27FC236}">
                <a16:creationId xmlns:a16="http://schemas.microsoft.com/office/drawing/2014/main" id="{53E32699-D743-3E04-4032-7EBB3A286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29088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ym typeface="Wingdings" panose="05000000000000000000" pitchFamily="2" charset="2"/>
              </a:rPr>
              <a:t>T</a:t>
            </a:r>
            <a:r>
              <a:rPr lang="en-US" altLang="zh-CN" b="1" baseline="-25000">
                <a:sym typeface="Wingdings" panose="05000000000000000000" pitchFamily="2" charset="2"/>
              </a:rPr>
              <a:t> </a:t>
            </a:r>
            <a:r>
              <a:rPr lang="en-US" altLang="zh-CN" b="1">
                <a:sym typeface="Wingdings" panose="05000000000000000000" pitchFamily="2" charset="2"/>
              </a:rPr>
              <a:t>( </a:t>
            </a:r>
            <a:r>
              <a:rPr lang="en-US" altLang="zh-CN" b="1" i="1">
                <a:sym typeface="Wingdings" panose="05000000000000000000" pitchFamily="2" charset="2"/>
              </a:rPr>
              <a:t>N </a:t>
            </a:r>
            <a:r>
              <a:rPr lang="en-US" altLang="zh-CN" b="1">
                <a:sym typeface="Wingdings" panose="05000000000000000000" pitchFamily="2" charset="2"/>
              </a:rPr>
              <a:t>) = O ( </a:t>
            </a:r>
            <a:r>
              <a:rPr lang="en-US" altLang="zh-CN" b="1" i="1">
                <a:sym typeface="Wingdings" panose="05000000000000000000" pitchFamily="2" charset="2"/>
              </a:rPr>
              <a:t>N</a:t>
            </a:r>
            <a:r>
              <a:rPr lang="en-US" altLang="zh-CN" b="1">
                <a:sym typeface="Wingdings" panose="05000000000000000000" pitchFamily="2" charset="2"/>
              </a:rPr>
              <a:t>  log </a:t>
            </a:r>
            <a:r>
              <a:rPr lang="en-US" altLang="zh-CN" b="1" i="1">
                <a:sym typeface="Wingdings" panose="05000000000000000000" pitchFamily="2" charset="2"/>
              </a:rPr>
              <a:t>N</a:t>
            </a:r>
            <a:r>
              <a:rPr lang="en-US" altLang="zh-CN" b="1" baseline="30000">
                <a:sym typeface="Wingdings" panose="05000000000000000000" pitchFamily="2" charset="2"/>
              </a:rPr>
              <a:t>  </a:t>
            </a:r>
            <a:r>
              <a:rPr lang="en-US" altLang="zh-CN" b="1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56328" name="Text Box 8">
            <a:extLst>
              <a:ext uri="{FF2B5EF4-FFF2-40B4-BE49-F238E27FC236}">
                <a16:creationId xmlns:a16="http://schemas.microsoft.com/office/drawing/2014/main" id="{B5056997-1A81-D387-C910-CE9CBA431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86288"/>
            <a:ext cx="5181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800" b="1">
                <a:solidFill>
                  <a:srgbClr val="FF0000"/>
                </a:solidFill>
                <a:sym typeface="Wingdings" panose="05000000000000000000" pitchFamily="2" charset="2"/>
              </a:rPr>
              <a:t></a:t>
            </a:r>
            <a:r>
              <a:rPr lang="en-US" altLang="zh-CN" b="1">
                <a:sym typeface="Wingdings" panose="05000000000000000000" pitchFamily="2" charset="2"/>
              </a:rPr>
              <a:t> The space requirement is doubled.</a:t>
            </a:r>
            <a:endParaRPr lang="en-US" altLang="zh-CN" b="1"/>
          </a:p>
        </p:txBody>
      </p:sp>
      <p:sp>
        <p:nvSpPr>
          <p:cNvPr id="6153" name="Text Box 9">
            <a:extLst>
              <a:ext uri="{FF2B5EF4-FFF2-40B4-BE49-F238E27FC236}">
                <a16:creationId xmlns:a16="http://schemas.microsoft.com/office/drawing/2014/main" id="{1C31C8D9-2558-E5E1-8082-6DFC6A869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5/10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  <p:bldP spid="56323" grpId="0" animBg="1" autoUpdateAnimBg="0"/>
      <p:bldP spid="56324" grpId="0" autoUpdateAnimBg="0"/>
      <p:bldP spid="56325" grpId="0" autoUpdateAnimBg="0"/>
      <p:bldP spid="56326" grpId="0" autoUpdateAnimBg="0"/>
      <p:bldP spid="56327" grpId="0" autoUpdateAnimBg="0"/>
      <p:bldP spid="5632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B503EF5B-F685-8D5D-E0BA-6559FB7F1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0"/>
            <a:ext cx="182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§5  Heapsort 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7759821E-C035-3A95-253D-7F5EC2090193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066800"/>
            <a:ext cx="1828800" cy="2133600"/>
            <a:chOff x="1632" y="1824"/>
            <a:chExt cx="1152" cy="1344"/>
          </a:xfrm>
        </p:grpSpPr>
        <p:sp>
          <p:nvSpPr>
            <p:cNvPr id="7198" name="Oval 4">
              <a:extLst>
                <a:ext uri="{FF2B5EF4-FFF2-40B4-BE49-F238E27FC236}">
                  <a16:creationId xmlns:a16="http://schemas.microsoft.com/office/drawing/2014/main" id="{73280730-B036-580F-89B1-94FFCE0A6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824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b</a:t>
              </a:r>
            </a:p>
          </p:txBody>
        </p:sp>
        <p:sp>
          <p:nvSpPr>
            <p:cNvPr id="7199" name="Oval 5">
              <a:extLst>
                <a:ext uri="{FF2B5EF4-FFF2-40B4-BE49-F238E27FC236}">
                  <a16:creationId xmlns:a16="http://schemas.microsoft.com/office/drawing/2014/main" id="{CDE86B4E-F518-744A-D5FA-739AD1470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352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d</a:t>
              </a:r>
            </a:p>
          </p:txBody>
        </p:sp>
        <p:sp>
          <p:nvSpPr>
            <p:cNvPr id="7200" name="Line 6">
              <a:extLst>
                <a:ext uri="{FF2B5EF4-FFF2-40B4-BE49-F238E27FC236}">
                  <a16:creationId xmlns:a16="http://schemas.microsoft.com/office/drawing/2014/main" id="{FA5377CC-3872-AEF2-F99A-980BC32D16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2112"/>
              <a:ext cx="192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7201" name="Oval 7">
              <a:extLst>
                <a:ext uri="{FF2B5EF4-FFF2-40B4-BE49-F238E27FC236}">
                  <a16:creationId xmlns:a16="http://schemas.microsoft.com/office/drawing/2014/main" id="{C0C8AE25-7EF4-26D1-5B5A-AA9BE41DC65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96" y="2352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a</a:t>
              </a:r>
            </a:p>
          </p:txBody>
        </p:sp>
        <p:sp>
          <p:nvSpPr>
            <p:cNvPr id="7202" name="Line 8">
              <a:extLst>
                <a:ext uri="{FF2B5EF4-FFF2-40B4-BE49-F238E27FC236}">
                  <a16:creationId xmlns:a16="http://schemas.microsoft.com/office/drawing/2014/main" id="{89832DD2-3883-47CC-0866-508AFD0E8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112"/>
              <a:ext cx="192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  <p:sp>
          <p:nvSpPr>
            <p:cNvPr id="7203" name="Oval 9">
              <a:extLst>
                <a:ext uri="{FF2B5EF4-FFF2-40B4-BE49-F238E27FC236}">
                  <a16:creationId xmlns:a16="http://schemas.microsoft.com/office/drawing/2014/main" id="{F929CEEB-4423-62BD-2013-0B180EEE9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880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c</a:t>
              </a:r>
            </a:p>
          </p:txBody>
        </p:sp>
        <p:sp>
          <p:nvSpPr>
            <p:cNvPr id="7204" name="Line 10">
              <a:extLst>
                <a:ext uri="{FF2B5EF4-FFF2-40B4-BE49-F238E27FC236}">
                  <a16:creationId xmlns:a16="http://schemas.microsoft.com/office/drawing/2014/main" id="{D5F421B3-AD80-1BF0-C087-2D7CB747EC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2640"/>
              <a:ext cx="192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79D01D62-5D4D-060B-6C2F-118532CAEAB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143000"/>
            <a:ext cx="2590800" cy="1981200"/>
            <a:chOff x="1392" y="1872"/>
            <a:chExt cx="1632" cy="1248"/>
          </a:xfrm>
        </p:grpSpPr>
        <p:sp>
          <p:nvSpPr>
            <p:cNvPr id="7194" name="Rectangle 12">
              <a:extLst>
                <a:ext uri="{FF2B5EF4-FFF2-40B4-BE49-F238E27FC236}">
                  <a16:creationId xmlns:a16="http://schemas.microsoft.com/office/drawing/2014/main" id="{6A1A26DF-59EB-CFE6-3F80-0FDCC3782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872"/>
              <a:ext cx="57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hlink"/>
                  </a:solidFill>
                </a:rPr>
                <a:t>A [0]</a:t>
              </a:r>
            </a:p>
          </p:txBody>
        </p:sp>
        <p:sp>
          <p:nvSpPr>
            <p:cNvPr id="7195" name="Rectangle 13">
              <a:extLst>
                <a:ext uri="{FF2B5EF4-FFF2-40B4-BE49-F238E27FC236}">
                  <a16:creationId xmlns:a16="http://schemas.microsoft.com/office/drawing/2014/main" id="{A11E6035-7052-EE74-EF79-D2D480B95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352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hlink"/>
                  </a:solidFill>
                </a:rPr>
                <a:t>[1]</a:t>
              </a:r>
            </a:p>
          </p:txBody>
        </p:sp>
        <p:sp>
          <p:nvSpPr>
            <p:cNvPr id="7196" name="Rectangle 14">
              <a:extLst>
                <a:ext uri="{FF2B5EF4-FFF2-40B4-BE49-F238E27FC236}">
                  <a16:creationId xmlns:a16="http://schemas.microsoft.com/office/drawing/2014/main" id="{B8160B86-F1DC-13A0-DD9F-0221B62D9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352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hlink"/>
                  </a:solidFill>
                </a:rPr>
                <a:t>[2]</a:t>
              </a:r>
            </a:p>
          </p:txBody>
        </p:sp>
        <p:sp>
          <p:nvSpPr>
            <p:cNvPr id="7197" name="Rectangle 15">
              <a:extLst>
                <a:ext uri="{FF2B5EF4-FFF2-40B4-BE49-F238E27FC236}">
                  <a16:creationId xmlns:a16="http://schemas.microsoft.com/office/drawing/2014/main" id="{F12A6B95-1683-B24D-D662-5F041723F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928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46800" rIns="0" bIns="46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hlink"/>
                  </a:solidFill>
                </a:rPr>
                <a:t>[3]</a:t>
              </a:r>
            </a:p>
          </p:txBody>
        </p:sp>
      </p:grpSp>
      <p:sp>
        <p:nvSpPr>
          <p:cNvPr id="57360" name="Oval 16">
            <a:extLst>
              <a:ext uri="{FF2B5EF4-FFF2-40B4-BE49-F238E27FC236}">
                <a16:creationId xmlns:a16="http://schemas.microsoft.com/office/drawing/2014/main" id="{BD320928-27C7-6556-FF7F-B09B73C19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0668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</a:rPr>
              <a:t>d</a:t>
            </a:r>
            <a:endParaRPr lang="en-US" altLang="zh-CN" b="1"/>
          </a:p>
        </p:txBody>
      </p:sp>
      <p:sp>
        <p:nvSpPr>
          <p:cNvPr id="57361" name="Oval 17">
            <a:extLst>
              <a:ext uri="{FF2B5EF4-FFF2-40B4-BE49-F238E27FC236}">
                <a16:creationId xmlns:a16="http://schemas.microsoft.com/office/drawing/2014/main" id="{DA355D47-9021-E17B-7A0C-2FBACAF9C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9050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c</a:t>
            </a:r>
          </a:p>
        </p:txBody>
      </p:sp>
      <p:sp>
        <p:nvSpPr>
          <p:cNvPr id="57362" name="Oval 18">
            <a:extLst>
              <a:ext uri="{FF2B5EF4-FFF2-40B4-BE49-F238E27FC236}">
                <a16:creationId xmlns:a16="http://schemas.microsoft.com/office/drawing/2014/main" id="{46B10000-0C6B-D525-60A6-BED026251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7432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b</a:t>
            </a:r>
          </a:p>
        </p:txBody>
      </p:sp>
      <p:sp>
        <p:nvSpPr>
          <p:cNvPr id="57363" name="Oval 19">
            <a:extLst>
              <a:ext uri="{FF2B5EF4-FFF2-40B4-BE49-F238E27FC236}">
                <a16:creationId xmlns:a16="http://schemas.microsoft.com/office/drawing/2014/main" id="{9EBDBEDD-8174-CB0A-4214-933958F8C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7432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</a:rPr>
              <a:t>d</a:t>
            </a:r>
            <a:endParaRPr lang="en-US" altLang="zh-CN" b="1"/>
          </a:p>
        </p:txBody>
      </p:sp>
      <p:sp>
        <p:nvSpPr>
          <p:cNvPr id="57364" name="Oval 20">
            <a:extLst>
              <a:ext uri="{FF2B5EF4-FFF2-40B4-BE49-F238E27FC236}">
                <a16:creationId xmlns:a16="http://schemas.microsoft.com/office/drawing/2014/main" id="{CDC35CE6-DFBA-28C5-5F57-5B032D6B0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0668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b</a:t>
            </a:r>
          </a:p>
        </p:txBody>
      </p:sp>
      <p:sp>
        <p:nvSpPr>
          <p:cNvPr id="57365" name="Freeform 21">
            <a:extLst>
              <a:ext uri="{FF2B5EF4-FFF2-40B4-BE49-F238E27FC236}">
                <a16:creationId xmlns:a16="http://schemas.microsoft.com/office/drawing/2014/main" id="{0FD21590-C3A9-9D6F-4D14-F4FC8762D47A}"/>
              </a:ext>
            </a:extLst>
          </p:cNvPr>
          <p:cNvSpPr>
            <a:spLocks/>
          </p:cNvSpPr>
          <p:nvPr/>
        </p:nvSpPr>
        <p:spPr bwMode="auto">
          <a:xfrm>
            <a:off x="609600" y="2413000"/>
            <a:ext cx="1295400" cy="787400"/>
          </a:xfrm>
          <a:custGeom>
            <a:avLst/>
            <a:gdLst>
              <a:gd name="T0" fmla="*/ 0 w 816"/>
              <a:gd name="T1" fmla="*/ 160 h 496"/>
              <a:gd name="T2" fmla="*/ 192 w 816"/>
              <a:gd name="T3" fmla="*/ 64 h 496"/>
              <a:gd name="T4" fmla="*/ 432 w 816"/>
              <a:gd name="T5" fmla="*/ 16 h 496"/>
              <a:gd name="T6" fmla="*/ 720 w 816"/>
              <a:gd name="T7" fmla="*/ 160 h 496"/>
              <a:gd name="T8" fmla="*/ 816 w 816"/>
              <a:gd name="T9" fmla="*/ 496 h 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6"/>
              <a:gd name="T16" fmla="*/ 0 h 496"/>
              <a:gd name="T17" fmla="*/ 816 w 816"/>
              <a:gd name="T18" fmla="*/ 496 h 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6" h="496">
                <a:moveTo>
                  <a:pt x="0" y="160"/>
                </a:moveTo>
                <a:cubicBezTo>
                  <a:pt x="60" y="124"/>
                  <a:pt x="120" y="88"/>
                  <a:pt x="192" y="64"/>
                </a:cubicBezTo>
                <a:cubicBezTo>
                  <a:pt x="264" y="40"/>
                  <a:pt x="344" y="0"/>
                  <a:pt x="432" y="16"/>
                </a:cubicBezTo>
                <a:cubicBezTo>
                  <a:pt x="520" y="32"/>
                  <a:pt x="656" y="80"/>
                  <a:pt x="720" y="160"/>
                </a:cubicBezTo>
                <a:cubicBezTo>
                  <a:pt x="784" y="240"/>
                  <a:pt x="800" y="368"/>
                  <a:pt x="816" y="496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46800" rIns="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66" name="Oval 22">
            <a:extLst>
              <a:ext uri="{FF2B5EF4-FFF2-40B4-BE49-F238E27FC236}">
                <a16:creationId xmlns:a16="http://schemas.microsoft.com/office/drawing/2014/main" id="{747A9A3E-0440-19DA-35F7-2F16E1CD4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0668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</a:rPr>
              <a:t>c</a:t>
            </a:r>
            <a:endParaRPr lang="en-US" altLang="zh-CN" b="1"/>
          </a:p>
        </p:txBody>
      </p:sp>
      <p:sp>
        <p:nvSpPr>
          <p:cNvPr id="57367" name="Oval 23">
            <a:extLst>
              <a:ext uri="{FF2B5EF4-FFF2-40B4-BE49-F238E27FC236}">
                <a16:creationId xmlns:a16="http://schemas.microsoft.com/office/drawing/2014/main" id="{D74FB6D8-5ECC-CB67-6D42-572A43CE9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9050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b</a:t>
            </a:r>
          </a:p>
        </p:txBody>
      </p:sp>
      <p:sp>
        <p:nvSpPr>
          <p:cNvPr id="57368" name="Oval 24">
            <a:extLst>
              <a:ext uri="{FF2B5EF4-FFF2-40B4-BE49-F238E27FC236}">
                <a16:creationId xmlns:a16="http://schemas.microsoft.com/office/drawing/2014/main" id="{C604C949-BF47-CFFF-98B5-98D868CF1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9050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</a:rPr>
              <a:t>c</a:t>
            </a:r>
            <a:endParaRPr lang="en-US" altLang="zh-CN" b="1"/>
          </a:p>
        </p:txBody>
      </p:sp>
      <p:sp>
        <p:nvSpPr>
          <p:cNvPr id="57369" name="Oval 25">
            <a:extLst>
              <a:ext uri="{FF2B5EF4-FFF2-40B4-BE49-F238E27FC236}">
                <a16:creationId xmlns:a16="http://schemas.microsoft.com/office/drawing/2014/main" id="{CDBD70DF-4493-DBDF-056F-09C0DC488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0668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a</a:t>
            </a:r>
          </a:p>
        </p:txBody>
      </p:sp>
      <p:sp>
        <p:nvSpPr>
          <p:cNvPr id="57370" name="Freeform 26">
            <a:extLst>
              <a:ext uri="{FF2B5EF4-FFF2-40B4-BE49-F238E27FC236}">
                <a16:creationId xmlns:a16="http://schemas.microsoft.com/office/drawing/2014/main" id="{598E8FF5-EF20-C63A-4437-8B67A876BB21}"/>
              </a:ext>
            </a:extLst>
          </p:cNvPr>
          <p:cNvSpPr>
            <a:spLocks/>
          </p:cNvSpPr>
          <p:nvPr/>
        </p:nvSpPr>
        <p:spPr bwMode="auto">
          <a:xfrm flipH="1">
            <a:off x="1981200" y="1600200"/>
            <a:ext cx="1295400" cy="787400"/>
          </a:xfrm>
          <a:custGeom>
            <a:avLst/>
            <a:gdLst>
              <a:gd name="T0" fmla="*/ 0 w 816"/>
              <a:gd name="T1" fmla="*/ 160 h 496"/>
              <a:gd name="T2" fmla="*/ 192 w 816"/>
              <a:gd name="T3" fmla="*/ 64 h 496"/>
              <a:gd name="T4" fmla="*/ 432 w 816"/>
              <a:gd name="T5" fmla="*/ 16 h 496"/>
              <a:gd name="T6" fmla="*/ 720 w 816"/>
              <a:gd name="T7" fmla="*/ 160 h 496"/>
              <a:gd name="T8" fmla="*/ 816 w 816"/>
              <a:gd name="T9" fmla="*/ 496 h 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6"/>
              <a:gd name="T16" fmla="*/ 0 h 496"/>
              <a:gd name="T17" fmla="*/ 816 w 816"/>
              <a:gd name="T18" fmla="*/ 496 h 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6" h="496">
                <a:moveTo>
                  <a:pt x="0" y="160"/>
                </a:moveTo>
                <a:cubicBezTo>
                  <a:pt x="60" y="124"/>
                  <a:pt x="120" y="88"/>
                  <a:pt x="192" y="64"/>
                </a:cubicBezTo>
                <a:cubicBezTo>
                  <a:pt x="264" y="40"/>
                  <a:pt x="344" y="0"/>
                  <a:pt x="432" y="16"/>
                </a:cubicBezTo>
                <a:cubicBezTo>
                  <a:pt x="520" y="32"/>
                  <a:pt x="656" y="80"/>
                  <a:pt x="720" y="160"/>
                </a:cubicBezTo>
                <a:cubicBezTo>
                  <a:pt x="784" y="240"/>
                  <a:pt x="800" y="368"/>
                  <a:pt x="816" y="496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46800" rIns="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71" name="Oval 27">
            <a:extLst>
              <a:ext uri="{FF2B5EF4-FFF2-40B4-BE49-F238E27FC236}">
                <a16:creationId xmlns:a16="http://schemas.microsoft.com/office/drawing/2014/main" id="{08A6187C-8646-B47A-FB28-67B2886C6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9050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a</a:t>
            </a:r>
          </a:p>
        </p:txBody>
      </p:sp>
      <p:sp>
        <p:nvSpPr>
          <p:cNvPr id="57372" name="Oval 28">
            <a:extLst>
              <a:ext uri="{FF2B5EF4-FFF2-40B4-BE49-F238E27FC236}">
                <a16:creationId xmlns:a16="http://schemas.microsoft.com/office/drawing/2014/main" id="{F19D6F1D-C2DB-B981-6F0B-E157E8614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0668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</a:rPr>
              <a:t>b</a:t>
            </a:r>
            <a:endParaRPr lang="en-US" altLang="zh-CN" b="1"/>
          </a:p>
        </p:txBody>
      </p:sp>
      <p:sp>
        <p:nvSpPr>
          <p:cNvPr id="57373" name="Oval 29">
            <a:extLst>
              <a:ext uri="{FF2B5EF4-FFF2-40B4-BE49-F238E27FC236}">
                <a16:creationId xmlns:a16="http://schemas.microsoft.com/office/drawing/2014/main" id="{8646A483-355D-F53D-3AD5-BFD1F5E8C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9050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</a:rPr>
              <a:t>b</a:t>
            </a:r>
            <a:endParaRPr lang="en-US" altLang="zh-CN" b="1"/>
          </a:p>
        </p:txBody>
      </p:sp>
      <p:sp>
        <p:nvSpPr>
          <p:cNvPr id="57374" name="Oval 30">
            <a:extLst>
              <a:ext uri="{FF2B5EF4-FFF2-40B4-BE49-F238E27FC236}">
                <a16:creationId xmlns:a16="http://schemas.microsoft.com/office/drawing/2014/main" id="{306DA81D-3B8F-5954-F06E-CA6B7E80C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066800"/>
            <a:ext cx="4572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0" tIns="46800" rIns="0" bIns="46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</a:rPr>
              <a:t>a</a:t>
            </a:r>
            <a:endParaRPr lang="en-US" altLang="zh-CN" b="1"/>
          </a:p>
        </p:txBody>
      </p:sp>
      <p:sp>
        <p:nvSpPr>
          <p:cNvPr id="57375" name="Rectangle 31">
            <a:extLst>
              <a:ext uri="{FF2B5EF4-FFF2-40B4-BE49-F238E27FC236}">
                <a16:creationId xmlns:a16="http://schemas.microsoft.com/office/drawing/2014/main" id="{6B827C78-CA44-AD47-5545-233098D07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"/>
            <a:ext cx="205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Algorithm 2:</a:t>
            </a:r>
          </a:p>
        </p:txBody>
      </p:sp>
      <p:sp>
        <p:nvSpPr>
          <p:cNvPr id="57376" name="AutoShape 32">
            <a:extLst>
              <a:ext uri="{FF2B5EF4-FFF2-40B4-BE49-F238E27FC236}">
                <a16:creationId xmlns:a16="http://schemas.microsoft.com/office/drawing/2014/main" id="{BD12DC5E-9F38-4470-68DE-41DEDFC83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57200"/>
            <a:ext cx="5105400" cy="29718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1188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>
                <a:latin typeface="Arial" panose="020B0604020202020204" pitchFamily="34" charset="0"/>
              </a:rPr>
              <a:t> Heapsort( ElementType A[ ],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N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{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i;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 ( i = N / 2; i &gt;= 0; i - - )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BuildHeap */</a:t>
            </a:r>
            <a:r>
              <a:rPr lang="en-US" altLang="zh-CN" sz="1800" b="1"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PercDown( A, i, N );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 ( i = N - 1; i &gt; 0; i - - ) {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Swap( &amp;A[ 0 ], &amp;A[ i ] );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DeleteMax */</a:t>
            </a:r>
            <a:r>
              <a:rPr lang="en-US" altLang="zh-CN" sz="1800" b="1"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PercDown( A, 0, i );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}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57377" name="AutoShape 33">
            <a:extLst>
              <a:ext uri="{FF2B5EF4-FFF2-40B4-BE49-F238E27FC236}">
                <a16:creationId xmlns:a16="http://schemas.microsoft.com/office/drawing/2014/main" id="{1BACA2C8-8B6D-8145-7083-1B18AA3A9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048000"/>
            <a:ext cx="4800600" cy="1295400"/>
          </a:xfrm>
          <a:prstGeom prst="wedgeEllipseCallout">
            <a:avLst>
              <a:gd name="adj1" fmla="val -59093"/>
              <a:gd name="adj2" fmla="val -173282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Heapsort data start from position 0.</a:t>
            </a:r>
          </a:p>
        </p:txBody>
      </p:sp>
      <p:sp>
        <p:nvSpPr>
          <p:cNvPr id="57378" name="Text Box 34">
            <a:extLst>
              <a:ext uri="{FF2B5EF4-FFF2-40B4-BE49-F238E27FC236}">
                <a16:creationId xmlns:a16="http://schemas.microsoft.com/office/drawing/2014/main" id="{2CD4336F-5667-EDF8-83DE-7E97E3E76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1400"/>
            <a:ext cx="8229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Arial" panose="020B0604020202020204" pitchFamily="34" charset="0"/>
              </a:rPr>
              <a:t>【Theorem】</a:t>
            </a:r>
            <a:r>
              <a:rPr lang="en-US" altLang="zh-CN" b="1">
                <a:sym typeface="Wingdings" panose="05000000000000000000" pitchFamily="2" charset="2"/>
              </a:rPr>
              <a:t>The average number of comparisons used to heapsort a random permutation of </a:t>
            </a:r>
            <a:r>
              <a:rPr lang="en-US" altLang="zh-CN" b="1" i="1">
                <a:sym typeface="Wingdings" panose="05000000000000000000" pitchFamily="2" charset="2"/>
              </a:rPr>
              <a:t>N</a:t>
            </a:r>
            <a:r>
              <a:rPr lang="en-US" altLang="zh-CN" b="1">
                <a:sym typeface="Wingdings" panose="05000000000000000000" pitchFamily="2" charset="2"/>
              </a:rPr>
              <a:t> distinct items is </a:t>
            </a:r>
          </a:p>
          <a:p>
            <a:pPr eaLnBrk="1" hangingPunct="1"/>
            <a:r>
              <a:rPr lang="en-US" altLang="zh-CN" b="1">
                <a:sym typeface="Wingdings" panose="05000000000000000000" pitchFamily="2" charset="2"/>
              </a:rPr>
              <a:t>    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2</a:t>
            </a:r>
            <a:r>
              <a:rPr lang="en-US" altLang="zh-CN" b="1" i="1">
                <a:solidFill>
                  <a:schemeClr val="hlink"/>
                </a:solidFill>
                <a:sym typeface="Wingdings" panose="05000000000000000000" pitchFamily="2" charset="2"/>
              </a:rPr>
              <a:t>N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 log </a:t>
            </a:r>
            <a:r>
              <a:rPr lang="en-US" altLang="zh-CN" b="1" i="1">
                <a:solidFill>
                  <a:schemeClr val="hlink"/>
                </a:solidFill>
                <a:sym typeface="Wingdings" panose="05000000000000000000" pitchFamily="2" charset="2"/>
              </a:rPr>
              <a:t>N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 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 O(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 </a:t>
            </a:r>
            <a:r>
              <a:rPr lang="en-US" altLang="zh-CN" b="1" i="1">
                <a:solidFill>
                  <a:schemeClr val="hlink"/>
                </a:solidFill>
                <a:sym typeface="Wingdings" panose="05000000000000000000" pitchFamily="2" charset="2"/>
              </a:rPr>
              <a:t>N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 log log </a:t>
            </a:r>
            <a:r>
              <a:rPr lang="en-US" altLang="zh-CN" b="1" i="1">
                <a:solidFill>
                  <a:schemeClr val="hlink"/>
                </a:solidFill>
                <a:sym typeface="Wingdings" panose="05000000000000000000" pitchFamily="2" charset="2"/>
              </a:rPr>
              <a:t>N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 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)</a:t>
            </a:r>
            <a:r>
              <a:rPr lang="en-US" altLang="zh-CN" b="1">
                <a:sym typeface="Symbol" panose="05050102010706020507" pitchFamily="18" charset="2"/>
              </a:rPr>
              <a:t> .</a:t>
            </a:r>
          </a:p>
        </p:txBody>
      </p:sp>
      <p:sp>
        <p:nvSpPr>
          <p:cNvPr id="57379" name="AutoShape 35" descr="再生纸">
            <a:extLst>
              <a:ext uri="{FF2B5EF4-FFF2-40B4-BE49-F238E27FC236}">
                <a16:creationId xmlns:a16="http://schemas.microsoft.com/office/drawing/2014/main" id="{67A06C46-7FFF-E10C-C261-C4DBF1EDD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876800"/>
            <a:ext cx="7848600" cy="1219200"/>
          </a:xfrm>
          <a:prstGeom prst="roundRect">
            <a:avLst>
              <a:gd name="adj" fmla="val 16667"/>
            </a:avLst>
          </a:prstGeom>
          <a:blipFill dpi="0" rotWithShape="0">
            <a:blip r:embed="rId7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661988" indent="-661988">
              <a:defRPr/>
            </a:pPr>
            <a:r>
              <a:rPr lang="en-US" altLang="zh-CN" sz="2000" b="1">
                <a:solidFill>
                  <a:schemeClr val="hlink"/>
                </a:solidFill>
              </a:rPr>
              <a:t>Note:</a:t>
            </a:r>
            <a:r>
              <a:rPr lang="en-US" altLang="zh-CN" sz="2000" b="1"/>
              <a:t>  Although Heapsort gives the </a:t>
            </a:r>
            <a:r>
              <a:rPr lang="en-US" altLang="zh-CN" sz="2000" b="1">
                <a:solidFill>
                  <a:schemeClr val="hlink"/>
                </a:solidFill>
              </a:rPr>
              <a:t>best average time</a:t>
            </a:r>
            <a:r>
              <a:rPr lang="en-US" altLang="zh-CN" sz="2000" b="1"/>
              <a:t>, in practice it is slower than a version of Shellsort that uses Sedgewick’s increment sequence.</a:t>
            </a:r>
          </a:p>
        </p:txBody>
      </p:sp>
      <p:sp>
        <p:nvSpPr>
          <p:cNvPr id="7193" name="Text Box 36">
            <a:extLst>
              <a:ext uri="{FF2B5EF4-FFF2-40B4-BE49-F238E27FC236}">
                <a16:creationId xmlns:a16="http://schemas.microsoft.com/office/drawing/2014/main" id="{41B4AA2E-F2FE-CED9-CC27-170402FE8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6/10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7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573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573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0" grpId="0" animBg="1" autoUpdateAnimBg="0"/>
      <p:bldP spid="57361" grpId="0" animBg="1" autoUpdateAnimBg="0"/>
      <p:bldP spid="57362" grpId="0" animBg="1" autoUpdateAnimBg="0"/>
      <p:bldP spid="57363" grpId="0" animBg="1" autoUpdateAnimBg="0"/>
      <p:bldP spid="57364" grpId="0" animBg="1" autoUpdateAnimBg="0"/>
      <p:bldP spid="57365" grpId="0" animBg="1"/>
      <p:bldP spid="57366" grpId="0" animBg="1" autoUpdateAnimBg="0"/>
      <p:bldP spid="57367" grpId="0" animBg="1" autoUpdateAnimBg="0"/>
      <p:bldP spid="57368" grpId="0" animBg="1" autoUpdateAnimBg="0"/>
      <p:bldP spid="57369" grpId="0" animBg="1" autoUpdateAnimBg="0"/>
      <p:bldP spid="57370" grpId="0" animBg="1"/>
      <p:bldP spid="57371" grpId="0" animBg="1" autoUpdateAnimBg="0"/>
      <p:bldP spid="57372" grpId="0" animBg="1" autoUpdateAnimBg="0"/>
      <p:bldP spid="57373" grpId="0" animBg="1" autoUpdateAnimBg="0"/>
      <p:bldP spid="57374" grpId="0" animBg="1" autoUpdateAnimBg="0"/>
      <p:bldP spid="57375" grpId="0" autoUpdateAnimBg="0"/>
      <p:bldP spid="57376" grpId="0" animBg="1" autoUpdateAnimBg="0"/>
      <p:bldP spid="57377" grpId="0" animBg="1" autoUpdateAnimBg="0"/>
      <p:bldP spid="57378" grpId="0" autoUpdateAnimBg="0"/>
      <p:bldP spid="57379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>
            <a:extLst>
              <a:ext uri="{FF2B5EF4-FFF2-40B4-BE49-F238E27FC236}">
                <a16:creationId xmlns:a16="http://schemas.microsoft.com/office/drawing/2014/main" id="{FAAFC762-4E79-4788-A733-C4CB4D94D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4288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ym typeface="Webdings" panose="05030102010509060703" pitchFamily="18" charset="2"/>
              </a:rPr>
              <a:t>§6  Mergesort</a:t>
            </a:r>
            <a:endParaRPr lang="en-US" altLang="zh-CN" b="1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CA4A1218-8229-1DEE-E9A4-2F3A133F2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14400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MS Hei" pitchFamily="49" charset="-122"/>
                <a:sym typeface="Wingdings" panose="05000000000000000000" pitchFamily="2" charset="2"/>
              </a:rPr>
              <a:t>1. Merge two sorted lists</a:t>
            </a:r>
            <a:endParaRPr lang="en-US" altLang="zh-CN" b="1">
              <a:ea typeface="MS Hei" pitchFamily="49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F80CDD54-65F2-26A7-8A09-B1D50EFF4E90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286000"/>
            <a:ext cx="1828800" cy="381000"/>
            <a:chOff x="1056" y="1344"/>
            <a:chExt cx="1152" cy="240"/>
          </a:xfrm>
        </p:grpSpPr>
        <p:sp>
          <p:nvSpPr>
            <p:cNvPr id="8227" name="Rectangle 5">
              <a:extLst>
                <a:ext uri="{FF2B5EF4-FFF2-40B4-BE49-F238E27FC236}">
                  <a16:creationId xmlns:a16="http://schemas.microsoft.com/office/drawing/2014/main" id="{1682C1FB-8106-4F28-EA21-2BECD7A79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228" name="Rectangle 6">
              <a:extLst>
                <a:ext uri="{FF2B5EF4-FFF2-40B4-BE49-F238E27FC236}">
                  <a16:creationId xmlns:a16="http://schemas.microsoft.com/office/drawing/2014/main" id="{373A0700-01AE-875F-99CC-BDB0A9259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0000"/>
                  </a:solidFill>
                </a:rPr>
                <a:t>13</a:t>
              </a:r>
            </a:p>
          </p:txBody>
        </p:sp>
        <p:sp>
          <p:nvSpPr>
            <p:cNvPr id="8229" name="Rectangle 7">
              <a:extLst>
                <a:ext uri="{FF2B5EF4-FFF2-40B4-BE49-F238E27FC236}">
                  <a16:creationId xmlns:a16="http://schemas.microsoft.com/office/drawing/2014/main" id="{9F4C5A14-CE3B-6076-CF28-58C65AA4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0000"/>
                  </a:solidFill>
                </a:rPr>
                <a:t>24</a:t>
              </a:r>
            </a:p>
          </p:txBody>
        </p:sp>
        <p:sp>
          <p:nvSpPr>
            <p:cNvPr id="8230" name="Rectangle 8">
              <a:extLst>
                <a:ext uri="{FF2B5EF4-FFF2-40B4-BE49-F238E27FC236}">
                  <a16:creationId xmlns:a16="http://schemas.microsoft.com/office/drawing/2014/main" id="{27C7F577-34F4-47B5-541C-71E607F04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FF0000"/>
                  </a:solidFill>
                </a:rPr>
                <a:t>26</a:t>
              </a: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77598B51-7CFC-F179-39B5-5FE5BDAAD79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286000"/>
            <a:ext cx="1828800" cy="381000"/>
            <a:chOff x="2928" y="1344"/>
            <a:chExt cx="1152" cy="240"/>
          </a:xfrm>
        </p:grpSpPr>
        <p:sp>
          <p:nvSpPr>
            <p:cNvPr id="8223" name="Rectangle 10">
              <a:extLst>
                <a:ext uri="{FF2B5EF4-FFF2-40B4-BE49-F238E27FC236}">
                  <a16:creationId xmlns:a16="http://schemas.microsoft.com/office/drawing/2014/main" id="{5568B3D0-D06C-760C-583D-27BD1F119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009900"/>
                  </a:solidFill>
                </a:rPr>
                <a:t>2</a:t>
              </a:r>
            </a:p>
          </p:txBody>
        </p:sp>
        <p:sp>
          <p:nvSpPr>
            <p:cNvPr id="8224" name="Rectangle 11">
              <a:extLst>
                <a:ext uri="{FF2B5EF4-FFF2-40B4-BE49-F238E27FC236}">
                  <a16:creationId xmlns:a16="http://schemas.microsoft.com/office/drawing/2014/main" id="{AB36B3A1-934F-08E1-864C-46E25BD98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009900"/>
                  </a:solidFill>
                </a:rPr>
                <a:t>15</a:t>
              </a:r>
            </a:p>
          </p:txBody>
        </p:sp>
        <p:sp>
          <p:nvSpPr>
            <p:cNvPr id="8225" name="Rectangle 12">
              <a:extLst>
                <a:ext uri="{FF2B5EF4-FFF2-40B4-BE49-F238E27FC236}">
                  <a16:creationId xmlns:a16="http://schemas.microsoft.com/office/drawing/2014/main" id="{54C7BA9F-9112-C6AF-C8AA-509AE1FD2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009900"/>
                  </a:solidFill>
                </a:rPr>
                <a:t>27</a:t>
              </a:r>
            </a:p>
          </p:txBody>
        </p:sp>
        <p:sp>
          <p:nvSpPr>
            <p:cNvPr id="8226" name="Rectangle 13">
              <a:extLst>
                <a:ext uri="{FF2B5EF4-FFF2-40B4-BE49-F238E27FC236}">
                  <a16:creationId xmlns:a16="http://schemas.microsoft.com/office/drawing/2014/main" id="{EFB91AF3-B4FF-1295-F3AE-D1FEFFD60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344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rgbClr val="009900"/>
                  </a:solidFill>
                </a:rPr>
                <a:t>38</a:t>
              </a:r>
            </a:p>
          </p:txBody>
        </p:sp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273F98C6-D467-2BEA-C98E-713EE83B03A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276600"/>
            <a:ext cx="3657600" cy="381000"/>
            <a:chOff x="1440" y="1968"/>
            <a:chExt cx="2304" cy="240"/>
          </a:xfrm>
        </p:grpSpPr>
        <p:sp>
          <p:nvSpPr>
            <p:cNvPr id="8215" name="Rectangle 15">
              <a:extLst>
                <a:ext uri="{FF2B5EF4-FFF2-40B4-BE49-F238E27FC236}">
                  <a16:creationId xmlns:a16="http://schemas.microsoft.com/office/drawing/2014/main" id="{E634181C-ADDC-542A-C843-9ECA2600E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/>
            </a:p>
          </p:txBody>
        </p:sp>
        <p:sp>
          <p:nvSpPr>
            <p:cNvPr id="8216" name="Rectangle 16">
              <a:extLst>
                <a:ext uri="{FF2B5EF4-FFF2-40B4-BE49-F238E27FC236}">
                  <a16:creationId xmlns:a16="http://schemas.microsoft.com/office/drawing/2014/main" id="{7B2DD059-8548-44FF-9C2F-80FB66ACB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/>
            </a:p>
          </p:txBody>
        </p:sp>
        <p:sp>
          <p:nvSpPr>
            <p:cNvPr id="8217" name="Rectangle 17">
              <a:extLst>
                <a:ext uri="{FF2B5EF4-FFF2-40B4-BE49-F238E27FC236}">
                  <a16:creationId xmlns:a16="http://schemas.microsoft.com/office/drawing/2014/main" id="{D1CE9A22-0D48-B422-BF46-5323B32E3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/>
            </a:p>
          </p:txBody>
        </p:sp>
        <p:sp>
          <p:nvSpPr>
            <p:cNvPr id="8218" name="Rectangle 18">
              <a:extLst>
                <a:ext uri="{FF2B5EF4-FFF2-40B4-BE49-F238E27FC236}">
                  <a16:creationId xmlns:a16="http://schemas.microsoft.com/office/drawing/2014/main" id="{9C744DC1-7365-50E0-8DFE-3E8342327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/>
            </a:p>
          </p:txBody>
        </p:sp>
        <p:sp>
          <p:nvSpPr>
            <p:cNvPr id="8219" name="Rectangle 19">
              <a:extLst>
                <a:ext uri="{FF2B5EF4-FFF2-40B4-BE49-F238E27FC236}">
                  <a16:creationId xmlns:a16="http://schemas.microsoft.com/office/drawing/2014/main" id="{31C468A0-CD7D-E098-C79D-130AAC102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/>
            </a:p>
          </p:txBody>
        </p:sp>
        <p:sp>
          <p:nvSpPr>
            <p:cNvPr id="8220" name="Rectangle 20">
              <a:extLst>
                <a:ext uri="{FF2B5EF4-FFF2-40B4-BE49-F238E27FC236}">
                  <a16:creationId xmlns:a16="http://schemas.microsoft.com/office/drawing/2014/main" id="{2C54BE27-0212-E750-BD9D-8D562DE2F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/>
            </a:p>
          </p:txBody>
        </p:sp>
        <p:sp>
          <p:nvSpPr>
            <p:cNvPr id="8221" name="Rectangle 21">
              <a:extLst>
                <a:ext uri="{FF2B5EF4-FFF2-40B4-BE49-F238E27FC236}">
                  <a16:creationId xmlns:a16="http://schemas.microsoft.com/office/drawing/2014/main" id="{3B30A8FD-B448-E0C5-9FB5-D04052367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/>
            </a:p>
          </p:txBody>
        </p:sp>
        <p:sp>
          <p:nvSpPr>
            <p:cNvPr id="8222" name="Rectangle 22">
              <a:extLst>
                <a:ext uri="{FF2B5EF4-FFF2-40B4-BE49-F238E27FC236}">
                  <a16:creationId xmlns:a16="http://schemas.microsoft.com/office/drawing/2014/main" id="{16CFC25D-E6FE-AE38-4B03-F9630FF4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968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000" b="1"/>
            </a:p>
          </p:txBody>
        </p:sp>
      </p:grpSp>
      <p:sp>
        <p:nvSpPr>
          <p:cNvPr id="58391" name="Rectangle 23">
            <a:extLst>
              <a:ext uri="{FF2B5EF4-FFF2-40B4-BE49-F238E27FC236}">
                <a16:creationId xmlns:a16="http://schemas.microsoft.com/office/drawing/2014/main" id="{2CBB309B-69AE-DB47-1CB8-39E62AE24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276600"/>
            <a:ext cx="4572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8392" name="Rectangle 24">
            <a:extLst>
              <a:ext uri="{FF2B5EF4-FFF2-40B4-BE49-F238E27FC236}">
                <a16:creationId xmlns:a16="http://schemas.microsoft.com/office/drawing/2014/main" id="{1980DB34-4D14-BD84-3381-324F05808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0"/>
            <a:ext cx="4572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rgbClr val="009900"/>
                </a:solidFill>
              </a:rPr>
              <a:t>2</a:t>
            </a:r>
          </a:p>
        </p:txBody>
      </p:sp>
      <p:sp>
        <p:nvSpPr>
          <p:cNvPr id="58393" name="AutoShape 25">
            <a:extLst>
              <a:ext uri="{FF2B5EF4-FFF2-40B4-BE49-F238E27FC236}">
                <a16:creationId xmlns:a16="http://schemas.microsoft.com/office/drawing/2014/main" id="{CD8A02AF-A702-C191-6B39-2EA26880F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600200"/>
            <a:ext cx="685800" cy="381000"/>
          </a:xfrm>
          <a:prstGeom prst="wedgeRectCallout">
            <a:avLst>
              <a:gd name="adj1" fmla="val 9954"/>
              <a:gd name="adj2" fmla="val 128750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rIns="180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i="1">
                <a:solidFill>
                  <a:srgbClr val="FF0000"/>
                </a:solidFill>
              </a:rPr>
              <a:t>Aptr</a:t>
            </a:r>
          </a:p>
        </p:txBody>
      </p:sp>
      <p:sp>
        <p:nvSpPr>
          <p:cNvPr id="58394" name="AutoShape 26">
            <a:extLst>
              <a:ext uri="{FF2B5EF4-FFF2-40B4-BE49-F238E27FC236}">
                <a16:creationId xmlns:a16="http://schemas.microsoft.com/office/drawing/2014/main" id="{C38F2B94-1EF4-945E-2B3C-549D2FC10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600200"/>
            <a:ext cx="685800" cy="381000"/>
          </a:xfrm>
          <a:prstGeom prst="wedgeRectCallout">
            <a:avLst>
              <a:gd name="adj1" fmla="val 12269"/>
              <a:gd name="adj2" fmla="val 131250"/>
            </a:avLst>
          </a:prstGeom>
          <a:noFill/>
          <a:ln w="2540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rIns="180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i="1">
                <a:solidFill>
                  <a:srgbClr val="009900"/>
                </a:solidFill>
              </a:rPr>
              <a:t>Bptr</a:t>
            </a:r>
          </a:p>
        </p:txBody>
      </p:sp>
      <p:sp>
        <p:nvSpPr>
          <p:cNvPr id="58395" name="AutoShape 27">
            <a:extLst>
              <a:ext uri="{FF2B5EF4-FFF2-40B4-BE49-F238E27FC236}">
                <a16:creationId xmlns:a16="http://schemas.microsoft.com/office/drawing/2014/main" id="{C28CB0B2-738B-CC5C-EF15-4EA9A98F1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038600"/>
            <a:ext cx="685800" cy="381000"/>
          </a:xfrm>
          <a:prstGeom prst="wedgeRectCallout">
            <a:avLst>
              <a:gd name="adj1" fmla="val -15278"/>
              <a:gd name="adj2" fmla="val -144167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rIns="180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i="1">
                <a:solidFill>
                  <a:schemeClr val="hlink"/>
                </a:solidFill>
              </a:rPr>
              <a:t>Cptr</a:t>
            </a:r>
          </a:p>
        </p:txBody>
      </p:sp>
      <p:sp>
        <p:nvSpPr>
          <p:cNvPr id="58396" name="Rectangle 28">
            <a:extLst>
              <a:ext uri="{FF2B5EF4-FFF2-40B4-BE49-F238E27FC236}">
                <a16:creationId xmlns:a16="http://schemas.microsoft.com/office/drawing/2014/main" id="{B19A12E3-ADBA-CBCD-6476-C1B3736A7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524000"/>
            <a:ext cx="838200" cy="727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97" name="AutoShape 29">
            <a:extLst>
              <a:ext uri="{FF2B5EF4-FFF2-40B4-BE49-F238E27FC236}">
                <a16:creationId xmlns:a16="http://schemas.microsoft.com/office/drawing/2014/main" id="{F65F6204-E24E-D3F4-CE78-4AD9E0223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600200"/>
            <a:ext cx="685800" cy="381000"/>
          </a:xfrm>
          <a:prstGeom prst="wedgeRectCallout">
            <a:avLst>
              <a:gd name="adj1" fmla="val 2778"/>
              <a:gd name="adj2" fmla="val 123333"/>
            </a:avLst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rIns="180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i="1">
                <a:solidFill>
                  <a:srgbClr val="FF0000"/>
                </a:solidFill>
              </a:rPr>
              <a:t>Aptr</a:t>
            </a:r>
          </a:p>
        </p:txBody>
      </p:sp>
      <p:sp>
        <p:nvSpPr>
          <p:cNvPr id="58398" name="Rectangle 30">
            <a:extLst>
              <a:ext uri="{FF2B5EF4-FFF2-40B4-BE49-F238E27FC236}">
                <a16:creationId xmlns:a16="http://schemas.microsoft.com/office/drawing/2014/main" id="{CAB2564F-F78C-94F6-49B8-AE434394F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113" y="3690938"/>
            <a:ext cx="762000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99" name="AutoShape 31">
            <a:extLst>
              <a:ext uri="{FF2B5EF4-FFF2-40B4-BE49-F238E27FC236}">
                <a16:creationId xmlns:a16="http://schemas.microsoft.com/office/drawing/2014/main" id="{2F49DD57-6962-2CCC-2F1A-A84A07B86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038600"/>
            <a:ext cx="685800" cy="381000"/>
          </a:xfrm>
          <a:prstGeom prst="wedgeRectCallout">
            <a:avLst>
              <a:gd name="adj1" fmla="val -18750"/>
              <a:gd name="adj2" fmla="val -142083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rIns="180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i="1">
                <a:solidFill>
                  <a:schemeClr val="hlink"/>
                </a:solidFill>
              </a:rPr>
              <a:t>Cptr</a:t>
            </a:r>
          </a:p>
        </p:txBody>
      </p:sp>
      <p:sp>
        <p:nvSpPr>
          <p:cNvPr id="58400" name="Rectangle 32">
            <a:extLst>
              <a:ext uri="{FF2B5EF4-FFF2-40B4-BE49-F238E27FC236}">
                <a16:creationId xmlns:a16="http://schemas.microsoft.com/office/drawing/2014/main" id="{AEB99994-6F16-23CF-2CD3-C1EF4DC92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325" y="1409700"/>
            <a:ext cx="762000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401" name="AutoShape 33">
            <a:extLst>
              <a:ext uri="{FF2B5EF4-FFF2-40B4-BE49-F238E27FC236}">
                <a16:creationId xmlns:a16="http://schemas.microsoft.com/office/drawing/2014/main" id="{0711B95B-757A-8A55-3D72-3F03F9FF6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600200"/>
            <a:ext cx="685800" cy="381000"/>
          </a:xfrm>
          <a:prstGeom prst="wedgeRectCallout">
            <a:avLst>
              <a:gd name="adj1" fmla="val -6944"/>
              <a:gd name="adj2" fmla="val 129583"/>
            </a:avLst>
          </a:prstGeom>
          <a:noFill/>
          <a:ln w="2540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rIns="180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i="1">
                <a:solidFill>
                  <a:srgbClr val="009900"/>
                </a:solidFill>
              </a:rPr>
              <a:t>Bptr</a:t>
            </a:r>
          </a:p>
        </p:txBody>
      </p:sp>
      <p:sp>
        <p:nvSpPr>
          <p:cNvPr id="58402" name="Rectangle 34">
            <a:extLst>
              <a:ext uri="{FF2B5EF4-FFF2-40B4-BE49-F238E27FC236}">
                <a16:creationId xmlns:a16="http://schemas.microsoft.com/office/drawing/2014/main" id="{21F8F7D2-2DDE-5ADC-82E4-42F7D6767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00" y="3690938"/>
            <a:ext cx="762000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403" name="AutoShape 35">
            <a:extLst>
              <a:ext uri="{FF2B5EF4-FFF2-40B4-BE49-F238E27FC236}">
                <a16:creationId xmlns:a16="http://schemas.microsoft.com/office/drawing/2014/main" id="{CF8742F0-BBC2-E380-FDC6-B3913F5B4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038600"/>
            <a:ext cx="685800" cy="381000"/>
          </a:xfrm>
          <a:prstGeom prst="wedgeRectCallout">
            <a:avLst>
              <a:gd name="adj1" fmla="val -32870"/>
              <a:gd name="adj2" fmla="val -140417"/>
            </a:avLst>
          </a:prstGeom>
          <a:noFill/>
          <a:ln w="254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rIns="180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 i="1">
                <a:solidFill>
                  <a:schemeClr val="hlink"/>
                </a:solidFill>
              </a:rPr>
              <a:t>Cptr</a:t>
            </a:r>
          </a:p>
        </p:txBody>
      </p:sp>
      <p:sp>
        <p:nvSpPr>
          <p:cNvPr id="58404" name="Rectangle 36">
            <a:extLst>
              <a:ext uri="{FF2B5EF4-FFF2-40B4-BE49-F238E27FC236}">
                <a16:creationId xmlns:a16="http://schemas.microsoft.com/office/drawing/2014/main" id="{6A5F29A7-E505-7D94-51D7-894489E56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953000"/>
            <a:ext cx="7086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ym typeface="Wingdings" panose="05000000000000000000" pitchFamily="2" charset="2"/>
              </a:rPr>
              <a:t>T</a:t>
            </a:r>
            <a:r>
              <a:rPr lang="en-US" altLang="zh-CN" b="1" baseline="-25000">
                <a:sym typeface="Wingdings" panose="05000000000000000000" pitchFamily="2" charset="2"/>
              </a:rPr>
              <a:t> </a:t>
            </a:r>
            <a:r>
              <a:rPr lang="en-US" altLang="zh-CN" b="1">
                <a:sym typeface="Wingdings" panose="05000000000000000000" pitchFamily="2" charset="2"/>
              </a:rPr>
              <a:t>( </a:t>
            </a:r>
            <a:r>
              <a:rPr lang="en-US" altLang="zh-CN" b="1" i="1">
                <a:sym typeface="Wingdings" panose="05000000000000000000" pitchFamily="2" charset="2"/>
              </a:rPr>
              <a:t>N </a:t>
            </a:r>
            <a:r>
              <a:rPr lang="en-US" altLang="zh-CN" b="1">
                <a:sym typeface="Wingdings" panose="05000000000000000000" pitchFamily="2" charset="2"/>
              </a:rPr>
              <a:t>) = O ( </a:t>
            </a:r>
            <a:r>
              <a:rPr lang="en-US" altLang="zh-CN" b="1" i="1">
                <a:sym typeface="Wingdings" panose="05000000000000000000" pitchFamily="2" charset="2"/>
              </a:rPr>
              <a:t>       </a:t>
            </a:r>
            <a:r>
              <a:rPr lang="en-US" altLang="zh-CN" b="1" baseline="30000">
                <a:sym typeface="Wingdings" panose="05000000000000000000" pitchFamily="2" charset="2"/>
              </a:rPr>
              <a:t>  </a:t>
            </a:r>
            <a:r>
              <a:rPr lang="en-US" altLang="zh-CN" b="1">
                <a:sym typeface="Wingdings" panose="05000000000000000000" pitchFamily="2" charset="2"/>
              </a:rPr>
              <a:t>) where </a:t>
            </a:r>
            <a:r>
              <a:rPr lang="en-US" altLang="zh-CN" b="1" i="1">
                <a:sym typeface="Wingdings" panose="05000000000000000000" pitchFamily="2" charset="2"/>
              </a:rPr>
              <a:t>N</a:t>
            </a:r>
            <a:r>
              <a:rPr lang="en-US" altLang="zh-CN" b="1">
                <a:sym typeface="Wingdings" panose="05000000000000000000" pitchFamily="2" charset="2"/>
              </a:rPr>
              <a:t> is the total number of elements.</a:t>
            </a:r>
          </a:p>
        </p:txBody>
      </p:sp>
      <p:sp>
        <p:nvSpPr>
          <p:cNvPr id="58405" name="Rectangle 37">
            <a:extLst>
              <a:ext uri="{FF2B5EF4-FFF2-40B4-BE49-F238E27FC236}">
                <a16:creationId xmlns:a16="http://schemas.microsoft.com/office/drawing/2014/main" id="{CA6A47E4-9EA4-377B-7E8D-94BDE5C98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95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chemeClr val="hlink"/>
                </a:solidFill>
                <a:sym typeface="Wingdings" panose="05000000000000000000" pitchFamily="2" charset="2"/>
              </a:rPr>
              <a:t>N</a:t>
            </a:r>
          </a:p>
        </p:txBody>
      </p:sp>
      <p:sp>
        <p:nvSpPr>
          <p:cNvPr id="8214" name="Text Box 38">
            <a:extLst>
              <a:ext uri="{FF2B5EF4-FFF2-40B4-BE49-F238E27FC236}">
                <a16:creationId xmlns:a16="http://schemas.microsoft.com/office/drawing/2014/main" id="{1CA1D7BF-5475-9B64-750D-993270EB6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7/10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8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8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8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8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8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8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8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8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8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8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8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8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8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8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8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8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8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8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8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8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8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utoUpdateAnimBg="0"/>
      <p:bldP spid="58371" grpId="0" autoUpdateAnimBg="0"/>
      <p:bldP spid="58391" grpId="0" animBg="1" autoUpdateAnimBg="0"/>
      <p:bldP spid="58392" grpId="0" animBg="1" autoUpdateAnimBg="0"/>
      <p:bldP spid="58393" grpId="0" animBg="1" autoUpdateAnimBg="0"/>
      <p:bldP spid="58394" grpId="0" animBg="1" autoUpdateAnimBg="0"/>
      <p:bldP spid="58395" grpId="0" animBg="1" autoUpdateAnimBg="0"/>
      <p:bldP spid="58396" grpId="0" animBg="1"/>
      <p:bldP spid="58397" grpId="0" animBg="1" autoUpdateAnimBg="0"/>
      <p:bldP spid="58398" grpId="0" animBg="1"/>
      <p:bldP spid="58399" grpId="0" animBg="1" autoUpdateAnimBg="0"/>
      <p:bldP spid="58400" grpId="0" animBg="1"/>
      <p:bldP spid="58401" grpId="0" animBg="1" autoUpdateAnimBg="0"/>
      <p:bldP spid="58402" grpId="0" animBg="1"/>
      <p:bldP spid="58403" grpId="0" animBg="1" autoUpdateAnimBg="0"/>
      <p:bldP spid="58404" grpId="0" autoUpdateAnimBg="0"/>
      <p:bldP spid="5840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733062E4-C187-6C23-03F2-1106B6037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§6  Mergesort 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77769180-1690-836E-627F-511C01918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62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MS Hei" pitchFamily="49" charset="-122"/>
                <a:sym typeface="Wingdings" panose="05000000000000000000" pitchFamily="2" charset="2"/>
              </a:rPr>
              <a:t>2. Mergesort</a:t>
            </a:r>
            <a:endParaRPr lang="en-US" altLang="zh-CN" b="1">
              <a:ea typeface="MS Hei" pitchFamily="49" charset="-122"/>
            </a:endParaRPr>
          </a:p>
        </p:txBody>
      </p:sp>
      <p:sp>
        <p:nvSpPr>
          <p:cNvPr id="59396" name="AutoShape 4">
            <a:extLst>
              <a:ext uri="{FF2B5EF4-FFF2-40B4-BE49-F238E27FC236}">
                <a16:creationId xmlns:a16="http://schemas.microsoft.com/office/drawing/2014/main" id="{D9FC897D-8750-408D-46EE-D9D15D316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09600"/>
            <a:ext cx="7620000" cy="58674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1188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>
                <a:latin typeface="Arial" panose="020B0604020202020204" pitchFamily="34" charset="0"/>
              </a:rPr>
              <a:t> MSort( ElementType A[ ], ElementType TmpArray[ ],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Left,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Right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{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Center;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Left &lt; Right ) {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if there are elements to be sorted */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Center = ( Left + Right ) / 2;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MSort( A, TmpArray, Left, Center ); 	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T( N / 2 ) */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MSort( A, TmpArray, Center + 1, Right ); 	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T( N / 2 ) */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Merge( A, TmpArray, Left, Center + 1, Right );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O( N ) */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}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} </a:t>
            </a:r>
          </a:p>
          <a:p>
            <a:pPr eaLnBrk="1" hangingPunct="1"/>
            <a:endParaRPr lang="en-US" altLang="zh-CN" sz="1800" b="1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>
                <a:latin typeface="Arial" panose="020B0604020202020204" pitchFamily="34" charset="0"/>
              </a:rPr>
              <a:t> Mergesort( ElementType A[ ],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N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{   ElementType  *TmpArray;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need O(N) extra space */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TmpArray =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malloc</a:t>
            </a:r>
            <a:r>
              <a:rPr lang="en-US" altLang="zh-CN" sz="1800" b="1">
                <a:latin typeface="Arial" panose="020B0604020202020204" pitchFamily="34" charset="0"/>
              </a:rPr>
              <a:t>( N *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sizeof</a:t>
            </a:r>
            <a:r>
              <a:rPr lang="en-US" altLang="zh-CN" sz="1800" b="1">
                <a:latin typeface="Arial" panose="020B0604020202020204" pitchFamily="34" charset="0"/>
              </a:rPr>
              <a:t>( ElementType ) );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1800" b="1">
                <a:latin typeface="Arial" panose="020B0604020202020204" pitchFamily="34" charset="0"/>
              </a:rPr>
              <a:t>( TmpArray != NULL ) {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MSort( A, TmpArray, 0, N - 1 );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free</a:t>
            </a:r>
            <a:r>
              <a:rPr lang="en-US" altLang="zh-CN" sz="1800" b="1">
                <a:latin typeface="Arial" panose="020B0604020202020204" pitchFamily="34" charset="0"/>
              </a:rPr>
              <a:t>( TmpArray );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}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  <a:r>
              <a:rPr lang="en-US" altLang="zh-CN" sz="1800" b="1">
                <a:latin typeface="Arial" panose="020B0604020202020204" pitchFamily="34" charset="0"/>
              </a:rPr>
              <a:t>  FatalError( "No space for tmp array!!!" );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59397" name="AutoShape 5">
            <a:extLst>
              <a:ext uri="{FF2B5EF4-FFF2-40B4-BE49-F238E27FC236}">
                <a16:creationId xmlns:a16="http://schemas.microsoft.com/office/drawing/2014/main" id="{A21B2D06-A930-4588-2A6F-737AC757E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505200"/>
            <a:ext cx="5867400" cy="2133600"/>
          </a:xfrm>
          <a:prstGeom prst="wedgeEllipseCallout">
            <a:avLst>
              <a:gd name="adj1" fmla="val -20481"/>
              <a:gd name="adj2" fmla="val -79019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If a </a:t>
            </a:r>
            <a:r>
              <a:rPr lang="en-US" altLang="zh-CN" sz="2000" b="1">
                <a:latin typeface="Arial" panose="020B0604020202020204" pitchFamily="34" charset="0"/>
              </a:rPr>
              <a:t>TmpArray</a:t>
            </a:r>
            <a:r>
              <a:rPr lang="en-US" altLang="zh-CN" b="1"/>
              <a:t> is declared locally for each call of </a:t>
            </a:r>
            <a:r>
              <a:rPr lang="en-US" altLang="zh-CN" sz="2000" b="1">
                <a:latin typeface="Arial" panose="020B0604020202020204" pitchFamily="34" charset="0"/>
              </a:rPr>
              <a:t>Merge</a:t>
            </a:r>
            <a:r>
              <a:rPr lang="en-US" altLang="zh-CN" b="1"/>
              <a:t>, then </a:t>
            </a:r>
            <a:r>
              <a:rPr lang="en-US" altLang="zh-CN" b="1" i="1"/>
              <a:t>S</a:t>
            </a:r>
            <a:r>
              <a:rPr lang="en-US" altLang="zh-CN" b="1"/>
              <a:t>(</a:t>
            </a:r>
            <a:r>
              <a:rPr lang="en-US" altLang="zh-CN" b="1" i="1"/>
              <a:t>N</a:t>
            </a:r>
            <a:r>
              <a:rPr lang="en-US" altLang="zh-CN" b="1"/>
              <a:t>) = O(                  )</a:t>
            </a:r>
          </a:p>
        </p:txBody>
      </p:sp>
      <p:sp>
        <p:nvSpPr>
          <p:cNvPr id="59398" name="Text Box 6">
            <a:extLst>
              <a:ext uri="{FF2B5EF4-FFF2-40B4-BE49-F238E27FC236}">
                <a16:creationId xmlns:a16="http://schemas.microsoft.com/office/drawing/2014/main" id="{8B832545-4EC3-4213-09F0-15102B6FA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244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FF0000"/>
                </a:solidFill>
              </a:rPr>
              <a:t>N</a:t>
            </a:r>
            <a:r>
              <a:rPr lang="en-US" altLang="zh-CN" b="1">
                <a:solidFill>
                  <a:srgbClr val="FF0000"/>
                </a:solidFill>
              </a:rPr>
              <a:t> log </a:t>
            </a:r>
            <a:r>
              <a:rPr lang="en-US" altLang="zh-CN" b="1" i="1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FA0A7111-F490-BE7D-FE0D-C87E98D36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8/10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nimBg="1" autoUpdateAnimBg="0"/>
      <p:bldP spid="59397" grpId="0" animBg="1" autoUpdateAnimBg="0"/>
      <p:bldP spid="5939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C9E9AA97-AB75-1DF2-CF97-819737613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0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§6  Mergesort </a:t>
            </a:r>
          </a:p>
        </p:txBody>
      </p:sp>
      <p:sp>
        <p:nvSpPr>
          <p:cNvPr id="60419" name="AutoShape 3">
            <a:extLst>
              <a:ext uri="{FF2B5EF4-FFF2-40B4-BE49-F238E27FC236}">
                <a16:creationId xmlns:a16="http://schemas.microsoft.com/office/drawing/2014/main" id="{DA014B21-6E53-9F37-980A-E6D066526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57200"/>
            <a:ext cx="7620000" cy="58674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90000" tIns="1188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Lpos = start of left half, Rpos = start of right half */ </a:t>
            </a:r>
          </a:p>
          <a:p>
            <a:pPr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>
                <a:latin typeface="Arial" panose="020B0604020202020204" pitchFamily="34" charset="0"/>
              </a:rPr>
              <a:t> Merge( ElementType A[ ], ElementType TmpArray[ ],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 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Lpos,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Rpos,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RightEnd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{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i, LeftEnd, NumElements, TmpPos;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LeftEnd = Rpos - 1;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TmpPos = Lpos;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NumElements = RightEnd - Lpos + 1;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while</a:t>
            </a:r>
            <a:r>
              <a:rPr lang="en-US" altLang="zh-CN" sz="1800" b="1">
                <a:latin typeface="Arial" panose="020B0604020202020204" pitchFamily="34" charset="0"/>
              </a:rPr>
              <a:t>( Lpos &lt;= LeftEnd &amp;&amp; Rpos &lt;= RightEnd )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main loop */</a:t>
            </a:r>
            <a:r>
              <a:rPr lang="en-US" altLang="zh-CN" sz="1800" b="1"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1800" b="1">
                <a:latin typeface="Arial" panose="020B0604020202020204" pitchFamily="34" charset="0"/>
              </a:rPr>
              <a:t>( A[ Lpos ] &lt;= A[ Rpos ]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TmpArray[ TmpPos++ ] = A[ Lpos++ ];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  <a:r>
              <a:rPr lang="en-US" altLang="zh-CN" sz="1800" b="1"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TmpArray[ TmpPos++ ] = A[ Rpos++ ];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while</a:t>
            </a:r>
            <a:r>
              <a:rPr lang="en-US" altLang="zh-CN" sz="1800" b="1">
                <a:latin typeface="Arial" panose="020B0604020202020204" pitchFamily="34" charset="0"/>
              </a:rPr>
              <a:t>( Lpos &lt;= LeftEnd )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Copy rest of first half */</a:t>
            </a:r>
            <a:r>
              <a:rPr lang="en-US" altLang="zh-CN" sz="1800" b="1"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TmpArray[ TmpPos++ ] = A[ Lpos++ ];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while</a:t>
            </a:r>
            <a:r>
              <a:rPr lang="en-US" altLang="zh-CN" sz="1800" b="1">
                <a:latin typeface="Arial" panose="020B0604020202020204" pitchFamily="34" charset="0"/>
              </a:rPr>
              <a:t>( Rpos &lt;= RightEnd )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Copy rest of second half */</a:t>
            </a:r>
            <a:r>
              <a:rPr lang="en-US" altLang="zh-CN" sz="1800" b="1"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TmpArray[ TmpPos++ ] = A[ Rpos++ ];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( i = 0; i &lt; NumElements; i++, RightEnd - - )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Copy TmpArray back */</a:t>
            </a:r>
            <a:r>
              <a:rPr lang="en-US" altLang="zh-CN" sz="1800" b="1"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A[ RightEnd ] = TmpArray[ RightEnd ];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49243CF9-EA38-71AD-761F-7B37CA9A4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9/10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nimBg="1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</TotalTime>
  <Words>1473</Words>
  <Application>Microsoft Office PowerPoint</Application>
  <PresentationFormat>全屏显示(4:3)</PresentationFormat>
  <Paragraphs>325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Times New Roman</vt:lpstr>
      <vt:lpstr>宋体</vt:lpstr>
      <vt:lpstr>Arial</vt:lpstr>
      <vt:lpstr>Calibri</vt:lpstr>
      <vt:lpstr>Webdings</vt:lpstr>
      <vt:lpstr>MS Hei</vt:lpstr>
      <vt:lpstr>Wingdings</vt:lpstr>
      <vt:lpstr>Symbol</vt:lpstr>
      <vt:lpstr>Impact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懒鱼 小</cp:lastModifiedBy>
  <cp:revision>138</cp:revision>
  <dcterms:created xsi:type="dcterms:W3CDTF">2000-07-24T11:13:48Z</dcterms:created>
  <dcterms:modified xsi:type="dcterms:W3CDTF">2025-06-19T09:01:36Z</dcterms:modified>
</cp:coreProperties>
</file>