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306" r:id="rId3"/>
    <p:sldId id="307" r:id="rId4"/>
    <p:sldId id="308" r:id="rId5"/>
    <p:sldId id="309" r:id="rId6"/>
    <p:sldId id="310" r:id="rId7"/>
    <p:sldId id="311" r:id="rId8"/>
    <p:sldId id="305" r:id="rId9"/>
    <p:sldId id="299" r:id="rId10"/>
    <p:sldId id="300" r:id="rId11"/>
    <p:sldId id="301" r:id="rId12"/>
    <p:sldId id="302" r:id="rId13"/>
    <p:sldId id="303" r:id="rId14"/>
    <p:sldId id="304" r:id="rId15"/>
    <p:sldId id="293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0099"/>
    <a:srgbClr val="009900"/>
    <a:srgbClr val="FFFFFF"/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26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E0E149-B9BF-D69A-6922-48F1B8E466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1FBBDF-4017-45DB-A268-0C1168A382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BE3BC99-B160-A274-1285-A83A2CABAD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3BDF-A5B4-47B3-ABB3-5A87413C16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565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1FFB755-B66F-41DC-6C1D-668EBAE4FE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89048D3-5E34-B715-1A67-D5D322454F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339273D-B3E6-A5B8-C92C-E3339BE3CB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E8265-7F10-46C7-969B-7DEFF761EC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849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C13396-6063-60C5-A9A3-05C2FD4919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D6271CF-E3B9-CC16-4D01-59E439EDE9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3E648C-C00F-C9FF-4C37-1D87BB4B5D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03AF50-4F8B-4C7C-AD65-E254A2CAC7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952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6719110-43E0-EC9A-5619-AECDB82498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54577E0-B213-8CD8-5062-09EA2C79F5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AAA3A98-479C-BE19-92A6-46CE18AE61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88F40-BD73-459C-9A44-6BE773AE5A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131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044A493-E42E-4E90-E3A1-40681DA077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748BA6-F331-F914-34EB-1CCE60A9E6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E14604-748C-806B-2F9D-F7A0A36139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3723E-51C1-4762-8CDA-E5540335D9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434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09F9CB-8607-AB39-71D3-D725332CFF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B79DA4-9A1F-D474-D75A-B865CFF56D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5225F-B03C-9D91-31F3-646C477C3B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884A9-7188-4DD2-995B-91F00560E2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293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A21070B-A244-A2B2-DA12-862B2487FF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0685E6E-3CA8-5F02-65CC-F0C42B2FF2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B5216FE-422D-6FBA-672A-49D9396016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6DF36-B71A-4D97-860B-C1380A8638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85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930325B-12EF-E60E-195D-54D69F8496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0017B63-632D-4631-8ACE-104E6F17DA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56C652A-6301-9F32-0A61-4247F7AB1A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8906C-8FEE-4940-9844-C9F677E63E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125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8DAE9F1-87B2-70A1-361A-390BE504DE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91BE06C-6C26-1633-2365-EA570DCCEE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9B6D71A-63E1-0D06-8D3F-971694C9AB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F12B3-D226-4A20-817C-65F90E60EF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793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F1F3C7-725F-BCE5-EDCD-BC88E482DC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ACACD0-37BF-EDC9-235A-424AFD0194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60A079-9528-89D2-68CE-5AE092BE2E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F35BB-D900-4247-89F4-5514F9A689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28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11805F-4202-887E-CF77-0362C095EC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8A04B7-D764-E8DC-1C6B-E0061415B9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90C8B3-D982-0F6B-3A69-349974F151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D0B27-EAF0-481B-B69E-7C574A4480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695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B069869-B06A-9A22-0FA2-C4F0A382ED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988F226-A857-438B-23A6-C3D6566FCA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1A70CC3-3EFA-1839-CA6C-DE5EADF5C0D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947E6F8-9359-3DFA-D02E-CCCF0DC9880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A5D6462-C4E0-7D5D-BA0F-3B79EF7A8D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E9E4C88-BD46-40AC-98F7-F0592930A0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8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9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5.wav"/><Relationship Id="rId4" Type="http://schemas.openxmlformats.org/officeDocument/2006/relationships/audio" Target="../media/audio4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5.wav"/><Relationship Id="rId4" Type="http://schemas.openxmlformats.org/officeDocument/2006/relationships/audio" Target="../media/audio3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4" name="Text Box 208">
            <a:extLst>
              <a:ext uri="{FF2B5EF4-FFF2-40B4-BE49-F238E27FC236}">
                <a16:creationId xmlns:a16="http://schemas.microsoft.com/office/drawing/2014/main" id="{66BD6948-93EE-1C04-A899-EA8F5B169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ym typeface="Webdings" panose="05030102010509060703" pitchFamily="18" charset="2"/>
              </a:rPr>
              <a:t>§7  Quicksort</a:t>
            </a:r>
            <a:endParaRPr lang="en-US" altLang="zh-CN" sz="2400" b="1"/>
          </a:p>
        </p:txBody>
      </p:sp>
      <p:sp>
        <p:nvSpPr>
          <p:cNvPr id="45265" name="Rectangle 209">
            <a:extLst>
              <a:ext uri="{FF2B5EF4-FFF2-40B4-BE49-F238E27FC236}">
                <a16:creationId xmlns:a16="http://schemas.microsoft.com/office/drawing/2014/main" id="{BEAE214D-3CF4-A551-378B-0168670EA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98438"/>
            <a:ext cx="571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ym typeface="Wingdings" panose="05000000000000000000" pitchFamily="2" charset="2"/>
              </a:rPr>
              <a:t>-- the </a:t>
            </a: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fastest</a:t>
            </a:r>
            <a:r>
              <a:rPr lang="en-US" altLang="zh-CN" sz="2000" b="1">
                <a:sym typeface="Wingdings" panose="05000000000000000000" pitchFamily="2" charset="2"/>
              </a:rPr>
              <a:t> known sorting algorithm in practice</a:t>
            </a:r>
          </a:p>
        </p:txBody>
      </p:sp>
      <p:sp>
        <p:nvSpPr>
          <p:cNvPr id="45266" name="Rectangle 210">
            <a:extLst>
              <a:ext uri="{FF2B5EF4-FFF2-40B4-BE49-F238E27FC236}">
                <a16:creationId xmlns:a16="http://schemas.microsoft.com/office/drawing/2014/main" id="{3ADA77AE-3733-4DAA-A9CF-84E7EA667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96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1. The Algorithm</a:t>
            </a:r>
            <a:endParaRPr lang="en-US" altLang="zh-CN" sz="2400" b="1">
              <a:ea typeface="MS Hei" pitchFamily="49" charset="-122"/>
            </a:endParaRPr>
          </a:p>
        </p:txBody>
      </p:sp>
      <p:sp>
        <p:nvSpPr>
          <p:cNvPr id="45267" name="AutoShape 211">
            <a:extLst>
              <a:ext uri="{FF2B5EF4-FFF2-40B4-BE49-F238E27FC236}">
                <a16:creationId xmlns:a16="http://schemas.microsoft.com/office/drawing/2014/main" id="{2DB8946C-4CC9-6824-BE88-900B4B27A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66800"/>
            <a:ext cx="7772400" cy="28194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98000" tIns="118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void </a:t>
            </a:r>
            <a:r>
              <a:rPr lang="en-US" altLang="zh-CN" sz="1800" b="1">
                <a:latin typeface="Arial" panose="020B0604020202020204" pitchFamily="34" charset="0"/>
              </a:rPr>
              <a:t>Quicksort ( ElementType A[ ],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 int </a:t>
            </a:r>
            <a:r>
              <a:rPr lang="en-US" altLang="zh-CN" sz="1800" b="1">
                <a:latin typeface="Arial" panose="020B0604020202020204" pitchFamily="34" charset="0"/>
              </a:rPr>
              <a:t>N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 N &lt; 2 )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 b="1"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pivot = pick any element in A[ ];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Partition S = { A[ ] \ pivot } into two disjoint sets: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A1={ a</a:t>
            </a:r>
            <a:r>
              <a:rPr lang="en-US" altLang="zh-CN" sz="1800" b="1">
                <a:latin typeface="Arial" panose="020B0604020202020204" pitchFamily="34" charset="0"/>
                <a:sym typeface="Symbol" panose="05050102010706020507" pitchFamily="18" charset="2"/>
              </a:rPr>
              <a:t>S | a  pivot } and A2={ </a:t>
            </a:r>
            <a:r>
              <a:rPr lang="en-US" altLang="zh-CN" sz="1800" b="1">
                <a:latin typeface="Arial" panose="020B0604020202020204" pitchFamily="34" charset="0"/>
              </a:rPr>
              <a:t>a</a:t>
            </a:r>
            <a:r>
              <a:rPr lang="en-US" altLang="zh-CN" sz="1800" b="1">
                <a:latin typeface="Arial" panose="020B0604020202020204" pitchFamily="34" charset="0"/>
                <a:sym typeface="Symbol" panose="05050102010706020507" pitchFamily="18" charset="2"/>
              </a:rPr>
              <a:t>S | a  pivot 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  <a:sym typeface="Symbol" panose="05050102010706020507" pitchFamily="18" charset="2"/>
              </a:rPr>
              <a:t>     A = Quicksort ( A1, N1)  { pivot }  Quicksort ( A2, N2);</a:t>
            </a:r>
            <a:endParaRPr lang="en-US" altLang="zh-CN" sz="18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45268" name="Oval 212">
            <a:extLst>
              <a:ext uri="{FF2B5EF4-FFF2-40B4-BE49-F238E27FC236}">
                <a16:creationId xmlns:a16="http://schemas.microsoft.com/office/drawing/2014/main" id="{6CDEB522-8ECC-7C48-485F-819F0E8EF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038600"/>
            <a:ext cx="2133600" cy="19050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FF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13   81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92     43      65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31   57   26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75     0</a:t>
            </a:r>
          </a:p>
        </p:txBody>
      </p:sp>
      <p:sp>
        <p:nvSpPr>
          <p:cNvPr id="45269" name="Oval 213">
            <a:extLst>
              <a:ext uri="{FF2B5EF4-FFF2-40B4-BE49-F238E27FC236}">
                <a16:creationId xmlns:a16="http://schemas.microsoft.com/office/drawing/2014/main" id="{3DA0EA0B-32BB-274D-612B-5FE512929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724400"/>
            <a:ext cx="3048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FF0000"/>
              </a:solidFill>
            </a:endParaRPr>
          </a:p>
        </p:txBody>
      </p:sp>
      <p:sp>
        <p:nvSpPr>
          <p:cNvPr id="45270" name="AutoShape 214">
            <a:extLst>
              <a:ext uri="{FF2B5EF4-FFF2-40B4-BE49-F238E27FC236}">
                <a16:creationId xmlns:a16="http://schemas.microsoft.com/office/drawing/2014/main" id="{690B5760-97AE-DB0E-48A8-F5E59F943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267200"/>
            <a:ext cx="6096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15">
            <a:extLst>
              <a:ext uri="{FF2B5EF4-FFF2-40B4-BE49-F238E27FC236}">
                <a16:creationId xmlns:a16="http://schemas.microsoft.com/office/drawing/2014/main" id="{9B7BA318-0076-AED4-BD59-81BB4775A877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962400"/>
            <a:ext cx="2971800" cy="914400"/>
            <a:chOff x="2352" y="2832"/>
            <a:chExt cx="1872" cy="576"/>
          </a:xfrm>
        </p:grpSpPr>
        <p:sp>
          <p:nvSpPr>
            <p:cNvPr id="2071" name="Oval 216">
              <a:extLst>
                <a:ext uri="{FF2B5EF4-FFF2-40B4-BE49-F238E27FC236}">
                  <a16:creationId xmlns:a16="http://schemas.microsoft.com/office/drawing/2014/main" id="{B0CBB5B2-80A9-AA63-CF21-9C74733C3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832"/>
              <a:ext cx="816" cy="5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13  43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31  57  26 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0</a:t>
              </a:r>
            </a:p>
          </p:txBody>
        </p:sp>
        <p:sp>
          <p:nvSpPr>
            <p:cNvPr id="2072" name="Oval 217">
              <a:extLst>
                <a:ext uri="{FF2B5EF4-FFF2-40B4-BE49-F238E27FC236}">
                  <a16:creationId xmlns:a16="http://schemas.microsoft.com/office/drawing/2014/main" id="{A3819167-0838-0FC7-EA7C-97DA1EEA1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024"/>
              <a:ext cx="192" cy="1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65</a:t>
              </a:r>
            </a:p>
          </p:txBody>
        </p:sp>
        <p:sp>
          <p:nvSpPr>
            <p:cNvPr id="2073" name="Oval 218">
              <a:extLst>
                <a:ext uri="{FF2B5EF4-FFF2-40B4-BE49-F238E27FC236}">
                  <a16:creationId xmlns:a16="http://schemas.microsoft.com/office/drawing/2014/main" id="{4B1B48FB-BDA0-8C9C-5E70-4D6907FC1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832"/>
              <a:ext cx="720" cy="57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81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92  75</a:t>
              </a:r>
            </a:p>
          </p:txBody>
        </p:sp>
      </p:grpSp>
      <p:grpSp>
        <p:nvGrpSpPr>
          <p:cNvPr id="3" name="Group 219">
            <a:extLst>
              <a:ext uri="{FF2B5EF4-FFF2-40B4-BE49-F238E27FC236}">
                <a16:creationId xmlns:a16="http://schemas.microsoft.com/office/drawing/2014/main" id="{A16E1715-5FA4-4175-00E4-82A361E83FC0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029200"/>
            <a:ext cx="4038600" cy="533400"/>
            <a:chOff x="2304" y="3600"/>
            <a:chExt cx="2544" cy="336"/>
          </a:xfrm>
        </p:grpSpPr>
        <p:sp>
          <p:nvSpPr>
            <p:cNvPr id="2068" name="Oval 220">
              <a:extLst>
                <a:ext uri="{FF2B5EF4-FFF2-40B4-BE49-F238E27FC236}">
                  <a16:creationId xmlns:a16="http://schemas.microsoft.com/office/drawing/2014/main" id="{13938B9E-658A-8F8B-A609-09FB31442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600"/>
              <a:ext cx="1296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0 13 26 31 43 57</a:t>
              </a:r>
            </a:p>
          </p:txBody>
        </p:sp>
        <p:sp>
          <p:nvSpPr>
            <p:cNvPr id="2069" name="Oval 221">
              <a:extLst>
                <a:ext uri="{FF2B5EF4-FFF2-40B4-BE49-F238E27FC236}">
                  <a16:creationId xmlns:a16="http://schemas.microsoft.com/office/drawing/2014/main" id="{C3A99649-3513-F136-5DA4-AB877020A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648"/>
              <a:ext cx="192" cy="1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65</a:t>
              </a:r>
            </a:p>
          </p:txBody>
        </p:sp>
        <p:sp>
          <p:nvSpPr>
            <p:cNvPr id="2070" name="Oval 222">
              <a:extLst>
                <a:ext uri="{FF2B5EF4-FFF2-40B4-BE49-F238E27FC236}">
                  <a16:creationId xmlns:a16="http://schemas.microsoft.com/office/drawing/2014/main" id="{875C1908-F956-A11C-E738-78AC3A63E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600"/>
              <a:ext cx="864" cy="33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75  81 92</a:t>
              </a:r>
            </a:p>
          </p:txBody>
        </p:sp>
      </p:grpSp>
      <p:sp>
        <p:nvSpPr>
          <p:cNvPr id="45279" name="AutoShape 223">
            <a:extLst>
              <a:ext uri="{FF2B5EF4-FFF2-40B4-BE49-F238E27FC236}">
                <a16:creationId xmlns:a16="http://schemas.microsoft.com/office/drawing/2014/main" id="{853DE730-8020-EB1B-C8AF-810EB82F8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05400"/>
            <a:ext cx="6096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80" name="Oval 224">
            <a:extLst>
              <a:ext uri="{FF2B5EF4-FFF2-40B4-BE49-F238E27FC236}">
                <a16:creationId xmlns:a16="http://schemas.microsoft.com/office/drawing/2014/main" id="{5E025F15-0E60-FC12-9B7B-6A4A047B3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791200"/>
            <a:ext cx="42672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FF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0 13 26 31 43 57 65 75  81 92</a:t>
            </a:r>
          </a:p>
        </p:txBody>
      </p:sp>
      <p:sp>
        <p:nvSpPr>
          <p:cNvPr id="45281" name="AutoShape 225">
            <a:extLst>
              <a:ext uri="{FF2B5EF4-FFF2-40B4-BE49-F238E27FC236}">
                <a16:creationId xmlns:a16="http://schemas.microsoft.com/office/drawing/2014/main" id="{9F52BDA6-165A-6FFE-A026-DA595DB64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867400"/>
            <a:ext cx="6096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82" name="Text Box 226">
            <a:extLst>
              <a:ext uri="{FF2B5EF4-FFF2-40B4-BE49-F238E27FC236}">
                <a16:creationId xmlns:a16="http://schemas.microsoft.com/office/drawing/2014/main" id="{903A0844-46B1-0B08-0401-950A207D1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050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sym typeface="Webdings" panose="05030102010509060703" pitchFamily="18" charset="2"/>
              </a:rPr>
              <a:t>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45283" name="Text Box 227">
            <a:extLst>
              <a:ext uri="{FF2B5EF4-FFF2-40B4-BE49-F238E27FC236}">
                <a16:creationId xmlns:a16="http://schemas.microsoft.com/office/drawing/2014/main" id="{27AFA115-905A-264A-FA35-F13ECB1AC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939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sym typeface="Webdings" panose="05030102010509060703" pitchFamily="18" charset="2"/>
              </a:rPr>
              <a:t>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45284" name="Text Box 228">
            <a:extLst>
              <a:ext uri="{FF2B5EF4-FFF2-40B4-BE49-F238E27FC236}">
                <a16:creationId xmlns:a16="http://schemas.microsoft.com/office/drawing/2014/main" id="{433D923A-AA2C-EDA5-96DD-0E2FCB120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489325"/>
            <a:ext cx="426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The best case </a:t>
            </a:r>
            <a:r>
              <a:rPr lang="en-US" altLang="zh-CN" sz="2000" b="1" i="1"/>
              <a:t>T</a:t>
            </a:r>
            <a:r>
              <a:rPr lang="en-US" altLang="zh-CN" sz="2000" b="1"/>
              <a:t>(</a:t>
            </a:r>
            <a:r>
              <a:rPr lang="en-US" altLang="zh-CN" sz="2000" b="1" i="1"/>
              <a:t>N</a:t>
            </a:r>
            <a:r>
              <a:rPr lang="en-US" altLang="zh-CN" sz="2000" b="1"/>
              <a:t>) = O(                   )</a:t>
            </a:r>
          </a:p>
        </p:txBody>
      </p:sp>
      <p:sp>
        <p:nvSpPr>
          <p:cNvPr id="45285" name="Text Box 229">
            <a:extLst>
              <a:ext uri="{FF2B5EF4-FFF2-40B4-BE49-F238E27FC236}">
                <a16:creationId xmlns:a16="http://schemas.microsoft.com/office/drawing/2014/main" id="{65CCADA3-DEAE-D496-EE1B-B437D27DF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489325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1">
                <a:solidFill>
                  <a:schemeClr val="hlink"/>
                </a:solidFill>
              </a:rPr>
              <a:t>N  </a:t>
            </a:r>
            <a:r>
              <a:rPr lang="en-US" altLang="zh-CN" sz="2000" b="1">
                <a:solidFill>
                  <a:schemeClr val="hlink"/>
                </a:solidFill>
              </a:rPr>
              <a:t>log 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</a:p>
        </p:txBody>
      </p:sp>
      <p:sp>
        <p:nvSpPr>
          <p:cNvPr id="45286" name="AutoShape 230">
            <a:extLst>
              <a:ext uri="{FF2B5EF4-FFF2-40B4-BE49-F238E27FC236}">
                <a16:creationId xmlns:a16="http://schemas.microsoft.com/office/drawing/2014/main" id="{7BEA9F20-48C0-1579-D159-7C751A4BC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191000"/>
            <a:ext cx="4572000" cy="1828800"/>
          </a:xfrm>
          <a:prstGeom prst="wedgeEllipseCallout">
            <a:avLst>
              <a:gd name="adj1" fmla="val -24722"/>
              <a:gd name="adj2" fmla="val -111894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The pivot is placed at the right place </a:t>
            </a:r>
            <a:r>
              <a:rPr lang="en-US" altLang="zh-CN" sz="2400" b="1">
                <a:solidFill>
                  <a:schemeClr val="hlink"/>
                </a:solidFill>
              </a:rPr>
              <a:t>once and for all</a:t>
            </a:r>
            <a:r>
              <a:rPr lang="en-US" altLang="zh-CN" sz="2400" b="1"/>
              <a:t>.</a:t>
            </a:r>
          </a:p>
        </p:txBody>
      </p:sp>
      <p:sp>
        <p:nvSpPr>
          <p:cNvPr id="2067" name="Text Box 231">
            <a:extLst>
              <a:ext uri="{FF2B5EF4-FFF2-40B4-BE49-F238E27FC236}">
                <a16:creationId xmlns:a16="http://schemas.microsoft.com/office/drawing/2014/main" id="{26CDF951-2E22-C7FB-B5AA-36E179115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4625"/>
            <a:ext cx="900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1/14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5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5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5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5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5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5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5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5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5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4" grpId="0" autoUpdateAnimBg="0"/>
      <p:bldP spid="45265" grpId="0" autoUpdateAnimBg="0"/>
      <p:bldP spid="45266" grpId="0" autoUpdateAnimBg="0"/>
      <p:bldP spid="45267" grpId="0" animBg="1" autoUpdateAnimBg="0"/>
      <p:bldP spid="45268" grpId="0" animBg="1" autoUpdateAnimBg="0"/>
      <p:bldP spid="45269" grpId="0" animBg="1" autoUpdateAnimBg="0"/>
      <p:bldP spid="45280" grpId="0" animBg="1" autoUpdateAnimBg="0"/>
      <p:bldP spid="45282" grpId="0" autoUpdateAnimBg="0"/>
      <p:bldP spid="45283" grpId="0" autoUpdateAnimBg="0"/>
      <p:bldP spid="45284" grpId="0" autoUpdateAnimBg="0"/>
      <p:bldP spid="45285" grpId="0" autoUpdateAnimBg="0"/>
      <p:bldP spid="45286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>
            <a:extLst>
              <a:ext uri="{FF2B5EF4-FFF2-40B4-BE49-F238E27FC236}">
                <a16:creationId xmlns:a16="http://schemas.microsoft.com/office/drawing/2014/main" id="{BC8CBD2A-2B1B-C921-06BC-723480DBD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6688"/>
            <a:ext cx="563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ym typeface="Webdings" panose="05030102010509060703" pitchFamily="18" charset="2"/>
              </a:rPr>
              <a:t>§10  Bucket Sort and Radix Sort</a:t>
            </a:r>
            <a:endParaRPr lang="en-US" altLang="zh-CN" sz="2400" b="1"/>
          </a:p>
        </p:txBody>
      </p:sp>
      <p:sp>
        <p:nvSpPr>
          <p:cNvPr id="64515" name="Text Box 3">
            <a:extLst>
              <a:ext uri="{FF2B5EF4-FFF2-40B4-BE49-F238E27FC236}">
                <a16:creationId xmlns:a16="http://schemas.microsoft.com/office/drawing/2014/main" id="{1EC9FE0E-8890-4098-B45A-CE5031AFB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27088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sz="2400" b="1">
                <a:sym typeface="Wingdings" panose="05000000000000000000" pitchFamily="2" charset="2"/>
              </a:rPr>
              <a:t> </a:t>
            </a:r>
            <a:r>
              <a:rPr lang="en-US" altLang="zh-CN" sz="2400" b="1"/>
              <a:t>Bucket Sort</a:t>
            </a: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AA0A8B4F-6086-0684-315B-5AE16E189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60488"/>
            <a:ext cx="7391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ea typeface="MS Hei" pitchFamily="49" charset="-122"/>
              </a:rPr>
              <a:t>〖Example〗 </a:t>
            </a:r>
            <a:r>
              <a:rPr lang="en-US" altLang="zh-CN" sz="2000" b="1">
                <a:ea typeface="MS Hei" pitchFamily="49" charset="-122"/>
              </a:rPr>
              <a:t>Suppose that we have </a:t>
            </a:r>
            <a:r>
              <a:rPr lang="en-US" altLang="zh-CN" sz="2000" b="1" i="1">
                <a:solidFill>
                  <a:schemeClr val="hlink"/>
                </a:solidFill>
                <a:ea typeface="MS Hei" pitchFamily="49" charset="-122"/>
              </a:rPr>
              <a:t>N</a:t>
            </a:r>
            <a:r>
              <a:rPr lang="en-US" altLang="zh-CN" sz="2000" b="1">
                <a:ea typeface="MS Hei" pitchFamily="49" charset="-122"/>
              </a:rPr>
              <a:t> students, each has a grade record in the range 0 to 100 (thus there are </a:t>
            </a:r>
            <a:r>
              <a:rPr lang="en-US" altLang="zh-CN" sz="2000" b="1" i="1">
                <a:solidFill>
                  <a:schemeClr val="hlink"/>
                </a:solidFill>
                <a:ea typeface="MS Hei" pitchFamily="49" charset="-122"/>
              </a:rPr>
              <a:t>M</a:t>
            </a:r>
            <a:r>
              <a:rPr lang="en-US" altLang="zh-CN" sz="2000" b="1" i="1">
                <a:ea typeface="MS Hei" pitchFamily="49" charset="-122"/>
              </a:rPr>
              <a:t> </a:t>
            </a:r>
            <a:r>
              <a:rPr lang="en-US" altLang="zh-CN" sz="2000" b="1">
                <a:ea typeface="MS Hei" pitchFamily="49" charset="-122"/>
              </a:rPr>
              <a:t>= 101 possible distinct grades).  How to sort them according to their grades in </a:t>
            </a:r>
            <a:r>
              <a:rPr lang="en-US" altLang="zh-CN" sz="2000" b="1">
                <a:solidFill>
                  <a:srgbClr val="FF6600"/>
                </a:solidFill>
                <a:ea typeface="MS Hei" pitchFamily="49" charset="-122"/>
              </a:rPr>
              <a:t>linear</a:t>
            </a:r>
            <a:r>
              <a:rPr lang="en-US" altLang="zh-CN" sz="2000" b="1">
                <a:ea typeface="MS Hei" pitchFamily="49" charset="-122"/>
              </a:rPr>
              <a:t> time?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C12339A5-A174-9CBD-F6ED-A253D843244D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960688"/>
            <a:ext cx="3429000" cy="836612"/>
            <a:chOff x="480" y="2016"/>
            <a:chExt cx="2160" cy="527"/>
          </a:xfrm>
        </p:grpSpPr>
        <p:sp>
          <p:nvSpPr>
            <p:cNvPr id="11283" name="Text Box 6">
              <a:extLst>
                <a:ext uri="{FF2B5EF4-FFF2-40B4-BE49-F238E27FC236}">
                  <a16:creationId xmlns:a16="http://schemas.microsoft.com/office/drawing/2014/main" id="{208C97ED-C06B-0E59-56CA-DB99E1BAC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112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hlink"/>
                  </a:solidFill>
                </a:rPr>
                <a:t>count</a:t>
              </a:r>
            </a:p>
          </p:txBody>
        </p:sp>
        <p:sp>
          <p:nvSpPr>
            <p:cNvPr id="11284" name="Rectangle 7">
              <a:extLst>
                <a:ext uri="{FF2B5EF4-FFF2-40B4-BE49-F238E27FC236}">
                  <a16:creationId xmlns:a16="http://schemas.microsoft.com/office/drawing/2014/main" id="{4C06665F-30C6-9D85-9F66-AA54C6150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016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/>
                <a:t>0</a:t>
              </a:r>
            </a:p>
          </p:txBody>
        </p:sp>
        <p:sp>
          <p:nvSpPr>
            <p:cNvPr id="11285" name="Rectangle 8">
              <a:extLst>
                <a:ext uri="{FF2B5EF4-FFF2-40B4-BE49-F238E27FC236}">
                  <a16:creationId xmlns:a16="http://schemas.microsoft.com/office/drawing/2014/main" id="{64597DAB-DB02-8A22-6B33-C84AA27D9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016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/>
                <a:t>1</a:t>
              </a:r>
            </a:p>
          </p:txBody>
        </p:sp>
        <p:sp>
          <p:nvSpPr>
            <p:cNvPr id="11286" name="Rectangle 9">
              <a:extLst>
                <a:ext uri="{FF2B5EF4-FFF2-40B4-BE49-F238E27FC236}">
                  <a16:creationId xmlns:a16="http://schemas.microsoft.com/office/drawing/2014/main" id="{19D23155-CF9F-F52F-567D-DBF8ADDB5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016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/>
                <a:t>100</a:t>
              </a:r>
            </a:p>
          </p:txBody>
        </p:sp>
        <p:sp>
          <p:nvSpPr>
            <p:cNvPr id="11287" name="Rectangle 10">
              <a:extLst>
                <a:ext uri="{FF2B5EF4-FFF2-40B4-BE49-F238E27FC236}">
                  <a16:creationId xmlns:a16="http://schemas.microsoft.com/office/drawing/2014/main" id="{95DE6AAF-2CFF-B50F-2F99-EE21EC11F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016"/>
              <a:ext cx="96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1288" name="Rectangle 11">
              <a:extLst>
                <a:ext uri="{FF2B5EF4-FFF2-40B4-BE49-F238E27FC236}">
                  <a16:creationId xmlns:a16="http://schemas.microsoft.com/office/drawing/2014/main" id="{2020529B-DEE4-577A-0C9D-C55D04CA6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160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600" b="1"/>
            </a:p>
          </p:txBody>
        </p:sp>
        <p:sp>
          <p:nvSpPr>
            <p:cNvPr id="11289" name="Line 12">
              <a:extLst>
                <a:ext uri="{FF2B5EF4-FFF2-40B4-BE49-F238E27FC236}">
                  <a16:creationId xmlns:a16="http://schemas.microsoft.com/office/drawing/2014/main" id="{0D709593-B3A0-AF26-AD4D-3A5F9FB917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0" name="Oval 13">
              <a:extLst>
                <a:ext uri="{FF2B5EF4-FFF2-40B4-BE49-F238E27FC236}">
                  <a16:creationId xmlns:a16="http://schemas.microsoft.com/office/drawing/2014/main" id="{864399DF-8E26-1423-0E3F-F343B047F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448"/>
              <a:ext cx="96" cy="9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1291" name="Rectangle 14">
              <a:extLst>
                <a:ext uri="{FF2B5EF4-FFF2-40B4-BE49-F238E27FC236}">
                  <a16:creationId xmlns:a16="http://schemas.microsoft.com/office/drawing/2014/main" id="{A7D630D2-B883-C731-D77F-EB717B645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160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600" b="1"/>
            </a:p>
          </p:txBody>
        </p:sp>
        <p:sp>
          <p:nvSpPr>
            <p:cNvPr id="11292" name="Line 15">
              <a:extLst>
                <a:ext uri="{FF2B5EF4-FFF2-40B4-BE49-F238E27FC236}">
                  <a16:creationId xmlns:a16="http://schemas.microsoft.com/office/drawing/2014/main" id="{98860DFE-681C-85E2-D719-5F91C49FA9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Oval 16">
              <a:extLst>
                <a:ext uri="{FF2B5EF4-FFF2-40B4-BE49-F238E27FC236}">
                  <a16:creationId xmlns:a16="http://schemas.microsoft.com/office/drawing/2014/main" id="{70AB93C4-415D-3023-3D80-0696F069D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48"/>
              <a:ext cx="96" cy="9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1294" name="Rectangle 17">
              <a:extLst>
                <a:ext uri="{FF2B5EF4-FFF2-40B4-BE49-F238E27FC236}">
                  <a16:creationId xmlns:a16="http://schemas.microsoft.com/office/drawing/2014/main" id="{38CD6E10-9F13-B0C0-B0AC-F72FD9ECF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160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600" b="1"/>
            </a:p>
          </p:txBody>
        </p:sp>
        <p:sp>
          <p:nvSpPr>
            <p:cNvPr id="11295" name="Line 18">
              <a:extLst>
                <a:ext uri="{FF2B5EF4-FFF2-40B4-BE49-F238E27FC236}">
                  <a16:creationId xmlns:a16="http://schemas.microsoft.com/office/drawing/2014/main" id="{E17462AC-4B12-C508-435C-7DF94B7B9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6" name="Oval 19">
              <a:extLst>
                <a:ext uri="{FF2B5EF4-FFF2-40B4-BE49-F238E27FC236}">
                  <a16:creationId xmlns:a16="http://schemas.microsoft.com/office/drawing/2014/main" id="{DC497A8F-0933-4F8D-1FE5-107DBB56A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448"/>
              <a:ext cx="96" cy="9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1297" name="Rectangle 20">
              <a:extLst>
                <a:ext uri="{FF2B5EF4-FFF2-40B4-BE49-F238E27FC236}">
                  <a16:creationId xmlns:a16="http://schemas.microsoft.com/office/drawing/2014/main" id="{14506B40-8175-B055-3EAD-9CAA141FF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160"/>
              <a:ext cx="96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3" name="Group 21">
            <a:extLst>
              <a:ext uri="{FF2B5EF4-FFF2-40B4-BE49-F238E27FC236}">
                <a16:creationId xmlns:a16="http://schemas.microsoft.com/office/drawing/2014/main" id="{474588B5-0955-7809-8C39-1E7663089588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60688"/>
            <a:ext cx="381000" cy="685800"/>
            <a:chOff x="1824" y="2016"/>
            <a:chExt cx="240" cy="432"/>
          </a:xfrm>
        </p:grpSpPr>
        <p:sp>
          <p:nvSpPr>
            <p:cNvPr id="11280" name="Rectangle 22">
              <a:extLst>
                <a:ext uri="{FF2B5EF4-FFF2-40B4-BE49-F238E27FC236}">
                  <a16:creationId xmlns:a16="http://schemas.microsoft.com/office/drawing/2014/main" id="{E5594FB6-E14F-1E63-0BB9-994635A94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016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/>
                <a:t>88</a:t>
              </a:r>
            </a:p>
          </p:txBody>
        </p:sp>
        <p:sp>
          <p:nvSpPr>
            <p:cNvPr id="11281" name="Rectangle 23">
              <a:extLst>
                <a:ext uri="{FF2B5EF4-FFF2-40B4-BE49-F238E27FC236}">
                  <a16:creationId xmlns:a16="http://schemas.microsoft.com/office/drawing/2014/main" id="{EE8943B6-0A17-9F29-7BA3-5834FE066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160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600" b="1"/>
            </a:p>
          </p:txBody>
        </p:sp>
        <p:sp>
          <p:nvSpPr>
            <p:cNvPr id="11282" name="Line 24">
              <a:extLst>
                <a:ext uri="{FF2B5EF4-FFF2-40B4-BE49-F238E27FC236}">
                  <a16:creationId xmlns:a16="http://schemas.microsoft.com/office/drawing/2014/main" id="{5E6722C6-F01A-C6D6-5569-BDBD75894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2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5">
            <a:extLst>
              <a:ext uri="{FF2B5EF4-FFF2-40B4-BE49-F238E27FC236}">
                <a16:creationId xmlns:a16="http://schemas.microsoft.com/office/drawing/2014/main" id="{BBB49792-B437-6722-33A4-AF3C6C53DC83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646488"/>
            <a:ext cx="381000" cy="609600"/>
            <a:chOff x="1824" y="2880"/>
            <a:chExt cx="240" cy="384"/>
          </a:xfrm>
        </p:grpSpPr>
        <p:sp>
          <p:nvSpPr>
            <p:cNvPr id="11277" name="Rectangle 26">
              <a:extLst>
                <a:ext uri="{FF2B5EF4-FFF2-40B4-BE49-F238E27FC236}">
                  <a16:creationId xmlns:a16="http://schemas.microsoft.com/office/drawing/2014/main" id="{C9E4CD99-AEFE-54F7-AF19-3BE348974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880"/>
              <a:ext cx="240" cy="144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600" b="1"/>
            </a:p>
          </p:txBody>
        </p:sp>
        <p:sp>
          <p:nvSpPr>
            <p:cNvPr id="11278" name="Line 27">
              <a:extLst>
                <a:ext uri="{FF2B5EF4-FFF2-40B4-BE49-F238E27FC236}">
                  <a16:creationId xmlns:a16="http://schemas.microsoft.com/office/drawing/2014/main" id="{0BB4917A-BA49-38DB-F32D-FA4F03E8AD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9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9" name="Oval 28">
              <a:extLst>
                <a:ext uri="{FF2B5EF4-FFF2-40B4-BE49-F238E27FC236}">
                  <a16:creationId xmlns:a16="http://schemas.microsoft.com/office/drawing/2014/main" id="{01A4938F-22EE-F23D-8265-14FA62F4E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16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64541" name="AutoShape 29">
            <a:extLst>
              <a:ext uri="{FF2B5EF4-FFF2-40B4-BE49-F238E27FC236}">
                <a16:creationId xmlns:a16="http://schemas.microsoft.com/office/drawing/2014/main" id="{FE35553D-E28F-7529-F676-79FE076C9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808288"/>
            <a:ext cx="4191000" cy="32004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Algorithm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initialize count[ 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while</a:t>
            </a:r>
            <a:r>
              <a:rPr lang="en-US" altLang="zh-CN" sz="1800" b="1">
                <a:latin typeface="Arial" panose="020B0604020202020204" pitchFamily="34" charset="0"/>
              </a:rPr>
              <a:t> (read in a student’s record)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 insert to list count[stdnt.grade];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 (i=0; i&lt;M; 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(count[i])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     output list count[i];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64542" name="Text Box 30">
            <a:extLst>
              <a:ext uri="{FF2B5EF4-FFF2-40B4-BE49-F238E27FC236}">
                <a16:creationId xmlns:a16="http://schemas.microsoft.com/office/drawing/2014/main" id="{77D8ED65-E645-4549-82A5-08741BA48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475288"/>
            <a:ext cx="281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1"/>
              <a:t>T</a:t>
            </a:r>
            <a:r>
              <a:rPr lang="en-US" altLang="zh-CN" sz="2000" b="1"/>
              <a:t>(</a:t>
            </a:r>
            <a:r>
              <a:rPr lang="en-US" altLang="zh-CN" sz="2000" b="1" i="1"/>
              <a:t>N</a:t>
            </a:r>
            <a:r>
              <a:rPr lang="en-US" altLang="zh-CN" sz="2000" b="1"/>
              <a:t>, </a:t>
            </a:r>
            <a:r>
              <a:rPr lang="en-US" altLang="zh-CN" sz="2000" b="1" i="1"/>
              <a:t>M</a:t>
            </a:r>
            <a:r>
              <a:rPr lang="en-US" altLang="zh-CN" sz="2000" b="1"/>
              <a:t>) = O( </a:t>
            </a:r>
            <a:r>
              <a:rPr lang="en-US" altLang="zh-CN" sz="2000" b="1" i="1"/>
              <a:t>M</a:t>
            </a:r>
            <a:r>
              <a:rPr lang="en-US" altLang="zh-CN" sz="2000" b="1"/>
              <a:t>+</a:t>
            </a:r>
            <a:r>
              <a:rPr lang="en-US" altLang="zh-CN" sz="2000" b="1" i="1"/>
              <a:t>N </a:t>
            </a:r>
            <a:r>
              <a:rPr lang="en-US" altLang="zh-CN" sz="2000" b="1"/>
              <a:t>)</a:t>
            </a:r>
            <a:endParaRPr lang="en-US" altLang="zh-CN" sz="2000" b="1" i="1"/>
          </a:p>
        </p:txBody>
      </p:sp>
      <p:graphicFrame>
        <p:nvGraphicFramePr>
          <p:cNvPr id="64543" name="Object 31">
            <a:extLst>
              <a:ext uri="{FF2B5EF4-FFF2-40B4-BE49-F238E27FC236}">
                <a16:creationId xmlns:a16="http://schemas.microsoft.com/office/drawing/2014/main" id="{28FB5FFD-99DD-C62C-FD0C-3BD42700C5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4789488"/>
          <a:ext cx="144780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3" imgW="2287954" imgH="2063262" progId="MS_ClipArt_Gallery.2">
                  <p:embed/>
                </p:oleObj>
              </mc:Choice>
              <mc:Fallback>
                <p:oleObj name="剪辑" r:id="rId3" imgW="2287954" imgH="2063262" progId="MS_ClipArt_Gallery.2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789488"/>
                        <a:ext cx="1447800" cy="130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44" name="AutoShape 32">
            <a:extLst>
              <a:ext uri="{FF2B5EF4-FFF2-40B4-BE49-F238E27FC236}">
                <a16:creationId xmlns:a16="http://schemas.microsoft.com/office/drawing/2014/main" id="{3D47318A-46D6-DE33-C218-E5EBF14E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332288"/>
            <a:ext cx="1828800" cy="1219200"/>
          </a:xfrm>
          <a:prstGeom prst="cloudCallout">
            <a:avLst>
              <a:gd name="adj1" fmla="val -81250"/>
              <a:gd name="adj2" fmla="val 30861"/>
            </a:avLst>
          </a:prstGeom>
          <a:gradFill rotWithShape="0">
            <a:gsLst>
              <a:gs pos="0">
                <a:srgbClr val="ADD8AD"/>
              </a:gs>
              <a:gs pos="100000">
                <a:srgbClr val="CCFFCC"/>
              </a:gs>
            </a:gsLst>
            <a:lin ang="18900000" scaled="1"/>
          </a:gradFill>
          <a:ln w="9525">
            <a:solidFill>
              <a:srgbClr val="CCFFFF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What if </a:t>
            </a:r>
            <a:r>
              <a:rPr lang="en-US" altLang="zh-CN" sz="2000" b="1" i="1"/>
              <a:t>M</a:t>
            </a:r>
            <a:r>
              <a:rPr lang="en-US" altLang="zh-CN" sz="2000" b="1"/>
              <a:t> &gt;&gt; </a:t>
            </a:r>
            <a:r>
              <a:rPr lang="en-US" altLang="zh-CN" sz="2000" b="1" i="1"/>
              <a:t>N </a:t>
            </a:r>
            <a:r>
              <a:rPr lang="en-US" altLang="zh-CN" sz="2000" b="1"/>
              <a:t>?</a:t>
            </a:r>
          </a:p>
        </p:txBody>
      </p:sp>
      <p:sp>
        <p:nvSpPr>
          <p:cNvPr id="11276" name="Text Box 33">
            <a:extLst>
              <a:ext uri="{FF2B5EF4-FFF2-40B4-BE49-F238E27FC236}">
                <a16:creationId xmlns:a16="http://schemas.microsoft.com/office/drawing/2014/main" id="{4B0091BB-D491-C138-C3D2-49259B409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4625"/>
            <a:ext cx="900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10/14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64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utoUpdateAnimBg="0"/>
      <p:bldP spid="64515" grpId="0" autoUpdateAnimBg="0"/>
      <p:bldP spid="64516" grpId="0" autoUpdateAnimBg="0"/>
      <p:bldP spid="64541" grpId="0" animBg="1" autoUpdateAnimBg="0"/>
      <p:bldP spid="64542" grpId="0" autoUpdateAnimBg="0"/>
      <p:bldP spid="6454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A5CF598A-3B0B-A8FA-FAAB-36E754C56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65125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ea typeface="MS Hei" pitchFamily="49" charset="-122"/>
              </a:rPr>
              <a:t>〖Example〗 </a:t>
            </a:r>
            <a:r>
              <a:rPr lang="en-US" altLang="zh-CN" sz="2000" b="1">
                <a:ea typeface="MS Hei" pitchFamily="49" charset="-122"/>
              </a:rPr>
              <a:t>Given </a:t>
            </a:r>
            <a:r>
              <a:rPr lang="en-US" altLang="zh-CN" sz="2000" b="1" i="1">
                <a:solidFill>
                  <a:schemeClr val="hlink"/>
                </a:solidFill>
                <a:ea typeface="MS Hei" pitchFamily="49" charset="-122"/>
              </a:rPr>
              <a:t>N</a:t>
            </a:r>
            <a:r>
              <a:rPr lang="en-US" altLang="zh-CN" sz="2000" b="1">
                <a:ea typeface="MS Hei" pitchFamily="49" charset="-122"/>
              </a:rPr>
              <a:t> = 10 integers in the range 0 to 999 ( </a:t>
            </a:r>
            <a:r>
              <a:rPr lang="en-US" altLang="zh-CN" sz="2000" b="1" i="1">
                <a:solidFill>
                  <a:schemeClr val="hlink"/>
                </a:solidFill>
                <a:ea typeface="MS Hei" pitchFamily="49" charset="-122"/>
              </a:rPr>
              <a:t>M</a:t>
            </a:r>
            <a:r>
              <a:rPr lang="en-US" altLang="zh-CN" sz="2000" b="1" i="1">
                <a:ea typeface="MS Hei" pitchFamily="49" charset="-122"/>
              </a:rPr>
              <a:t> </a:t>
            </a:r>
            <a:r>
              <a:rPr lang="en-US" altLang="zh-CN" sz="2000" b="1">
                <a:ea typeface="MS Hei" pitchFamily="49" charset="-122"/>
              </a:rPr>
              <a:t>= 1000 ) Is it possible to sort them in </a:t>
            </a:r>
            <a:r>
              <a:rPr lang="en-US" altLang="zh-CN" sz="2000" b="1">
                <a:solidFill>
                  <a:srgbClr val="FF6600"/>
                </a:solidFill>
                <a:ea typeface="MS Hei" pitchFamily="49" charset="-122"/>
              </a:rPr>
              <a:t>linear</a:t>
            </a:r>
            <a:r>
              <a:rPr lang="en-US" altLang="zh-CN" sz="2000" b="1">
                <a:ea typeface="MS Hei" pitchFamily="49" charset="-122"/>
              </a:rPr>
              <a:t> time?</a:t>
            </a:r>
          </a:p>
        </p:txBody>
      </p:sp>
      <p:sp>
        <p:nvSpPr>
          <p:cNvPr id="65539" name="Text Box 3">
            <a:extLst>
              <a:ext uri="{FF2B5EF4-FFF2-40B4-BE49-F238E27FC236}">
                <a16:creationId xmlns:a16="http://schemas.microsoft.com/office/drawing/2014/main" id="{2ACD9B49-8305-F11E-98AF-E4ADD8FF1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03325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sz="2400" b="1">
                <a:sym typeface="Wingdings" panose="05000000000000000000" pitchFamily="2" charset="2"/>
              </a:rPr>
              <a:t> </a:t>
            </a:r>
            <a:r>
              <a:rPr lang="en-US" altLang="zh-CN" sz="2400" b="1"/>
              <a:t>Radix Sort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C211354D-391B-27BC-6133-C5E32BF6D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60525"/>
            <a:ext cx="541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</a:rPr>
              <a:t>Input:</a:t>
            </a:r>
            <a:r>
              <a:rPr lang="en-US" altLang="zh-CN" sz="2000" b="1"/>
              <a:t>  64, 8, 216, 512, 27, 729, 0, 1, 343, 125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F9984CC2-C395-6B27-85A4-D30208A182C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574925"/>
            <a:ext cx="6248400" cy="366713"/>
            <a:chOff x="576" y="1440"/>
            <a:chExt cx="3936" cy="231"/>
          </a:xfrm>
        </p:grpSpPr>
        <p:sp>
          <p:nvSpPr>
            <p:cNvPr id="12356" name="Rectangle 6">
              <a:extLst>
                <a:ext uri="{FF2B5EF4-FFF2-40B4-BE49-F238E27FC236}">
                  <a16:creationId xmlns:a16="http://schemas.microsoft.com/office/drawing/2014/main" id="{5664D607-3E62-2E3F-B9FB-BBFB620E7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440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0</a:t>
              </a:r>
            </a:p>
          </p:txBody>
        </p:sp>
        <p:sp>
          <p:nvSpPr>
            <p:cNvPr id="12357" name="Text Box 7">
              <a:extLst>
                <a:ext uri="{FF2B5EF4-FFF2-40B4-BE49-F238E27FC236}">
                  <a16:creationId xmlns:a16="http://schemas.microsoft.com/office/drawing/2014/main" id="{E0C9685B-785C-A4F7-8714-002F990EC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440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hlink"/>
                  </a:solidFill>
                </a:rPr>
                <a:t>Bucket</a:t>
              </a:r>
            </a:p>
          </p:txBody>
        </p:sp>
        <p:sp>
          <p:nvSpPr>
            <p:cNvPr id="12358" name="Rectangle 8">
              <a:extLst>
                <a:ext uri="{FF2B5EF4-FFF2-40B4-BE49-F238E27FC236}">
                  <a16:creationId xmlns:a16="http://schemas.microsoft.com/office/drawing/2014/main" id="{B04C8955-65B3-5546-28D0-881356F12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440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1</a:t>
              </a:r>
            </a:p>
          </p:txBody>
        </p:sp>
        <p:sp>
          <p:nvSpPr>
            <p:cNvPr id="12359" name="Rectangle 9">
              <a:extLst>
                <a:ext uri="{FF2B5EF4-FFF2-40B4-BE49-F238E27FC236}">
                  <a16:creationId xmlns:a16="http://schemas.microsoft.com/office/drawing/2014/main" id="{9EF8366A-21D3-C1D5-ADD6-D0CA267C1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440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2</a:t>
              </a:r>
            </a:p>
          </p:txBody>
        </p:sp>
        <p:sp>
          <p:nvSpPr>
            <p:cNvPr id="12360" name="Rectangle 10">
              <a:extLst>
                <a:ext uri="{FF2B5EF4-FFF2-40B4-BE49-F238E27FC236}">
                  <a16:creationId xmlns:a16="http://schemas.microsoft.com/office/drawing/2014/main" id="{5E86029F-8EBF-2416-DA28-12A8E5DFA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440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3</a:t>
              </a:r>
            </a:p>
          </p:txBody>
        </p:sp>
        <p:sp>
          <p:nvSpPr>
            <p:cNvPr id="12361" name="Rectangle 11">
              <a:extLst>
                <a:ext uri="{FF2B5EF4-FFF2-40B4-BE49-F238E27FC236}">
                  <a16:creationId xmlns:a16="http://schemas.microsoft.com/office/drawing/2014/main" id="{B7241CAF-9540-779C-CA46-DF13B85EE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440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4</a:t>
              </a:r>
            </a:p>
          </p:txBody>
        </p:sp>
        <p:sp>
          <p:nvSpPr>
            <p:cNvPr id="12362" name="Rectangle 12">
              <a:extLst>
                <a:ext uri="{FF2B5EF4-FFF2-40B4-BE49-F238E27FC236}">
                  <a16:creationId xmlns:a16="http://schemas.microsoft.com/office/drawing/2014/main" id="{4D95D955-7A5E-8CAB-67C9-5A6199A3C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440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5</a:t>
              </a:r>
            </a:p>
          </p:txBody>
        </p:sp>
        <p:sp>
          <p:nvSpPr>
            <p:cNvPr id="12363" name="Rectangle 13">
              <a:extLst>
                <a:ext uri="{FF2B5EF4-FFF2-40B4-BE49-F238E27FC236}">
                  <a16:creationId xmlns:a16="http://schemas.microsoft.com/office/drawing/2014/main" id="{48360E4F-72B1-22D3-B9F6-4B3806E09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440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6</a:t>
              </a:r>
            </a:p>
          </p:txBody>
        </p:sp>
        <p:sp>
          <p:nvSpPr>
            <p:cNvPr id="12364" name="Rectangle 14">
              <a:extLst>
                <a:ext uri="{FF2B5EF4-FFF2-40B4-BE49-F238E27FC236}">
                  <a16:creationId xmlns:a16="http://schemas.microsoft.com/office/drawing/2014/main" id="{F7AE1BCC-F634-12BF-3318-7D9BF5903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440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7</a:t>
              </a:r>
            </a:p>
          </p:txBody>
        </p:sp>
        <p:sp>
          <p:nvSpPr>
            <p:cNvPr id="12365" name="Rectangle 15">
              <a:extLst>
                <a:ext uri="{FF2B5EF4-FFF2-40B4-BE49-F238E27FC236}">
                  <a16:creationId xmlns:a16="http://schemas.microsoft.com/office/drawing/2014/main" id="{882D7A09-5BDD-5CAC-1006-9AFD7BA3B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440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8</a:t>
              </a:r>
            </a:p>
          </p:txBody>
        </p:sp>
        <p:sp>
          <p:nvSpPr>
            <p:cNvPr id="12366" name="Rectangle 16">
              <a:extLst>
                <a:ext uri="{FF2B5EF4-FFF2-40B4-BE49-F238E27FC236}">
                  <a16:creationId xmlns:a16="http://schemas.microsoft.com/office/drawing/2014/main" id="{60A5A789-7181-3495-C9FC-0906E6C4B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440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9</a:t>
              </a:r>
            </a:p>
          </p:txBody>
        </p:sp>
      </p:grpSp>
      <p:sp>
        <p:nvSpPr>
          <p:cNvPr id="65553" name="Text Box 17">
            <a:extLst>
              <a:ext uri="{FF2B5EF4-FFF2-40B4-BE49-F238E27FC236}">
                <a16:creationId xmlns:a16="http://schemas.microsoft.com/office/drawing/2014/main" id="{F5584078-6D78-D8D1-0893-D0F66F0AD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041525"/>
            <a:ext cx="617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Sort according to the </a:t>
            </a:r>
            <a:r>
              <a:rPr lang="en-US" altLang="zh-CN" sz="2000" b="1">
                <a:solidFill>
                  <a:srgbClr val="FF6600"/>
                </a:solidFill>
              </a:rPr>
              <a:t>L</a:t>
            </a:r>
            <a:r>
              <a:rPr lang="en-US" altLang="zh-CN" sz="2000" b="1"/>
              <a:t>east </a:t>
            </a:r>
            <a:r>
              <a:rPr lang="en-US" altLang="zh-CN" sz="2000" b="1">
                <a:solidFill>
                  <a:srgbClr val="FF6600"/>
                </a:solidFill>
              </a:rPr>
              <a:t>S</a:t>
            </a:r>
            <a:r>
              <a:rPr lang="en-US" altLang="zh-CN" sz="2000" b="1"/>
              <a:t>ignificant </a:t>
            </a:r>
            <a:r>
              <a:rPr lang="en-US" altLang="zh-CN" sz="2000" b="1">
                <a:solidFill>
                  <a:srgbClr val="FF6600"/>
                </a:solidFill>
              </a:rPr>
              <a:t>D</a:t>
            </a:r>
            <a:r>
              <a:rPr lang="en-US" altLang="zh-CN" sz="2000" b="1"/>
              <a:t>igit first.</a:t>
            </a:r>
          </a:p>
        </p:txBody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id="{869FA4D3-E647-0FD6-57B7-713D265F306B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955925"/>
            <a:ext cx="6172200" cy="366713"/>
            <a:chOff x="624" y="1872"/>
            <a:chExt cx="3888" cy="231"/>
          </a:xfrm>
        </p:grpSpPr>
        <p:sp>
          <p:nvSpPr>
            <p:cNvPr id="12345" name="Rectangle 19">
              <a:extLst>
                <a:ext uri="{FF2B5EF4-FFF2-40B4-BE49-F238E27FC236}">
                  <a16:creationId xmlns:a16="http://schemas.microsoft.com/office/drawing/2014/main" id="{E62CB1DC-DB50-6EA1-507F-B12B3B657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6600"/>
                  </a:solidFill>
                </a:rPr>
                <a:t>0</a:t>
              </a:r>
            </a:p>
          </p:txBody>
        </p:sp>
        <p:sp>
          <p:nvSpPr>
            <p:cNvPr id="12346" name="Rectangle 20">
              <a:extLst>
                <a:ext uri="{FF2B5EF4-FFF2-40B4-BE49-F238E27FC236}">
                  <a16:creationId xmlns:a16="http://schemas.microsoft.com/office/drawing/2014/main" id="{C6501052-898B-8BD0-C2D5-7BE566B20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872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hlink"/>
                  </a:solidFill>
                </a:rPr>
                <a:t>Pass 1</a:t>
              </a:r>
            </a:p>
          </p:txBody>
        </p:sp>
        <p:sp>
          <p:nvSpPr>
            <p:cNvPr id="12347" name="Rectangle 21">
              <a:extLst>
                <a:ext uri="{FF2B5EF4-FFF2-40B4-BE49-F238E27FC236}">
                  <a16:creationId xmlns:a16="http://schemas.microsoft.com/office/drawing/2014/main" id="{FBDB6C95-6EBB-99B5-F0F1-8E5A3367A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872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6600"/>
                  </a:solidFill>
                </a:rPr>
                <a:t>1</a:t>
              </a:r>
            </a:p>
          </p:txBody>
        </p:sp>
        <p:sp>
          <p:nvSpPr>
            <p:cNvPr id="12348" name="Rectangle 22">
              <a:extLst>
                <a:ext uri="{FF2B5EF4-FFF2-40B4-BE49-F238E27FC236}">
                  <a16:creationId xmlns:a16="http://schemas.microsoft.com/office/drawing/2014/main" id="{CDA71A86-B139-6052-E07E-40E7954EB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872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51</a:t>
              </a:r>
              <a:r>
                <a:rPr lang="en-US" altLang="zh-CN" sz="1800" b="1">
                  <a:solidFill>
                    <a:srgbClr val="FF6600"/>
                  </a:solidFill>
                </a:rPr>
                <a:t>2</a:t>
              </a:r>
            </a:p>
          </p:txBody>
        </p:sp>
        <p:sp>
          <p:nvSpPr>
            <p:cNvPr id="12349" name="Rectangle 23">
              <a:extLst>
                <a:ext uri="{FF2B5EF4-FFF2-40B4-BE49-F238E27FC236}">
                  <a16:creationId xmlns:a16="http://schemas.microsoft.com/office/drawing/2014/main" id="{1F48E633-D7C2-CD11-E6A9-7BAC2726E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872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34</a:t>
              </a:r>
              <a:r>
                <a:rPr lang="en-US" altLang="zh-CN" sz="1800" b="1">
                  <a:solidFill>
                    <a:srgbClr val="FF6600"/>
                  </a:solidFill>
                </a:rPr>
                <a:t>3</a:t>
              </a:r>
            </a:p>
          </p:txBody>
        </p:sp>
        <p:sp>
          <p:nvSpPr>
            <p:cNvPr id="12350" name="Rectangle 24">
              <a:extLst>
                <a:ext uri="{FF2B5EF4-FFF2-40B4-BE49-F238E27FC236}">
                  <a16:creationId xmlns:a16="http://schemas.microsoft.com/office/drawing/2014/main" id="{FAED2206-DC44-16E5-DC37-BA6A805C4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872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6</a:t>
              </a:r>
              <a:r>
                <a:rPr lang="en-US" altLang="zh-CN" sz="1800" b="1">
                  <a:solidFill>
                    <a:srgbClr val="FF6600"/>
                  </a:solidFill>
                </a:rPr>
                <a:t>4</a:t>
              </a:r>
            </a:p>
          </p:txBody>
        </p:sp>
        <p:sp>
          <p:nvSpPr>
            <p:cNvPr id="12351" name="Rectangle 25">
              <a:extLst>
                <a:ext uri="{FF2B5EF4-FFF2-40B4-BE49-F238E27FC236}">
                  <a16:creationId xmlns:a16="http://schemas.microsoft.com/office/drawing/2014/main" id="{6CE02B4D-285D-D556-DD18-D98B1AA6B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872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12</a:t>
              </a:r>
              <a:r>
                <a:rPr lang="en-US" altLang="zh-CN" sz="1800" b="1">
                  <a:solidFill>
                    <a:srgbClr val="FF6600"/>
                  </a:solidFill>
                </a:rPr>
                <a:t>5</a:t>
              </a:r>
            </a:p>
          </p:txBody>
        </p:sp>
        <p:sp>
          <p:nvSpPr>
            <p:cNvPr id="12352" name="Rectangle 26">
              <a:extLst>
                <a:ext uri="{FF2B5EF4-FFF2-40B4-BE49-F238E27FC236}">
                  <a16:creationId xmlns:a16="http://schemas.microsoft.com/office/drawing/2014/main" id="{CA8CDBC4-F642-2962-6EFA-FB69D7350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872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21</a:t>
              </a:r>
              <a:r>
                <a:rPr lang="en-US" altLang="zh-CN" sz="1800" b="1">
                  <a:solidFill>
                    <a:srgbClr val="FF6600"/>
                  </a:solidFill>
                </a:rPr>
                <a:t>6</a:t>
              </a:r>
            </a:p>
          </p:txBody>
        </p:sp>
        <p:sp>
          <p:nvSpPr>
            <p:cNvPr id="12353" name="Rectangle 27">
              <a:extLst>
                <a:ext uri="{FF2B5EF4-FFF2-40B4-BE49-F238E27FC236}">
                  <a16:creationId xmlns:a16="http://schemas.microsoft.com/office/drawing/2014/main" id="{3A55FBC7-92FB-276F-4AE7-860F5719D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872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2</a:t>
              </a:r>
              <a:r>
                <a:rPr lang="en-US" altLang="zh-CN" sz="1800" b="1">
                  <a:solidFill>
                    <a:srgbClr val="FF6600"/>
                  </a:solidFill>
                </a:rPr>
                <a:t>7</a:t>
              </a:r>
            </a:p>
          </p:txBody>
        </p:sp>
        <p:sp>
          <p:nvSpPr>
            <p:cNvPr id="12354" name="Rectangle 28">
              <a:extLst>
                <a:ext uri="{FF2B5EF4-FFF2-40B4-BE49-F238E27FC236}">
                  <a16:creationId xmlns:a16="http://schemas.microsoft.com/office/drawing/2014/main" id="{1845BA98-287D-0FCD-955D-453284A11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872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6600"/>
                  </a:solidFill>
                </a:rPr>
                <a:t>8</a:t>
              </a:r>
            </a:p>
          </p:txBody>
        </p:sp>
        <p:sp>
          <p:nvSpPr>
            <p:cNvPr id="12355" name="Rectangle 29">
              <a:extLst>
                <a:ext uri="{FF2B5EF4-FFF2-40B4-BE49-F238E27FC236}">
                  <a16:creationId xmlns:a16="http://schemas.microsoft.com/office/drawing/2014/main" id="{C35CAA95-196A-AFF6-EC8E-FD02AA950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872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72</a:t>
              </a:r>
              <a:r>
                <a:rPr lang="en-US" altLang="zh-CN" sz="1800" b="1">
                  <a:solidFill>
                    <a:srgbClr val="FF6600"/>
                  </a:solidFill>
                </a:rPr>
                <a:t>9</a:t>
              </a:r>
            </a:p>
          </p:txBody>
        </p:sp>
      </p:grpSp>
      <p:grpSp>
        <p:nvGrpSpPr>
          <p:cNvPr id="4" name="Group 30">
            <a:extLst>
              <a:ext uri="{FF2B5EF4-FFF2-40B4-BE49-F238E27FC236}">
                <a16:creationId xmlns:a16="http://schemas.microsoft.com/office/drawing/2014/main" id="{95DF6A80-DDC5-0F5A-88AF-FBACD4E33560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336925"/>
            <a:ext cx="6172200" cy="914400"/>
            <a:chOff x="624" y="2064"/>
            <a:chExt cx="3888" cy="576"/>
          </a:xfrm>
        </p:grpSpPr>
        <p:sp>
          <p:nvSpPr>
            <p:cNvPr id="12334" name="Rectangle 31">
              <a:extLst>
                <a:ext uri="{FF2B5EF4-FFF2-40B4-BE49-F238E27FC236}">
                  <a16:creationId xmlns:a16="http://schemas.microsoft.com/office/drawing/2014/main" id="{6C6C7964-2670-F1DD-9471-8D9E196D8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208"/>
              <a:ext cx="4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hlink"/>
                  </a:solidFill>
                </a:rPr>
                <a:t>Pass 2</a:t>
              </a:r>
            </a:p>
          </p:txBody>
        </p:sp>
        <p:sp>
          <p:nvSpPr>
            <p:cNvPr id="12335" name="Rectangle 32">
              <a:extLst>
                <a:ext uri="{FF2B5EF4-FFF2-40B4-BE49-F238E27FC236}">
                  <a16:creationId xmlns:a16="http://schemas.microsoft.com/office/drawing/2014/main" id="{48E1A865-BF90-C837-B8D6-BBD470739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064"/>
              <a:ext cx="33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 b="1"/>
            </a:p>
          </p:txBody>
        </p:sp>
        <p:sp>
          <p:nvSpPr>
            <p:cNvPr id="12336" name="Rectangle 33">
              <a:extLst>
                <a:ext uri="{FF2B5EF4-FFF2-40B4-BE49-F238E27FC236}">
                  <a16:creationId xmlns:a16="http://schemas.microsoft.com/office/drawing/2014/main" id="{8CB7D265-5D67-1B94-9C21-BD792D341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064"/>
              <a:ext cx="33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 b="1"/>
            </a:p>
          </p:txBody>
        </p:sp>
        <p:sp>
          <p:nvSpPr>
            <p:cNvPr id="12337" name="Rectangle 34">
              <a:extLst>
                <a:ext uri="{FF2B5EF4-FFF2-40B4-BE49-F238E27FC236}">
                  <a16:creationId xmlns:a16="http://schemas.microsoft.com/office/drawing/2014/main" id="{63185BEF-6B7A-97CB-E80C-D92D46B98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064"/>
              <a:ext cx="33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 b="1"/>
            </a:p>
          </p:txBody>
        </p:sp>
        <p:sp>
          <p:nvSpPr>
            <p:cNvPr id="12338" name="Rectangle 35">
              <a:extLst>
                <a:ext uri="{FF2B5EF4-FFF2-40B4-BE49-F238E27FC236}">
                  <a16:creationId xmlns:a16="http://schemas.microsoft.com/office/drawing/2014/main" id="{02B54C4A-FDB9-0937-3176-2423DE55B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064"/>
              <a:ext cx="33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 b="1"/>
            </a:p>
          </p:txBody>
        </p:sp>
        <p:sp>
          <p:nvSpPr>
            <p:cNvPr id="12339" name="Rectangle 36">
              <a:extLst>
                <a:ext uri="{FF2B5EF4-FFF2-40B4-BE49-F238E27FC236}">
                  <a16:creationId xmlns:a16="http://schemas.microsoft.com/office/drawing/2014/main" id="{07B2EBA0-5864-636F-3CC3-79EECE3E2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064"/>
              <a:ext cx="33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 b="1"/>
            </a:p>
          </p:txBody>
        </p:sp>
        <p:sp>
          <p:nvSpPr>
            <p:cNvPr id="12340" name="Rectangle 37">
              <a:extLst>
                <a:ext uri="{FF2B5EF4-FFF2-40B4-BE49-F238E27FC236}">
                  <a16:creationId xmlns:a16="http://schemas.microsoft.com/office/drawing/2014/main" id="{1E35B52C-0897-9DFB-7853-9606B63E4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064"/>
              <a:ext cx="33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 b="1"/>
            </a:p>
          </p:txBody>
        </p:sp>
        <p:sp>
          <p:nvSpPr>
            <p:cNvPr id="12341" name="Rectangle 38">
              <a:extLst>
                <a:ext uri="{FF2B5EF4-FFF2-40B4-BE49-F238E27FC236}">
                  <a16:creationId xmlns:a16="http://schemas.microsoft.com/office/drawing/2014/main" id="{A7B569CB-82EE-CE88-398E-CE85A6F2A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064"/>
              <a:ext cx="33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 b="1"/>
            </a:p>
          </p:txBody>
        </p:sp>
        <p:sp>
          <p:nvSpPr>
            <p:cNvPr id="12342" name="Rectangle 39">
              <a:extLst>
                <a:ext uri="{FF2B5EF4-FFF2-40B4-BE49-F238E27FC236}">
                  <a16:creationId xmlns:a16="http://schemas.microsoft.com/office/drawing/2014/main" id="{CDA705AD-1DE3-B4BF-3F6C-A48FD047C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064"/>
              <a:ext cx="33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 b="1"/>
            </a:p>
          </p:txBody>
        </p:sp>
        <p:sp>
          <p:nvSpPr>
            <p:cNvPr id="12343" name="Rectangle 40">
              <a:extLst>
                <a:ext uri="{FF2B5EF4-FFF2-40B4-BE49-F238E27FC236}">
                  <a16:creationId xmlns:a16="http://schemas.microsoft.com/office/drawing/2014/main" id="{5CE20D31-5E39-E709-D02F-2B0E006F9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064"/>
              <a:ext cx="33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 b="1"/>
            </a:p>
          </p:txBody>
        </p:sp>
        <p:sp>
          <p:nvSpPr>
            <p:cNvPr id="12344" name="Rectangle 41">
              <a:extLst>
                <a:ext uri="{FF2B5EF4-FFF2-40B4-BE49-F238E27FC236}">
                  <a16:creationId xmlns:a16="http://schemas.microsoft.com/office/drawing/2014/main" id="{D04B6AF7-64D2-A7C4-3256-638742BC6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064"/>
              <a:ext cx="33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 b="1"/>
            </a:p>
          </p:txBody>
        </p:sp>
      </p:grpSp>
      <p:sp>
        <p:nvSpPr>
          <p:cNvPr id="65578" name="Rectangle 42">
            <a:extLst>
              <a:ext uri="{FF2B5EF4-FFF2-40B4-BE49-F238E27FC236}">
                <a16:creationId xmlns:a16="http://schemas.microsoft.com/office/drawing/2014/main" id="{CDFE93F9-26F4-28EB-A3A0-B135F743F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336925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0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579" name="Rectangle 43">
            <a:extLst>
              <a:ext uri="{FF2B5EF4-FFF2-40B4-BE49-F238E27FC236}">
                <a16:creationId xmlns:a16="http://schemas.microsoft.com/office/drawing/2014/main" id="{8F177EA8-3106-41B7-F77C-3D8D6E6D9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641725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1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580" name="Rectangle 44">
            <a:extLst>
              <a:ext uri="{FF2B5EF4-FFF2-40B4-BE49-F238E27FC236}">
                <a16:creationId xmlns:a16="http://schemas.microsoft.com/office/drawing/2014/main" id="{20AC03FE-A6C8-B073-D086-BD66C5B0E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336925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5</a:t>
            </a:r>
            <a:r>
              <a:rPr lang="en-US" altLang="zh-CN" sz="1800" b="1">
                <a:solidFill>
                  <a:schemeClr val="accent1"/>
                </a:solidFill>
              </a:rPr>
              <a:t>1</a:t>
            </a:r>
            <a:r>
              <a:rPr lang="en-US" altLang="zh-CN" sz="1800" b="1"/>
              <a:t>2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581" name="Rectangle 45">
            <a:extLst>
              <a:ext uri="{FF2B5EF4-FFF2-40B4-BE49-F238E27FC236}">
                <a16:creationId xmlns:a16="http://schemas.microsoft.com/office/drawing/2014/main" id="{1F39D479-5745-89F5-A530-0CBC5171F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336925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3</a:t>
            </a:r>
            <a:r>
              <a:rPr lang="en-US" altLang="zh-CN" sz="1800" b="1">
                <a:solidFill>
                  <a:schemeClr val="accent1"/>
                </a:solidFill>
              </a:rPr>
              <a:t>4</a:t>
            </a:r>
            <a:r>
              <a:rPr lang="en-US" altLang="zh-CN" sz="1800" b="1"/>
              <a:t>3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582" name="Rectangle 46">
            <a:extLst>
              <a:ext uri="{FF2B5EF4-FFF2-40B4-BE49-F238E27FC236}">
                <a16:creationId xmlns:a16="http://schemas.microsoft.com/office/drawing/2014/main" id="{BFC93EC2-2E53-7432-99DF-A5468CC8E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336925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accent1"/>
                </a:solidFill>
              </a:rPr>
              <a:t>6</a:t>
            </a:r>
            <a:r>
              <a:rPr lang="en-US" altLang="zh-CN" sz="1800" b="1"/>
              <a:t>4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583" name="Rectangle 47">
            <a:extLst>
              <a:ext uri="{FF2B5EF4-FFF2-40B4-BE49-F238E27FC236}">
                <a16:creationId xmlns:a16="http://schemas.microsoft.com/office/drawing/2014/main" id="{B4269AF0-6376-D780-50CC-CA6EC6A1B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336925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1</a:t>
            </a:r>
            <a:r>
              <a:rPr lang="en-US" altLang="zh-CN" sz="1800" b="1">
                <a:solidFill>
                  <a:schemeClr val="accent1"/>
                </a:solidFill>
              </a:rPr>
              <a:t>2</a:t>
            </a:r>
            <a:r>
              <a:rPr lang="en-US" altLang="zh-CN" sz="1800" b="1"/>
              <a:t>5</a:t>
            </a:r>
          </a:p>
        </p:txBody>
      </p:sp>
      <p:sp>
        <p:nvSpPr>
          <p:cNvPr id="65584" name="Rectangle 48">
            <a:extLst>
              <a:ext uri="{FF2B5EF4-FFF2-40B4-BE49-F238E27FC236}">
                <a16:creationId xmlns:a16="http://schemas.microsoft.com/office/drawing/2014/main" id="{939D6B34-8335-BFB7-52CE-308EF0390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641725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2</a:t>
            </a:r>
            <a:r>
              <a:rPr lang="en-US" altLang="zh-CN" sz="1800" b="1">
                <a:solidFill>
                  <a:schemeClr val="accent1"/>
                </a:solidFill>
              </a:rPr>
              <a:t>1</a:t>
            </a:r>
            <a:r>
              <a:rPr lang="en-US" altLang="zh-CN" sz="1800" b="1"/>
              <a:t>6</a:t>
            </a:r>
          </a:p>
        </p:txBody>
      </p:sp>
      <p:sp>
        <p:nvSpPr>
          <p:cNvPr id="65585" name="Rectangle 49">
            <a:extLst>
              <a:ext uri="{FF2B5EF4-FFF2-40B4-BE49-F238E27FC236}">
                <a16:creationId xmlns:a16="http://schemas.microsoft.com/office/drawing/2014/main" id="{A21FBC2A-5764-DD87-5190-9DE031C4D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641725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accent1"/>
                </a:solidFill>
              </a:rPr>
              <a:t>2</a:t>
            </a:r>
            <a:r>
              <a:rPr lang="en-US" altLang="zh-CN" sz="1800" b="1"/>
              <a:t>7</a:t>
            </a:r>
          </a:p>
        </p:txBody>
      </p:sp>
      <p:sp>
        <p:nvSpPr>
          <p:cNvPr id="65586" name="Rectangle 50">
            <a:extLst>
              <a:ext uri="{FF2B5EF4-FFF2-40B4-BE49-F238E27FC236}">
                <a16:creationId xmlns:a16="http://schemas.microsoft.com/office/drawing/2014/main" id="{B85C4264-3D07-8C7C-86BF-7C9D36083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946525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8</a:t>
            </a:r>
          </a:p>
        </p:txBody>
      </p:sp>
      <p:sp>
        <p:nvSpPr>
          <p:cNvPr id="65587" name="Rectangle 51">
            <a:extLst>
              <a:ext uri="{FF2B5EF4-FFF2-40B4-BE49-F238E27FC236}">
                <a16:creationId xmlns:a16="http://schemas.microsoft.com/office/drawing/2014/main" id="{29C5F38D-813F-2AFE-0233-B7CAA47ED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946525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7</a:t>
            </a:r>
            <a:r>
              <a:rPr lang="en-US" altLang="zh-CN" sz="1800" b="1">
                <a:solidFill>
                  <a:schemeClr val="accent1"/>
                </a:solidFill>
              </a:rPr>
              <a:t>2</a:t>
            </a:r>
            <a:r>
              <a:rPr lang="en-US" altLang="zh-CN" sz="1800" b="1"/>
              <a:t>9</a:t>
            </a:r>
          </a:p>
        </p:txBody>
      </p:sp>
      <p:grpSp>
        <p:nvGrpSpPr>
          <p:cNvPr id="5" name="Group 52">
            <a:extLst>
              <a:ext uri="{FF2B5EF4-FFF2-40B4-BE49-F238E27FC236}">
                <a16:creationId xmlns:a16="http://schemas.microsoft.com/office/drawing/2014/main" id="{4496845D-4A5A-8215-3664-3A3014F70E1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327525"/>
            <a:ext cx="6172200" cy="1524000"/>
            <a:chOff x="624" y="2640"/>
            <a:chExt cx="3888" cy="960"/>
          </a:xfrm>
        </p:grpSpPr>
        <p:sp>
          <p:nvSpPr>
            <p:cNvPr id="12323" name="Rectangle 53">
              <a:extLst>
                <a:ext uri="{FF2B5EF4-FFF2-40B4-BE49-F238E27FC236}">
                  <a16:creationId xmlns:a16="http://schemas.microsoft.com/office/drawing/2014/main" id="{B2755ECB-307D-6CCD-AE3E-DC3CF1862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640"/>
              <a:ext cx="33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 b="1"/>
            </a:p>
          </p:txBody>
        </p:sp>
        <p:sp>
          <p:nvSpPr>
            <p:cNvPr id="12324" name="Rectangle 54">
              <a:extLst>
                <a:ext uri="{FF2B5EF4-FFF2-40B4-BE49-F238E27FC236}">
                  <a16:creationId xmlns:a16="http://schemas.microsoft.com/office/drawing/2014/main" id="{A9BA762D-B5E3-09FF-151A-F1B9D0524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976"/>
              <a:ext cx="4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hlink"/>
                  </a:solidFill>
                </a:rPr>
                <a:t>Pass 3</a:t>
              </a:r>
            </a:p>
          </p:txBody>
        </p:sp>
        <p:sp>
          <p:nvSpPr>
            <p:cNvPr id="12325" name="Rectangle 55">
              <a:extLst>
                <a:ext uri="{FF2B5EF4-FFF2-40B4-BE49-F238E27FC236}">
                  <a16:creationId xmlns:a16="http://schemas.microsoft.com/office/drawing/2014/main" id="{B5366A01-011F-9880-A319-2F618CD23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640"/>
              <a:ext cx="33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 b="1"/>
            </a:p>
          </p:txBody>
        </p:sp>
        <p:sp>
          <p:nvSpPr>
            <p:cNvPr id="12326" name="Rectangle 56">
              <a:extLst>
                <a:ext uri="{FF2B5EF4-FFF2-40B4-BE49-F238E27FC236}">
                  <a16:creationId xmlns:a16="http://schemas.microsoft.com/office/drawing/2014/main" id="{EF608129-CE46-C320-8C1C-B8DB2ACE9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640"/>
              <a:ext cx="33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 b="1"/>
            </a:p>
          </p:txBody>
        </p:sp>
        <p:sp>
          <p:nvSpPr>
            <p:cNvPr id="12327" name="Rectangle 57">
              <a:extLst>
                <a:ext uri="{FF2B5EF4-FFF2-40B4-BE49-F238E27FC236}">
                  <a16:creationId xmlns:a16="http://schemas.microsoft.com/office/drawing/2014/main" id="{A03A4A9E-4702-F401-0E41-6CF0DF865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640"/>
              <a:ext cx="33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 b="1"/>
            </a:p>
          </p:txBody>
        </p:sp>
        <p:sp>
          <p:nvSpPr>
            <p:cNvPr id="12328" name="Rectangle 58">
              <a:extLst>
                <a:ext uri="{FF2B5EF4-FFF2-40B4-BE49-F238E27FC236}">
                  <a16:creationId xmlns:a16="http://schemas.microsoft.com/office/drawing/2014/main" id="{FC7427CD-6AAE-8E2D-B235-337188E3E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640"/>
              <a:ext cx="33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 b="1"/>
            </a:p>
          </p:txBody>
        </p:sp>
        <p:sp>
          <p:nvSpPr>
            <p:cNvPr id="12329" name="Rectangle 59">
              <a:extLst>
                <a:ext uri="{FF2B5EF4-FFF2-40B4-BE49-F238E27FC236}">
                  <a16:creationId xmlns:a16="http://schemas.microsoft.com/office/drawing/2014/main" id="{01A09CAC-3059-A07E-60AB-9421ECEEA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640"/>
              <a:ext cx="33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 b="1"/>
            </a:p>
          </p:txBody>
        </p:sp>
        <p:sp>
          <p:nvSpPr>
            <p:cNvPr id="12330" name="Rectangle 60">
              <a:extLst>
                <a:ext uri="{FF2B5EF4-FFF2-40B4-BE49-F238E27FC236}">
                  <a16:creationId xmlns:a16="http://schemas.microsoft.com/office/drawing/2014/main" id="{FE42BC9A-F114-6DBB-1E7A-4E77854C6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640"/>
              <a:ext cx="33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 b="1"/>
            </a:p>
          </p:txBody>
        </p:sp>
        <p:sp>
          <p:nvSpPr>
            <p:cNvPr id="12331" name="Rectangle 61">
              <a:extLst>
                <a:ext uri="{FF2B5EF4-FFF2-40B4-BE49-F238E27FC236}">
                  <a16:creationId xmlns:a16="http://schemas.microsoft.com/office/drawing/2014/main" id="{B25EF1F4-9C05-B028-73B8-01E3931D1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640"/>
              <a:ext cx="33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 b="1"/>
            </a:p>
          </p:txBody>
        </p:sp>
        <p:sp>
          <p:nvSpPr>
            <p:cNvPr id="12332" name="Rectangle 62">
              <a:extLst>
                <a:ext uri="{FF2B5EF4-FFF2-40B4-BE49-F238E27FC236}">
                  <a16:creationId xmlns:a16="http://schemas.microsoft.com/office/drawing/2014/main" id="{A684A1B2-A488-EB41-C091-BF0D0A559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640"/>
              <a:ext cx="33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 b="1"/>
            </a:p>
          </p:txBody>
        </p:sp>
        <p:sp>
          <p:nvSpPr>
            <p:cNvPr id="12333" name="Rectangle 63">
              <a:extLst>
                <a:ext uri="{FF2B5EF4-FFF2-40B4-BE49-F238E27FC236}">
                  <a16:creationId xmlns:a16="http://schemas.microsoft.com/office/drawing/2014/main" id="{FEE7C144-6932-15C7-A767-8EEFC1282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640"/>
              <a:ext cx="33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 b="1"/>
            </a:p>
          </p:txBody>
        </p:sp>
      </p:grpSp>
      <p:sp>
        <p:nvSpPr>
          <p:cNvPr id="65600" name="Rectangle 64">
            <a:extLst>
              <a:ext uri="{FF2B5EF4-FFF2-40B4-BE49-F238E27FC236}">
                <a16:creationId xmlns:a16="http://schemas.microsoft.com/office/drawing/2014/main" id="{64D275F6-AA8C-485C-C22B-0A705733A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27525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0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601" name="Rectangle 65">
            <a:extLst>
              <a:ext uri="{FF2B5EF4-FFF2-40B4-BE49-F238E27FC236}">
                <a16:creationId xmlns:a16="http://schemas.microsoft.com/office/drawing/2014/main" id="{FE1A6A2A-6602-9E8C-CD22-8B970109E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632325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1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602" name="Rectangle 66">
            <a:extLst>
              <a:ext uri="{FF2B5EF4-FFF2-40B4-BE49-F238E27FC236}">
                <a16:creationId xmlns:a16="http://schemas.microsoft.com/office/drawing/2014/main" id="{AAA450A2-EB42-7E43-6227-93BB0EB64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937125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8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603" name="Rectangle 67">
            <a:extLst>
              <a:ext uri="{FF2B5EF4-FFF2-40B4-BE49-F238E27FC236}">
                <a16:creationId xmlns:a16="http://schemas.microsoft.com/office/drawing/2014/main" id="{19A61A27-8D8A-C963-53FF-9F135033E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327525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990099"/>
                </a:solidFill>
              </a:rPr>
              <a:t>5</a:t>
            </a:r>
            <a:r>
              <a:rPr lang="en-US" altLang="zh-CN" sz="1800" b="1"/>
              <a:t>12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604" name="Rectangle 68">
            <a:extLst>
              <a:ext uri="{FF2B5EF4-FFF2-40B4-BE49-F238E27FC236}">
                <a16:creationId xmlns:a16="http://schemas.microsoft.com/office/drawing/2014/main" id="{8A1643DE-9B7F-B022-99B2-0BB216A20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327525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990099"/>
                </a:solidFill>
              </a:rPr>
              <a:t>2</a:t>
            </a:r>
            <a:r>
              <a:rPr lang="en-US" altLang="zh-CN" sz="1800" b="1"/>
              <a:t>16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605" name="Rectangle 69">
            <a:extLst>
              <a:ext uri="{FF2B5EF4-FFF2-40B4-BE49-F238E27FC236}">
                <a16:creationId xmlns:a16="http://schemas.microsoft.com/office/drawing/2014/main" id="{AAD1E2DF-7A7B-08F4-D52A-851284457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327525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990099"/>
                </a:solidFill>
              </a:rPr>
              <a:t>1</a:t>
            </a:r>
            <a:r>
              <a:rPr lang="en-US" altLang="zh-CN" sz="1800" b="1"/>
              <a:t>25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606" name="Rectangle 70">
            <a:extLst>
              <a:ext uri="{FF2B5EF4-FFF2-40B4-BE49-F238E27FC236}">
                <a16:creationId xmlns:a16="http://schemas.microsoft.com/office/drawing/2014/main" id="{8C52A759-034D-C0AC-2876-8AEC818AC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241925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27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607" name="Rectangle 71">
            <a:extLst>
              <a:ext uri="{FF2B5EF4-FFF2-40B4-BE49-F238E27FC236}">
                <a16:creationId xmlns:a16="http://schemas.microsoft.com/office/drawing/2014/main" id="{2FCB3E92-2E81-6D32-45C7-5B907396F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327525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990099"/>
                </a:solidFill>
              </a:rPr>
              <a:t>7</a:t>
            </a:r>
            <a:r>
              <a:rPr lang="en-US" altLang="zh-CN" sz="1800" b="1"/>
              <a:t>29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608" name="Rectangle 72">
            <a:extLst>
              <a:ext uri="{FF2B5EF4-FFF2-40B4-BE49-F238E27FC236}">
                <a16:creationId xmlns:a16="http://schemas.microsoft.com/office/drawing/2014/main" id="{E88844AD-4B00-AE39-F841-0246F2876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327525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990099"/>
                </a:solidFill>
              </a:rPr>
              <a:t>3</a:t>
            </a:r>
            <a:r>
              <a:rPr lang="en-US" altLang="zh-CN" sz="1800" b="1"/>
              <a:t>43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609" name="Rectangle 73">
            <a:extLst>
              <a:ext uri="{FF2B5EF4-FFF2-40B4-BE49-F238E27FC236}">
                <a16:creationId xmlns:a16="http://schemas.microsoft.com/office/drawing/2014/main" id="{47DD0C73-BFAA-7C41-519B-A02954032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546725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64</a:t>
            </a:r>
            <a:endParaRPr lang="en-US" altLang="zh-CN" sz="1800" b="1">
              <a:solidFill>
                <a:srgbClr val="FF6600"/>
              </a:solidFill>
            </a:endParaRPr>
          </a:p>
        </p:txBody>
      </p:sp>
      <p:sp>
        <p:nvSpPr>
          <p:cNvPr id="65610" name="Text Box 74">
            <a:extLst>
              <a:ext uri="{FF2B5EF4-FFF2-40B4-BE49-F238E27FC236}">
                <a16:creationId xmlns:a16="http://schemas.microsoft.com/office/drawing/2014/main" id="{3923777C-7F03-A315-3B99-CE61CFDF9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03925"/>
            <a:ext cx="541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</a:rPr>
              <a:t>Output:</a:t>
            </a:r>
            <a:r>
              <a:rPr lang="en-US" altLang="zh-CN" sz="2000" b="1"/>
              <a:t>  0, 1, 8, 27, 64, 125, 216, 343, 512, 729</a:t>
            </a:r>
          </a:p>
        </p:txBody>
      </p:sp>
      <p:sp>
        <p:nvSpPr>
          <p:cNvPr id="65611" name="AutoShape 75" descr="再生纸">
            <a:extLst>
              <a:ext uri="{FF2B5EF4-FFF2-40B4-BE49-F238E27FC236}">
                <a16:creationId xmlns:a16="http://schemas.microsoft.com/office/drawing/2014/main" id="{24E97D86-3E5F-BF9D-4209-CAAFF44C7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651125"/>
            <a:ext cx="1905000" cy="3048000"/>
          </a:xfrm>
          <a:prstGeom prst="roundRect">
            <a:avLst>
              <a:gd name="adj" fmla="val 9523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/>
              <a:t>T</a:t>
            </a:r>
            <a:r>
              <a:rPr lang="en-US" altLang="zh-CN" sz="1800" b="1"/>
              <a:t>=O(</a:t>
            </a:r>
            <a:r>
              <a:rPr lang="en-US" altLang="zh-CN" sz="1800" b="1" i="1"/>
              <a:t>P</a:t>
            </a:r>
            <a:r>
              <a:rPr lang="en-US" altLang="zh-CN" sz="1800" b="1"/>
              <a:t>(</a:t>
            </a:r>
            <a:r>
              <a:rPr lang="en-US" altLang="zh-CN" sz="1800" b="1" i="1"/>
              <a:t>N</a:t>
            </a:r>
            <a:r>
              <a:rPr lang="en-US" altLang="zh-CN" sz="1800" b="1"/>
              <a:t>+</a:t>
            </a:r>
            <a:r>
              <a:rPr lang="en-US" altLang="zh-CN" sz="1800" b="1" i="1"/>
              <a:t>B</a:t>
            </a:r>
            <a:r>
              <a:rPr lang="en-US" altLang="zh-CN" sz="1800" b="1"/>
              <a:t>)) where </a:t>
            </a:r>
            <a:r>
              <a:rPr lang="en-US" altLang="zh-CN" sz="1800" b="1" i="1"/>
              <a:t>P</a:t>
            </a:r>
            <a:r>
              <a:rPr lang="en-US" altLang="zh-CN" sz="1800" b="1"/>
              <a:t> is the number of passes, </a:t>
            </a:r>
            <a:r>
              <a:rPr lang="en-US" altLang="zh-CN" sz="1800" b="1" i="1"/>
              <a:t>N</a:t>
            </a:r>
            <a:r>
              <a:rPr lang="en-US" altLang="zh-CN" sz="1800" b="1"/>
              <a:t> is the number of elements to sort, and </a:t>
            </a:r>
            <a:r>
              <a:rPr lang="en-US" altLang="zh-CN" sz="1800" b="1" i="1"/>
              <a:t>B</a:t>
            </a:r>
            <a:r>
              <a:rPr lang="en-US" altLang="zh-CN" sz="1800" b="1"/>
              <a:t> is the number of buckets.</a:t>
            </a:r>
            <a:endParaRPr lang="en-US" altLang="zh-CN" sz="1800" b="1" i="1"/>
          </a:p>
        </p:txBody>
      </p:sp>
      <p:sp>
        <p:nvSpPr>
          <p:cNvPr id="65612" name="Oval 76">
            <a:extLst>
              <a:ext uri="{FF2B5EF4-FFF2-40B4-BE49-F238E27FC236}">
                <a16:creationId xmlns:a16="http://schemas.microsoft.com/office/drawing/2014/main" id="{0B47A233-8248-7705-F2B3-771942F9C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822325"/>
            <a:ext cx="3276600" cy="1295400"/>
          </a:xfrm>
          <a:prstGeom prst="ellipse">
            <a:avLst/>
          </a:prstGeom>
          <a:gradFill rotWithShape="0">
            <a:gsLst>
              <a:gs pos="0">
                <a:srgbClr val="CCFFCC"/>
              </a:gs>
              <a:gs pos="100000">
                <a:srgbClr val="B3E0B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FFFF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What if we sort according to the </a:t>
            </a:r>
            <a:r>
              <a:rPr lang="en-US" altLang="zh-CN" sz="1800" b="1">
                <a:solidFill>
                  <a:srgbClr val="FF6600"/>
                </a:solidFill>
              </a:rPr>
              <a:t>M</a:t>
            </a:r>
            <a:r>
              <a:rPr lang="en-US" altLang="zh-CN" sz="1800" b="1"/>
              <a:t>ost </a:t>
            </a:r>
            <a:r>
              <a:rPr lang="en-US" altLang="zh-CN" sz="1800" b="1">
                <a:solidFill>
                  <a:srgbClr val="FF6600"/>
                </a:solidFill>
              </a:rPr>
              <a:t>S</a:t>
            </a:r>
            <a:r>
              <a:rPr lang="en-US" altLang="zh-CN" sz="1800" b="1"/>
              <a:t>ignificant </a:t>
            </a:r>
            <a:r>
              <a:rPr lang="en-US" altLang="zh-CN" sz="1800" b="1">
                <a:solidFill>
                  <a:srgbClr val="FF6600"/>
                </a:solidFill>
              </a:rPr>
              <a:t>D</a:t>
            </a:r>
            <a:r>
              <a:rPr lang="en-US" altLang="zh-CN" sz="1800" b="1"/>
              <a:t>igit first?</a:t>
            </a:r>
          </a:p>
        </p:txBody>
      </p:sp>
      <p:sp>
        <p:nvSpPr>
          <p:cNvPr id="12321" name="Text Box 77">
            <a:extLst>
              <a:ext uri="{FF2B5EF4-FFF2-40B4-BE49-F238E27FC236}">
                <a16:creationId xmlns:a16="http://schemas.microsoft.com/office/drawing/2014/main" id="{45622C7B-DB5D-0581-B6F4-5B5FAE914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0"/>
            <a:ext cx="3803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§10  Bucket Sort and Radix Sort</a:t>
            </a:r>
          </a:p>
        </p:txBody>
      </p:sp>
      <p:sp>
        <p:nvSpPr>
          <p:cNvPr id="12322" name="Text Box 78">
            <a:extLst>
              <a:ext uri="{FF2B5EF4-FFF2-40B4-BE49-F238E27FC236}">
                <a16:creationId xmlns:a16="http://schemas.microsoft.com/office/drawing/2014/main" id="{4B5FC17D-EF68-DD85-7F49-BA02B68A7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4625"/>
            <a:ext cx="900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11/14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5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5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65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6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65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65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65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6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6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65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6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6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6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6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6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6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6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6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6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2" dur="500"/>
                                        <p:tgtEl>
                                          <p:spTgt spid="6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7" dur="500"/>
                                        <p:tgtEl>
                                          <p:spTgt spid="6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autoUpdateAnimBg="0"/>
      <p:bldP spid="65539" grpId="0" autoUpdateAnimBg="0"/>
      <p:bldP spid="65540" grpId="0" autoUpdateAnimBg="0"/>
      <p:bldP spid="65553" grpId="0" autoUpdateAnimBg="0"/>
      <p:bldP spid="65578" grpId="0" animBg="1" autoUpdateAnimBg="0"/>
      <p:bldP spid="65579" grpId="0" animBg="1" autoUpdateAnimBg="0"/>
      <p:bldP spid="65580" grpId="0" animBg="1" autoUpdateAnimBg="0"/>
      <p:bldP spid="65581" grpId="0" animBg="1" autoUpdateAnimBg="0"/>
      <p:bldP spid="65582" grpId="0" animBg="1" autoUpdateAnimBg="0"/>
      <p:bldP spid="65583" grpId="0" animBg="1" autoUpdateAnimBg="0"/>
      <p:bldP spid="65584" grpId="0" animBg="1" autoUpdateAnimBg="0"/>
      <p:bldP spid="65585" grpId="0" animBg="1" autoUpdateAnimBg="0"/>
      <p:bldP spid="65586" grpId="0" animBg="1" autoUpdateAnimBg="0"/>
      <p:bldP spid="65587" grpId="0" animBg="1" autoUpdateAnimBg="0"/>
      <p:bldP spid="65600" grpId="0" animBg="1" autoUpdateAnimBg="0"/>
      <p:bldP spid="65601" grpId="0" animBg="1" autoUpdateAnimBg="0"/>
      <p:bldP spid="65602" grpId="0" animBg="1" autoUpdateAnimBg="0"/>
      <p:bldP spid="65603" grpId="0" animBg="1" autoUpdateAnimBg="0"/>
      <p:bldP spid="65604" grpId="0" animBg="1" autoUpdateAnimBg="0"/>
      <p:bldP spid="65605" grpId="0" animBg="1" autoUpdateAnimBg="0"/>
      <p:bldP spid="65606" grpId="0" animBg="1" autoUpdateAnimBg="0"/>
      <p:bldP spid="65607" grpId="0" animBg="1" autoUpdateAnimBg="0"/>
      <p:bldP spid="65608" grpId="0" animBg="1" autoUpdateAnimBg="0"/>
      <p:bldP spid="65609" grpId="0" animBg="1" autoUpdateAnimBg="0"/>
      <p:bldP spid="65610" grpId="0" autoUpdateAnimBg="0"/>
      <p:bldP spid="65611" grpId="0" animBg="1" autoUpdateAnimBg="0"/>
      <p:bldP spid="6561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>
            <a:extLst>
              <a:ext uri="{FF2B5EF4-FFF2-40B4-BE49-F238E27FC236}">
                <a16:creationId xmlns:a16="http://schemas.microsoft.com/office/drawing/2014/main" id="{29FD19B2-7661-6776-B63E-0DEB391CC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8382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800" rIns="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  </a:t>
            </a:r>
            <a:r>
              <a:rPr lang="en-US" altLang="zh-CN" sz="2400" b="1" i="1">
                <a:solidFill>
                  <a:schemeClr val="hlink"/>
                </a:solidFill>
              </a:rPr>
              <a:t>K</a:t>
            </a:r>
            <a:r>
              <a:rPr lang="en-US" altLang="zh-CN" sz="2400" b="1" i="1" baseline="-25000">
                <a:solidFill>
                  <a:schemeClr val="hlink"/>
                </a:solidFill>
              </a:rPr>
              <a:t>i </a:t>
            </a:r>
            <a:r>
              <a:rPr lang="en-US" altLang="zh-CN" sz="2400" b="1" i="1" baseline="30000">
                <a:solidFill>
                  <a:schemeClr val="hlink"/>
                </a:solidFill>
              </a:rPr>
              <a:t>j</a:t>
            </a:r>
            <a:r>
              <a:rPr lang="en-US" altLang="zh-CN" sz="2400" b="1"/>
              <a:t> ::= the </a:t>
            </a:r>
            <a:r>
              <a:rPr lang="en-US" altLang="zh-CN" sz="2400" b="1" i="1"/>
              <a:t>j</a:t>
            </a:r>
            <a:r>
              <a:rPr lang="en-US" altLang="zh-CN" sz="2400" b="1"/>
              <a:t>-th key of record </a:t>
            </a:r>
            <a:r>
              <a:rPr lang="en-US" altLang="zh-CN" sz="2400" b="1" i="1"/>
              <a:t>R</a:t>
            </a:r>
            <a:r>
              <a:rPr lang="en-US" altLang="zh-CN" sz="2400" b="1" i="1" baseline="-25000"/>
              <a:t>i</a:t>
            </a:r>
            <a:endParaRPr lang="en-US" altLang="zh-CN" sz="2400" b="1" i="1"/>
          </a:p>
        </p:txBody>
      </p:sp>
      <p:sp>
        <p:nvSpPr>
          <p:cNvPr id="66563" name="Text Box 3">
            <a:extLst>
              <a:ext uri="{FF2B5EF4-FFF2-40B4-BE49-F238E27FC236}">
                <a16:creationId xmlns:a16="http://schemas.microsoft.com/office/drawing/2014/main" id="{A6F39B3B-8BA9-004A-A746-8C07653B7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800" rIns="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  </a:t>
            </a:r>
            <a:r>
              <a:rPr lang="en-US" altLang="zh-CN" sz="2400" b="1" i="1">
                <a:solidFill>
                  <a:schemeClr val="hlink"/>
                </a:solidFill>
              </a:rPr>
              <a:t>K</a:t>
            </a:r>
            <a:r>
              <a:rPr lang="en-US" altLang="zh-CN" sz="2400" b="1" i="1" baseline="-25000">
                <a:solidFill>
                  <a:schemeClr val="hlink"/>
                </a:solidFill>
              </a:rPr>
              <a:t>i </a:t>
            </a:r>
            <a:r>
              <a:rPr lang="en-US" altLang="zh-CN" sz="2400" b="1" baseline="30000">
                <a:solidFill>
                  <a:schemeClr val="hlink"/>
                </a:solidFill>
              </a:rPr>
              <a:t>0</a:t>
            </a:r>
            <a:r>
              <a:rPr lang="en-US" altLang="zh-CN" sz="2400" b="1"/>
              <a:t> ::= the </a:t>
            </a:r>
            <a:r>
              <a:rPr lang="en-US" altLang="zh-CN" sz="2400" b="1">
                <a:solidFill>
                  <a:schemeClr val="hlink"/>
                </a:solidFill>
              </a:rPr>
              <a:t>most</a:t>
            </a:r>
            <a:r>
              <a:rPr lang="en-US" altLang="zh-CN" sz="2400" b="1"/>
              <a:t> significant key of record </a:t>
            </a:r>
            <a:r>
              <a:rPr lang="en-US" altLang="zh-CN" sz="2400" b="1" i="1"/>
              <a:t>R</a:t>
            </a:r>
            <a:r>
              <a:rPr lang="en-US" altLang="zh-CN" sz="2400" b="1" i="1" baseline="-25000"/>
              <a:t>i</a:t>
            </a:r>
            <a:endParaRPr lang="en-US" altLang="zh-CN" sz="2400" b="1" i="1"/>
          </a:p>
        </p:txBody>
      </p:sp>
      <p:sp>
        <p:nvSpPr>
          <p:cNvPr id="66564" name="Text Box 4">
            <a:extLst>
              <a:ext uri="{FF2B5EF4-FFF2-40B4-BE49-F238E27FC236}">
                <a16:creationId xmlns:a16="http://schemas.microsoft.com/office/drawing/2014/main" id="{C12BC54F-0121-CEF9-93BA-996F79669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048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800" rIns="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ym typeface="Wingdings" panose="05000000000000000000" pitchFamily="2" charset="2"/>
              </a:rPr>
              <a:t>Suppose that the</a:t>
            </a:r>
            <a:r>
              <a:rPr lang="en-US" altLang="zh-CN" sz="2400" b="1"/>
              <a:t> record </a:t>
            </a:r>
            <a:r>
              <a:rPr lang="en-US" altLang="zh-CN" sz="2400" b="1" i="1"/>
              <a:t>R</a:t>
            </a:r>
            <a:r>
              <a:rPr lang="en-US" altLang="zh-CN" sz="2400" b="1" i="1" baseline="-25000"/>
              <a:t>i </a:t>
            </a:r>
            <a:r>
              <a:rPr lang="en-US" altLang="zh-CN" sz="2400" b="1"/>
              <a:t> has </a:t>
            </a:r>
            <a:r>
              <a:rPr lang="en-US" altLang="zh-CN" sz="2400" b="1" i="1"/>
              <a:t>r </a:t>
            </a:r>
            <a:r>
              <a:rPr lang="en-US" altLang="zh-CN" sz="2400" b="1"/>
              <a:t> keys.</a:t>
            </a:r>
            <a:endParaRPr lang="en-US" altLang="zh-CN" sz="2400" b="1" i="1"/>
          </a:p>
        </p:txBody>
      </p:sp>
      <p:sp>
        <p:nvSpPr>
          <p:cNvPr id="66565" name="Text Box 5">
            <a:extLst>
              <a:ext uri="{FF2B5EF4-FFF2-40B4-BE49-F238E27FC236}">
                <a16:creationId xmlns:a16="http://schemas.microsoft.com/office/drawing/2014/main" id="{350E1216-2F01-D85E-B8AA-CD35EF034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526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800" rIns="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  </a:t>
            </a:r>
            <a:r>
              <a:rPr lang="en-US" altLang="zh-CN" sz="2400" b="1" i="1">
                <a:solidFill>
                  <a:schemeClr val="hlink"/>
                </a:solidFill>
              </a:rPr>
              <a:t>K</a:t>
            </a:r>
            <a:r>
              <a:rPr lang="en-US" altLang="zh-CN" sz="2400" b="1" i="1" baseline="-25000">
                <a:solidFill>
                  <a:schemeClr val="hlink"/>
                </a:solidFill>
              </a:rPr>
              <a:t>i </a:t>
            </a:r>
            <a:r>
              <a:rPr lang="en-US" altLang="zh-CN" sz="2400" b="1" i="1" baseline="30000">
                <a:solidFill>
                  <a:schemeClr val="hlink"/>
                </a:solidFill>
              </a:rPr>
              <a:t>r</a:t>
            </a:r>
            <a:r>
              <a:rPr lang="en-US" altLang="zh-CN" sz="2400" b="1" baseline="30000">
                <a:solidFill>
                  <a:schemeClr val="hlink"/>
                </a:solidFill>
                <a:sym typeface="Symbol" panose="05050102010706020507" pitchFamily="18" charset="2"/>
              </a:rPr>
              <a:t>1</a:t>
            </a:r>
            <a:r>
              <a:rPr lang="en-US" altLang="zh-CN" sz="2400" b="1"/>
              <a:t> ::= the </a:t>
            </a:r>
            <a:r>
              <a:rPr lang="en-US" altLang="zh-CN" sz="2400" b="1">
                <a:solidFill>
                  <a:schemeClr val="hlink"/>
                </a:solidFill>
              </a:rPr>
              <a:t>least</a:t>
            </a:r>
            <a:r>
              <a:rPr lang="en-US" altLang="zh-CN" sz="2400" b="1"/>
              <a:t> significant key of record </a:t>
            </a:r>
            <a:r>
              <a:rPr lang="en-US" altLang="zh-CN" sz="2400" b="1" i="1"/>
              <a:t>R</a:t>
            </a:r>
            <a:r>
              <a:rPr lang="en-US" altLang="zh-CN" sz="2400" b="1" i="1" baseline="-25000"/>
              <a:t>i</a:t>
            </a:r>
            <a:endParaRPr lang="en-US" altLang="zh-CN" sz="2400" b="1" i="1"/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9D4F6682-93CD-0D18-28CC-49C7E0B53DF8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286000"/>
            <a:ext cx="8153400" cy="2117725"/>
            <a:chOff x="288" y="1728"/>
            <a:chExt cx="5136" cy="1334"/>
          </a:xfrm>
        </p:grpSpPr>
        <p:sp>
          <p:nvSpPr>
            <p:cNvPr id="13331" name="Text Box 7">
              <a:extLst>
                <a:ext uri="{FF2B5EF4-FFF2-40B4-BE49-F238E27FC236}">
                  <a16:creationId xmlns:a16="http://schemas.microsoft.com/office/drawing/2014/main" id="{412BB1D4-5EDE-2DDD-EF9A-B38A26B1C3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728"/>
              <a:ext cx="513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800" rIns="0" bIns="46800">
              <a:spAutoFit/>
            </a:bodyPr>
            <a:lstStyle>
              <a:lvl1pPr marL="485775" indent="-485775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  <a:sym typeface="Wingdings" panose="05000000000000000000" pitchFamily="2" charset="2"/>
                </a:rPr>
                <a:t>  </a:t>
              </a:r>
              <a:r>
                <a:rPr lang="en-US" altLang="zh-CN" sz="2400" b="1"/>
                <a:t>A list of records </a:t>
              </a:r>
              <a:r>
                <a:rPr lang="en-US" altLang="zh-CN" sz="2400" b="1" i="1"/>
                <a:t>R</a:t>
              </a:r>
              <a:r>
                <a:rPr lang="en-US" altLang="zh-CN" sz="2400" b="1" baseline="-25000"/>
                <a:t>0</a:t>
              </a:r>
              <a:r>
                <a:rPr lang="en-US" altLang="zh-CN" sz="2400" b="1"/>
                <a:t>, ..., </a:t>
              </a:r>
              <a:r>
                <a:rPr lang="en-US" altLang="zh-CN" sz="2400" b="1" i="1"/>
                <a:t>R</a:t>
              </a:r>
              <a:r>
                <a:rPr lang="en-US" altLang="zh-CN" sz="2400" b="1" i="1" baseline="-25000"/>
                <a:t>n</a:t>
              </a:r>
              <a:r>
                <a:rPr lang="en-US" altLang="zh-CN" sz="2400" b="1" baseline="-25000">
                  <a:sym typeface="Symbol" panose="05050102010706020507" pitchFamily="18" charset="2"/>
                </a:rPr>
                <a:t>1</a:t>
              </a:r>
              <a:r>
                <a:rPr lang="en-US" altLang="zh-CN" sz="2400" b="1"/>
                <a:t> is </a:t>
              </a:r>
              <a:r>
                <a:rPr lang="en-US" altLang="zh-CN" sz="2400" b="1">
                  <a:solidFill>
                    <a:schemeClr val="hlink"/>
                  </a:solidFill>
                </a:rPr>
                <a:t>lexically sorted</a:t>
              </a:r>
              <a:r>
                <a:rPr lang="en-US" altLang="zh-CN" sz="2400" b="1"/>
                <a:t>  with respect to the keys </a:t>
              </a:r>
              <a:r>
                <a:rPr lang="en-US" altLang="zh-CN" sz="2400" b="1" i="1"/>
                <a:t>K </a:t>
              </a:r>
              <a:r>
                <a:rPr lang="en-US" altLang="zh-CN" sz="2400" b="1" baseline="30000"/>
                <a:t>0</a:t>
              </a:r>
              <a:r>
                <a:rPr lang="en-US" altLang="zh-CN" sz="2400" b="1"/>
                <a:t>, </a:t>
              </a:r>
              <a:r>
                <a:rPr lang="en-US" altLang="zh-CN" sz="2400" b="1" i="1"/>
                <a:t>K </a:t>
              </a:r>
              <a:r>
                <a:rPr lang="en-US" altLang="zh-CN" sz="2400" b="1" baseline="30000"/>
                <a:t>1</a:t>
              </a:r>
              <a:r>
                <a:rPr lang="en-US" altLang="zh-CN" sz="2400" b="1"/>
                <a:t>, ..., </a:t>
              </a:r>
              <a:r>
                <a:rPr lang="en-US" altLang="zh-CN" sz="2400" b="1" i="1"/>
                <a:t>K </a:t>
              </a:r>
              <a:r>
                <a:rPr lang="en-US" altLang="zh-CN" sz="2400" b="1" i="1" baseline="30000"/>
                <a:t>r</a:t>
              </a:r>
              <a:r>
                <a:rPr lang="en-US" altLang="zh-CN" sz="2400" b="1" baseline="30000">
                  <a:sym typeface="Symbol" panose="05050102010706020507" pitchFamily="18" charset="2"/>
                </a:rPr>
                <a:t>1 </a:t>
              </a:r>
              <a:r>
                <a:rPr lang="en-US" altLang="zh-CN" sz="2400" b="1"/>
                <a:t> iff</a:t>
              </a:r>
            </a:p>
          </p:txBody>
        </p:sp>
        <p:graphicFrame>
          <p:nvGraphicFramePr>
            <p:cNvPr id="13332" name="Object 8">
              <a:extLst>
                <a:ext uri="{FF2B5EF4-FFF2-40B4-BE49-F238E27FC236}">
                  <a16:creationId xmlns:a16="http://schemas.microsoft.com/office/drawing/2014/main" id="{14F3DB6E-8F9F-6726-2643-6D37D256E6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2256"/>
            <a:ext cx="427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3416300" imgH="241300" progId="Equation.3">
                    <p:embed/>
                  </p:oleObj>
                </mc:Choice>
                <mc:Fallback>
                  <p:oleObj name="公式" r:id="rId4" imgW="3416300" imgH="2413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256"/>
                          <a:ext cx="4272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3" name="Text Box 9">
              <a:extLst>
                <a:ext uri="{FF2B5EF4-FFF2-40B4-BE49-F238E27FC236}">
                  <a16:creationId xmlns:a16="http://schemas.microsoft.com/office/drawing/2014/main" id="{FC085714-85A6-1181-8F4B-E71B14843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544"/>
              <a:ext cx="513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800" rIns="0" bIns="46800">
              <a:spAutoFit/>
            </a:bodyPr>
            <a:lstStyle>
              <a:lvl1pPr indent="485775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That is,  </a:t>
              </a:r>
              <a:r>
                <a:rPr lang="en-US" altLang="zh-CN" sz="2400" b="1" i="1"/>
                <a:t>K</a:t>
              </a:r>
              <a:r>
                <a:rPr lang="en-US" altLang="zh-CN" sz="2400" b="1" i="1" baseline="-25000"/>
                <a:t>i </a:t>
              </a:r>
              <a:r>
                <a:rPr lang="en-US" altLang="zh-CN" sz="2400" b="1" baseline="30000"/>
                <a:t>0</a:t>
              </a:r>
              <a:r>
                <a:rPr lang="en-US" altLang="zh-CN" sz="2400" b="1"/>
                <a:t> = </a:t>
              </a:r>
              <a:r>
                <a:rPr lang="en-US" altLang="zh-CN" sz="2400" b="1" i="1"/>
                <a:t>K</a:t>
              </a:r>
              <a:r>
                <a:rPr lang="en-US" altLang="zh-CN" sz="2400" b="1" i="1" baseline="-25000"/>
                <a:t>i</a:t>
              </a:r>
              <a:r>
                <a:rPr lang="en-US" altLang="zh-CN" sz="2400" b="1" baseline="-25000"/>
                <a:t>+1</a:t>
              </a:r>
              <a:r>
                <a:rPr lang="en-US" altLang="zh-CN" sz="2400" b="1" i="1" baseline="-25000"/>
                <a:t> </a:t>
              </a:r>
              <a:r>
                <a:rPr lang="en-US" altLang="zh-CN" sz="2400" b="1" baseline="30000"/>
                <a:t>0</a:t>
              </a:r>
              <a:r>
                <a:rPr lang="en-US" altLang="zh-CN" sz="2400" b="1"/>
                <a:t>,  ... ,  </a:t>
              </a:r>
              <a:r>
                <a:rPr lang="en-US" altLang="zh-CN" sz="2400" b="1" i="1"/>
                <a:t>K</a:t>
              </a:r>
              <a:r>
                <a:rPr lang="en-US" altLang="zh-CN" sz="2400" b="1" i="1" baseline="-25000"/>
                <a:t>i </a:t>
              </a:r>
              <a:r>
                <a:rPr lang="en-US" altLang="zh-CN" sz="2400" b="1" i="1" baseline="30000"/>
                <a:t>l</a:t>
              </a:r>
              <a:r>
                <a:rPr lang="en-US" altLang="zh-CN" sz="2400" b="1"/>
                <a:t> = </a:t>
              </a:r>
              <a:r>
                <a:rPr lang="en-US" altLang="zh-CN" sz="2400" b="1" i="1"/>
                <a:t>K</a:t>
              </a:r>
              <a:r>
                <a:rPr lang="en-US" altLang="zh-CN" sz="2400" b="1" i="1" baseline="-25000"/>
                <a:t>i</a:t>
              </a:r>
              <a:r>
                <a:rPr lang="en-US" altLang="zh-CN" sz="2400" b="1" baseline="-25000"/>
                <a:t>+1</a:t>
              </a:r>
              <a:r>
                <a:rPr lang="en-US" altLang="zh-CN" sz="2400" b="1" i="1" baseline="-25000"/>
                <a:t> </a:t>
              </a:r>
              <a:r>
                <a:rPr lang="en-US" altLang="zh-CN" sz="2400" b="1" i="1" baseline="30000"/>
                <a:t>l</a:t>
              </a:r>
              <a:r>
                <a:rPr lang="en-US" altLang="zh-CN" sz="2400" b="1"/>
                <a:t>,  </a:t>
              </a:r>
              <a:r>
                <a:rPr lang="en-US" altLang="zh-CN" sz="2400" b="1" i="1"/>
                <a:t>K</a:t>
              </a:r>
              <a:r>
                <a:rPr lang="en-US" altLang="zh-CN" sz="2400" b="1" i="1" baseline="-25000"/>
                <a:t>i </a:t>
              </a:r>
              <a:r>
                <a:rPr lang="en-US" altLang="zh-CN" sz="2400" b="1" i="1" baseline="30000"/>
                <a:t>l</a:t>
              </a:r>
              <a:r>
                <a:rPr lang="en-US" altLang="zh-CN" sz="2400" b="1" baseline="30000"/>
                <a:t>+1</a:t>
              </a:r>
              <a:r>
                <a:rPr lang="en-US" altLang="zh-CN" sz="2400" b="1"/>
                <a:t> &lt; </a:t>
              </a:r>
              <a:r>
                <a:rPr lang="en-US" altLang="zh-CN" sz="2400" b="1" i="1"/>
                <a:t>K</a:t>
              </a:r>
              <a:r>
                <a:rPr lang="en-US" altLang="zh-CN" sz="2400" b="1" i="1" baseline="-25000"/>
                <a:t>i</a:t>
              </a:r>
              <a:r>
                <a:rPr lang="en-US" altLang="zh-CN" sz="2400" b="1" baseline="-25000"/>
                <a:t>+1</a:t>
              </a:r>
              <a:r>
                <a:rPr lang="en-US" altLang="zh-CN" sz="2400" b="1" i="1" baseline="-25000"/>
                <a:t> </a:t>
              </a:r>
              <a:r>
                <a:rPr lang="en-US" altLang="zh-CN" sz="2400" b="1" i="1" baseline="30000"/>
                <a:t>l</a:t>
              </a:r>
              <a:r>
                <a:rPr lang="en-US" altLang="zh-CN" sz="2400" b="1" baseline="30000"/>
                <a:t>+1   </a:t>
              </a:r>
              <a:r>
                <a:rPr lang="en-US" altLang="zh-CN" sz="2400" b="1"/>
                <a:t>for some  </a:t>
              </a:r>
              <a:r>
                <a:rPr lang="en-US" altLang="zh-CN" sz="2400" b="1" i="1"/>
                <a:t>l</a:t>
              </a:r>
              <a:r>
                <a:rPr lang="en-US" altLang="zh-CN" sz="2400" b="1"/>
                <a:t> &lt; </a:t>
              </a:r>
              <a:r>
                <a:rPr lang="en-US" altLang="zh-CN" sz="2400" b="1" i="1"/>
                <a:t>r</a:t>
              </a:r>
              <a:r>
                <a:rPr lang="en-US" altLang="zh-CN" sz="2400" b="1"/>
                <a:t> </a:t>
              </a:r>
              <a:r>
                <a:rPr lang="en-US" altLang="zh-CN" sz="2400" b="1">
                  <a:sym typeface="Symbol" panose="05050102010706020507" pitchFamily="18" charset="2"/>
                </a:rPr>
                <a:t> 1.</a:t>
              </a:r>
              <a:endParaRPr lang="en-US" altLang="zh-CN" sz="2400" b="1" i="1" baseline="30000"/>
            </a:p>
          </p:txBody>
        </p:sp>
      </p:grpSp>
      <p:sp>
        <p:nvSpPr>
          <p:cNvPr id="66570" name="Text Box 10">
            <a:extLst>
              <a:ext uri="{FF2B5EF4-FFF2-40B4-BE49-F238E27FC236}">
                <a16:creationId xmlns:a16="http://schemas.microsoft.com/office/drawing/2014/main" id="{E800893B-69D3-00FA-40C8-3A601FDB1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196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MS Hei" pitchFamily="49" charset="-122"/>
              </a:rPr>
              <a:t>〖</a:t>
            </a:r>
            <a:r>
              <a:rPr lang="en-US" altLang="zh-CN" sz="2400" b="1"/>
              <a:t>Example</a:t>
            </a:r>
            <a:r>
              <a:rPr lang="en-US" altLang="zh-CN" sz="2400" b="1">
                <a:ea typeface="MS Hei" pitchFamily="49" charset="-122"/>
              </a:rPr>
              <a:t>〗</a:t>
            </a:r>
            <a:r>
              <a:rPr lang="en-US" altLang="zh-CN" sz="2400" b="1"/>
              <a:t>  A deck of cards sorted on 2 keys</a:t>
            </a:r>
          </a:p>
        </p:txBody>
      </p:sp>
      <p:grpSp>
        <p:nvGrpSpPr>
          <p:cNvPr id="3" name="Group 11">
            <a:extLst>
              <a:ext uri="{FF2B5EF4-FFF2-40B4-BE49-F238E27FC236}">
                <a16:creationId xmlns:a16="http://schemas.microsoft.com/office/drawing/2014/main" id="{D76EF472-834B-2DD9-54FE-91AA95A6A2A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800600"/>
            <a:ext cx="5334000" cy="457200"/>
            <a:chOff x="336" y="3312"/>
            <a:chExt cx="3360" cy="288"/>
          </a:xfrm>
        </p:grpSpPr>
        <p:sp>
          <p:nvSpPr>
            <p:cNvPr id="13329" name="Rectangle 12">
              <a:extLst>
                <a:ext uri="{FF2B5EF4-FFF2-40B4-BE49-F238E27FC236}">
                  <a16:creationId xmlns:a16="http://schemas.microsoft.com/office/drawing/2014/main" id="{27865224-B218-6753-B4F3-F97B259FA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312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K </a:t>
              </a:r>
              <a:r>
                <a:rPr lang="en-US" altLang="zh-CN" sz="2000" b="1" baseline="30000"/>
                <a:t>0 </a:t>
              </a:r>
              <a:r>
                <a:rPr lang="en-US" altLang="zh-CN" sz="2000" b="1"/>
                <a:t>[Suit]</a:t>
              </a:r>
              <a:endParaRPr lang="en-US" altLang="zh-CN" sz="2400" b="1" i="1"/>
            </a:p>
          </p:txBody>
        </p:sp>
        <p:sp>
          <p:nvSpPr>
            <p:cNvPr id="13330" name="Rectangle 13">
              <a:extLst>
                <a:ext uri="{FF2B5EF4-FFF2-40B4-BE49-F238E27FC236}">
                  <a16:creationId xmlns:a16="http://schemas.microsoft.com/office/drawing/2014/main" id="{A51595E6-3A25-7A7A-6ADA-40C6159B5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312"/>
              <a:ext cx="21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  &lt;  </a:t>
              </a:r>
              <a:r>
                <a:rPr lang="en-US" altLang="zh-CN" sz="2400" b="1">
                  <a:solidFill>
                    <a:srgbClr val="FF0000"/>
                  </a:solidFill>
                  <a:sym typeface="Symbol" panose="05050102010706020507" pitchFamily="18" charset="2"/>
                </a:rPr>
                <a:t>  </a:t>
              </a:r>
              <a:r>
                <a:rPr lang="en-US" altLang="zh-CN" sz="2400" b="1">
                  <a:sym typeface="Symbol" panose="05050102010706020507" pitchFamily="18" charset="2"/>
                </a:rPr>
                <a:t>&lt;  </a:t>
              </a:r>
              <a:r>
                <a:rPr lang="en-US" altLang="zh-CN" sz="2400" b="1">
                  <a:solidFill>
                    <a:srgbClr val="FF0000"/>
                  </a:solidFill>
                  <a:sym typeface="Symbol" panose="05050102010706020507" pitchFamily="18" charset="2"/>
                </a:rPr>
                <a:t>  </a:t>
              </a:r>
              <a:r>
                <a:rPr lang="en-US" altLang="zh-CN" sz="2400" b="1">
                  <a:sym typeface="Symbol" panose="05050102010706020507" pitchFamily="18" charset="2"/>
                </a:rPr>
                <a:t>&lt;    </a:t>
              </a:r>
              <a:endParaRPr lang="en-US" altLang="zh-CN" sz="2400" b="1"/>
            </a:p>
          </p:txBody>
        </p:sp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id="{25557D2B-CC4E-CFF4-2D0F-E169645C92CD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181600"/>
            <a:ext cx="7772400" cy="457200"/>
            <a:chOff x="336" y="3552"/>
            <a:chExt cx="4896" cy="288"/>
          </a:xfrm>
        </p:grpSpPr>
        <p:sp>
          <p:nvSpPr>
            <p:cNvPr id="13327" name="Rectangle 15">
              <a:extLst>
                <a:ext uri="{FF2B5EF4-FFF2-40B4-BE49-F238E27FC236}">
                  <a16:creationId xmlns:a16="http://schemas.microsoft.com/office/drawing/2014/main" id="{3602398D-5CDD-ACAA-C8DE-ABC930589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552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K </a:t>
              </a:r>
              <a:r>
                <a:rPr lang="en-US" altLang="zh-CN" sz="2000" b="1" baseline="30000"/>
                <a:t>1 </a:t>
              </a:r>
              <a:r>
                <a:rPr lang="en-US" altLang="zh-CN" sz="2000" b="1"/>
                <a:t>[Face value]</a:t>
              </a:r>
              <a:endParaRPr lang="en-US" altLang="zh-CN" sz="2400" b="1" i="1"/>
            </a:p>
          </p:txBody>
        </p:sp>
        <p:sp>
          <p:nvSpPr>
            <p:cNvPr id="13328" name="Rectangle 16">
              <a:extLst>
                <a:ext uri="{FF2B5EF4-FFF2-40B4-BE49-F238E27FC236}">
                  <a16:creationId xmlns:a16="http://schemas.microsoft.com/office/drawing/2014/main" id="{F7430B2F-1F00-5CB8-1D01-5CD8FF3E7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552"/>
              <a:ext cx="36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ym typeface="Symbol" panose="05050102010706020507" pitchFamily="18" charset="2"/>
                </a:rPr>
                <a:t>2 &lt; 3 &lt; 4 &lt; 5 &lt; 6 &lt; 7 &lt; 8 &lt; 9 &lt; 10 &lt; J &lt; Q &lt; K &lt; A</a:t>
              </a:r>
              <a:endParaRPr lang="en-US" altLang="zh-CN" sz="2000" b="1"/>
            </a:p>
          </p:txBody>
        </p:sp>
      </p:grpSp>
      <p:grpSp>
        <p:nvGrpSpPr>
          <p:cNvPr id="5" name="Group 17">
            <a:extLst>
              <a:ext uri="{FF2B5EF4-FFF2-40B4-BE49-F238E27FC236}">
                <a16:creationId xmlns:a16="http://schemas.microsoft.com/office/drawing/2014/main" id="{D9C10F0C-88FF-1E69-275C-5FF816FC5CD3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562600"/>
            <a:ext cx="7772400" cy="457200"/>
            <a:chOff x="336" y="3552"/>
            <a:chExt cx="4896" cy="288"/>
          </a:xfrm>
        </p:grpSpPr>
        <p:sp>
          <p:nvSpPr>
            <p:cNvPr id="13325" name="Rectangle 18">
              <a:extLst>
                <a:ext uri="{FF2B5EF4-FFF2-40B4-BE49-F238E27FC236}">
                  <a16:creationId xmlns:a16="http://schemas.microsoft.com/office/drawing/2014/main" id="{5EBF6F8D-6F6E-0335-FCC5-3961D1EF9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552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hlink"/>
                  </a:solidFill>
                </a:rPr>
                <a:t>Sorting result :</a:t>
              </a:r>
              <a:endParaRPr lang="en-US" altLang="zh-CN" sz="2400" b="1"/>
            </a:p>
          </p:txBody>
        </p:sp>
        <p:sp>
          <p:nvSpPr>
            <p:cNvPr id="13326" name="Rectangle 19">
              <a:extLst>
                <a:ext uri="{FF2B5EF4-FFF2-40B4-BE49-F238E27FC236}">
                  <a16:creationId xmlns:a16="http://schemas.microsoft.com/office/drawing/2014/main" id="{9EA943E0-A64B-F54E-85C3-C0910FA23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552"/>
              <a:ext cx="36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ym typeface="Symbol" panose="05050102010706020507" pitchFamily="18" charset="2"/>
                </a:rPr>
                <a:t>2   ...   A  </a:t>
              </a:r>
              <a:r>
                <a:rPr lang="en-US" altLang="zh-CN" sz="2000" b="1">
                  <a:solidFill>
                    <a:srgbClr val="FF0000"/>
                  </a:solidFill>
                  <a:sym typeface="Symbol" panose="05050102010706020507" pitchFamily="18" charset="2"/>
                </a:rPr>
                <a:t>2  ...  A  2  ...  A  </a:t>
              </a:r>
              <a:r>
                <a:rPr lang="en-US" altLang="zh-CN" sz="2000" b="1">
                  <a:sym typeface="Symbol" panose="05050102010706020507" pitchFamily="18" charset="2"/>
                </a:rPr>
                <a:t>2   ...  A  </a:t>
              </a:r>
            </a:p>
          </p:txBody>
        </p:sp>
      </p:grpSp>
      <p:sp>
        <p:nvSpPr>
          <p:cNvPr id="13323" name="Text Box 20">
            <a:extLst>
              <a:ext uri="{FF2B5EF4-FFF2-40B4-BE49-F238E27FC236}">
                <a16:creationId xmlns:a16="http://schemas.microsoft.com/office/drawing/2014/main" id="{1AE3CED8-9235-F392-6859-63BB4F2C2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0"/>
            <a:ext cx="3803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§10  Bucket Sort and Radix Sort</a:t>
            </a:r>
          </a:p>
        </p:txBody>
      </p:sp>
      <p:sp>
        <p:nvSpPr>
          <p:cNvPr id="13324" name="Text Box 21">
            <a:extLst>
              <a:ext uri="{FF2B5EF4-FFF2-40B4-BE49-F238E27FC236}">
                <a16:creationId xmlns:a16="http://schemas.microsoft.com/office/drawing/2014/main" id="{3EE2E2F0-43E7-A7EF-BD0E-8EFCFCCCB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4625"/>
            <a:ext cx="900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12/14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utoUpdateAnimBg="0"/>
      <p:bldP spid="66563" grpId="0" autoUpdateAnimBg="0"/>
      <p:bldP spid="66564" grpId="0" autoUpdateAnimBg="0"/>
      <p:bldP spid="66565" grpId="0" autoUpdateAnimBg="0"/>
      <p:bldP spid="6657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3">
            <a:extLst>
              <a:ext uri="{FF2B5EF4-FFF2-40B4-BE49-F238E27FC236}">
                <a16:creationId xmlns:a16="http://schemas.microsoft.com/office/drawing/2014/main" id="{AAEE30C1-F8E7-E97F-22AB-B8717D548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sz="2400" b="1"/>
              <a:t> MSD ( </a:t>
            </a:r>
            <a:r>
              <a:rPr lang="en-US" altLang="zh-CN" sz="2400" b="1">
                <a:solidFill>
                  <a:schemeClr val="hlink"/>
                </a:solidFill>
              </a:rPr>
              <a:t>M</a:t>
            </a:r>
            <a:r>
              <a:rPr lang="en-US" altLang="zh-CN" sz="2400" b="1"/>
              <a:t>ost </a:t>
            </a:r>
            <a:r>
              <a:rPr lang="en-US" altLang="zh-CN" sz="2400" b="1">
                <a:solidFill>
                  <a:schemeClr val="hlink"/>
                </a:solidFill>
              </a:rPr>
              <a:t>S</a:t>
            </a:r>
            <a:r>
              <a:rPr lang="en-US" altLang="zh-CN" sz="2400" b="1"/>
              <a:t>ignificant </a:t>
            </a:r>
            <a:r>
              <a:rPr lang="en-US" altLang="zh-CN" sz="2400" b="1">
                <a:solidFill>
                  <a:schemeClr val="hlink"/>
                </a:solidFill>
              </a:rPr>
              <a:t>D</a:t>
            </a:r>
            <a:r>
              <a:rPr lang="en-US" altLang="zh-CN" sz="2400" b="1"/>
              <a:t>igit ) Sort</a:t>
            </a:r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37DAA307-0EC7-BB73-B96D-1A0BE88E3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836613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800" rIns="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ym typeface="Wingdings" panose="05000000000000000000" pitchFamily="2" charset="2"/>
              </a:rPr>
              <a:t>  Sort on </a:t>
            </a:r>
            <a:r>
              <a:rPr lang="en-US" altLang="zh-CN" sz="2400" b="1" i="1">
                <a:sym typeface="Wingdings" panose="05000000000000000000" pitchFamily="2" charset="2"/>
              </a:rPr>
              <a:t>K</a:t>
            </a:r>
            <a:r>
              <a:rPr lang="en-US" altLang="zh-CN" sz="2400" b="1">
                <a:sym typeface="Wingdings" panose="05000000000000000000" pitchFamily="2" charset="2"/>
              </a:rPr>
              <a:t> </a:t>
            </a:r>
            <a:r>
              <a:rPr lang="en-US" altLang="zh-CN" sz="2400" b="1" baseline="30000">
                <a:sym typeface="Wingdings" panose="05000000000000000000" pitchFamily="2" charset="2"/>
              </a:rPr>
              <a:t>0</a:t>
            </a:r>
            <a:r>
              <a:rPr lang="en-US" altLang="zh-CN" sz="2400" b="1">
                <a:sym typeface="Wingdings" panose="05000000000000000000" pitchFamily="2" charset="2"/>
              </a:rPr>
              <a:t>:  for example, create 4 buckets for the suits</a:t>
            </a:r>
            <a:endParaRPr lang="en-US" altLang="zh-CN" sz="2400" b="1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ED360411-4B7F-1417-C200-EDB1B491DE51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447800"/>
            <a:ext cx="1677988" cy="2209800"/>
            <a:chOff x="1104" y="1248"/>
            <a:chExt cx="1057" cy="1392"/>
          </a:xfrm>
        </p:grpSpPr>
        <p:sp>
          <p:nvSpPr>
            <p:cNvPr id="14379" name="Rectangle 6">
              <a:extLst>
                <a:ext uri="{FF2B5EF4-FFF2-40B4-BE49-F238E27FC236}">
                  <a16:creationId xmlns:a16="http://schemas.microsoft.com/office/drawing/2014/main" id="{855ED77B-2B17-0BA0-CE7B-221C58A31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248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80" name="Rectangle 7">
              <a:extLst>
                <a:ext uri="{FF2B5EF4-FFF2-40B4-BE49-F238E27FC236}">
                  <a16:creationId xmlns:a16="http://schemas.microsoft.com/office/drawing/2014/main" id="{207E39B1-7989-D6CB-1234-2CE2E5FFF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392"/>
              <a:ext cx="720" cy="1056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</p:spPr>
          <p:txBody>
            <a:bodyPr wrap="none" lIns="0" tIns="46800" rIns="0" bIns="46800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81" name="Rectangle 8">
              <a:extLst>
                <a:ext uri="{FF2B5EF4-FFF2-40B4-BE49-F238E27FC236}">
                  <a16:creationId xmlns:a16="http://schemas.microsoft.com/office/drawing/2014/main" id="{55B8ABF0-8266-BCEA-3BA9-DD33A8666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440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82" name="Rectangle 9">
              <a:extLst>
                <a:ext uri="{FF2B5EF4-FFF2-40B4-BE49-F238E27FC236}">
                  <a16:creationId xmlns:a16="http://schemas.microsoft.com/office/drawing/2014/main" id="{43189E03-8B25-92FF-55F7-6A8034AEA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488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83" name="Rectangle 10">
              <a:extLst>
                <a:ext uri="{FF2B5EF4-FFF2-40B4-BE49-F238E27FC236}">
                  <a16:creationId xmlns:a16="http://schemas.microsoft.com/office/drawing/2014/main" id="{40751701-C29B-68D6-6549-A93A7FAC0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536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pSp>
          <p:nvGrpSpPr>
            <p:cNvPr id="14384" name="Group 11">
              <a:extLst>
                <a:ext uri="{FF2B5EF4-FFF2-40B4-BE49-F238E27FC236}">
                  <a16:creationId xmlns:a16="http://schemas.microsoft.com/office/drawing/2014/main" id="{93CF9A28-06A9-1E7D-A9D9-8EDF2DC9BA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9" y="1584"/>
              <a:ext cx="722" cy="1056"/>
              <a:chOff x="1439" y="1584"/>
              <a:chExt cx="722" cy="1056"/>
            </a:xfrm>
          </p:grpSpPr>
          <p:sp>
            <p:nvSpPr>
              <p:cNvPr id="14385" name="Rectangle 12">
                <a:extLst>
                  <a:ext uri="{FF2B5EF4-FFF2-40B4-BE49-F238E27FC236}">
                    <a16:creationId xmlns:a16="http://schemas.microsoft.com/office/drawing/2014/main" id="{655270F1-6FA6-B7E8-9BBB-B5F142F3B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584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4386" name="Rectangle 13">
                <a:extLst>
                  <a:ext uri="{FF2B5EF4-FFF2-40B4-BE49-F238E27FC236}">
                    <a16:creationId xmlns:a16="http://schemas.microsoft.com/office/drawing/2014/main" id="{8DE5D018-67F8-3594-E9FE-9B61C0164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9" y="1654"/>
                <a:ext cx="24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6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/>
                  <a:t>3</a:t>
                </a:r>
              </a:p>
              <a:p>
                <a:pPr algn="ctr" eaLnBrk="1" hangingPunct="1">
                  <a:lnSpc>
                    <a:spcPct val="6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sym typeface="Symbol" panose="05050102010706020507" pitchFamily="18" charset="2"/>
                  </a:rPr>
                  <a:t></a:t>
                </a:r>
                <a:endParaRPr lang="en-US" altLang="zh-CN" sz="2400" b="1"/>
              </a:p>
            </p:txBody>
          </p:sp>
          <p:sp>
            <p:nvSpPr>
              <p:cNvPr id="14387" name="Rectangle 14">
                <a:extLst>
                  <a:ext uri="{FF2B5EF4-FFF2-40B4-BE49-F238E27FC236}">
                    <a16:creationId xmlns:a16="http://schemas.microsoft.com/office/drawing/2014/main" id="{9A7BFD5E-569A-24F7-E4B2-D651C11DB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920" y="2304"/>
                <a:ext cx="24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6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/>
                  <a:t>3</a:t>
                </a:r>
              </a:p>
              <a:p>
                <a:pPr algn="ctr" eaLnBrk="1" hangingPunct="1">
                  <a:lnSpc>
                    <a:spcPct val="6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sym typeface="Symbol" panose="05050102010706020507" pitchFamily="18" charset="2"/>
                  </a:rPr>
                  <a:t></a:t>
                </a:r>
                <a:endParaRPr lang="en-US" altLang="zh-CN" sz="2400" b="1"/>
              </a:p>
            </p:txBody>
          </p:sp>
          <p:sp>
            <p:nvSpPr>
              <p:cNvPr id="14388" name="Rectangle 15">
                <a:extLst>
                  <a:ext uri="{FF2B5EF4-FFF2-40B4-BE49-F238E27FC236}">
                    <a16:creationId xmlns:a16="http://schemas.microsoft.com/office/drawing/2014/main" id="{7733658B-2CDF-46B0-3168-711C26E28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9" y="1680"/>
                <a:ext cx="384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b="1">
                    <a:sym typeface="Symbol" panose="05050102010706020507" pitchFamily="18" charset="2"/>
                  </a:rPr>
                  <a:t>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b="1">
                    <a:sym typeface="Symbol" panose="05050102010706020507" pitchFamily="18" charset="2"/>
                  </a:rPr>
                  <a:t></a:t>
                </a:r>
                <a:endParaRPr lang="en-US" altLang="zh-CN" sz="2800" b="1">
                  <a:sym typeface="Symbol" panose="05050102010706020507" pitchFamily="18" charset="2"/>
                </a:endParaRPr>
              </a:p>
            </p:txBody>
          </p:sp>
          <p:sp>
            <p:nvSpPr>
              <p:cNvPr id="14389" name="Rectangle 16">
                <a:extLst>
                  <a:ext uri="{FF2B5EF4-FFF2-40B4-BE49-F238E27FC236}">
                    <a16:creationId xmlns:a16="http://schemas.microsoft.com/office/drawing/2014/main" id="{AEB5A82F-C1A0-2757-476D-61CD2A5AC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632" y="2160"/>
                <a:ext cx="36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b="1">
                    <a:sym typeface="Symbol" panose="05050102010706020507" pitchFamily="18" charset="2"/>
                  </a:rPr>
                  <a:t></a:t>
                </a:r>
                <a:endParaRPr lang="en-US" altLang="zh-CN" sz="2400" b="1">
                  <a:sym typeface="Symbol" panose="05050102010706020507" pitchFamily="18" charset="2"/>
                </a:endParaRP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2400" b="1">
                  <a:sym typeface="Symbol" panose="05050102010706020507" pitchFamily="18" charset="2"/>
                </a:endParaRPr>
              </a:p>
            </p:txBody>
          </p:sp>
        </p:grpSp>
      </p:grpSp>
      <p:grpSp>
        <p:nvGrpSpPr>
          <p:cNvPr id="4" name="Group 17">
            <a:extLst>
              <a:ext uri="{FF2B5EF4-FFF2-40B4-BE49-F238E27FC236}">
                <a16:creationId xmlns:a16="http://schemas.microsoft.com/office/drawing/2014/main" id="{E991EA79-DC44-D230-380F-B9DA7BE3436E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447800"/>
            <a:ext cx="1677988" cy="2209800"/>
            <a:chOff x="1680" y="960"/>
            <a:chExt cx="1057" cy="1392"/>
          </a:xfrm>
        </p:grpSpPr>
        <p:sp>
          <p:nvSpPr>
            <p:cNvPr id="14370" name="Rectangle 18">
              <a:extLst>
                <a:ext uri="{FF2B5EF4-FFF2-40B4-BE49-F238E27FC236}">
                  <a16:creationId xmlns:a16="http://schemas.microsoft.com/office/drawing/2014/main" id="{B522E4D5-151D-849B-1C9B-E489A6D8C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960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71" name="Rectangle 19">
              <a:extLst>
                <a:ext uri="{FF2B5EF4-FFF2-40B4-BE49-F238E27FC236}">
                  <a16:creationId xmlns:a16="http://schemas.microsoft.com/office/drawing/2014/main" id="{D105015A-8942-49A2-29F8-F691433B4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104"/>
              <a:ext cx="720" cy="1056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</p:spPr>
          <p:txBody>
            <a:bodyPr wrap="none" lIns="0" tIns="46800" rIns="0" bIns="46800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72" name="Rectangle 20">
              <a:extLst>
                <a:ext uri="{FF2B5EF4-FFF2-40B4-BE49-F238E27FC236}">
                  <a16:creationId xmlns:a16="http://schemas.microsoft.com/office/drawing/2014/main" id="{04125EF7-457F-6932-A719-0A93D8D43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152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73" name="Rectangle 21">
              <a:extLst>
                <a:ext uri="{FF2B5EF4-FFF2-40B4-BE49-F238E27FC236}">
                  <a16:creationId xmlns:a16="http://schemas.microsoft.com/office/drawing/2014/main" id="{B0F34F0B-8205-4974-2A8B-6FFB08F03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200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74" name="Rectangle 22">
              <a:extLst>
                <a:ext uri="{FF2B5EF4-FFF2-40B4-BE49-F238E27FC236}">
                  <a16:creationId xmlns:a16="http://schemas.microsoft.com/office/drawing/2014/main" id="{4EC98BC3-4A9C-7E2D-C3EF-92F305BCB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248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75" name="Rectangle 23">
              <a:extLst>
                <a:ext uri="{FF2B5EF4-FFF2-40B4-BE49-F238E27FC236}">
                  <a16:creationId xmlns:a16="http://schemas.microsoft.com/office/drawing/2014/main" id="{4B1ADDAA-C768-4F68-1023-2EFE443F1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296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76" name="Rectangle 24">
              <a:extLst>
                <a:ext uri="{FF2B5EF4-FFF2-40B4-BE49-F238E27FC236}">
                  <a16:creationId xmlns:a16="http://schemas.microsoft.com/office/drawing/2014/main" id="{6D7C84AB-C7DA-7D1E-9D1C-0A2B2D556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5" y="1366"/>
              <a:ext cx="2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</a:rPr>
                <a:t>5</a:t>
              </a:r>
              <a:endParaRPr lang="en-US" altLang="zh-CN" sz="1800" b="1"/>
            </a:p>
            <a:p>
              <a:pPr algn="ctr" eaLnBrk="1" hangingPunct="1">
                <a:lnSpc>
                  <a:spcPct val="6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sym typeface="Symbol" panose="05050102010706020507" pitchFamily="18" charset="2"/>
                </a:rPr>
                <a:t></a:t>
              </a:r>
              <a:endParaRPr lang="en-US" altLang="zh-CN" sz="2400" b="1"/>
            </a:p>
          </p:txBody>
        </p:sp>
        <p:sp>
          <p:nvSpPr>
            <p:cNvPr id="14377" name="Rectangle 25">
              <a:extLst>
                <a:ext uri="{FF2B5EF4-FFF2-40B4-BE49-F238E27FC236}">
                  <a16:creationId xmlns:a16="http://schemas.microsoft.com/office/drawing/2014/main" id="{2635D3D1-7BF7-2781-995A-B8EE894F60C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96" y="2016"/>
              <a:ext cx="2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</a:rPr>
                <a:t>5</a:t>
              </a:r>
            </a:p>
            <a:p>
              <a:pPr algn="ctr" eaLnBrk="1" hangingPunct="1">
                <a:lnSpc>
                  <a:spcPct val="6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sym typeface="Symbol" panose="05050102010706020507" pitchFamily="18" charset="2"/>
                </a:rPr>
                <a:t></a:t>
              </a:r>
            </a:p>
          </p:txBody>
        </p:sp>
        <p:sp>
          <p:nvSpPr>
            <p:cNvPr id="14378" name="Rectangle 26">
              <a:extLst>
                <a:ext uri="{FF2B5EF4-FFF2-40B4-BE49-F238E27FC236}">
                  <a16:creationId xmlns:a16="http://schemas.microsoft.com/office/drawing/2014/main" id="{6C613FCF-3AF3-1D2D-D0D5-FA77D2B9A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" y="1392"/>
              <a:ext cx="384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FF0000"/>
                  </a:solidFill>
                  <a:sym typeface="Symbol" panose="05050102010706020507" pitchFamily="18" charset="2"/>
                </a:rPr>
                <a:t>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FF0000"/>
                  </a:solidFill>
                  <a:sym typeface="Symbol" panose="05050102010706020507" pitchFamily="18" charset="2"/>
                </a:rPr>
                <a:t>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FF0000"/>
                  </a:solidFill>
                  <a:sym typeface="Symbol" panose="05050102010706020507" pitchFamily="18" charset="2"/>
                </a:rPr>
                <a:t></a:t>
              </a:r>
              <a:endParaRPr lang="en-US" altLang="zh-CN" sz="2800" b="1">
                <a:solidFill>
                  <a:srgbClr val="FF0000"/>
                </a:solidFill>
                <a:sym typeface="Symbol" panose="05050102010706020507" pitchFamily="18" charset="2"/>
              </a:endParaRPr>
            </a:p>
          </p:txBody>
        </p:sp>
      </p:grpSp>
      <p:grpSp>
        <p:nvGrpSpPr>
          <p:cNvPr id="5" name="Group 27">
            <a:extLst>
              <a:ext uri="{FF2B5EF4-FFF2-40B4-BE49-F238E27FC236}">
                <a16:creationId xmlns:a16="http://schemas.microsoft.com/office/drawing/2014/main" id="{23608CEF-AF1A-C628-E6C0-FA944EE878E6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1447800"/>
            <a:ext cx="1677988" cy="2209800"/>
            <a:chOff x="3888" y="960"/>
            <a:chExt cx="1057" cy="1392"/>
          </a:xfrm>
        </p:grpSpPr>
        <p:sp>
          <p:nvSpPr>
            <p:cNvPr id="14361" name="Rectangle 28">
              <a:extLst>
                <a:ext uri="{FF2B5EF4-FFF2-40B4-BE49-F238E27FC236}">
                  <a16:creationId xmlns:a16="http://schemas.microsoft.com/office/drawing/2014/main" id="{59E263CD-0DFD-DB7B-AAC8-53DB1142D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960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62" name="Rectangle 29">
              <a:extLst>
                <a:ext uri="{FF2B5EF4-FFF2-40B4-BE49-F238E27FC236}">
                  <a16:creationId xmlns:a16="http://schemas.microsoft.com/office/drawing/2014/main" id="{DB781412-6751-B6A3-3270-FE6E3EC98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104"/>
              <a:ext cx="720" cy="1056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</p:spPr>
          <p:txBody>
            <a:bodyPr wrap="none" lIns="0" tIns="46800" rIns="0" bIns="46800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63" name="Rectangle 30">
              <a:extLst>
                <a:ext uri="{FF2B5EF4-FFF2-40B4-BE49-F238E27FC236}">
                  <a16:creationId xmlns:a16="http://schemas.microsoft.com/office/drawing/2014/main" id="{7613F655-6709-C6D3-6913-C8E40837D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152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64" name="Rectangle 31">
              <a:extLst>
                <a:ext uri="{FF2B5EF4-FFF2-40B4-BE49-F238E27FC236}">
                  <a16:creationId xmlns:a16="http://schemas.microsoft.com/office/drawing/2014/main" id="{C052D0F2-8E0F-214D-B2D7-A883832E2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200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65" name="Rectangle 32">
              <a:extLst>
                <a:ext uri="{FF2B5EF4-FFF2-40B4-BE49-F238E27FC236}">
                  <a16:creationId xmlns:a16="http://schemas.microsoft.com/office/drawing/2014/main" id="{4863897C-FA71-1D16-B73B-32C5F0FB3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248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66" name="Rectangle 33">
              <a:extLst>
                <a:ext uri="{FF2B5EF4-FFF2-40B4-BE49-F238E27FC236}">
                  <a16:creationId xmlns:a16="http://schemas.microsoft.com/office/drawing/2014/main" id="{8141541C-1742-ADD6-9D18-C149F5FDF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296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67" name="Rectangle 34">
              <a:extLst>
                <a:ext uri="{FF2B5EF4-FFF2-40B4-BE49-F238E27FC236}">
                  <a16:creationId xmlns:a16="http://schemas.microsoft.com/office/drawing/2014/main" id="{88FC5F4D-B80F-0095-966A-3F65F8B13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366"/>
              <a:ext cx="2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A</a:t>
              </a:r>
            </a:p>
            <a:p>
              <a:pPr algn="ctr" eaLnBrk="1" hangingPunct="1">
                <a:lnSpc>
                  <a:spcPct val="6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ym typeface="Symbol" panose="05050102010706020507" pitchFamily="18" charset="2"/>
                </a:rPr>
                <a:t></a:t>
              </a:r>
              <a:endParaRPr lang="en-US" altLang="zh-CN" sz="2400" b="1"/>
            </a:p>
          </p:txBody>
        </p:sp>
        <p:sp>
          <p:nvSpPr>
            <p:cNvPr id="14368" name="Rectangle 35">
              <a:extLst>
                <a:ext uri="{FF2B5EF4-FFF2-40B4-BE49-F238E27FC236}">
                  <a16:creationId xmlns:a16="http://schemas.microsoft.com/office/drawing/2014/main" id="{AB47544F-5D3F-DB0F-A62E-3375AD574E8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704" y="2016"/>
              <a:ext cx="2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A</a:t>
              </a:r>
            </a:p>
            <a:p>
              <a:pPr algn="ctr" eaLnBrk="1" hangingPunct="1">
                <a:lnSpc>
                  <a:spcPct val="6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ym typeface="Symbol" panose="05050102010706020507" pitchFamily="18" charset="2"/>
                </a:rPr>
                <a:t></a:t>
              </a:r>
              <a:endParaRPr lang="en-US" altLang="zh-CN" sz="2400" b="1"/>
            </a:p>
          </p:txBody>
        </p:sp>
        <p:sp>
          <p:nvSpPr>
            <p:cNvPr id="14369" name="Rectangle 36">
              <a:extLst>
                <a:ext uri="{FF2B5EF4-FFF2-40B4-BE49-F238E27FC236}">
                  <a16:creationId xmlns:a16="http://schemas.microsoft.com/office/drawing/2014/main" id="{796B36CD-89F9-C977-2029-EBAAFE7DE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488"/>
              <a:ext cx="384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6000" b="1">
                  <a:sym typeface="Symbol" panose="05050102010706020507" pitchFamily="18" charset="2"/>
                </a:rPr>
                <a:t></a:t>
              </a:r>
            </a:p>
          </p:txBody>
        </p:sp>
      </p:grpSp>
      <p:grpSp>
        <p:nvGrpSpPr>
          <p:cNvPr id="6" name="Group 37">
            <a:extLst>
              <a:ext uri="{FF2B5EF4-FFF2-40B4-BE49-F238E27FC236}">
                <a16:creationId xmlns:a16="http://schemas.microsoft.com/office/drawing/2014/main" id="{7C243D00-8758-35B2-84E3-D5CE7CF72972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447800"/>
            <a:ext cx="1677988" cy="2209800"/>
            <a:chOff x="2784" y="960"/>
            <a:chExt cx="1057" cy="1392"/>
          </a:xfrm>
        </p:grpSpPr>
        <p:sp>
          <p:nvSpPr>
            <p:cNvPr id="14351" name="Rectangle 38">
              <a:extLst>
                <a:ext uri="{FF2B5EF4-FFF2-40B4-BE49-F238E27FC236}">
                  <a16:creationId xmlns:a16="http://schemas.microsoft.com/office/drawing/2014/main" id="{DEB4F423-8253-30DD-80D2-E8381E69D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960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52" name="Rectangle 39">
              <a:extLst>
                <a:ext uri="{FF2B5EF4-FFF2-40B4-BE49-F238E27FC236}">
                  <a16:creationId xmlns:a16="http://schemas.microsoft.com/office/drawing/2014/main" id="{08B86B9C-1F4B-E14E-638F-7518301B9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104"/>
              <a:ext cx="720" cy="1056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</p:spPr>
          <p:txBody>
            <a:bodyPr wrap="none" lIns="0" tIns="46800" rIns="0" bIns="46800" anchor="ctr">
              <a:flatTx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53" name="Rectangle 40">
              <a:extLst>
                <a:ext uri="{FF2B5EF4-FFF2-40B4-BE49-F238E27FC236}">
                  <a16:creationId xmlns:a16="http://schemas.microsoft.com/office/drawing/2014/main" id="{819E3802-9DBB-3696-81B5-BA077C075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152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54" name="Rectangle 41">
              <a:extLst>
                <a:ext uri="{FF2B5EF4-FFF2-40B4-BE49-F238E27FC236}">
                  <a16:creationId xmlns:a16="http://schemas.microsoft.com/office/drawing/2014/main" id="{2037AE70-F4D4-A87C-9CF1-06799DFF8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200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55" name="Rectangle 42">
              <a:extLst>
                <a:ext uri="{FF2B5EF4-FFF2-40B4-BE49-F238E27FC236}">
                  <a16:creationId xmlns:a16="http://schemas.microsoft.com/office/drawing/2014/main" id="{2CC91431-E9F4-C977-746F-F45C89F31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248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56" name="Rectangle 43">
              <a:extLst>
                <a:ext uri="{FF2B5EF4-FFF2-40B4-BE49-F238E27FC236}">
                  <a16:creationId xmlns:a16="http://schemas.microsoft.com/office/drawing/2014/main" id="{81B1B028-0294-B938-20B8-BA2895A1A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296"/>
              <a:ext cx="720" cy="10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57" name="Rectangle 44">
              <a:extLst>
                <a:ext uri="{FF2B5EF4-FFF2-40B4-BE49-F238E27FC236}">
                  <a16:creationId xmlns:a16="http://schemas.microsoft.com/office/drawing/2014/main" id="{C1F2740C-B82F-B300-AD19-8B2BB9CD1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" y="1366"/>
              <a:ext cx="2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</a:rPr>
                <a:t>4</a:t>
              </a:r>
              <a:endParaRPr lang="en-US" altLang="zh-CN" sz="1800" b="1"/>
            </a:p>
            <a:p>
              <a:pPr algn="ctr" eaLnBrk="1" hangingPunct="1">
                <a:lnSpc>
                  <a:spcPct val="6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sym typeface="Symbol" panose="05050102010706020507" pitchFamily="18" charset="2"/>
                </a:rPr>
                <a:t></a:t>
              </a:r>
              <a:endParaRPr lang="en-US" altLang="zh-CN" sz="2400" b="1"/>
            </a:p>
          </p:txBody>
        </p:sp>
        <p:sp>
          <p:nvSpPr>
            <p:cNvPr id="14358" name="Rectangle 45">
              <a:extLst>
                <a:ext uri="{FF2B5EF4-FFF2-40B4-BE49-F238E27FC236}">
                  <a16:creationId xmlns:a16="http://schemas.microsoft.com/office/drawing/2014/main" id="{26F1DBCB-F4A6-2142-3C33-75D13AEABCF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600" y="2016"/>
              <a:ext cx="2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</a:rPr>
                <a:t>4</a:t>
              </a:r>
              <a:endParaRPr lang="en-US" altLang="zh-CN" sz="1800" b="1"/>
            </a:p>
            <a:p>
              <a:pPr algn="ctr" eaLnBrk="1" hangingPunct="1">
                <a:lnSpc>
                  <a:spcPct val="6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sym typeface="Symbol" panose="05050102010706020507" pitchFamily="18" charset="2"/>
                </a:rPr>
                <a:t></a:t>
              </a:r>
              <a:endParaRPr lang="en-US" altLang="zh-CN" sz="2400" b="1"/>
            </a:p>
          </p:txBody>
        </p:sp>
        <p:sp>
          <p:nvSpPr>
            <p:cNvPr id="14359" name="Rectangle 46">
              <a:extLst>
                <a:ext uri="{FF2B5EF4-FFF2-40B4-BE49-F238E27FC236}">
                  <a16:creationId xmlns:a16="http://schemas.microsoft.com/office/drawing/2014/main" id="{0D77E15B-AADC-F81C-282A-5B3E864F5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1441"/>
              <a:ext cx="38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FF0000"/>
                  </a:solidFill>
                  <a:sym typeface="Symbol" panose="05050102010706020507" pitchFamily="18" charset="2"/>
                </a:rPr>
                <a:t></a:t>
              </a:r>
              <a:endParaRPr lang="en-US" altLang="zh-CN" sz="2800" b="1">
                <a:sym typeface="Symbol" panose="05050102010706020507" pitchFamily="18" charset="2"/>
              </a:endParaRPr>
            </a:p>
          </p:txBody>
        </p:sp>
        <p:sp>
          <p:nvSpPr>
            <p:cNvPr id="14360" name="Rectangle 47">
              <a:extLst>
                <a:ext uri="{FF2B5EF4-FFF2-40B4-BE49-F238E27FC236}">
                  <a16:creationId xmlns:a16="http://schemas.microsoft.com/office/drawing/2014/main" id="{86BEAFBB-ACF1-1AE8-3DC0-2C64894808A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287" y="1865"/>
              <a:ext cx="38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FF0000"/>
                  </a:solidFill>
                  <a:sym typeface="Symbol" panose="05050102010706020507" pitchFamily="18" charset="2"/>
                </a:rPr>
                <a:t></a:t>
              </a:r>
              <a:endParaRPr lang="en-US" altLang="zh-CN" sz="2800" b="1">
                <a:sym typeface="Symbol" panose="05050102010706020507" pitchFamily="18" charset="2"/>
              </a:endParaRPr>
            </a:p>
          </p:txBody>
        </p:sp>
      </p:grpSp>
      <p:sp>
        <p:nvSpPr>
          <p:cNvPr id="67632" name="Text Box 48">
            <a:extLst>
              <a:ext uri="{FF2B5EF4-FFF2-40B4-BE49-F238E27FC236}">
                <a16:creationId xmlns:a16="http://schemas.microsoft.com/office/drawing/2014/main" id="{D08DCAA7-E926-903A-E014-8506D2DB2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86200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800" rIns="0" bIns="46800">
            <a:spAutoFit/>
          </a:bodyPr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ym typeface="Wingdings" panose="05000000000000000000" pitchFamily="2" charset="2"/>
              </a:rPr>
              <a:t>  Sort each bucket independently (using any sorting technique)</a:t>
            </a:r>
          </a:p>
        </p:txBody>
      </p:sp>
      <p:sp>
        <p:nvSpPr>
          <p:cNvPr id="67633" name="Rectangle 49">
            <a:extLst>
              <a:ext uri="{FF2B5EF4-FFF2-40B4-BE49-F238E27FC236}">
                <a16:creationId xmlns:a16="http://schemas.microsoft.com/office/drawing/2014/main" id="{373AD063-AC0C-ECCA-3DBA-344423A13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724400"/>
            <a:ext cx="762000" cy="12954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6000" b="1">
                <a:sym typeface="Symbol" panose="05050102010706020507" pitchFamily="18" charset="2"/>
              </a:rPr>
              <a:t></a:t>
            </a:r>
            <a:endParaRPr lang="en-US" altLang="zh-CN" sz="6000" b="1"/>
          </a:p>
        </p:txBody>
      </p:sp>
      <p:sp>
        <p:nvSpPr>
          <p:cNvPr id="67634" name="Rectangle 50">
            <a:extLst>
              <a:ext uri="{FF2B5EF4-FFF2-40B4-BE49-F238E27FC236}">
                <a16:creationId xmlns:a16="http://schemas.microsoft.com/office/drawing/2014/main" id="{2398B8E8-424D-661F-223A-F778CCD3E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724400"/>
            <a:ext cx="762000" cy="12954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6000" b="1">
                <a:solidFill>
                  <a:srgbClr val="FF0000"/>
                </a:solidFill>
                <a:sym typeface="Symbol" panose="05050102010706020507" pitchFamily="18" charset="2"/>
              </a:rPr>
              <a:t></a:t>
            </a:r>
            <a:endParaRPr lang="en-US" altLang="zh-CN" sz="6000" b="1"/>
          </a:p>
        </p:txBody>
      </p:sp>
      <p:sp>
        <p:nvSpPr>
          <p:cNvPr id="67635" name="Rectangle 51">
            <a:extLst>
              <a:ext uri="{FF2B5EF4-FFF2-40B4-BE49-F238E27FC236}">
                <a16:creationId xmlns:a16="http://schemas.microsoft.com/office/drawing/2014/main" id="{C634CCC6-C676-888E-786E-2C3966C74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24400"/>
            <a:ext cx="762000" cy="12954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6000" b="1">
                <a:solidFill>
                  <a:srgbClr val="FF0000"/>
                </a:solidFill>
                <a:sym typeface="Symbol" panose="05050102010706020507" pitchFamily="18" charset="2"/>
              </a:rPr>
              <a:t></a:t>
            </a:r>
            <a:endParaRPr lang="en-US" altLang="zh-CN" sz="6000" b="1"/>
          </a:p>
        </p:txBody>
      </p:sp>
      <p:sp>
        <p:nvSpPr>
          <p:cNvPr id="67636" name="Rectangle 52">
            <a:extLst>
              <a:ext uri="{FF2B5EF4-FFF2-40B4-BE49-F238E27FC236}">
                <a16:creationId xmlns:a16="http://schemas.microsoft.com/office/drawing/2014/main" id="{91A8A138-1036-D1DD-F0CB-0DAB03A00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724400"/>
            <a:ext cx="762000" cy="12954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6800" rIns="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6000" b="1">
                <a:sym typeface="Symbol" panose="05050102010706020507" pitchFamily="18" charset="2"/>
              </a:rPr>
              <a:t></a:t>
            </a:r>
            <a:endParaRPr lang="en-US" altLang="zh-CN" sz="6000" b="1"/>
          </a:p>
        </p:txBody>
      </p:sp>
      <p:sp>
        <p:nvSpPr>
          <p:cNvPr id="14349" name="Text Box 53">
            <a:extLst>
              <a:ext uri="{FF2B5EF4-FFF2-40B4-BE49-F238E27FC236}">
                <a16:creationId xmlns:a16="http://schemas.microsoft.com/office/drawing/2014/main" id="{BEB44D42-DC30-2DAA-C81D-1450A2DE4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0"/>
            <a:ext cx="3803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§10  Bucket Sort and Radix Sort</a:t>
            </a:r>
          </a:p>
        </p:txBody>
      </p:sp>
      <p:sp>
        <p:nvSpPr>
          <p:cNvPr id="14350" name="Text Box 54">
            <a:extLst>
              <a:ext uri="{FF2B5EF4-FFF2-40B4-BE49-F238E27FC236}">
                <a16:creationId xmlns:a16="http://schemas.microsoft.com/office/drawing/2014/main" id="{7B8AEE2A-D165-26BC-67C4-CEF1B46E3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4625"/>
            <a:ext cx="900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13/14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76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7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7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7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7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7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7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7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7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  <p:bldP spid="67588" grpId="0" autoUpdateAnimBg="0"/>
      <p:bldP spid="67632" grpId="0" autoUpdateAnimBg="0"/>
      <p:bldP spid="67633" grpId="0" animBg="1" autoUpdateAnimBg="0"/>
      <p:bldP spid="67634" grpId="0" animBg="1" autoUpdateAnimBg="0"/>
      <p:bldP spid="67635" grpId="0" animBg="1" autoUpdateAnimBg="0"/>
      <p:bldP spid="6763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2A6F9E62-1B33-3F18-A673-CE22E703E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0"/>
            <a:ext cx="3803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§10  Bucket Sort and Radix Sort</a:t>
            </a:r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AE37D020-2B86-D3F1-0B42-C8681741C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sz="2400" b="1"/>
              <a:t>  LSD ( </a:t>
            </a:r>
            <a:r>
              <a:rPr lang="en-US" altLang="zh-CN" sz="2400" b="1">
                <a:solidFill>
                  <a:schemeClr val="hlink"/>
                </a:solidFill>
              </a:rPr>
              <a:t>L</a:t>
            </a:r>
            <a:r>
              <a:rPr lang="en-US" altLang="zh-CN" sz="2400" b="1"/>
              <a:t>east </a:t>
            </a:r>
            <a:r>
              <a:rPr lang="en-US" altLang="zh-CN" sz="2400" b="1">
                <a:solidFill>
                  <a:schemeClr val="hlink"/>
                </a:solidFill>
              </a:rPr>
              <a:t>S</a:t>
            </a:r>
            <a:r>
              <a:rPr lang="en-US" altLang="zh-CN" sz="2400" b="1"/>
              <a:t>ignificant </a:t>
            </a:r>
            <a:r>
              <a:rPr lang="en-US" altLang="zh-CN" sz="2400" b="1">
                <a:solidFill>
                  <a:schemeClr val="hlink"/>
                </a:solidFill>
              </a:rPr>
              <a:t>D</a:t>
            </a:r>
            <a:r>
              <a:rPr lang="en-US" altLang="zh-CN" sz="2400" b="1"/>
              <a:t>igit ) Sort</a:t>
            </a:r>
          </a:p>
        </p:txBody>
      </p:sp>
      <p:sp>
        <p:nvSpPr>
          <p:cNvPr id="68613" name="Text Box 5">
            <a:extLst>
              <a:ext uri="{FF2B5EF4-FFF2-40B4-BE49-F238E27FC236}">
                <a16:creationId xmlns:a16="http://schemas.microsoft.com/office/drawing/2014/main" id="{4A336E28-BF62-38AD-F5FF-421501BDD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760413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800" rIns="0" bIns="46800">
            <a:spAutoFit/>
          </a:bodyPr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ym typeface="Wingdings" panose="05000000000000000000" pitchFamily="2" charset="2"/>
              </a:rPr>
              <a:t>  Sort on </a:t>
            </a:r>
            <a:r>
              <a:rPr lang="en-US" altLang="zh-CN" sz="2400" b="1" i="1">
                <a:sym typeface="Wingdings" panose="05000000000000000000" pitchFamily="2" charset="2"/>
              </a:rPr>
              <a:t>K</a:t>
            </a:r>
            <a:r>
              <a:rPr lang="en-US" altLang="zh-CN" sz="2400" b="1">
                <a:sym typeface="Wingdings" panose="05000000000000000000" pitchFamily="2" charset="2"/>
              </a:rPr>
              <a:t> </a:t>
            </a:r>
            <a:r>
              <a:rPr lang="en-US" altLang="zh-CN" sz="2400" b="1" baseline="30000">
                <a:sym typeface="Wingdings" panose="05000000000000000000" pitchFamily="2" charset="2"/>
              </a:rPr>
              <a:t>1</a:t>
            </a:r>
            <a:r>
              <a:rPr lang="en-US" altLang="zh-CN" sz="2400" b="1">
                <a:sym typeface="Wingdings" panose="05000000000000000000" pitchFamily="2" charset="2"/>
              </a:rPr>
              <a:t>:  for example, create 13 buckets for the face values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24F835F9-4F86-5F4A-6949-C0BCF3CCE75D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600200"/>
            <a:ext cx="7851775" cy="1905000"/>
            <a:chOff x="480" y="864"/>
            <a:chExt cx="4946" cy="1200"/>
          </a:xfrm>
        </p:grpSpPr>
        <p:grpSp>
          <p:nvGrpSpPr>
            <p:cNvPr id="15400" name="Group 7">
              <a:extLst>
                <a:ext uri="{FF2B5EF4-FFF2-40B4-BE49-F238E27FC236}">
                  <a16:creationId xmlns:a16="http://schemas.microsoft.com/office/drawing/2014/main" id="{90C5A2F6-62FD-7C91-A89E-FE7052B438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864"/>
              <a:ext cx="866" cy="1200"/>
              <a:chOff x="480" y="864"/>
              <a:chExt cx="866" cy="1200"/>
            </a:xfrm>
          </p:grpSpPr>
          <p:sp>
            <p:nvSpPr>
              <p:cNvPr id="15440" name="Rectangle 8">
                <a:extLst>
                  <a:ext uri="{FF2B5EF4-FFF2-40B4-BE49-F238E27FC236}">
                    <a16:creationId xmlns:a16="http://schemas.microsoft.com/office/drawing/2014/main" id="{FFA2C758-5E47-EC96-19AC-4A43138A6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864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5441" name="Rectangle 9">
                <a:extLst>
                  <a:ext uri="{FF2B5EF4-FFF2-40B4-BE49-F238E27FC236}">
                    <a16:creationId xmlns:a16="http://schemas.microsoft.com/office/drawing/2014/main" id="{F81E8ACA-1933-3A38-A017-39B3AE612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912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5442" name="Rectangle 10">
                <a:extLst>
                  <a:ext uri="{FF2B5EF4-FFF2-40B4-BE49-F238E27FC236}">
                    <a16:creationId xmlns:a16="http://schemas.microsoft.com/office/drawing/2014/main" id="{A469D338-0C52-68BC-7349-A6283BFC6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960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5443" name="Rectangle 11">
                <a:extLst>
                  <a:ext uri="{FF2B5EF4-FFF2-40B4-BE49-F238E27FC236}">
                    <a16:creationId xmlns:a16="http://schemas.microsoft.com/office/drawing/2014/main" id="{F2770691-9274-FDDB-BE34-98B301F88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1008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5444" name="Rectangle 12">
                <a:extLst>
                  <a:ext uri="{FF2B5EF4-FFF2-40B4-BE49-F238E27FC236}">
                    <a16:creationId xmlns:a16="http://schemas.microsoft.com/office/drawing/2014/main" id="{0DBD5EC3-2A16-4559-5B07-D71820D0E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1078"/>
                <a:ext cx="24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6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/>
                  <a:t>2</a:t>
                </a:r>
              </a:p>
              <a:p>
                <a:pPr algn="ctr" eaLnBrk="1" hangingPunct="1">
                  <a:lnSpc>
                    <a:spcPct val="6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sym typeface="Symbol" panose="05050102010706020507" pitchFamily="18" charset="2"/>
                  </a:rPr>
                  <a:t></a:t>
                </a:r>
                <a:endParaRPr lang="en-US" altLang="zh-CN" sz="2400" b="1"/>
              </a:p>
            </p:txBody>
          </p:sp>
          <p:sp>
            <p:nvSpPr>
              <p:cNvPr id="15445" name="Rectangle 13">
                <a:extLst>
                  <a:ext uri="{FF2B5EF4-FFF2-40B4-BE49-F238E27FC236}">
                    <a16:creationId xmlns:a16="http://schemas.microsoft.com/office/drawing/2014/main" id="{0940C978-B46B-A357-E1E9-151C7900D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105" y="1728"/>
                <a:ext cx="24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6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/>
                  <a:t>2</a:t>
                </a:r>
              </a:p>
              <a:p>
                <a:pPr algn="ctr" eaLnBrk="1" hangingPunct="1">
                  <a:lnSpc>
                    <a:spcPct val="6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sym typeface="Symbol" panose="05050102010706020507" pitchFamily="18" charset="2"/>
                  </a:rPr>
                  <a:t></a:t>
                </a:r>
                <a:endParaRPr lang="en-US" altLang="zh-CN" sz="2400" b="1"/>
              </a:p>
            </p:txBody>
          </p:sp>
          <p:sp>
            <p:nvSpPr>
              <p:cNvPr id="15446" name="Rectangle 14">
                <a:extLst>
                  <a:ext uri="{FF2B5EF4-FFF2-40B4-BE49-F238E27FC236}">
                    <a16:creationId xmlns:a16="http://schemas.microsoft.com/office/drawing/2014/main" id="{7F3F204C-EB2F-E061-3A10-688A2651C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4" y="1104"/>
                <a:ext cx="384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b="1">
                    <a:sym typeface="Symbol" panose="05050102010706020507" pitchFamily="18" charset="2"/>
                  </a:rPr>
                  <a:t>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2800" b="1">
                  <a:sym typeface="Symbol" panose="05050102010706020507" pitchFamily="18" charset="2"/>
                </a:endParaRPr>
              </a:p>
            </p:txBody>
          </p:sp>
          <p:sp>
            <p:nvSpPr>
              <p:cNvPr id="15447" name="Rectangle 15">
                <a:extLst>
                  <a:ext uri="{FF2B5EF4-FFF2-40B4-BE49-F238E27FC236}">
                    <a16:creationId xmlns:a16="http://schemas.microsoft.com/office/drawing/2014/main" id="{4CB42CCE-47FE-5C9D-A45A-84D24943E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817" y="1584"/>
                <a:ext cx="36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b="1">
                    <a:sym typeface="Symbol" panose="05050102010706020507" pitchFamily="18" charset="2"/>
                  </a:rPr>
                  <a:t></a:t>
                </a:r>
                <a:endParaRPr lang="en-US" altLang="zh-CN" sz="2400" b="1">
                  <a:sym typeface="Symbol" panose="05050102010706020507" pitchFamily="18" charset="2"/>
                </a:endParaRP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2400" b="1"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15401" name="Group 16">
              <a:extLst>
                <a:ext uri="{FF2B5EF4-FFF2-40B4-BE49-F238E27FC236}">
                  <a16:creationId xmlns:a16="http://schemas.microsoft.com/office/drawing/2014/main" id="{CB950446-D19A-1DDB-0757-79F3F9EF85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864"/>
              <a:ext cx="866" cy="1200"/>
              <a:chOff x="1536" y="912"/>
              <a:chExt cx="866" cy="1200"/>
            </a:xfrm>
          </p:grpSpPr>
          <p:sp>
            <p:nvSpPr>
              <p:cNvPr id="15431" name="Rectangle 17">
                <a:extLst>
                  <a:ext uri="{FF2B5EF4-FFF2-40B4-BE49-F238E27FC236}">
                    <a16:creationId xmlns:a16="http://schemas.microsoft.com/office/drawing/2014/main" id="{09FFF17E-A1A9-92CF-3E94-9B3CA8E33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912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5432" name="Rectangle 18">
                <a:extLst>
                  <a:ext uri="{FF2B5EF4-FFF2-40B4-BE49-F238E27FC236}">
                    <a16:creationId xmlns:a16="http://schemas.microsoft.com/office/drawing/2014/main" id="{73D29419-D1F4-CF83-DFBC-932A697C1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960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5433" name="Rectangle 19">
                <a:extLst>
                  <a:ext uri="{FF2B5EF4-FFF2-40B4-BE49-F238E27FC236}">
                    <a16:creationId xmlns:a16="http://schemas.microsoft.com/office/drawing/2014/main" id="{54A68208-AC8A-415B-3A98-699AD21DD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008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grpSp>
            <p:nvGrpSpPr>
              <p:cNvPr id="15434" name="Group 20">
                <a:extLst>
                  <a:ext uri="{FF2B5EF4-FFF2-40B4-BE49-F238E27FC236}">
                    <a16:creationId xmlns:a16="http://schemas.microsoft.com/office/drawing/2014/main" id="{E543FD95-9FFB-8F53-AA29-8A35B5372F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1056"/>
                <a:ext cx="722" cy="1056"/>
                <a:chOff x="1439" y="1584"/>
                <a:chExt cx="722" cy="1056"/>
              </a:xfrm>
            </p:grpSpPr>
            <p:sp>
              <p:nvSpPr>
                <p:cNvPr id="15435" name="Rectangle 21">
                  <a:extLst>
                    <a:ext uri="{FF2B5EF4-FFF2-40B4-BE49-F238E27FC236}">
                      <a16:creationId xmlns:a16="http://schemas.microsoft.com/office/drawing/2014/main" id="{C1CE9132-5F89-59AD-AAC6-5637C68673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1584"/>
                  <a:ext cx="720" cy="1056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5436" name="Rectangle 22">
                  <a:extLst>
                    <a:ext uri="{FF2B5EF4-FFF2-40B4-BE49-F238E27FC236}">
                      <a16:creationId xmlns:a16="http://schemas.microsoft.com/office/drawing/2014/main" id="{771D7BD6-5C06-2E27-63EC-A1F8512861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9" y="1654"/>
                  <a:ext cx="24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/>
                    <a:t>3</a:t>
                  </a:r>
                </a:p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>
                      <a:sym typeface="Symbol" panose="05050102010706020507" pitchFamily="18" charset="2"/>
                    </a:rPr>
                    <a:t></a:t>
                  </a:r>
                  <a:endParaRPr lang="en-US" altLang="zh-CN" sz="2400" b="1"/>
                </a:p>
              </p:txBody>
            </p:sp>
            <p:sp>
              <p:nvSpPr>
                <p:cNvPr id="15437" name="Rectangle 23">
                  <a:extLst>
                    <a:ext uri="{FF2B5EF4-FFF2-40B4-BE49-F238E27FC236}">
                      <a16:creationId xmlns:a16="http://schemas.microsoft.com/office/drawing/2014/main" id="{9E8AF5AB-5F11-5EEF-DAA4-E16FD2F8BA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1920" y="2304"/>
                  <a:ext cx="24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/>
                    <a:t>3</a:t>
                  </a:r>
                </a:p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>
                      <a:sym typeface="Symbol" panose="05050102010706020507" pitchFamily="18" charset="2"/>
                    </a:rPr>
                    <a:t></a:t>
                  </a:r>
                  <a:endParaRPr lang="en-US" altLang="zh-CN" sz="2400" b="1"/>
                </a:p>
              </p:txBody>
            </p:sp>
            <p:sp>
              <p:nvSpPr>
                <p:cNvPr id="15438" name="Rectangle 24">
                  <a:extLst>
                    <a:ext uri="{FF2B5EF4-FFF2-40B4-BE49-F238E27FC236}">
                      <a16:creationId xmlns:a16="http://schemas.microsoft.com/office/drawing/2014/main" id="{881FF4A3-BF14-A47B-3080-AE1B939FA5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9" y="1680"/>
                  <a:ext cx="384" cy="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b="1">
                      <a:sym typeface="Symbol" panose="05050102010706020507" pitchFamily="18" charset="2"/>
                    </a:rPr>
                    <a:t></a:t>
                  </a: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b="1">
                      <a:sym typeface="Symbol" panose="05050102010706020507" pitchFamily="18" charset="2"/>
                    </a:rPr>
                    <a:t></a:t>
                  </a:r>
                  <a:endParaRPr lang="en-US" altLang="zh-CN" sz="2800" b="1"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5439" name="Rectangle 25">
                  <a:extLst>
                    <a:ext uri="{FF2B5EF4-FFF2-40B4-BE49-F238E27FC236}">
                      <a16:creationId xmlns:a16="http://schemas.microsoft.com/office/drawing/2014/main" id="{CA07890B-FE44-7832-07BF-6DAF543B90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1632" y="2160"/>
                  <a:ext cx="360" cy="3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b="1">
                      <a:sym typeface="Symbol" panose="05050102010706020507" pitchFamily="18" charset="2"/>
                    </a:rPr>
                    <a:t></a:t>
                  </a:r>
                  <a:endParaRPr lang="en-US" altLang="zh-CN" sz="2400" b="1">
                    <a:sym typeface="Symbol" panose="05050102010706020507" pitchFamily="18" charset="2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2400" b="1">
                    <a:sym typeface="Symbol" panose="05050102010706020507" pitchFamily="18" charset="2"/>
                  </a:endParaRPr>
                </a:p>
              </p:txBody>
            </p:sp>
          </p:grpSp>
        </p:grpSp>
        <p:grpSp>
          <p:nvGrpSpPr>
            <p:cNvPr id="15402" name="Group 26">
              <a:extLst>
                <a:ext uri="{FF2B5EF4-FFF2-40B4-BE49-F238E27FC236}">
                  <a16:creationId xmlns:a16="http://schemas.microsoft.com/office/drawing/2014/main" id="{7A008864-E4DE-CB53-F2C9-03F846CDA3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864"/>
              <a:ext cx="866" cy="1200"/>
              <a:chOff x="2448" y="912"/>
              <a:chExt cx="866" cy="1200"/>
            </a:xfrm>
          </p:grpSpPr>
          <p:sp>
            <p:nvSpPr>
              <p:cNvPr id="15422" name="Rectangle 27">
                <a:extLst>
                  <a:ext uri="{FF2B5EF4-FFF2-40B4-BE49-F238E27FC236}">
                    <a16:creationId xmlns:a16="http://schemas.microsoft.com/office/drawing/2014/main" id="{4C49D35C-9A59-E8B9-21C7-5C6AD6F53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912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5423" name="Rectangle 28">
                <a:extLst>
                  <a:ext uri="{FF2B5EF4-FFF2-40B4-BE49-F238E27FC236}">
                    <a16:creationId xmlns:a16="http://schemas.microsoft.com/office/drawing/2014/main" id="{CD192074-EBE5-C386-0325-8ACCED48B3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960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5424" name="Rectangle 29">
                <a:extLst>
                  <a:ext uri="{FF2B5EF4-FFF2-40B4-BE49-F238E27FC236}">
                    <a16:creationId xmlns:a16="http://schemas.microsoft.com/office/drawing/2014/main" id="{0182B584-20B8-8106-649A-C9C8450040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008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grpSp>
            <p:nvGrpSpPr>
              <p:cNvPr id="15425" name="Group 30">
                <a:extLst>
                  <a:ext uri="{FF2B5EF4-FFF2-40B4-BE49-F238E27FC236}">
                    <a16:creationId xmlns:a16="http://schemas.microsoft.com/office/drawing/2014/main" id="{0FB12517-F61C-524A-1621-5B1DAC06E3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92" y="1056"/>
                <a:ext cx="722" cy="1056"/>
                <a:chOff x="3551" y="1200"/>
                <a:chExt cx="722" cy="1056"/>
              </a:xfrm>
            </p:grpSpPr>
            <p:sp>
              <p:nvSpPr>
                <p:cNvPr id="15426" name="Rectangle 31">
                  <a:extLst>
                    <a:ext uri="{FF2B5EF4-FFF2-40B4-BE49-F238E27FC236}">
                      <a16:creationId xmlns:a16="http://schemas.microsoft.com/office/drawing/2014/main" id="{36C6DCF9-A3F9-6AAA-8417-4F8F986E33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1200"/>
                  <a:ext cx="720" cy="1056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5427" name="Rectangle 32">
                  <a:extLst>
                    <a:ext uri="{FF2B5EF4-FFF2-40B4-BE49-F238E27FC236}">
                      <a16:creationId xmlns:a16="http://schemas.microsoft.com/office/drawing/2014/main" id="{97D4BEA1-B79A-B664-B9E2-839CEB2F6F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1" y="1270"/>
                  <a:ext cx="24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>
                      <a:solidFill>
                        <a:srgbClr val="FF0000"/>
                      </a:solidFill>
                    </a:rPr>
                    <a:t>4</a:t>
                  </a:r>
                  <a:endParaRPr lang="en-US" altLang="zh-CN" sz="1800" b="1"/>
                </a:p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>
                      <a:solidFill>
                        <a:srgbClr val="FF0000"/>
                      </a:solidFill>
                      <a:sym typeface="Symbol" panose="05050102010706020507" pitchFamily="18" charset="2"/>
                    </a:rPr>
                    <a:t></a:t>
                  </a:r>
                  <a:endParaRPr lang="en-US" altLang="zh-CN" sz="2400" b="1"/>
                </a:p>
              </p:txBody>
            </p:sp>
            <p:sp>
              <p:nvSpPr>
                <p:cNvPr id="15428" name="Rectangle 33">
                  <a:extLst>
                    <a:ext uri="{FF2B5EF4-FFF2-40B4-BE49-F238E27FC236}">
                      <a16:creationId xmlns:a16="http://schemas.microsoft.com/office/drawing/2014/main" id="{247E4762-5050-FE36-0DB6-F88F95F5B4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4032" y="1920"/>
                  <a:ext cx="24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>
                      <a:solidFill>
                        <a:srgbClr val="FF0000"/>
                      </a:solidFill>
                    </a:rPr>
                    <a:t>4</a:t>
                  </a:r>
                  <a:endParaRPr lang="en-US" altLang="zh-CN" sz="1800" b="1"/>
                </a:p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>
                      <a:solidFill>
                        <a:srgbClr val="FF0000"/>
                      </a:solidFill>
                      <a:sym typeface="Symbol" panose="05050102010706020507" pitchFamily="18" charset="2"/>
                    </a:rPr>
                    <a:t></a:t>
                  </a:r>
                  <a:endParaRPr lang="en-US" altLang="zh-CN" sz="2400" b="1"/>
                </a:p>
              </p:txBody>
            </p:sp>
            <p:sp>
              <p:nvSpPr>
                <p:cNvPr id="15429" name="Rectangle 34">
                  <a:extLst>
                    <a:ext uri="{FF2B5EF4-FFF2-40B4-BE49-F238E27FC236}">
                      <a16:creationId xmlns:a16="http://schemas.microsoft.com/office/drawing/2014/main" id="{5C69B387-123B-5CD6-6385-F7F067CB33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1" y="1345"/>
                  <a:ext cx="384" cy="3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b="1">
                      <a:solidFill>
                        <a:srgbClr val="FF0000"/>
                      </a:solidFill>
                      <a:sym typeface="Symbol" panose="05050102010706020507" pitchFamily="18" charset="2"/>
                    </a:rPr>
                    <a:t></a:t>
                  </a:r>
                  <a:endParaRPr lang="en-US" altLang="zh-CN" sz="2800" b="1"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5430" name="Rectangle 35">
                  <a:extLst>
                    <a:ext uri="{FF2B5EF4-FFF2-40B4-BE49-F238E27FC236}">
                      <a16:creationId xmlns:a16="http://schemas.microsoft.com/office/drawing/2014/main" id="{71EE6B8A-3868-3473-C1F1-C637D73AFF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3719" y="1769"/>
                  <a:ext cx="384" cy="3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b="1">
                      <a:solidFill>
                        <a:srgbClr val="FF0000"/>
                      </a:solidFill>
                      <a:sym typeface="Symbol" panose="05050102010706020507" pitchFamily="18" charset="2"/>
                    </a:rPr>
                    <a:t></a:t>
                  </a:r>
                  <a:endParaRPr lang="en-US" altLang="zh-CN" sz="2800" b="1">
                    <a:sym typeface="Symbol" panose="05050102010706020507" pitchFamily="18" charset="2"/>
                  </a:endParaRPr>
                </a:p>
              </p:txBody>
            </p:sp>
          </p:grpSp>
        </p:grpSp>
        <p:grpSp>
          <p:nvGrpSpPr>
            <p:cNvPr id="15403" name="Group 36">
              <a:extLst>
                <a:ext uri="{FF2B5EF4-FFF2-40B4-BE49-F238E27FC236}">
                  <a16:creationId xmlns:a16="http://schemas.microsoft.com/office/drawing/2014/main" id="{81FC08B7-29F6-22E4-2084-5E02886DC4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864"/>
              <a:ext cx="866" cy="1200"/>
              <a:chOff x="3360" y="960"/>
              <a:chExt cx="866" cy="1200"/>
            </a:xfrm>
          </p:grpSpPr>
          <p:sp>
            <p:nvSpPr>
              <p:cNvPr id="15414" name="Rectangle 37">
                <a:extLst>
                  <a:ext uri="{FF2B5EF4-FFF2-40B4-BE49-F238E27FC236}">
                    <a16:creationId xmlns:a16="http://schemas.microsoft.com/office/drawing/2014/main" id="{67D79F12-1AEB-B715-E3DC-813DF2215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960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5415" name="Rectangle 38">
                <a:extLst>
                  <a:ext uri="{FF2B5EF4-FFF2-40B4-BE49-F238E27FC236}">
                    <a16:creationId xmlns:a16="http://schemas.microsoft.com/office/drawing/2014/main" id="{8FEFBB12-5A8B-7198-69B7-F3A12B60F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008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5416" name="Rectangle 39">
                <a:extLst>
                  <a:ext uri="{FF2B5EF4-FFF2-40B4-BE49-F238E27FC236}">
                    <a16:creationId xmlns:a16="http://schemas.microsoft.com/office/drawing/2014/main" id="{581721CD-ECF6-CCC0-44D9-9EA212E99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1056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grpSp>
            <p:nvGrpSpPr>
              <p:cNvPr id="15417" name="Group 40">
                <a:extLst>
                  <a:ext uri="{FF2B5EF4-FFF2-40B4-BE49-F238E27FC236}">
                    <a16:creationId xmlns:a16="http://schemas.microsoft.com/office/drawing/2014/main" id="{59A91A16-A978-3F12-4506-F944DF2BF7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104"/>
                <a:ext cx="722" cy="1056"/>
                <a:chOff x="4463" y="1488"/>
                <a:chExt cx="722" cy="1056"/>
              </a:xfrm>
            </p:grpSpPr>
            <p:sp>
              <p:nvSpPr>
                <p:cNvPr id="15418" name="Rectangle 41">
                  <a:extLst>
                    <a:ext uri="{FF2B5EF4-FFF2-40B4-BE49-F238E27FC236}">
                      <a16:creationId xmlns:a16="http://schemas.microsoft.com/office/drawing/2014/main" id="{229D36BB-094C-5993-88D4-0D8C1D7D32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4" y="1488"/>
                  <a:ext cx="720" cy="1056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5419" name="Rectangle 42">
                  <a:extLst>
                    <a:ext uri="{FF2B5EF4-FFF2-40B4-BE49-F238E27FC236}">
                      <a16:creationId xmlns:a16="http://schemas.microsoft.com/office/drawing/2014/main" id="{D1F8858A-041C-D18D-3307-79B511DA7F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3" y="1558"/>
                  <a:ext cx="24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>
                      <a:solidFill>
                        <a:srgbClr val="FF0000"/>
                      </a:solidFill>
                    </a:rPr>
                    <a:t>5</a:t>
                  </a:r>
                  <a:endParaRPr lang="en-US" altLang="zh-CN" sz="1800" b="1"/>
                </a:p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>
                      <a:solidFill>
                        <a:srgbClr val="FF0000"/>
                      </a:solidFill>
                      <a:sym typeface="Symbol" panose="05050102010706020507" pitchFamily="18" charset="2"/>
                    </a:rPr>
                    <a:t></a:t>
                  </a:r>
                  <a:endParaRPr lang="en-US" altLang="zh-CN" sz="2400" b="1"/>
                </a:p>
              </p:txBody>
            </p:sp>
            <p:sp>
              <p:nvSpPr>
                <p:cNvPr id="15420" name="Rectangle 43">
                  <a:extLst>
                    <a:ext uri="{FF2B5EF4-FFF2-40B4-BE49-F238E27FC236}">
                      <a16:creationId xmlns:a16="http://schemas.microsoft.com/office/drawing/2014/main" id="{4FCAD33A-A5FC-BCEE-BEA0-FD4A61A2D4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4944" y="2208"/>
                  <a:ext cx="24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>
                      <a:solidFill>
                        <a:srgbClr val="FF0000"/>
                      </a:solidFill>
                    </a:rPr>
                    <a:t>5</a:t>
                  </a:r>
                </a:p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>
                      <a:solidFill>
                        <a:srgbClr val="FF0000"/>
                      </a:solidFill>
                      <a:sym typeface="Symbol" panose="05050102010706020507" pitchFamily="18" charset="2"/>
                    </a:rPr>
                    <a:t></a:t>
                  </a:r>
                </a:p>
              </p:txBody>
            </p:sp>
            <p:sp>
              <p:nvSpPr>
                <p:cNvPr id="15421" name="Rectangle 44">
                  <a:extLst>
                    <a:ext uri="{FF2B5EF4-FFF2-40B4-BE49-F238E27FC236}">
                      <a16:creationId xmlns:a16="http://schemas.microsoft.com/office/drawing/2014/main" id="{3677E729-3116-E802-2C4F-9FBDC69575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31" y="1584"/>
                  <a:ext cx="384" cy="8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b="1">
                      <a:solidFill>
                        <a:srgbClr val="FF0000"/>
                      </a:solidFill>
                      <a:sym typeface="Symbol" panose="05050102010706020507" pitchFamily="18" charset="2"/>
                    </a:rPr>
                    <a:t></a:t>
                  </a:r>
                </a:p>
                <a:p>
                  <a:pPr algn="ctr" eaLnBrk="1" hangingPunct="1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b="1">
                      <a:solidFill>
                        <a:srgbClr val="FF0000"/>
                      </a:solidFill>
                      <a:sym typeface="Symbol" panose="05050102010706020507" pitchFamily="18" charset="2"/>
                    </a:rPr>
                    <a:t></a:t>
                  </a:r>
                </a:p>
                <a:p>
                  <a:pPr algn="ctr" eaLnBrk="1" hangingPunct="1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b="1">
                      <a:solidFill>
                        <a:srgbClr val="FF0000"/>
                      </a:solidFill>
                      <a:sym typeface="Symbol" panose="05050102010706020507" pitchFamily="18" charset="2"/>
                    </a:rPr>
                    <a:t></a:t>
                  </a:r>
                  <a:endParaRPr lang="en-US" altLang="zh-CN" sz="2800" b="1">
                    <a:solidFill>
                      <a:srgbClr val="FF0000"/>
                    </a:solidFill>
                    <a:sym typeface="Symbol" panose="05050102010706020507" pitchFamily="18" charset="2"/>
                  </a:endParaRPr>
                </a:p>
              </p:txBody>
            </p:sp>
          </p:grpSp>
        </p:grpSp>
        <p:grpSp>
          <p:nvGrpSpPr>
            <p:cNvPr id="15404" name="Group 45">
              <a:extLst>
                <a:ext uri="{FF2B5EF4-FFF2-40B4-BE49-F238E27FC236}">
                  <a16:creationId xmlns:a16="http://schemas.microsoft.com/office/drawing/2014/main" id="{F693EBDA-0B35-A674-3AC6-C59AEBC976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864"/>
              <a:ext cx="866" cy="1200"/>
              <a:chOff x="4560" y="912"/>
              <a:chExt cx="866" cy="1200"/>
            </a:xfrm>
          </p:grpSpPr>
          <p:sp>
            <p:nvSpPr>
              <p:cNvPr id="15406" name="Rectangle 46">
                <a:extLst>
                  <a:ext uri="{FF2B5EF4-FFF2-40B4-BE49-F238E27FC236}">
                    <a16:creationId xmlns:a16="http://schemas.microsoft.com/office/drawing/2014/main" id="{37172174-191B-8193-A84A-A8A24E047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912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5407" name="Rectangle 47">
                <a:extLst>
                  <a:ext uri="{FF2B5EF4-FFF2-40B4-BE49-F238E27FC236}">
                    <a16:creationId xmlns:a16="http://schemas.microsoft.com/office/drawing/2014/main" id="{EE43BFEB-A75D-3932-1DCC-BEE89F2EA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960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5408" name="Rectangle 48">
                <a:extLst>
                  <a:ext uri="{FF2B5EF4-FFF2-40B4-BE49-F238E27FC236}">
                    <a16:creationId xmlns:a16="http://schemas.microsoft.com/office/drawing/2014/main" id="{0AB27DCC-753D-802C-D4B0-B13468C7D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1008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grpSp>
            <p:nvGrpSpPr>
              <p:cNvPr id="15409" name="Group 49">
                <a:extLst>
                  <a:ext uri="{FF2B5EF4-FFF2-40B4-BE49-F238E27FC236}">
                    <a16:creationId xmlns:a16="http://schemas.microsoft.com/office/drawing/2014/main" id="{48A2E0C1-1570-D424-C031-AC3E98265B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4" y="1056"/>
                <a:ext cx="722" cy="1056"/>
                <a:chOff x="4751" y="2496"/>
                <a:chExt cx="722" cy="1056"/>
              </a:xfrm>
            </p:grpSpPr>
            <p:sp>
              <p:nvSpPr>
                <p:cNvPr id="15410" name="Rectangle 50">
                  <a:extLst>
                    <a:ext uri="{FF2B5EF4-FFF2-40B4-BE49-F238E27FC236}">
                      <a16:creationId xmlns:a16="http://schemas.microsoft.com/office/drawing/2014/main" id="{FBFF3D24-F20E-BDA9-217B-0914677CD9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2496"/>
                  <a:ext cx="720" cy="1056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5411" name="Rectangle 51">
                  <a:extLst>
                    <a:ext uri="{FF2B5EF4-FFF2-40B4-BE49-F238E27FC236}">
                      <a16:creationId xmlns:a16="http://schemas.microsoft.com/office/drawing/2014/main" id="{61198A2F-87B7-A5D3-80D1-A8C93610E4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1" y="2566"/>
                  <a:ext cx="24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/>
                    <a:t>A</a:t>
                  </a:r>
                </a:p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>
                      <a:sym typeface="Symbol" panose="05050102010706020507" pitchFamily="18" charset="2"/>
                    </a:rPr>
                    <a:t></a:t>
                  </a:r>
                  <a:endParaRPr lang="en-US" altLang="zh-CN" sz="2400" b="1"/>
                </a:p>
              </p:txBody>
            </p:sp>
            <p:sp>
              <p:nvSpPr>
                <p:cNvPr id="15412" name="Rectangle 52">
                  <a:extLst>
                    <a:ext uri="{FF2B5EF4-FFF2-40B4-BE49-F238E27FC236}">
                      <a16:creationId xmlns:a16="http://schemas.microsoft.com/office/drawing/2014/main" id="{10DC070D-5C13-4422-6292-237B2816A1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5232" y="3216"/>
                  <a:ext cx="24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/>
                    <a:t>A</a:t>
                  </a:r>
                </a:p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>
                      <a:sym typeface="Symbol" panose="05050102010706020507" pitchFamily="18" charset="2"/>
                    </a:rPr>
                    <a:t></a:t>
                  </a:r>
                  <a:endParaRPr lang="en-US" altLang="zh-CN" sz="2400" b="1"/>
                </a:p>
              </p:txBody>
            </p:sp>
            <p:sp>
              <p:nvSpPr>
                <p:cNvPr id="15413" name="Rectangle 53">
                  <a:extLst>
                    <a:ext uri="{FF2B5EF4-FFF2-40B4-BE49-F238E27FC236}">
                      <a16:creationId xmlns:a16="http://schemas.microsoft.com/office/drawing/2014/main" id="{1AEA6FC1-4801-E93A-15C4-C68DF9DAC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9" y="2688"/>
                  <a:ext cx="384" cy="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6000" b="1">
                      <a:sym typeface="Symbol" panose="05050102010706020507" pitchFamily="18" charset="2"/>
                    </a:rPr>
                    <a:t></a:t>
                  </a:r>
                </a:p>
              </p:txBody>
            </p:sp>
          </p:grpSp>
        </p:grpSp>
        <p:sp>
          <p:nvSpPr>
            <p:cNvPr id="15405" name="Rectangle 54">
              <a:extLst>
                <a:ext uri="{FF2B5EF4-FFF2-40B4-BE49-F238E27FC236}">
                  <a16:creationId xmlns:a16="http://schemas.microsoft.com/office/drawing/2014/main" id="{8F55342E-3739-2182-AAD8-694ED1A8F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104"/>
              <a:ext cx="384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6000" b="1"/>
                <a:t>...</a:t>
              </a:r>
              <a:endParaRPr lang="en-US" altLang="zh-CN" sz="7200" b="1"/>
            </a:p>
          </p:txBody>
        </p:sp>
      </p:grpSp>
      <p:sp>
        <p:nvSpPr>
          <p:cNvPr id="68663" name="Text Box 55">
            <a:extLst>
              <a:ext uri="{FF2B5EF4-FFF2-40B4-BE49-F238E27FC236}">
                <a16:creationId xmlns:a16="http://schemas.microsoft.com/office/drawing/2014/main" id="{421E2934-7A1B-6B05-8043-7BF48A308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0"/>
            <a:ext cx="495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800" rIns="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ym typeface="Wingdings" panose="05000000000000000000" pitchFamily="2" charset="2"/>
              </a:rPr>
              <a:t>  Reform them into a single pile</a:t>
            </a:r>
            <a:endParaRPr lang="en-US" altLang="zh-CN" sz="2400" b="1"/>
          </a:p>
        </p:txBody>
      </p:sp>
      <p:grpSp>
        <p:nvGrpSpPr>
          <p:cNvPr id="12" name="Group 56">
            <a:extLst>
              <a:ext uri="{FF2B5EF4-FFF2-40B4-BE49-F238E27FC236}">
                <a16:creationId xmlns:a16="http://schemas.microsoft.com/office/drawing/2014/main" id="{6B7A10A3-0B92-84B4-3FB1-A500B33289E5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3657600"/>
            <a:ext cx="2898775" cy="2819400"/>
            <a:chOff x="3120" y="2304"/>
            <a:chExt cx="1826" cy="1776"/>
          </a:xfrm>
        </p:grpSpPr>
        <p:grpSp>
          <p:nvGrpSpPr>
            <p:cNvPr id="15371" name="Group 57">
              <a:extLst>
                <a:ext uri="{FF2B5EF4-FFF2-40B4-BE49-F238E27FC236}">
                  <a16:creationId xmlns:a16="http://schemas.microsoft.com/office/drawing/2014/main" id="{0E6C7822-7D8D-6CB5-8E69-735E7D4C85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2304"/>
              <a:ext cx="866" cy="1200"/>
              <a:chOff x="4560" y="912"/>
              <a:chExt cx="866" cy="1200"/>
            </a:xfrm>
          </p:grpSpPr>
          <p:sp>
            <p:nvSpPr>
              <p:cNvPr id="15392" name="Rectangle 58">
                <a:extLst>
                  <a:ext uri="{FF2B5EF4-FFF2-40B4-BE49-F238E27FC236}">
                    <a16:creationId xmlns:a16="http://schemas.microsoft.com/office/drawing/2014/main" id="{952E10CC-2876-0DDF-2D58-EB735A5D0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912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5393" name="Rectangle 59">
                <a:extLst>
                  <a:ext uri="{FF2B5EF4-FFF2-40B4-BE49-F238E27FC236}">
                    <a16:creationId xmlns:a16="http://schemas.microsoft.com/office/drawing/2014/main" id="{87B1A015-BF9B-FF1F-AA4B-061B721E3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960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5394" name="Rectangle 60">
                <a:extLst>
                  <a:ext uri="{FF2B5EF4-FFF2-40B4-BE49-F238E27FC236}">
                    <a16:creationId xmlns:a16="http://schemas.microsoft.com/office/drawing/2014/main" id="{CF29198A-FAF1-F7A7-BDDD-F8F48080E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1008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grpSp>
            <p:nvGrpSpPr>
              <p:cNvPr id="15395" name="Group 61">
                <a:extLst>
                  <a:ext uri="{FF2B5EF4-FFF2-40B4-BE49-F238E27FC236}">
                    <a16:creationId xmlns:a16="http://schemas.microsoft.com/office/drawing/2014/main" id="{1FD6A183-4816-FFC6-374F-728D565B97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4" y="1056"/>
                <a:ext cx="722" cy="1056"/>
                <a:chOff x="4751" y="2496"/>
                <a:chExt cx="722" cy="1056"/>
              </a:xfrm>
            </p:grpSpPr>
            <p:sp>
              <p:nvSpPr>
                <p:cNvPr id="15396" name="Rectangle 62">
                  <a:extLst>
                    <a:ext uri="{FF2B5EF4-FFF2-40B4-BE49-F238E27FC236}">
                      <a16:creationId xmlns:a16="http://schemas.microsoft.com/office/drawing/2014/main" id="{A8A19290-01F4-0AC0-81D8-52F81B445D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2" y="2496"/>
                  <a:ext cx="720" cy="1056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5397" name="Rectangle 63">
                  <a:extLst>
                    <a:ext uri="{FF2B5EF4-FFF2-40B4-BE49-F238E27FC236}">
                      <a16:creationId xmlns:a16="http://schemas.microsoft.com/office/drawing/2014/main" id="{BDF9BBB2-24A7-B08E-8F97-62E64368E2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1" y="2566"/>
                  <a:ext cx="24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/>
                    <a:t>A</a:t>
                  </a:r>
                </a:p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>
                      <a:sym typeface="Symbol" panose="05050102010706020507" pitchFamily="18" charset="2"/>
                    </a:rPr>
                    <a:t></a:t>
                  </a:r>
                  <a:endParaRPr lang="en-US" altLang="zh-CN" sz="2400" b="1"/>
                </a:p>
              </p:txBody>
            </p:sp>
            <p:sp>
              <p:nvSpPr>
                <p:cNvPr id="15398" name="Rectangle 64">
                  <a:extLst>
                    <a:ext uri="{FF2B5EF4-FFF2-40B4-BE49-F238E27FC236}">
                      <a16:creationId xmlns:a16="http://schemas.microsoft.com/office/drawing/2014/main" id="{FAF95B30-AEEA-4716-0D69-7BF7EFC8FE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5232" y="3216"/>
                  <a:ext cx="24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/>
                    <a:t>A</a:t>
                  </a:r>
                </a:p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>
                      <a:sym typeface="Symbol" panose="05050102010706020507" pitchFamily="18" charset="2"/>
                    </a:rPr>
                    <a:t></a:t>
                  </a:r>
                  <a:endParaRPr lang="en-US" altLang="zh-CN" sz="2400" b="1"/>
                </a:p>
              </p:txBody>
            </p:sp>
            <p:sp>
              <p:nvSpPr>
                <p:cNvPr id="15399" name="Rectangle 65">
                  <a:extLst>
                    <a:ext uri="{FF2B5EF4-FFF2-40B4-BE49-F238E27FC236}">
                      <a16:creationId xmlns:a16="http://schemas.microsoft.com/office/drawing/2014/main" id="{8C8811BA-0264-0070-86D6-93ECF26435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9" y="2688"/>
                  <a:ext cx="384" cy="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6000" b="1">
                      <a:sym typeface="Symbol" panose="05050102010706020507" pitchFamily="18" charset="2"/>
                    </a:rPr>
                    <a:t></a:t>
                  </a:r>
                </a:p>
              </p:txBody>
            </p:sp>
          </p:grpSp>
        </p:grpSp>
        <p:sp>
          <p:nvSpPr>
            <p:cNvPr id="15372" name="AutoShape 66">
              <a:extLst>
                <a:ext uri="{FF2B5EF4-FFF2-40B4-BE49-F238E27FC236}">
                  <a16:creationId xmlns:a16="http://schemas.microsoft.com/office/drawing/2014/main" id="{DE7589DF-9203-8D03-C5FD-4A6900EAAE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456" y="2496"/>
              <a:ext cx="864" cy="1200"/>
            </a:xfrm>
            <a:prstGeom prst="cube">
              <a:avLst>
                <a:gd name="adj" fmla="val 1752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pSp>
          <p:nvGrpSpPr>
            <p:cNvPr id="15373" name="Group 67">
              <a:extLst>
                <a:ext uri="{FF2B5EF4-FFF2-40B4-BE49-F238E27FC236}">
                  <a16:creationId xmlns:a16="http://schemas.microsoft.com/office/drawing/2014/main" id="{79AE143D-4F1F-5529-3455-2EB3B8821B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2688"/>
              <a:ext cx="866" cy="1200"/>
              <a:chOff x="1536" y="912"/>
              <a:chExt cx="866" cy="1200"/>
            </a:xfrm>
          </p:grpSpPr>
          <p:sp>
            <p:nvSpPr>
              <p:cNvPr id="15383" name="Rectangle 68">
                <a:extLst>
                  <a:ext uri="{FF2B5EF4-FFF2-40B4-BE49-F238E27FC236}">
                    <a16:creationId xmlns:a16="http://schemas.microsoft.com/office/drawing/2014/main" id="{944E2832-6B3F-577A-FF3F-9596972B9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912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5384" name="Rectangle 69">
                <a:extLst>
                  <a:ext uri="{FF2B5EF4-FFF2-40B4-BE49-F238E27FC236}">
                    <a16:creationId xmlns:a16="http://schemas.microsoft.com/office/drawing/2014/main" id="{04C7EA1C-ECA8-6E11-CDE7-CA740BF61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960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5385" name="Rectangle 70">
                <a:extLst>
                  <a:ext uri="{FF2B5EF4-FFF2-40B4-BE49-F238E27FC236}">
                    <a16:creationId xmlns:a16="http://schemas.microsoft.com/office/drawing/2014/main" id="{E4C4A79B-91C5-171F-02B8-50F8F0271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008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grpSp>
            <p:nvGrpSpPr>
              <p:cNvPr id="15386" name="Group 71">
                <a:extLst>
                  <a:ext uri="{FF2B5EF4-FFF2-40B4-BE49-F238E27FC236}">
                    <a16:creationId xmlns:a16="http://schemas.microsoft.com/office/drawing/2014/main" id="{EB93AF38-09F6-4690-CC0E-65BDB3C700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1056"/>
                <a:ext cx="722" cy="1056"/>
                <a:chOff x="1439" y="1584"/>
                <a:chExt cx="722" cy="1056"/>
              </a:xfrm>
            </p:grpSpPr>
            <p:sp>
              <p:nvSpPr>
                <p:cNvPr id="15387" name="Rectangle 72">
                  <a:extLst>
                    <a:ext uri="{FF2B5EF4-FFF2-40B4-BE49-F238E27FC236}">
                      <a16:creationId xmlns:a16="http://schemas.microsoft.com/office/drawing/2014/main" id="{6B0BC207-71ED-B059-7571-9920B7A7D2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1584"/>
                  <a:ext cx="720" cy="1056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5388" name="Rectangle 73">
                  <a:extLst>
                    <a:ext uri="{FF2B5EF4-FFF2-40B4-BE49-F238E27FC236}">
                      <a16:creationId xmlns:a16="http://schemas.microsoft.com/office/drawing/2014/main" id="{052FE256-1DDF-5945-2D16-03F456A251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9" y="1654"/>
                  <a:ext cx="24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/>
                    <a:t>3</a:t>
                  </a:r>
                </a:p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>
                      <a:sym typeface="Symbol" panose="05050102010706020507" pitchFamily="18" charset="2"/>
                    </a:rPr>
                    <a:t></a:t>
                  </a:r>
                  <a:endParaRPr lang="en-US" altLang="zh-CN" sz="2400" b="1"/>
                </a:p>
              </p:txBody>
            </p:sp>
            <p:sp>
              <p:nvSpPr>
                <p:cNvPr id="15389" name="Rectangle 74">
                  <a:extLst>
                    <a:ext uri="{FF2B5EF4-FFF2-40B4-BE49-F238E27FC236}">
                      <a16:creationId xmlns:a16="http://schemas.microsoft.com/office/drawing/2014/main" id="{0012D4C6-8A37-146F-6269-606EAEF3C1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1920" y="2304"/>
                  <a:ext cx="24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/>
                    <a:t>3</a:t>
                  </a:r>
                </a:p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>
                      <a:sym typeface="Symbol" panose="05050102010706020507" pitchFamily="18" charset="2"/>
                    </a:rPr>
                    <a:t></a:t>
                  </a:r>
                  <a:endParaRPr lang="en-US" altLang="zh-CN" sz="2400" b="1"/>
                </a:p>
              </p:txBody>
            </p:sp>
            <p:sp>
              <p:nvSpPr>
                <p:cNvPr id="15390" name="Rectangle 75">
                  <a:extLst>
                    <a:ext uri="{FF2B5EF4-FFF2-40B4-BE49-F238E27FC236}">
                      <a16:creationId xmlns:a16="http://schemas.microsoft.com/office/drawing/2014/main" id="{F9093942-E49B-8521-F3D8-D277A3F863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9" y="1680"/>
                  <a:ext cx="384" cy="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b="1">
                      <a:sym typeface="Symbol" panose="05050102010706020507" pitchFamily="18" charset="2"/>
                    </a:rPr>
                    <a:t></a:t>
                  </a: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b="1">
                      <a:sym typeface="Symbol" panose="05050102010706020507" pitchFamily="18" charset="2"/>
                    </a:rPr>
                    <a:t></a:t>
                  </a:r>
                  <a:endParaRPr lang="en-US" altLang="zh-CN" sz="2800" b="1"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5391" name="Rectangle 76">
                  <a:extLst>
                    <a:ext uri="{FF2B5EF4-FFF2-40B4-BE49-F238E27FC236}">
                      <a16:creationId xmlns:a16="http://schemas.microsoft.com/office/drawing/2014/main" id="{69077B7F-54F9-98FE-9E65-BF814F2A2B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1632" y="2160"/>
                  <a:ext cx="360" cy="3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46800" rIns="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b="1">
                      <a:sym typeface="Symbol" panose="05050102010706020507" pitchFamily="18" charset="2"/>
                    </a:rPr>
                    <a:t></a:t>
                  </a:r>
                  <a:endParaRPr lang="en-US" altLang="zh-CN" sz="2400" b="1">
                    <a:sym typeface="Symbol" panose="05050102010706020507" pitchFamily="18" charset="2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2400" b="1">
                    <a:sym typeface="Symbol" panose="05050102010706020507" pitchFamily="18" charset="2"/>
                  </a:endParaRPr>
                </a:p>
              </p:txBody>
            </p:sp>
          </p:grpSp>
        </p:grpSp>
        <p:grpSp>
          <p:nvGrpSpPr>
            <p:cNvPr id="15374" name="Group 77">
              <a:extLst>
                <a:ext uri="{FF2B5EF4-FFF2-40B4-BE49-F238E27FC236}">
                  <a16:creationId xmlns:a16="http://schemas.microsoft.com/office/drawing/2014/main" id="{0349817B-2BC3-65C5-E32E-C8848E828D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2880"/>
              <a:ext cx="866" cy="1200"/>
              <a:chOff x="480" y="864"/>
              <a:chExt cx="866" cy="1200"/>
            </a:xfrm>
          </p:grpSpPr>
          <p:sp>
            <p:nvSpPr>
              <p:cNvPr id="15375" name="Rectangle 78">
                <a:extLst>
                  <a:ext uri="{FF2B5EF4-FFF2-40B4-BE49-F238E27FC236}">
                    <a16:creationId xmlns:a16="http://schemas.microsoft.com/office/drawing/2014/main" id="{4121CF6D-64A0-A35D-04DA-9F64F6063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864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5376" name="Rectangle 79">
                <a:extLst>
                  <a:ext uri="{FF2B5EF4-FFF2-40B4-BE49-F238E27FC236}">
                    <a16:creationId xmlns:a16="http://schemas.microsoft.com/office/drawing/2014/main" id="{D0198CD1-79EC-C266-D195-500831F00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912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5377" name="Rectangle 80">
                <a:extLst>
                  <a:ext uri="{FF2B5EF4-FFF2-40B4-BE49-F238E27FC236}">
                    <a16:creationId xmlns:a16="http://schemas.microsoft.com/office/drawing/2014/main" id="{33E2C38A-B7FA-9EAE-FE65-8A86438EA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960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5378" name="Rectangle 81">
                <a:extLst>
                  <a:ext uri="{FF2B5EF4-FFF2-40B4-BE49-F238E27FC236}">
                    <a16:creationId xmlns:a16="http://schemas.microsoft.com/office/drawing/2014/main" id="{017D844D-D8CA-C320-2DFD-2392B010F3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1008"/>
                <a:ext cx="720" cy="105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5379" name="Rectangle 82">
                <a:extLst>
                  <a:ext uri="{FF2B5EF4-FFF2-40B4-BE49-F238E27FC236}">
                    <a16:creationId xmlns:a16="http://schemas.microsoft.com/office/drawing/2014/main" id="{B6B217D1-6BD6-F3ED-0671-1B689AFE3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1078"/>
                <a:ext cx="24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6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/>
                  <a:t>2</a:t>
                </a:r>
              </a:p>
              <a:p>
                <a:pPr algn="ctr" eaLnBrk="1" hangingPunct="1">
                  <a:lnSpc>
                    <a:spcPct val="6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sym typeface="Symbol" panose="05050102010706020507" pitchFamily="18" charset="2"/>
                  </a:rPr>
                  <a:t></a:t>
                </a:r>
                <a:endParaRPr lang="en-US" altLang="zh-CN" sz="2400" b="1"/>
              </a:p>
            </p:txBody>
          </p:sp>
          <p:sp>
            <p:nvSpPr>
              <p:cNvPr id="15380" name="Rectangle 83">
                <a:extLst>
                  <a:ext uri="{FF2B5EF4-FFF2-40B4-BE49-F238E27FC236}">
                    <a16:creationId xmlns:a16="http://schemas.microsoft.com/office/drawing/2014/main" id="{0D9785C9-795A-4B37-7871-5A17253E4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105" y="1728"/>
                <a:ext cx="24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6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/>
                  <a:t>2</a:t>
                </a:r>
              </a:p>
              <a:p>
                <a:pPr algn="ctr" eaLnBrk="1" hangingPunct="1">
                  <a:lnSpc>
                    <a:spcPct val="6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sym typeface="Symbol" panose="05050102010706020507" pitchFamily="18" charset="2"/>
                  </a:rPr>
                  <a:t></a:t>
                </a:r>
                <a:endParaRPr lang="en-US" altLang="zh-CN" sz="2400" b="1"/>
              </a:p>
            </p:txBody>
          </p:sp>
          <p:sp>
            <p:nvSpPr>
              <p:cNvPr id="15381" name="Rectangle 84">
                <a:extLst>
                  <a:ext uri="{FF2B5EF4-FFF2-40B4-BE49-F238E27FC236}">
                    <a16:creationId xmlns:a16="http://schemas.microsoft.com/office/drawing/2014/main" id="{7A146DF5-BA1E-8F99-75CD-F86ADD7B6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4" y="1104"/>
                <a:ext cx="384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b="1">
                    <a:sym typeface="Symbol" panose="05050102010706020507" pitchFamily="18" charset="2"/>
                  </a:rPr>
                  <a:t>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2800" b="1">
                  <a:sym typeface="Symbol" panose="05050102010706020507" pitchFamily="18" charset="2"/>
                </a:endParaRPr>
              </a:p>
            </p:txBody>
          </p:sp>
          <p:sp>
            <p:nvSpPr>
              <p:cNvPr id="15382" name="Rectangle 85">
                <a:extLst>
                  <a:ext uri="{FF2B5EF4-FFF2-40B4-BE49-F238E27FC236}">
                    <a16:creationId xmlns:a16="http://schemas.microsoft.com/office/drawing/2014/main" id="{ABE76E11-CA3B-EB46-4C08-9C4B11554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817" y="1584"/>
                <a:ext cx="36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46800" rIns="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b="1">
                    <a:sym typeface="Symbol" panose="05050102010706020507" pitchFamily="18" charset="2"/>
                  </a:rPr>
                  <a:t></a:t>
                </a:r>
                <a:endParaRPr lang="en-US" altLang="zh-CN" sz="2400" b="1">
                  <a:sym typeface="Symbol" panose="05050102010706020507" pitchFamily="18" charset="2"/>
                </a:endParaRP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2400" b="1">
                  <a:sym typeface="Symbol" panose="05050102010706020507" pitchFamily="18" charset="2"/>
                </a:endParaRPr>
              </a:p>
            </p:txBody>
          </p:sp>
        </p:grpSp>
      </p:grpSp>
      <p:sp>
        <p:nvSpPr>
          <p:cNvPr id="68694" name="Text Box 86">
            <a:extLst>
              <a:ext uri="{FF2B5EF4-FFF2-40B4-BE49-F238E27FC236}">
                <a16:creationId xmlns:a16="http://schemas.microsoft.com/office/drawing/2014/main" id="{EA7223C8-B8A9-D7BE-FAAB-E62D1088B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196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800" rIns="0" bIns="46800">
            <a:spAutoFit/>
          </a:bodyPr>
          <a:lstStyle>
            <a:lvl1pPr marL="388938" indent="-388938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ym typeface="Wingdings" panose="05000000000000000000" pitchFamily="2" charset="2"/>
              </a:rPr>
              <a:t>  Create 4 buckets and resort</a:t>
            </a:r>
          </a:p>
        </p:txBody>
      </p:sp>
      <p:sp>
        <p:nvSpPr>
          <p:cNvPr id="68695" name="Oval 87">
            <a:extLst>
              <a:ext uri="{FF2B5EF4-FFF2-40B4-BE49-F238E27FC236}">
                <a16:creationId xmlns:a16="http://schemas.microsoft.com/office/drawing/2014/main" id="{A93D0F7B-B8D6-F5D9-9E1E-E60FDA1A3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953000"/>
            <a:ext cx="5181600" cy="1371600"/>
          </a:xfrm>
          <a:prstGeom prst="ellipse">
            <a:avLst/>
          </a:prstGeom>
          <a:gradFill rotWithShape="0">
            <a:gsLst>
              <a:gs pos="0">
                <a:srgbClr val="A6CFA6"/>
              </a:gs>
              <a:gs pos="50000">
                <a:srgbClr val="CCFFCC"/>
              </a:gs>
              <a:gs pos="100000">
                <a:srgbClr val="A6CFA6"/>
              </a:gs>
            </a:gsLst>
            <a:lin ang="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Arial" panose="020B0604020202020204" pitchFamily="34" charset="0"/>
              </a:rPr>
              <a:t>Question:</a:t>
            </a:r>
            <a:r>
              <a:rPr lang="en-US" altLang="zh-CN" sz="2400" b="1"/>
              <a:t>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Is LSD always faster than MSD?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800" b="1"/>
          </a:p>
        </p:txBody>
      </p:sp>
      <p:sp>
        <p:nvSpPr>
          <p:cNvPr id="15370" name="Text Box 89">
            <a:extLst>
              <a:ext uri="{FF2B5EF4-FFF2-40B4-BE49-F238E27FC236}">
                <a16:creationId xmlns:a16="http://schemas.microsoft.com/office/drawing/2014/main" id="{C851BCBC-8D99-EE31-A248-D2383FF67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4625"/>
            <a:ext cx="900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14/14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6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686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utoUpdateAnimBg="0"/>
      <p:bldP spid="68613" grpId="0" autoUpdateAnimBg="0"/>
      <p:bldP spid="68663" grpId="0" autoUpdateAnimBg="0"/>
      <p:bldP spid="68694" grpId="0" autoUpdateAnimBg="0"/>
      <p:bldP spid="68695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B74A079-DF37-3A5F-494A-73DA71522973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214438"/>
            <a:ext cx="4543425" cy="1817687"/>
            <a:chOff x="480" y="3120"/>
            <a:chExt cx="2862" cy="1145"/>
          </a:xfrm>
        </p:grpSpPr>
        <p:graphicFrame>
          <p:nvGraphicFramePr>
            <p:cNvPr id="16389" name="Object 2">
              <a:extLst>
                <a:ext uri="{FF2B5EF4-FFF2-40B4-BE49-F238E27FC236}">
                  <a16:creationId xmlns:a16="http://schemas.microsoft.com/office/drawing/2014/main" id="{D0A38AAE-48CB-4597-8042-7F8D067EEE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3120"/>
            <a:ext cx="672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剪辑" r:id="rId2" imgW="2286948" imgH="1501461" progId="MS_ClipArt_Gallery.2">
                    <p:embed/>
                  </p:oleObj>
                </mc:Choice>
                <mc:Fallback>
                  <p:oleObj name="剪辑" r:id="rId2" imgW="2286948" imgH="1501461" progId="MS_ClipArt_Gallery.2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120"/>
                          <a:ext cx="672" cy="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0" name="Text Box 4">
              <a:extLst>
                <a:ext uri="{FF2B5EF4-FFF2-40B4-BE49-F238E27FC236}">
                  <a16:creationId xmlns:a16="http://schemas.microsoft.com/office/drawing/2014/main" id="{633BC160-242B-7C6E-20DD-CEA38B3594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168"/>
              <a:ext cx="2190" cy="1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>
                  <a:latin typeface="Impact" panose="020B0806030902050204" pitchFamily="34" charset="0"/>
                </a:rPr>
                <a:t>Bonus Problem 2 </a:t>
              </a:r>
              <a:endParaRPr lang="en-US" altLang="zh-CN" sz="2400" b="1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400" b="1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 </a:t>
              </a:r>
              <a:r>
                <a:rPr lang="en-US" altLang="zh-CN" sz="2000" b="1">
                  <a:latin typeface="Georgia" panose="02040502050405020303" pitchFamily="18" charset="0"/>
                  <a:cs typeface="Times New Roman" panose="02020603050405020304" pitchFamily="18" charset="0"/>
                </a:rPr>
                <a:t>Replacement Selection</a:t>
              </a: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Georgia" panose="02040502050405020303" pitchFamily="18" charset="0"/>
                </a:rPr>
                <a:t>(2 points)</a:t>
              </a:r>
            </a:p>
          </p:txBody>
        </p:sp>
      </p:grpSp>
      <p:sp>
        <p:nvSpPr>
          <p:cNvPr id="87045" name="Rectangle 5">
            <a:extLst>
              <a:ext uri="{FF2B5EF4-FFF2-40B4-BE49-F238E27FC236}">
                <a16:creationId xmlns:a16="http://schemas.microsoft.com/office/drawing/2014/main" id="{58724931-78AC-2618-7EDC-F3457F1ED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413125"/>
            <a:ext cx="617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</a:rPr>
              <a:t>Due:  Tuesday, June 3rd, 2025 at 10:00pm</a:t>
            </a:r>
          </a:p>
        </p:txBody>
      </p:sp>
      <p:sp>
        <p:nvSpPr>
          <p:cNvPr id="87047" name="Rectangle 7">
            <a:extLst>
              <a:ext uri="{FF2B5EF4-FFF2-40B4-BE49-F238E27FC236}">
                <a16:creationId xmlns:a16="http://schemas.microsoft.com/office/drawing/2014/main" id="{942BB2ED-CA48-40D2-181B-8EF4BB793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038600"/>
            <a:ext cx="77057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The problem can be found and submitted at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 </a:t>
            </a:r>
            <a:r>
              <a:rPr lang="en-US" altLang="zh-CN" sz="2400" b="1" u="sng">
                <a:solidFill>
                  <a:schemeClr val="hlink"/>
                </a:solidFill>
              </a:rPr>
              <a:t>https://pintia.cn/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utoUpdateAnimBg="0"/>
      <p:bldP spid="8704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81F963C-84B5-4F8F-8F90-54E290FF2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197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§7  Quicksort 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3845E07E-93DB-426D-2D7F-0D04E53D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10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2. Picking the Pivot</a:t>
            </a:r>
            <a:endParaRPr lang="en-US" altLang="zh-CN" sz="2400" b="1">
              <a:ea typeface="MS Hei" pitchFamily="49" charset="-122"/>
            </a:endParaRPr>
          </a:p>
        </p:txBody>
      </p:sp>
      <p:sp>
        <p:nvSpPr>
          <p:cNvPr id="70660" name="Rectangle 4">
            <a:extLst>
              <a:ext uri="{FF2B5EF4-FFF2-40B4-BE49-F238E27FC236}">
                <a16:creationId xmlns:a16="http://schemas.microsoft.com/office/drawing/2014/main" id="{2F7AFD28-D309-9DFA-3044-6131551F2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906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chemeClr val="hlink"/>
                </a:solidFill>
                <a:ea typeface="MS Hei" pitchFamily="49" charset="-122"/>
                <a:sym typeface="Wingdings" panose="05000000000000000000" pitchFamily="2" charset="2"/>
              </a:rPr>
              <a:t>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 A Wrong Way:</a:t>
            </a:r>
            <a:endParaRPr lang="en-US" altLang="zh-CN" sz="2400" b="1">
              <a:ea typeface="MS Hei" pitchFamily="49" charset="-122"/>
            </a:endParaRPr>
          </a:p>
        </p:txBody>
      </p:sp>
      <p:sp>
        <p:nvSpPr>
          <p:cNvPr id="70661" name="Rectangle 5">
            <a:extLst>
              <a:ext uri="{FF2B5EF4-FFF2-40B4-BE49-F238E27FC236}">
                <a16:creationId xmlns:a16="http://schemas.microsoft.com/office/drawing/2014/main" id="{74209A52-2D71-746F-5E06-E1DC3CAC7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3275" y="1020763"/>
            <a:ext cx="191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ea typeface="MS Hei" pitchFamily="49" charset="-122"/>
                <a:sym typeface="Wingdings" panose="05000000000000000000" pitchFamily="2" charset="2"/>
              </a:rPr>
              <a:t>Pivot = A[ 0 ]</a:t>
            </a:r>
          </a:p>
        </p:txBody>
      </p:sp>
      <p:sp>
        <p:nvSpPr>
          <p:cNvPr id="70662" name="Text Box 6">
            <a:extLst>
              <a:ext uri="{FF2B5EF4-FFF2-40B4-BE49-F238E27FC236}">
                <a16:creationId xmlns:a16="http://schemas.microsoft.com/office/drawing/2014/main" id="{A7E5DB8F-9CEB-EB0D-225E-F35D6D63D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554163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The worst case: </a:t>
            </a:r>
          </a:p>
        </p:txBody>
      </p:sp>
      <p:sp>
        <p:nvSpPr>
          <p:cNvPr id="70663" name="Text Box 7">
            <a:extLst>
              <a:ext uri="{FF2B5EF4-FFF2-40B4-BE49-F238E27FC236}">
                <a16:creationId xmlns:a16="http://schemas.microsoft.com/office/drawing/2014/main" id="{54427070-F18B-3728-4011-B1D2407FA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554163"/>
            <a:ext cx="5181600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A[ ] is </a:t>
            </a:r>
            <a:r>
              <a:rPr lang="en-US" altLang="zh-CN" sz="2400" b="1">
                <a:solidFill>
                  <a:srgbClr val="FF0000"/>
                </a:solidFill>
              </a:rPr>
              <a:t>presorted</a:t>
            </a:r>
            <a:r>
              <a:rPr lang="en-US" altLang="zh-CN" sz="2400" b="1"/>
              <a:t> – quicksort will take O( </a:t>
            </a:r>
            <a:r>
              <a:rPr lang="en-US" altLang="zh-CN" sz="2400" b="1" i="1"/>
              <a:t>N</a:t>
            </a:r>
            <a:r>
              <a:rPr lang="en-US" altLang="zh-CN" sz="2400" b="1" baseline="30000"/>
              <a:t>2</a:t>
            </a:r>
            <a:r>
              <a:rPr lang="en-US" altLang="zh-CN" sz="2400" b="1"/>
              <a:t> ) time to do </a:t>
            </a:r>
            <a:r>
              <a:rPr lang="en-US" altLang="zh-CN" sz="2400" b="1">
                <a:solidFill>
                  <a:srgbClr val="FF0000"/>
                </a:solidFill>
              </a:rPr>
              <a:t>nothing</a:t>
            </a:r>
            <a:r>
              <a:rPr lang="en-US" altLang="zh-CN" sz="2400" b="1"/>
              <a:t>  </a:t>
            </a:r>
            <a:r>
              <a:rPr lang="en-US" altLang="zh-CN" sz="2800" b="1">
                <a:sym typeface="Wingdings" panose="05000000000000000000" pitchFamily="2" charset="2"/>
              </a:rPr>
              <a:t></a:t>
            </a:r>
            <a:endParaRPr lang="en-US" altLang="zh-CN" sz="2800" b="1"/>
          </a:p>
        </p:txBody>
      </p:sp>
      <p:sp>
        <p:nvSpPr>
          <p:cNvPr id="70664" name="Rectangle 8">
            <a:extLst>
              <a:ext uri="{FF2B5EF4-FFF2-40B4-BE49-F238E27FC236}">
                <a16:creationId xmlns:a16="http://schemas.microsoft.com/office/drawing/2014/main" id="{ACD54378-64A5-FB30-B147-6E0E60D90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908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chemeClr val="hlink"/>
                </a:solidFill>
                <a:ea typeface="MS Hei" pitchFamily="49" charset="-122"/>
                <a:sym typeface="Wingdings" panose="05000000000000000000" pitchFamily="2" charset="2"/>
              </a:rPr>
              <a:t>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 A Safe Maneuver:</a:t>
            </a:r>
            <a:endParaRPr lang="en-US" altLang="zh-CN" sz="2400" b="1">
              <a:ea typeface="MS Hei" pitchFamily="49" charset="-122"/>
            </a:endParaRPr>
          </a:p>
        </p:txBody>
      </p:sp>
      <p:sp>
        <p:nvSpPr>
          <p:cNvPr id="70665" name="Rectangle 9">
            <a:extLst>
              <a:ext uri="{FF2B5EF4-FFF2-40B4-BE49-F238E27FC236}">
                <a16:creationId xmlns:a16="http://schemas.microsoft.com/office/drawing/2014/main" id="{B62B0EEE-CB3A-CB01-2E56-DC0E7A39F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6670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ea typeface="MS Hei" pitchFamily="49" charset="-122"/>
                <a:sym typeface="Wingdings" panose="05000000000000000000" pitchFamily="2" charset="2"/>
              </a:rPr>
              <a:t>Pivot = random select from A[ ]</a:t>
            </a:r>
          </a:p>
        </p:txBody>
      </p:sp>
      <p:sp>
        <p:nvSpPr>
          <p:cNvPr id="70666" name="Rectangle 10">
            <a:extLst>
              <a:ext uri="{FF2B5EF4-FFF2-40B4-BE49-F238E27FC236}">
                <a16:creationId xmlns:a16="http://schemas.microsoft.com/office/drawing/2014/main" id="{3CBDE511-CD42-603A-97FC-1F101463C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200400"/>
            <a:ext cx="632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ym typeface="Wingdings" panose="05000000000000000000" pitchFamily="2" charset="2"/>
              </a:rPr>
              <a:t></a:t>
            </a:r>
            <a:r>
              <a:rPr lang="en-US" altLang="zh-CN" sz="2400" b="1"/>
              <a:t>  random number generation is </a:t>
            </a:r>
            <a:r>
              <a:rPr lang="en-US" altLang="zh-CN" sz="2400" b="1">
                <a:solidFill>
                  <a:srgbClr val="FF0000"/>
                </a:solidFill>
              </a:rPr>
              <a:t>expensive</a:t>
            </a:r>
          </a:p>
        </p:txBody>
      </p:sp>
      <p:sp>
        <p:nvSpPr>
          <p:cNvPr id="70667" name="Rectangle 11">
            <a:extLst>
              <a:ext uri="{FF2B5EF4-FFF2-40B4-BE49-F238E27FC236}">
                <a16:creationId xmlns:a16="http://schemas.microsoft.com/office/drawing/2014/main" id="{5F7766B9-1DCF-EF92-E740-58521CB5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86200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chemeClr val="hlink"/>
                </a:solidFill>
                <a:ea typeface="MS Hei" pitchFamily="49" charset="-122"/>
                <a:sym typeface="Wingdings" panose="05000000000000000000" pitchFamily="2" charset="2"/>
              </a:rPr>
              <a:t>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 Median-of-Three Partitioning:</a:t>
            </a:r>
            <a:endParaRPr lang="en-US" altLang="zh-CN" sz="2400" b="1">
              <a:ea typeface="MS Hei" pitchFamily="49" charset="-122"/>
            </a:endParaRPr>
          </a:p>
        </p:txBody>
      </p:sp>
      <p:sp>
        <p:nvSpPr>
          <p:cNvPr id="70668" name="Rectangle 12">
            <a:extLst>
              <a:ext uri="{FF2B5EF4-FFF2-40B4-BE49-F238E27FC236}">
                <a16:creationId xmlns:a16="http://schemas.microsoft.com/office/drawing/2014/main" id="{84B3E9D5-C618-8426-41F2-42DF1CD11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95800"/>
            <a:ext cx="510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ea typeface="MS Hei" pitchFamily="49" charset="-122"/>
                <a:sym typeface="Wingdings" panose="05000000000000000000" pitchFamily="2" charset="2"/>
              </a:rPr>
              <a:t>Pivot = median ( left, center, right )</a:t>
            </a:r>
          </a:p>
        </p:txBody>
      </p:sp>
      <p:sp>
        <p:nvSpPr>
          <p:cNvPr id="70669" name="Rectangle 13">
            <a:extLst>
              <a:ext uri="{FF2B5EF4-FFF2-40B4-BE49-F238E27FC236}">
                <a16:creationId xmlns:a16="http://schemas.microsoft.com/office/drawing/2014/main" id="{93208C98-9BAE-444D-D93F-EFA58CD46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029200"/>
            <a:ext cx="7086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Eliminates the bad case for sorted input and actually reduces the running time by about 5%.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3086" name="Text Box 14">
            <a:extLst>
              <a:ext uri="{FF2B5EF4-FFF2-40B4-BE49-F238E27FC236}">
                <a16:creationId xmlns:a16="http://schemas.microsoft.com/office/drawing/2014/main" id="{60AA775A-3E32-87AE-BE08-3DE57E3F0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4625"/>
            <a:ext cx="900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2/14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utoUpdateAnimBg="0"/>
      <p:bldP spid="70660" grpId="0" autoUpdateAnimBg="0"/>
      <p:bldP spid="70661" grpId="0" autoUpdateAnimBg="0"/>
      <p:bldP spid="70662" grpId="0" autoUpdateAnimBg="0"/>
      <p:bldP spid="70663" grpId="0" autoUpdateAnimBg="0"/>
      <p:bldP spid="70664" grpId="0" autoUpdateAnimBg="0"/>
      <p:bldP spid="70665" grpId="0" autoUpdateAnimBg="0"/>
      <p:bldP spid="70666" grpId="0" autoUpdateAnimBg="0"/>
      <p:bldP spid="70667" grpId="0" autoUpdateAnimBg="0"/>
      <p:bldP spid="70668" grpId="0" autoUpdateAnimBg="0"/>
      <p:bldP spid="7066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2B97BD44-0E2B-3ACC-637F-32FECD6A5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197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§7  Quicksort 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5BF716C0-39B8-8B82-F6F5-0E5188122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3.  Partitioning Strategy</a:t>
            </a:r>
            <a:endParaRPr lang="en-US" altLang="zh-CN" sz="2400" b="1">
              <a:ea typeface="MS Hei" pitchFamily="49" charset="-12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02FC0AD-FDD1-D929-2AE5-F0E3F1CBFA3A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371600"/>
            <a:ext cx="6858000" cy="457200"/>
            <a:chOff x="576" y="864"/>
            <a:chExt cx="4320" cy="288"/>
          </a:xfrm>
        </p:grpSpPr>
        <p:sp>
          <p:nvSpPr>
            <p:cNvPr id="4195" name="Rectangle 5">
              <a:extLst>
                <a:ext uri="{FF2B5EF4-FFF2-40B4-BE49-F238E27FC236}">
                  <a16:creationId xmlns:a16="http://schemas.microsoft.com/office/drawing/2014/main" id="{C09C02EE-9AEE-4632-0F98-D7E416DC7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8</a:t>
              </a:r>
            </a:p>
          </p:txBody>
        </p:sp>
        <p:sp>
          <p:nvSpPr>
            <p:cNvPr id="4196" name="Rectangle 6">
              <a:extLst>
                <a:ext uri="{FF2B5EF4-FFF2-40B4-BE49-F238E27FC236}">
                  <a16:creationId xmlns:a16="http://schemas.microsoft.com/office/drawing/2014/main" id="{BD474CBF-858E-ABC2-CB4B-4C937F580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1</a:t>
              </a:r>
            </a:p>
          </p:txBody>
        </p:sp>
        <p:sp>
          <p:nvSpPr>
            <p:cNvPr id="4197" name="Rectangle 7">
              <a:extLst>
                <a:ext uri="{FF2B5EF4-FFF2-40B4-BE49-F238E27FC236}">
                  <a16:creationId xmlns:a16="http://schemas.microsoft.com/office/drawing/2014/main" id="{9214CD10-2EC4-C92D-3E63-33A8DD087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4</a:t>
              </a:r>
            </a:p>
          </p:txBody>
        </p:sp>
        <p:sp>
          <p:nvSpPr>
            <p:cNvPr id="4198" name="Rectangle 8">
              <a:extLst>
                <a:ext uri="{FF2B5EF4-FFF2-40B4-BE49-F238E27FC236}">
                  <a16:creationId xmlns:a16="http://schemas.microsoft.com/office/drawing/2014/main" id="{AD3F6BF9-1C6E-8E9E-A948-2E9F7122B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9</a:t>
              </a:r>
            </a:p>
          </p:txBody>
        </p:sp>
        <p:sp>
          <p:nvSpPr>
            <p:cNvPr id="4199" name="Rectangle 9">
              <a:extLst>
                <a:ext uri="{FF2B5EF4-FFF2-40B4-BE49-F238E27FC236}">
                  <a16:creationId xmlns:a16="http://schemas.microsoft.com/office/drawing/2014/main" id="{1BEE0BB0-52E5-ED6C-C28B-8035416AB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0</a:t>
              </a:r>
            </a:p>
          </p:txBody>
        </p:sp>
        <p:sp>
          <p:nvSpPr>
            <p:cNvPr id="4200" name="Rectangle 10">
              <a:extLst>
                <a:ext uri="{FF2B5EF4-FFF2-40B4-BE49-F238E27FC236}">
                  <a16:creationId xmlns:a16="http://schemas.microsoft.com/office/drawing/2014/main" id="{EABA25C0-10E3-DA5D-928B-D8D9E3F43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3</a:t>
              </a:r>
            </a:p>
          </p:txBody>
        </p:sp>
        <p:sp>
          <p:nvSpPr>
            <p:cNvPr id="4201" name="Rectangle 11">
              <a:extLst>
                <a:ext uri="{FF2B5EF4-FFF2-40B4-BE49-F238E27FC236}">
                  <a16:creationId xmlns:a16="http://schemas.microsoft.com/office/drawing/2014/main" id="{9E552BDE-43A3-F799-86DB-30F03501A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5</a:t>
              </a:r>
            </a:p>
          </p:txBody>
        </p:sp>
        <p:sp>
          <p:nvSpPr>
            <p:cNvPr id="4202" name="Rectangle 12">
              <a:extLst>
                <a:ext uri="{FF2B5EF4-FFF2-40B4-BE49-F238E27FC236}">
                  <a16:creationId xmlns:a16="http://schemas.microsoft.com/office/drawing/2014/main" id="{12DC1326-F30B-9560-9492-308FC1615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2</a:t>
              </a:r>
            </a:p>
          </p:txBody>
        </p:sp>
        <p:sp>
          <p:nvSpPr>
            <p:cNvPr id="4203" name="Rectangle 13">
              <a:extLst>
                <a:ext uri="{FF2B5EF4-FFF2-40B4-BE49-F238E27FC236}">
                  <a16:creationId xmlns:a16="http://schemas.microsoft.com/office/drawing/2014/main" id="{7B7FBF02-1995-5E0F-5FC0-B7C3B6308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7</a:t>
              </a:r>
            </a:p>
          </p:txBody>
        </p:sp>
        <p:sp>
          <p:nvSpPr>
            <p:cNvPr id="4204" name="Rectangle 14">
              <a:extLst>
                <a:ext uri="{FF2B5EF4-FFF2-40B4-BE49-F238E27FC236}">
                  <a16:creationId xmlns:a16="http://schemas.microsoft.com/office/drawing/2014/main" id="{04DA2A42-6511-1C0E-77C9-9CEB5307A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864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</a:rPr>
                <a:t>6</a:t>
              </a:r>
            </a:p>
          </p:txBody>
        </p:sp>
      </p:grpSp>
      <p:grpSp>
        <p:nvGrpSpPr>
          <p:cNvPr id="3" name="Group 15">
            <a:extLst>
              <a:ext uri="{FF2B5EF4-FFF2-40B4-BE49-F238E27FC236}">
                <a16:creationId xmlns:a16="http://schemas.microsoft.com/office/drawing/2014/main" id="{491F5120-3059-69A5-67AE-F0512A4E9690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371600"/>
            <a:ext cx="2743200" cy="457200"/>
            <a:chOff x="1920" y="3360"/>
            <a:chExt cx="1728" cy="288"/>
          </a:xfrm>
        </p:grpSpPr>
        <p:sp>
          <p:nvSpPr>
            <p:cNvPr id="4193" name="Rectangle 16">
              <a:extLst>
                <a:ext uri="{FF2B5EF4-FFF2-40B4-BE49-F238E27FC236}">
                  <a16:creationId xmlns:a16="http://schemas.microsoft.com/office/drawing/2014/main" id="{7484B395-78C5-0CE3-19B2-4CF683FEB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360"/>
              <a:ext cx="432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990099"/>
                  </a:solidFill>
                </a:rPr>
                <a:t>5</a:t>
              </a:r>
            </a:p>
          </p:txBody>
        </p:sp>
        <p:sp>
          <p:nvSpPr>
            <p:cNvPr id="4194" name="Rectangle 17">
              <a:extLst>
                <a:ext uri="{FF2B5EF4-FFF2-40B4-BE49-F238E27FC236}">
                  <a16:creationId xmlns:a16="http://schemas.microsoft.com/office/drawing/2014/main" id="{213840CE-D900-B356-1C28-88D54D18A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360"/>
              <a:ext cx="432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990099"/>
                  </a:solidFill>
                </a:rPr>
                <a:t>9</a:t>
              </a:r>
            </a:p>
          </p:txBody>
        </p:sp>
      </p:grpSp>
      <p:grpSp>
        <p:nvGrpSpPr>
          <p:cNvPr id="4" name="Group 18">
            <a:extLst>
              <a:ext uri="{FF2B5EF4-FFF2-40B4-BE49-F238E27FC236}">
                <a16:creationId xmlns:a16="http://schemas.microsoft.com/office/drawing/2014/main" id="{107A66EF-56FA-1B9E-342D-199BBD26D716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371600"/>
            <a:ext cx="5486400" cy="457200"/>
            <a:chOff x="624" y="3312"/>
            <a:chExt cx="3456" cy="288"/>
          </a:xfrm>
        </p:grpSpPr>
        <p:sp>
          <p:nvSpPr>
            <p:cNvPr id="4191" name="Rectangle 19">
              <a:extLst>
                <a:ext uri="{FF2B5EF4-FFF2-40B4-BE49-F238E27FC236}">
                  <a16:creationId xmlns:a16="http://schemas.microsoft.com/office/drawing/2014/main" id="{7DC94032-3CF5-AEF9-A6EF-F7289E84F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312"/>
              <a:ext cx="432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990099"/>
                  </a:solidFill>
                </a:rPr>
                <a:t>2</a:t>
              </a:r>
            </a:p>
          </p:txBody>
        </p:sp>
        <p:sp>
          <p:nvSpPr>
            <p:cNvPr id="4192" name="Rectangle 20">
              <a:extLst>
                <a:ext uri="{FF2B5EF4-FFF2-40B4-BE49-F238E27FC236}">
                  <a16:creationId xmlns:a16="http://schemas.microsoft.com/office/drawing/2014/main" id="{E45FB4E4-B454-65C9-1E71-3F2E4CA89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312"/>
              <a:ext cx="432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990099"/>
                  </a:solidFill>
                </a:rPr>
                <a:t>8</a:t>
              </a:r>
            </a:p>
          </p:txBody>
        </p:sp>
      </p:grpSp>
      <p:grpSp>
        <p:nvGrpSpPr>
          <p:cNvPr id="5" name="Group 21">
            <a:extLst>
              <a:ext uri="{FF2B5EF4-FFF2-40B4-BE49-F238E27FC236}">
                <a16:creationId xmlns:a16="http://schemas.microsoft.com/office/drawing/2014/main" id="{1E0FFE99-B0EC-B716-D1E1-1BB766176760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371600"/>
            <a:ext cx="2743200" cy="457200"/>
            <a:chOff x="3216" y="3360"/>
            <a:chExt cx="1728" cy="288"/>
          </a:xfrm>
        </p:grpSpPr>
        <p:sp>
          <p:nvSpPr>
            <p:cNvPr id="4189" name="Rectangle 22">
              <a:extLst>
                <a:ext uri="{FF2B5EF4-FFF2-40B4-BE49-F238E27FC236}">
                  <a16:creationId xmlns:a16="http://schemas.microsoft.com/office/drawing/2014/main" id="{41CCDB2A-9EBC-4883-8C12-38AEF3BEC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360"/>
              <a:ext cx="432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190" name="Rectangle 23">
              <a:extLst>
                <a:ext uri="{FF2B5EF4-FFF2-40B4-BE49-F238E27FC236}">
                  <a16:creationId xmlns:a16="http://schemas.microsoft.com/office/drawing/2014/main" id="{FBC53DB6-8673-A4DD-66F4-D1368CCE9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360"/>
              <a:ext cx="432" cy="28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990099"/>
                  </a:solidFill>
                </a:rPr>
                <a:t>9</a:t>
              </a:r>
            </a:p>
          </p:txBody>
        </p:sp>
      </p:grpSp>
      <p:sp>
        <p:nvSpPr>
          <p:cNvPr id="71704" name="AutoShape 24">
            <a:extLst>
              <a:ext uri="{FF2B5EF4-FFF2-40B4-BE49-F238E27FC236}">
                <a16:creationId xmlns:a16="http://schemas.microsoft.com/office/drawing/2014/main" id="{A64AC9B9-35DB-F8F0-B287-22B67517B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286000"/>
            <a:ext cx="381000" cy="381000"/>
          </a:xfrm>
          <a:prstGeom prst="wedgeRectCallout">
            <a:avLst>
              <a:gd name="adj1" fmla="val 22083"/>
              <a:gd name="adj2" fmla="val -145417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71705" name="AutoShape 25">
            <a:extLst>
              <a:ext uri="{FF2B5EF4-FFF2-40B4-BE49-F238E27FC236}">
                <a16:creationId xmlns:a16="http://schemas.microsoft.com/office/drawing/2014/main" id="{26AED18D-9855-8470-8072-8C8A0BD1F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286000"/>
            <a:ext cx="381000" cy="381000"/>
          </a:xfrm>
          <a:prstGeom prst="wedgeRectCallout">
            <a:avLst>
              <a:gd name="adj1" fmla="val -12917"/>
              <a:gd name="adj2" fmla="val -154583"/>
            </a:avLst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solidFill>
                  <a:srgbClr val="009900"/>
                </a:solidFill>
              </a:rPr>
              <a:t>j</a:t>
            </a:r>
          </a:p>
        </p:txBody>
      </p:sp>
      <p:sp>
        <p:nvSpPr>
          <p:cNvPr id="71706" name="Text Box 26">
            <a:extLst>
              <a:ext uri="{FF2B5EF4-FFF2-40B4-BE49-F238E27FC236}">
                <a16:creationId xmlns:a16="http://schemas.microsoft.com/office/drawing/2014/main" id="{DDED3364-56EC-E36A-C6AE-D38FADE5F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144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71707" name="Text Box 27">
            <a:extLst>
              <a:ext uri="{FF2B5EF4-FFF2-40B4-BE49-F238E27FC236}">
                <a16:creationId xmlns:a16="http://schemas.microsoft.com/office/drawing/2014/main" id="{CB5A29EE-3978-19EE-FB56-257B45F39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9144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/>
              <a:t>&gt;</a:t>
            </a:r>
          </a:p>
        </p:txBody>
      </p:sp>
      <p:sp>
        <p:nvSpPr>
          <p:cNvPr id="71708" name="AutoShape 28">
            <a:extLst>
              <a:ext uri="{FF2B5EF4-FFF2-40B4-BE49-F238E27FC236}">
                <a16:creationId xmlns:a16="http://schemas.microsoft.com/office/drawing/2014/main" id="{C7D75B42-F733-BF0A-7F7C-A4B6FD6E7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381000" cy="381000"/>
          </a:xfrm>
          <a:prstGeom prst="wedgeRectCallout">
            <a:avLst>
              <a:gd name="adj1" fmla="val 1667"/>
              <a:gd name="adj2" fmla="val -152917"/>
            </a:avLst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solidFill>
                  <a:srgbClr val="009900"/>
                </a:solidFill>
              </a:rPr>
              <a:t>j</a:t>
            </a:r>
          </a:p>
        </p:txBody>
      </p:sp>
      <p:sp>
        <p:nvSpPr>
          <p:cNvPr id="71709" name="Rectangle 29">
            <a:extLst>
              <a:ext uri="{FF2B5EF4-FFF2-40B4-BE49-F238E27FC236}">
                <a16:creationId xmlns:a16="http://schemas.microsoft.com/office/drawing/2014/main" id="{3AD3CB16-7AD3-C44E-2355-8B3B7FC23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863725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1710" name="Text Box 30">
            <a:extLst>
              <a:ext uri="{FF2B5EF4-FFF2-40B4-BE49-F238E27FC236}">
                <a16:creationId xmlns:a16="http://schemas.microsoft.com/office/drawing/2014/main" id="{6215FA01-84D1-5236-5B5C-32BC992C2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9144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&lt;</a:t>
            </a:r>
          </a:p>
        </p:txBody>
      </p:sp>
      <p:sp>
        <p:nvSpPr>
          <p:cNvPr id="71711" name="AutoShape 31">
            <a:extLst>
              <a:ext uri="{FF2B5EF4-FFF2-40B4-BE49-F238E27FC236}">
                <a16:creationId xmlns:a16="http://schemas.microsoft.com/office/drawing/2014/main" id="{C68ADB71-0FEA-EC92-0369-0293FE88B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362200"/>
            <a:ext cx="3962400" cy="228600"/>
          </a:xfrm>
          <a:prstGeom prst="leftRightArrow">
            <a:avLst>
              <a:gd name="adj1" fmla="val 38889"/>
              <a:gd name="adj2" fmla="val 166673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1712" name="Text Box 32">
            <a:extLst>
              <a:ext uri="{FF2B5EF4-FFF2-40B4-BE49-F238E27FC236}">
                <a16:creationId xmlns:a16="http://schemas.microsoft.com/office/drawing/2014/main" id="{34057064-BED4-A87F-FC96-DC54E559D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9144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/>
              <a:t>&lt;</a:t>
            </a:r>
          </a:p>
        </p:txBody>
      </p:sp>
      <p:sp>
        <p:nvSpPr>
          <p:cNvPr id="71713" name="Rectangle 33">
            <a:extLst>
              <a:ext uri="{FF2B5EF4-FFF2-40B4-BE49-F238E27FC236}">
                <a16:creationId xmlns:a16="http://schemas.microsoft.com/office/drawing/2014/main" id="{BC8FCACF-1A17-FEDA-DFEF-B39AD1E11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863725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1714" name="AutoShape 34">
            <a:extLst>
              <a:ext uri="{FF2B5EF4-FFF2-40B4-BE49-F238E27FC236}">
                <a16:creationId xmlns:a16="http://schemas.microsoft.com/office/drawing/2014/main" id="{FA79A552-C0E0-F020-C131-2E5845DA5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286000"/>
            <a:ext cx="381000" cy="381000"/>
          </a:xfrm>
          <a:prstGeom prst="wedgeRectCallout">
            <a:avLst>
              <a:gd name="adj1" fmla="val -9167"/>
              <a:gd name="adj2" fmla="val -157500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71715" name="AutoShape 35">
            <a:extLst>
              <a:ext uri="{FF2B5EF4-FFF2-40B4-BE49-F238E27FC236}">
                <a16:creationId xmlns:a16="http://schemas.microsoft.com/office/drawing/2014/main" id="{5518E36E-2019-1F7C-3647-354768FC4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286000"/>
            <a:ext cx="381000" cy="381000"/>
          </a:xfrm>
          <a:prstGeom prst="wedgeRectCallout">
            <a:avLst>
              <a:gd name="adj1" fmla="val -25000"/>
              <a:gd name="adj2" fmla="val -147500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71716" name="Rectangle 36">
            <a:extLst>
              <a:ext uri="{FF2B5EF4-FFF2-40B4-BE49-F238E27FC236}">
                <a16:creationId xmlns:a16="http://schemas.microsoft.com/office/drawing/2014/main" id="{C68C173B-38FD-8327-8301-B001B2320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863725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1717" name="Text Box 37">
            <a:extLst>
              <a:ext uri="{FF2B5EF4-FFF2-40B4-BE49-F238E27FC236}">
                <a16:creationId xmlns:a16="http://schemas.microsoft.com/office/drawing/2014/main" id="{A4353D55-6E3E-142C-5D37-9897E82D6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9144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/>
              <a:t>&lt;</a:t>
            </a:r>
          </a:p>
        </p:txBody>
      </p:sp>
      <p:sp>
        <p:nvSpPr>
          <p:cNvPr id="71718" name="AutoShape 38">
            <a:extLst>
              <a:ext uri="{FF2B5EF4-FFF2-40B4-BE49-F238E27FC236}">
                <a16:creationId xmlns:a16="http://schemas.microsoft.com/office/drawing/2014/main" id="{8A039131-66E2-279A-CF02-F34036543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286000"/>
            <a:ext cx="381000" cy="381000"/>
          </a:xfrm>
          <a:prstGeom prst="wedgeRectCallout">
            <a:avLst>
              <a:gd name="adj1" fmla="val -2083"/>
              <a:gd name="adj2" fmla="val -145417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71719" name="Rectangle 39">
            <a:extLst>
              <a:ext uri="{FF2B5EF4-FFF2-40B4-BE49-F238E27FC236}">
                <a16:creationId xmlns:a16="http://schemas.microsoft.com/office/drawing/2014/main" id="{7CBADE43-F68D-1CD1-E9F5-6B9CBD0CD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863725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1720" name="Text Box 40">
            <a:extLst>
              <a:ext uri="{FF2B5EF4-FFF2-40B4-BE49-F238E27FC236}">
                <a16:creationId xmlns:a16="http://schemas.microsoft.com/office/drawing/2014/main" id="{F1F2700C-148C-EE77-7B56-29DA22E30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9144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71721" name="AutoShape 41">
            <a:extLst>
              <a:ext uri="{FF2B5EF4-FFF2-40B4-BE49-F238E27FC236}">
                <a16:creationId xmlns:a16="http://schemas.microsoft.com/office/drawing/2014/main" id="{A358AF7D-A8AF-4DDD-4C6C-340DD8E33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286000"/>
            <a:ext cx="381000" cy="381000"/>
          </a:xfrm>
          <a:prstGeom prst="wedgeRectCallout">
            <a:avLst>
              <a:gd name="adj1" fmla="val -20833"/>
              <a:gd name="adj2" fmla="val -147917"/>
            </a:avLst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solidFill>
                  <a:srgbClr val="009900"/>
                </a:solidFill>
              </a:rPr>
              <a:t>j</a:t>
            </a:r>
          </a:p>
        </p:txBody>
      </p:sp>
      <p:sp>
        <p:nvSpPr>
          <p:cNvPr id="71722" name="Rectangle 42">
            <a:extLst>
              <a:ext uri="{FF2B5EF4-FFF2-40B4-BE49-F238E27FC236}">
                <a16:creationId xmlns:a16="http://schemas.microsoft.com/office/drawing/2014/main" id="{EEC4F64C-690A-BC97-FF4D-D6FAB963F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863725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1723" name="Text Box 43">
            <a:extLst>
              <a:ext uri="{FF2B5EF4-FFF2-40B4-BE49-F238E27FC236}">
                <a16:creationId xmlns:a16="http://schemas.microsoft.com/office/drawing/2014/main" id="{A1B0989F-3514-34AC-54C2-DBF2C85F6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9144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&lt;</a:t>
            </a:r>
          </a:p>
        </p:txBody>
      </p:sp>
      <p:sp>
        <p:nvSpPr>
          <p:cNvPr id="71724" name="AutoShape 44">
            <a:extLst>
              <a:ext uri="{FF2B5EF4-FFF2-40B4-BE49-F238E27FC236}">
                <a16:creationId xmlns:a16="http://schemas.microsoft.com/office/drawing/2014/main" id="{7943DCA3-5F5E-136E-F986-97F897C79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286000"/>
            <a:ext cx="1447800" cy="304800"/>
          </a:xfrm>
          <a:prstGeom prst="leftRightArrow">
            <a:avLst>
              <a:gd name="adj1" fmla="val 20833"/>
              <a:gd name="adj2" fmla="val 97925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1725" name="AutoShape 45">
            <a:extLst>
              <a:ext uri="{FF2B5EF4-FFF2-40B4-BE49-F238E27FC236}">
                <a16:creationId xmlns:a16="http://schemas.microsoft.com/office/drawing/2014/main" id="{75490E52-882C-EDE1-4B30-9FD045014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286000"/>
            <a:ext cx="381000" cy="381000"/>
          </a:xfrm>
          <a:prstGeom prst="wedgeRectCallout">
            <a:avLst>
              <a:gd name="adj1" fmla="val -2917"/>
              <a:gd name="adj2" fmla="val -160833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71726" name="Rectangle 46">
            <a:extLst>
              <a:ext uri="{FF2B5EF4-FFF2-40B4-BE49-F238E27FC236}">
                <a16:creationId xmlns:a16="http://schemas.microsoft.com/office/drawing/2014/main" id="{87F58E35-57B3-F4C8-2844-D290467D1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1488" y="1863725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1727" name="Text Box 47">
            <a:extLst>
              <a:ext uri="{FF2B5EF4-FFF2-40B4-BE49-F238E27FC236}">
                <a16:creationId xmlns:a16="http://schemas.microsoft.com/office/drawing/2014/main" id="{50AD3001-FCA5-E457-8BEF-1CE72923D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9144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/>
              <a:t>&lt;</a:t>
            </a:r>
          </a:p>
        </p:txBody>
      </p:sp>
      <p:sp>
        <p:nvSpPr>
          <p:cNvPr id="71728" name="AutoShape 48">
            <a:extLst>
              <a:ext uri="{FF2B5EF4-FFF2-40B4-BE49-F238E27FC236}">
                <a16:creationId xmlns:a16="http://schemas.microsoft.com/office/drawing/2014/main" id="{B8EA5EA7-DE13-851C-3EF8-32AAB1A26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286000"/>
            <a:ext cx="381000" cy="381000"/>
          </a:xfrm>
          <a:prstGeom prst="wedgeRectCallout">
            <a:avLst>
              <a:gd name="adj1" fmla="val -7500"/>
              <a:gd name="adj2" fmla="val -159167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71729" name="Rectangle 49">
            <a:extLst>
              <a:ext uri="{FF2B5EF4-FFF2-40B4-BE49-F238E27FC236}">
                <a16:creationId xmlns:a16="http://schemas.microsoft.com/office/drawing/2014/main" id="{E7765DD5-3A1B-0C29-9ACE-AE34AC3D1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863725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1730" name="Text Box 50">
            <a:extLst>
              <a:ext uri="{FF2B5EF4-FFF2-40B4-BE49-F238E27FC236}">
                <a16:creationId xmlns:a16="http://schemas.microsoft.com/office/drawing/2014/main" id="{ADD28993-0E04-4C8E-5B7B-08F8B34FC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9144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/>
              <a:t>&lt;</a:t>
            </a:r>
          </a:p>
        </p:txBody>
      </p:sp>
      <p:sp>
        <p:nvSpPr>
          <p:cNvPr id="71731" name="Rectangle 51">
            <a:extLst>
              <a:ext uri="{FF2B5EF4-FFF2-40B4-BE49-F238E27FC236}">
                <a16:creationId xmlns:a16="http://schemas.microsoft.com/office/drawing/2014/main" id="{16B5C968-B443-B0F3-CCD9-936C4CF2A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863725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1732" name="Rectangle 52">
            <a:extLst>
              <a:ext uri="{FF2B5EF4-FFF2-40B4-BE49-F238E27FC236}">
                <a16:creationId xmlns:a16="http://schemas.microsoft.com/office/drawing/2014/main" id="{5CD759D4-9CC6-8160-78A2-0782EAD56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863725"/>
            <a:ext cx="5334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1733" name="Text Box 53">
            <a:extLst>
              <a:ext uri="{FF2B5EF4-FFF2-40B4-BE49-F238E27FC236}">
                <a16:creationId xmlns:a16="http://schemas.microsoft.com/office/drawing/2014/main" id="{642C8C38-6E7D-41C0-A1B4-3AF242725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858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71734" name="AutoShape 54">
            <a:extLst>
              <a:ext uri="{FF2B5EF4-FFF2-40B4-BE49-F238E27FC236}">
                <a16:creationId xmlns:a16="http://schemas.microsoft.com/office/drawing/2014/main" id="{DB09B574-37A7-6ABB-717F-348432097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286000"/>
            <a:ext cx="381000" cy="381000"/>
          </a:xfrm>
          <a:prstGeom prst="wedgeRectCallout">
            <a:avLst>
              <a:gd name="adj1" fmla="val 0"/>
              <a:gd name="adj2" fmla="val -156667"/>
            </a:avLst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solidFill>
                  <a:srgbClr val="009900"/>
                </a:solidFill>
              </a:rPr>
              <a:t>j</a:t>
            </a:r>
          </a:p>
        </p:txBody>
      </p:sp>
      <p:sp>
        <p:nvSpPr>
          <p:cNvPr id="71735" name="AutoShape 55">
            <a:extLst>
              <a:ext uri="{FF2B5EF4-FFF2-40B4-BE49-F238E27FC236}">
                <a16:creationId xmlns:a16="http://schemas.microsoft.com/office/drawing/2014/main" id="{50612581-096A-5A52-1F54-B572BAD44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381000" cy="381000"/>
          </a:xfrm>
          <a:prstGeom prst="wedgeRectCallout">
            <a:avLst>
              <a:gd name="adj1" fmla="val -167500"/>
              <a:gd name="adj2" fmla="val -161250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solidFill>
                  <a:schemeClr val="hlink"/>
                </a:solidFill>
              </a:rPr>
              <a:t>i</a:t>
            </a:r>
          </a:p>
        </p:txBody>
      </p:sp>
      <p:sp>
        <p:nvSpPr>
          <p:cNvPr id="71736" name="Text Box 56">
            <a:extLst>
              <a:ext uri="{FF2B5EF4-FFF2-40B4-BE49-F238E27FC236}">
                <a16:creationId xmlns:a16="http://schemas.microsoft.com/office/drawing/2014/main" id="{1D7A203B-EBF3-481D-091C-CA0085B0E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6858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&lt;</a:t>
            </a:r>
          </a:p>
        </p:txBody>
      </p:sp>
      <p:sp>
        <p:nvSpPr>
          <p:cNvPr id="71737" name="Freeform 57">
            <a:extLst>
              <a:ext uri="{FF2B5EF4-FFF2-40B4-BE49-F238E27FC236}">
                <a16:creationId xmlns:a16="http://schemas.microsoft.com/office/drawing/2014/main" id="{6FD23A45-28D2-F1C0-D5F1-1504857AC990}"/>
              </a:ext>
            </a:extLst>
          </p:cNvPr>
          <p:cNvSpPr>
            <a:spLocks/>
          </p:cNvSpPr>
          <p:nvPr/>
        </p:nvSpPr>
        <p:spPr bwMode="auto">
          <a:xfrm>
            <a:off x="5410200" y="1828800"/>
            <a:ext cx="2057400" cy="342900"/>
          </a:xfrm>
          <a:custGeom>
            <a:avLst/>
            <a:gdLst>
              <a:gd name="T0" fmla="*/ 0 w 1296"/>
              <a:gd name="T1" fmla="*/ 0 h 216"/>
              <a:gd name="T2" fmla="*/ 2147483646 w 1296"/>
              <a:gd name="T3" fmla="*/ 2147483646 h 216"/>
              <a:gd name="T4" fmla="*/ 2147483646 w 1296"/>
              <a:gd name="T5" fmla="*/ 2147483646 h 216"/>
              <a:gd name="T6" fmla="*/ 2147483646 w 1296"/>
              <a:gd name="T7" fmla="*/ 0 h 216"/>
              <a:gd name="T8" fmla="*/ 0 60000 65536"/>
              <a:gd name="T9" fmla="*/ 0 60000 65536"/>
              <a:gd name="T10" fmla="*/ 0 60000 65536"/>
              <a:gd name="T11" fmla="*/ 0 60000 65536"/>
              <a:gd name="T12" fmla="*/ 0 w 1296"/>
              <a:gd name="T13" fmla="*/ 0 h 216"/>
              <a:gd name="T14" fmla="*/ 1296 w 1296"/>
              <a:gd name="T15" fmla="*/ 216 h 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96" h="216">
                <a:moveTo>
                  <a:pt x="0" y="0"/>
                </a:moveTo>
                <a:cubicBezTo>
                  <a:pt x="96" y="56"/>
                  <a:pt x="192" y="112"/>
                  <a:pt x="336" y="144"/>
                </a:cubicBezTo>
                <a:cubicBezTo>
                  <a:pt x="480" y="176"/>
                  <a:pt x="704" y="216"/>
                  <a:pt x="864" y="192"/>
                </a:cubicBezTo>
                <a:cubicBezTo>
                  <a:pt x="1024" y="168"/>
                  <a:pt x="1160" y="84"/>
                  <a:pt x="1296" y="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58">
            <a:extLst>
              <a:ext uri="{FF2B5EF4-FFF2-40B4-BE49-F238E27FC236}">
                <a16:creationId xmlns:a16="http://schemas.microsoft.com/office/drawing/2014/main" id="{3EC36A6A-0B6F-1BD1-0B8F-3E1A57ABDF9D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572000"/>
            <a:ext cx="1981200" cy="1833563"/>
            <a:chOff x="1680" y="2373"/>
            <a:chExt cx="2038" cy="1758"/>
          </a:xfrm>
        </p:grpSpPr>
        <p:grpSp>
          <p:nvGrpSpPr>
            <p:cNvPr id="4148" name="Group 59">
              <a:extLst>
                <a:ext uri="{FF2B5EF4-FFF2-40B4-BE49-F238E27FC236}">
                  <a16:creationId xmlns:a16="http://schemas.microsoft.com/office/drawing/2014/main" id="{17CC7AFA-FCC9-DD83-DBFD-124831A0ABAB}"/>
                </a:ext>
              </a:extLst>
            </p:cNvPr>
            <p:cNvGrpSpPr>
              <a:grpSpLocks/>
            </p:cNvGrpSpPr>
            <p:nvPr/>
          </p:nvGrpSpPr>
          <p:grpSpPr bwMode="auto">
            <a:xfrm rot="4724383" flipH="1">
              <a:off x="2719" y="2714"/>
              <a:ext cx="256" cy="751"/>
              <a:chOff x="1902" y="2055"/>
              <a:chExt cx="318" cy="912"/>
            </a:xfrm>
          </p:grpSpPr>
          <p:grpSp>
            <p:nvGrpSpPr>
              <p:cNvPr id="4184" name="Group 60">
                <a:extLst>
                  <a:ext uri="{FF2B5EF4-FFF2-40B4-BE49-F238E27FC236}">
                    <a16:creationId xmlns:a16="http://schemas.microsoft.com/office/drawing/2014/main" id="{DAFA35EA-BBF5-38BC-986E-BF7FD04F8B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02" y="2711"/>
                <a:ext cx="285" cy="256"/>
                <a:chOff x="1902" y="2711"/>
                <a:chExt cx="285" cy="256"/>
              </a:xfrm>
            </p:grpSpPr>
            <p:sp>
              <p:nvSpPr>
                <p:cNvPr id="4187" name="Freeform 61">
                  <a:extLst>
                    <a:ext uri="{FF2B5EF4-FFF2-40B4-BE49-F238E27FC236}">
                      <a16:creationId xmlns:a16="http://schemas.microsoft.com/office/drawing/2014/main" id="{3F215495-3DAA-B425-7E3F-9249CC2211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2" y="2711"/>
                  <a:ext cx="285" cy="256"/>
                </a:xfrm>
                <a:custGeom>
                  <a:avLst/>
                  <a:gdLst>
                    <a:gd name="T0" fmla="*/ 0 w 571"/>
                    <a:gd name="T1" fmla="*/ 1 h 510"/>
                    <a:gd name="T2" fmla="*/ 0 w 571"/>
                    <a:gd name="T3" fmla="*/ 2 h 510"/>
                    <a:gd name="T4" fmla="*/ 0 w 571"/>
                    <a:gd name="T5" fmla="*/ 2 h 510"/>
                    <a:gd name="T6" fmla="*/ 0 w 571"/>
                    <a:gd name="T7" fmla="*/ 2 h 510"/>
                    <a:gd name="T8" fmla="*/ 0 w 571"/>
                    <a:gd name="T9" fmla="*/ 2 h 510"/>
                    <a:gd name="T10" fmla="*/ 0 w 571"/>
                    <a:gd name="T11" fmla="*/ 3 h 510"/>
                    <a:gd name="T12" fmla="*/ 0 w 571"/>
                    <a:gd name="T13" fmla="*/ 3 h 510"/>
                    <a:gd name="T14" fmla="*/ 0 w 571"/>
                    <a:gd name="T15" fmla="*/ 3 h 510"/>
                    <a:gd name="T16" fmla="*/ 0 w 571"/>
                    <a:gd name="T17" fmla="*/ 3 h 510"/>
                    <a:gd name="T18" fmla="*/ 0 w 571"/>
                    <a:gd name="T19" fmla="*/ 3 h 510"/>
                    <a:gd name="T20" fmla="*/ 0 w 571"/>
                    <a:gd name="T21" fmla="*/ 3 h 510"/>
                    <a:gd name="T22" fmla="*/ 0 w 571"/>
                    <a:gd name="T23" fmla="*/ 3 h 510"/>
                    <a:gd name="T24" fmla="*/ 0 w 571"/>
                    <a:gd name="T25" fmla="*/ 3 h 510"/>
                    <a:gd name="T26" fmla="*/ 0 w 571"/>
                    <a:gd name="T27" fmla="*/ 3 h 510"/>
                    <a:gd name="T28" fmla="*/ 0 w 571"/>
                    <a:gd name="T29" fmla="*/ 4 h 510"/>
                    <a:gd name="T30" fmla="*/ 0 w 571"/>
                    <a:gd name="T31" fmla="*/ 4 h 510"/>
                    <a:gd name="T32" fmla="*/ 0 w 571"/>
                    <a:gd name="T33" fmla="*/ 4 h 510"/>
                    <a:gd name="T34" fmla="*/ 1 w 571"/>
                    <a:gd name="T35" fmla="*/ 4 h 510"/>
                    <a:gd name="T36" fmla="*/ 1 w 571"/>
                    <a:gd name="T37" fmla="*/ 4 h 510"/>
                    <a:gd name="T38" fmla="*/ 1 w 571"/>
                    <a:gd name="T39" fmla="*/ 4 h 510"/>
                    <a:gd name="T40" fmla="*/ 1 w 571"/>
                    <a:gd name="T41" fmla="*/ 4 h 510"/>
                    <a:gd name="T42" fmla="*/ 1 w 571"/>
                    <a:gd name="T43" fmla="*/ 4 h 510"/>
                    <a:gd name="T44" fmla="*/ 2 w 571"/>
                    <a:gd name="T45" fmla="*/ 4 h 510"/>
                    <a:gd name="T46" fmla="*/ 2 w 571"/>
                    <a:gd name="T47" fmla="*/ 5 h 510"/>
                    <a:gd name="T48" fmla="*/ 3 w 571"/>
                    <a:gd name="T49" fmla="*/ 4 h 510"/>
                    <a:gd name="T50" fmla="*/ 4 w 571"/>
                    <a:gd name="T51" fmla="*/ 4 h 510"/>
                    <a:gd name="T52" fmla="*/ 4 w 571"/>
                    <a:gd name="T53" fmla="*/ 4 h 510"/>
                    <a:gd name="T54" fmla="*/ 4 w 571"/>
                    <a:gd name="T55" fmla="*/ 4 h 510"/>
                    <a:gd name="T56" fmla="*/ 4 w 571"/>
                    <a:gd name="T57" fmla="*/ 4 h 510"/>
                    <a:gd name="T58" fmla="*/ 4 w 571"/>
                    <a:gd name="T59" fmla="*/ 3 h 510"/>
                    <a:gd name="T60" fmla="*/ 4 w 571"/>
                    <a:gd name="T61" fmla="*/ 3 h 510"/>
                    <a:gd name="T62" fmla="*/ 4 w 571"/>
                    <a:gd name="T63" fmla="*/ 3 h 510"/>
                    <a:gd name="T64" fmla="*/ 4 w 571"/>
                    <a:gd name="T65" fmla="*/ 2 h 510"/>
                    <a:gd name="T66" fmla="*/ 4 w 571"/>
                    <a:gd name="T67" fmla="*/ 2 h 510"/>
                    <a:gd name="T68" fmla="*/ 4 w 571"/>
                    <a:gd name="T69" fmla="*/ 2 h 510"/>
                    <a:gd name="T70" fmla="*/ 4 w 571"/>
                    <a:gd name="T71" fmla="*/ 1 h 510"/>
                    <a:gd name="T72" fmla="*/ 3 w 571"/>
                    <a:gd name="T73" fmla="*/ 0 h 510"/>
                    <a:gd name="T74" fmla="*/ 0 w 571"/>
                    <a:gd name="T75" fmla="*/ 1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4"/>
                      </a:moveTo>
                      <a:lnTo>
                        <a:pt x="50" y="130"/>
                      </a:lnTo>
                      <a:lnTo>
                        <a:pt x="38" y="156"/>
                      </a:lnTo>
                      <a:lnTo>
                        <a:pt x="31" y="184"/>
                      </a:lnTo>
                      <a:lnTo>
                        <a:pt x="24" y="225"/>
                      </a:lnTo>
                      <a:lnTo>
                        <a:pt x="24" y="264"/>
                      </a:lnTo>
                      <a:lnTo>
                        <a:pt x="29" y="302"/>
                      </a:lnTo>
                      <a:lnTo>
                        <a:pt x="45" y="337"/>
                      </a:lnTo>
                      <a:lnTo>
                        <a:pt x="78" y="361"/>
                      </a:lnTo>
                      <a:lnTo>
                        <a:pt x="43" y="340"/>
                      </a:lnTo>
                      <a:lnTo>
                        <a:pt x="29" y="338"/>
                      </a:lnTo>
                      <a:lnTo>
                        <a:pt x="10" y="345"/>
                      </a:lnTo>
                      <a:lnTo>
                        <a:pt x="3" y="357"/>
                      </a:lnTo>
                      <a:lnTo>
                        <a:pt x="0" y="373"/>
                      </a:lnTo>
                      <a:lnTo>
                        <a:pt x="5" y="387"/>
                      </a:lnTo>
                      <a:lnTo>
                        <a:pt x="15" y="404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4"/>
                      </a:lnTo>
                      <a:lnTo>
                        <a:pt x="191" y="479"/>
                      </a:lnTo>
                      <a:lnTo>
                        <a:pt x="218" y="479"/>
                      </a:lnTo>
                      <a:lnTo>
                        <a:pt x="248" y="488"/>
                      </a:lnTo>
                      <a:lnTo>
                        <a:pt x="284" y="500"/>
                      </a:lnTo>
                      <a:lnTo>
                        <a:pt x="366" y="510"/>
                      </a:lnTo>
                      <a:lnTo>
                        <a:pt x="463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4"/>
                      </a:lnTo>
                      <a:lnTo>
                        <a:pt x="571" y="297"/>
                      </a:lnTo>
                      <a:lnTo>
                        <a:pt x="567" y="262"/>
                      </a:lnTo>
                      <a:lnTo>
                        <a:pt x="564" y="239"/>
                      </a:lnTo>
                      <a:lnTo>
                        <a:pt x="559" y="215"/>
                      </a:lnTo>
                      <a:lnTo>
                        <a:pt x="553" y="191"/>
                      </a:lnTo>
                      <a:lnTo>
                        <a:pt x="522" y="99"/>
                      </a:lnTo>
                      <a:lnTo>
                        <a:pt x="489" y="0"/>
                      </a:lnTo>
                      <a:lnTo>
                        <a:pt x="88" y="64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88" name="Arc 62">
                  <a:extLst>
                    <a:ext uri="{FF2B5EF4-FFF2-40B4-BE49-F238E27FC236}">
                      <a16:creationId xmlns:a16="http://schemas.microsoft.com/office/drawing/2014/main" id="{65E304AC-5DDC-8591-9041-3470035D44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5" y="2885"/>
                  <a:ext cx="7" cy="17"/>
                </a:xfrm>
                <a:custGeom>
                  <a:avLst/>
                  <a:gdLst>
                    <a:gd name="T0" fmla="*/ 0 w 21584"/>
                    <a:gd name="T1" fmla="*/ 0 h 21468"/>
                    <a:gd name="T2" fmla="*/ 0 w 21584"/>
                    <a:gd name="T3" fmla="*/ 0 h 21468"/>
                    <a:gd name="T4" fmla="*/ 0 w 21584"/>
                    <a:gd name="T5" fmla="*/ 0 h 21468"/>
                    <a:gd name="T6" fmla="*/ 0 60000 65536"/>
                    <a:gd name="T7" fmla="*/ 0 60000 65536"/>
                    <a:gd name="T8" fmla="*/ 0 60000 65536"/>
                    <a:gd name="T9" fmla="*/ 0 w 21584"/>
                    <a:gd name="T10" fmla="*/ 0 h 21468"/>
                    <a:gd name="T11" fmla="*/ 21584 w 21584"/>
                    <a:gd name="T12" fmla="*/ 21468 h 214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84" h="21468" fill="none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</a:path>
                    <a:path w="21584" h="21468" stroke="0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  <a:lnTo>
                        <a:pt x="21584" y="21468"/>
                      </a:lnTo>
                      <a:lnTo>
                        <a:pt x="0" y="20627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185" name="Rectangle 63">
                <a:extLst>
                  <a:ext uri="{FF2B5EF4-FFF2-40B4-BE49-F238E27FC236}">
                    <a16:creationId xmlns:a16="http://schemas.microsoft.com/office/drawing/2014/main" id="{3A78E151-BBC4-59CF-EA4B-9408740D8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" y="2738"/>
                <a:ext cx="239" cy="45"/>
              </a:xfrm>
              <a:prstGeom prst="rect">
                <a:avLst/>
              </a:prstGeom>
              <a:solidFill>
                <a:srgbClr val="FFFFFF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4186" name="Freeform 64">
                <a:extLst>
                  <a:ext uri="{FF2B5EF4-FFF2-40B4-BE49-F238E27FC236}">
                    <a16:creationId xmlns:a16="http://schemas.microsoft.com/office/drawing/2014/main" id="{705A961C-88D9-4EBF-7545-718BE9B29B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7" y="2055"/>
                <a:ext cx="283" cy="704"/>
              </a:xfrm>
              <a:custGeom>
                <a:avLst/>
                <a:gdLst>
                  <a:gd name="T0" fmla="*/ 1 w 566"/>
                  <a:gd name="T1" fmla="*/ 4 h 1408"/>
                  <a:gd name="T2" fmla="*/ 1 w 566"/>
                  <a:gd name="T3" fmla="*/ 8 h 1408"/>
                  <a:gd name="T4" fmla="*/ 0 w 566"/>
                  <a:gd name="T5" fmla="*/ 11 h 1408"/>
                  <a:gd name="T6" fmla="*/ 5 w 566"/>
                  <a:gd name="T7" fmla="*/ 11 h 1408"/>
                  <a:gd name="T8" fmla="*/ 5 w 566"/>
                  <a:gd name="T9" fmla="*/ 7 h 1408"/>
                  <a:gd name="T10" fmla="*/ 5 w 566"/>
                  <a:gd name="T11" fmla="*/ 5 h 1408"/>
                  <a:gd name="T12" fmla="*/ 5 w 566"/>
                  <a:gd name="T13" fmla="*/ 3 h 1408"/>
                  <a:gd name="T14" fmla="*/ 5 w 566"/>
                  <a:gd name="T15" fmla="*/ 2 h 1408"/>
                  <a:gd name="T16" fmla="*/ 5 w 566"/>
                  <a:gd name="T17" fmla="*/ 2 h 1408"/>
                  <a:gd name="T18" fmla="*/ 5 w 566"/>
                  <a:gd name="T19" fmla="*/ 2 h 1408"/>
                  <a:gd name="T20" fmla="*/ 5 w 566"/>
                  <a:gd name="T21" fmla="*/ 1 h 1408"/>
                  <a:gd name="T22" fmla="*/ 5 w 566"/>
                  <a:gd name="T23" fmla="*/ 1 h 1408"/>
                  <a:gd name="T24" fmla="*/ 4 w 566"/>
                  <a:gd name="T25" fmla="*/ 1 h 1408"/>
                  <a:gd name="T26" fmla="*/ 4 w 566"/>
                  <a:gd name="T27" fmla="*/ 1 h 1408"/>
                  <a:gd name="T28" fmla="*/ 4 w 566"/>
                  <a:gd name="T29" fmla="*/ 1 h 1408"/>
                  <a:gd name="T30" fmla="*/ 3 w 566"/>
                  <a:gd name="T31" fmla="*/ 1 h 1408"/>
                  <a:gd name="T32" fmla="*/ 3 w 566"/>
                  <a:gd name="T33" fmla="*/ 1 h 1408"/>
                  <a:gd name="T34" fmla="*/ 3 w 566"/>
                  <a:gd name="T35" fmla="*/ 0 h 1408"/>
                  <a:gd name="T36" fmla="*/ 2 w 566"/>
                  <a:gd name="T37" fmla="*/ 1 h 1408"/>
                  <a:gd name="T38" fmla="*/ 2 w 566"/>
                  <a:gd name="T39" fmla="*/ 1 h 1408"/>
                  <a:gd name="T40" fmla="*/ 2 w 566"/>
                  <a:gd name="T41" fmla="*/ 1 h 1408"/>
                  <a:gd name="T42" fmla="*/ 2 w 566"/>
                  <a:gd name="T43" fmla="*/ 1 h 1408"/>
                  <a:gd name="T44" fmla="*/ 1 w 566"/>
                  <a:gd name="T45" fmla="*/ 1 h 1408"/>
                  <a:gd name="T46" fmla="*/ 1 w 566"/>
                  <a:gd name="T47" fmla="*/ 2 h 1408"/>
                  <a:gd name="T48" fmla="*/ 1 w 566"/>
                  <a:gd name="T49" fmla="*/ 2 h 1408"/>
                  <a:gd name="T50" fmla="*/ 1 w 566"/>
                  <a:gd name="T51" fmla="*/ 3 h 1408"/>
                  <a:gd name="T52" fmla="*/ 1 w 566"/>
                  <a:gd name="T53" fmla="*/ 4 h 140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66"/>
                  <a:gd name="T82" fmla="*/ 0 h 1408"/>
                  <a:gd name="T83" fmla="*/ 566 w 566"/>
                  <a:gd name="T84" fmla="*/ 1408 h 140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66" h="1408">
                    <a:moveTo>
                      <a:pt x="26" y="484"/>
                    </a:moveTo>
                    <a:lnTo>
                      <a:pt x="15" y="903"/>
                    </a:lnTo>
                    <a:lnTo>
                      <a:pt x="0" y="1408"/>
                    </a:lnTo>
                    <a:lnTo>
                      <a:pt x="543" y="1403"/>
                    </a:lnTo>
                    <a:lnTo>
                      <a:pt x="548" y="873"/>
                    </a:lnTo>
                    <a:lnTo>
                      <a:pt x="547" y="599"/>
                    </a:lnTo>
                    <a:lnTo>
                      <a:pt x="566" y="314"/>
                    </a:lnTo>
                    <a:lnTo>
                      <a:pt x="560" y="247"/>
                    </a:lnTo>
                    <a:lnTo>
                      <a:pt x="555" y="200"/>
                    </a:lnTo>
                    <a:lnTo>
                      <a:pt x="545" y="151"/>
                    </a:lnTo>
                    <a:lnTo>
                      <a:pt x="534" y="120"/>
                    </a:lnTo>
                    <a:lnTo>
                      <a:pt x="515" y="85"/>
                    </a:lnTo>
                    <a:lnTo>
                      <a:pt x="496" y="62"/>
                    </a:lnTo>
                    <a:lnTo>
                      <a:pt x="463" y="40"/>
                    </a:lnTo>
                    <a:lnTo>
                      <a:pt x="423" y="19"/>
                    </a:lnTo>
                    <a:lnTo>
                      <a:pt x="380" y="7"/>
                    </a:lnTo>
                    <a:lnTo>
                      <a:pt x="331" y="2"/>
                    </a:lnTo>
                    <a:lnTo>
                      <a:pt x="291" y="0"/>
                    </a:lnTo>
                    <a:lnTo>
                      <a:pt x="243" y="9"/>
                    </a:lnTo>
                    <a:lnTo>
                      <a:pt x="196" y="24"/>
                    </a:lnTo>
                    <a:lnTo>
                      <a:pt x="168" y="42"/>
                    </a:lnTo>
                    <a:lnTo>
                      <a:pt x="135" y="66"/>
                    </a:lnTo>
                    <a:lnTo>
                      <a:pt x="111" y="95"/>
                    </a:lnTo>
                    <a:lnTo>
                      <a:pt x="85" y="139"/>
                    </a:lnTo>
                    <a:lnTo>
                      <a:pt x="66" y="187"/>
                    </a:lnTo>
                    <a:lnTo>
                      <a:pt x="48" y="267"/>
                    </a:lnTo>
                    <a:lnTo>
                      <a:pt x="26" y="484"/>
                    </a:lnTo>
                    <a:close/>
                  </a:path>
                </a:pathLst>
              </a:custGeom>
              <a:solidFill>
                <a:srgbClr val="804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49" name="Group 65">
              <a:extLst>
                <a:ext uri="{FF2B5EF4-FFF2-40B4-BE49-F238E27FC236}">
                  <a16:creationId xmlns:a16="http://schemas.microsoft.com/office/drawing/2014/main" id="{F5C6639B-49CA-57A8-CA55-E0F7212FB2D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88" y="3981"/>
              <a:ext cx="593" cy="111"/>
              <a:chOff x="1503" y="3399"/>
              <a:chExt cx="719" cy="138"/>
            </a:xfrm>
          </p:grpSpPr>
          <p:sp>
            <p:nvSpPr>
              <p:cNvPr id="4182" name="Freeform 66">
                <a:extLst>
                  <a:ext uri="{FF2B5EF4-FFF2-40B4-BE49-F238E27FC236}">
                    <a16:creationId xmlns:a16="http://schemas.microsoft.com/office/drawing/2014/main" id="{C375C469-CC91-5F7F-C3D4-492685EA3E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" y="3399"/>
                <a:ext cx="456" cy="115"/>
              </a:xfrm>
              <a:custGeom>
                <a:avLst/>
                <a:gdLst>
                  <a:gd name="T0" fmla="*/ 0 w 913"/>
                  <a:gd name="T1" fmla="*/ 1 h 229"/>
                  <a:gd name="T2" fmla="*/ 0 w 913"/>
                  <a:gd name="T3" fmla="*/ 2 h 229"/>
                  <a:gd name="T4" fmla="*/ 1 w 913"/>
                  <a:gd name="T5" fmla="*/ 2 h 229"/>
                  <a:gd name="T6" fmla="*/ 1 w 913"/>
                  <a:gd name="T7" fmla="*/ 2 h 229"/>
                  <a:gd name="T8" fmla="*/ 2 w 913"/>
                  <a:gd name="T9" fmla="*/ 2 h 229"/>
                  <a:gd name="T10" fmla="*/ 3 w 913"/>
                  <a:gd name="T11" fmla="*/ 2 h 229"/>
                  <a:gd name="T12" fmla="*/ 3 w 913"/>
                  <a:gd name="T13" fmla="*/ 2 h 229"/>
                  <a:gd name="T14" fmla="*/ 4 w 913"/>
                  <a:gd name="T15" fmla="*/ 2 h 229"/>
                  <a:gd name="T16" fmla="*/ 5 w 913"/>
                  <a:gd name="T17" fmla="*/ 2 h 229"/>
                  <a:gd name="T18" fmla="*/ 6 w 913"/>
                  <a:gd name="T19" fmla="*/ 2 h 229"/>
                  <a:gd name="T20" fmla="*/ 6 w 913"/>
                  <a:gd name="T21" fmla="*/ 2 h 229"/>
                  <a:gd name="T22" fmla="*/ 7 w 913"/>
                  <a:gd name="T23" fmla="*/ 2 h 229"/>
                  <a:gd name="T24" fmla="*/ 7 w 913"/>
                  <a:gd name="T25" fmla="*/ 2 h 229"/>
                  <a:gd name="T26" fmla="*/ 7 w 913"/>
                  <a:gd name="T27" fmla="*/ 2 h 229"/>
                  <a:gd name="T28" fmla="*/ 6 w 913"/>
                  <a:gd name="T29" fmla="*/ 1 h 229"/>
                  <a:gd name="T30" fmla="*/ 6 w 913"/>
                  <a:gd name="T31" fmla="*/ 1 h 229"/>
                  <a:gd name="T32" fmla="*/ 6 w 913"/>
                  <a:gd name="T33" fmla="*/ 1 h 229"/>
                  <a:gd name="T34" fmla="*/ 6 w 913"/>
                  <a:gd name="T35" fmla="*/ 1 h 229"/>
                  <a:gd name="T36" fmla="*/ 5 w 913"/>
                  <a:gd name="T37" fmla="*/ 1 h 229"/>
                  <a:gd name="T38" fmla="*/ 5 w 913"/>
                  <a:gd name="T39" fmla="*/ 1 h 229"/>
                  <a:gd name="T40" fmla="*/ 5 w 913"/>
                  <a:gd name="T41" fmla="*/ 1 h 229"/>
                  <a:gd name="T42" fmla="*/ 3 w 913"/>
                  <a:gd name="T43" fmla="*/ 0 h 229"/>
                  <a:gd name="T44" fmla="*/ 0 w 913"/>
                  <a:gd name="T45" fmla="*/ 1 h 22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913"/>
                  <a:gd name="T70" fmla="*/ 0 h 229"/>
                  <a:gd name="T71" fmla="*/ 913 w 913"/>
                  <a:gd name="T72" fmla="*/ 229 h 22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913" h="229">
                    <a:moveTo>
                      <a:pt x="0" y="42"/>
                    </a:moveTo>
                    <a:lnTo>
                      <a:pt x="0" y="179"/>
                    </a:lnTo>
                    <a:lnTo>
                      <a:pt x="245" y="179"/>
                    </a:lnTo>
                    <a:lnTo>
                      <a:pt x="252" y="151"/>
                    </a:lnTo>
                    <a:lnTo>
                      <a:pt x="300" y="179"/>
                    </a:lnTo>
                    <a:lnTo>
                      <a:pt x="391" y="203"/>
                    </a:lnTo>
                    <a:lnTo>
                      <a:pt x="503" y="224"/>
                    </a:lnTo>
                    <a:lnTo>
                      <a:pt x="597" y="229"/>
                    </a:lnTo>
                    <a:lnTo>
                      <a:pt x="686" y="224"/>
                    </a:lnTo>
                    <a:lnTo>
                      <a:pt x="816" y="214"/>
                    </a:lnTo>
                    <a:lnTo>
                      <a:pt x="863" y="208"/>
                    </a:lnTo>
                    <a:lnTo>
                      <a:pt x="913" y="194"/>
                    </a:lnTo>
                    <a:lnTo>
                      <a:pt x="913" y="158"/>
                    </a:lnTo>
                    <a:lnTo>
                      <a:pt x="908" y="141"/>
                    </a:lnTo>
                    <a:lnTo>
                      <a:pt x="892" y="120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38"/>
                    </a:lnTo>
                    <a:lnTo>
                      <a:pt x="651" y="26"/>
                    </a:lnTo>
                    <a:lnTo>
                      <a:pt x="469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83" name="Freeform 67">
                <a:extLst>
                  <a:ext uri="{FF2B5EF4-FFF2-40B4-BE49-F238E27FC236}">
                    <a16:creationId xmlns:a16="http://schemas.microsoft.com/office/drawing/2014/main" id="{5438B3CE-31D9-110F-1FAC-69F778B527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3426"/>
                <a:ext cx="456" cy="111"/>
              </a:xfrm>
              <a:custGeom>
                <a:avLst/>
                <a:gdLst>
                  <a:gd name="T0" fmla="*/ 0 w 913"/>
                  <a:gd name="T1" fmla="*/ 1 h 222"/>
                  <a:gd name="T2" fmla="*/ 0 w 913"/>
                  <a:gd name="T3" fmla="*/ 2 h 222"/>
                  <a:gd name="T4" fmla="*/ 1 w 913"/>
                  <a:gd name="T5" fmla="*/ 2 h 222"/>
                  <a:gd name="T6" fmla="*/ 1 w 913"/>
                  <a:gd name="T7" fmla="*/ 2 h 222"/>
                  <a:gd name="T8" fmla="*/ 2 w 913"/>
                  <a:gd name="T9" fmla="*/ 2 h 222"/>
                  <a:gd name="T10" fmla="*/ 3 w 913"/>
                  <a:gd name="T11" fmla="*/ 2 h 222"/>
                  <a:gd name="T12" fmla="*/ 4 w 913"/>
                  <a:gd name="T13" fmla="*/ 2 h 222"/>
                  <a:gd name="T14" fmla="*/ 5 w 913"/>
                  <a:gd name="T15" fmla="*/ 2 h 222"/>
                  <a:gd name="T16" fmla="*/ 6 w 913"/>
                  <a:gd name="T17" fmla="*/ 2 h 222"/>
                  <a:gd name="T18" fmla="*/ 6 w 913"/>
                  <a:gd name="T19" fmla="*/ 2 h 222"/>
                  <a:gd name="T20" fmla="*/ 7 w 913"/>
                  <a:gd name="T21" fmla="*/ 2 h 222"/>
                  <a:gd name="T22" fmla="*/ 7 w 913"/>
                  <a:gd name="T23" fmla="*/ 2 h 222"/>
                  <a:gd name="T24" fmla="*/ 7 w 913"/>
                  <a:gd name="T25" fmla="*/ 2 h 222"/>
                  <a:gd name="T26" fmla="*/ 6 w 913"/>
                  <a:gd name="T27" fmla="*/ 1 h 222"/>
                  <a:gd name="T28" fmla="*/ 6 w 913"/>
                  <a:gd name="T29" fmla="*/ 1 h 222"/>
                  <a:gd name="T30" fmla="*/ 6 w 913"/>
                  <a:gd name="T31" fmla="*/ 1 h 222"/>
                  <a:gd name="T32" fmla="*/ 6 w 913"/>
                  <a:gd name="T33" fmla="*/ 1 h 222"/>
                  <a:gd name="T34" fmla="*/ 5 w 913"/>
                  <a:gd name="T35" fmla="*/ 1 h 222"/>
                  <a:gd name="T36" fmla="*/ 5 w 913"/>
                  <a:gd name="T37" fmla="*/ 1 h 222"/>
                  <a:gd name="T38" fmla="*/ 5 w 913"/>
                  <a:gd name="T39" fmla="*/ 1 h 222"/>
                  <a:gd name="T40" fmla="*/ 3 w 913"/>
                  <a:gd name="T41" fmla="*/ 0 h 222"/>
                  <a:gd name="T42" fmla="*/ 0 w 913"/>
                  <a:gd name="T43" fmla="*/ 1 h 2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913"/>
                  <a:gd name="T67" fmla="*/ 0 h 222"/>
                  <a:gd name="T68" fmla="*/ 913 w 913"/>
                  <a:gd name="T69" fmla="*/ 222 h 22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913" h="222">
                    <a:moveTo>
                      <a:pt x="0" y="43"/>
                    </a:moveTo>
                    <a:lnTo>
                      <a:pt x="0" y="179"/>
                    </a:lnTo>
                    <a:lnTo>
                      <a:pt x="243" y="179"/>
                    </a:lnTo>
                    <a:lnTo>
                      <a:pt x="248" y="151"/>
                    </a:lnTo>
                    <a:lnTo>
                      <a:pt x="299" y="179"/>
                    </a:lnTo>
                    <a:lnTo>
                      <a:pt x="406" y="196"/>
                    </a:lnTo>
                    <a:lnTo>
                      <a:pt x="537" y="212"/>
                    </a:lnTo>
                    <a:lnTo>
                      <a:pt x="677" y="222"/>
                    </a:lnTo>
                    <a:lnTo>
                      <a:pt x="802" y="222"/>
                    </a:lnTo>
                    <a:lnTo>
                      <a:pt x="865" y="206"/>
                    </a:lnTo>
                    <a:lnTo>
                      <a:pt x="913" y="194"/>
                    </a:lnTo>
                    <a:lnTo>
                      <a:pt x="913" y="160"/>
                    </a:lnTo>
                    <a:lnTo>
                      <a:pt x="908" y="140"/>
                    </a:lnTo>
                    <a:lnTo>
                      <a:pt x="892" y="121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40"/>
                    </a:lnTo>
                    <a:lnTo>
                      <a:pt x="651" y="26"/>
                    </a:lnTo>
                    <a:lnTo>
                      <a:pt x="467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50" name="Freeform 68">
              <a:extLst>
                <a:ext uri="{FF2B5EF4-FFF2-40B4-BE49-F238E27FC236}">
                  <a16:creationId xmlns:a16="http://schemas.microsoft.com/office/drawing/2014/main" id="{1D8A40F2-4FC2-5B15-AD38-5C2A311E40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82" y="3427"/>
              <a:ext cx="352" cy="568"/>
            </a:xfrm>
            <a:custGeom>
              <a:avLst/>
              <a:gdLst>
                <a:gd name="T0" fmla="*/ 1 w 852"/>
                <a:gd name="T1" fmla="*/ 0 h 1411"/>
                <a:gd name="T2" fmla="*/ 2 w 852"/>
                <a:gd name="T3" fmla="*/ 1 h 1411"/>
                <a:gd name="T4" fmla="*/ 2 w 852"/>
                <a:gd name="T5" fmla="*/ 1 h 1411"/>
                <a:gd name="T6" fmla="*/ 2 w 852"/>
                <a:gd name="T7" fmla="*/ 1 h 1411"/>
                <a:gd name="T8" fmla="*/ 2 w 852"/>
                <a:gd name="T9" fmla="*/ 1 h 1411"/>
                <a:gd name="T10" fmla="*/ 2 w 852"/>
                <a:gd name="T11" fmla="*/ 1 h 1411"/>
                <a:gd name="T12" fmla="*/ 2 w 852"/>
                <a:gd name="T13" fmla="*/ 2 h 1411"/>
                <a:gd name="T14" fmla="*/ 2 w 852"/>
                <a:gd name="T15" fmla="*/ 2 h 1411"/>
                <a:gd name="T16" fmla="*/ 2 w 852"/>
                <a:gd name="T17" fmla="*/ 2 h 1411"/>
                <a:gd name="T18" fmla="*/ 2 w 852"/>
                <a:gd name="T19" fmla="*/ 2 h 1411"/>
                <a:gd name="T20" fmla="*/ 2 w 852"/>
                <a:gd name="T21" fmla="*/ 2 h 1411"/>
                <a:gd name="T22" fmla="*/ 2 w 852"/>
                <a:gd name="T23" fmla="*/ 2 h 1411"/>
                <a:gd name="T24" fmla="*/ 1 w 852"/>
                <a:gd name="T25" fmla="*/ 2 h 1411"/>
                <a:gd name="T26" fmla="*/ 2 w 852"/>
                <a:gd name="T27" fmla="*/ 2 h 1411"/>
                <a:gd name="T28" fmla="*/ 2 w 852"/>
                <a:gd name="T29" fmla="*/ 2 h 1411"/>
                <a:gd name="T30" fmla="*/ 0 w 852"/>
                <a:gd name="T31" fmla="*/ 2 h 1411"/>
                <a:gd name="T32" fmla="*/ 0 w 852"/>
                <a:gd name="T33" fmla="*/ 2 h 1411"/>
                <a:gd name="T34" fmla="*/ 0 w 852"/>
                <a:gd name="T35" fmla="*/ 2 h 1411"/>
                <a:gd name="T36" fmla="*/ 0 w 852"/>
                <a:gd name="T37" fmla="*/ 2 h 1411"/>
                <a:gd name="T38" fmla="*/ 0 w 852"/>
                <a:gd name="T39" fmla="*/ 2 h 1411"/>
                <a:gd name="T40" fmla="*/ 1 w 852"/>
                <a:gd name="T41" fmla="*/ 1 h 1411"/>
                <a:gd name="T42" fmla="*/ 1 w 852"/>
                <a:gd name="T43" fmla="*/ 1 h 1411"/>
                <a:gd name="T44" fmla="*/ 0 w 852"/>
                <a:gd name="T45" fmla="*/ 0 h 1411"/>
                <a:gd name="T46" fmla="*/ 1 w 852"/>
                <a:gd name="T47" fmla="*/ 0 h 141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52"/>
                <a:gd name="T73" fmla="*/ 0 h 1411"/>
                <a:gd name="T74" fmla="*/ 852 w 852"/>
                <a:gd name="T75" fmla="*/ 1411 h 141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52" h="1411">
                  <a:moveTo>
                    <a:pt x="583" y="0"/>
                  </a:moveTo>
                  <a:lnTo>
                    <a:pt x="809" y="555"/>
                  </a:lnTo>
                  <a:lnTo>
                    <a:pt x="826" y="597"/>
                  </a:lnTo>
                  <a:lnTo>
                    <a:pt x="842" y="646"/>
                  </a:lnTo>
                  <a:lnTo>
                    <a:pt x="852" y="717"/>
                  </a:lnTo>
                  <a:lnTo>
                    <a:pt x="842" y="781"/>
                  </a:lnTo>
                  <a:lnTo>
                    <a:pt x="765" y="1010"/>
                  </a:lnTo>
                  <a:lnTo>
                    <a:pt x="737" y="1081"/>
                  </a:lnTo>
                  <a:lnTo>
                    <a:pt x="722" y="1153"/>
                  </a:lnTo>
                  <a:lnTo>
                    <a:pt x="755" y="1196"/>
                  </a:lnTo>
                  <a:lnTo>
                    <a:pt x="760" y="1229"/>
                  </a:lnTo>
                  <a:lnTo>
                    <a:pt x="727" y="1260"/>
                  </a:lnTo>
                  <a:lnTo>
                    <a:pt x="689" y="1304"/>
                  </a:lnTo>
                  <a:lnTo>
                    <a:pt x="727" y="1342"/>
                  </a:lnTo>
                  <a:lnTo>
                    <a:pt x="765" y="1411"/>
                  </a:lnTo>
                  <a:lnTo>
                    <a:pt x="158" y="1401"/>
                  </a:lnTo>
                  <a:lnTo>
                    <a:pt x="130" y="1250"/>
                  </a:lnTo>
                  <a:lnTo>
                    <a:pt x="152" y="1120"/>
                  </a:lnTo>
                  <a:lnTo>
                    <a:pt x="206" y="1000"/>
                  </a:lnTo>
                  <a:lnTo>
                    <a:pt x="239" y="934"/>
                  </a:lnTo>
                  <a:lnTo>
                    <a:pt x="387" y="738"/>
                  </a:lnTo>
                  <a:lnTo>
                    <a:pt x="343" y="640"/>
                  </a:lnTo>
                  <a:lnTo>
                    <a:pt x="0" y="1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1" name="Freeform 69">
              <a:extLst>
                <a:ext uri="{FF2B5EF4-FFF2-40B4-BE49-F238E27FC236}">
                  <a16:creationId xmlns:a16="http://schemas.microsoft.com/office/drawing/2014/main" id="{0977D464-44FA-7444-3DF8-F2A83A1337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18" y="3397"/>
              <a:ext cx="406" cy="629"/>
            </a:xfrm>
            <a:custGeom>
              <a:avLst/>
              <a:gdLst>
                <a:gd name="T0" fmla="*/ 0 w 982"/>
                <a:gd name="T1" fmla="*/ 0 h 1565"/>
                <a:gd name="T2" fmla="*/ 0 w 982"/>
                <a:gd name="T3" fmla="*/ 0 h 1565"/>
                <a:gd name="T4" fmla="*/ 0 w 982"/>
                <a:gd name="T5" fmla="*/ 1 h 1565"/>
                <a:gd name="T6" fmla="*/ 0 w 982"/>
                <a:gd name="T7" fmla="*/ 1 h 1565"/>
                <a:gd name="T8" fmla="*/ 0 w 982"/>
                <a:gd name="T9" fmla="*/ 1 h 1565"/>
                <a:gd name="T10" fmla="*/ 0 w 982"/>
                <a:gd name="T11" fmla="*/ 1 h 1565"/>
                <a:gd name="T12" fmla="*/ 0 w 982"/>
                <a:gd name="T13" fmla="*/ 1 h 1565"/>
                <a:gd name="T14" fmla="*/ 0 w 982"/>
                <a:gd name="T15" fmla="*/ 1 h 1565"/>
                <a:gd name="T16" fmla="*/ 1 w 982"/>
                <a:gd name="T17" fmla="*/ 1 h 1565"/>
                <a:gd name="T18" fmla="*/ 1 w 982"/>
                <a:gd name="T19" fmla="*/ 1 h 1565"/>
                <a:gd name="T20" fmla="*/ 1 w 982"/>
                <a:gd name="T21" fmla="*/ 1 h 1565"/>
                <a:gd name="T22" fmla="*/ 1 w 982"/>
                <a:gd name="T23" fmla="*/ 1 h 1565"/>
                <a:gd name="T24" fmla="*/ 1 w 982"/>
                <a:gd name="T25" fmla="*/ 2 h 1565"/>
                <a:gd name="T26" fmla="*/ 1 w 982"/>
                <a:gd name="T27" fmla="*/ 2 h 1565"/>
                <a:gd name="T28" fmla="*/ 0 w 982"/>
                <a:gd name="T29" fmla="*/ 2 h 1565"/>
                <a:gd name="T30" fmla="*/ 0 w 982"/>
                <a:gd name="T31" fmla="*/ 2 h 1565"/>
                <a:gd name="T32" fmla="*/ 0 w 982"/>
                <a:gd name="T33" fmla="*/ 2 h 1565"/>
                <a:gd name="T34" fmla="*/ 0 w 982"/>
                <a:gd name="T35" fmla="*/ 2 h 1565"/>
                <a:gd name="T36" fmla="*/ 0 w 982"/>
                <a:gd name="T37" fmla="*/ 2 h 1565"/>
                <a:gd name="T38" fmla="*/ 0 w 982"/>
                <a:gd name="T39" fmla="*/ 2 h 1565"/>
                <a:gd name="T40" fmla="*/ 0 w 982"/>
                <a:gd name="T41" fmla="*/ 2 h 1565"/>
                <a:gd name="T42" fmla="*/ 0 w 982"/>
                <a:gd name="T43" fmla="*/ 2 h 1565"/>
                <a:gd name="T44" fmla="*/ 0 w 982"/>
                <a:gd name="T45" fmla="*/ 2 h 1565"/>
                <a:gd name="T46" fmla="*/ 0 w 982"/>
                <a:gd name="T47" fmla="*/ 2 h 1565"/>
                <a:gd name="T48" fmla="*/ 0 w 982"/>
                <a:gd name="T49" fmla="*/ 2 h 1565"/>
                <a:gd name="T50" fmla="*/ 2 w 982"/>
                <a:gd name="T51" fmla="*/ 2 h 1565"/>
                <a:gd name="T52" fmla="*/ 2 w 982"/>
                <a:gd name="T53" fmla="*/ 2 h 1565"/>
                <a:gd name="T54" fmla="*/ 2 w 982"/>
                <a:gd name="T55" fmla="*/ 2 h 1565"/>
                <a:gd name="T56" fmla="*/ 2 w 982"/>
                <a:gd name="T57" fmla="*/ 2 h 1565"/>
                <a:gd name="T58" fmla="*/ 2 w 982"/>
                <a:gd name="T59" fmla="*/ 2 h 1565"/>
                <a:gd name="T60" fmla="*/ 1 w 982"/>
                <a:gd name="T61" fmla="*/ 2 h 1565"/>
                <a:gd name="T62" fmla="*/ 2 w 982"/>
                <a:gd name="T63" fmla="*/ 2 h 1565"/>
                <a:gd name="T64" fmla="*/ 2 w 982"/>
                <a:gd name="T65" fmla="*/ 2 h 1565"/>
                <a:gd name="T66" fmla="*/ 2 w 982"/>
                <a:gd name="T67" fmla="*/ 2 h 1565"/>
                <a:gd name="T68" fmla="*/ 2 w 982"/>
                <a:gd name="T69" fmla="*/ 2 h 1565"/>
                <a:gd name="T70" fmla="*/ 2 w 982"/>
                <a:gd name="T71" fmla="*/ 2 h 1565"/>
                <a:gd name="T72" fmla="*/ 2 w 982"/>
                <a:gd name="T73" fmla="*/ 1 h 1565"/>
                <a:gd name="T74" fmla="*/ 2 w 982"/>
                <a:gd name="T75" fmla="*/ 1 h 1565"/>
                <a:gd name="T76" fmla="*/ 2 w 982"/>
                <a:gd name="T77" fmla="*/ 1 h 1565"/>
                <a:gd name="T78" fmla="*/ 2 w 982"/>
                <a:gd name="T79" fmla="*/ 1 h 1565"/>
                <a:gd name="T80" fmla="*/ 2 w 982"/>
                <a:gd name="T81" fmla="*/ 1 h 1565"/>
                <a:gd name="T82" fmla="*/ 1 w 982"/>
                <a:gd name="T83" fmla="*/ 0 h 1565"/>
                <a:gd name="T84" fmla="*/ 0 w 982"/>
                <a:gd name="T85" fmla="*/ 0 h 156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82"/>
                <a:gd name="T130" fmla="*/ 0 h 1565"/>
                <a:gd name="T131" fmla="*/ 982 w 982"/>
                <a:gd name="T132" fmla="*/ 1565 h 156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82" h="1565">
                  <a:moveTo>
                    <a:pt x="0" y="54"/>
                  </a:moveTo>
                  <a:lnTo>
                    <a:pt x="78" y="322"/>
                  </a:lnTo>
                  <a:lnTo>
                    <a:pt x="99" y="388"/>
                  </a:lnTo>
                  <a:lnTo>
                    <a:pt x="123" y="445"/>
                  </a:lnTo>
                  <a:lnTo>
                    <a:pt x="147" y="497"/>
                  </a:lnTo>
                  <a:lnTo>
                    <a:pt x="182" y="561"/>
                  </a:lnTo>
                  <a:lnTo>
                    <a:pt x="210" y="601"/>
                  </a:lnTo>
                  <a:lnTo>
                    <a:pt x="238" y="638"/>
                  </a:lnTo>
                  <a:lnTo>
                    <a:pt x="291" y="695"/>
                  </a:lnTo>
                  <a:lnTo>
                    <a:pt x="345" y="756"/>
                  </a:lnTo>
                  <a:lnTo>
                    <a:pt x="389" y="782"/>
                  </a:lnTo>
                  <a:lnTo>
                    <a:pt x="335" y="815"/>
                  </a:lnTo>
                  <a:lnTo>
                    <a:pt x="378" y="891"/>
                  </a:lnTo>
                  <a:lnTo>
                    <a:pt x="291" y="1011"/>
                  </a:lnTo>
                  <a:lnTo>
                    <a:pt x="225" y="1072"/>
                  </a:lnTo>
                  <a:lnTo>
                    <a:pt x="199" y="1099"/>
                  </a:lnTo>
                  <a:lnTo>
                    <a:pt x="177" y="1136"/>
                  </a:lnTo>
                  <a:lnTo>
                    <a:pt x="156" y="1174"/>
                  </a:lnTo>
                  <a:lnTo>
                    <a:pt x="140" y="1207"/>
                  </a:lnTo>
                  <a:lnTo>
                    <a:pt x="126" y="1237"/>
                  </a:lnTo>
                  <a:lnTo>
                    <a:pt x="113" y="1275"/>
                  </a:lnTo>
                  <a:lnTo>
                    <a:pt x="102" y="1325"/>
                  </a:lnTo>
                  <a:lnTo>
                    <a:pt x="97" y="1389"/>
                  </a:lnTo>
                  <a:lnTo>
                    <a:pt x="97" y="1455"/>
                  </a:lnTo>
                  <a:lnTo>
                    <a:pt x="100" y="1565"/>
                  </a:lnTo>
                  <a:lnTo>
                    <a:pt x="750" y="1535"/>
                  </a:lnTo>
                  <a:lnTo>
                    <a:pt x="713" y="1495"/>
                  </a:lnTo>
                  <a:lnTo>
                    <a:pt x="706" y="1464"/>
                  </a:lnTo>
                  <a:lnTo>
                    <a:pt x="703" y="1442"/>
                  </a:lnTo>
                  <a:lnTo>
                    <a:pt x="727" y="1349"/>
                  </a:lnTo>
                  <a:lnTo>
                    <a:pt x="661" y="1343"/>
                  </a:lnTo>
                  <a:lnTo>
                    <a:pt x="737" y="1284"/>
                  </a:lnTo>
                  <a:lnTo>
                    <a:pt x="954" y="967"/>
                  </a:lnTo>
                  <a:lnTo>
                    <a:pt x="968" y="936"/>
                  </a:lnTo>
                  <a:lnTo>
                    <a:pt x="977" y="901"/>
                  </a:lnTo>
                  <a:lnTo>
                    <a:pt x="982" y="865"/>
                  </a:lnTo>
                  <a:lnTo>
                    <a:pt x="982" y="825"/>
                  </a:lnTo>
                  <a:lnTo>
                    <a:pt x="975" y="790"/>
                  </a:lnTo>
                  <a:lnTo>
                    <a:pt x="967" y="756"/>
                  </a:lnTo>
                  <a:lnTo>
                    <a:pt x="944" y="705"/>
                  </a:lnTo>
                  <a:lnTo>
                    <a:pt x="835" y="467"/>
                  </a:lnTo>
                  <a:lnTo>
                    <a:pt x="633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2" name="Freeform 70">
              <a:extLst>
                <a:ext uri="{FF2B5EF4-FFF2-40B4-BE49-F238E27FC236}">
                  <a16:creationId xmlns:a16="http://schemas.microsoft.com/office/drawing/2014/main" id="{20003F44-5C52-E7C3-0E0A-9E5A701F0E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00" y="2918"/>
              <a:ext cx="147" cy="492"/>
            </a:xfrm>
            <a:custGeom>
              <a:avLst/>
              <a:gdLst>
                <a:gd name="T0" fmla="*/ 0 w 357"/>
                <a:gd name="T1" fmla="*/ 0 h 1222"/>
                <a:gd name="T2" fmla="*/ 0 w 357"/>
                <a:gd name="T3" fmla="*/ 0 h 1222"/>
                <a:gd name="T4" fmla="*/ 1 w 357"/>
                <a:gd name="T5" fmla="*/ 0 h 1222"/>
                <a:gd name="T6" fmla="*/ 1 w 357"/>
                <a:gd name="T7" fmla="*/ 0 h 1222"/>
                <a:gd name="T8" fmla="*/ 1 w 357"/>
                <a:gd name="T9" fmla="*/ 0 h 1222"/>
                <a:gd name="T10" fmla="*/ 1 w 357"/>
                <a:gd name="T11" fmla="*/ 0 h 1222"/>
                <a:gd name="T12" fmla="*/ 1 w 357"/>
                <a:gd name="T13" fmla="*/ 1 h 1222"/>
                <a:gd name="T14" fmla="*/ 1 w 357"/>
                <a:gd name="T15" fmla="*/ 1 h 1222"/>
                <a:gd name="T16" fmla="*/ 1 w 357"/>
                <a:gd name="T17" fmla="*/ 1 h 1222"/>
                <a:gd name="T18" fmla="*/ 1 w 357"/>
                <a:gd name="T19" fmla="*/ 1 h 1222"/>
                <a:gd name="T20" fmla="*/ 1 w 357"/>
                <a:gd name="T21" fmla="*/ 1 h 1222"/>
                <a:gd name="T22" fmla="*/ 1 w 357"/>
                <a:gd name="T23" fmla="*/ 1 h 1222"/>
                <a:gd name="T24" fmla="*/ 1 w 357"/>
                <a:gd name="T25" fmla="*/ 1 h 1222"/>
                <a:gd name="T26" fmla="*/ 0 w 357"/>
                <a:gd name="T27" fmla="*/ 1 h 1222"/>
                <a:gd name="T28" fmla="*/ 0 w 357"/>
                <a:gd name="T29" fmla="*/ 2 h 1222"/>
                <a:gd name="T30" fmla="*/ 0 w 357"/>
                <a:gd name="T31" fmla="*/ 2 h 1222"/>
                <a:gd name="T32" fmla="*/ 0 w 357"/>
                <a:gd name="T33" fmla="*/ 2 h 1222"/>
                <a:gd name="T34" fmla="*/ 0 w 357"/>
                <a:gd name="T35" fmla="*/ 2 h 1222"/>
                <a:gd name="T36" fmla="*/ 0 w 357"/>
                <a:gd name="T37" fmla="*/ 2 h 1222"/>
                <a:gd name="T38" fmla="*/ 0 w 357"/>
                <a:gd name="T39" fmla="*/ 2 h 1222"/>
                <a:gd name="T40" fmla="*/ 0 w 357"/>
                <a:gd name="T41" fmla="*/ 2 h 1222"/>
                <a:gd name="T42" fmla="*/ 0 w 357"/>
                <a:gd name="T43" fmla="*/ 2 h 1222"/>
                <a:gd name="T44" fmla="*/ 0 w 357"/>
                <a:gd name="T45" fmla="*/ 2 h 1222"/>
                <a:gd name="T46" fmla="*/ 0 w 357"/>
                <a:gd name="T47" fmla="*/ 2 h 1222"/>
                <a:gd name="T48" fmla="*/ 0 w 357"/>
                <a:gd name="T49" fmla="*/ 0 h 1222"/>
                <a:gd name="T50" fmla="*/ 0 w 357"/>
                <a:gd name="T51" fmla="*/ 0 h 1222"/>
                <a:gd name="T52" fmla="*/ 0 w 357"/>
                <a:gd name="T53" fmla="*/ 0 h 122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57"/>
                <a:gd name="T82" fmla="*/ 0 h 1222"/>
                <a:gd name="T83" fmla="*/ 357 w 357"/>
                <a:gd name="T84" fmla="*/ 1222 h 122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57" h="1222">
                  <a:moveTo>
                    <a:pt x="255" y="81"/>
                  </a:moveTo>
                  <a:lnTo>
                    <a:pt x="276" y="113"/>
                  </a:lnTo>
                  <a:lnTo>
                    <a:pt x="300" y="151"/>
                  </a:lnTo>
                  <a:lnTo>
                    <a:pt x="321" y="196"/>
                  </a:lnTo>
                  <a:lnTo>
                    <a:pt x="338" y="246"/>
                  </a:lnTo>
                  <a:lnTo>
                    <a:pt x="349" y="295"/>
                  </a:lnTo>
                  <a:lnTo>
                    <a:pt x="354" y="349"/>
                  </a:lnTo>
                  <a:lnTo>
                    <a:pt x="357" y="403"/>
                  </a:lnTo>
                  <a:lnTo>
                    <a:pt x="354" y="491"/>
                  </a:lnTo>
                  <a:lnTo>
                    <a:pt x="347" y="557"/>
                  </a:lnTo>
                  <a:lnTo>
                    <a:pt x="333" y="635"/>
                  </a:lnTo>
                  <a:lnTo>
                    <a:pt x="321" y="684"/>
                  </a:lnTo>
                  <a:lnTo>
                    <a:pt x="305" y="755"/>
                  </a:lnTo>
                  <a:lnTo>
                    <a:pt x="288" y="816"/>
                  </a:lnTo>
                  <a:lnTo>
                    <a:pt x="271" y="865"/>
                  </a:lnTo>
                  <a:lnTo>
                    <a:pt x="253" y="910"/>
                  </a:lnTo>
                  <a:lnTo>
                    <a:pt x="232" y="955"/>
                  </a:lnTo>
                  <a:lnTo>
                    <a:pt x="210" y="997"/>
                  </a:lnTo>
                  <a:lnTo>
                    <a:pt x="184" y="1040"/>
                  </a:lnTo>
                  <a:lnTo>
                    <a:pt x="158" y="1075"/>
                  </a:lnTo>
                  <a:lnTo>
                    <a:pt x="132" y="1109"/>
                  </a:lnTo>
                  <a:lnTo>
                    <a:pt x="97" y="1148"/>
                  </a:lnTo>
                  <a:lnTo>
                    <a:pt x="64" y="1174"/>
                  </a:lnTo>
                  <a:lnTo>
                    <a:pt x="0" y="1222"/>
                  </a:lnTo>
                  <a:lnTo>
                    <a:pt x="0" y="0"/>
                  </a:lnTo>
                  <a:lnTo>
                    <a:pt x="208" y="15"/>
                  </a:lnTo>
                  <a:lnTo>
                    <a:pt x="255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53" name="Group 71">
              <a:extLst>
                <a:ext uri="{FF2B5EF4-FFF2-40B4-BE49-F238E27FC236}">
                  <a16:creationId xmlns:a16="http://schemas.microsoft.com/office/drawing/2014/main" id="{3A7DF81B-D65E-59FA-9F39-D5C8759E312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90" y="2913"/>
              <a:ext cx="73" cy="514"/>
              <a:chOff x="2131" y="2072"/>
              <a:chExt cx="89" cy="639"/>
            </a:xfrm>
          </p:grpSpPr>
          <p:sp>
            <p:nvSpPr>
              <p:cNvPr id="4180" name="Freeform 72">
                <a:extLst>
                  <a:ext uri="{FF2B5EF4-FFF2-40B4-BE49-F238E27FC236}">
                    <a16:creationId xmlns:a16="http://schemas.microsoft.com/office/drawing/2014/main" id="{66D22F4F-4641-B6C2-5E3D-858B1BB81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9" y="2117"/>
                <a:ext cx="81" cy="594"/>
              </a:xfrm>
              <a:custGeom>
                <a:avLst/>
                <a:gdLst>
                  <a:gd name="T0" fmla="*/ 0 w 163"/>
                  <a:gd name="T1" fmla="*/ 0 h 1188"/>
                  <a:gd name="T2" fmla="*/ 0 w 163"/>
                  <a:gd name="T3" fmla="*/ 1 h 1188"/>
                  <a:gd name="T4" fmla="*/ 0 w 163"/>
                  <a:gd name="T5" fmla="*/ 1 h 1188"/>
                  <a:gd name="T6" fmla="*/ 0 w 163"/>
                  <a:gd name="T7" fmla="*/ 1 h 1188"/>
                  <a:gd name="T8" fmla="*/ 0 w 163"/>
                  <a:gd name="T9" fmla="*/ 1 h 1188"/>
                  <a:gd name="T10" fmla="*/ 0 w 163"/>
                  <a:gd name="T11" fmla="*/ 2 h 1188"/>
                  <a:gd name="T12" fmla="*/ 0 w 163"/>
                  <a:gd name="T13" fmla="*/ 2 h 1188"/>
                  <a:gd name="T14" fmla="*/ 1 w 163"/>
                  <a:gd name="T15" fmla="*/ 2 h 1188"/>
                  <a:gd name="T16" fmla="*/ 1 w 163"/>
                  <a:gd name="T17" fmla="*/ 3 h 1188"/>
                  <a:gd name="T18" fmla="*/ 1 w 163"/>
                  <a:gd name="T19" fmla="*/ 3 h 1188"/>
                  <a:gd name="T20" fmla="*/ 1 w 163"/>
                  <a:gd name="T21" fmla="*/ 3 h 1188"/>
                  <a:gd name="T22" fmla="*/ 1 w 163"/>
                  <a:gd name="T23" fmla="*/ 4 h 1188"/>
                  <a:gd name="T24" fmla="*/ 1 w 163"/>
                  <a:gd name="T25" fmla="*/ 5 h 1188"/>
                  <a:gd name="T26" fmla="*/ 1 w 163"/>
                  <a:gd name="T27" fmla="*/ 5 h 1188"/>
                  <a:gd name="T28" fmla="*/ 0 w 163"/>
                  <a:gd name="T29" fmla="*/ 9 h 1188"/>
                  <a:gd name="T30" fmla="*/ 0 w 163"/>
                  <a:gd name="T31" fmla="*/ 10 h 1188"/>
                  <a:gd name="T32" fmla="*/ 0 w 163"/>
                  <a:gd name="T33" fmla="*/ 8 h 1188"/>
                  <a:gd name="T34" fmla="*/ 0 w 163"/>
                  <a:gd name="T35" fmla="*/ 7 h 1188"/>
                  <a:gd name="T36" fmla="*/ 0 w 163"/>
                  <a:gd name="T37" fmla="*/ 6 h 1188"/>
                  <a:gd name="T38" fmla="*/ 0 w 163"/>
                  <a:gd name="T39" fmla="*/ 6 h 1188"/>
                  <a:gd name="T40" fmla="*/ 0 w 163"/>
                  <a:gd name="T41" fmla="*/ 5 h 1188"/>
                  <a:gd name="T42" fmla="*/ 0 w 163"/>
                  <a:gd name="T43" fmla="*/ 4 h 1188"/>
                  <a:gd name="T44" fmla="*/ 0 w 163"/>
                  <a:gd name="T45" fmla="*/ 4 h 1188"/>
                  <a:gd name="T46" fmla="*/ 0 w 163"/>
                  <a:gd name="T47" fmla="*/ 3 h 1188"/>
                  <a:gd name="T48" fmla="*/ 0 w 163"/>
                  <a:gd name="T49" fmla="*/ 3 h 1188"/>
                  <a:gd name="T50" fmla="*/ 0 w 163"/>
                  <a:gd name="T51" fmla="*/ 2 h 1188"/>
                  <a:gd name="T52" fmla="*/ 0 w 163"/>
                  <a:gd name="T53" fmla="*/ 2 h 1188"/>
                  <a:gd name="T54" fmla="*/ 0 w 163"/>
                  <a:gd name="T55" fmla="*/ 2 h 1188"/>
                  <a:gd name="T56" fmla="*/ 0 w 163"/>
                  <a:gd name="T57" fmla="*/ 1 h 1188"/>
                  <a:gd name="T58" fmla="*/ 0 w 163"/>
                  <a:gd name="T59" fmla="*/ 0 h 118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63"/>
                  <a:gd name="T91" fmla="*/ 0 h 1188"/>
                  <a:gd name="T92" fmla="*/ 163 w 163"/>
                  <a:gd name="T93" fmla="*/ 1188 h 1188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63" h="1188">
                    <a:moveTo>
                      <a:pt x="0" y="0"/>
                    </a:moveTo>
                    <a:lnTo>
                      <a:pt x="38" y="19"/>
                    </a:lnTo>
                    <a:lnTo>
                      <a:pt x="65" y="57"/>
                    </a:lnTo>
                    <a:lnTo>
                      <a:pt x="81" y="82"/>
                    </a:lnTo>
                    <a:lnTo>
                      <a:pt x="93" y="102"/>
                    </a:lnTo>
                    <a:lnTo>
                      <a:pt x="109" y="132"/>
                    </a:lnTo>
                    <a:lnTo>
                      <a:pt x="123" y="170"/>
                    </a:lnTo>
                    <a:lnTo>
                      <a:pt x="137" y="214"/>
                    </a:lnTo>
                    <a:lnTo>
                      <a:pt x="151" y="271"/>
                    </a:lnTo>
                    <a:lnTo>
                      <a:pt x="156" y="316"/>
                    </a:lnTo>
                    <a:lnTo>
                      <a:pt x="163" y="370"/>
                    </a:lnTo>
                    <a:lnTo>
                      <a:pt x="161" y="438"/>
                    </a:lnTo>
                    <a:lnTo>
                      <a:pt x="154" y="540"/>
                    </a:lnTo>
                    <a:lnTo>
                      <a:pt x="142" y="629"/>
                    </a:lnTo>
                    <a:lnTo>
                      <a:pt x="93" y="1068"/>
                    </a:lnTo>
                    <a:lnTo>
                      <a:pt x="45" y="1188"/>
                    </a:lnTo>
                    <a:lnTo>
                      <a:pt x="12" y="1024"/>
                    </a:lnTo>
                    <a:lnTo>
                      <a:pt x="32" y="851"/>
                    </a:lnTo>
                    <a:lnTo>
                      <a:pt x="48" y="736"/>
                    </a:lnTo>
                    <a:lnTo>
                      <a:pt x="57" y="646"/>
                    </a:lnTo>
                    <a:lnTo>
                      <a:pt x="64" y="554"/>
                    </a:lnTo>
                    <a:lnTo>
                      <a:pt x="71" y="460"/>
                    </a:lnTo>
                    <a:lnTo>
                      <a:pt x="72" y="406"/>
                    </a:lnTo>
                    <a:lnTo>
                      <a:pt x="71" y="358"/>
                    </a:lnTo>
                    <a:lnTo>
                      <a:pt x="65" y="309"/>
                    </a:lnTo>
                    <a:lnTo>
                      <a:pt x="53" y="215"/>
                    </a:lnTo>
                    <a:lnTo>
                      <a:pt x="48" y="182"/>
                    </a:lnTo>
                    <a:lnTo>
                      <a:pt x="41" y="144"/>
                    </a:lnTo>
                    <a:lnTo>
                      <a:pt x="34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81" name="Arc 73">
                <a:extLst>
                  <a:ext uri="{FF2B5EF4-FFF2-40B4-BE49-F238E27FC236}">
                    <a16:creationId xmlns:a16="http://schemas.microsoft.com/office/drawing/2014/main" id="{681231C3-B6AC-5660-4ED3-6A4FF737C8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" y="2072"/>
                <a:ext cx="29" cy="58"/>
              </a:xfrm>
              <a:custGeom>
                <a:avLst/>
                <a:gdLst>
                  <a:gd name="T0" fmla="*/ 0 w 22307"/>
                  <a:gd name="T1" fmla="*/ 0 h 29828"/>
                  <a:gd name="T2" fmla="*/ 0 w 22307"/>
                  <a:gd name="T3" fmla="*/ 0 h 29828"/>
                  <a:gd name="T4" fmla="*/ 0 w 22307"/>
                  <a:gd name="T5" fmla="*/ 0 h 29828"/>
                  <a:gd name="T6" fmla="*/ 0 60000 65536"/>
                  <a:gd name="T7" fmla="*/ 0 60000 65536"/>
                  <a:gd name="T8" fmla="*/ 0 60000 65536"/>
                  <a:gd name="T9" fmla="*/ 0 w 22307"/>
                  <a:gd name="T10" fmla="*/ 0 h 29828"/>
                  <a:gd name="T11" fmla="*/ 22307 w 22307"/>
                  <a:gd name="T12" fmla="*/ 29828 h 298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307" h="29828" fill="none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</a:path>
                  <a:path w="22307" h="29828" stroke="0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  <a:lnTo>
                      <a:pt x="707" y="21600"/>
                    </a:lnTo>
                    <a:lnTo>
                      <a:pt x="-1" y="11"/>
                    </a:lnTo>
                    <a:close/>
                  </a:path>
                </a:pathLst>
              </a:custGeom>
              <a:solidFill>
                <a:srgbClr val="000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54" name="Freeform 74">
              <a:extLst>
                <a:ext uri="{FF2B5EF4-FFF2-40B4-BE49-F238E27FC236}">
                  <a16:creationId xmlns:a16="http://schemas.microsoft.com/office/drawing/2014/main" id="{75E078C5-591E-FADA-AD4A-6096C682880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24" y="2784"/>
              <a:ext cx="694" cy="740"/>
            </a:xfrm>
            <a:custGeom>
              <a:avLst/>
              <a:gdLst>
                <a:gd name="T0" fmla="*/ 3 w 1684"/>
                <a:gd name="T1" fmla="*/ 0 h 1839"/>
                <a:gd name="T2" fmla="*/ 2 w 1684"/>
                <a:gd name="T3" fmla="*/ 0 h 1839"/>
                <a:gd name="T4" fmla="*/ 2 w 1684"/>
                <a:gd name="T5" fmla="*/ 0 h 1839"/>
                <a:gd name="T6" fmla="*/ 2 w 1684"/>
                <a:gd name="T7" fmla="*/ 0 h 1839"/>
                <a:gd name="T8" fmla="*/ 2 w 1684"/>
                <a:gd name="T9" fmla="*/ 0 h 1839"/>
                <a:gd name="T10" fmla="*/ 1 w 1684"/>
                <a:gd name="T11" fmla="*/ 1 h 1839"/>
                <a:gd name="T12" fmla="*/ 1 w 1684"/>
                <a:gd name="T13" fmla="*/ 1 h 1839"/>
                <a:gd name="T14" fmla="*/ 0 w 1684"/>
                <a:gd name="T15" fmla="*/ 2 h 1839"/>
                <a:gd name="T16" fmla="*/ 0 w 1684"/>
                <a:gd name="T17" fmla="*/ 2 h 1839"/>
                <a:gd name="T18" fmla="*/ 0 w 1684"/>
                <a:gd name="T19" fmla="*/ 2 h 1839"/>
                <a:gd name="T20" fmla="*/ 0 w 1684"/>
                <a:gd name="T21" fmla="*/ 2 h 1839"/>
                <a:gd name="T22" fmla="*/ 0 w 1684"/>
                <a:gd name="T23" fmla="*/ 2 h 1839"/>
                <a:gd name="T24" fmla="*/ 0 w 1684"/>
                <a:gd name="T25" fmla="*/ 3 h 1839"/>
                <a:gd name="T26" fmla="*/ 0 w 1684"/>
                <a:gd name="T27" fmla="*/ 3 h 1839"/>
                <a:gd name="T28" fmla="*/ 1 w 1684"/>
                <a:gd name="T29" fmla="*/ 3 h 1839"/>
                <a:gd name="T30" fmla="*/ 1 w 1684"/>
                <a:gd name="T31" fmla="*/ 3 h 1839"/>
                <a:gd name="T32" fmla="*/ 1 w 1684"/>
                <a:gd name="T33" fmla="*/ 3 h 1839"/>
                <a:gd name="T34" fmla="*/ 2 w 1684"/>
                <a:gd name="T35" fmla="*/ 3 h 1839"/>
                <a:gd name="T36" fmla="*/ 2 w 1684"/>
                <a:gd name="T37" fmla="*/ 3 h 1839"/>
                <a:gd name="T38" fmla="*/ 2 w 1684"/>
                <a:gd name="T39" fmla="*/ 3 h 1839"/>
                <a:gd name="T40" fmla="*/ 3 w 1684"/>
                <a:gd name="T41" fmla="*/ 2 h 1839"/>
                <a:gd name="T42" fmla="*/ 3 w 1684"/>
                <a:gd name="T43" fmla="*/ 2 h 1839"/>
                <a:gd name="T44" fmla="*/ 3 w 1684"/>
                <a:gd name="T45" fmla="*/ 2 h 1839"/>
                <a:gd name="T46" fmla="*/ 3 w 1684"/>
                <a:gd name="T47" fmla="*/ 2 h 1839"/>
                <a:gd name="T48" fmla="*/ 3 w 1684"/>
                <a:gd name="T49" fmla="*/ 2 h 1839"/>
                <a:gd name="T50" fmla="*/ 3 w 1684"/>
                <a:gd name="T51" fmla="*/ 2 h 1839"/>
                <a:gd name="T52" fmla="*/ 3 w 1684"/>
                <a:gd name="T53" fmla="*/ 1 h 1839"/>
                <a:gd name="T54" fmla="*/ 3 w 1684"/>
                <a:gd name="T55" fmla="*/ 1 h 1839"/>
                <a:gd name="T56" fmla="*/ 3 w 1684"/>
                <a:gd name="T57" fmla="*/ 1 h 1839"/>
                <a:gd name="T58" fmla="*/ 3 w 1684"/>
                <a:gd name="T59" fmla="*/ 1 h 1839"/>
                <a:gd name="T60" fmla="*/ 3 w 1684"/>
                <a:gd name="T61" fmla="*/ 0 h 1839"/>
                <a:gd name="T62" fmla="*/ 3 w 1684"/>
                <a:gd name="T63" fmla="*/ 0 h 183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684"/>
                <a:gd name="T97" fmla="*/ 0 h 1839"/>
                <a:gd name="T98" fmla="*/ 1684 w 1684"/>
                <a:gd name="T99" fmla="*/ 1839 h 183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684" h="1839">
                  <a:moveTo>
                    <a:pt x="1344" y="10"/>
                  </a:moveTo>
                  <a:lnTo>
                    <a:pt x="1307" y="0"/>
                  </a:lnTo>
                  <a:lnTo>
                    <a:pt x="1271" y="3"/>
                  </a:lnTo>
                  <a:lnTo>
                    <a:pt x="1228" y="12"/>
                  </a:lnTo>
                  <a:lnTo>
                    <a:pt x="1189" y="28"/>
                  </a:lnTo>
                  <a:lnTo>
                    <a:pt x="1151" y="45"/>
                  </a:lnTo>
                  <a:lnTo>
                    <a:pt x="1122" y="64"/>
                  </a:lnTo>
                  <a:lnTo>
                    <a:pt x="1071" y="101"/>
                  </a:lnTo>
                  <a:lnTo>
                    <a:pt x="1035" y="132"/>
                  </a:lnTo>
                  <a:lnTo>
                    <a:pt x="988" y="186"/>
                  </a:lnTo>
                  <a:lnTo>
                    <a:pt x="809" y="401"/>
                  </a:lnTo>
                  <a:lnTo>
                    <a:pt x="705" y="512"/>
                  </a:lnTo>
                  <a:lnTo>
                    <a:pt x="585" y="618"/>
                  </a:lnTo>
                  <a:lnTo>
                    <a:pt x="446" y="738"/>
                  </a:lnTo>
                  <a:lnTo>
                    <a:pt x="327" y="825"/>
                  </a:lnTo>
                  <a:lnTo>
                    <a:pt x="146" y="952"/>
                  </a:lnTo>
                  <a:lnTo>
                    <a:pt x="11" y="1044"/>
                  </a:lnTo>
                  <a:lnTo>
                    <a:pt x="0" y="1151"/>
                  </a:lnTo>
                  <a:lnTo>
                    <a:pt x="0" y="1249"/>
                  </a:lnTo>
                  <a:lnTo>
                    <a:pt x="9" y="1321"/>
                  </a:lnTo>
                  <a:lnTo>
                    <a:pt x="21" y="1400"/>
                  </a:lnTo>
                  <a:lnTo>
                    <a:pt x="33" y="1452"/>
                  </a:lnTo>
                  <a:lnTo>
                    <a:pt x="54" y="1504"/>
                  </a:lnTo>
                  <a:lnTo>
                    <a:pt x="75" y="1554"/>
                  </a:lnTo>
                  <a:lnTo>
                    <a:pt x="103" y="1601"/>
                  </a:lnTo>
                  <a:lnTo>
                    <a:pt x="144" y="1653"/>
                  </a:lnTo>
                  <a:lnTo>
                    <a:pt x="184" y="1688"/>
                  </a:lnTo>
                  <a:lnTo>
                    <a:pt x="236" y="1723"/>
                  </a:lnTo>
                  <a:lnTo>
                    <a:pt x="289" y="1754"/>
                  </a:lnTo>
                  <a:lnTo>
                    <a:pt x="358" y="1782"/>
                  </a:lnTo>
                  <a:lnTo>
                    <a:pt x="440" y="1808"/>
                  </a:lnTo>
                  <a:lnTo>
                    <a:pt x="507" y="1823"/>
                  </a:lnTo>
                  <a:lnTo>
                    <a:pt x="577" y="1834"/>
                  </a:lnTo>
                  <a:lnTo>
                    <a:pt x="650" y="1839"/>
                  </a:lnTo>
                  <a:lnTo>
                    <a:pt x="728" y="1835"/>
                  </a:lnTo>
                  <a:lnTo>
                    <a:pt x="783" y="1827"/>
                  </a:lnTo>
                  <a:lnTo>
                    <a:pt x="835" y="1816"/>
                  </a:lnTo>
                  <a:lnTo>
                    <a:pt x="903" y="1799"/>
                  </a:lnTo>
                  <a:lnTo>
                    <a:pt x="972" y="1771"/>
                  </a:lnTo>
                  <a:lnTo>
                    <a:pt x="1141" y="1700"/>
                  </a:lnTo>
                  <a:lnTo>
                    <a:pt x="1288" y="1631"/>
                  </a:lnTo>
                  <a:lnTo>
                    <a:pt x="1432" y="1532"/>
                  </a:lnTo>
                  <a:lnTo>
                    <a:pt x="1478" y="1481"/>
                  </a:lnTo>
                  <a:lnTo>
                    <a:pt x="1521" y="1429"/>
                  </a:lnTo>
                  <a:lnTo>
                    <a:pt x="1566" y="1365"/>
                  </a:lnTo>
                  <a:lnTo>
                    <a:pt x="1609" y="1276"/>
                  </a:lnTo>
                  <a:lnTo>
                    <a:pt x="1641" y="1198"/>
                  </a:lnTo>
                  <a:lnTo>
                    <a:pt x="1660" y="1136"/>
                  </a:lnTo>
                  <a:lnTo>
                    <a:pt x="1674" y="1068"/>
                  </a:lnTo>
                  <a:lnTo>
                    <a:pt x="1682" y="995"/>
                  </a:lnTo>
                  <a:lnTo>
                    <a:pt x="1682" y="926"/>
                  </a:lnTo>
                  <a:lnTo>
                    <a:pt x="1684" y="860"/>
                  </a:lnTo>
                  <a:lnTo>
                    <a:pt x="1681" y="785"/>
                  </a:lnTo>
                  <a:lnTo>
                    <a:pt x="1679" y="703"/>
                  </a:lnTo>
                  <a:lnTo>
                    <a:pt x="1674" y="648"/>
                  </a:lnTo>
                  <a:lnTo>
                    <a:pt x="1665" y="570"/>
                  </a:lnTo>
                  <a:lnTo>
                    <a:pt x="1660" y="512"/>
                  </a:lnTo>
                  <a:lnTo>
                    <a:pt x="1648" y="469"/>
                  </a:lnTo>
                  <a:lnTo>
                    <a:pt x="1636" y="427"/>
                  </a:lnTo>
                  <a:lnTo>
                    <a:pt x="1620" y="389"/>
                  </a:lnTo>
                  <a:lnTo>
                    <a:pt x="1597" y="349"/>
                  </a:lnTo>
                  <a:lnTo>
                    <a:pt x="1571" y="309"/>
                  </a:lnTo>
                  <a:lnTo>
                    <a:pt x="1545" y="269"/>
                  </a:lnTo>
                  <a:lnTo>
                    <a:pt x="1516" y="229"/>
                  </a:lnTo>
                  <a:lnTo>
                    <a:pt x="1344" y="1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5" name="Freeform 75">
              <a:extLst>
                <a:ext uri="{FF2B5EF4-FFF2-40B4-BE49-F238E27FC236}">
                  <a16:creationId xmlns:a16="http://schemas.microsoft.com/office/drawing/2014/main" id="{B2E74BA9-99B7-A062-A661-B0F36B5A22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46" y="2795"/>
              <a:ext cx="148" cy="609"/>
            </a:xfrm>
            <a:custGeom>
              <a:avLst/>
              <a:gdLst>
                <a:gd name="T0" fmla="*/ 0 w 360"/>
                <a:gd name="T1" fmla="*/ 0 h 1515"/>
                <a:gd name="T2" fmla="*/ 0 w 360"/>
                <a:gd name="T3" fmla="*/ 0 h 1515"/>
                <a:gd name="T4" fmla="*/ 0 w 360"/>
                <a:gd name="T5" fmla="*/ 0 h 1515"/>
                <a:gd name="T6" fmla="*/ 0 w 360"/>
                <a:gd name="T7" fmla="*/ 1 h 1515"/>
                <a:gd name="T8" fmla="*/ 0 w 360"/>
                <a:gd name="T9" fmla="*/ 1 h 1515"/>
                <a:gd name="T10" fmla="*/ 0 w 360"/>
                <a:gd name="T11" fmla="*/ 1 h 1515"/>
                <a:gd name="T12" fmla="*/ 0 w 360"/>
                <a:gd name="T13" fmla="*/ 1 h 1515"/>
                <a:gd name="T14" fmla="*/ 0 w 360"/>
                <a:gd name="T15" fmla="*/ 1 h 1515"/>
                <a:gd name="T16" fmla="*/ 0 w 360"/>
                <a:gd name="T17" fmla="*/ 1 h 1515"/>
                <a:gd name="T18" fmla="*/ 0 w 360"/>
                <a:gd name="T19" fmla="*/ 1 h 1515"/>
                <a:gd name="T20" fmla="*/ 0 w 360"/>
                <a:gd name="T21" fmla="*/ 2 h 1515"/>
                <a:gd name="T22" fmla="*/ 0 w 360"/>
                <a:gd name="T23" fmla="*/ 2 h 1515"/>
                <a:gd name="T24" fmla="*/ 0 w 360"/>
                <a:gd name="T25" fmla="*/ 2 h 1515"/>
                <a:gd name="T26" fmla="*/ 0 w 360"/>
                <a:gd name="T27" fmla="*/ 2 h 1515"/>
                <a:gd name="T28" fmla="*/ 0 w 360"/>
                <a:gd name="T29" fmla="*/ 2 h 1515"/>
                <a:gd name="T30" fmla="*/ 0 w 360"/>
                <a:gd name="T31" fmla="*/ 2 h 1515"/>
                <a:gd name="T32" fmla="*/ 0 w 360"/>
                <a:gd name="T33" fmla="*/ 2 h 1515"/>
                <a:gd name="T34" fmla="*/ 0 w 360"/>
                <a:gd name="T35" fmla="*/ 2 h 1515"/>
                <a:gd name="T36" fmla="*/ 0 w 360"/>
                <a:gd name="T37" fmla="*/ 2 h 1515"/>
                <a:gd name="T38" fmla="*/ 0 w 360"/>
                <a:gd name="T39" fmla="*/ 2 h 1515"/>
                <a:gd name="T40" fmla="*/ 0 w 360"/>
                <a:gd name="T41" fmla="*/ 2 h 1515"/>
                <a:gd name="T42" fmla="*/ 0 w 360"/>
                <a:gd name="T43" fmla="*/ 2 h 1515"/>
                <a:gd name="T44" fmla="*/ 0 w 360"/>
                <a:gd name="T45" fmla="*/ 2 h 1515"/>
                <a:gd name="T46" fmla="*/ 0 w 360"/>
                <a:gd name="T47" fmla="*/ 2 h 1515"/>
                <a:gd name="T48" fmla="*/ 0 w 360"/>
                <a:gd name="T49" fmla="*/ 2 h 1515"/>
                <a:gd name="T50" fmla="*/ 0 w 360"/>
                <a:gd name="T51" fmla="*/ 2 h 1515"/>
                <a:gd name="T52" fmla="*/ 0 w 360"/>
                <a:gd name="T53" fmla="*/ 2 h 1515"/>
                <a:gd name="T54" fmla="*/ 0 w 360"/>
                <a:gd name="T55" fmla="*/ 2 h 1515"/>
                <a:gd name="T56" fmla="*/ 0 w 360"/>
                <a:gd name="T57" fmla="*/ 2 h 1515"/>
                <a:gd name="T58" fmla="*/ 0 w 360"/>
                <a:gd name="T59" fmla="*/ 2 h 1515"/>
                <a:gd name="T60" fmla="*/ 1 w 360"/>
                <a:gd name="T61" fmla="*/ 2 h 1515"/>
                <a:gd name="T62" fmla="*/ 1 w 360"/>
                <a:gd name="T63" fmla="*/ 2 h 1515"/>
                <a:gd name="T64" fmla="*/ 1 w 360"/>
                <a:gd name="T65" fmla="*/ 2 h 1515"/>
                <a:gd name="T66" fmla="*/ 1 w 360"/>
                <a:gd name="T67" fmla="*/ 2 h 1515"/>
                <a:gd name="T68" fmla="*/ 1 w 360"/>
                <a:gd name="T69" fmla="*/ 2 h 1515"/>
                <a:gd name="T70" fmla="*/ 1 w 360"/>
                <a:gd name="T71" fmla="*/ 2 h 1515"/>
                <a:gd name="T72" fmla="*/ 1 w 360"/>
                <a:gd name="T73" fmla="*/ 2 h 1515"/>
                <a:gd name="T74" fmla="*/ 1 w 360"/>
                <a:gd name="T75" fmla="*/ 1 h 1515"/>
                <a:gd name="T76" fmla="*/ 1 w 360"/>
                <a:gd name="T77" fmla="*/ 1 h 1515"/>
                <a:gd name="T78" fmla="*/ 1 w 360"/>
                <a:gd name="T79" fmla="*/ 1 h 1515"/>
                <a:gd name="T80" fmla="*/ 1 w 360"/>
                <a:gd name="T81" fmla="*/ 1 h 1515"/>
                <a:gd name="T82" fmla="*/ 1 w 360"/>
                <a:gd name="T83" fmla="*/ 1 h 1515"/>
                <a:gd name="T84" fmla="*/ 1 w 360"/>
                <a:gd name="T85" fmla="*/ 1 h 1515"/>
                <a:gd name="T86" fmla="*/ 1 w 360"/>
                <a:gd name="T87" fmla="*/ 1 h 1515"/>
                <a:gd name="T88" fmla="*/ 1 w 360"/>
                <a:gd name="T89" fmla="*/ 1 h 1515"/>
                <a:gd name="T90" fmla="*/ 0 w 360"/>
                <a:gd name="T91" fmla="*/ 1 h 1515"/>
                <a:gd name="T92" fmla="*/ 0 w 360"/>
                <a:gd name="T93" fmla="*/ 1 h 1515"/>
                <a:gd name="T94" fmla="*/ 0 w 360"/>
                <a:gd name="T95" fmla="*/ 0 h 1515"/>
                <a:gd name="T96" fmla="*/ 0 w 360"/>
                <a:gd name="T97" fmla="*/ 0 h 1515"/>
                <a:gd name="T98" fmla="*/ 0 w 360"/>
                <a:gd name="T99" fmla="*/ 0 h 1515"/>
                <a:gd name="T100" fmla="*/ 0 w 360"/>
                <a:gd name="T101" fmla="*/ 0 h 151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60"/>
                <a:gd name="T154" fmla="*/ 0 h 1515"/>
                <a:gd name="T155" fmla="*/ 360 w 360"/>
                <a:gd name="T156" fmla="*/ 1515 h 151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60" h="1515">
                  <a:moveTo>
                    <a:pt x="0" y="0"/>
                  </a:moveTo>
                  <a:lnTo>
                    <a:pt x="68" y="179"/>
                  </a:lnTo>
                  <a:lnTo>
                    <a:pt x="117" y="330"/>
                  </a:lnTo>
                  <a:lnTo>
                    <a:pt x="134" y="429"/>
                  </a:lnTo>
                  <a:lnTo>
                    <a:pt x="243" y="407"/>
                  </a:lnTo>
                  <a:lnTo>
                    <a:pt x="177" y="570"/>
                  </a:lnTo>
                  <a:lnTo>
                    <a:pt x="214" y="596"/>
                  </a:lnTo>
                  <a:lnTo>
                    <a:pt x="242" y="636"/>
                  </a:lnTo>
                  <a:lnTo>
                    <a:pt x="257" y="692"/>
                  </a:lnTo>
                  <a:lnTo>
                    <a:pt x="268" y="785"/>
                  </a:lnTo>
                  <a:lnTo>
                    <a:pt x="274" y="902"/>
                  </a:lnTo>
                  <a:lnTo>
                    <a:pt x="276" y="956"/>
                  </a:lnTo>
                  <a:lnTo>
                    <a:pt x="274" y="1016"/>
                  </a:lnTo>
                  <a:lnTo>
                    <a:pt x="269" y="1070"/>
                  </a:lnTo>
                  <a:lnTo>
                    <a:pt x="259" y="1159"/>
                  </a:lnTo>
                  <a:lnTo>
                    <a:pt x="252" y="1204"/>
                  </a:lnTo>
                  <a:lnTo>
                    <a:pt x="242" y="1252"/>
                  </a:lnTo>
                  <a:lnTo>
                    <a:pt x="231" y="1287"/>
                  </a:lnTo>
                  <a:lnTo>
                    <a:pt x="215" y="1334"/>
                  </a:lnTo>
                  <a:lnTo>
                    <a:pt x="203" y="1364"/>
                  </a:lnTo>
                  <a:lnTo>
                    <a:pt x="186" y="1397"/>
                  </a:lnTo>
                  <a:lnTo>
                    <a:pt x="165" y="1433"/>
                  </a:lnTo>
                  <a:lnTo>
                    <a:pt x="143" y="1463"/>
                  </a:lnTo>
                  <a:lnTo>
                    <a:pt x="103" y="1515"/>
                  </a:lnTo>
                  <a:lnTo>
                    <a:pt x="150" y="1480"/>
                  </a:lnTo>
                  <a:lnTo>
                    <a:pt x="186" y="1437"/>
                  </a:lnTo>
                  <a:lnTo>
                    <a:pt x="214" y="1400"/>
                  </a:lnTo>
                  <a:lnTo>
                    <a:pt x="238" y="1364"/>
                  </a:lnTo>
                  <a:lnTo>
                    <a:pt x="261" y="1324"/>
                  </a:lnTo>
                  <a:lnTo>
                    <a:pt x="283" y="1277"/>
                  </a:lnTo>
                  <a:lnTo>
                    <a:pt x="304" y="1225"/>
                  </a:lnTo>
                  <a:lnTo>
                    <a:pt x="318" y="1183"/>
                  </a:lnTo>
                  <a:lnTo>
                    <a:pt x="334" y="1131"/>
                  </a:lnTo>
                  <a:lnTo>
                    <a:pt x="344" y="1084"/>
                  </a:lnTo>
                  <a:lnTo>
                    <a:pt x="353" y="1018"/>
                  </a:lnTo>
                  <a:lnTo>
                    <a:pt x="358" y="943"/>
                  </a:lnTo>
                  <a:lnTo>
                    <a:pt x="360" y="857"/>
                  </a:lnTo>
                  <a:lnTo>
                    <a:pt x="356" y="778"/>
                  </a:lnTo>
                  <a:lnTo>
                    <a:pt x="354" y="733"/>
                  </a:lnTo>
                  <a:lnTo>
                    <a:pt x="349" y="652"/>
                  </a:lnTo>
                  <a:lnTo>
                    <a:pt x="346" y="603"/>
                  </a:lnTo>
                  <a:lnTo>
                    <a:pt x="339" y="551"/>
                  </a:lnTo>
                  <a:lnTo>
                    <a:pt x="334" y="513"/>
                  </a:lnTo>
                  <a:lnTo>
                    <a:pt x="325" y="469"/>
                  </a:lnTo>
                  <a:lnTo>
                    <a:pt x="307" y="417"/>
                  </a:lnTo>
                  <a:lnTo>
                    <a:pt x="288" y="377"/>
                  </a:lnTo>
                  <a:lnTo>
                    <a:pt x="266" y="343"/>
                  </a:lnTo>
                  <a:lnTo>
                    <a:pt x="235" y="301"/>
                  </a:lnTo>
                  <a:lnTo>
                    <a:pt x="186" y="233"/>
                  </a:lnTo>
                  <a:lnTo>
                    <a:pt x="146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56" name="Group 76">
              <a:extLst>
                <a:ext uri="{FF2B5EF4-FFF2-40B4-BE49-F238E27FC236}">
                  <a16:creationId xmlns:a16="http://schemas.microsoft.com/office/drawing/2014/main" id="{77478A92-CF28-3F5A-2E57-93A50ECB91E3}"/>
                </a:ext>
              </a:extLst>
            </p:cNvPr>
            <p:cNvGrpSpPr>
              <a:grpSpLocks/>
            </p:cNvGrpSpPr>
            <p:nvPr/>
          </p:nvGrpSpPr>
          <p:grpSpPr bwMode="auto">
            <a:xfrm rot="-1020506">
              <a:off x="2758" y="2373"/>
              <a:ext cx="426" cy="642"/>
              <a:chOff x="2829" y="2352"/>
              <a:chExt cx="426" cy="642"/>
            </a:xfrm>
          </p:grpSpPr>
          <p:grpSp>
            <p:nvGrpSpPr>
              <p:cNvPr id="4165" name="Group 77">
                <a:extLst>
                  <a:ext uri="{FF2B5EF4-FFF2-40B4-BE49-F238E27FC236}">
                    <a16:creationId xmlns:a16="http://schemas.microsoft.com/office/drawing/2014/main" id="{1BFB8D1C-AC88-F4C0-5695-6106F8CC02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29" y="2352"/>
                <a:ext cx="426" cy="599"/>
                <a:chOff x="1899" y="1375"/>
                <a:chExt cx="516" cy="744"/>
              </a:xfrm>
            </p:grpSpPr>
            <p:grpSp>
              <p:nvGrpSpPr>
                <p:cNvPr id="4175" name="Group 78">
                  <a:extLst>
                    <a:ext uri="{FF2B5EF4-FFF2-40B4-BE49-F238E27FC236}">
                      <a16:creationId xmlns:a16="http://schemas.microsoft.com/office/drawing/2014/main" id="{9F94072D-14AE-5EEA-10CE-0543BBEE3FA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99" y="1375"/>
                  <a:ext cx="516" cy="744"/>
                  <a:chOff x="1899" y="1375"/>
                  <a:chExt cx="516" cy="744"/>
                </a:xfrm>
              </p:grpSpPr>
              <p:sp>
                <p:nvSpPr>
                  <p:cNvPr id="4177" name="Freeform 79">
                    <a:extLst>
                      <a:ext uri="{FF2B5EF4-FFF2-40B4-BE49-F238E27FC236}">
                        <a16:creationId xmlns:a16="http://schemas.microsoft.com/office/drawing/2014/main" id="{3735490C-A91B-7E54-1DC8-54843BFE29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99" y="1375"/>
                    <a:ext cx="516" cy="744"/>
                  </a:xfrm>
                  <a:custGeom>
                    <a:avLst/>
                    <a:gdLst>
                      <a:gd name="T0" fmla="*/ 6 w 1032"/>
                      <a:gd name="T1" fmla="*/ 1 h 1488"/>
                      <a:gd name="T2" fmla="*/ 5 w 1032"/>
                      <a:gd name="T3" fmla="*/ 1 h 1488"/>
                      <a:gd name="T4" fmla="*/ 4 w 1032"/>
                      <a:gd name="T5" fmla="*/ 0 h 1488"/>
                      <a:gd name="T6" fmla="*/ 3 w 1032"/>
                      <a:gd name="T7" fmla="*/ 1 h 1488"/>
                      <a:gd name="T8" fmla="*/ 1 w 1032"/>
                      <a:gd name="T9" fmla="*/ 1 h 1488"/>
                      <a:gd name="T10" fmla="*/ 1 w 1032"/>
                      <a:gd name="T11" fmla="*/ 2 h 1488"/>
                      <a:gd name="T12" fmla="*/ 1 w 1032"/>
                      <a:gd name="T13" fmla="*/ 2 h 1488"/>
                      <a:gd name="T14" fmla="*/ 1 w 1032"/>
                      <a:gd name="T15" fmla="*/ 3 h 1488"/>
                      <a:gd name="T16" fmla="*/ 1 w 1032"/>
                      <a:gd name="T17" fmla="*/ 3 h 1488"/>
                      <a:gd name="T18" fmla="*/ 1 w 1032"/>
                      <a:gd name="T19" fmla="*/ 4 h 1488"/>
                      <a:gd name="T20" fmla="*/ 1 w 1032"/>
                      <a:gd name="T21" fmla="*/ 4 h 1488"/>
                      <a:gd name="T22" fmla="*/ 1 w 1032"/>
                      <a:gd name="T23" fmla="*/ 4 h 1488"/>
                      <a:gd name="T24" fmla="*/ 1 w 1032"/>
                      <a:gd name="T25" fmla="*/ 5 h 1488"/>
                      <a:gd name="T26" fmla="*/ 1 w 1032"/>
                      <a:gd name="T27" fmla="*/ 5 h 1488"/>
                      <a:gd name="T28" fmla="*/ 1 w 1032"/>
                      <a:gd name="T29" fmla="*/ 6 h 1488"/>
                      <a:gd name="T30" fmla="*/ 1 w 1032"/>
                      <a:gd name="T31" fmla="*/ 6 h 1488"/>
                      <a:gd name="T32" fmla="*/ 1 w 1032"/>
                      <a:gd name="T33" fmla="*/ 6 h 1488"/>
                      <a:gd name="T34" fmla="*/ 1 w 1032"/>
                      <a:gd name="T35" fmla="*/ 7 h 1488"/>
                      <a:gd name="T36" fmla="*/ 2 w 1032"/>
                      <a:gd name="T37" fmla="*/ 7 h 1488"/>
                      <a:gd name="T38" fmla="*/ 2 w 1032"/>
                      <a:gd name="T39" fmla="*/ 8 h 1488"/>
                      <a:gd name="T40" fmla="*/ 1 w 1032"/>
                      <a:gd name="T41" fmla="*/ 9 h 1488"/>
                      <a:gd name="T42" fmla="*/ 5 w 1032"/>
                      <a:gd name="T43" fmla="*/ 11 h 1488"/>
                      <a:gd name="T44" fmla="*/ 5 w 1032"/>
                      <a:gd name="T45" fmla="*/ 11 h 1488"/>
                      <a:gd name="T46" fmla="*/ 6 w 1032"/>
                      <a:gd name="T47" fmla="*/ 10 h 1488"/>
                      <a:gd name="T48" fmla="*/ 7 w 1032"/>
                      <a:gd name="T49" fmla="*/ 10 h 1488"/>
                      <a:gd name="T50" fmla="*/ 7 w 1032"/>
                      <a:gd name="T51" fmla="*/ 9 h 1488"/>
                      <a:gd name="T52" fmla="*/ 7 w 1032"/>
                      <a:gd name="T53" fmla="*/ 9 h 1488"/>
                      <a:gd name="T54" fmla="*/ 8 w 1032"/>
                      <a:gd name="T55" fmla="*/ 8 h 1488"/>
                      <a:gd name="T56" fmla="*/ 8 w 1032"/>
                      <a:gd name="T57" fmla="*/ 7 h 1488"/>
                      <a:gd name="T58" fmla="*/ 8 w 1032"/>
                      <a:gd name="T59" fmla="*/ 7 h 1488"/>
                      <a:gd name="T60" fmla="*/ 8 w 1032"/>
                      <a:gd name="T61" fmla="*/ 7 h 1488"/>
                      <a:gd name="T62" fmla="*/ 9 w 1032"/>
                      <a:gd name="T63" fmla="*/ 6 h 1488"/>
                      <a:gd name="T64" fmla="*/ 9 w 1032"/>
                      <a:gd name="T65" fmla="*/ 6 h 1488"/>
                      <a:gd name="T66" fmla="*/ 8 w 1032"/>
                      <a:gd name="T67" fmla="*/ 5 h 1488"/>
                      <a:gd name="T68" fmla="*/ 8 w 1032"/>
                      <a:gd name="T69" fmla="*/ 5 h 1488"/>
                      <a:gd name="T70" fmla="*/ 8 w 1032"/>
                      <a:gd name="T71" fmla="*/ 4 h 1488"/>
                      <a:gd name="T72" fmla="*/ 8 w 1032"/>
                      <a:gd name="T73" fmla="*/ 3 h 1488"/>
                      <a:gd name="T74" fmla="*/ 7 w 1032"/>
                      <a:gd name="T75" fmla="*/ 2 h 1488"/>
                      <a:gd name="T76" fmla="*/ 7 w 1032"/>
                      <a:gd name="T77" fmla="*/ 1 h 1488"/>
                      <a:gd name="T78" fmla="*/ 6 w 1032"/>
                      <a:gd name="T79" fmla="*/ 1 h 1488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1032"/>
                      <a:gd name="T121" fmla="*/ 0 h 1488"/>
                      <a:gd name="T122" fmla="*/ 1032 w 1032"/>
                      <a:gd name="T123" fmla="*/ 1488 h 1488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1032" h="1488">
                        <a:moveTo>
                          <a:pt x="743" y="54"/>
                        </a:moveTo>
                        <a:lnTo>
                          <a:pt x="686" y="28"/>
                        </a:lnTo>
                        <a:lnTo>
                          <a:pt x="620" y="16"/>
                        </a:lnTo>
                        <a:lnTo>
                          <a:pt x="570" y="11"/>
                        </a:lnTo>
                        <a:lnTo>
                          <a:pt x="495" y="0"/>
                        </a:lnTo>
                        <a:lnTo>
                          <a:pt x="419" y="0"/>
                        </a:lnTo>
                        <a:lnTo>
                          <a:pt x="334" y="11"/>
                        </a:lnTo>
                        <a:lnTo>
                          <a:pt x="282" y="25"/>
                        </a:lnTo>
                        <a:lnTo>
                          <a:pt x="186" y="58"/>
                        </a:lnTo>
                        <a:lnTo>
                          <a:pt x="115" y="85"/>
                        </a:lnTo>
                        <a:lnTo>
                          <a:pt x="141" y="101"/>
                        </a:lnTo>
                        <a:lnTo>
                          <a:pt x="87" y="160"/>
                        </a:lnTo>
                        <a:lnTo>
                          <a:pt x="49" y="205"/>
                        </a:lnTo>
                        <a:lnTo>
                          <a:pt x="98" y="219"/>
                        </a:lnTo>
                        <a:lnTo>
                          <a:pt x="33" y="285"/>
                        </a:lnTo>
                        <a:lnTo>
                          <a:pt x="77" y="280"/>
                        </a:lnTo>
                        <a:lnTo>
                          <a:pt x="11" y="367"/>
                        </a:lnTo>
                        <a:lnTo>
                          <a:pt x="54" y="382"/>
                        </a:lnTo>
                        <a:lnTo>
                          <a:pt x="37" y="403"/>
                        </a:lnTo>
                        <a:lnTo>
                          <a:pt x="21" y="427"/>
                        </a:lnTo>
                        <a:lnTo>
                          <a:pt x="0" y="474"/>
                        </a:lnTo>
                        <a:lnTo>
                          <a:pt x="49" y="459"/>
                        </a:lnTo>
                        <a:lnTo>
                          <a:pt x="87" y="502"/>
                        </a:lnTo>
                        <a:lnTo>
                          <a:pt x="73" y="511"/>
                        </a:lnTo>
                        <a:lnTo>
                          <a:pt x="51" y="528"/>
                        </a:lnTo>
                        <a:lnTo>
                          <a:pt x="33" y="551"/>
                        </a:lnTo>
                        <a:lnTo>
                          <a:pt x="21" y="573"/>
                        </a:lnTo>
                        <a:lnTo>
                          <a:pt x="16" y="594"/>
                        </a:lnTo>
                        <a:lnTo>
                          <a:pt x="14" y="618"/>
                        </a:lnTo>
                        <a:lnTo>
                          <a:pt x="16" y="645"/>
                        </a:lnTo>
                        <a:lnTo>
                          <a:pt x="21" y="672"/>
                        </a:lnTo>
                        <a:lnTo>
                          <a:pt x="35" y="698"/>
                        </a:lnTo>
                        <a:lnTo>
                          <a:pt x="59" y="724"/>
                        </a:lnTo>
                        <a:lnTo>
                          <a:pt x="82" y="742"/>
                        </a:lnTo>
                        <a:lnTo>
                          <a:pt x="106" y="759"/>
                        </a:lnTo>
                        <a:lnTo>
                          <a:pt x="125" y="775"/>
                        </a:lnTo>
                        <a:lnTo>
                          <a:pt x="164" y="808"/>
                        </a:lnTo>
                        <a:lnTo>
                          <a:pt x="202" y="872"/>
                        </a:lnTo>
                        <a:lnTo>
                          <a:pt x="207" y="947"/>
                        </a:lnTo>
                        <a:lnTo>
                          <a:pt x="200" y="992"/>
                        </a:lnTo>
                        <a:lnTo>
                          <a:pt x="167" y="1068"/>
                        </a:lnTo>
                        <a:lnTo>
                          <a:pt x="125" y="1143"/>
                        </a:lnTo>
                        <a:lnTo>
                          <a:pt x="460" y="1488"/>
                        </a:lnTo>
                        <a:lnTo>
                          <a:pt x="516" y="1367"/>
                        </a:lnTo>
                        <a:lnTo>
                          <a:pt x="561" y="1322"/>
                        </a:lnTo>
                        <a:lnTo>
                          <a:pt x="603" y="1292"/>
                        </a:lnTo>
                        <a:lnTo>
                          <a:pt x="653" y="1266"/>
                        </a:lnTo>
                        <a:lnTo>
                          <a:pt x="710" y="1249"/>
                        </a:lnTo>
                        <a:lnTo>
                          <a:pt x="768" y="1223"/>
                        </a:lnTo>
                        <a:lnTo>
                          <a:pt x="811" y="1204"/>
                        </a:lnTo>
                        <a:lnTo>
                          <a:pt x="842" y="1174"/>
                        </a:lnTo>
                        <a:lnTo>
                          <a:pt x="860" y="1145"/>
                        </a:lnTo>
                        <a:lnTo>
                          <a:pt x="877" y="1106"/>
                        </a:lnTo>
                        <a:lnTo>
                          <a:pt x="887" y="1072"/>
                        </a:lnTo>
                        <a:lnTo>
                          <a:pt x="896" y="1037"/>
                        </a:lnTo>
                        <a:lnTo>
                          <a:pt x="901" y="990"/>
                        </a:lnTo>
                        <a:lnTo>
                          <a:pt x="907" y="921"/>
                        </a:lnTo>
                        <a:lnTo>
                          <a:pt x="907" y="846"/>
                        </a:lnTo>
                        <a:lnTo>
                          <a:pt x="926" y="842"/>
                        </a:lnTo>
                        <a:lnTo>
                          <a:pt x="946" y="837"/>
                        </a:lnTo>
                        <a:lnTo>
                          <a:pt x="972" y="823"/>
                        </a:lnTo>
                        <a:lnTo>
                          <a:pt x="995" y="808"/>
                        </a:lnTo>
                        <a:lnTo>
                          <a:pt x="1012" y="783"/>
                        </a:lnTo>
                        <a:lnTo>
                          <a:pt x="1026" y="759"/>
                        </a:lnTo>
                        <a:lnTo>
                          <a:pt x="1032" y="728"/>
                        </a:lnTo>
                        <a:lnTo>
                          <a:pt x="1028" y="691"/>
                        </a:lnTo>
                        <a:lnTo>
                          <a:pt x="1012" y="655"/>
                        </a:lnTo>
                        <a:lnTo>
                          <a:pt x="999" y="625"/>
                        </a:lnTo>
                        <a:lnTo>
                          <a:pt x="978" y="594"/>
                        </a:lnTo>
                        <a:lnTo>
                          <a:pt x="929" y="520"/>
                        </a:lnTo>
                        <a:lnTo>
                          <a:pt x="919" y="490"/>
                        </a:lnTo>
                        <a:lnTo>
                          <a:pt x="919" y="448"/>
                        </a:lnTo>
                        <a:lnTo>
                          <a:pt x="913" y="339"/>
                        </a:lnTo>
                        <a:lnTo>
                          <a:pt x="903" y="283"/>
                        </a:lnTo>
                        <a:lnTo>
                          <a:pt x="889" y="224"/>
                        </a:lnTo>
                        <a:lnTo>
                          <a:pt x="863" y="176"/>
                        </a:lnTo>
                        <a:lnTo>
                          <a:pt x="839" y="136"/>
                        </a:lnTo>
                        <a:lnTo>
                          <a:pt x="809" y="101"/>
                        </a:lnTo>
                        <a:lnTo>
                          <a:pt x="778" y="75"/>
                        </a:lnTo>
                        <a:lnTo>
                          <a:pt x="743" y="54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78" name="Freeform 80">
                    <a:extLst>
                      <a:ext uri="{FF2B5EF4-FFF2-40B4-BE49-F238E27FC236}">
                        <a16:creationId xmlns:a16="http://schemas.microsoft.com/office/drawing/2014/main" id="{D654F4C0-7B7D-32B0-56CF-1370CD4289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5" y="1876"/>
                    <a:ext cx="80" cy="14"/>
                  </a:xfrm>
                  <a:custGeom>
                    <a:avLst/>
                    <a:gdLst>
                      <a:gd name="T0" fmla="*/ 1 w 162"/>
                      <a:gd name="T1" fmla="*/ 1 h 28"/>
                      <a:gd name="T2" fmla="*/ 0 w 162"/>
                      <a:gd name="T3" fmla="*/ 0 h 28"/>
                      <a:gd name="T4" fmla="*/ 0 w 162"/>
                      <a:gd name="T5" fmla="*/ 0 h 28"/>
                      <a:gd name="T6" fmla="*/ 0 w 162"/>
                      <a:gd name="T7" fmla="*/ 1 h 28"/>
                      <a:gd name="T8" fmla="*/ 0 w 162"/>
                      <a:gd name="T9" fmla="*/ 1 h 28"/>
                      <a:gd name="T10" fmla="*/ 0 w 162"/>
                      <a:gd name="T11" fmla="*/ 1 h 2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62"/>
                      <a:gd name="T19" fmla="*/ 0 h 28"/>
                      <a:gd name="T20" fmla="*/ 162 w 162"/>
                      <a:gd name="T21" fmla="*/ 28 h 2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62" h="28">
                        <a:moveTo>
                          <a:pt x="162" y="7"/>
                        </a:moveTo>
                        <a:lnTo>
                          <a:pt x="113" y="0"/>
                        </a:lnTo>
                        <a:lnTo>
                          <a:pt x="71" y="0"/>
                        </a:lnTo>
                        <a:lnTo>
                          <a:pt x="42" y="5"/>
                        </a:lnTo>
                        <a:lnTo>
                          <a:pt x="14" y="18"/>
                        </a:lnTo>
                        <a:lnTo>
                          <a:pt x="0" y="28"/>
                        </a:lnTo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79" name="Arc 81">
                    <a:extLst>
                      <a:ext uri="{FF2B5EF4-FFF2-40B4-BE49-F238E27FC236}">
                        <a16:creationId xmlns:a16="http://schemas.microsoft.com/office/drawing/2014/main" id="{8DC0FECC-7D19-D420-1B86-E2426C0FD8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24" y="1640"/>
                    <a:ext cx="38" cy="55"/>
                  </a:xfrm>
                  <a:custGeom>
                    <a:avLst/>
                    <a:gdLst>
                      <a:gd name="T0" fmla="*/ 0 w 21600"/>
                      <a:gd name="T1" fmla="*/ 0 h 21966"/>
                      <a:gd name="T2" fmla="*/ 0 w 21600"/>
                      <a:gd name="T3" fmla="*/ 0 h 21966"/>
                      <a:gd name="T4" fmla="*/ 0 w 21600"/>
                      <a:gd name="T5" fmla="*/ 0 h 21966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966"/>
                      <a:gd name="T11" fmla="*/ 21600 w 21600"/>
                      <a:gd name="T12" fmla="*/ 21966 h 2196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966" fill="none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</a:path>
                      <a:path w="21600" h="21966" stroke="0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lnTo>
                          <a:pt x="3" y="21965"/>
                        </a:lnTo>
                        <a:close/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176" name="Freeform 82">
                  <a:extLst>
                    <a:ext uri="{FF2B5EF4-FFF2-40B4-BE49-F238E27FC236}">
                      <a16:creationId xmlns:a16="http://schemas.microsoft.com/office/drawing/2014/main" id="{E60A6141-1F2E-55AB-D07A-8E33EF1BCD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9" y="1375"/>
                  <a:ext cx="387" cy="323"/>
                </a:xfrm>
                <a:custGeom>
                  <a:avLst/>
                  <a:gdLst>
                    <a:gd name="T0" fmla="*/ 5 w 775"/>
                    <a:gd name="T1" fmla="*/ 1 h 646"/>
                    <a:gd name="T2" fmla="*/ 4 w 775"/>
                    <a:gd name="T3" fmla="*/ 1 h 646"/>
                    <a:gd name="T4" fmla="*/ 3 w 775"/>
                    <a:gd name="T5" fmla="*/ 0 h 646"/>
                    <a:gd name="T6" fmla="*/ 2 w 775"/>
                    <a:gd name="T7" fmla="*/ 1 h 646"/>
                    <a:gd name="T8" fmla="*/ 0 w 775"/>
                    <a:gd name="T9" fmla="*/ 1 h 646"/>
                    <a:gd name="T10" fmla="*/ 0 w 775"/>
                    <a:gd name="T11" fmla="*/ 2 h 646"/>
                    <a:gd name="T12" fmla="*/ 0 w 775"/>
                    <a:gd name="T13" fmla="*/ 2 h 646"/>
                    <a:gd name="T14" fmla="*/ 0 w 775"/>
                    <a:gd name="T15" fmla="*/ 3 h 646"/>
                    <a:gd name="T16" fmla="*/ 0 w 775"/>
                    <a:gd name="T17" fmla="*/ 3 h 646"/>
                    <a:gd name="T18" fmla="*/ 0 w 775"/>
                    <a:gd name="T19" fmla="*/ 4 h 646"/>
                    <a:gd name="T20" fmla="*/ 0 w 775"/>
                    <a:gd name="T21" fmla="*/ 4 h 646"/>
                    <a:gd name="T22" fmla="*/ 0 w 775"/>
                    <a:gd name="T23" fmla="*/ 4 h 646"/>
                    <a:gd name="T24" fmla="*/ 1 w 775"/>
                    <a:gd name="T25" fmla="*/ 4 h 646"/>
                    <a:gd name="T26" fmla="*/ 1 w 775"/>
                    <a:gd name="T27" fmla="*/ 5 h 646"/>
                    <a:gd name="T28" fmla="*/ 1 w 775"/>
                    <a:gd name="T29" fmla="*/ 5 h 646"/>
                    <a:gd name="T30" fmla="*/ 1 w 775"/>
                    <a:gd name="T31" fmla="*/ 5 h 646"/>
                    <a:gd name="T32" fmla="*/ 2 w 775"/>
                    <a:gd name="T33" fmla="*/ 5 h 646"/>
                    <a:gd name="T34" fmla="*/ 2 w 775"/>
                    <a:gd name="T35" fmla="*/ 5 h 646"/>
                    <a:gd name="T36" fmla="*/ 2 w 775"/>
                    <a:gd name="T37" fmla="*/ 4 h 646"/>
                    <a:gd name="T38" fmla="*/ 2 w 775"/>
                    <a:gd name="T39" fmla="*/ 4 h 646"/>
                    <a:gd name="T40" fmla="*/ 3 w 775"/>
                    <a:gd name="T41" fmla="*/ 4 h 646"/>
                    <a:gd name="T42" fmla="*/ 3 w 775"/>
                    <a:gd name="T43" fmla="*/ 3 h 646"/>
                    <a:gd name="T44" fmla="*/ 3 w 775"/>
                    <a:gd name="T45" fmla="*/ 3 h 646"/>
                    <a:gd name="T46" fmla="*/ 3 w 775"/>
                    <a:gd name="T47" fmla="*/ 2 h 646"/>
                    <a:gd name="T48" fmla="*/ 3 w 775"/>
                    <a:gd name="T49" fmla="*/ 2 h 646"/>
                    <a:gd name="T50" fmla="*/ 3 w 775"/>
                    <a:gd name="T51" fmla="*/ 2 h 646"/>
                    <a:gd name="T52" fmla="*/ 3 w 775"/>
                    <a:gd name="T53" fmla="*/ 2 h 646"/>
                    <a:gd name="T54" fmla="*/ 3 w 775"/>
                    <a:gd name="T55" fmla="*/ 1 h 646"/>
                    <a:gd name="T56" fmla="*/ 3 w 775"/>
                    <a:gd name="T57" fmla="*/ 1 h 646"/>
                    <a:gd name="T58" fmla="*/ 3 w 775"/>
                    <a:gd name="T59" fmla="*/ 1 h 646"/>
                    <a:gd name="T60" fmla="*/ 4 w 775"/>
                    <a:gd name="T61" fmla="*/ 1 h 646"/>
                    <a:gd name="T62" fmla="*/ 4 w 775"/>
                    <a:gd name="T63" fmla="*/ 1 h 646"/>
                    <a:gd name="T64" fmla="*/ 5 w 775"/>
                    <a:gd name="T65" fmla="*/ 1 h 646"/>
                    <a:gd name="T66" fmla="*/ 5 w 775"/>
                    <a:gd name="T67" fmla="*/ 1 h 646"/>
                    <a:gd name="T68" fmla="*/ 5 w 775"/>
                    <a:gd name="T69" fmla="*/ 1 h 64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5"/>
                    <a:gd name="T106" fmla="*/ 0 h 646"/>
                    <a:gd name="T107" fmla="*/ 775 w 775"/>
                    <a:gd name="T108" fmla="*/ 646 h 64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5" h="646">
                      <a:moveTo>
                        <a:pt x="740" y="54"/>
                      </a:moveTo>
                      <a:lnTo>
                        <a:pt x="683" y="28"/>
                      </a:lnTo>
                      <a:lnTo>
                        <a:pt x="617" y="16"/>
                      </a:lnTo>
                      <a:lnTo>
                        <a:pt x="568" y="11"/>
                      </a:lnTo>
                      <a:lnTo>
                        <a:pt x="493" y="0"/>
                      </a:lnTo>
                      <a:lnTo>
                        <a:pt x="417" y="0"/>
                      </a:lnTo>
                      <a:lnTo>
                        <a:pt x="332" y="11"/>
                      </a:lnTo>
                      <a:lnTo>
                        <a:pt x="280" y="25"/>
                      </a:lnTo>
                      <a:lnTo>
                        <a:pt x="186" y="58"/>
                      </a:lnTo>
                      <a:lnTo>
                        <a:pt x="115" y="85"/>
                      </a:lnTo>
                      <a:lnTo>
                        <a:pt x="141" y="101"/>
                      </a:lnTo>
                      <a:lnTo>
                        <a:pt x="87" y="160"/>
                      </a:lnTo>
                      <a:lnTo>
                        <a:pt x="49" y="203"/>
                      </a:lnTo>
                      <a:lnTo>
                        <a:pt x="98" y="217"/>
                      </a:lnTo>
                      <a:lnTo>
                        <a:pt x="33" y="283"/>
                      </a:lnTo>
                      <a:lnTo>
                        <a:pt x="77" y="278"/>
                      </a:lnTo>
                      <a:lnTo>
                        <a:pt x="11" y="365"/>
                      </a:lnTo>
                      <a:lnTo>
                        <a:pt x="54" y="381"/>
                      </a:lnTo>
                      <a:lnTo>
                        <a:pt x="37" y="401"/>
                      </a:lnTo>
                      <a:lnTo>
                        <a:pt x="21" y="426"/>
                      </a:lnTo>
                      <a:lnTo>
                        <a:pt x="0" y="473"/>
                      </a:lnTo>
                      <a:lnTo>
                        <a:pt x="49" y="457"/>
                      </a:lnTo>
                      <a:lnTo>
                        <a:pt x="87" y="506"/>
                      </a:lnTo>
                      <a:lnTo>
                        <a:pt x="110" y="497"/>
                      </a:lnTo>
                      <a:lnTo>
                        <a:pt x="134" y="493"/>
                      </a:lnTo>
                      <a:lnTo>
                        <a:pt x="164" y="499"/>
                      </a:lnTo>
                      <a:lnTo>
                        <a:pt x="186" y="509"/>
                      </a:lnTo>
                      <a:lnTo>
                        <a:pt x="200" y="535"/>
                      </a:lnTo>
                      <a:lnTo>
                        <a:pt x="209" y="559"/>
                      </a:lnTo>
                      <a:lnTo>
                        <a:pt x="217" y="577"/>
                      </a:lnTo>
                      <a:lnTo>
                        <a:pt x="235" y="598"/>
                      </a:lnTo>
                      <a:lnTo>
                        <a:pt x="249" y="612"/>
                      </a:lnTo>
                      <a:lnTo>
                        <a:pt x="273" y="646"/>
                      </a:lnTo>
                      <a:lnTo>
                        <a:pt x="268" y="598"/>
                      </a:lnTo>
                      <a:lnTo>
                        <a:pt x="273" y="575"/>
                      </a:lnTo>
                      <a:lnTo>
                        <a:pt x="290" y="546"/>
                      </a:lnTo>
                      <a:lnTo>
                        <a:pt x="316" y="516"/>
                      </a:lnTo>
                      <a:lnTo>
                        <a:pt x="346" y="480"/>
                      </a:lnTo>
                      <a:lnTo>
                        <a:pt x="360" y="455"/>
                      </a:lnTo>
                      <a:lnTo>
                        <a:pt x="372" y="433"/>
                      </a:lnTo>
                      <a:lnTo>
                        <a:pt x="396" y="419"/>
                      </a:lnTo>
                      <a:lnTo>
                        <a:pt x="431" y="403"/>
                      </a:lnTo>
                      <a:lnTo>
                        <a:pt x="443" y="388"/>
                      </a:lnTo>
                      <a:lnTo>
                        <a:pt x="453" y="368"/>
                      </a:lnTo>
                      <a:lnTo>
                        <a:pt x="462" y="348"/>
                      </a:lnTo>
                      <a:lnTo>
                        <a:pt x="457" y="299"/>
                      </a:lnTo>
                      <a:lnTo>
                        <a:pt x="447" y="266"/>
                      </a:lnTo>
                      <a:lnTo>
                        <a:pt x="427" y="245"/>
                      </a:lnTo>
                      <a:lnTo>
                        <a:pt x="419" y="228"/>
                      </a:lnTo>
                      <a:lnTo>
                        <a:pt x="408" y="216"/>
                      </a:lnTo>
                      <a:lnTo>
                        <a:pt x="400" y="198"/>
                      </a:lnTo>
                      <a:lnTo>
                        <a:pt x="401" y="170"/>
                      </a:lnTo>
                      <a:lnTo>
                        <a:pt x="412" y="148"/>
                      </a:lnTo>
                      <a:lnTo>
                        <a:pt x="433" y="132"/>
                      </a:lnTo>
                      <a:lnTo>
                        <a:pt x="455" y="122"/>
                      </a:lnTo>
                      <a:lnTo>
                        <a:pt x="481" y="113"/>
                      </a:lnTo>
                      <a:lnTo>
                        <a:pt x="512" y="115"/>
                      </a:lnTo>
                      <a:lnTo>
                        <a:pt x="493" y="98"/>
                      </a:lnTo>
                      <a:lnTo>
                        <a:pt x="495" y="85"/>
                      </a:lnTo>
                      <a:lnTo>
                        <a:pt x="504" y="77"/>
                      </a:lnTo>
                      <a:lnTo>
                        <a:pt x="521" y="72"/>
                      </a:lnTo>
                      <a:lnTo>
                        <a:pt x="551" y="73"/>
                      </a:lnTo>
                      <a:lnTo>
                        <a:pt x="578" y="77"/>
                      </a:lnTo>
                      <a:lnTo>
                        <a:pt x="599" y="75"/>
                      </a:lnTo>
                      <a:lnTo>
                        <a:pt x="627" y="65"/>
                      </a:lnTo>
                      <a:lnTo>
                        <a:pt x="653" y="56"/>
                      </a:lnTo>
                      <a:lnTo>
                        <a:pt x="684" y="58"/>
                      </a:lnTo>
                      <a:lnTo>
                        <a:pt x="717" y="61"/>
                      </a:lnTo>
                      <a:lnTo>
                        <a:pt x="775" y="75"/>
                      </a:lnTo>
                      <a:lnTo>
                        <a:pt x="740" y="54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166" name="Freeform 83">
                <a:extLst>
                  <a:ext uri="{FF2B5EF4-FFF2-40B4-BE49-F238E27FC236}">
                    <a16:creationId xmlns:a16="http://schemas.microsoft.com/office/drawing/2014/main" id="{821A6559-E782-FD06-A2D3-10F3EFB04CD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14" y="2796"/>
                <a:ext cx="180" cy="198"/>
              </a:xfrm>
              <a:custGeom>
                <a:avLst/>
                <a:gdLst>
                  <a:gd name="T0" fmla="*/ 0 w 438"/>
                  <a:gd name="T1" fmla="*/ 0 h 491"/>
                  <a:gd name="T2" fmla="*/ 1 w 438"/>
                  <a:gd name="T3" fmla="*/ 0 h 491"/>
                  <a:gd name="T4" fmla="*/ 1 w 438"/>
                  <a:gd name="T5" fmla="*/ 1 h 491"/>
                  <a:gd name="T6" fmla="*/ 0 w 438"/>
                  <a:gd name="T7" fmla="*/ 0 h 4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8"/>
                  <a:gd name="T13" fmla="*/ 0 h 491"/>
                  <a:gd name="T14" fmla="*/ 438 w 438"/>
                  <a:gd name="T15" fmla="*/ 491 h 4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8" h="491">
                    <a:moveTo>
                      <a:pt x="0" y="0"/>
                    </a:moveTo>
                    <a:lnTo>
                      <a:pt x="363" y="300"/>
                    </a:lnTo>
                    <a:lnTo>
                      <a:pt x="438" y="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7" name="Freeform 84">
                <a:extLst>
                  <a:ext uri="{FF2B5EF4-FFF2-40B4-BE49-F238E27FC236}">
                    <a16:creationId xmlns:a16="http://schemas.microsoft.com/office/drawing/2014/main" id="{E75B335E-4F70-2D6F-FEA3-E6CFB7BEEC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44" y="2795"/>
                <a:ext cx="150" cy="198"/>
              </a:xfrm>
              <a:custGeom>
                <a:avLst/>
                <a:gdLst>
                  <a:gd name="T0" fmla="*/ 0 w 363"/>
                  <a:gd name="T1" fmla="*/ 0 h 495"/>
                  <a:gd name="T2" fmla="*/ 1 w 363"/>
                  <a:gd name="T3" fmla="*/ 0 h 495"/>
                  <a:gd name="T4" fmla="*/ 0 w 363"/>
                  <a:gd name="T5" fmla="*/ 1 h 495"/>
                  <a:gd name="T6" fmla="*/ 0 w 363"/>
                  <a:gd name="T7" fmla="*/ 0 h 4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3"/>
                  <a:gd name="T13" fmla="*/ 0 h 495"/>
                  <a:gd name="T14" fmla="*/ 363 w 363"/>
                  <a:gd name="T15" fmla="*/ 495 h 4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3" h="495">
                    <a:moveTo>
                      <a:pt x="0" y="0"/>
                    </a:moveTo>
                    <a:lnTo>
                      <a:pt x="363" y="311"/>
                    </a:lnTo>
                    <a:lnTo>
                      <a:pt x="278" y="4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168" name="Group 85">
                <a:extLst>
                  <a:ext uri="{FF2B5EF4-FFF2-40B4-BE49-F238E27FC236}">
                    <a16:creationId xmlns:a16="http://schemas.microsoft.com/office/drawing/2014/main" id="{65AE5416-1D76-4DA7-7A34-9FF1ADEE83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90" y="2522"/>
                <a:ext cx="272" cy="117"/>
                <a:chOff x="2011" y="1586"/>
                <a:chExt cx="331" cy="145"/>
              </a:xfrm>
            </p:grpSpPr>
            <p:sp>
              <p:nvSpPr>
                <p:cNvPr id="4169" name="Freeform 86">
                  <a:extLst>
                    <a:ext uri="{FF2B5EF4-FFF2-40B4-BE49-F238E27FC236}">
                      <a16:creationId xmlns:a16="http://schemas.microsoft.com/office/drawing/2014/main" id="{18BE35EB-9839-B2CF-F6D8-3B4DC26E62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6" y="1602"/>
                  <a:ext cx="94" cy="12"/>
                </a:xfrm>
                <a:custGeom>
                  <a:avLst/>
                  <a:gdLst>
                    <a:gd name="T0" fmla="*/ 2 w 187"/>
                    <a:gd name="T1" fmla="*/ 1 h 24"/>
                    <a:gd name="T2" fmla="*/ 2 w 187"/>
                    <a:gd name="T3" fmla="*/ 1 h 24"/>
                    <a:gd name="T4" fmla="*/ 2 w 187"/>
                    <a:gd name="T5" fmla="*/ 1 h 24"/>
                    <a:gd name="T6" fmla="*/ 1 w 187"/>
                    <a:gd name="T7" fmla="*/ 0 h 24"/>
                    <a:gd name="T8" fmla="*/ 1 w 187"/>
                    <a:gd name="T9" fmla="*/ 0 h 24"/>
                    <a:gd name="T10" fmla="*/ 0 w 187"/>
                    <a:gd name="T11" fmla="*/ 1 h 24"/>
                    <a:gd name="T12" fmla="*/ 1 w 187"/>
                    <a:gd name="T13" fmla="*/ 1 h 24"/>
                    <a:gd name="T14" fmla="*/ 2 w 187"/>
                    <a:gd name="T15" fmla="*/ 1 h 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24"/>
                    <a:gd name="T26" fmla="*/ 187 w 187"/>
                    <a:gd name="T27" fmla="*/ 24 h 2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24">
                      <a:moveTo>
                        <a:pt x="187" y="24"/>
                      </a:moveTo>
                      <a:lnTo>
                        <a:pt x="163" y="10"/>
                      </a:lnTo>
                      <a:lnTo>
                        <a:pt x="139" y="5"/>
                      </a:lnTo>
                      <a:lnTo>
                        <a:pt x="90" y="0"/>
                      </a:lnTo>
                      <a:lnTo>
                        <a:pt x="43" y="0"/>
                      </a:lnTo>
                      <a:lnTo>
                        <a:pt x="0" y="6"/>
                      </a:lnTo>
                      <a:lnTo>
                        <a:pt x="101" y="15"/>
                      </a:lnTo>
                      <a:lnTo>
                        <a:pt x="187" y="24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70" name="Oval 87">
                  <a:extLst>
                    <a:ext uri="{FF2B5EF4-FFF2-40B4-BE49-F238E27FC236}">
                      <a16:creationId xmlns:a16="http://schemas.microsoft.com/office/drawing/2014/main" id="{BF38E75A-1265-A380-5359-13D340F2A0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5" y="1586"/>
                  <a:ext cx="87" cy="145"/>
                </a:xfrm>
                <a:prstGeom prst="ellips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4171" name="Line 88">
                  <a:extLst>
                    <a:ext uri="{FF2B5EF4-FFF2-40B4-BE49-F238E27FC236}">
                      <a16:creationId xmlns:a16="http://schemas.microsoft.com/office/drawing/2014/main" id="{DBA061AA-67EB-1489-4FC5-368816C13F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1" y="1662"/>
                  <a:ext cx="248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172" name="Group 89">
                  <a:extLst>
                    <a:ext uri="{FF2B5EF4-FFF2-40B4-BE49-F238E27FC236}">
                      <a16:creationId xmlns:a16="http://schemas.microsoft.com/office/drawing/2014/main" id="{EEF247E2-A877-B615-7277-6C50EF38B7F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7" y="1645"/>
                  <a:ext cx="27" cy="51"/>
                  <a:chOff x="2297" y="1645"/>
                  <a:chExt cx="27" cy="51"/>
                </a:xfrm>
              </p:grpSpPr>
              <p:sp>
                <p:nvSpPr>
                  <p:cNvPr id="4173" name="Oval 90">
                    <a:extLst>
                      <a:ext uri="{FF2B5EF4-FFF2-40B4-BE49-F238E27FC236}">
                        <a16:creationId xmlns:a16="http://schemas.microsoft.com/office/drawing/2014/main" id="{66DF98D0-52C9-59BA-008D-F83C9F7FAD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97" y="1645"/>
                    <a:ext cx="27" cy="51"/>
                  </a:xfrm>
                  <a:prstGeom prst="ellipse">
                    <a:avLst/>
                  </a:pr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/>
                  </a:p>
                </p:txBody>
              </p:sp>
              <p:sp>
                <p:nvSpPr>
                  <p:cNvPr id="4174" name="Oval 91">
                    <a:extLst>
                      <a:ext uri="{FF2B5EF4-FFF2-40B4-BE49-F238E27FC236}">
                        <a16:creationId xmlns:a16="http://schemas.microsoft.com/office/drawing/2014/main" id="{38B1F243-4E67-3C9B-EA03-1770BDBA5F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5" y="1651"/>
                    <a:ext cx="15" cy="29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/>
                  </a:p>
                </p:txBody>
              </p:sp>
            </p:grpSp>
          </p:grpSp>
        </p:grpSp>
        <p:grpSp>
          <p:nvGrpSpPr>
            <p:cNvPr id="4157" name="Group 92">
              <a:extLst>
                <a:ext uri="{FF2B5EF4-FFF2-40B4-BE49-F238E27FC236}">
                  <a16:creationId xmlns:a16="http://schemas.microsoft.com/office/drawing/2014/main" id="{87C1577D-C9BF-8921-4A8E-DFA169FFC2A3}"/>
                </a:ext>
              </a:extLst>
            </p:cNvPr>
            <p:cNvGrpSpPr>
              <a:grpSpLocks/>
            </p:cNvGrpSpPr>
            <p:nvPr/>
          </p:nvGrpSpPr>
          <p:grpSpPr bwMode="auto">
            <a:xfrm rot="5914597" flipH="1">
              <a:off x="2791" y="2605"/>
              <a:ext cx="239" cy="800"/>
              <a:chOff x="1744" y="2071"/>
              <a:chExt cx="297" cy="971"/>
            </a:xfrm>
          </p:grpSpPr>
          <p:grpSp>
            <p:nvGrpSpPr>
              <p:cNvPr id="4159" name="Group 93">
                <a:extLst>
                  <a:ext uri="{FF2B5EF4-FFF2-40B4-BE49-F238E27FC236}">
                    <a16:creationId xmlns:a16="http://schemas.microsoft.com/office/drawing/2014/main" id="{62D4A1D3-0399-EDC8-4203-C0D3999F1C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4" y="2787"/>
                <a:ext cx="285" cy="255"/>
                <a:chOff x="1744" y="2787"/>
                <a:chExt cx="285" cy="255"/>
              </a:xfrm>
            </p:grpSpPr>
            <p:sp>
              <p:nvSpPr>
                <p:cNvPr id="4163" name="Freeform 94">
                  <a:extLst>
                    <a:ext uri="{FF2B5EF4-FFF2-40B4-BE49-F238E27FC236}">
                      <a16:creationId xmlns:a16="http://schemas.microsoft.com/office/drawing/2014/main" id="{03364614-42C2-3376-695B-E3BC437102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4" y="2787"/>
                  <a:ext cx="285" cy="255"/>
                </a:xfrm>
                <a:custGeom>
                  <a:avLst/>
                  <a:gdLst>
                    <a:gd name="T0" fmla="*/ 0 w 571"/>
                    <a:gd name="T1" fmla="*/ 1 h 510"/>
                    <a:gd name="T2" fmla="*/ 0 w 571"/>
                    <a:gd name="T3" fmla="*/ 2 h 510"/>
                    <a:gd name="T4" fmla="*/ 0 w 571"/>
                    <a:gd name="T5" fmla="*/ 2 h 510"/>
                    <a:gd name="T6" fmla="*/ 0 w 571"/>
                    <a:gd name="T7" fmla="*/ 2 h 510"/>
                    <a:gd name="T8" fmla="*/ 0 w 571"/>
                    <a:gd name="T9" fmla="*/ 2 h 510"/>
                    <a:gd name="T10" fmla="*/ 0 w 571"/>
                    <a:gd name="T11" fmla="*/ 3 h 510"/>
                    <a:gd name="T12" fmla="*/ 0 w 571"/>
                    <a:gd name="T13" fmla="*/ 3 h 510"/>
                    <a:gd name="T14" fmla="*/ 0 w 571"/>
                    <a:gd name="T15" fmla="*/ 3 h 510"/>
                    <a:gd name="T16" fmla="*/ 0 w 571"/>
                    <a:gd name="T17" fmla="*/ 3 h 510"/>
                    <a:gd name="T18" fmla="*/ 0 w 571"/>
                    <a:gd name="T19" fmla="*/ 3 h 510"/>
                    <a:gd name="T20" fmla="*/ 0 w 571"/>
                    <a:gd name="T21" fmla="*/ 3 h 510"/>
                    <a:gd name="T22" fmla="*/ 0 w 571"/>
                    <a:gd name="T23" fmla="*/ 3 h 510"/>
                    <a:gd name="T24" fmla="*/ 0 w 571"/>
                    <a:gd name="T25" fmla="*/ 3 h 510"/>
                    <a:gd name="T26" fmla="*/ 0 w 571"/>
                    <a:gd name="T27" fmla="*/ 3 h 510"/>
                    <a:gd name="T28" fmla="*/ 0 w 571"/>
                    <a:gd name="T29" fmla="*/ 4 h 510"/>
                    <a:gd name="T30" fmla="*/ 0 w 571"/>
                    <a:gd name="T31" fmla="*/ 4 h 510"/>
                    <a:gd name="T32" fmla="*/ 0 w 571"/>
                    <a:gd name="T33" fmla="*/ 4 h 510"/>
                    <a:gd name="T34" fmla="*/ 1 w 571"/>
                    <a:gd name="T35" fmla="*/ 4 h 510"/>
                    <a:gd name="T36" fmla="*/ 1 w 571"/>
                    <a:gd name="T37" fmla="*/ 4 h 510"/>
                    <a:gd name="T38" fmla="*/ 1 w 571"/>
                    <a:gd name="T39" fmla="*/ 4 h 510"/>
                    <a:gd name="T40" fmla="*/ 1 w 571"/>
                    <a:gd name="T41" fmla="*/ 4 h 510"/>
                    <a:gd name="T42" fmla="*/ 1 w 571"/>
                    <a:gd name="T43" fmla="*/ 4 h 510"/>
                    <a:gd name="T44" fmla="*/ 2 w 571"/>
                    <a:gd name="T45" fmla="*/ 4 h 510"/>
                    <a:gd name="T46" fmla="*/ 2 w 571"/>
                    <a:gd name="T47" fmla="*/ 4 h 510"/>
                    <a:gd name="T48" fmla="*/ 3 w 571"/>
                    <a:gd name="T49" fmla="*/ 4 h 510"/>
                    <a:gd name="T50" fmla="*/ 4 w 571"/>
                    <a:gd name="T51" fmla="*/ 4 h 510"/>
                    <a:gd name="T52" fmla="*/ 4 w 571"/>
                    <a:gd name="T53" fmla="*/ 4 h 510"/>
                    <a:gd name="T54" fmla="*/ 4 w 571"/>
                    <a:gd name="T55" fmla="*/ 4 h 510"/>
                    <a:gd name="T56" fmla="*/ 4 w 571"/>
                    <a:gd name="T57" fmla="*/ 4 h 510"/>
                    <a:gd name="T58" fmla="*/ 4 w 571"/>
                    <a:gd name="T59" fmla="*/ 3 h 510"/>
                    <a:gd name="T60" fmla="*/ 4 w 571"/>
                    <a:gd name="T61" fmla="*/ 3 h 510"/>
                    <a:gd name="T62" fmla="*/ 4 w 571"/>
                    <a:gd name="T63" fmla="*/ 3 h 510"/>
                    <a:gd name="T64" fmla="*/ 4 w 571"/>
                    <a:gd name="T65" fmla="*/ 2 h 510"/>
                    <a:gd name="T66" fmla="*/ 4 w 571"/>
                    <a:gd name="T67" fmla="*/ 2 h 510"/>
                    <a:gd name="T68" fmla="*/ 4 w 571"/>
                    <a:gd name="T69" fmla="*/ 2 h 510"/>
                    <a:gd name="T70" fmla="*/ 4 w 571"/>
                    <a:gd name="T71" fmla="*/ 1 h 510"/>
                    <a:gd name="T72" fmla="*/ 3 w 571"/>
                    <a:gd name="T73" fmla="*/ 0 h 510"/>
                    <a:gd name="T74" fmla="*/ 0 w 571"/>
                    <a:gd name="T75" fmla="*/ 1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6"/>
                      </a:moveTo>
                      <a:lnTo>
                        <a:pt x="52" y="132"/>
                      </a:lnTo>
                      <a:lnTo>
                        <a:pt x="38" y="156"/>
                      </a:lnTo>
                      <a:lnTo>
                        <a:pt x="31" y="186"/>
                      </a:lnTo>
                      <a:lnTo>
                        <a:pt x="24" y="227"/>
                      </a:lnTo>
                      <a:lnTo>
                        <a:pt x="24" y="265"/>
                      </a:lnTo>
                      <a:lnTo>
                        <a:pt x="29" y="304"/>
                      </a:lnTo>
                      <a:lnTo>
                        <a:pt x="45" y="338"/>
                      </a:lnTo>
                      <a:lnTo>
                        <a:pt x="78" y="363"/>
                      </a:lnTo>
                      <a:lnTo>
                        <a:pt x="43" y="342"/>
                      </a:lnTo>
                      <a:lnTo>
                        <a:pt x="29" y="340"/>
                      </a:lnTo>
                      <a:lnTo>
                        <a:pt x="12" y="347"/>
                      </a:lnTo>
                      <a:lnTo>
                        <a:pt x="3" y="357"/>
                      </a:lnTo>
                      <a:lnTo>
                        <a:pt x="0" y="375"/>
                      </a:lnTo>
                      <a:lnTo>
                        <a:pt x="5" y="389"/>
                      </a:lnTo>
                      <a:lnTo>
                        <a:pt x="17" y="406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2"/>
                      </a:lnTo>
                      <a:lnTo>
                        <a:pt x="191" y="477"/>
                      </a:lnTo>
                      <a:lnTo>
                        <a:pt x="220" y="477"/>
                      </a:lnTo>
                      <a:lnTo>
                        <a:pt x="250" y="488"/>
                      </a:lnTo>
                      <a:lnTo>
                        <a:pt x="286" y="500"/>
                      </a:lnTo>
                      <a:lnTo>
                        <a:pt x="368" y="510"/>
                      </a:lnTo>
                      <a:lnTo>
                        <a:pt x="465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6"/>
                      </a:lnTo>
                      <a:lnTo>
                        <a:pt x="571" y="298"/>
                      </a:lnTo>
                      <a:lnTo>
                        <a:pt x="567" y="264"/>
                      </a:lnTo>
                      <a:lnTo>
                        <a:pt x="564" y="239"/>
                      </a:lnTo>
                      <a:lnTo>
                        <a:pt x="559" y="217"/>
                      </a:lnTo>
                      <a:lnTo>
                        <a:pt x="553" y="193"/>
                      </a:lnTo>
                      <a:lnTo>
                        <a:pt x="522" y="100"/>
                      </a:lnTo>
                      <a:lnTo>
                        <a:pt x="491" y="0"/>
                      </a:lnTo>
                      <a:lnTo>
                        <a:pt x="88" y="6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64" name="Arc 95">
                  <a:extLst>
                    <a:ext uri="{FF2B5EF4-FFF2-40B4-BE49-F238E27FC236}">
                      <a16:creationId xmlns:a16="http://schemas.microsoft.com/office/drawing/2014/main" id="{FE9E597E-C083-4764-8E54-DBBC97C38F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6" y="2960"/>
                  <a:ext cx="8" cy="18"/>
                </a:xfrm>
                <a:custGeom>
                  <a:avLst/>
                  <a:gdLst>
                    <a:gd name="T0" fmla="*/ 0 w 21600"/>
                    <a:gd name="T1" fmla="*/ 0 h 21460"/>
                    <a:gd name="T2" fmla="*/ 0 w 21600"/>
                    <a:gd name="T3" fmla="*/ 0 h 21460"/>
                    <a:gd name="T4" fmla="*/ 0 w 21600"/>
                    <a:gd name="T5" fmla="*/ 0 h 2146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460"/>
                    <a:gd name="T11" fmla="*/ 21600 w 21600"/>
                    <a:gd name="T12" fmla="*/ 21460 h 2146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460" fill="none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</a:path>
                    <a:path w="21600" h="21460" stroke="0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  <a:lnTo>
                        <a:pt x="21600" y="21460"/>
                      </a:lnTo>
                      <a:lnTo>
                        <a:pt x="0" y="21460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60" name="Group 96">
                <a:extLst>
                  <a:ext uri="{FF2B5EF4-FFF2-40B4-BE49-F238E27FC236}">
                    <a16:creationId xmlns:a16="http://schemas.microsoft.com/office/drawing/2014/main" id="{7B298DBC-1891-5D70-FE36-EC4B482486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8" y="2071"/>
                <a:ext cx="283" cy="756"/>
                <a:chOff x="1758" y="2071"/>
                <a:chExt cx="283" cy="756"/>
              </a:xfrm>
            </p:grpSpPr>
            <p:sp>
              <p:nvSpPr>
                <p:cNvPr id="4161" name="Rectangle 97">
                  <a:extLst>
                    <a:ext uri="{FF2B5EF4-FFF2-40B4-BE49-F238E27FC236}">
                      <a16:creationId xmlns:a16="http://schemas.microsoft.com/office/drawing/2014/main" id="{BDA41652-9B8D-3243-2CEB-609DC65575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5" y="2781"/>
                  <a:ext cx="238" cy="46"/>
                </a:xfrm>
                <a:prstGeom prst="rect">
                  <a:avLst/>
                </a:prstGeom>
                <a:solidFill>
                  <a:srgbClr val="FFFFFF"/>
                </a:solidFill>
                <a:ln w="11113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4162" name="Freeform 98">
                  <a:extLst>
                    <a:ext uri="{FF2B5EF4-FFF2-40B4-BE49-F238E27FC236}">
                      <a16:creationId xmlns:a16="http://schemas.microsoft.com/office/drawing/2014/main" id="{1D0528D5-CC29-EBE8-B10A-CDF700B672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8" y="2071"/>
                  <a:ext cx="283" cy="729"/>
                </a:xfrm>
                <a:custGeom>
                  <a:avLst/>
                  <a:gdLst>
                    <a:gd name="T0" fmla="*/ 1 w 566"/>
                    <a:gd name="T1" fmla="*/ 3 h 1459"/>
                    <a:gd name="T2" fmla="*/ 1 w 566"/>
                    <a:gd name="T3" fmla="*/ 7 h 1459"/>
                    <a:gd name="T4" fmla="*/ 0 w 566"/>
                    <a:gd name="T5" fmla="*/ 11 h 1459"/>
                    <a:gd name="T6" fmla="*/ 5 w 566"/>
                    <a:gd name="T7" fmla="*/ 11 h 1459"/>
                    <a:gd name="T8" fmla="*/ 5 w 566"/>
                    <a:gd name="T9" fmla="*/ 6 h 1459"/>
                    <a:gd name="T10" fmla="*/ 5 w 566"/>
                    <a:gd name="T11" fmla="*/ 4 h 1459"/>
                    <a:gd name="T12" fmla="*/ 5 w 566"/>
                    <a:gd name="T13" fmla="*/ 2 h 1459"/>
                    <a:gd name="T14" fmla="*/ 5 w 566"/>
                    <a:gd name="T15" fmla="*/ 1 h 1459"/>
                    <a:gd name="T16" fmla="*/ 5 w 566"/>
                    <a:gd name="T17" fmla="*/ 1 h 1459"/>
                    <a:gd name="T18" fmla="*/ 5 w 566"/>
                    <a:gd name="T19" fmla="*/ 1 h 1459"/>
                    <a:gd name="T20" fmla="*/ 5 w 566"/>
                    <a:gd name="T21" fmla="*/ 0 h 1459"/>
                    <a:gd name="T22" fmla="*/ 5 w 566"/>
                    <a:gd name="T23" fmla="*/ 0 h 1459"/>
                    <a:gd name="T24" fmla="*/ 4 w 566"/>
                    <a:gd name="T25" fmla="*/ 0 h 1459"/>
                    <a:gd name="T26" fmla="*/ 4 w 566"/>
                    <a:gd name="T27" fmla="*/ 0 h 1459"/>
                    <a:gd name="T28" fmla="*/ 4 w 566"/>
                    <a:gd name="T29" fmla="*/ 0 h 1459"/>
                    <a:gd name="T30" fmla="*/ 3 w 566"/>
                    <a:gd name="T31" fmla="*/ 0 h 1459"/>
                    <a:gd name="T32" fmla="*/ 3 w 566"/>
                    <a:gd name="T33" fmla="*/ 0 h 1459"/>
                    <a:gd name="T34" fmla="*/ 3 w 566"/>
                    <a:gd name="T35" fmla="*/ 0 h 1459"/>
                    <a:gd name="T36" fmla="*/ 2 w 566"/>
                    <a:gd name="T37" fmla="*/ 0 h 1459"/>
                    <a:gd name="T38" fmla="*/ 2 w 566"/>
                    <a:gd name="T39" fmla="*/ 0 h 1459"/>
                    <a:gd name="T40" fmla="*/ 2 w 566"/>
                    <a:gd name="T41" fmla="*/ 0 h 1459"/>
                    <a:gd name="T42" fmla="*/ 2 w 566"/>
                    <a:gd name="T43" fmla="*/ 0 h 1459"/>
                    <a:gd name="T44" fmla="*/ 1 w 566"/>
                    <a:gd name="T45" fmla="*/ 0 h 1459"/>
                    <a:gd name="T46" fmla="*/ 1 w 566"/>
                    <a:gd name="T47" fmla="*/ 1 h 1459"/>
                    <a:gd name="T48" fmla="*/ 1 w 566"/>
                    <a:gd name="T49" fmla="*/ 1 h 1459"/>
                    <a:gd name="T50" fmla="*/ 1 w 566"/>
                    <a:gd name="T51" fmla="*/ 2 h 1459"/>
                    <a:gd name="T52" fmla="*/ 1 w 566"/>
                    <a:gd name="T53" fmla="*/ 3 h 1459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66"/>
                    <a:gd name="T82" fmla="*/ 0 h 1459"/>
                    <a:gd name="T83" fmla="*/ 566 w 566"/>
                    <a:gd name="T84" fmla="*/ 1459 h 1459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66" h="1459">
                      <a:moveTo>
                        <a:pt x="28" y="486"/>
                      </a:moveTo>
                      <a:lnTo>
                        <a:pt x="16" y="905"/>
                      </a:lnTo>
                      <a:lnTo>
                        <a:pt x="0" y="1454"/>
                      </a:lnTo>
                      <a:lnTo>
                        <a:pt x="544" y="1459"/>
                      </a:lnTo>
                      <a:lnTo>
                        <a:pt x="551" y="874"/>
                      </a:lnTo>
                      <a:lnTo>
                        <a:pt x="549" y="601"/>
                      </a:lnTo>
                      <a:lnTo>
                        <a:pt x="566" y="313"/>
                      </a:lnTo>
                      <a:lnTo>
                        <a:pt x="561" y="249"/>
                      </a:lnTo>
                      <a:lnTo>
                        <a:pt x="556" y="200"/>
                      </a:lnTo>
                      <a:lnTo>
                        <a:pt x="546" y="153"/>
                      </a:lnTo>
                      <a:lnTo>
                        <a:pt x="535" y="120"/>
                      </a:lnTo>
                      <a:lnTo>
                        <a:pt x="516" y="87"/>
                      </a:lnTo>
                      <a:lnTo>
                        <a:pt x="497" y="64"/>
                      </a:lnTo>
                      <a:lnTo>
                        <a:pt x="466" y="40"/>
                      </a:lnTo>
                      <a:lnTo>
                        <a:pt x="426" y="21"/>
                      </a:lnTo>
                      <a:lnTo>
                        <a:pt x="382" y="9"/>
                      </a:lnTo>
                      <a:lnTo>
                        <a:pt x="334" y="4"/>
                      </a:lnTo>
                      <a:lnTo>
                        <a:pt x="294" y="0"/>
                      </a:lnTo>
                      <a:lnTo>
                        <a:pt x="245" y="11"/>
                      </a:lnTo>
                      <a:lnTo>
                        <a:pt x="198" y="26"/>
                      </a:lnTo>
                      <a:lnTo>
                        <a:pt x="171" y="44"/>
                      </a:lnTo>
                      <a:lnTo>
                        <a:pt x="136" y="68"/>
                      </a:lnTo>
                      <a:lnTo>
                        <a:pt x="112" y="97"/>
                      </a:lnTo>
                      <a:lnTo>
                        <a:pt x="86" y="141"/>
                      </a:lnTo>
                      <a:lnTo>
                        <a:pt x="68" y="189"/>
                      </a:lnTo>
                      <a:lnTo>
                        <a:pt x="49" y="269"/>
                      </a:lnTo>
                      <a:lnTo>
                        <a:pt x="28" y="486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4158" name="Object 99">
              <a:extLst>
                <a:ext uri="{FF2B5EF4-FFF2-40B4-BE49-F238E27FC236}">
                  <a16:creationId xmlns:a16="http://schemas.microsoft.com/office/drawing/2014/main" id="{4845B89F-BAD5-6BC6-2019-3FC9CC072A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893"/>
            <a:ext cx="1345" cy="1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剪辑" r:id="rId3" imgW="2287009" imgH="2155804" progId="MS_ClipArt_Gallery.2">
                    <p:embed/>
                  </p:oleObj>
                </mc:Choice>
                <mc:Fallback>
                  <p:oleObj name="剪辑" r:id="rId3" imgW="2287009" imgH="2155804" progId="MS_ClipArt_Gallery.2">
                    <p:embed/>
                    <p:pic>
                      <p:nvPicPr>
                        <p:cNvPr id="0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93"/>
                          <a:ext cx="1345" cy="1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80" name="AutoShape 100">
            <a:extLst>
              <a:ext uri="{FF2B5EF4-FFF2-40B4-BE49-F238E27FC236}">
                <a16:creationId xmlns:a16="http://schemas.microsoft.com/office/drawing/2014/main" id="{B3932953-81AF-32EE-2AE1-29130F966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743200"/>
            <a:ext cx="5257800" cy="1600200"/>
          </a:xfrm>
          <a:prstGeom prst="cloudCallout">
            <a:avLst>
              <a:gd name="adj1" fmla="val 64856"/>
              <a:gd name="adj2" fmla="val 68056"/>
            </a:avLst>
          </a:prstGeom>
          <a:gradFill rotWithShape="0">
            <a:gsLst>
              <a:gs pos="0">
                <a:srgbClr val="CCFFCC"/>
              </a:gs>
              <a:gs pos="100000">
                <a:srgbClr val="A6CFA6"/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         Not too difficult if we carefully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implement it…</a:t>
            </a:r>
          </a:p>
        </p:txBody>
      </p:sp>
      <p:sp>
        <p:nvSpPr>
          <p:cNvPr id="71781" name="AutoShape 101">
            <a:extLst>
              <a:ext uri="{FF2B5EF4-FFF2-40B4-BE49-F238E27FC236}">
                <a16:creationId xmlns:a16="http://schemas.microsoft.com/office/drawing/2014/main" id="{CF565B75-C3C5-CAFC-C24A-7223F16EF5D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905000" y="2895600"/>
            <a:ext cx="4191000" cy="1828800"/>
          </a:xfrm>
          <a:prstGeom prst="cloudCallout">
            <a:avLst>
              <a:gd name="adj1" fmla="val -63069"/>
              <a:gd name="adj2" fmla="val 77079"/>
            </a:avLst>
          </a:prstGeom>
          <a:gradFill rotWithShape="0">
            <a:gsLst>
              <a:gs pos="0">
                <a:srgbClr val="CCFFFF"/>
              </a:gs>
              <a:gs pos="100000">
                <a:srgbClr val="BAE8E8"/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What if there is 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key == pivot?</a:t>
            </a:r>
          </a:p>
        </p:txBody>
      </p:sp>
      <p:sp>
        <p:nvSpPr>
          <p:cNvPr id="71782" name="AutoShape 102">
            <a:extLst>
              <a:ext uri="{FF2B5EF4-FFF2-40B4-BE49-F238E27FC236}">
                <a16:creationId xmlns:a16="http://schemas.microsoft.com/office/drawing/2014/main" id="{32199993-04D9-4495-487C-A9765D333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971800"/>
            <a:ext cx="4800600" cy="1371600"/>
          </a:xfrm>
          <a:prstGeom prst="cloudCallout">
            <a:avLst>
              <a:gd name="adj1" fmla="val 75296"/>
              <a:gd name="adj2" fmla="val 81597"/>
            </a:avLst>
          </a:prstGeom>
          <a:gradFill rotWithShape="0">
            <a:gsLst>
              <a:gs pos="0">
                <a:srgbClr val="CCFFCC"/>
              </a:gs>
              <a:gs pos="100000">
                <a:srgbClr val="A6CFA6"/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         How about stop </a:t>
            </a:r>
            <a:r>
              <a:rPr lang="en-US" altLang="zh-CN" sz="2000" b="1" i="1"/>
              <a:t>i</a:t>
            </a:r>
            <a:r>
              <a:rPr lang="en-US" altLang="zh-CN" sz="2000" b="1"/>
              <a:t> and </a:t>
            </a:r>
            <a:r>
              <a:rPr lang="en-US" altLang="zh-CN" sz="2000" b="1" i="1"/>
              <a:t>j</a:t>
            </a:r>
            <a:r>
              <a:rPr lang="en-US" altLang="zh-CN" sz="2000" b="1"/>
              <a:t> both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and then swap?</a:t>
            </a:r>
          </a:p>
        </p:txBody>
      </p:sp>
      <p:sp>
        <p:nvSpPr>
          <p:cNvPr id="71783" name="AutoShape 103">
            <a:extLst>
              <a:ext uri="{FF2B5EF4-FFF2-40B4-BE49-F238E27FC236}">
                <a16:creationId xmlns:a16="http://schemas.microsoft.com/office/drawing/2014/main" id="{5F91D7BC-4DEB-EB0F-32F3-4B1C33A8A4D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295400" y="2819400"/>
            <a:ext cx="4191000" cy="1828800"/>
          </a:xfrm>
          <a:prstGeom prst="cloudCallout">
            <a:avLst>
              <a:gd name="adj1" fmla="val -79019"/>
              <a:gd name="adj2" fmla="val 83593"/>
            </a:avLst>
          </a:prstGeom>
          <a:gradFill rotWithShape="0">
            <a:gsLst>
              <a:gs pos="0">
                <a:srgbClr val="CCFFFF"/>
              </a:gs>
              <a:gs pos="100000">
                <a:srgbClr val="BAE8E8"/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What will happen to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the sequence: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1, 1, 1, …, 1 ?</a:t>
            </a:r>
          </a:p>
        </p:txBody>
      </p:sp>
      <p:sp>
        <p:nvSpPr>
          <p:cNvPr id="71784" name="AutoShape 104">
            <a:extLst>
              <a:ext uri="{FF2B5EF4-FFF2-40B4-BE49-F238E27FC236}">
                <a16:creationId xmlns:a16="http://schemas.microsoft.com/office/drawing/2014/main" id="{04A63684-CEB7-0A58-9E03-7F213D850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819400"/>
            <a:ext cx="6172200" cy="2286000"/>
          </a:xfrm>
          <a:prstGeom prst="cloudCallout">
            <a:avLst>
              <a:gd name="adj1" fmla="val 60907"/>
              <a:gd name="adj2" fmla="val 33056"/>
            </a:avLst>
          </a:prstGeom>
          <a:gradFill rotWithShape="0">
            <a:gsLst>
              <a:gs pos="0">
                <a:srgbClr val="CCFFCC"/>
              </a:gs>
              <a:gs pos="100000">
                <a:srgbClr val="A6CFA6"/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tIns="82800" anchor="b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           Uh-oh, there will be many dummy swaps…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But hey!  At least the sequence will be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partitioned into two </a:t>
            </a:r>
            <a:r>
              <a:rPr lang="en-US" altLang="zh-CN" sz="2000" b="1">
                <a:solidFill>
                  <a:schemeClr val="hlink"/>
                </a:solidFill>
              </a:rPr>
              <a:t>equal-sized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subsequences.</a:t>
            </a:r>
          </a:p>
        </p:txBody>
      </p:sp>
      <p:sp>
        <p:nvSpPr>
          <p:cNvPr id="71785" name="AutoShape 105">
            <a:extLst>
              <a:ext uri="{FF2B5EF4-FFF2-40B4-BE49-F238E27FC236}">
                <a16:creationId xmlns:a16="http://schemas.microsoft.com/office/drawing/2014/main" id="{98C7D13A-8598-DBE1-4DC2-DF1FEA3983F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66800" y="2895600"/>
            <a:ext cx="5029200" cy="1828800"/>
          </a:xfrm>
          <a:prstGeom prst="cloudCallout">
            <a:avLst>
              <a:gd name="adj1" fmla="val -62343"/>
              <a:gd name="adj2" fmla="val 80727"/>
            </a:avLst>
          </a:prstGeom>
          <a:gradFill rotWithShape="0">
            <a:gsLst>
              <a:gs pos="0">
                <a:srgbClr val="CCFFFF"/>
              </a:gs>
              <a:gs pos="100000">
                <a:srgbClr val="BAE8E8"/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Good point!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How about the other option –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that neither </a:t>
            </a:r>
            <a:r>
              <a:rPr lang="en-US" altLang="zh-CN" sz="2000" b="1" i="1"/>
              <a:t>i</a:t>
            </a:r>
            <a:r>
              <a:rPr lang="en-US" altLang="zh-CN" sz="2000" b="1"/>
              <a:t> nor </a:t>
            </a:r>
            <a:r>
              <a:rPr lang="en-US" altLang="zh-CN" sz="2000" b="1" i="1"/>
              <a:t>j</a:t>
            </a:r>
            <a:r>
              <a:rPr lang="en-US" altLang="zh-CN" sz="2000" b="1"/>
              <a:t> stops?</a:t>
            </a:r>
          </a:p>
        </p:txBody>
      </p:sp>
      <p:sp>
        <p:nvSpPr>
          <p:cNvPr id="71786" name="AutoShape 106">
            <a:extLst>
              <a:ext uri="{FF2B5EF4-FFF2-40B4-BE49-F238E27FC236}">
                <a16:creationId xmlns:a16="http://schemas.microsoft.com/office/drawing/2014/main" id="{F8BCA853-155A-0673-CA15-A796997F1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819400"/>
            <a:ext cx="6172200" cy="1295400"/>
          </a:xfrm>
          <a:prstGeom prst="cloudCallout">
            <a:avLst>
              <a:gd name="adj1" fmla="val 60778"/>
              <a:gd name="adj2" fmla="val 95954"/>
            </a:avLst>
          </a:prstGeom>
          <a:gradFill rotWithShape="0">
            <a:gsLst>
              <a:gs pos="0">
                <a:srgbClr val="CCFFCC"/>
              </a:gs>
              <a:gs pos="100000">
                <a:srgbClr val="A6CFA6"/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tIns="82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No swap… but then </a:t>
            </a:r>
            <a:r>
              <a:rPr lang="en-US" altLang="zh-CN" sz="2000" b="1" i="1"/>
              <a:t>T</a:t>
            </a:r>
            <a:r>
              <a:rPr lang="en-US" altLang="zh-CN" sz="2000" b="1"/>
              <a:t>( </a:t>
            </a:r>
            <a:r>
              <a:rPr lang="en-US" altLang="zh-CN" sz="2000" b="1" i="1"/>
              <a:t>N</a:t>
            </a:r>
            <a:r>
              <a:rPr lang="en-US" altLang="zh-CN" sz="2000" b="1"/>
              <a:t> ) = …</a:t>
            </a:r>
          </a:p>
        </p:txBody>
      </p:sp>
      <p:sp>
        <p:nvSpPr>
          <p:cNvPr id="71787" name="AutoShape 107">
            <a:extLst>
              <a:ext uri="{FF2B5EF4-FFF2-40B4-BE49-F238E27FC236}">
                <a16:creationId xmlns:a16="http://schemas.microsoft.com/office/drawing/2014/main" id="{21E0602F-68A2-FFA1-2B1A-74121E2B3A3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90600" y="2819400"/>
            <a:ext cx="5029200" cy="1981200"/>
          </a:xfrm>
          <a:prstGeom prst="cloudCallout">
            <a:avLst>
              <a:gd name="adj1" fmla="val -63167"/>
              <a:gd name="adj2" fmla="val 71870"/>
            </a:avLst>
          </a:prstGeom>
          <a:gradFill rotWithShape="0">
            <a:gsLst>
              <a:gs pos="0">
                <a:srgbClr val="CCFFFF"/>
              </a:gs>
              <a:gs pos="100000">
                <a:srgbClr val="BAE8E8"/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Then </a:t>
            </a:r>
            <a:r>
              <a:rPr lang="en-US" altLang="zh-CN" sz="2000" b="1" i="1"/>
              <a:t>T</a:t>
            </a:r>
            <a:r>
              <a:rPr lang="en-US" altLang="zh-CN" sz="2000" b="1"/>
              <a:t>( </a:t>
            </a:r>
            <a:r>
              <a:rPr lang="en-US" altLang="zh-CN" sz="2000" b="1" i="1"/>
              <a:t>N</a:t>
            </a:r>
            <a:r>
              <a:rPr lang="en-US" altLang="zh-CN" sz="2000" b="1"/>
              <a:t> ) = O( </a:t>
            </a:r>
            <a:r>
              <a:rPr lang="en-US" altLang="zh-CN" sz="2000" b="1" i="1"/>
              <a:t>N</a:t>
            </a:r>
            <a:r>
              <a:rPr lang="en-US" altLang="zh-CN" sz="2000" b="1" baseline="30000"/>
              <a:t>2</a:t>
            </a:r>
            <a:r>
              <a:rPr lang="en-US" altLang="zh-CN" sz="2000" b="1"/>
              <a:t> ).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So we’d better stop both </a:t>
            </a:r>
            <a:r>
              <a:rPr lang="en-US" altLang="zh-CN" sz="2000" b="1" i="1"/>
              <a:t>i </a:t>
            </a:r>
            <a:r>
              <a:rPr lang="en-US" altLang="zh-CN" sz="2000" b="1"/>
              <a:t> and </a:t>
            </a:r>
            <a:r>
              <a:rPr lang="en-US" altLang="zh-CN" sz="2000" b="1" i="1"/>
              <a:t>j</a:t>
            </a:r>
            <a:endParaRPr lang="en-US" altLang="zh-CN" sz="2000" b="1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and take some extra swaps.</a:t>
            </a:r>
            <a:endParaRPr lang="en-US" altLang="zh-CN" sz="2000" b="1" i="1"/>
          </a:p>
        </p:txBody>
      </p:sp>
      <p:sp>
        <p:nvSpPr>
          <p:cNvPr id="4147" name="Text Box 108">
            <a:extLst>
              <a:ext uri="{FF2B5EF4-FFF2-40B4-BE49-F238E27FC236}">
                <a16:creationId xmlns:a16="http://schemas.microsoft.com/office/drawing/2014/main" id="{55FDBB55-7657-3C8B-8F6C-2DEC3B664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4625"/>
            <a:ext cx="900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3/14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1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1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1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1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1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1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1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1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7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1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1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1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1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7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1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1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1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1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7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1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1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1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1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7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1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71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71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71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1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71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7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71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71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71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71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7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1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71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71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71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7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71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71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71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71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7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71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71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2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4" dur="500"/>
                                        <p:tgtEl>
                                          <p:spTgt spid="717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9" dur="500"/>
                                        <p:tgtEl>
                                          <p:spTgt spid="717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34" dur="500"/>
                                        <p:tgtEl>
                                          <p:spTgt spid="717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39" dur="500"/>
                                        <p:tgtEl>
                                          <p:spTgt spid="717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44" dur="500"/>
                                        <p:tgtEl>
                                          <p:spTgt spid="717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49" dur="500"/>
                                        <p:tgtEl>
                                          <p:spTgt spid="717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54" dur="500"/>
                                        <p:tgtEl>
                                          <p:spTgt spid="717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59" dur="500"/>
                                        <p:tgtEl>
                                          <p:spTgt spid="717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autoUpdateAnimBg="0"/>
      <p:bldP spid="71704" grpId="0" animBg="1" autoUpdateAnimBg="0"/>
      <p:bldP spid="71705" grpId="0" animBg="1" autoUpdateAnimBg="0"/>
      <p:bldP spid="71706" grpId="0" autoUpdateAnimBg="0"/>
      <p:bldP spid="71707" grpId="0" autoUpdateAnimBg="0"/>
      <p:bldP spid="71708" grpId="0" animBg="1" autoUpdateAnimBg="0"/>
      <p:bldP spid="71709" grpId="0" animBg="1"/>
      <p:bldP spid="71710" grpId="0" autoUpdateAnimBg="0"/>
      <p:bldP spid="71711" grpId="0" animBg="1"/>
      <p:bldP spid="71712" grpId="0" autoUpdateAnimBg="0"/>
      <p:bldP spid="71713" grpId="0" animBg="1"/>
      <p:bldP spid="71714" grpId="0" animBg="1" autoUpdateAnimBg="0"/>
      <p:bldP spid="71715" grpId="0" animBg="1" autoUpdateAnimBg="0"/>
      <p:bldP spid="71716" grpId="0" animBg="1"/>
      <p:bldP spid="71717" grpId="0" autoUpdateAnimBg="0"/>
      <p:bldP spid="71718" grpId="0" animBg="1" autoUpdateAnimBg="0"/>
      <p:bldP spid="71719" grpId="0" animBg="1"/>
      <p:bldP spid="71720" grpId="0" autoUpdateAnimBg="0"/>
      <p:bldP spid="71721" grpId="0" animBg="1" autoUpdateAnimBg="0"/>
      <p:bldP spid="71722" grpId="0" animBg="1"/>
      <p:bldP spid="71723" grpId="0" autoUpdateAnimBg="0"/>
      <p:bldP spid="71724" grpId="0" animBg="1"/>
      <p:bldP spid="71725" grpId="0" animBg="1" autoUpdateAnimBg="0"/>
      <p:bldP spid="71726" grpId="0" animBg="1"/>
      <p:bldP spid="71727" grpId="0" autoUpdateAnimBg="0"/>
      <p:bldP spid="71728" grpId="0" animBg="1" autoUpdateAnimBg="0"/>
      <p:bldP spid="71729" grpId="0" animBg="1"/>
      <p:bldP spid="71730" grpId="0" autoUpdateAnimBg="0"/>
      <p:bldP spid="71731" grpId="0" animBg="1"/>
      <p:bldP spid="71732" grpId="0" animBg="1"/>
      <p:bldP spid="71733" grpId="0" autoUpdateAnimBg="0"/>
      <p:bldP spid="71734" grpId="0" animBg="1" autoUpdateAnimBg="0"/>
      <p:bldP spid="71735" grpId="0" animBg="1" autoUpdateAnimBg="0"/>
      <p:bldP spid="71736" grpId="0" autoUpdateAnimBg="0"/>
      <p:bldP spid="71780" grpId="0" animBg="1" autoUpdateAnimBg="0"/>
      <p:bldP spid="71781" grpId="0" animBg="1" autoUpdateAnimBg="0"/>
      <p:bldP spid="71782" grpId="0" animBg="1" autoUpdateAnimBg="0"/>
      <p:bldP spid="71783" grpId="0" animBg="1" autoUpdateAnimBg="0"/>
      <p:bldP spid="71784" grpId="0" animBg="1" autoUpdateAnimBg="0"/>
      <p:bldP spid="71785" grpId="0" animBg="1" autoUpdateAnimBg="0"/>
      <p:bldP spid="71786" grpId="0" animBg="1" autoUpdateAnimBg="0"/>
      <p:bldP spid="71787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AE9E9382-9B82-01B2-24B5-3680D8703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197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§7  Quicksort 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EAE01603-68C2-EFDD-9A27-1A811AD5D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4.  Small Arrays</a:t>
            </a:r>
            <a:endParaRPr lang="en-US" altLang="zh-CN" sz="2400" b="1">
              <a:ea typeface="MS Hei" pitchFamily="49" charset="-122"/>
            </a:endParaRPr>
          </a:p>
        </p:txBody>
      </p:sp>
      <p:sp>
        <p:nvSpPr>
          <p:cNvPr id="72708" name="Text Box 4">
            <a:extLst>
              <a:ext uri="{FF2B5EF4-FFF2-40B4-BE49-F238E27FC236}">
                <a16:creationId xmlns:a16="http://schemas.microsoft.com/office/drawing/2014/main" id="{E234B274-F3C0-A8ED-FE43-58BDBAA32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762000"/>
            <a:ext cx="7924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36675" indent="-13366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</a:rPr>
              <a:t>Problem:</a:t>
            </a:r>
            <a:r>
              <a:rPr lang="en-US" altLang="zh-CN" sz="2400" b="1"/>
              <a:t> Quicksort is slower than insertion sort for small </a:t>
            </a:r>
            <a:r>
              <a:rPr lang="en-US" altLang="zh-CN" sz="2400" b="1" i="1"/>
              <a:t>N</a:t>
            </a:r>
            <a:r>
              <a:rPr lang="en-US" altLang="zh-CN" sz="2400" b="1"/>
              <a:t> ( </a:t>
            </a:r>
            <a:r>
              <a:rPr lang="en-US" altLang="zh-CN" sz="2400" b="1">
                <a:sym typeface="Symbol" panose="05050102010706020507" pitchFamily="18" charset="2"/>
              </a:rPr>
              <a:t> 20 </a:t>
            </a:r>
            <a:r>
              <a:rPr lang="en-US" altLang="zh-CN" sz="2400" b="1"/>
              <a:t>).</a:t>
            </a: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2673C46B-4798-F0D3-9BE2-99D526FCF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76400"/>
            <a:ext cx="8001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43013" indent="-1243013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</a:rPr>
              <a:t>Solution:</a:t>
            </a:r>
            <a:r>
              <a:rPr lang="en-US" altLang="zh-CN" sz="2400" b="1"/>
              <a:t> Cutoff when </a:t>
            </a:r>
            <a:r>
              <a:rPr lang="en-US" altLang="zh-CN" sz="2400" b="1" i="1"/>
              <a:t>N</a:t>
            </a:r>
            <a:r>
              <a:rPr lang="en-US" altLang="zh-CN" sz="2400" b="1"/>
              <a:t> gets small ( </a:t>
            </a:r>
            <a:r>
              <a:rPr lang="en-US" altLang="zh-CN" sz="2400" b="1">
                <a:sym typeface="Symbol" panose="05050102010706020507" pitchFamily="18" charset="2"/>
              </a:rPr>
              <a:t>e.g. </a:t>
            </a:r>
            <a:r>
              <a:rPr lang="en-US" altLang="zh-CN" sz="2400" b="1" i="1">
                <a:sym typeface="Symbol" panose="05050102010706020507" pitchFamily="18" charset="2"/>
              </a:rPr>
              <a:t>N</a:t>
            </a:r>
            <a:r>
              <a:rPr lang="en-US" altLang="zh-CN" sz="2400" b="1">
                <a:sym typeface="Symbol" panose="05050102010706020507" pitchFamily="18" charset="2"/>
              </a:rPr>
              <a:t> = 10 </a:t>
            </a:r>
            <a:r>
              <a:rPr lang="en-US" altLang="zh-CN" sz="2400" b="1"/>
              <a:t>) and use other efficient algorithms (such as insertion sort).</a:t>
            </a:r>
          </a:p>
        </p:txBody>
      </p:sp>
      <p:sp>
        <p:nvSpPr>
          <p:cNvPr id="72710" name="Rectangle 6">
            <a:extLst>
              <a:ext uri="{FF2B5EF4-FFF2-40B4-BE49-F238E27FC236}">
                <a16:creationId xmlns:a16="http://schemas.microsoft.com/office/drawing/2014/main" id="{2F338920-5937-715B-E2FC-CA1DC4302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9718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5.  Implementation</a:t>
            </a:r>
            <a:endParaRPr lang="en-US" altLang="zh-CN" sz="2400" b="1">
              <a:ea typeface="MS Hei" pitchFamily="49" charset="-122"/>
            </a:endParaRPr>
          </a:p>
        </p:txBody>
      </p:sp>
      <p:sp>
        <p:nvSpPr>
          <p:cNvPr id="72711" name="AutoShape 7">
            <a:extLst>
              <a:ext uri="{FF2B5EF4-FFF2-40B4-BE49-F238E27FC236}">
                <a16:creationId xmlns:a16="http://schemas.microsoft.com/office/drawing/2014/main" id="{ED598580-5B9C-EB0A-9EE5-89C5CA709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1400"/>
            <a:ext cx="7543800" cy="25908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98000" tIns="118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2000" b="1">
                <a:latin typeface="Arial" panose="020B0604020202020204" pitchFamily="34" charset="0"/>
              </a:rPr>
              <a:t>  Quicksort( ElementType A[ ],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b="1">
                <a:latin typeface="Arial" panose="020B0604020202020204" pitchFamily="34" charset="0"/>
              </a:rPr>
              <a:t> N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	Qsort( A, 0, N - 1 );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9900"/>
                </a:solidFill>
                <a:latin typeface="Arial" panose="020B0604020202020204" pitchFamily="34" charset="0"/>
              </a:rPr>
              <a:t>	/* A: 	the array 	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9900"/>
                </a:solidFill>
                <a:latin typeface="Arial" panose="020B0604020202020204" pitchFamily="34" charset="0"/>
              </a:rPr>
              <a:t>	/* 0: 	Left index 	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9900"/>
                </a:solidFill>
                <a:latin typeface="Arial" panose="020B0604020202020204" pitchFamily="34" charset="0"/>
              </a:rPr>
              <a:t>	/* N – 1: Right index	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73B7CCE1-7BB0-495C-05B6-C90B5E3F6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4625"/>
            <a:ext cx="900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4/14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autoUpdateAnimBg="0"/>
      <p:bldP spid="72708" grpId="0" autoUpdateAnimBg="0"/>
      <p:bldP spid="72709" grpId="0" autoUpdateAnimBg="0"/>
      <p:bldP spid="72710" grpId="0" autoUpdateAnimBg="0"/>
      <p:bldP spid="72711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3E87A3BC-502C-B886-FE1D-54660E8B4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197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§7  Quicksort </a:t>
            </a:r>
          </a:p>
        </p:txBody>
      </p:sp>
      <p:sp>
        <p:nvSpPr>
          <p:cNvPr id="73731" name="AutoShape 3">
            <a:extLst>
              <a:ext uri="{FF2B5EF4-FFF2-40B4-BE49-F238E27FC236}">
                <a16:creationId xmlns:a16="http://schemas.microsoft.com/office/drawing/2014/main" id="{E1E0ACE9-C174-F820-9BA4-98B5594B9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33400"/>
            <a:ext cx="7772400" cy="5638800"/>
          </a:xfrm>
          <a:prstGeom prst="foldedCorner">
            <a:avLst>
              <a:gd name="adj" fmla="val 890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98000" tIns="118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9900"/>
                </a:solidFill>
                <a:latin typeface="Arial" panose="020B0604020202020204" pitchFamily="34" charset="0"/>
              </a:rPr>
              <a:t>/* Return median of Left, Center, and Right */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9900"/>
                </a:solidFill>
                <a:latin typeface="Arial" panose="020B0604020202020204" pitchFamily="34" charset="0"/>
              </a:rPr>
              <a:t>/* Order these and hide the pivot */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>
              <a:solidFill>
                <a:srgbClr val="0099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ElementType Median3( ElementType A[ ],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b="1">
                <a:latin typeface="Arial" panose="020B0604020202020204" pitchFamily="34" charset="0"/>
              </a:rPr>
              <a:t> Left,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b="1">
                <a:latin typeface="Arial" panose="020B0604020202020204" pitchFamily="34" charset="0"/>
              </a:rPr>
              <a:t> Right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   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b="1">
                <a:latin typeface="Arial" panose="020B0604020202020204" pitchFamily="34" charset="0"/>
              </a:rPr>
              <a:t>  Center = ( Left + Right ) / 2;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   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2000" b="1">
                <a:latin typeface="Arial" panose="020B0604020202020204" pitchFamily="34" charset="0"/>
              </a:rPr>
              <a:t>( A[ Left ] &gt; A[ Center ]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        Swap( &amp;A[ Left ], &amp;A[ Center ] 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   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2000" b="1">
                <a:latin typeface="Arial" panose="020B0604020202020204" pitchFamily="34" charset="0"/>
              </a:rPr>
              <a:t>( A[ Left ] &gt; A[ Right ]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        Swap( &amp;A[ Left ], &amp;A[ Right ] 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   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2000" b="1">
                <a:latin typeface="Arial" panose="020B0604020202020204" pitchFamily="34" charset="0"/>
              </a:rPr>
              <a:t>( A[ Center ] &gt; A[ Right ]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        Swap( &amp;A[ Center ], &amp;A[ Right ] 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    </a:t>
            </a:r>
            <a:r>
              <a:rPr lang="en-US" altLang="zh-CN" sz="2000" b="1">
                <a:solidFill>
                  <a:srgbClr val="009900"/>
                </a:solidFill>
                <a:latin typeface="Arial" panose="020B0604020202020204" pitchFamily="34" charset="0"/>
              </a:rPr>
              <a:t>/* Invariant: A[ Left ] &lt;= A[ Center ] &lt;= A[ Right ] */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    Swap( &amp;A[ Center ], &amp;A[ Right - 1 ] ); </a:t>
            </a:r>
            <a:r>
              <a:rPr lang="en-US" altLang="zh-CN" sz="2000" b="1">
                <a:solidFill>
                  <a:srgbClr val="009900"/>
                </a:solidFill>
                <a:latin typeface="Arial" panose="020B0604020202020204" pitchFamily="34" charset="0"/>
              </a:rPr>
              <a:t>/* Hide pivot */</a:t>
            </a:r>
            <a:r>
              <a:rPr lang="en-US" altLang="zh-CN" sz="2000" b="1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    </a:t>
            </a:r>
            <a:r>
              <a:rPr lang="en-US" altLang="zh-CN" sz="2000" b="1">
                <a:solidFill>
                  <a:srgbClr val="009900"/>
                </a:solidFill>
                <a:latin typeface="Arial" panose="020B0604020202020204" pitchFamily="34" charset="0"/>
              </a:rPr>
              <a:t>/* only need to sort A[ Left + 1 ] … A[ Right – 2 ]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   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2000" b="1">
                <a:latin typeface="Arial" panose="020B0604020202020204" pitchFamily="34" charset="0"/>
              </a:rPr>
              <a:t>  A[ Right - 1 ];  </a:t>
            </a:r>
            <a:r>
              <a:rPr lang="en-US" altLang="zh-CN" sz="2000" b="1">
                <a:solidFill>
                  <a:srgbClr val="009900"/>
                </a:solidFill>
                <a:latin typeface="Arial" panose="020B0604020202020204" pitchFamily="34" charset="0"/>
              </a:rPr>
              <a:t>/* Return pivot */</a:t>
            </a:r>
            <a:r>
              <a:rPr lang="en-US" altLang="zh-CN" sz="2000" b="1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F6C5E92F-2CA9-E90E-5085-37077CBC7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4625"/>
            <a:ext cx="900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5/14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FC913EA4-C85C-8A55-7780-83DB66032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197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§7  Quicksort </a:t>
            </a:r>
          </a:p>
        </p:txBody>
      </p:sp>
      <p:sp>
        <p:nvSpPr>
          <p:cNvPr id="74755" name="AutoShape 3">
            <a:extLst>
              <a:ext uri="{FF2B5EF4-FFF2-40B4-BE49-F238E27FC236}">
                <a16:creationId xmlns:a16="http://schemas.microsoft.com/office/drawing/2014/main" id="{0CC94CE4-C0D8-F8CB-52EE-B37AFBC60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7772400" cy="5791200"/>
          </a:xfrm>
          <a:prstGeom prst="foldedCorner">
            <a:avLst>
              <a:gd name="adj" fmla="val 890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98000" tIns="118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 b="1">
                <a:latin typeface="Arial" panose="020B0604020202020204" pitchFamily="34" charset="0"/>
              </a:rPr>
              <a:t>  Qsort( ElementType A[ ],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Left,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Right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{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 i,  j;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ElementType  Pivot;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 Left + Cutoff &lt;= Right ) { 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if the sequence is not too short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 Pivot = Median3( A, Left, Right ); 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select pivot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 i = Left;     j = Right – 1;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why not set Left+1 and Right-2?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( ; ; )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 while</a:t>
            </a:r>
            <a:r>
              <a:rPr lang="en-US" altLang="zh-CN" sz="1800" b="1">
                <a:latin typeface="Arial" panose="020B0604020202020204" pitchFamily="34" charset="0"/>
              </a:rPr>
              <a:t> ( A[ + +i ] &lt; Pivot ) { } 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scan from left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while</a:t>
            </a:r>
            <a:r>
              <a:rPr lang="en-US" altLang="zh-CN" sz="1800" b="1">
                <a:latin typeface="Arial" panose="020B0604020202020204" pitchFamily="34" charset="0"/>
              </a:rPr>
              <a:t> ( A[ – –j ] &gt; Pivot ) { } 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scan from right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1800" b="1">
                <a:latin typeface="Arial" panose="020B0604020202020204" pitchFamily="34" charset="0"/>
              </a:rPr>
              <a:t>( i &lt; j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    Swap( &amp;A[ i ], &amp;A[ j ] ); 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adjust partition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else     break</a:t>
            </a:r>
            <a:r>
              <a:rPr lang="en-US" altLang="zh-CN" sz="1800" b="1">
                <a:latin typeface="Arial" panose="020B0604020202020204" pitchFamily="34" charset="0"/>
              </a:rPr>
              <a:t>; 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partition done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 }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 Swap( &amp;A[ i ], &amp;A[ Right - 1 ] );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restore pivot */</a:t>
            </a:r>
            <a:r>
              <a:rPr lang="en-US" altLang="zh-CN" sz="1800" b="1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 Qsort( A, Left, i - 1 );     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recursively sort left part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 Qsort( A, i + 1, Right );  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recursively sort right part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} 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end if - the sequence is long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else</a:t>
            </a:r>
            <a:r>
              <a:rPr lang="en-US" altLang="zh-CN" sz="1800" b="1">
                <a:latin typeface="Arial" panose="020B0604020202020204" pitchFamily="34" charset="0"/>
              </a:rPr>
              <a:t>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do an insertion sort on the short subarray */</a:t>
            </a:r>
            <a:r>
              <a:rPr lang="en-US" altLang="zh-CN" sz="1800" b="1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 InsertionSort( A + Left, Right - Left + 1 );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F09A0339-86B0-4F8E-9530-F2BEEF4E8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905000"/>
            <a:ext cx="3962400" cy="228600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3D044E2D-29A4-0AAE-612F-74D3BEAE5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4625"/>
            <a:ext cx="900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6/14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nimBg="1" autoUpdateAnimBg="0"/>
      <p:bldP spid="747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34B14EFC-C5A1-17F2-65A6-C22596EE9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197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§7  Quicksort 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53D88F67-7C4B-AC71-B902-E6E4F4177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62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6.  Analysis</a:t>
            </a:r>
            <a:endParaRPr lang="en-US" altLang="zh-CN" sz="2400" b="1">
              <a:ea typeface="MS Hei" pitchFamily="49" charset="-122"/>
            </a:endParaRPr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1251D8A6-50FB-58EB-1A5F-5F7052691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57200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T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( </a:t>
            </a: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N 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) = </a:t>
            </a: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T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( </a:t>
            </a: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i 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) + </a:t>
            </a: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T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( </a:t>
            </a: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N – i – 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1 ) + </a:t>
            </a: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c N</a:t>
            </a:r>
            <a:endParaRPr lang="en-US" altLang="zh-CN" sz="2400" b="1">
              <a:ea typeface="MS Hei" pitchFamily="49" charset="-122"/>
              <a:sym typeface="Wingdings" panose="05000000000000000000" pitchFamily="2" charset="2"/>
            </a:endParaRPr>
          </a:p>
        </p:txBody>
      </p:sp>
      <p:sp>
        <p:nvSpPr>
          <p:cNvPr id="75781" name="Rectangle 5">
            <a:extLst>
              <a:ext uri="{FF2B5EF4-FFF2-40B4-BE49-F238E27FC236}">
                <a16:creationId xmlns:a16="http://schemas.microsoft.com/office/drawing/2014/main" id="{D06ED9C7-A8DC-87C0-0591-C2538E229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906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chemeClr val="hlink"/>
                </a:solidFill>
                <a:ea typeface="MS Hei" pitchFamily="49" charset="-122"/>
                <a:sym typeface="Wingdings" panose="05000000000000000000" pitchFamily="2" charset="2"/>
              </a:rPr>
              <a:t>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 The Worst Case:</a:t>
            </a:r>
            <a:endParaRPr lang="en-US" altLang="zh-CN" sz="2400" b="1">
              <a:ea typeface="MS Hei" pitchFamily="49" charset="-122"/>
            </a:endParaRPr>
          </a:p>
        </p:txBody>
      </p:sp>
      <p:sp>
        <p:nvSpPr>
          <p:cNvPr id="75782" name="Rectangle 6">
            <a:extLst>
              <a:ext uri="{FF2B5EF4-FFF2-40B4-BE49-F238E27FC236}">
                <a16:creationId xmlns:a16="http://schemas.microsoft.com/office/drawing/2014/main" id="{5B67970F-924C-8DC6-2A9C-D1671E4F4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447800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T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( </a:t>
            </a: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N 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) = </a:t>
            </a: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T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( </a:t>
            </a: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N – 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1 ) + </a:t>
            </a: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c N</a:t>
            </a:r>
            <a:endParaRPr lang="en-US" altLang="zh-CN" sz="2400" b="1">
              <a:ea typeface="MS Hei" pitchFamily="49" charset="-122"/>
              <a:sym typeface="Wingdings" panose="05000000000000000000" pitchFamily="2" charset="2"/>
            </a:endParaRPr>
          </a:p>
        </p:txBody>
      </p:sp>
      <p:sp>
        <p:nvSpPr>
          <p:cNvPr id="75783" name="AutoShape 7">
            <a:extLst>
              <a:ext uri="{FF2B5EF4-FFF2-40B4-BE49-F238E27FC236}">
                <a16:creationId xmlns:a16="http://schemas.microsoft.com/office/drawing/2014/main" id="{C6C9F4DB-03A4-F64B-66E6-6EAC3AFF6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600200"/>
            <a:ext cx="609600" cy="228600"/>
          </a:xfrm>
          <a:prstGeom prst="rightArrow">
            <a:avLst>
              <a:gd name="adj1" fmla="val 50000"/>
              <a:gd name="adj2" fmla="val 118753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5784" name="Rectangle 8">
            <a:extLst>
              <a:ext uri="{FF2B5EF4-FFF2-40B4-BE49-F238E27FC236}">
                <a16:creationId xmlns:a16="http://schemas.microsoft.com/office/drawing/2014/main" id="{94133D8A-AC0D-E703-9991-2DC8F1C68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T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( </a:t>
            </a: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N 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) = O( </a:t>
            </a: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N</a:t>
            </a:r>
            <a:r>
              <a:rPr lang="en-US" altLang="zh-CN" sz="2400" b="1" baseline="30000">
                <a:ea typeface="MS Hei" pitchFamily="49" charset="-122"/>
                <a:sym typeface="Wingdings" panose="05000000000000000000" pitchFamily="2" charset="2"/>
              </a:rPr>
              <a:t>2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 )</a:t>
            </a:r>
          </a:p>
        </p:txBody>
      </p:sp>
      <p:sp>
        <p:nvSpPr>
          <p:cNvPr id="75785" name="Rectangle 9">
            <a:extLst>
              <a:ext uri="{FF2B5EF4-FFF2-40B4-BE49-F238E27FC236}">
                <a16:creationId xmlns:a16="http://schemas.microsoft.com/office/drawing/2014/main" id="{E2F428E1-7DDD-02A0-2533-E55FF14E3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81200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chemeClr val="hlink"/>
                </a:solidFill>
                <a:ea typeface="MS Hei" pitchFamily="49" charset="-122"/>
                <a:sym typeface="Wingdings" panose="05000000000000000000" pitchFamily="2" charset="2"/>
              </a:rPr>
              <a:t>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 The Best Case:  </a:t>
            </a:r>
            <a:r>
              <a:rPr lang="en-US" altLang="zh-CN" sz="2400" b="1"/>
              <a:t>[ ... ... ] </a:t>
            </a:r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  </a:t>
            </a:r>
            <a:r>
              <a:rPr lang="en-US" altLang="zh-CN" sz="2400" b="1"/>
              <a:t>[ ... ... ] </a:t>
            </a:r>
          </a:p>
        </p:txBody>
      </p:sp>
      <p:sp>
        <p:nvSpPr>
          <p:cNvPr id="75786" name="Rectangle 10">
            <a:extLst>
              <a:ext uri="{FF2B5EF4-FFF2-40B4-BE49-F238E27FC236}">
                <a16:creationId xmlns:a16="http://schemas.microsoft.com/office/drawing/2014/main" id="{46EB1A60-3495-64A1-6DF9-8856110E0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514600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T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( </a:t>
            </a: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N 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) = 2</a:t>
            </a: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T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( </a:t>
            </a: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N 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/ 2 ) + </a:t>
            </a: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c N</a:t>
            </a:r>
            <a:endParaRPr lang="en-US" altLang="zh-CN" sz="2400" b="1">
              <a:ea typeface="MS Hei" pitchFamily="49" charset="-122"/>
              <a:sym typeface="Wingdings" panose="05000000000000000000" pitchFamily="2" charset="2"/>
            </a:endParaRPr>
          </a:p>
        </p:txBody>
      </p:sp>
      <p:sp>
        <p:nvSpPr>
          <p:cNvPr id="75787" name="AutoShape 11">
            <a:extLst>
              <a:ext uri="{FF2B5EF4-FFF2-40B4-BE49-F238E27FC236}">
                <a16:creationId xmlns:a16="http://schemas.microsoft.com/office/drawing/2014/main" id="{9EF84696-95AB-46DA-41CF-4A9A3780E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667000"/>
            <a:ext cx="609600" cy="228600"/>
          </a:xfrm>
          <a:prstGeom prst="rightArrow">
            <a:avLst>
              <a:gd name="adj1" fmla="val 50000"/>
              <a:gd name="adj2" fmla="val 118753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5788" name="Rectangle 12">
            <a:extLst>
              <a:ext uri="{FF2B5EF4-FFF2-40B4-BE49-F238E27FC236}">
                <a16:creationId xmlns:a16="http://schemas.microsoft.com/office/drawing/2014/main" id="{8D371A6A-9D43-C4B6-755C-52431C82A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5146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T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( </a:t>
            </a: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N 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) = O( </a:t>
            </a: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N 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log </a:t>
            </a: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N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 )</a:t>
            </a:r>
          </a:p>
        </p:txBody>
      </p:sp>
      <p:sp>
        <p:nvSpPr>
          <p:cNvPr id="75789" name="Rectangle 13">
            <a:extLst>
              <a:ext uri="{FF2B5EF4-FFF2-40B4-BE49-F238E27FC236}">
                <a16:creationId xmlns:a16="http://schemas.microsoft.com/office/drawing/2014/main" id="{31BE89EB-B568-9ADA-BAE1-0970A865C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480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chemeClr val="hlink"/>
                </a:solidFill>
                <a:ea typeface="MS Hei" pitchFamily="49" charset="-122"/>
                <a:sym typeface="Wingdings" panose="05000000000000000000" pitchFamily="2" charset="2"/>
              </a:rPr>
              <a:t>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 The Average Case:</a:t>
            </a:r>
            <a:endParaRPr lang="en-US" altLang="zh-CN" sz="2400" b="1">
              <a:ea typeface="MS Hei" pitchFamily="49" charset="-122"/>
            </a:endParaRP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7D3C0F53-FF60-1496-8952-0D7D4F917E92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338513"/>
            <a:ext cx="6705600" cy="793750"/>
            <a:chOff x="624" y="2640"/>
            <a:chExt cx="4224" cy="500"/>
          </a:xfrm>
        </p:grpSpPr>
        <p:sp>
          <p:nvSpPr>
            <p:cNvPr id="8213" name="Rectangle 15">
              <a:extLst>
                <a:ext uri="{FF2B5EF4-FFF2-40B4-BE49-F238E27FC236}">
                  <a16:creationId xmlns:a16="http://schemas.microsoft.com/office/drawing/2014/main" id="{4A659000-D484-7076-3F9F-5859D4217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784"/>
              <a:ext cx="33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ea typeface="MS Hei" pitchFamily="49" charset="-122"/>
                  <a:sym typeface="Wingdings" panose="05000000000000000000" pitchFamily="2" charset="2"/>
                </a:rPr>
                <a:t>Assume the average value of </a:t>
              </a:r>
              <a:r>
                <a:rPr lang="en-US" altLang="zh-CN" sz="2000" b="1" i="1">
                  <a:ea typeface="MS Hei" pitchFamily="49" charset="-122"/>
                  <a:sym typeface="Wingdings" panose="05000000000000000000" pitchFamily="2" charset="2"/>
                </a:rPr>
                <a:t>T</a:t>
              </a:r>
              <a:r>
                <a:rPr lang="en-US" altLang="zh-CN" sz="2000" b="1">
                  <a:ea typeface="MS Hei" pitchFamily="49" charset="-122"/>
                  <a:sym typeface="Wingdings" panose="05000000000000000000" pitchFamily="2" charset="2"/>
                </a:rPr>
                <a:t>( </a:t>
              </a:r>
              <a:r>
                <a:rPr lang="en-US" altLang="zh-CN" sz="2000" b="1" i="1">
                  <a:ea typeface="MS Hei" pitchFamily="49" charset="-122"/>
                  <a:sym typeface="Wingdings" panose="05000000000000000000" pitchFamily="2" charset="2"/>
                </a:rPr>
                <a:t>i </a:t>
              </a:r>
              <a:r>
                <a:rPr lang="en-US" altLang="zh-CN" sz="2000" b="1">
                  <a:ea typeface="MS Hei" pitchFamily="49" charset="-122"/>
                  <a:sym typeface="Wingdings" panose="05000000000000000000" pitchFamily="2" charset="2"/>
                </a:rPr>
                <a:t>) for any </a:t>
              </a:r>
              <a:r>
                <a:rPr lang="en-US" altLang="zh-CN" sz="2000" b="1" i="1">
                  <a:ea typeface="MS Hei" pitchFamily="49" charset="-122"/>
                  <a:sym typeface="Wingdings" panose="05000000000000000000" pitchFamily="2" charset="2"/>
                </a:rPr>
                <a:t>i </a:t>
              </a:r>
              <a:r>
                <a:rPr lang="en-US" altLang="zh-CN" sz="2000" b="1">
                  <a:ea typeface="MS Hei" pitchFamily="49" charset="-122"/>
                  <a:sym typeface="Wingdings" panose="05000000000000000000" pitchFamily="2" charset="2"/>
                </a:rPr>
                <a:t> is</a:t>
              </a:r>
              <a:endParaRPr lang="en-US" altLang="zh-CN" sz="2000" b="1">
                <a:ea typeface="MS Hei" pitchFamily="49" charset="-122"/>
              </a:endParaRPr>
            </a:p>
          </p:txBody>
        </p:sp>
        <p:graphicFrame>
          <p:nvGraphicFramePr>
            <p:cNvPr id="8214" name="Object 16">
              <a:extLst>
                <a:ext uri="{FF2B5EF4-FFF2-40B4-BE49-F238E27FC236}">
                  <a16:creationId xmlns:a16="http://schemas.microsoft.com/office/drawing/2014/main" id="{B146E89E-20E8-E327-1C46-E7AD3C4A45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2640"/>
            <a:ext cx="960" cy="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927100" imgH="482600" progId="Equation.3">
                    <p:embed/>
                  </p:oleObj>
                </mc:Choice>
                <mc:Fallback>
                  <p:oleObj name="Equation" r:id="rId3" imgW="927100" imgH="482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640"/>
                          <a:ext cx="960" cy="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5793" name="Object 17">
            <a:extLst>
              <a:ext uri="{FF2B5EF4-FFF2-40B4-BE49-F238E27FC236}">
                <a16:creationId xmlns:a16="http://schemas.microsoft.com/office/drawing/2014/main" id="{710ABCAD-3CC9-B5E2-57B7-0E295C5C88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038600"/>
          <a:ext cx="3429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65300" imgH="482600" progId="Equation.3">
                  <p:embed/>
                </p:oleObj>
              </mc:Choice>
              <mc:Fallback>
                <p:oleObj name="Equation" r:id="rId5" imgW="1765300" imgH="482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38600"/>
                        <a:ext cx="3429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4" name="AutoShape 18">
            <a:extLst>
              <a:ext uri="{FF2B5EF4-FFF2-40B4-BE49-F238E27FC236}">
                <a16:creationId xmlns:a16="http://schemas.microsoft.com/office/drawing/2014/main" id="{6683D885-9CC7-D6C0-2C12-79ABEEA45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19600"/>
            <a:ext cx="609600" cy="228600"/>
          </a:xfrm>
          <a:prstGeom prst="rightArrow">
            <a:avLst>
              <a:gd name="adj1" fmla="val 50000"/>
              <a:gd name="adj2" fmla="val 118753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5795" name="Rectangle 19">
            <a:extLst>
              <a:ext uri="{FF2B5EF4-FFF2-40B4-BE49-F238E27FC236}">
                <a16:creationId xmlns:a16="http://schemas.microsoft.com/office/drawing/2014/main" id="{32E9BE6E-5CE8-49CE-61E1-CBD4E820F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2672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T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( </a:t>
            </a: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N 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) = O( </a:t>
            </a: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N 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log </a:t>
            </a:r>
            <a:r>
              <a:rPr lang="en-US" altLang="zh-CN" sz="2400" b="1" i="1">
                <a:ea typeface="MS Hei" pitchFamily="49" charset="-122"/>
                <a:sym typeface="Wingdings" panose="05000000000000000000" pitchFamily="2" charset="2"/>
              </a:rPr>
              <a:t>N</a:t>
            </a:r>
            <a:r>
              <a:rPr lang="en-US" altLang="zh-CN" sz="2400" b="1">
                <a:ea typeface="MS Hei" pitchFamily="49" charset="-122"/>
                <a:sym typeface="Wingdings" panose="05000000000000000000" pitchFamily="2" charset="2"/>
              </a:rPr>
              <a:t> )</a:t>
            </a:r>
          </a:p>
        </p:txBody>
      </p:sp>
      <p:sp>
        <p:nvSpPr>
          <p:cNvPr id="75797" name="Text Box 21">
            <a:extLst>
              <a:ext uri="{FF2B5EF4-FFF2-40B4-BE49-F238E27FC236}">
                <a16:creationId xmlns:a16="http://schemas.microsoft.com/office/drawing/2014/main" id="{D87552F2-EEA7-F77B-04EF-69241CDBC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105400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MS Hei" pitchFamily="49" charset="-122"/>
              </a:rPr>
              <a:t>〖Example〗Given a list of </a:t>
            </a:r>
            <a:r>
              <a:rPr lang="en-US" altLang="zh-CN" sz="2400" b="1" i="1">
                <a:ea typeface="MS Hei" pitchFamily="49" charset="-122"/>
              </a:rPr>
              <a:t>N</a:t>
            </a:r>
            <a:r>
              <a:rPr lang="en-US" altLang="zh-CN" sz="2400" b="1">
                <a:ea typeface="MS Hei" pitchFamily="49" charset="-122"/>
              </a:rPr>
              <a:t> elements and an integer </a:t>
            </a:r>
            <a:r>
              <a:rPr lang="en-US" altLang="zh-CN" sz="2400" b="1" i="1">
                <a:ea typeface="MS Hei" pitchFamily="49" charset="-122"/>
              </a:rPr>
              <a:t>k</a:t>
            </a:r>
            <a:r>
              <a:rPr lang="en-US" altLang="zh-CN" sz="2400" b="1">
                <a:ea typeface="MS Hei" pitchFamily="49" charset="-122"/>
              </a:rPr>
              <a:t>.  Find the </a:t>
            </a:r>
            <a:r>
              <a:rPr lang="en-US" altLang="zh-CN" sz="2400" b="1" i="1">
                <a:ea typeface="MS Hei" pitchFamily="49" charset="-122"/>
              </a:rPr>
              <a:t>k</a:t>
            </a:r>
            <a:r>
              <a:rPr lang="en-US" altLang="zh-CN" sz="2400" b="1">
                <a:ea typeface="MS Hei" pitchFamily="49" charset="-122"/>
              </a:rPr>
              <a:t>th largest element.</a:t>
            </a:r>
          </a:p>
        </p:txBody>
      </p:sp>
      <p:sp>
        <p:nvSpPr>
          <p:cNvPr id="75798" name="AutoShape 22">
            <a:extLst>
              <a:ext uri="{FF2B5EF4-FFF2-40B4-BE49-F238E27FC236}">
                <a16:creationId xmlns:a16="http://schemas.microsoft.com/office/drawing/2014/main" id="{749ECA70-8813-4187-3B3C-A3271888A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514600"/>
            <a:ext cx="4343400" cy="1828800"/>
          </a:xfrm>
          <a:prstGeom prst="wedgeEllipseCallout">
            <a:avLst>
              <a:gd name="adj1" fmla="val -57787"/>
              <a:gd name="adj2" fmla="val 121009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Read Figure 6.16 on p.214 for the </a:t>
            </a:r>
            <a:r>
              <a:rPr lang="en-US" altLang="zh-CN" sz="2000" b="1">
                <a:solidFill>
                  <a:srgbClr val="FF0000"/>
                </a:solidFill>
              </a:rPr>
              <a:t>5</a:t>
            </a:r>
            <a:r>
              <a:rPr lang="en-US" altLang="zh-CN" sz="2000" b="1" baseline="30000">
                <a:solidFill>
                  <a:srgbClr val="FF0000"/>
                </a:solidFill>
              </a:rPr>
              <a:t>th</a:t>
            </a:r>
            <a:r>
              <a:rPr lang="en-US" altLang="zh-CN" sz="2000" b="1"/>
              <a:t> algorithm on solving this problem.</a:t>
            </a:r>
          </a:p>
        </p:txBody>
      </p:sp>
      <p:sp>
        <p:nvSpPr>
          <p:cNvPr id="8212" name="Text Box 23">
            <a:extLst>
              <a:ext uri="{FF2B5EF4-FFF2-40B4-BE49-F238E27FC236}">
                <a16:creationId xmlns:a16="http://schemas.microsoft.com/office/drawing/2014/main" id="{15CC3F9C-972F-F115-8C2C-78F635A37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4625"/>
            <a:ext cx="900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7/14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5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757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utoUpdateAnimBg="0"/>
      <p:bldP spid="75780" grpId="0" autoUpdateAnimBg="0"/>
      <p:bldP spid="75781" grpId="0" autoUpdateAnimBg="0"/>
      <p:bldP spid="75782" grpId="0" autoUpdateAnimBg="0"/>
      <p:bldP spid="75783" grpId="0" animBg="1"/>
      <p:bldP spid="75784" grpId="0" autoUpdateAnimBg="0"/>
      <p:bldP spid="75785" grpId="0" autoUpdateAnimBg="0"/>
      <p:bldP spid="75786" grpId="0" autoUpdateAnimBg="0"/>
      <p:bldP spid="75787" grpId="0" animBg="1"/>
      <p:bldP spid="75788" grpId="0" autoUpdateAnimBg="0"/>
      <p:bldP spid="75789" grpId="0" autoUpdateAnimBg="0"/>
      <p:bldP spid="75794" grpId="0" animBg="1"/>
      <p:bldP spid="75795" grpId="0" autoUpdateAnimBg="0"/>
      <p:bldP spid="75797" grpId="0" autoUpdateAnimBg="0"/>
      <p:bldP spid="7579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>
            <a:extLst>
              <a:ext uri="{FF2B5EF4-FFF2-40B4-BE49-F238E27FC236}">
                <a16:creationId xmlns:a16="http://schemas.microsoft.com/office/drawing/2014/main" id="{2B4484FA-FE1F-9EF1-DE66-0C2FD6775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4288"/>
            <a:ext cx="510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ym typeface="Webdings" panose="05030102010509060703" pitchFamily="18" charset="2"/>
              </a:rPr>
              <a:t>§8  Sorting Large Structures</a:t>
            </a:r>
            <a:endParaRPr lang="en-US" altLang="zh-CN" sz="2400" b="1"/>
          </a:p>
        </p:txBody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C775C17D-C180-FDB1-7E46-029933CAB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792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43013" indent="-1243013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</a:rPr>
              <a:t>Problem:</a:t>
            </a:r>
            <a:r>
              <a:rPr lang="en-US" altLang="zh-CN" sz="2000" b="1"/>
              <a:t> Swapping large structures can be very much expensive.</a:t>
            </a:r>
          </a:p>
        </p:txBody>
      </p:sp>
      <p:sp>
        <p:nvSpPr>
          <p:cNvPr id="69636" name="Text Box 4">
            <a:extLst>
              <a:ext uri="{FF2B5EF4-FFF2-40B4-BE49-F238E27FC236}">
                <a16:creationId xmlns:a16="http://schemas.microsoft.com/office/drawing/2014/main" id="{B44EF595-8EF9-F53E-B1BD-E2D1C6588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800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44575" indent="-10445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</a:rPr>
              <a:t>Solution:</a:t>
            </a:r>
            <a:r>
              <a:rPr lang="en-US" altLang="zh-CN" sz="2000" b="1"/>
              <a:t> Add a pointer field to the structure and swap pointers instead – </a:t>
            </a:r>
            <a:r>
              <a:rPr lang="en-US" altLang="zh-CN" sz="2000" b="1">
                <a:solidFill>
                  <a:schemeClr val="hlink"/>
                </a:solidFill>
              </a:rPr>
              <a:t>indirect sorting</a:t>
            </a:r>
            <a:r>
              <a:rPr lang="en-US" altLang="zh-CN" sz="2000" b="1"/>
              <a:t>.  Physically rearrange the structures at last if it is really necessary.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7E3FC371-4E02-A526-DE75-FFD08E93F910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1981200"/>
            <a:ext cx="3476625" cy="1096963"/>
            <a:chOff x="1920" y="240"/>
            <a:chExt cx="2190" cy="691"/>
          </a:xfrm>
        </p:grpSpPr>
        <p:sp>
          <p:nvSpPr>
            <p:cNvPr id="9288" name="Rectangle 6">
              <a:extLst>
                <a:ext uri="{FF2B5EF4-FFF2-40B4-BE49-F238E27FC236}">
                  <a16:creationId xmlns:a16="http://schemas.microsoft.com/office/drawing/2014/main" id="{10128EA6-8C24-FB96-CDD7-5DA53D19F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40"/>
              <a:ext cx="461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</a:rPr>
                <a:t>list</a:t>
              </a:r>
              <a:endParaRPr lang="en-US" altLang="zh-CN" sz="2000" b="1">
                <a:solidFill>
                  <a:schemeClr val="hlink"/>
                </a:solidFill>
              </a:endParaRPr>
            </a:p>
          </p:txBody>
        </p:sp>
        <p:sp>
          <p:nvSpPr>
            <p:cNvPr id="9289" name="Rectangle 7">
              <a:extLst>
                <a:ext uri="{FF2B5EF4-FFF2-40B4-BE49-F238E27FC236}">
                  <a16:creationId xmlns:a16="http://schemas.microsoft.com/office/drawing/2014/main" id="{460F9800-14F7-ED58-4AFE-C9D472E3F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470"/>
              <a:ext cx="461" cy="23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key</a:t>
              </a:r>
              <a:endParaRPr lang="en-US" altLang="zh-CN" sz="2000" b="1"/>
            </a:p>
          </p:txBody>
        </p:sp>
        <p:sp>
          <p:nvSpPr>
            <p:cNvPr id="9290" name="Rectangle 8">
              <a:extLst>
                <a:ext uri="{FF2B5EF4-FFF2-40B4-BE49-F238E27FC236}">
                  <a16:creationId xmlns:a16="http://schemas.microsoft.com/office/drawing/2014/main" id="{28EA6DCE-6D0D-58A4-8E46-C38BCC33B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701"/>
              <a:ext cx="461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accent2"/>
                  </a:solidFill>
                </a:rPr>
                <a:t>table</a:t>
              </a:r>
              <a:endParaRPr lang="en-US" altLang="zh-CN" sz="2000" b="1"/>
            </a:p>
          </p:txBody>
        </p:sp>
        <p:sp>
          <p:nvSpPr>
            <p:cNvPr id="9291" name="Rectangle 9">
              <a:extLst>
                <a:ext uri="{FF2B5EF4-FFF2-40B4-BE49-F238E27FC236}">
                  <a16:creationId xmlns:a16="http://schemas.microsoft.com/office/drawing/2014/main" id="{876FF7DE-458E-10C8-BE6F-F83CC696E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40"/>
              <a:ext cx="288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[0]</a:t>
              </a:r>
            </a:p>
          </p:txBody>
        </p:sp>
        <p:sp>
          <p:nvSpPr>
            <p:cNvPr id="9292" name="Rectangle 10">
              <a:extLst>
                <a:ext uri="{FF2B5EF4-FFF2-40B4-BE49-F238E27FC236}">
                  <a16:creationId xmlns:a16="http://schemas.microsoft.com/office/drawing/2014/main" id="{FF32FD0C-EBEB-9C73-CB24-C88AE97FD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470"/>
              <a:ext cx="288" cy="23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d</a:t>
              </a:r>
            </a:p>
          </p:txBody>
        </p:sp>
        <p:sp>
          <p:nvSpPr>
            <p:cNvPr id="9293" name="Rectangle 11">
              <a:extLst>
                <a:ext uri="{FF2B5EF4-FFF2-40B4-BE49-F238E27FC236}">
                  <a16:creationId xmlns:a16="http://schemas.microsoft.com/office/drawing/2014/main" id="{A6D6892C-BA0E-2EB8-4A7E-C32AA96FF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701"/>
              <a:ext cx="288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0</a:t>
              </a:r>
              <a:endParaRPr lang="en-US" altLang="zh-CN" sz="2400" b="1"/>
            </a:p>
          </p:txBody>
        </p:sp>
        <p:sp>
          <p:nvSpPr>
            <p:cNvPr id="9294" name="Rectangle 12">
              <a:extLst>
                <a:ext uri="{FF2B5EF4-FFF2-40B4-BE49-F238E27FC236}">
                  <a16:creationId xmlns:a16="http://schemas.microsoft.com/office/drawing/2014/main" id="{F2C5179A-FE45-2AEA-C83C-3B52E26C6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240"/>
              <a:ext cx="288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[1]</a:t>
              </a:r>
            </a:p>
          </p:txBody>
        </p:sp>
        <p:sp>
          <p:nvSpPr>
            <p:cNvPr id="9295" name="Rectangle 13">
              <a:extLst>
                <a:ext uri="{FF2B5EF4-FFF2-40B4-BE49-F238E27FC236}">
                  <a16:creationId xmlns:a16="http://schemas.microsoft.com/office/drawing/2014/main" id="{15D2F34D-73A3-55C6-412E-76BEC5F5B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470"/>
              <a:ext cx="288" cy="23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b</a:t>
              </a:r>
              <a:endParaRPr lang="en-US" altLang="zh-CN" sz="1800" b="1"/>
            </a:p>
          </p:txBody>
        </p:sp>
        <p:sp>
          <p:nvSpPr>
            <p:cNvPr id="9296" name="Rectangle 14">
              <a:extLst>
                <a:ext uri="{FF2B5EF4-FFF2-40B4-BE49-F238E27FC236}">
                  <a16:creationId xmlns:a16="http://schemas.microsoft.com/office/drawing/2014/main" id="{45B68F59-4676-F533-4F6B-9EBF7CDDA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701"/>
              <a:ext cx="288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1</a:t>
              </a:r>
              <a:endParaRPr lang="en-US" altLang="zh-CN" sz="2400" b="1"/>
            </a:p>
          </p:txBody>
        </p:sp>
        <p:sp>
          <p:nvSpPr>
            <p:cNvPr id="9297" name="Rectangle 15">
              <a:extLst>
                <a:ext uri="{FF2B5EF4-FFF2-40B4-BE49-F238E27FC236}">
                  <a16:creationId xmlns:a16="http://schemas.microsoft.com/office/drawing/2014/main" id="{3DD903B7-0070-78BE-52C8-24D6ED1EE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7" y="240"/>
              <a:ext cx="289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[2]</a:t>
              </a:r>
            </a:p>
          </p:txBody>
        </p:sp>
        <p:sp>
          <p:nvSpPr>
            <p:cNvPr id="9298" name="Rectangle 16">
              <a:extLst>
                <a:ext uri="{FF2B5EF4-FFF2-40B4-BE49-F238E27FC236}">
                  <a16:creationId xmlns:a16="http://schemas.microsoft.com/office/drawing/2014/main" id="{39C8E583-12E8-2DEA-F32C-586438B1C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7" y="470"/>
              <a:ext cx="289" cy="23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f</a:t>
              </a:r>
              <a:endParaRPr lang="en-US" altLang="zh-CN" sz="1800" b="1"/>
            </a:p>
          </p:txBody>
        </p:sp>
        <p:sp>
          <p:nvSpPr>
            <p:cNvPr id="9299" name="Rectangle 17">
              <a:extLst>
                <a:ext uri="{FF2B5EF4-FFF2-40B4-BE49-F238E27FC236}">
                  <a16:creationId xmlns:a16="http://schemas.microsoft.com/office/drawing/2014/main" id="{04B69B84-6E47-0754-3E74-98E60BC40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7" y="701"/>
              <a:ext cx="289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2</a:t>
              </a:r>
              <a:endParaRPr lang="en-US" altLang="zh-CN" sz="2400" b="1"/>
            </a:p>
          </p:txBody>
        </p:sp>
        <p:sp>
          <p:nvSpPr>
            <p:cNvPr id="9300" name="Rectangle 18">
              <a:extLst>
                <a:ext uri="{FF2B5EF4-FFF2-40B4-BE49-F238E27FC236}">
                  <a16:creationId xmlns:a16="http://schemas.microsoft.com/office/drawing/2014/main" id="{25FE0208-AA66-B2C7-593B-7F6F68AFC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" y="240"/>
              <a:ext cx="288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[3]</a:t>
              </a:r>
            </a:p>
          </p:txBody>
        </p:sp>
        <p:sp>
          <p:nvSpPr>
            <p:cNvPr id="9301" name="Rectangle 19">
              <a:extLst>
                <a:ext uri="{FF2B5EF4-FFF2-40B4-BE49-F238E27FC236}">
                  <a16:creationId xmlns:a16="http://schemas.microsoft.com/office/drawing/2014/main" id="{8C37A133-3704-DCB7-5008-959300348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" y="470"/>
              <a:ext cx="288" cy="23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c</a:t>
              </a:r>
              <a:endParaRPr lang="en-US" altLang="zh-CN" sz="1800" b="1"/>
            </a:p>
          </p:txBody>
        </p:sp>
        <p:sp>
          <p:nvSpPr>
            <p:cNvPr id="9302" name="Rectangle 20">
              <a:extLst>
                <a:ext uri="{FF2B5EF4-FFF2-40B4-BE49-F238E27FC236}">
                  <a16:creationId xmlns:a16="http://schemas.microsoft.com/office/drawing/2014/main" id="{5DC699D6-700C-A2FE-468E-A3B4EA756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" y="701"/>
              <a:ext cx="288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3</a:t>
              </a:r>
              <a:endParaRPr lang="en-US" altLang="zh-CN" sz="1800" b="1"/>
            </a:p>
          </p:txBody>
        </p:sp>
        <p:sp>
          <p:nvSpPr>
            <p:cNvPr id="9303" name="Rectangle 21">
              <a:extLst>
                <a:ext uri="{FF2B5EF4-FFF2-40B4-BE49-F238E27FC236}">
                  <a16:creationId xmlns:a16="http://schemas.microsoft.com/office/drawing/2014/main" id="{FF7C3E3C-1177-3DE0-4BD4-3A40104F0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" y="240"/>
              <a:ext cx="288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[4]</a:t>
              </a:r>
            </a:p>
          </p:txBody>
        </p:sp>
        <p:sp>
          <p:nvSpPr>
            <p:cNvPr id="9304" name="Rectangle 22">
              <a:extLst>
                <a:ext uri="{FF2B5EF4-FFF2-40B4-BE49-F238E27FC236}">
                  <a16:creationId xmlns:a16="http://schemas.microsoft.com/office/drawing/2014/main" id="{D73183E9-8C6D-4A85-457C-963E1AF2C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" y="470"/>
              <a:ext cx="288" cy="23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a</a:t>
              </a:r>
            </a:p>
          </p:txBody>
        </p:sp>
        <p:sp>
          <p:nvSpPr>
            <p:cNvPr id="9305" name="Rectangle 23">
              <a:extLst>
                <a:ext uri="{FF2B5EF4-FFF2-40B4-BE49-F238E27FC236}">
                  <a16:creationId xmlns:a16="http://schemas.microsoft.com/office/drawing/2014/main" id="{C328F71F-D69A-8170-1169-CA407FF54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" y="701"/>
              <a:ext cx="288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4</a:t>
              </a:r>
              <a:endParaRPr lang="en-US" altLang="zh-CN" sz="1800" b="1"/>
            </a:p>
          </p:txBody>
        </p:sp>
        <p:sp>
          <p:nvSpPr>
            <p:cNvPr id="9306" name="Rectangle 24">
              <a:extLst>
                <a:ext uri="{FF2B5EF4-FFF2-40B4-BE49-F238E27FC236}">
                  <a16:creationId xmlns:a16="http://schemas.microsoft.com/office/drawing/2014/main" id="{C169DBC0-1025-69FE-560C-0BDDB763F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240"/>
              <a:ext cx="288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[5]</a:t>
              </a:r>
            </a:p>
          </p:txBody>
        </p:sp>
        <p:sp>
          <p:nvSpPr>
            <p:cNvPr id="9307" name="Rectangle 25">
              <a:extLst>
                <a:ext uri="{FF2B5EF4-FFF2-40B4-BE49-F238E27FC236}">
                  <a16:creationId xmlns:a16="http://schemas.microsoft.com/office/drawing/2014/main" id="{9B0EDEEF-F41E-2958-F9EB-AD126638E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470"/>
              <a:ext cx="288" cy="23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e</a:t>
              </a:r>
            </a:p>
          </p:txBody>
        </p:sp>
        <p:sp>
          <p:nvSpPr>
            <p:cNvPr id="9308" name="Rectangle 26">
              <a:extLst>
                <a:ext uri="{FF2B5EF4-FFF2-40B4-BE49-F238E27FC236}">
                  <a16:creationId xmlns:a16="http://schemas.microsoft.com/office/drawing/2014/main" id="{AF55AE49-08F1-330A-F3E9-84AA544BF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701"/>
              <a:ext cx="288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5</a:t>
              </a:r>
              <a:endParaRPr lang="en-US" altLang="zh-CN" sz="2400" b="1"/>
            </a:p>
          </p:txBody>
        </p:sp>
      </p:grpSp>
      <p:grpSp>
        <p:nvGrpSpPr>
          <p:cNvPr id="3" name="Group 27">
            <a:extLst>
              <a:ext uri="{FF2B5EF4-FFF2-40B4-BE49-F238E27FC236}">
                <a16:creationId xmlns:a16="http://schemas.microsoft.com/office/drawing/2014/main" id="{DA052C04-7BA5-1AC6-80C4-B9A75EEB9ED0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2711450"/>
            <a:ext cx="3476625" cy="365125"/>
            <a:chOff x="2016" y="797"/>
            <a:chExt cx="2190" cy="230"/>
          </a:xfrm>
        </p:grpSpPr>
        <p:sp>
          <p:nvSpPr>
            <p:cNvPr id="9281" name="Rectangle 28">
              <a:extLst>
                <a:ext uri="{FF2B5EF4-FFF2-40B4-BE49-F238E27FC236}">
                  <a16:creationId xmlns:a16="http://schemas.microsoft.com/office/drawing/2014/main" id="{46D8A10A-5473-7596-A55A-BC54F5455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797"/>
              <a:ext cx="461" cy="23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</a:rPr>
                <a:t>table</a:t>
              </a:r>
              <a:endParaRPr lang="en-US" altLang="zh-CN" sz="2000" b="1">
                <a:solidFill>
                  <a:schemeClr val="hlink"/>
                </a:solidFill>
              </a:endParaRPr>
            </a:p>
          </p:txBody>
        </p:sp>
        <p:sp>
          <p:nvSpPr>
            <p:cNvPr id="9282" name="Rectangle 29">
              <a:extLst>
                <a:ext uri="{FF2B5EF4-FFF2-40B4-BE49-F238E27FC236}">
                  <a16:creationId xmlns:a16="http://schemas.microsoft.com/office/drawing/2014/main" id="{A7085096-0966-42BB-963B-381EB3130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7" y="797"/>
              <a:ext cx="288" cy="23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4</a:t>
              </a:r>
              <a:endParaRPr lang="en-US" altLang="zh-CN" sz="2400" b="1"/>
            </a:p>
          </p:txBody>
        </p:sp>
        <p:sp>
          <p:nvSpPr>
            <p:cNvPr id="9283" name="Rectangle 30">
              <a:extLst>
                <a:ext uri="{FF2B5EF4-FFF2-40B4-BE49-F238E27FC236}">
                  <a16:creationId xmlns:a16="http://schemas.microsoft.com/office/drawing/2014/main" id="{F96405BD-F8D4-90A4-33AC-3BC359BCE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" y="797"/>
              <a:ext cx="288" cy="23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1</a:t>
              </a:r>
              <a:endParaRPr lang="en-US" altLang="zh-CN" sz="2400" b="1"/>
            </a:p>
          </p:txBody>
        </p:sp>
        <p:sp>
          <p:nvSpPr>
            <p:cNvPr id="9284" name="Rectangle 31">
              <a:extLst>
                <a:ext uri="{FF2B5EF4-FFF2-40B4-BE49-F238E27FC236}">
                  <a16:creationId xmlns:a16="http://schemas.microsoft.com/office/drawing/2014/main" id="{E19ADBBC-A378-56E9-A89B-49098D7DA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3" y="797"/>
              <a:ext cx="289" cy="23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3</a:t>
              </a:r>
              <a:endParaRPr lang="en-US" altLang="zh-CN" sz="2400" b="1"/>
            </a:p>
          </p:txBody>
        </p:sp>
        <p:sp>
          <p:nvSpPr>
            <p:cNvPr id="9285" name="Rectangle 32">
              <a:extLst>
                <a:ext uri="{FF2B5EF4-FFF2-40B4-BE49-F238E27FC236}">
                  <a16:creationId xmlns:a16="http://schemas.microsoft.com/office/drawing/2014/main" id="{BEBA2DD2-F5E9-6526-0908-29EBAC7F5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797"/>
              <a:ext cx="288" cy="23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0</a:t>
              </a:r>
              <a:endParaRPr lang="en-US" altLang="zh-CN" sz="1800" b="1"/>
            </a:p>
          </p:txBody>
        </p:sp>
        <p:sp>
          <p:nvSpPr>
            <p:cNvPr id="9286" name="Rectangle 33">
              <a:extLst>
                <a:ext uri="{FF2B5EF4-FFF2-40B4-BE49-F238E27FC236}">
                  <a16:creationId xmlns:a16="http://schemas.microsoft.com/office/drawing/2014/main" id="{EC7C808A-5E9A-CDD2-A266-B9D3B0C70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0" y="797"/>
              <a:ext cx="288" cy="23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5</a:t>
              </a:r>
              <a:endParaRPr lang="en-US" altLang="zh-CN" sz="1800" b="1"/>
            </a:p>
          </p:txBody>
        </p:sp>
        <p:sp>
          <p:nvSpPr>
            <p:cNvPr id="9287" name="Rectangle 34">
              <a:extLst>
                <a:ext uri="{FF2B5EF4-FFF2-40B4-BE49-F238E27FC236}">
                  <a16:creationId xmlns:a16="http://schemas.microsoft.com/office/drawing/2014/main" id="{DABE215F-080E-5192-A7E2-7ED309C35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8" y="797"/>
              <a:ext cx="288" cy="23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2</a:t>
              </a:r>
              <a:endParaRPr lang="en-US" altLang="zh-CN" sz="2400" b="1"/>
            </a:p>
          </p:txBody>
        </p:sp>
      </p:grpSp>
      <p:sp>
        <p:nvSpPr>
          <p:cNvPr id="69667" name="Text Box 35">
            <a:extLst>
              <a:ext uri="{FF2B5EF4-FFF2-40B4-BE49-F238E27FC236}">
                <a16:creationId xmlns:a16="http://schemas.microsoft.com/office/drawing/2014/main" id="{9C5916E2-BF49-BA94-37CC-E30165622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667000"/>
            <a:ext cx="7467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The sorted list is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list [ table[0] ], list [ table[1] ], ……, list [ table[n</a:t>
            </a:r>
            <a:r>
              <a:rPr lang="en-US" altLang="zh-CN" sz="2000" b="1">
                <a:latin typeface="Arial" panose="020B0604020202020204" pitchFamily="34" charset="0"/>
                <a:sym typeface="Symbol" panose="05050102010706020507" pitchFamily="18" charset="2"/>
              </a:rPr>
              <a:t>1] ]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69668" name="Text Box 36">
            <a:extLst>
              <a:ext uri="{FF2B5EF4-FFF2-40B4-BE49-F238E27FC236}">
                <a16:creationId xmlns:a16="http://schemas.microsoft.com/office/drawing/2014/main" id="{0F11F630-DEC6-CC5F-6CA4-715DFB4B5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657600"/>
            <a:ext cx="655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Note:</a:t>
            </a:r>
            <a:r>
              <a:rPr lang="en-US" altLang="zh-CN" sz="2000" b="1"/>
              <a:t>  Every permutation is made up of disjoint cycles.</a:t>
            </a:r>
          </a:p>
        </p:txBody>
      </p:sp>
      <p:sp>
        <p:nvSpPr>
          <p:cNvPr id="69669" name="Oval 37">
            <a:extLst>
              <a:ext uri="{FF2B5EF4-FFF2-40B4-BE49-F238E27FC236}">
                <a16:creationId xmlns:a16="http://schemas.microsoft.com/office/drawing/2014/main" id="{7C166270-DD25-412D-DFF5-5DD8DED95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743200"/>
            <a:ext cx="381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9670" name="Oval 38">
            <a:extLst>
              <a:ext uri="{FF2B5EF4-FFF2-40B4-BE49-F238E27FC236}">
                <a16:creationId xmlns:a16="http://schemas.microsoft.com/office/drawing/2014/main" id="{BA1523C0-A112-0F42-B410-020360CFC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743200"/>
            <a:ext cx="381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9671" name="Oval 39">
            <a:extLst>
              <a:ext uri="{FF2B5EF4-FFF2-40B4-BE49-F238E27FC236}">
                <a16:creationId xmlns:a16="http://schemas.microsoft.com/office/drawing/2014/main" id="{FA9D25A4-1845-4C4A-F2C5-743E57286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743200"/>
            <a:ext cx="381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9672" name="Oval 40">
            <a:extLst>
              <a:ext uri="{FF2B5EF4-FFF2-40B4-BE49-F238E27FC236}">
                <a16:creationId xmlns:a16="http://schemas.microsoft.com/office/drawing/2014/main" id="{8441AEB4-0EDB-82E6-B90E-B671791AF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43200"/>
            <a:ext cx="381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9673" name="Oval 41">
            <a:extLst>
              <a:ext uri="{FF2B5EF4-FFF2-40B4-BE49-F238E27FC236}">
                <a16:creationId xmlns:a16="http://schemas.microsoft.com/office/drawing/2014/main" id="{4D029227-AA5A-8D58-CD2F-8C59C5F27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743200"/>
            <a:ext cx="381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9674" name="Oval 42">
            <a:extLst>
              <a:ext uri="{FF2B5EF4-FFF2-40B4-BE49-F238E27FC236}">
                <a16:creationId xmlns:a16="http://schemas.microsoft.com/office/drawing/2014/main" id="{305CC73A-B53D-90FB-0983-96EC5B5A3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743200"/>
            <a:ext cx="381000" cy="304800"/>
          </a:xfrm>
          <a:prstGeom prst="ellipse">
            <a:avLst/>
          </a:prstGeom>
          <a:solidFill>
            <a:srgbClr val="CC99FF">
              <a:alpha val="50195"/>
            </a:srgbClr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9675" name="Oval 43">
            <a:extLst>
              <a:ext uri="{FF2B5EF4-FFF2-40B4-BE49-F238E27FC236}">
                <a16:creationId xmlns:a16="http://schemas.microsoft.com/office/drawing/2014/main" id="{71385F8C-F213-4601-93DA-AB9AEF867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743200"/>
            <a:ext cx="381000" cy="304800"/>
          </a:xfrm>
          <a:prstGeom prst="ellipse">
            <a:avLst/>
          </a:prstGeom>
          <a:solidFill>
            <a:srgbClr val="CC99FF">
              <a:alpha val="50195"/>
            </a:srgbClr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4" name="Group 44">
            <a:extLst>
              <a:ext uri="{FF2B5EF4-FFF2-40B4-BE49-F238E27FC236}">
                <a16:creationId xmlns:a16="http://schemas.microsoft.com/office/drawing/2014/main" id="{9EE3283B-7351-4DA3-890C-694373FE2A92}"/>
              </a:ext>
            </a:extLst>
          </p:cNvPr>
          <p:cNvGrpSpPr>
            <a:grpSpLocks/>
          </p:cNvGrpSpPr>
          <p:nvPr/>
        </p:nvGrpSpPr>
        <p:grpSpPr bwMode="auto">
          <a:xfrm>
            <a:off x="1316038" y="4130675"/>
            <a:ext cx="3476625" cy="1096963"/>
            <a:chOff x="1920" y="240"/>
            <a:chExt cx="2190" cy="691"/>
          </a:xfrm>
        </p:grpSpPr>
        <p:sp>
          <p:nvSpPr>
            <p:cNvPr id="9260" name="Rectangle 45">
              <a:extLst>
                <a:ext uri="{FF2B5EF4-FFF2-40B4-BE49-F238E27FC236}">
                  <a16:creationId xmlns:a16="http://schemas.microsoft.com/office/drawing/2014/main" id="{E07E9921-094F-3408-0253-EEACD045E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40"/>
              <a:ext cx="461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</a:rPr>
                <a:t>list</a:t>
              </a:r>
              <a:endParaRPr lang="en-US" altLang="zh-CN" sz="2000" b="1">
                <a:solidFill>
                  <a:schemeClr val="hlink"/>
                </a:solidFill>
              </a:endParaRPr>
            </a:p>
          </p:txBody>
        </p:sp>
        <p:sp>
          <p:nvSpPr>
            <p:cNvPr id="9261" name="Rectangle 46">
              <a:extLst>
                <a:ext uri="{FF2B5EF4-FFF2-40B4-BE49-F238E27FC236}">
                  <a16:creationId xmlns:a16="http://schemas.microsoft.com/office/drawing/2014/main" id="{56124D59-0951-76FF-21C8-CB6CB2F4B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470"/>
              <a:ext cx="461" cy="23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key</a:t>
              </a:r>
              <a:endParaRPr lang="en-US" altLang="zh-CN" sz="2000" b="1"/>
            </a:p>
          </p:txBody>
        </p:sp>
        <p:sp>
          <p:nvSpPr>
            <p:cNvPr id="9262" name="Rectangle 47">
              <a:extLst>
                <a:ext uri="{FF2B5EF4-FFF2-40B4-BE49-F238E27FC236}">
                  <a16:creationId xmlns:a16="http://schemas.microsoft.com/office/drawing/2014/main" id="{BAFC0F2D-1825-EE42-34ED-085948C20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701"/>
              <a:ext cx="461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</a:rPr>
                <a:t>table</a:t>
              </a:r>
              <a:endParaRPr lang="en-US" altLang="zh-CN" sz="2000" b="1">
                <a:solidFill>
                  <a:schemeClr val="hlink"/>
                </a:solidFill>
              </a:endParaRPr>
            </a:p>
          </p:txBody>
        </p:sp>
        <p:sp>
          <p:nvSpPr>
            <p:cNvPr id="9263" name="Rectangle 48">
              <a:extLst>
                <a:ext uri="{FF2B5EF4-FFF2-40B4-BE49-F238E27FC236}">
                  <a16:creationId xmlns:a16="http://schemas.microsoft.com/office/drawing/2014/main" id="{899537A1-B5E2-0DCE-BC35-9AACEBA35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40"/>
              <a:ext cx="288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[0]</a:t>
              </a:r>
            </a:p>
          </p:txBody>
        </p:sp>
        <p:sp>
          <p:nvSpPr>
            <p:cNvPr id="9264" name="Rectangle 49">
              <a:extLst>
                <a:ext uri="{FF2B5EF4-FFF2-40B4-BE49-F238E27FC236}">
                  <a16:creationId xmlns:a16="http://schemas.microsoft.com/office/drawing/2014/main" id="{AA363549-1310-BC01-F2AA-EE0BD99A6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470"/>
              <a:ext cx="288" cy="23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d</a:t>
              </a:r>
            </a:p>
          </p:txBody>
        </p:sp>
        <p:sp>
          <p:nvSpPr>
            <p:cNvPr id="9265" name="Rectangle 50">
              <a:extLst>
                <a:ext uri="{FF2B5EF4-FFF2-40B4-BE49-F238E27FC236}">
                  <a16:creationId xmlns:a16="http://schemas.microsoft.com/office/drawing/2014/main" id="{5ED97CFA-F87B-5A86-60B5-B7DBF461E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701"/>
              <a:ext cx="288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4</a:t>
              </a:r>
              <a:endParaRPr lang="en-US" altLang="zh-CN" sz="2400" b="1"/>
            </a:p>
          </p:txBody>
        </p:sp>
        <p:sp>
          <p:nvSpPr>
            <p:cNvPr id="9266" name="Rectangle 51">
              <a:extLst>
                <a:ext uri="{FF2B5EF4-FFF2-40B4-BE49-F238E27FC236}">
                  <a16:creationId xmlns:a16="http://schemas.microsoft.com/office/drawing/2014/main" id="{3724526C-0396-874F-045D-93A2A02A7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240"/>
              <a:ext cx="288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[1]</a:t>
              </a:r>
            </a:p>
          </p:txBody>
        </p:sp>
        <p:sp>
          <p:nvSpPr>
            <p:cNvPr id="9267" name="Rectangle 52">
              <a:extLst>
                <a:ext uri="{FF2B5EF4-FFF2-40B4-BE49-F238E27FC236}">
                  <a16:creationId xmlns:a16="http://schemas.microsoft.com/office/drawing/2014/main" id="{A9719FCC-7F90-6D17-0DC9-EC63E13F6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470"/>
              <a:ext cx="288" cy="23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b</a:t>
              </a:r>
              <a:endParaRPr lang="en-US" altLang="zh-CN" sz="1800" b="1"/>
            </a:p>
          </p:txBody>
        </p:sp>
        <p:sp>
          <p:nvSpPr>
            <p:cNvPr id="9268" name="Rectangle 53">
              <a:extLst>
                <a:ext uri="{FF2B5EF4-FFF2-40B4-BE49-F238E27FC236}">
                  <a16:creationId xmlns:a16="http://schemas.microsoft.com/office/drawing/2014/main" id="{479D3245-D545-BE30-4B3A-2F95DED64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701"/>
              <a:ext cx="288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1</a:t>
              </a:r>
              <a:endParaRPr lang="en-US" altLang="zh-CN" sz="2400" b="1"/>
            </a:p>
          </p:txBody>
        </p:sp>
        <p:sp>
          <p:nvSpPr>
            <p:cNvPr id="9269" name="Rectangle 54">
              <a:extLst>
                <a:ext uri="{FF2B5EF4-FFF2-40B4-BE49-F238E27FC236}">
                  <a16:creationId xmlns:a16="http://schemas.microsoft.com/office/drawing/2014/main" id="{33F643EB-B8E8-50C7-A763-CCD9E8CD2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7" y="240"/>
              <a:ext cx="289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[2]</a:t>
              </a:r>
            </a:p>
          </p:txBody>
        </p:sp>
        <p:sp>
          <p:nvSpPr>
            <p:cNvPr id="9270" name="Rectangle 55">
              <a:extLst>
                <a:ext uri="{FF2B5EF4-FFF2-40B4-BE49-F238E27FC236}">
                  <a16:creationId xmlns:a16="http://schemas.microsoft.com/office/drawing/2014/main" id="{9592DA24-C7D2-0819-A5B7-1B7944DC4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7" y="470"/>
              <a:ext cx="289" cy="23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f</a:t>
              </a:r>
              <a:endParaRPr lang="en-US" altLang="zh-CN" sz="1800" b="1"/>
            </a:p>
          </p:txBody>
        </p:sp>
        <p:sp>
          <p:nvSpPr>
            <p:cNvPr id="9271" name="Rectangle 56">
              <a:extLst>
                <a:ext uri="{FF2B5EF4-FFF2-40B4-BE49-F238E27FC236}">
                  <a16:creationId xmlns:a16="http://schemas.microsoft.com/office/drawing/2014/main" id="{58C23E86-C8E5-8EE3-5729-3A0D2FC17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7" y="701"/>
              <a:ext cx="289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3</a:t>
              </a:r>
              <a:endParaRPr lang="en-US" altLang="zh-CN" sz="2400" b="1"/>
            </a:p>
          </p:txBody>
        </p:sp>
        <p:sp>
          <p:nvSpPr>
            <p:cNvPr id="9272" name="Rectangle 57">
              <a:extLst>
                <a:ext uri="{FF2B5EF4-FFF2-40B4-BE49-F238E27FC236}">
                  <a16:creationId xmlns:a16="http://schemas.microsoft.com/office/drawing/2014/main" id="{503F29C6-A1C2-ABF8-CD23-BB3D9F74C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" y="240"/>
              <a:ext cx="288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[3]</a:t>
              </a:r>
            </a:p>
          </p:txBody>
        </p:sp>
        <p:sp>
          <p:nvSpPr>
            <p:cNvPr id="9273" name="Rectangle 58">
              <a:extLst>
                <a:ext uri="{FF2B5EF4-FFF2-40B4-BE49-F238E27FC236}">
                  <a16:creationId xmlns:a16="http://schemas.microsoft.com/office/drawing/2014/main" id="{689BD427-F46B-6D9F-452B-8348F8DBF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" y="470"/>
              <a:ext cx="288" cy="23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c</a:t>
              </a:r>
              <a:endParaRPr lang="en-US" altLang="zh-CN" sz="1800" b="1"/>
            </a:p>
          </p:txBody>
        </p:sp>
        <p:sp>
          <p:nvSpPr>
            <p:cNvPr id="9274" name="Rectangle 59">
              <a:extLst>
                <a:ext uri="{FF2B5EF4-FFF2-40B4-BE49-F238E27FC236}">
                  <a16:creationId xmlns:a16="http://schemas.microsoft.com/office/drawing/2014/main" id="{27B17E93-1CCA-69D5-F28E-A01F94014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" y="701"/>
              <a:ext cx="288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0</a:t>
              </a:r>
              <a:endParaRPr lang="en-US" altLang="zh-CN" sz="1800" b="1"/>
            </a:p>
          </p:txBody>
        </p:sp>
        <p:sp>
          <p:nvSpPr>
            <p:cNvPr id="9275" name="Rectangle 60">
              <a:extLst>
                <a:ext uri="{FF2B5EF4-FFF2-40B4-BE49-F238E27FC236}">
                  <a16:creationId xmlns:a16="http://schemas.microsoft.com/office/drawing/2014/main" id="{6604F8D3-F46B-0067-54B0-DA4F7AB97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" y="240"/>
              <a:ext cx="288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[4]</a:t>
              </a:r>
            </a:p>
          </p:txBody>
        </p:sp>
        <p:sp>
          <p:nvSpPr>
            <p:cNvPr id="9276" name="Rectangle 61">
              <a:extLst>
                <a:ext uri="{FF2B5EF4-FFF2-40B4-BE49-F238E27FC236}">
                  <a16:creationId xmlns:a16="http://schemas.microsoft.com/office/drawing/2014/main" id="{B7611E03-0818-2655-3CAA-2BB48597E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" y="470"/>
              <a:ext cx="288" cy="23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a</a:t>
              </a:r>
            </a:p>
          </p:txBody>
        </p:sp>
        <p:sp>
          <p:nvSpPr>
            <p:cNvPr id="9277" name="Rectangle 62">
              <a:extLst>
                <a:ext uri="{FF2B5EF4-FFF2-40B4-BE49-F238E27FC236}">
                  <a16:creationId xmlns:a16="http://schemas.microsoft.com/office/drawing/2014/main" id="{06125B15-2FB0-C14A-0AE0-B5F36673E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" y="701"/>
              <a:ext cx="288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5</a:t>
              </a:r>
              <a:endParaRPr lang="en-US" altLang="zh-CN" sz="1800" b="1"/>
            </a:p>
          </p:txBody>
        </p:sp>
        <p:sp>
          <p:nvSpPr>
            <p:cNvPr id="9278" name="Rectangle 63">
              <a:extLst>
                <a:ext uri="{FF2B5EF4-FFF2-40B4-BE49-F238E27FC236}">
                  <a16:creationId xmlns:a16="http://schemas.microsoft.com/office/drawing/2014/main" id="{300FA0E5-1994-3326-6051-D713D543F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240"/>
              <a:ext cx="288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[5]</a:t>
              </a:r>
            </a:p>
          </p:txBody>
        </p:sp>
        <p:sp>
          <p:nvSpPr>
            <p:cNvPr id="9279" name="Rectangle 64">
              <a:extLst>
                <a:ext uri="{FF2B5EF4-FFF2-40B4-BE49-F238E27FC236}">
                  <a16:creationId xmlns:a16="http://schemas.microsoft.com/office/drawing/2014/main" id="{A1B464BB-ED65-CB83-5DC7-6F4E7F133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470"/>
              <a:ext cx="288" cy="23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e</a:t>
              </a:r>
            </a:p>
          </p:txBody>
        </p:sp>
        <p:sp>
          <p:nvSpPr>
            <p:cNvPr id="9280" name="Rectangle 65">
              <a:extLst>
                <a:ext uri="{FF2B5EF4-FFF2-40B4-BE49-F238E27FC236}">
                  <a16:creationId xmlns:a16="http://schemas.microsoft.com/office/drawing/2014/main" id="{6068C859-07AC-9BB5-2BAB-0B5F6638A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701"/>
              <a:ext cx="288" cy="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2</a:t>
              </a:r>
              <a:endParaRPr lang="en-US" altLang="zh-CN" sz="2400" b="1"/>
            </a:p>
          </p:txBody>
        </p:sp>
      </p:grpSp>
      <p:sp>
        <p:nvSpPr>
          <p:cNvPr id="69698" name="Text Box 66">
            <a:extLst>
              <a:ext uri="{FF2B5EF4-FFF2-40B4-BE49-F238E27FC236}">
                <a16:creationId xmlns:a16="http://schemas.microsoft.com/office/drawing/2014/main" id="{B85A4BBE-29F5-2937-B5AA-690A3F4DE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8438" y="4130675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temp = d</a:t>
            </a:r>
          </a:p>
        </p:txBody>
      </p:sp>
      <p:sp>
        <p:nvSpPr>
          <p:cNvPr id="69699" name="Text Box 67">
            <a:extLst>
              <a:ext uri="{FF2B5EF4-FFF2-40B4-BE49-F238E27FC236}">
                <a16:creationId xmlns:a16="http://schemas.microsoft.com/office/drawing/2014/main" id="{5FECE638-9B35-5F28-021C-E08523FFC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8438" y="4435475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current = 0</a:t>
            </a:r>
          </a:p>
        </p:txBody>
      </p:sp>
      <p:sp>
        <p:nvSpPr>
          <p:cNvPr id="69700" name="Text Box 68">
            <a:extLst>
              <a:ext uri="{FF2B5EF4-FFF2-40B4-BE49-F238E27FC236}">
                <a16:creationId xmlns:a16="http://schemas.microsoft.com/office/drawing/2014/main" id="{9C036014-427B-A949-A333-B7525F661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8438" y="4740275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next = 4</a:t>
            </a:r>
          </a:p>
        </p:txBody>
      </p:sp>
      <p:sp>
        <p:nvSpPr>
          <p:cNvPr id="69701" name="Rectangle 69">
            <a:extLst>
              <a:ext uri="{FF2B5EF4-FFF2-40B4-BE49-F238E27FC236}">
                <a16:creationId xmlns:a16="http://schemas.microsoft.com/office/drawing/2014/main" id="{56C71A4C-6EF8-54AA-3974-434C64699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4495800"/>
            <a:ext cx="449263" cy="363538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</a:rPr>
              <a:t>a</a:t>
            </a:r>
            <a:endParaRPr lang="en-US" altLang="zh-CN" sz="2400" b="1"/>
          </a:p>
        </p:txBody>
      </p:sp>
      <p:sp>
        <p:nvSpPr>
          <p:cNvPr id="69702" name="Rectangle 70">
            <a:extLst>
              <a:ext uri="{FF2B5EF4-FFF2-40B4-BE49-F238E27FC236}">
                <a16:creationId xmlns:a16="http://schemas.microsoft.com/office/drawing/2014/main" id="{61B6E9B2-4D39-22F9-97B6-14B615502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4859338"/>
            <a:ext cx="449263" cy="363537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</a:rPr>
              <a:t>0</a:t>
            </a:r>
            <a:endParaRPr lang="en-US" altLang="zh-CN" sz="2400" b="1"/>
          </a:p>
        </p:txBody>
      </p:sp>
      <p:sp>
        <p:nvSpPr>
          <p:cNvPr id="69703" name="Text Box 71">
            <a:extLst>
              <a:ext uri="{FF2B5EF4-FFF2-40B4-BE49-F238E27FC236}">
                <a16:creationId xmlns:a16="http://schemas.microsoft.com/office/drawing/2014/main" id="{214519E7-5B7A-5272-BA5A-AD1F8F4D8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7638" y="4435475"/>
            <a:ext cx="228600" cy="3968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4</a:t>
            </a:r>
            <a:endParaRPr lang="en-US" altLang="zh-CN" sz="2000" b="1">
              <a:solidFill>
                <a:schemeClr val="hlink"/>
              </a:solidFill>
            </a:endParaRPr>
          </a:p>
        </p:txBody>
      </p:sp>
      <p:sp>
        <p:nvSpPr>
          <p:cNvPr id="69704" name="Text Box 72">
            <a:extLst>
              <a:ext uri="{FF2B5EF4-FFF2-40B4-BE49-F238E27FC236}">
                <a16:creationId xmlns:a16="http://schemas.microsoft.com/office/drawing/2014/main" id="{18949D71-BD0A-310B-ABE4-5E6AA47E9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6638" y="4740275"/>
            <a:ext cx="381000" cy="3968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5</a:t>
            </a:r>
            <a:endParaRPr lang="en-US" altLang="zh-CN" sz="2000" b="1">
              <a:solidFill>
                <a:schemeClr val="hlink"/>
              </a:solidFill>
            </a:endParaRPr>
          </a:p>
        </p:txBody>
      </p:sp>
      <p:sp>
        <p:nvSpPr>
          <p:cNvPr id="69705" name="Rectangle 73">
            <a:extLst>
              <a:ext uri="{FF2B5EF4-FFF2-40B4-BE49-F238E27FC236}">
                <a16:creationId xmlns:a16="http://schemas.microsoft.com/office/drawing/2014/main" id="{6A1C67A1-7527-FF7B-986E-844510A6C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495800"/>
            <a:ext cx="449263" cy="363538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</a:rPr>
              <a:t>e</a:t>
            </a:r>
            <a:endParaRPr lang="en-US" altLang="zh-CN" sz="2400" b="1"/>
          </a:p>
        </p:txBody>
      </p:sp>
      <p:sp>
        <p:nvSpPr>
          <p:cNvPr id="69706" name="Rectangle 74">
            <a:extLst>
              <a:ext uri="{FF2B5EF4-FFF2-40B4-BE49-F238E27FC236}">
                <a16:creationId xmlns:a16="http://schemas.microsoft.com/office/drawing/2014/main" id="{5CDC1FA9-41DE-5C5E-E9C6-BFDD4049C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859338"/>
            <a:ext cx="449263" cy="363537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</a:rPr>
              <a:t>4</a:t>
            </a:r>
            <a:endParaRPr lang="en-US" altLang="zh-CN" sz="2400" b="1"/>
          </a:p>
        </p:txBody>
      </p:sp>
      <p:sp>
        <p:nvSpPr>
          <p:cNvPr id="69707" name="Text Box 75">
            <a:extLst>
              <a:ext uri="{FF2B5EF4-FFF2-40B4-BE49-F238E27FC236}">
                <a16:creationId xmlns:a16="http://schemas.microsoft.com/office/drawing/2014/main" id="{F44C40E8-1B6F-4AC9-4EAE-E92882180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7638" y="4435475"/>
            <a:ext cx="381000" cy="3968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5</a:t>
            </a:r>
            <a:endParaRPr lang="en-US" altLang="zh-CN" sz="2000" b="1">
              <a:solidFill>
                <a:schemeClr val="hlink"/>
              </a:solidFill>
            </a:endParaRPr>
          </a:p>
        </p:txBody>
      </p:sp>
      <p:sp>
        <p:nvSpPr>
          <p:cNvPr id="69708" name="Text Box 76">
            <a:extLst>
              <a:ext uri="{FF2B5EF4-FFF2-40B4-BE49-F238E27FC236}">
                <a16:creationId xmlns:a16="http://schemas.microsoft.com/office/drawing/2014/main" id="{82005628-711B-6585-8309-E678568B6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6638" y="4740275"/>
            <a:ext cx="381000" cy="3968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2</a:t>
            </a:r>
            <a:endParaRPr lang="en-US" altLang="zh-CN" sz="2000" b="1">
              <a:solidFill>
                <a:schemeClr val="hlink"/>
              </a:solidFill>
            </a:endParaRPr>
          </a:p>
        </p:txBody>
      </p:sp>
      <p:sp>
        <p:nvSpPr>
          <p:cNvPr id="69709" name="Rectangle 77">
            <a:extLst>
              <a:ext uri="{FF2B5EF4-FFF2-40B4-BE49-F238E27FC236}">
                <a16:creationId xmlns:a16="http://schemas.microsoft.com/office/drawing/2014/main" id="{8154E19E-4F07-E3CA-1B8D-E75A3595D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495800"/>
            <a:ext cx="449263" cy="363538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</a:rPr>
              <a:t>f</a:t>
            </a:r>
            <a:endParaRPr lang="en-US" altLang="zh-CN" sz="2400" b="1"/>
          </a:p>
        </p:txBody>
      </p:sp>
      <p:sp>
        <p:nvSpPr>
          <p:cNvPr id="69710" name="Rectangle 78">
            <a:extLst>
              <a:ext uri="{FF2B5EF4-FFF2-40B4-BE49-F238E27FC236}">
                <a16:creationId xmlns:a16="http://schemas.microsoft.com/office/drawing/2014/main" id="{962091E4-F21B-C635-0F89-DC7A63106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859338"/>
            <a:ext cx="449263" cy="363537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</a:rPr>
              <a:t>5</a:t>
            </a:r>
            <a:endParaRPr lang="en-US" altLang="zh-CN" sz="2400" b="1"/>
          </a:p>
        </p:txBody>
      </p:sp>
      <p:sp>
        <p:nvSpPr>
          <p:cNvPr id="69711" name="Text Box 79">
            <a:extLst>
              <a:ext uri="{FF2B5EF4-FFF2-40B4-BE49-F238E27FC236}">
                <a16:creationId xmlns:a16="http://schemas.microsoft.com/office/drawing/2014/main" id="{667BAEAE-6A2E-2319-ED31-77CA90128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7638" y="4435475"/>
            <a:ext cx="381000" cy="3968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2</a:t>
            </a:r>
            <a:endParaRPr lang="en-US" altLang="zh-CN" sz="2000" b="1">
              <a:solidFill>
                <a:schemeClr val="hlink"/>
              </a:solidFill>
            </a:endParaRPr>
          </a:p>
        </p:txBody>
      </p:sp>
      <p:sp>
        <p:nvSpPr>
          <p:cNvPr id="69712" name="Text Box 80">
            <a:extLst>
              <a:ext uri="{FF2B5EF4-FFF2-40B4-BE49-F238E27FC236}">
                <a16:creationId xmlns:a16="http://schemas.microsoft.com/office/drawing/2014/main" id="{BCFFDA6D-4982-7191-F33E-03BE52AAD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6638" y="4740275"/>
            <a:ext cx="381000" cy="3968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3</a:t>
            </a:r>
            <a:endParaRPr lang="en-US" altLang="zh-CN" sz="2000" b="1">
              <a:solidFill>
                <a:schemeClr val="hlink"/>
              </a:solidFill>
            </a:endParaRPr>
          </a:p>
        </p:txBody>
      </p:sp>
      <p:sp>
        <p:nvSpPr>
          <p:cNvPr id="69713" name="Rectangle 81">
            <a:extLst>
              <a:ext uri="{FF2B5EF4-FFF2-40B4-BE49-F238E27FC236}">
                <a16:creationId xmlns:a16="http://schemas.microsoft.com/office/drawing/2014/main" id="{8A265DC9-39C3-AE07-056A-C695A8426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495800"/>
            <a:ext cx="449263" cy="363538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</a:rPr>
              <a:t>c</a:t>
            </a:r>
            <a:endParaRPr lang="en-US" altLang="zh-CN" sz="2400" b="1"/>
          </a:p>
        </p:txBody>
      </p:sp>
      <p:sp>
        <p:nvSpPr>
          <p:cNvPr id="69714" name="Rectangle 82">
            <a:extLst>
              <a:ext uri="{FF2B5EF4-FFF2-40B4-BE49-F238E27FC236}">
                <a16:creationId xmlns:a16="http://schemas.microsoft.com/office/drawing/2014/main" id="{C4C66882-6E8E-807F-C390-D8A14F04E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859338"/>
            <a:ext cx="449263" cy="363537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</a:rPr>
              <a:t>2</a:t>
            </a:r>
            <a:endParaRPr lang="en-US" altLang="zh-CN" sz="2400" b="1"/>
          </a:p>
        </p:txBody>
      </p:sp>
      <p:sp>
        <p:nvSpPr>
          <p:cNvPr id="69715" name="Text Box 83">
            <a:extLst>
              <a:ext uri="{FF2B5EF4-FFF2-40B4-BE49-F238E27FC236}">
                <a16:creationId xmlns:a16="http://schemas.microsoft.com/office/drawing/2014/main" id="{81042A34-3CE2-B7AD-59C0-87B9F4F8B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1438" y="4435475"/>
            <a:ext cx="381000" cy="3968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3</a:t>
            </a:r>
            <a:endParaRPr lang="en-US" altLang="zh-CN" sz="2000" b="1">
              <a:solidFill>
                <a:schemeClr val="hlink"/>
              </a:solidFill>
            </a:endParaRPr>
          </a:p>
        </p:txBody>
      </p:sp>
      <p:sp>
        <p:nvSpPr>
          <p:cNvPr id="69716" name="Oval 84">
            <a:extLst>
              <a:ext uri="{FF2B5EF4-FFF2-40B4-BE49-F238E27FC236}">
                <a16:creationId xmlns:a16="http://schemas.microsoft.com/office/drawing/2014/main" id="{2AE4C682-1BE5-BD55-32FB-F1319FAA0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4892675"/>
            <a:ext cx="381000" cy="304800"/>
          </a:xfrm>
          <a:prstGeom prst="ellipse">
            <a:avLst/>
          </a:prstGeom>
          <a:solidFill>
            <a:srgbClr val="CC99FF">
              <a:alpha val="50195"/>
            </a:srgbClr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9717" name="Rectangle 85">
            <a:extLst>
              <a:ext uri="{FF2B5EF4-FFF2-40B4-BE49-F238E27FC236}">
                <a16:creationId xmlns:a16="http://schemas.microsoft.com/office/drawing/2014/main" id="{327FF64C-DA91-05E3-A897-BE8ADDBD5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95800"/>
            <a:ext cx="449263" cy="363538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</a:rPr>
              <a:t>d</a:t>
            </a:r>
            <a:endParaRPr lang="en-US" altLang="zh-CN" sz="2400" b="1"/>
          </a:p>
        </p:txBody>
      </p:sp>
      <p:sp>
        <p:nvSpPr>
          <p:cNvPr id="69718" name="Rectangle 86">
            <a:extLst>
              <a:ext uri="{FF2B5EF4-FFF2-40B4-BE49-F238E27FC236}">
                <a16:creationId xmlns:a16="http://schemas.microsoft.com/office/drawing/2014/main" id="{89D41F18-3531-E27B-DF81-937736813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859338"/>
            <a:ext cx="449263" cy="363537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</a:rPr>
              <a:t>3</a:t>
            </a:r>
            <a:endParaRPr lang="en-US" altLang="zh-CN" sz="2400" b="1"/>
          </a:p>
        </p:txBody>
      </p:sp>
      <p:sp>
        <p:nvSpPr>
          <p:cNvPr id="69719" name="Text Box 87">
            <a:extLst>
              <a:ext uri="{FF2B5EF4-FFF2-40B4-BE49-F238E27FC236}">
                <a16:creationId xmlns:a16="http://schemas.microsoft.com/office/drawing/2014/main" id="{6D66EC2C-81C3-88BC-903E-9EBF89F44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334000"/>
            <a:ext cx="7620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In the worst case there are       ?        cycles and requires       ?       record moves.</a:t>
            </a:r>
          </a:p>
        </p:txBody>
      </p:sp>
      <p:sp>
        <p:nvSpPr>
          <p:cNvPr id="69720" name="Text Box 88">
            <a:extLst>
              <a:ext uri="{FF2B5EF4-FFF2-40B4-BE49-F238E27FC236}">
                <a16:creationId xmlns:a16="http://schemas.microsoft.com/office/drawing/2014/main" id="{A1DAE478-5E16-CADA-F344-356B3DD11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334000"/>
            <a:ext cx="990600" cy="3968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ym typeface="Symbol" panose="05050102010706020507" pitchFamily="18" charset="2"/>
              </a:rPr>
              <a:t> </a:t>
            </a:r>
            <a:r>
              <a:rPr lang="en-US" altLang="zh-CN" sz="2000" b="1" i="1">
                <a:sym typeface="Symbol" panose="05050102010706020507" pitchFamily="18" charset="2"/>
              </a:rPr>
              <a:t>N</a:t>
            </a:r>
            <a:r>
              <a:rPr lang="en-US" altLang="zh-CN" sz="2000" b="1">
                <a:sym typeface="Symbol" panose="05050102010706020507" pitchFamily="18" charset="2"/>
              </a:rPr>
              <a:t> / 2</a:t>
            </a:r>
            <a:endParaRPr lang="en-US" altLang="zh-CN" sz="2000" b="1"/>
          </a:p>
        </p:txBody>
      </p:sp>
      <p:sp>
        <p:nvSpPr>
          <p:cNvPr id="69721" name="Text Box 89">
            <a:extLst>
              <a:ext uri="{FF2B5EF4-FFF2-40B4-BE49-F238E27FC236}">
                <a16:creationId xmlns:a16="http://schemas.microsoft.com/office/drawing/2014/main" id="{144C911B-131D-6ACE-C362-6AFB904B5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334000"/>
            <a:ext cx="1219200" cy="3968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ym typeface="Symbol" panose="05050102010706020507" pitchFamily="18" charset="2"/>
              </a:rPr>
              <a:t> 3</a:t>
            </a:r>
            <a:r>
              <a:rPr lang="en-US" altLang="zh-CN" sz="2000" b="1" i="1">
                <a:sym typeface="Symbol" panose="05050102010706020507" pitchFamily="18" charset="2"/>
              </a:rPr>
              <a:t>N</a:t>
            </a:r>
            <a:r>
              <a:rPr lang="en-US" altLang="zh-CN" sz="2000" b="1">
                <a:sym typeface="Symbol" panose="05050102010706020507" pitchFamily="18" charset="2"/>
              </a:rPr>
              <a:t> / 2</a:t>
            </a:r>
            <a:endParaRPr lang="en-US" altLang="zh-CN" sz="2000" b="1"/>
          </a:p>
        </p:txBody>
      </p:sp>
      <p:sp>
        <p:nvSpPr>
          <p:cNvPr id="69722" name="Text Box 90">
            <a:extLst>
              <a:ext uri="{FF2B5EF4-FFF2-40B4-BE49-F238E27FC236}">
                <a16:creationId xmlns:a16="http://schemas.microsoft.com/office/drawing/2014/main" id="{51D5526A-4E22-778A-6324-B208EB41B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019800"/>
            <a:ext cx="541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1"/>
              <a:t>T</a:t>
            </a:r>
            <a:r>
              <a:rPr lang="en-US" altLang="zh-CN" sz="2000" b="1"/>
              <a:t> = O( </a:t>
            </a:r>
            <a:r>
              <a:rPr lang="en-US" altLang="zh-CN" sz="2000" b="1" i="1"/>
              <a:t>m N </a:t>
            </a:r>
            <a:r>
              <a:rPr lang="en-US" altLang="zh-CN" sz="2000" b="1"/>
              <a:t>) where </a:t>
            </a:r>
            <a:r>
              <a:rPr lang="en-US" altLang="zh-CN" sz="2000" b="1" i="1"/>
              <a:t>m</a:t>
            </a:r>
            <a:r>
              <a:rPr lang="en-US" altLang="zh-CN" sz="2000" b="1"/>
              <a:t> is the size of a structure.</a:t>
            </a:r>
            <a:endParaRPr lang="en-US" altLang="zh-CN" sz="2000" b="1" i="1"/>
          </a:p>
        </p:txBody>
      </p:sp>
      <p:sp>
        <p:nvSpPr>
          <p:cNvPr id="69723" name="Text Box 91">
            <a:extLst>
              <a:ext uri="{FF2B5EF4-FFF2-40B4-BE49-F238E27FC236}">
                <a16:creationId xmlns:a16="http://schemas.microsoft.com/office/drawing/2014/main" id="{7C77B93A-BFD4-67A4-AF9D-4D9612ADC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057400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MS Hei" pitchFamily="49" charset="-122"/>
              </a:rPr>
              <a:t>〖Example〗</a:t>
            </a:r>
            <a:r>
              <a:rPr lang="en-US" altLang="zh-CN" sz="2400" b="1">
                <a:solidFill>
                  <a:schemeClr val="hlink"/>
                </a:solidFill>
                <a:ea typeface="MS Hei" pitchFamily="49" charset="-122"/>
              </a:rPr>
              <a:t>Table Sort</a:t>
            </a:r>
          </a:p>
        </p:txBody>
      </p:sp>
      <p:sp>
        <p:nvSpPr>
          <p:cNvPr id="9259" name="Text Box 92">
            <a:extLst>
              <a:ext uri="{FF2B5EF4-FFF2-40B4-BE49-F238E27FC236}">
                <a16:creationId xmlns:a16="http://schemas.microsoft.com/office/drawing/2014/main" id="{95BC35A5-93E0-97B3-452A-E2A1D2C57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4625"/>
            <a:ext cx="900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8/14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7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6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96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9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9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9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9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9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9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9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9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696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696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96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96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97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97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97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97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697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697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697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697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697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697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697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697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697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697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697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697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2" dur="500"/>
                                        <p:tgtEl>
                                          <p:spTgt spid="697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697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697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697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697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697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697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autoUpdateAnimBg="0"/>
      <p:bldP spid="69635" grpId="0" autoUpdateAnimBg="0"/>
      <p:bldP spid="69636" grpId="0" autoUpdateAnimBg="0"/>
      <p:bldP spid="69667" grpId="0" autoUpdateAnimBg="0"/>
      <p:bldP spid="69668" grpId="0" autoUpdateAnimBg="0"/>
      <p:bldP spid="69669" grpId="0" animBg="1"/>
      <p:bldP spid="69670" grpId="0" animBg="1"/>
      <p:bldP spid="69671" grpId="0" animBg="1"/>
      <p:bldP spid="69672" grpId="0" animBg="1"/>
      <p:bldP spid="69673" grpId="0" animBg="1"/>
      <p:bldP spid="69674" grpId="0" animBg="1"/>
      <p:bldP spid="69675" grpId="0" animBg="1"/>
      <p:bldP spid="69698" grpId="0" autoUpdateAnimBg="0"/>
      <p:bldP spid="69699" grpId="0" autoUpdateAnimBg="0"/>
      <p:bldP spid="69700" grpId="0" autoUpdateAnimBg="0"/>
      <p:bldP spid="69701" grpId="0" animBg="1" autoUpdateAnimBg="0"/>
      <p:bldP spid="69702" grpId="0" animBg="1" autoUpdateAnimBg="0"/>
      <p:bldP spid="69703" grpId="0" animBg="1" autoUpdateAnimBg="0"/>
      <p:bldP spid="69704" grpId="0" animBg="1" autoUpdateAnimBg="0"/>
      <p:bldP spid="69705" grpId="0" animBg="1" autoUpdateAnimBg="0"/>
      <p:bldP spid="69706" grpId="0" animBg="1" autoUpdateAnimBg="0"/>
      <p:bldP spid="69707" grpId="0" animBg="1" autoUpdateAnimBg="0"/>
      <p:bldP spid="69708" grpId="0" animBg="1" autoUpdateAnimBg="0"/>
      <p:bldP spid="69709" grpId="0" animBg="1" autoUpdateAnimBg="0"/>
      <p:bldP spid="69710" grpId="0" animBg="1" autoUpdateAnimBg="0"/>
      <p:bldP spid="69711" grpId="0" animBg="1" autoUpdateAnimBg="0"/>
      <p:bldP spid="69712" grpId="0" animBg="1" autoUpdateAnimBg="0"/>
      <p:bldP spid="69713" grpId="0" animBg="1" autoUpdateAnimBg="0"/>
      <p:bldP spid="69714" grpId="0" animBg="1" autoUpdateAnimBg="0"/>
      <p:bldP spid="69715" grpId="0" animBg="1" autoUpdateAnimBg="0"/>
      <p:bldP spid="69716" grpId="0" animBg="1"/>
      <p:bldP spid="69717" grpId="0" animBg="1" autoUpdateAnimBg="0"/>
      <p:bldP spid="69718" grpId="0" animBg="1" autoUpdateAnimBg="0"/>
      <p:bldP spid="69719" grpId="0" autoUpdateAnimBg="0"/>
      <p:bldP spid="69720" grpId="0" animBg="1" autoUpdateAnimBg="0"/>
      <p:bldP spid="69721" grpId="0" animBg="1" autoUpdateAnimBg="0"/>
      <p:bldP spid="69722" grpId="0" autoUpdateAnimBg="0"/>
      <p:bldP spid="6972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>
            <a:extLst>
              <a:ext uri="{FF2B5EF4-FFF2-40B4-BE49-F238E27FC236}">
                <a16:creationId xmlns:a16="http://schemas.microsoft.com/office/drawing/2014/main" id="{19E04277-2E71-8C58-D1B4-395B0F957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4288"/>
            <a:ext cx="701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ym typeface="Webdings" panose="05030102010509060703" pitchFamily="18" charset="2"/>
              </a:rPr>
              <a:t>§9  A General Lower Bound for Sorting</a:t>
            </a:r>
            <a:endParaRPr lang="en-US" altLang="zh-CN" sz="2400" b="1"/>
          </a:p>
        </p:txBody>
      </p:sp>
      <p:sp>
        <p:nvSpPr>
          <p:cNvPr id="63529" name="Text Box 41">
            <a:extLst>
              <a:ext uri="{FF2B5EF4-FFF2-40B4-BE49-F238E27FC236}">
                <a16:creationId xmlns:a16="http://schemas.microsoft.com/office/drawing/2014/main" id="{0D717EDD-E16F-AAC0-E930-75094B6A0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33400"/>
            <a:ext cx="838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Arial" panose="020B0604020202020204" pitchFamily="34" charset="0"/>
              </a:rPr>
              <a:t>【Theorem】</a:t>
            </a:r>
            <a:r>
              <a:rPr lang="en-US" altLang="zh-CN" sz="2400" b="1"/>
              <a:t>Any algorithm that </a:t>
            </a:r>
            <a:r>
              <a:rPr lang="en-US" altLang="zh-CN" sz="2400" b="1">
                <a:solidFill>
                  <a:schemeClr val="hlink"/>
                </a:solidFill>
              </a:rPr>
              <a:t>sorts by comparisons only</a:t>
            </a:r>
            <a:r>
              <a:rPr lang="en-US" altLang="zh-CN" sz="2400" b="1"/>
              <a:t> must have a worst case computing time of </a:t>
            </a:r>
            <a:r>
              <a:rPr lang="en-US" altLang="zh-CN" sz="2400" b="1">
                <a:sym typeface="Symbol" panose="05050102010706020507" pitchFamily="18" charset="2"/>
              </a:rPr>
              <a:t>( </a:t>
            </a:r>
            <a:r>
              <a:rPr lang="en-US" altLang="zh-CN" sz="2400" b="1" i="1">
                <a:sym typeface="Symbol" panose="05050102010706020507" pitchFamily="18" charset="2"/>
              </a:rPr>
              <a:t>N</a:t>
            </a:r>
            <a:r>
              <a:rPr lang="en-US" altLang="zh-CN" sz="2400" b="1">
                <a:sym typeface="Symbol" panose="05050102010706020507" pitchFamily="18" charset="2"/>
              </a:rPr>
              <a:t> log </a:t>
            </a:r>
            <a:r>
              <a:rPr lang="en-US" altLang="zh-CN" sz="2400" b="1" i="1">
                <a:sym typeface="Symbol" panose="05050102010706020507" pitchFamily="18" charset="2"/>
              </a:rPr>
              <a:t>N</a:t>
            </a:r>
            <a:r>
              <a:rPr lang="en-US" altLang="zh-CN" sz="2400" b="1">
                <a:sym typeface="Symbol" panose="05050102010706020507" pitchFamily="18" charset="2"/>
              </a:rPr>
              <a:t> ).</a:t>
            </a:r>
            <a:endParaRPr lang="en-US" altLang="zh-CN" sz="2400" b="1"/>
          </a:p>
        </p:txBody>
      </p:sp>
      <p:grpSp>
        <p:nvGrpSpPr>
          <p:cNvPr id="2" name="Group 42">
            <a:extLst>
              <a:ext uri="{FF2B5EF4-FFF2-40B4-BE49-F238E27FC236}">
                <a16:creationId xmlns:a16="http://schemas.microsoft.com/office/drawing/2014/main" id="{C462BA48-C165-3E89-FC43-B484344A7930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371600"/>
            <a:ext cx="5622925" cy="3886200"/>
            <a:chOff x="144" y="1104"/>
            <a:chExt cx="3542" cy="2448"/>
          </a:xfrm>
        </p:grpSpPr>
        <p:sp>
          <p:nvSpPr>
            <p:cNvPr id="10253" name="Text Box 43">
              <a:extLst>
                <a:ext uri="{FF2B5EF4-FFF2-40B4-BE49-F238E27FC236}">
                  <a16:creationId xmlns:a16="http://schemas.microsoft.com/office/drawing/2014/main" id="{42E746B3-2BDA-CDEB-FE24-AD6DD1838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1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accent1"/>
                  </a:solidFill>
                </a:rPr>
                <a:t>Proof:</a:t>
              </a:r>
            </a:p>
          </p:txBody>
        </p:sp>
        <p:grpSp>
          <p:nvGrpSpPr>
            <p:cNvPr id="10254" name="Group 44">
              <a:extLst>
                <a:ext uri="{FF2B5EF4-FFF2-40B4-BE49-F238E27FC236}">
                  <a16:creationId xmlns:a16="http://schemas.microsoft.com/office/drawing/2014/main" id="{2FDC75FA-3B10-D261-36B0-94F9D30BC4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152"/>
              <a:ext cx="3542" cy="2016"/>
              <a:chOff x="864" y="1536"/>
              <a:chExt cx="3542" cy="2016"/>
            </a:xfrm>
          </p:grpSpPr>
          <p:sp>
            <p:nvSpPr>
              <p:cNvPr id="10256" name="Oval 45">
                <a:extLst>
                  <a:ext uri="{FF2B5EF4-FFF2-40B4-BE49-F238E27FC236}">
                    <a16:creationId xmlns:a16="http://schemas.microsoft.com/office/drawing/2014/main" id="{A1F0A07D-FCEF-E5F8-4146-3709953DF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536"/>
                <a:ext cx="614" cy="33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/>
                  <a:t>K</a:t>
                </a:r>
                <a:r>
                  <a:rPr lang="en-US" altLang="zh-CN" sz="2000" b="1" baseline="-25000"/>
                  <a:t>0</a:t>
                </a:r>
                <a:r>
                  <a:rPr lang="en-US" altLang="zh-CN" sz="2000" b="1"/>
                  <a:t> </a:t>
                </a:r>
                <a:r>
                  <a:rPr lang="en-US" altLang="zh-CN" sz="2000" b="1">
                    <a:sym typeface="Symbol" panose="05050102010706020507" pitchFamily="18" charset="2"/>
                  </a:rPr>
                  <a:t> K</a:t>
                </a:r>
                <a:r>
                  <a:rPr lang="en-US" altLang="zh-CN" sz="2000" b="1" baseline="-25000">
                    <a:sym typeface="Symbol" panose="05050102010706020507" pitchFamily="18" charset="2"/>
                  </a:rPr>
                  <a:t>1</a:t>
                </a:r>
                <a:endParaRPr lang="en-US" altLang="zh-CN" sz="2000" b="1"/>
              </a:p>
            </p:txBody>
          </p:sp>
          <p:grpSp>
            <p:nvGrpSpPr>
              <p:cNvPr id="10257" name="Group 46">
                <a:extLst>
                  <a:ext uri="{FF2B5EF4-FFF2-40B4-BE49-F238E27FC236}">
                    <a16:creationId xmlns:a16="http://schemas.microsoft.com/office/drawing/2014/main" id="{E5C9B85E-155A-6A7E-7C33-2316761879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4" y="1968"/>
                <a:ext cx="1862" cy="1584"/>
                <a:chOff x="864" y="1968"/>
                <a:chExt cx="1862" cy="1584"/>
              </a:xfrm>
            </p:grpSpPr>
            <p:sp>
              <p:nvSpPr>
                <p:cNvPr id="10276" name="Oval 47">
                  <a:extLst>
                    <a:ext uri="{FF2B5EF4-FFF2-40B4-BE49-F238E27FC236}">
                      <a16:creationId xmlns:a16="http://schemas.microsoft.com/office/drawing/2014/main" id="{589D3C92-5267-8D4B-B47A-E48D3358B1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1968"/>
                  <a:ext cx="614" cy="33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/>
                    <a:t>K</a:t>
                  </a:r>
                  <a:r>
                    <a:rPr lang="en-US" altLang="zh-CN" sz="2000" b="1" baseline="-25000"/>
                    <a:t>1</a:t>
                  </a:r>
                  <a:r>
                    <a:rPr lang="en-US" altLang="zh-CN" sz="2000" b="1"/>
                    <a:t> </a:t>
                  </a:r>
                  <a:r>
                    <a:rPr lang="en-US" altLang="zh-CN" sz="2000" b="1">
                      <a:sym typeface="Symbol" panose="05050102010706020507" pitchFamily="18" charset="2"/>
                    </a:rPr>
                    <a:t> K</a:t>
                  </a:r>
                  <a:r>
                    <a:rPr lang="en-US" altLang="zh-CN" sz="2000" b="1" baseline="-25000">
                      <a:sym typeface="Symbol" panose="05050102010706020507" pitchFamily="18" charset="2"/>
                    </a:rPr>
                    <a:t>2</a:t>
                  </a:r>
                  <a:endParaRPr lang="en-US" altLang="zh-CN" sz="2000" b="1"/>
                </a:p>
              </p:txBody>
            </p:sp>
            <p:sp>
              <p:nvSpPr>
                <p:cNvPr id="10277" name="Oval 48">
                  <a:extLst>
                    <a:ext uri="{FF2B5EF4-FFF2-40B4-BE49-F238E27FC236}">
                      <a16:creationId xmlns:a16="http://schemas.microsoft.com/office/drawing/2014/main" id="{E3958911-B9BD-24D5-E947-AA828F0DE7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614" cy="33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/>
                    <a:t>K</a:t>
                  </a:r>
                  <a:r>
                    <a:rPr lang="en-US" altLang="zh-CN" sz="2000" b="1" baseline="-25000"/>
                    <a:t>0</a:t>
                  </a:r>
                  <a:r>
                    <a:rPr lang="en-US" altLang="zh-CN" sz="2000" b="1"/>
                    <a:t> </a:t>
                  </a:r>
                  <a:r>
                    <a:rPr lang="en-US" altLang="zh-CN" sz="2000" b="1">
                      <a:sym typeface="Symbol" panose="05050102010706020507" pitchFamily="18" charset="2"/>
                    </a:rPr>
                    <a:t> K</a:t>
                  </a:r>
                  <a:r>
                    <a:rPr lang="en-US" altLang="zh-CN" sz="2000" b="1" baseline="-25000">
                      <a:sym typeface="Symbol" panose="05050102010706020507" pitchFamily="18" charset="2"/>
                    </a:rPr>
                    <a:t>2</a:t>
                  </a:r>
                  <a:endParaRPr lang="en-US" altLang="zh-CN" sz="2000" b="1"/>
                </a:p>
              </p:txBody>
            </p:sp>
            <p:sp>
              <p:nvSpPr>
                <p:cNvPr id="10278" name="Oval 49">
                  <a:extLst>
                    <a:ext uri="{FF2B5EF4-FFF2-40B4-BE49-F238E27FC236}">
                      <a16:creationId xmlns:a16="http://schemas.microsoft.com/office/drawing/2014/main" id="{E7F050D7-4B3D-591E-88B6-6D77F6B763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2544"/>
                  <a:ext cx="662" cy="384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chemeClr val="hlink"/>
                      </a:solidFill>
                    </a:rPr>
                    <a:t>stop</a:t>
                  </a:r>
                </a:p>
                <a:p>
                  <a:pPr algn="ctr" eaLnBrk="1" hangingPunct="1">
                    <a:lnSpc>
                      <a:spcPct val="8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>
                      <a:solidFill>
                        <a:schemeClr val="hlink"/>
                      </a:solidFill>
                    </a:rPr>
                    <a:t>[0,1,2]</a:t>
                  </a:r>
                  <a:endParaRPr lang="en-US" altLang="zh-CN" sz="2000" b="1"/>
                </a:p>
              </p:txBody>
            </p:sp>
            <p:sp>
              <p:nvSpPr>
                <p:cNvPr id="10279" name="Oval 50">
                  <a:extLst>
                    <a:ext uri="{FF2B5EF4-FFF2-40B4-BE49-F238E27FC236}">
                      <a16:creationId xmlns:a16="http://schemas.microsoft.com/office/drawing/2014/main" id="{57F8A539-E76A-689F-F49C-2C5040A85A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3168"/>
                  <a:ext cx="662" cy="384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chemeClr val="hlink"/>
                      </a:solidFill>
                    </a:rPr>
                    <a:t>stop</a:t>
                  </a:r>
                </a:p>
                <a:p>
                  <a:pPr algn="ctr" eaLnBrk="1" hangingPunct="1">
                    <a:lnSpc>
                      <a:spcPct val="8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>
                      <a:solidFill>
                        <a:schemeClr val="hlink"/>
                      </a:solidFill>
                    </a:rPr>
                    <a:t>[0,2,1]</a:t>
                  </a:r>
                  <a:endParaRPr lang="en-US" altLang="zh-CN" sz="2000" b="1"/>
                </a:p>
              </p:txBody>
            </p:sp>
            <p:sp>
              <p:nvSpPr>
                <p:cNvPr id="10280" name="Oval 51">
                  <a:extLst>
                    <a:ext uri="{FF2B5EF4-FFF2-40B4-BE49-F238E27FC236}">
                      <a16:creationId xmlns:a16="http://schemas.microsoft.com/office/drawing/2014/main" id="{5A7C3589-F3FB-D13B-C74A-43F97B11C6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3168"/>
                  <a:ext cx="662" cy="384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chemeClr val="hlink"/>
                      </a:solidFill>
                    </a:rPr>
                    <a:t>stop</a:t>
                  </a:r>
                </a:p>
                <a:p>
                  <a:pPr algn="ctr" eaLnBrk="1" hangingPunct="1">
                    <a:lnSpc>
                      <a:spcPct val="8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>
                      <a:solidFill>
                        <a:schemeClr val="hlink"/>
                      </a:solidFill>
                    </a:rPr>
                    <a:t>[2,0,1]</a:t>
                  </a:r>
                  <a:endParaRPr lang="en-US" altLang="zh-CN" sz="2000" b="1"/>
                </a:p>
              </p:txBody>
            </p:sp>
            <p:sp>
              <p:nvSpPr>
                <p:cNvPr id="10281" name="Line 52">
                  <a:extLst>
                    <a:ext uri="{FF2B5EF4-FFF2-40B4-BE49-F238E27FC236}">
                      <a16:creationId xmlns:a16="http://schemas.microsoft.com/office/drawing/2014/main" id="{B819D779-9F32-98BE-6916-99A6A9AFE1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632" y="2880"/>
                  <a:ext cx="240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10282" name="Rectangle 53">
                  <a:extLst>
                    <a:ext uri="{FF2B5EF4-FFF2-40B4-BE49-F238E27FC236}">
                      <a16:creationId xmlns:a16="http://schemas.microsoft.com/office/drawing/2014/main" id="{DF1587D5-C257-E949-0082-AA66476F42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288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/>
                    <a:t>T</a:t>
                  </a:r>
                </a:p>
              </p:txBody>
            </p:sp>
            <p:sp>
              <p:nvSpPr>
                <p:cNvPr id="10283" name="Line 54">
                  <a:extLst>
                    <a:ext uri="{FF2B5EF4-FFF2-40B4-BE49-F238E27FC236}">
                      <a16:creationId xmlns:a16="http://schemas.microsoft.com/office/drawing/2014/main" id="{C5A96095-80B6-34E0-F8EA-326909468D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4" y="2880"/>
                  <a:ext cx="240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10284" name="Rectangle 55">
                  <a:extLst>
                    <a:ext uri="{FF2B5EF4-FFF2-40B4-BE49-F238E27FC236}">
                      <a16:creationId xmlns:a16="http://schemas.microsoft.com/office/drawing/2014/main" id="{0EBABEBF-48D6-F7DD-7F82-CB25CB39BF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88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/>
                    <a:t>F</a:t>
                  </a:r>
                </a:p>
              </p:txBody>
            </p:sp>
            <p:sp>
              <p:nvSpPr>
                <p:cNvPr id="10285" name="Line 56">
                  <a:extLst>
                    <a:ext uri="{FF2B5EF4-FFF2-40B4-BE49-F238E27FC236}">
                      <a16:creationId xmlns:a16="http://schemas.microsoft.com/office/drawing/2014/main" id="{ACE2F0B2-004C-D6C7-7704-452427B1CF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52" y="2256"/>
                  <a:ext cx="240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10286" name="Rectangle 57">
                  <a:extLst>
                    <a:ext uri="{FF2B5EF4-FFF2-40B4-BE49-F238E27FC236}">
                      <a16:creationId xmlns:a16="http://schemas.microsoft.com/office/drawing/2014/main" id="{B66FB52F-E741-0C18-C085-40B90F258F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2304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/>
                    <a:t>T</a:t>
                  </a:r>
                </a:p>
              </p:txBody>
            </p:sp>
            <p:sp>
              <p:nvSpPr>
                <p:cNvPr id="10287" name="Line 58">
                  <a:extLst>
                    <a:ext uri="{FF2B5EF4-FFF2-40B4-BE49-F238E27FC236}">
                      <a16:creationId xmlns:a16="http://schemas.microsoft.com/office/drawing/2014/main" id="{C6CC047D-E953-3D54-883E-07C1DEA572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6" y="2256"/>
                  <a:ext cx="240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10288" name="Rectangle 59">
                  <a:extLst>
                    <a:ext uri="{FF2B5EF4-FFF2-40B4-BE49-F238E27FC236}">
                      <a16:creationId xmlns:a16="http://schemas.microsoft.com/office/drawing/2014/main" id="{2EB7DB4F-385A-781A-675E-5239C846FC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2304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/>
                    <a:t>F</a:t>
                  </a:r>
                </a:p>
              </p:txBody>
            </p:sp>
          </p:grpSp>
          <p:grpSp>
            <p:nvGrpSpPr>
              <p:cNvPr id="10258" name="Group 60">
                <a:extLst>
                  <a:ext uri="{FF2B5EF4-FFF2-40B4-BE49-F238E27FC236}">
                    <a16:creationId xmlns:a16="http://schemas.microsoft.com/office/drawing/2014/main" id="{90643D83-3975-7D20-8023-78971E713C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44" y="1968"/>
                <a:ext cx="1862" cy="1584"/>
                <a:chOff x="864" y="1968"/>
                <a:chExt cx="1862" cy="1584"/>
              </a:xfrm>
            </p:grpSpPr>
            <p:sp>
              <p:nvSpPr>
                <p:cNvPr id="10263" name="Oval 61">
                  <a:extLst>
                    <a:ext uri="{FF2B5EF4-FFF2-40B4-BE49-F238E27FC236}">
                      <a16:creationId xmlns:a16="http://schemas.microsoft.com/office/drawing/2014/main" id="{DFAAAA46-3251-D8A0-6B73-4A2C9C1D51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1968"/>
                  <a:ext cx="614" cy="33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/>
                    <a:t>K</a:t>
                  </a:r>
                  <a:r>
                    <a:rPr lang="en-US" altLang="zh-CN" sz="2000" b="1" baseline="-25000"/>
                    <a:t>0</a:t>
                  </a:r>
                  <a:r>
                    <a:rPr lang="en-US" altLang="zh-CN" sz="2000" b="1"/>
                    <a:t> </a:t>
                  </a:r>
                  <a:r>
                    <a:rPr lang="en-US" altLang="zh-CN" sz="2000" b="1">
                      <a:sym typeface="Symbol" panose="05050102010706020507" pitchFamily="18" charset="2"/>
                    </a:rPr>
                    <a:t> K</a:t>
                  </a:r>
                  <a:r>
                    <a:rPr lang="en-US" altLang="zh-CN" sz="2000" b="1" baseline="-25000">
                      <a:sym typeface="Symbol" panose="05050102010706020507" pitchFamily="18" charset="2"/>
                    </a:rPr>
                    <a:t>2</a:t>
                  </a:r>
                  <a:endParaRPr lang="en-US" altLang="zh-CN" sz="2000" b="1"/>
                </a:p>
              </p:txBody>
            </p:sp>
            <p:sp>
              <p:nvSpPr>
                <p:cNvPr id="10264" name="Oval 62">
                  <a:extLst>
                    <a:ext uri="{FF2B5EF4-FFF2-40B4-BE49-F238E27FC236}">
                      <a16:creationId xmlns:a16="http://schemas.microsoft.com/office/drawing/2014/main" id="{F3550B05-87C7-5C1D-5BD4-1DC3427B1F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614" cy="33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/>
                    <a:t>K</a:t>
                  </a:r>
                  <a:r>
                    <a:rPr lang="en-US" altLang="zh-CN" sz="2000" b="1" baseline="-25000"/>
                    <a:t>1</a:t>
                  </a:r>
                  <a:r>
                    <a:rPr lang="en-US" altLang="zh-CN" sz="2000" b="1"/>
                    <a:t> </a:t>
                  </a:r>
                  <a:r>
                    <a:rPr lang="en-US" altLang="zh-CN" sz="2000" b="1">
                      <a:sym typeface="Symbol" panose="05050102010706020507" pitchFamily="18" charset="2"/>
                    </a:rPr>
                    <a:t> K</a:t>
                  </a:r>
                  <a:r>
                    <a:rPr lang="en-US" altLang="zh-CN" sz="2000" b="1" baseline="-25000">
                      <a:sym typeface="Symbol" panose="05050102010706020507" pitchFamily="18" charset="2"/>
                    </a:rPr>
                    <a:t>2</a:t>
                  </a:r>
                  <a:endParaRPr lang="en-US" altLang="zh-CN" sz="2000" b="1"/>
                </a:p>
              </p:txBody>
            </p:sp>
            <p:sp>
              <p:nvSpPr>
                <p:cNvPr id="10265" name="Oval 63">
                  <a:extLst>
                    <a:ext uri="{FF2B5EF4-FFF2-40B4-BE49-F238E27FC236}">
                      <a16:creationId xmlns:a16="http://schemas.microsoft.com/office/drawing/2014/main" id="{8C36E18C-AACE-01D9-7072-AC7F1A0A92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4" y="2544"/>
                  <a:ext cx="662" cy="384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chemeClr val="hlink"/>
                      </a:solidFill>
                    </a:rPr>
                    <a:t>stop</a:t>
                  </a:r>
                </a:p>
                <a:p>
                  <a:pPr algn="ctr" eaLnBrk="1" hangingPunct="1">
                    <a:lnSpc>
                      <a:spcPct val="8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>
                      <a:solidFill>
                        <a:schemeClr val="hlink"/>
                      </a:solidFill>
                    </a:rPr>
                    <a:t>[1,0,2]</a:t>
                  </a:r>
                  <a:endParaRPr lang="en-US" altLang="zh-CN" sz="2000" b="1"/>
                </a:p>
              </p:txBody>
            </p:sp>
            <p:sp>
              <p:nvSpPr>
                <p:cNvPr id="10266" name="Oval 64">
                  <a:extLst>
                    <a:ext uri="{FF2B5EF4-FFF2-40B4-BE49-F238E27FC236}">
                      <a16:creationId xmlns:a16="http://schemas.microsoft.com/office/drawing/2014/main" id="{29FC6F95-9371-D055-1BD2-7CCCC140A6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3168"/>
                  <a:ext cx="662" cy="384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chemeClr val="hlink"/>
                      </a:solidFill>
                    </a:rPr>
                    <a:t>stop</a:t>
                  </a:r>
                </a:p>
                <a:p>
                  <a:pPr algn="ctr" eaLnBrk="1" hangingPunct="1">
                    <a:lnSpc>
                      <a:spcPct val="8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>
                      <a:solidFill>
                        <a:schemeClr val="hlink"/>
                      </a:solidFill>
                    </a:rPr>
                    <a:t>[1,2,0]</a:t>
                  </a:r>
                  <a:endParaRPr lang="en-US" altLang="zh-CN" sz="2000" b="1"/>
                </a:p>
              </p:txBody>
            </p:sp>
            <p:sp>
              <p:nvSpPr>
                <p:cNvPr id="10267" name="Oval 65">
                  <a:extLst>
                    <a:ext uri="{FF2B5EF4-FFF2-40B4-BE49-F238E27FC236}">
                      <a16:creationId xmlns:a16="http://schemas.microsoft.com/office/drawing/2014/main" id="{0DB68682-A81F-B934-EEDE-E3F3CDA4E4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3168"/>
                  <a:ext cx="662" cy="384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0" rIns="90000" bIns="82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chemeClr val="hlink"/>
                      </a:solidFill>
                    </a:rPr>
                    <a:t>stop</a:t>
                  </a:r>
                </a:p>
                <a:p>
                  <a:pPr algn="ctr" eaLnBrk="1" hangingPunct="1">
                    <a:lnSpc>
                      <a:spcPct val="8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b="1">
                      <a:solidFill>
                        <a:schemeClr val="hlink"/>
                      </a:solidFill>
                    </a:rPr>
                    <a:t>[2,1,0]</a:t>
                  </a:r>
                  <a:endParaRPr lang="en-US" altLang="zh-CN" sz="2000" b="1"/>
                </a:p>
              </p:txBody>
            </p:sp>
            <p:sp>
              <p:nvSpPr>
                <p:cNvPr id="10268" name="Line 66">
                  <a:extLst>
                    <a:ext uri="{FF2B5EF4-FFF2-40B4-BE49-F238E27FC236}">
                      <a16:creationId xmlns:a16="http://schemas.microsoft.com/office/drawing/2014/main" id="{AB39BEF5-C255-333D-05DD-2CCED2AD6F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632" y="2880"/>
                  <a:ext cx="240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10269" name="Rectangle 67">
                  <a:extLst>
                    <a:ext uri="{FF2B5EF4-FFF2-40B4-BE49-F238E27FC236}">
                      <a16:creationId xmlns:a16="http://schemas.microsoft.com/office/drawing/2014/main" id="{728229A4-1F05-1200-7D4C-ECCECCEDA1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288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/>
                    <a:t>T</a:t>
                  </a:r>
                </a:p>
              </p:txBody>
            </p:sp>
            <p:sp>
              <p:nvSpPr>
                <p:cNvPr id="10270" name="Line 68">
                  <a:extLst>
                    <a:ext uri="{FF2B5EF4-FFF2-40B4-BE49-F238E27FC236}">
                      <a16:creationId xmlns:a16="http://schemas.microsoft.com/office/drawing/2014/main" id="{3DA43C4A-6E39-FA46-B47A-727266677C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4" y="2880"/>
                  <a:ext cx="240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10271" name="Rectangle 69">
                  <a:extLst>
                    <a:ext uri="{FF2B5EF4-FFF2-40B4-BE49-F238E27FC236}">
                      <a16:creationId xmlns:a16="http://schemas.microsoft.com/office/drawing/2014/main" id="{78E7AE01-5990-F80F-7A5C-34DE0128C2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288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/>
                    <a:t>F</a:t>
                  </a:r>
                </a:p>
              </p:txBody>
            </p:sp>
            <p:sp>
              <p:nvSpPr>
                <p:cNvPr id="10272" name="Line 70">
                  <a:extLst>
                    <a:ext uri="{FF2B5EF4-FFF2-40B4-BE49-F238E27FC236}">
                      <a16:creationId xmlns:a16="http://schemas.microsoft.com/office/drawing/2014/main" id="{F9A977F2-A12D-26E1-837A-82FE07A922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52" y="2256"/>
                  <a:ext cx="240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10273" name="Rectangle 71">
                  <a:extLst>
                    <a:ext uri="{FF2B5EF4-FFF2-40B4-BE49-F238E27FC236}">
                      <a16:creationId xmlns:a16="http://schemas.microsoft.com/office/drawing/2014/main" id="{01F043D6-F1E1-DCDA-64B5-AE37CE6F21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2304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/>
                    <a:t>T</a:t>
                  </a:r>
                </a:p>
              </p:txBody>
            </p:sp>
            <p:sp>
              <p:nvSpPr>
                <p:cNvPr id="10274" name="Line 72">
                  <a:extLst>
                    <a:ext uri="{FF2B5EF4-FFF2-40B4-BE49-F238E27FC236}">
                      <a16:creationId xmlns:a16="http://schemas.microsoft.com/office/drawing/2014/main" id="{3F8C8874-5CE1-2239-E907-210C48E61A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6" y="2256"/>
                  <a:ext cx="240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10275" name="Rectangle 73">
                  <a:extLst>
                    <a:ext uri="{FF2B5EF4-FFF2-40B4-BE49-F238E27FC236}">
                      <a16:creationId xmlns:a16="http://schemas.microsoft.com/office/drawing/2014/main" id="{A0DDE43B-6C68-74FC-AE7D-9F3F6DAF16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2304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/>
                    <a:t>F</a:t>
                  </a:r>
                </a:p>
              </p:txBody>
            </p:sp>
          </p:grpSp>
          <p:sp>
            <p:nvSpPr>
              <p:cNvPr id="10259" name="Line 74">
                <a:extLst>
                  <a:ext uri="{FF2B5EF4-FFF2-40B4-BE49-F238E27FC236}">
                    <a16:creationId xmlns:a16="http://schemas.microsoft.com/office/drawing/2014/main" id="{F6272230-E874-6592-5353-FE8DA0067A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24" y="1776"/>
                <a:ext cx="384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0260" name="Rectangle 75">
                <a:extLst>
                  <a:ext uri="{FF2B5EF4-FFF2-40B4-BE49-F238E27FC236}">
                    <a16:creationId xmlns:a16="http://schemas.microsoft.com/office/drawing/2014/main" id="{0A287CF8-9F80-FB7E-29B0-F894773D0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728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/>
                  <a:t>T</a:t>
                </a:r>
              </a:p>
            </p:txBody>
          </p:sp>
          <p:sp>
            <p:nvSpPr>
              <p:cNvPr id="10261" name="Line 76">
                <a:extLst>
                  <a:ext uri="{FF2B5EF4-FFF2-40B4-BE49-F238E27FC236}">
                    <a16:creationId xmlns:a16="http://schemas.microsoft.com/office/drawing/2014/main" id="{CE82BE39-FF09-CDD4-C432-D02C5CEBBB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776"/>
                <a:ext cx="336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10262" name="Rectangle 77">
                <a:extLst>
                  <a:ext uri="{FF2B5EF4-FFF2-40B4-BE49-F238E27FC236}">
                    <a16:creationId xmlns:a16="http://schemas.microsoft.com/office/drawing/2014/main" id="{0BBD4908-CEE2-06A3-F14C-DBC7CDC68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728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/>
                  <a:t>F</a:t>
                </a:r>
              </a:p>
            </p:txBody>
          </p:sp>
        </p:grpSp>
        <p:sp>
          <p:nvSpPr>
            <p:cNvPr id="10255" name="Rectangle 78">
              <a:extLst>
                <a:ext uri="{FF2B5EF4-FFF2-40B4-BE49-F238E27FC236}">
                  <a16:creationId xmlns:a16="http://schemas.microsoft.com/office/drawing/2014/main" id="{B9A95F60-1863-C9D1-4C64-4AF83155B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3216"/>
              <a:ext cx="345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hlink"/>
                  </a:solidFill>
                </a:rPr>
                <a:t>Decision tree for insertion sort on R</a:t>
              </a:r>
              <a:r>
                <a:rPr lang="en-US" altLang="zh-CN" sz="2000" b="1" baseline="-25000">
                  <a:solidFill>
                    <a:schemeClr val="hlink"/>
                  </a:solidFill>
                </a:rPr>
                <a:t>0</a:t>
              </a:r>
              <a:r>
                <a:rPr lang="en-US" altLang="zh-CN" sz="2000" b="1">
                  <a:solidFill>
                    <a:schemeClr val="hlink"/>
                  </a:solidFill>
                </a:rPr>
                <a:t>, R</a:t>
              </a:r>
              <a:r>
                <a:rPr lang="en-US" altLang="zh-CN" sz="2000" b="1" baseline="-25000">
                  <a:solidFill>
                    <a:schemeClr val="hlink"/>
                  </a:solidFill>
                </a:rPr>
                <a:t>1</a:t>
              </a:r>
              <a:r>
                <a:rPr lang="en-US" altLang="zh-CN" sz="2000" b="1">
                  <a:solidFill>
                    <a:schemeClr val="hlink"/>
                  </a:solidFill>
                </a:rPr>
                <a:t>, and R</a:t>
              </a:r>
              <a:r>
                <a:rPr lang="en-US" altLang="zh-CN" sz="2000" b="1" baseline="-25000">
                  <a:solidFill>
                    <a:schemeClr val="hlink"/>
                  </a:solidFill>
                </a:rPr>
                <a:t>2</a:t>
              </a:r>
              <a:endParaRPr lang="en-US" altLang="zh-CN" sz="2000" b="1">
                <a:solidFill>
                  <a:schemeClr val="hlink"/>
                </a:solidFill>
              </a:endParaRPr>
            </a:p>
          </p:txBody>
        </p:sp>
      </p:grpSp>
      <p:sp>
        <p:nvSpPr>
          <p:cNvPr id="63567" name="Text Box 79">
            <a:extLst>
              <a:ext uri="{FF2B5EF4-FFF2-40B4-BE49-F238E27FC236}">
                <a16:creationId xmlns:a16="http://schemas.microsoft.com/office/drawing/2014/main" id="{FA8C4351-3F40-CB03-BDB2-E79256B7C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371600"/>
            <a:ext cx="38862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800" rIns="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When sorting </a:t>
            </a:r>
            <a:r>
              <a:rPr lang="en-US" altLang="zh-CN" sz="2400" b="1" i="1"/>
              <a:t>N</a:t>
            </a:r>
            <a:r>
              <a:rPr lang="en-US" altLang="zh-CN" sz="2000" b="1">
                <a:latin typeface="Arial" panose="020B0604020202020204" pitchFamily="34" charset="0"/>
              </a:rPr>
              <a:t> distinct elements, there are </a:t>
            </a:r>
            <a:r>
              <a:rPr lang="en-US" altLang="zh-CN" sz="2400" b="1" i="1">
                <a:solidFill>
                  <a:schemeClr val="hlink"/>
                </a:solidFill>
              </a:rPr>
              <a:t>N</a:t>
            </a:r>
            <a:r>
              <a:rPr lang="en-US" altLang="zh-CN" sz="2400" b="1">
                <a:solidFill>
                  <a:schemeClr val="hlink"/>
                </a:solidFill>
              </a:rPr>
              <a:t>!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 different possible results</a:t>
            </a:r>
            <a:r>
              <a:rPr lang="en-US" altLang="zh-CN" sz="20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3568" name="Text Box 80">
            <a:extLst>
              <a:ext uri="{FF2B5EF4-FFF2-40B4-BE49-F238E27FC236}">
                <a16:creationId xmlns:a16="http://schemas.microsoft.com/office/drawing/2014/main" id="{F35757FA-EE60-9D81-E226-D023C5B46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438400"/>
            <a:ext cx="3505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800" rIns="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Thus any decision tree must have at least </a:t>
            </a:r>
            <a:r>
              <a:rPr lang="en-US" altLang="zh-CN" sz="2400" b="1" i="1">
                <a:solidFill>
                  <a:schemeClr val="hlink"/>
                </a:solidFill>
              </a:rPr>
              <a:t>N</a:t>
            </a:r>
            <a:r>
              <a:rPr lang="en-US" altLang="zh-CN" sz="2400" b="1">
                <a:solidFill>
                  <a:schemeClr val="hlink"/>
                </a:solidFill>
              </a:rPr>
              <a:t>!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leaves</a:t>
            </a:r>
            <a:r>
              <a:rPr lang="en-US" altLang="zh-CN" sz="20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3569" name="Text Box 81">
            <a:extLst>
              <a:ext uri="{FF2B5EF4-FFF2-40B4-BE49-F238E27FC236}">
                <a16:creationId xmlns:a16="http://schemas.microsoft.com/office/drawing/2014/main" id="{FB711D3F-9417-201D-82A7-71B84F709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200400"/>
            <a:ext cx="2971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800" rIns="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If the height of the tree is</a:t>
            </a:r>
            <a:r>
              <a:rPr lang="en-US" altLang="zh-CN" sz="2400" b="1"/>
              <a:t> </a:t>
            </a:r>
            <a:r>
              <a:rPr lang="en-US" altLang="zh-CN" sz="2400" b="1" i="1"/>
              <a:t>k</a:t>
            </a:r>
            <a:r>
              <a:rPr lang="en-US" altLang="zh-CN" sz="2000" b="1">
                <a:latin typeface="Arial" panose="020B0604020202020204" pitchFamily="34" charset="0"/>
              </a:rPr>
              <a:t>, then</a:t>
            </a:r>
            <a:r>
              <a:rPr lang="en-US" altLang="zh-CN" sz="2400" b="1"/>
              <a:t> </a:t>
            </a:r>
            <a:r>
              <a:rPr lang="en-US" altLang="zh-CN" sz="2400" b="1" i="1">
                <a:solidFill>
                  <a:schemeClr val="hlink"/>
                </a:solidFill>
              </a:rPr>
              <a:t>N</a:t>
            </a:r>
            <a:r>
              <a:rPr lang="en-US" altLang="zh-CN" sz="2400" b="1">
                <a:solidFill>
                  <a:schemeClr val="hlink"/>
                </a:solidFill>
              </a:rPr>
              <a:t>! </a:t>
            </a:r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 2</a:t>
            </a:r>
            <a:r>
              <a:rPr lang="en-US" altLang="zh-CN" sz="2400" b="1" i="1" baseline="30000">
                <a:solidFill>
                  <a:schemeClr val="hlink"/>
                </a:solidFill>
                <a:sym typeface="Symbol" panose="05050102010706020507" pitchFamily="18" charset="2"/>
              </a:rPr>
              <a:t>k</a:t>
            </a:r>
            <a:r>
              <a:rPr lang="en-US" altLang="zh-CN" sz="2400" b="1" baseline="30000">
                <a:solidFill>
                  <a:schemeClr val="hlink"/>
                </a:solidFill>
                <a:sym typeface="Symbol" panose="05050102010706020507" pitchFamily="18" charset="2"/>
              </a:rPr>
              <a:t>1</a:t>
            </a:r>
            <a:r>
              <a:rPr lang="en-US" altLang="zh-CN" sz="2400" b="1" baseline="30000">
                <a:sym typeface="Symbol" panose="05050102010706020507" pitchFamily="18" charset="2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sym typeface="Symbol" panose="05050102010706020507" pitchFamily="18" charset="2"/>
              </a:rPr>
              <a:t>(# of leaves in a complete binary tree)</a:t>
            </a:r>
          </a:p>
        </p:txBody>
      </p:sp>
      <p:sp>
        <p:nvSpPr>
          <p:cNvPr id="63570" name="Text Box 82">
            <a:extLst>
              <a:ext uri="{FF2B5EF4-FFF2-40B4-BE49-F238E27FC236}">
                <a16:creationId xmlns:a16="http://schemas.microsoft.com/office/drawing/2014/main" id="{F536D0C0-1609-7AB5-446F-3CBAB9CAB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5720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ym typeface="Symbol" panose="05050102010706020507" pitchFamily="18" charset="2"/>
              </a:rPr>
              <a:t>  </a:t>
            </a:r>
            <a:r>
              <a:rPr lang="en-US" altLang="zh-CN" sz="2400" b="1" i="1"/>
              <a:t> </a:t>
            </a:r>
            <a:r>
              <a:rPr lang="en-US" altLang="zh-CN" sz="2400" b="1" i="1">
                <a:solidFill>
                  <a:schemeClr val="hlink"/>
                </a:solidFill>
              </a:rPr>
              <a:t>k</a:t>
            </a:r>
            <a:r>
              <a:rPr lang="en-US" altLang="zh-CN" sz="2400" b="1">
                <a:solidFill>
                  <a:schemeClr val="hlink"/>
                </a:solidFill>
              </a:rPr>
              <a:t> </a:t>
            </a:r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 log(</a:t>
            </a:r>
            <a:r>
              <a:rPr lang="en-US" altLang="zh-CN" sz="2400" b="1" i="1">
                <a:solidFill>
                  <a:schemeClr val="hlink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!) + 1</a:t>
            </a:r>
            <a:endParaRPr lang="en-US" altLang="zh-CN" sz="2400" b="1" i="1"/>
          </a:p>
        </p:txBody>
      </p:sp>
      <p:sp>
        <p:nvSpPr>
          <p:cNvPr id="63571" name="Text Box 83">
            <a:extLst>
              <a:ext uri="{FF2B5EF4-FFF2-40B4-BE49-F238E27FC236}">
                <a16:creationId xmlns:a16="http://schemas.microsoft.com/office/drawing/2014/main" id="{69A75171-F83E-FBC7-B519-85FE6D5A4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18160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Since</a:t>
            </a:r>
            <a:r>
              <a:rPr lang="en-US" altLang="zh-CN" sz="2400" b="1"/>
              <a:t>  </a:t>
            </a:r>
            <a:r>
              <a:rPr lang="en-US" altLang="zh-CN" sz="2400" b="1" i="1"/>
              <a:t>N</a:t>
            </a:r>
            <a:r>
              <a:rPr lang="en-US" altLang="zh-CN" sz="2400" b="1"/>
              <a:t>! </a:t>
            </a:r>
            <a:r>
              <a:rPr lang="en-US" altLang="zh-CN" sz="2400" b="1">
                <a:sym typeface="Symbol" panose="05050102010706020507" pitchFamily="18" charset="2"/>
              </a:rPr>
              <a:t> (</a:t>
            </a:r>
            <a:r>
              <a:rPr lang="en-US" altLang="zh-CN" sz="2400" b="1" i="1">
                <a:sym typeface="Symbol" panose="05050102010706020507" pitchFamily="18" charset="2"/>
              </a:rPr>
              <a:t>N</a:t>
            </a:r>
            <a:r>
              <a:rPr lang="en-US" altLang="zh-CN" sz="2400" b="1">
                <a:sym typeface="Symbol" panose="05050102010706020507" pitchFamily="18" charset="2"/>
              </a:rPr>
              <a:t>/2)</a:t>
            </a:r>
            <a:r>
              <a:rPr lang="en-US" altLang="zh-CN" sz="2400" b="1" i="1" baseline="30000">
                <a:sym typeface="Symbol" panose="05050102010706020507" pitchFamily="18" charset="2"/>
              </a:rPr>
              <a:t>N</a:t>
            </a:r>
            <a:r>
              <a:rPr lang="en-US" altLang="zh-CN" sz="2400" b="1" baseline="30000">
                <a:sym typeface="Symbol" panose="05050102010706020507" pitchFamily="18" charset="2"/>
              </a:rPr>
              <a:t>/2</a:t>
            </a:r>
            <a:r>
              <a:rPr lang="en-US" altLang="zh-CN" sz="2400" b="1">
                <a:sym typeface="Symbol" panose="05050102010706020507" pitchFamily="18" charset="2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sym typeface="Symbol" panose="05050102010706020507" pitchFamily="18" charset="2"/>
              </a:rPr>
              <a:t>and</a:t>
            </a:r>
            <a:r>
              <a:rPr lang="en-US" altLang="zh-CN" sz="2400" b="1">
                <a:sym typeface="Symbol" panose="05050102010706020507" pitchFamily="18" charset="2"/>
              </a:rPr>
              <a:t> log</a:t>
            </a:r>
            <a:r>
              <a:rPr lang="en-US" altLang="zh-CN" sz="2400" b="1" baseline="-25000">
                <a:sym typeface="Symbol" panose="05050102010706020507" pitchFamily="18" charset="2"/>
              </a:rPr>
              <a:t>2</a:t>
            </a:r>
            <a:r>
              <a:rPr lang="en-US" altLang="zh-CN" sz="2400" b="1">
                <a:sym typeface="Symbol" panose="05050102010706020507" pitchFamily="18" charset="2"/>
              </a:rPr>
              <a:t> </a:t>
            </a:r>
            <a:r>
              <a:rPr lang="en-US" altLang="zh-CN" sz="2400" b="1" i="1">
                <a:sym typeface="Symbol" panose="05050102010706020507" pitchFamily="18" charset="2"/>
              </a:rPr>
              <a:t>N</a:t>
            </a:r>
            <a:r>
              <a:rPr lang="en-US" altLang="zh-CN" sz="2400" b="1">
                <a:sym typeface="Symbol" panose="05050102010706020507" pitchFamily="18" charset="2"/>
              </a:rPr>
              <a:t>!  (</a:t>
            </a:r>
            <a:r>
              <a:rPr lang="en-US" altLang="zh-CN" sz="2400" b="1" i="1">
                <a:sym typeface="Symbol" panose="05050102010706020507" pitchFamily="18" charset="2"/>
              </a:rPr>
              <a:t>N</a:t>
            </a:r>
            <a:r>
              <a:rPr lang="en-US" altLang="zh-CN" sz="2400" b="1">
                <a:sym typeface="Symbol" panose="05050102010706020507" pitchFamily="18" charset="2"/>
              </a:rPr>
              <a:t>/2)log</a:t>
            </a:r>
            <a:r>
              <a:rPr lang="en-US" altLang="zh-CN" sz="2400" b="1" baseline="-25000">
                <a:sym typeface="Symbol" panose="05050102010706020507" pitchFamily="18" charset="2"/>
              </a:rPr>
              <a:t>2</a:t>
            </a:r>
            <a:r>
              <a:rPr lang="en-US" altLang="zh-CN" sz="2400" b="1"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sym typeface="Symbol" panose="05050102010706020507" pitchFamily="18" charset="2"/>
              </a:rPr>
              <a:t>N</a:t>
            </a:r>
            <a:r>
              <a:rPr lang="en-US" altLang="zh-CN" sz="2400" b="1">
                <a:sym typeface="Symbol" panose="05050102010706020507" pitchFamily="18" charset="2"/>
              </a:rPr>
              <a:t>/2) =  ( </a:t>
            </a:r>
            <a:r>
              <a:rPr lang="en-US" altLang="zh-CN" sz="2400" b="1" i="1">
                <a:sym typeface="Symbol" panose="05050102010706020507" pitchFamily="18" charset="2"/>
              </a:rPr>
              <a:t>N</a:t>
            </a:r>
            <a:r>
              <a:rPr lang="en-US" altLang="zh-CN" sz="2400" b="1">
                <a:sym typeface="Symbol" panose="05050102010706020507" pitchFamily="18" charset="2"/>
              </a:rPr>
              <a:t> log</a:t>
            </a:r>
            <a:r>
              <a:rPr lang="en-US" altLang="zh-CN" sz="2400" b="1" baseline="-25000">
                <a:sym typeface="Symbol" panose="05050102010706020507" pitchFamily="18" charset="2"/>
              </a:rPr>
              <a:t>2</a:t>
            </a:r>
            <a:r>
              <a:rPr lang="en-US" altLang="zh-CN" sz="2400" b="1">
                <a:sym typeface="Symbol" panose="05050102010706020507" pitchFamily="18" charset="2"/>
              </a:rPr>
              <a:t> </a:t>
            </a:r>
            <a:r>
              <a:rPr lang="en-US" altLang="zh-CN" sz="2400" b="1" i="1">
                <a:sym typeface="Symbol" panose="05050102010706020507" pitchFamily="18" charset="2"/>
              </a:rPr>
              <a:t>N</a:t>
            </a:r>
            <a:r>
              <a:rPr lang="en-US" altLang="zh-CN" sz="2400" b="1">
                <a:sym typeface="Symbol" panose="05050102010706020507" pitchFamily="18" charset="2"/>
              </a:rPr>
              <a:t> )</a:t>
            </a:r>
            <a:endParaRPr lang="en-US" altLang="zh-CN" sz="2400" b="1">
              <a:solidFill>
                <a:schemeClr val="hlink"/>
              </a:solidFill>
              <a:sym typeface="Symbol" panose="05050102010706020507" pitchFamily="18" charset="2"/>
            </a:endParaRPr>
          </a:p>
        </p:txBody>
      </p:sp>
      <p:sp>
        <p:nvSpPr>
          <p:cNvPr id="63572" name="Text Box 84">
            <a:extLst>
              <a:ext uri="{FF2B5EF4-FFF2-40B4-BE49-F238E27FC236}">
                <a16:creationId xmlns:a16="http://schemas.microsoft.com/office/drawing/2014/main" id="{D19EB396-349A-7EE3-8311-61650E004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63880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Therefore  </a:t>
            </a:r>
            <a:r>
              <a:rPr lang="en-US" altLang="zh-CN" sz="2400" b="1" i="1"/>
              <a:t>T</a:t>
            </a:r>
            <a:r>
              <a:rPr lang="en-US" altLang="zh-CN" sz="2400" b="1"/>
              <a:t>(</a:t>
            </a:r>
            <a:r>
              <a:rPr lang="en-US" altLang="zh-CN" sz="2400" b="1" i="1"/>
              <a:t>N</a:t>
            </a:r>
            <a:r>
              <a:rPr lang="en-US" altLang="zh-CN" sz="2400" b="1"/>
              <a:t>) = </a:t>
            </a:r>
            <a:r>
              <a:rPr lang="en-US" altLang="zh-CN" sz="2400" b="1" i="1"/>
              <a:t>k</a:t>
            </a:r>
            <a:r>
              <a:rPr lang="en-US" altLang="zh-CN" sz="2400" b="1"/>
              <a:t> </a:t>
            </a:r>
            <a:r>
              <a:rPr lang="en-US" altLang="zh-CN" sz="2400" b="1">
                <a:sym typeface="Symbol" panose="05050102010706020507" pitchFamily="18" charset="2"/>
              </a:rPr>
              <a:t> </a:t>
            </a:r>
            <a:r>
              <a:rPr lang="en-US" altLang="zh-CN" sz="2400" b="1" i="1">
                <a:sym typeface="Symbol" panose="05050102010706020507" pitchFamily="18" charset="2"/>
              </a:rPr>
              <a:t>c </a:t>
            </a:r>
            <a:r>
              <a:rPr lang="en-US" altLang="zh-CN" sz="2400" b="1">
                <a:sym typeface="Symbol" panose="05050102010706020507" pitchFamily="18" charset="2"/>
              </a:rPr>
              <a:t> </a:t>
            </a:r>
            <a:r>
              <a:rPr lang="en-US" altLang="zh-CN" sz="2400" b="1" i="1">
                <a:sym typeface="Symbol" panose="05050102010706020507" pitchFamily="18" charset="2"/>
              </a:rPr>
              <a:t>N</a:t>
            </a:r>
            <a:r>
              <a:rPr lang="en-US" altLang="zh-CN" sz="2400" b="1">
                <a:sym typeface="Symbol" panose="05050102010706020507" pitchFamily="18" charset="2"/>
              </a:rPr>
              <a:t> log</a:t>
            </a:r>
            <a:r>
              <a:rPr lang="en-US" altLang="zh-CN" sz="2400" b="1" baseline="-25000">
                <a:sym typeface="Symbol" panose="05050102010706020507" pitchFamily="18" charset="2"/>
              </a:rPr>
              <a:t>2</a:t>
            </a:r>
            <a:r>
              <a:rPr lang="en-US" altLang="zh-CN" sz="2400" b="1">
                <a:sym typeface="Symbol" panose="05050102010706020507" pitchFamily="18" charset="2"/>
              </a:rPr>
              <a:t> </a:t>
            </a:r>
            <a:r>
              <a:rPr lang="en-US" altLang="zh-CN" sz="2400" b="1" i="1">
                <a:sym typeface="Symbol" panose="05050102010706020507" pitchFamily="18" charset="2"/>
              </a:rPr>
              <a:t>N</a:t>
            </a:r>
            <a:r>
              <a:rPr lang="en-US" altLang="zh-CN" sz="2400" b="1">
                <a:sym typeface="Symbol" panose="05050102010706020507" pitchFamily="18" charset="2"/>
              </a:rPr>
              <a:t> .</a:t>
            </a:r>
          </a:p>
        </p:txBody>
      </p:sp>
      <p:sp>
        <p:nvSpPr>
          <p:cNvPr id="63573" name="Rectangle 85">
            <a:extLst>
              <a:ext uri="{FF2B5EF4-FFF2-40B4-BE49-F238E27FC236}">
                <a16:creationId xmlns:a16="http://schemas.microsoft.com/office/drawing/2014/main" id="{BDD0B9B8-1A80-BEE2-A554-BC69E5562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867400"/>
            <a:ext cx="152400" cy="22860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0252" name="Text Box 87">
            <a:extLst>
              <a:ext uri="{FF2B5EF4-FFF2-40B4-BE49-F238E27FC236}">
                <a16:creationId xmlns:a16="http://schemas.microsoft.com/office/drawing/2014/main" id="{B31C4218-6283-DD91-000D-D50B9947A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4625"/>
            <a:ext cx="900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9/14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5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35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35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35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5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5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3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3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utoUpdateAnimBg="0"/>
      <p:bldP spid="63529" grpId="0" autoUpdateAnimBg="0"/>
      <p:bldP spid="63567" grpId="0" autoUpdateAnimBg="0"/>
      <p:bldP spid="63568" grpId="0" autoUpdateAnimBg="0"/>
      <p:bldP spid="63569" grpId="0" autoUpdateAnimBg="0"/>
      <p:bldP spid="63570" grpId="0" autoUpdateAnimBg="0"/>
      <p:bldP spid="63571" grpId="0" autoUpdateAnimBg="0"/>
      <p:bldP spid="63572" grpId="0" autoUpdateAnimBg="0"/>
      <p:bldP spid="63573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2741</TotalTime>
  <Words>2324</Words>
  <Application>Microsoft Office PowerPoint</Application>
  <PresentationFormat>全屏显示(4:3)</PresentationFormat>
  <Paragraphs>481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Times New Roman</vt:lpstr>
      <vt:lpstr>宋体</vt:lpstr>
      <vt:lpstr>Arial</vt:lpstr>
      <vt:lpstr>等线</vt:lpstr>
      <vt:lpstr>Webdings</vt:lpstr>
      <vt:lpstr>Wingdings</vt:lpstr>
      <vt:lpstr>MS Hei</vt:lpstr>
      <vt:lpstr>Symbol</vt:lpstr>
      <vt:lpstr>Impact</vt:lpstr>
      <vt:lpstr>Georgia</vt:lpstr>
      <vt:lpstr>默认设计模板</vt:lpstr>
      <vt:lpstr>Microsoft Clip Gallery</vt:lpstr>
      <vt:lpstr>Microsoft 公式 3.0</vt:lpstr>
      <vt:lpstr>Microsoft Equation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rz</dc:creator>
  <cp:lastModifiedBy>懒鱼 小</cp:lastModifiedBy>
  <cp:revision>235</cp:revision>
  <dcterms:created xsi:type="dcterms:W3CDTF">2000-07-24T11:13:48Z</dcterms:created>
  <dcterms:modified xsi:type="dcterms:W3CDTF">2025-06-19T09:02:02Z</dcterms:modified>
</cp:coreProperties>
</file>