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2" r:id="rId2"/>
    <p:sldId id="304" r:id="rId3"/>
    <p:sldId id="305" r:id="rId4"/>
    <p:sldId id="306" r:id="rId5"/>
    <p:sldId id="313" r:id="rId6"/>
    <p:sldId id="315" r:id="rId7"/>
    <p:sldId id="307" r:id="rId8"/>
    <p:sldId id="272" r:id="rId9"/>
    <p:sldId id="308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1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3C6"/>
    <a:srgbClr val="82A3B6"/>
    <a:srgbClr val="DFC3BA"/>
    <a:srgbClr val="7CBEE0"/>
    <a:srgbClr val="C8C8C8"/>
    <a:srgbClr val="F0F0F0"/>
    <a:srgbClr val="75C2F6"/>
    <a:srgbClr val="1A9FE2"/>
    <a:srgbClr val="448EF6"/>
    <a:srgbClr val="45A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7" autoAdjust="0"/>
    <p:restoredTop sz="96314" autoAdjust="0"/>
  </p:normalViewPr>
  <p:slideViewPr>
    <p:cSldViewPr snapToGrid="0" showGuides="1">
      <p:cViewPr varScale="1">
        <p:scale>
          <a:sx n="153" d="100"/>
          <a:sy n="153" d="100"/>
        </p:scale>
        <p:origin x="54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342B-26E9-48BD-9796-9756E2A7FD0B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12E6-6BBC-4F0D-B688-B830A438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5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4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5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1PPT模板网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DB5D7-7E19-4974-B6C8-9B42C368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795-5BDE-4FB8-8FBE-5CFAD98EE4C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8E3CB-940F-49C2-99AA-7D77076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20F81-BEE6-4179-91EE-593F63C1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C5BA1D-B28C-4AA9-9628-4A8F1ED1CBE3}"/>
              </a:ext>
            </a:extLst>
          </p:cNvPr>
          <p:cNvGrpSpPr/>
          <p:nvPr userDrawn="1"/>
        </p:nvGrpSpPr>
        <p:grpSpPr>
          <a:xfrm>
            <a:off x="-457200" y="-424901"/>
            <a:ext cx="13282537" cy="7952185"/>
            <a:chOff x="-457200" y="-424901"/>
            <a:chExt cx="13282537" cy="795218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0D7AEB-22C4-419C-BA8A-4DD588DB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CC4B1B-95D6-4A50-AC6D-A1A50E080E1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B3503E-2C7F-45BB-AFBD-628F9678EE82}"/>
                </a:ext>
              </a:extLst>
            </p:cNvPr>
            <p:cNvGrpSpPr/>
            <p:nvPr/>
          </p:nvGrpSpPr>
          <p:grpSpPr>
            <a:xfrm>
              <a:off x="9997492" y="1"/>
              <a:ext cx="2194507" cy="1892299"/>
              <a:chOff x="5875814" y="1"/>
              <a:chExt cx="6316186" cy="5446376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54478B01-4B55-45AB-A288-082864DD7B09}"/>
                  </a:ext>
                </a:extLst>
              </p:cNvPr>
              <p:cNvSpPr/>
              <p:nvPr/>
            </p:nvSpPr>
            <p:spPr>
              <a:xfrm>
                <a:off x="7905615" y="1"/>
                <a:ext cx="4286385" cy="3081976"/>
              </a:xfrm>
              <a:custGeom>
                <a:avLst/>
                <a:gdLst>
                  <a:gd name="connsiteX0" fmla="*/ 1597152 w 1597152"/>
                  <a:gd name="connsiteY0" fmla="*/ 0 h 1306067"/>
                  <a:gd name="connsiteX1" fmla="*/ 1597152 w 1597152"/>
                  <a:gd name="connsiteY1" fmla="*/ 1152144 h 1306067"/>
                  <a:gd name="connsiteX2" fmla="*/ 1528572 w 1597152"/>
                  <a:gd name="connsiteY2" fmla="*/ 1190244 h 1306067"/>
                  <a:gd name="connsiteX3" fmla="*/ 1331976 w 1597152"/>
                  <a:gd name="connsiteY3" fmla="*/ 1258824 h 1306067"/>
                  <a:gd name="connsiteX4" fmla="*/ 1117092 w 1597152"/>
                  <a:gd name="connsiteY4" fmla="*/ 1290828 h 1306067"/>
                  <a:gd name="connsiteX5" fmla="*/ 1013460 w 1597152"/>
                  <a:gd name="connsiteY5" fmla="*/ 1303020 h 1306067"/>
                  <a:gd name="connsiteX6" fmla="*/ 955548 w 1597152"/>
                  <a:gd name="connsiteY6" fmla="*/ 1306068 h 1306067"/>
                  <a:gd name="connsiteX7" fmla="*/ 862584 w 1597152"/>
                  <a:gd name="connsiteY7" fmla="*/ 1306068 h 1306067"/>
                  <a:gd name="connsiteX8" fmla="*/ 678180 w 1597152"/>
                  <a:gd name="connsiteY8" fmla="*/ 1277112 h 1306067"/>
                  <a:gd name="connsiteX9" fmla="*/ 495300 w 1597152"/>
                  <a:gd name="connsiteY9" fmla="*/ 1191768 h 1306067"/>
                  <a:gd name="connsiteX10" fmla="*/ 399288 w 1597152"/>
                  <a:gd name="connsiteY10" fmla="*/ 1106424 h 1306067"/>
                  <a:gd name="connsiteX11" fmla="*/ 315468 w 1597152"/>
                  <a:gd name="connsiteY11" fmla="*/ 1008888 h 1306067"/>
                  <a:gd name="connsiteX12" fmla="*/ 150876 w 1597152"/>
                  <a:gd name="connsiteY12" fmla="*/ 829056 h 1306067"/>
                  <a:gd name="connsiteX13" fmla="*/ 25908 w 1597152"/>
                  <a:gd name="connsiteY13" fmla="*/ 655320 h 1306067"/>
                  <a:gd name="connsiteX14" fmla="*/ 0 w 1597152"/>
                  <a:gd name="connsiteY14" fmla="*/ 413004 h 1306067"/>
                  <a:gd name="connsiteX15" fmla="*/ 0 w 1597152"/>
                  <a:gd name="connsiteY15" fmla="*/ 246888 h 1306067"/>
                  <a:gd name="connsiteX16" fmla="*/ 45720 w 1597152"/>
                  <a:gd name="connsiteY16" fmla="*/ 0 h 1306067"/>
                  <a:gd name="connsiteX17" fmla="*/ 1597152 w 1597152"/>
                  <a:gd name="connsiteY17" fmla="*/ 0 h 1306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7152" h="1306067">
                    <a:moveTo>
                      <a:pt x="1597152" y="0"/>
                    </a:moveTo>
                    <a:lnTo>
                      <a:pt x="1597152" y="1152144"/>
                    </a:lnTo>
                    <a:cubicBezTo>
                      <a:pt x="1574292" y="1167384"/>
                      <a:pt x="1549908" y="1178052"/>
                      <a:pt x="1528572" y="1190244"/>
                    </a:cubicBezTo>
                    <a:cubicBezTo>
                      <a:pt x="1461516" y="1223772"/>
                      <a:pt x="1397508" y="1248156"/>
                      <a:pt x="1331976" y="1258824"/>
                    </a:cubicBezTo>
                    <a:cubicBezTo>
                      <a:pt x="1260348" y="1271016"/>
                      <a:pt x="1188721" y="1281684"/>
                      <a:pt x="1117092" y="1290828"/>
                    </a:cubicBezTo>
                    <a:cubicBezTo>
                      <a:pt x="1083564" y="1295400"/>
                      <a:pt x="1048512" y="1299972"/>
                      <a:pt x="1013460" y="1303020"/>
                    </a:cubicBezTo>
                    <a:cubicBezTo>
                      <a:pt x="979932" y="1304544"/>
                      <a:pt x="960120" y="1306068"/>
                      <a:pt x="955548" y="1306068"/>
                    </a:cubicBezTo>
                    <a:lnTo>
                      <a:pt x="862584" y="1306068"/>
                    </a:lnTo>
                    <a:cubicBezTo>
                      <a:pt x="801624" y="1298448"/>
                      <a:pt x="737616" y="1293876"/>
                      <a:pt x="678180" y="1277112"/>
                    </a:cubicBezTo>
                    <a:cubicBezTo>
                      <a:pt x="618744" y="1260348"/>
                      <a:pt x="550164" y="1231392"/>
                      <a:pt x="495300" y="1191768"/>
                    </a:cubicBezTo>
                    <a:cubicBezTo>
                      <a:pt x="469392" y="1173480"/>
                      <a:pt x="429768" y="1143000"/>
                      <a:pt x="399288" y="1106424"/>
                    </a:cubicBezTo>
                    <a:cubicBezTo>
                      <a:pt x="370332" y="1074420"/>
                      <a:pt x="342900" y="1040892"/>
                      <a:pt x="315468" y="1008888"/>
                    </a:cubicBezTo>
                    <a:cubicBezTo>
                      <a:pt x="257556" y="941832"/>
                      <a:pt x="208788" y="890016"/>
                      <a:pt x="150876" y="829056"/>
                    </a:cubicBezTo>
                    <a:cubicBezTo>
                      <a:pt x="99060" y="777240"/>
                      <a:pt x="35052" y="713232"/>
                      <a:pt x="25908" y="655320"/>
                    </a:cubicBezTo>
                    <a:cubicBezTo>
                      <a:pt x="21336" y="630936"/>
                      <a:pt x="0" y="440436"/>
                      <a:pt x="0" y="413004"/>
                    </a:cubicBezTo>
                    <a:lnTo>
                      <a:pt x="0" y="246888"/>
                    </a:lnTo>
                    <a:cubicBezTo>
                      <a:pt x="6096" y="164592"/>
                      <a:pt x="16764" y="82296"/>
                      <a:pt x="45720" y="0"/>
                    </a:cubicBezTo>
                    <a:lnTo>
                      <a:pt x="1597152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2727ADB-639A-4531-A1F5-250FBF615C2B}"/>
                  </a:ext>
                </a:extLst>
              </p:cNvPr>
              <p:cNvSpPr/>
              <p:nvPr/>
            </p:nvSpPr>
            <p:spPr>
              <a:xfrm>
                <a:off x="5875814" y="1"/>
                <a:ext cx="6316186" cy="5446376"/>
              </a:xfrm>
              <a:custGeom>
                <a:avLst/>
                <a:gdLst>
                  <a:gd name="connsiteX0" fmla="*/ 818388 w 2368296"/>
                  <a:gd name="connsiteY0" fmla="*/ 0 h 2322576"/>
                  <a:gd name="connsiteX1" fmla="*/ 794004 w 2368296"/>
                  <a:gd name="connsiteY1" fmla="*/ 83820 h 2322576"/>
                  <a:gd name="connsiteX2" fmla="*/ 784860 w 2368296"/>
                  <a:gd name="connsiteY2" fmla="*/ 135636 h 2322576"/>
                  <a:gd name="connsiteX3" fmla="*/ 772668 w 2368296"/>
                  <a:gd name="connsiteY3" fmla="*/ 234696 h 2322576"/>
                  <a:gd name="connsiteX4" fmla="*/ 772668 w 2368296"/>
                  <a:gd name="connsiteY4" fmla="*/ 423672 h 2322576"/>
                  <a:gd name="connsiteX5" fmla="*/ 794004 w 2368296"/>
                  <a:gd name="connsiteY5" fmla="*/ 630936 h 2322576"/>
                  <a:gd name="connsiteX6" fmla="*/ 795528 w 2368296"/>
                  <a:gd name="connsiteY6" fmla="*/ 637032 h 2322576"/>
                  <a:gd name="connsiteX7" fmla="*/ 912876 w 2368296"/>
                  <a:gd name="connsiteY7" fmla="*/ 818388 h 2322576"/>
                  <a:gd name="connsiteX8" fmla="*/ 1094232 w 2368296"/>
                  <a:gd name="connsiteY8" fmla="*/ 1014984 h 2322576"/>
                  <a:gd name="connsiteX9" fmla="*/ 1286256 w 2368296"/>
                  <a:gd name="connsiteY9" fmla="*/ 1203960 h 2322576"/>
                  <a:gd name="connsiteX10" fmla="*/ 1424940 w 2368296"/>
                  <a:gd name="connsiteY10" fmla="*/ 1267968 h 2322576"/>
                  <a:gd name="connsiteX11" fmla="*/ 1478280 w 2368296"/>
                  <a:gd name="connsiteY11" fmla="*/ 1283208 h 2322576"/>
                  <a:gd name="connsiteX12" fmla="*/ 1508760 w 2368296"/>
                  <a:gd name="connsiteY12" fmla="*/ 1289304 h 2322576"/>
                  <a:gd name="connsiteX13" fmla="*/ 1598677 w 2368296"/>
                  <a:gd name="connsiteY13" fmla="*/ 1303020 h 2322576"/>
                  <a:gd name="connsiteX14" fmla="*/ 1767840 w 2368296"/>
                  <a:gd name="connsiteY14" fmla="*/ 1303020 h 2322576"/>
                  <a:gd name="connsiteX15" fmla="*/ 2034540 w 2368296"/>
                  <a:gd name="connsiteY15" fmla="*/ 1267968 h 2322576"/>
                  <a:gd name="connsiteX16" fmla="*/ 2290572 w 2368296"/>
                  <a:gd name="connsiteY16" fmla="*/ 1193292 h 2322576"/>
                  <a:gd name="connsiteX17" fmla="*/ 2368296 w 2368296"/>
                  <a:gd name="connsiteY17" fmla="*/ 1150620 h 2322576"/>
                  <a:gd name="connsiteX18" fmla="*/ 2368296 w 2368296"/>
                  <a:gd name="connsiteY18" fmla="*/ 2193036 h 2322576"/>
                  <a:gd name="connsiteX19" fmla="*/ 2011680 w 2368296"/>
                  <a:gd name="connsiteY19" fmla="*/ 2322576 h 2322576"/>
                  <a:gd name="connsiteX20" fmla="*/ 1940052 w 2368296"/>
                  <a:gd name="connsiteY20" fmla="*/ 2322576 h 2322576"/>
                  <a:gd name="connsiteX21" fmla="*/ 1719072 w 2368296"/>
                  <a:gd name="connsiteY21" fmla="*/ 2272284 h 2322576"/>
                  <a:gd name="connsiteX22" fmla="*/ 1194816 w 2368296"/>
                  <a:gd name="connsiteY22" fmla="*/ 1923288 h 2322576"/>
                  <a:gd name="connsiteX23" fmla="*/ 1152144 w 2368296"/>
                  <a:gd name="connsiteY23" fmla="*/ 1883664 h 2322576"/>
                  <a:gd name="connsiteX24" fmla="*/ 1059180 w 2368296"/>
                  <a:gd name="connsiteY24" fmla="*/ 1801368 h 2322576"/>
                  <a:gd name="connsiteX25" fmla="*/ 826008 w 2368296"/>
                  <a:gd name="connsiteY25" fmla="*/ 1629156 h 2322576"/>
                  <a:gd name="connsiteX26" fmla="*/ 220980 w 2368296"/>
                  <a:gd name="connsiteY26" fmla="*/ 1127760 h 2322576"/>
                  <a:gd name="connsiteX27" fmla="*/ 35052 w 2368296"/>
                  <a:gd name="connsiteY27" fmla="*/ 784860 h 2322576"/>
                  <a:gd name="connsiteX28" fmla="*/ 6096 w 2368296"/>
                  <a:gd name="connsiteY28" fmla="*/ 630936 h 2322576"/>
                  <a:gd name="connsiteX29" fmla="*/ 0 w 2368296"/>
                  <a:gd name="connsiteY29" fmla="*/ 574548 h 2322576"/>
                  <a:gd name="connsiteX30" fmla="*/ 0 w 2368296"/>
                  <a:gd name="connsiteY30" fmla="*/ 466344 h 2322576"/>
                  <a:gd name="connsiteX31" fmla="*/ 9144 w 2368296"/>
                  <a:gd name="connsiteY31" fmla="*/ 379476 h 2322576"/>
                  <a:gd name="connsiteX32" fmla="*/ 21336 w 2368296"/>
                  <a:gd name="connsiteY32" fmla="*/ 315468 h 2322576"/>
                  <a:gd name="connsiteX33" fmla="*/ 150876 w 2368296"/>
                  <a:gd name="connsiteY33" fmla="*/ 0 h 2322576"/>
                  <a:gd name="connsiteX34" fmla="*/ 818388 w 2368296"/>
                  <a:gd name="connsiteY34" fmla="*/ 0 h 232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68296" h="2322576">
                    <a:moveTo>
                      <a:pt x="818388" y="0"/>
                    </a:moveTo>
                    <a:cubicBezTo>
                      <a:pt x="810768" y="27432"/>
                      <a:pt x="800100" y="54864"/>
                      <a:pt x="794004" y="83820"/>
                    </a:cubicBezTo>
                    <a:cubicBezTo>
                      <a:pt x="790956" y="99060"/>
                      <a:pt x="787908" y="118872"/>
                      <a:pt x="784860" y="135636"/>
                    </a:cubicBezTo>
                    <a:cubicBezTo>
                      <a:pt x="780288" y="167640"/>
                      <a:pt x="772668" y="230124"/>
                      <a:pt x="772668" y="234696"/>
                    </a:cubicBezTo>
                    <a:lnTo>
                      <a:pt x="772668" y="423672"/>
                    </a:lnTo>
                    <a:cubicBezTo>
                      <a:pt x="778765" y="493776"/>
                      <a:pt x="786384" y="562356"/>
                      <a:pt x="794004" y="630936"/>
                    </a:cubicBezTo>
                    <a:cubicBezTo>
                      <a:pt x="795528" y="632460"/>
                      <a:pt x="795528" y="635508"/>
                      <a:pt x="795528" y="637032"/>
                    </a:cubicBezTo>
                    <a:cubicBezTo>
                      <a:pt x="794004" y="694944"/>
                      <a:pt x="865632" y="769620"/>
                      <a:pt x="912876" y="818388"/>
                    </a:cubicBezTo>
                    <a:cubicBezTo>
                      <a:pt x="976884" y="883920"/>
                      <a:pt x="1034796" y="943356"/>
                      <a:pt x="1094232" y="1014984"/>
                    </a:cubicBezTo>
                    <a:cubicBezTo>
                      <a:pt x="1147572" y="1078992"/>
                      <a:pt x="1213104" y="1159764"/>
                      <a:pt x="1286256" y="1203960"/>
                    </a:cubicBezTo>
                    <a:cubicBezTo>
                      <a:pt x="1327404" y="1228344"/>
                      <a:pt x="1379220" y="1254252"/>
                      <a:pt x="1424940" y="1267968"/>
                    </a:cubicBezTo>
                    <a:cubicBezTo>
                      <a:pt x="1441704" y="1272540"/>
                      <a:pt x="1459992" y="1278636"/>
                      <a:pt x="1478280" y="1283208"/>
                    </a:cubicBezTo>
                    <a:cubicBezTo>
                      <a:pt x="1485900" y="1286256"/>
                      <a:pt x="1498092" y="1287780"/>
                      <a:pt x="1508760" y="1289304"/>
                    </a:cubicBezTo>
                    <a:cubicBezTo>
                      <a:pt x="1536192" y="1293876"/>
                      <a:pt x="1594104" y="1303020"/>
                      <a:pt x="1598677" y="1303020"/>
                    </a:cubicBezTo>
                    <a:lnTo>
                      <a:pt x="1767840" y="1303020"/>
                    </a:lnTo>
                    <a:cubicBezTo>
                      <a:pt x="1859280" y="1292352"/>
                      <a:pt x="1946148" y="1278636"/>
                      <a:pt x="2034540" y="1267968"/>
                    </a:cubicBezTo>
                    <a:cubicBezTo>
                      <a:pt x="2118360" y="1255776"/>
                      <a:pt x="2203704" y="1234440"/>
                      <a:pt x="2290572" y="1193292"/>
                    </a:cubicBezTo>
                    <a:cubicBezTo>
                      <a:pt x="2314956" y="1181100"/>
                      <a:pt x="2342389" y="1167384"/>
                      <a:pt x="2368296" y="1150620"/>
                    </a:cubicBezTo>
                    <a:lnTo>
                      <a:pt x="2368296" y="2193036"/>
                    </a:lnTo>
                    <a:cubicBezTo>
                      <a:pt x="2249424" y="2275332"/>
                      <a:pt x="2130552" y="2314956"/>
                      <a:pt x="2011680" y="2322576"/>
                    </a:cubicBezTo>
                    <a:cubicBezTo>
                      <a:pt x="1943100" y="2321052"/>
                      <a:pt x="1941577" y="2321052"/>
                      <a:pt x="1940052" y="2322576"/>
                    </a:cubicBezTo>
                    <a:cubicBezTo>
                      <a:pt x="1868424" y="2316480"/>
                      <a:pt x="1789177" y="2298192"/>
                      <a:pt x="1719072" y="2272284"/>
                    </a:cubicBezTo>
                    <a:cubicBezTo>
                      <a:pt x="1546860" y="2209800"/>
                      <a:pt x="1368552" y="2081784"/>
                      <a:pt x="1194816" y="1923288"/>
                    </a:cubicBezTo>
                    <a:cubicBezTo>
                      <a:pt x="1181100" y="1912620"/>
                      <a:pt x="1165860" y="1897380"/>
                      <a:pt x="1152144" y="1883664"/>
                    </a:cubicBezTo>
                    <a:cubicBezTo>
                      <a:pt x="1121665" y="1856232"/>
                      <a:pt x="1091184" y="1827276"/>
                      <a:pt x="1059180" y="1801368"/>
                    </a:cubicBezTo>
                    <a:cubicBezTo>
                      <a:pt x="981456" y="1740408"/>
                      <a:pt x="902208" y="1682496"/>
                      <a:pt x="826008" y="1629156"/>
                    </a:cubicBezTo>
                    <a:cubicBezTo>
                      <a:pt x="621792" y="1484376"/>
                      <a:pt x="400812" y="1342644"/>
                      <a:pt x="220980" y="1127760"/>
                    </a:cubicBezTo>
                    <a:cubicBezTo>
                      <a:pt x="126492" y="1013460"/>
                      <a:pt x="67056" y="899160"/>
                      <a:pt x="35052" y="784860"/>
                    </a:cubicBezTo>
                    <a:cubicBezTo>
                      <a:pt x="25908" y="749808"/>
                      <a:pt x="6096" y="675132"/>
                      <a:pt x="6096" y="630936"/>
                    </a:cubicBezTo>
                    <a:cubicBezTo>
                      <a:pt x="6096" y="626364"/>
                      <a:pt x="0" y="577596"/>
                      <a:pt x="0" y="574548"/>
                    </a:cubicBezTo>
                    <a:lnTo>
                      <a:pt x="0" y="466344"/>
                    </a:lnTo>
                    <a:cubicBezTo>
                      <a:pt x="3048" y="437388"/>
                      <a:pt x="9144" y="384048"/>
                      <a:pt x="9144" y="379476"/>
                    </a:cubicBezTo>
                    <a:cubicBezTo>
                      <a:pt x="9144" y="376428"/>
                      <a:pt x="16764" y="336804"/>
                      <a:pt x="21336" y="315468"/>
                    </a:cubicBezTo>
                    <a:cubicBezTo>
                      <a:pt x="45720" y="210312"/>
                      <a:pt x="85344" y="105156"/>
                      <a:pt x="150876" y="0"/>
                    </a:cubicBezTo>
                    <a:lnTo>
                      <a:pt x="818388" y="0"/>
                    </a:lnTo>
                    <a:close/>
                  </a:path>
                </a:pathLst>
              </a:custGeom>
              <a:solidFill>
                <a:srgbClr val="DFC3B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8A3C471-A797-42E7-9E90-C8EC5B4E4045}"/>
                </a:ext>
              </a:extLst>
            </p:cNvPr>
            <p:cNvSpPr/>
            <p:nvPr/>
          </p:nvSpPr>
          <p:spPr>
            <a:xfrm>
              <a:off x="2657" y="2"/>
              <a:ext cx="1927744" cy="1200436"/>
            </a:xfrm>
            <a:custGeom>
              <a:avLst/>
              <a:gdLst>
                <a:gd name="connsiteX0" fmla="*/ 2334768 w 2334767"/>
                <a:gd name="connsiteY0" fmla="*/ 0 h 1653539"/>
                <a:gd name="connsiteX1" fmla="*/ 2148840 w 2334767"/>
                <a:gd name="connsiteY1" fmla="*/ 123444 h 1653539"/>
                <a:gd name="connsiteX2" fmla="*/ 1988820 w 2334767"/>
                <a:gd name="connsiteY2" fmla="*/ 211836 h 1653539"/>
                <a:gd name="connsiteX3" fmla="*/ 1775460 w 2334767"/>
                <a:gd name="connsiteY3" fmla="*/ 498348 h 1653539"/>
                <a:gd name="connsiteX4" fmla="*/ 1580388 w 2334767"/>
                <a:gd name="connsiteY4" fmla="*/ 954024 h 1653539"/>
                <a:gd name="connsiteX5" fmla="*/ 1472184 w 2334767"/>
                <a:gd name="connsiteY5" fmla="*/ 1132332 h 1653539"/>
                <a:gd name="connsiteX6" fmla="*/ 1431036 w 2334767"/>
                <a:gd name="connsiteY6" fmla="*/ 1191768 h 1653539"/>
                <a:gd name="connsiteX7" fmla="*/ 957072 w 2334767"/>
                <a:gd name="connsiteY7" fmla="*/ 1569720 h 1653539"/>
                <a:gd name="connsiteX8" fmla="*/ 583692 w 2334767"/>
                <a:gd name="connsiteY8" fmla="*/ 1652016 h 1653539"/>
                <a:gd name="connsiteX9" fmla="*/ 339852 w 2334767"/>
                <a:gd name="connsiteY9" fmla="*/ 1653540 h 1653539"/>
                <a:gd name="connsiteX10" fmla="*/ 0 w 2334767"/>
                <a:gd name="connsiteY10" fmla="*/ 1527048 h 1653539"/>
                <a:gd name="connsiteX11" fmla="*/ 0 w 2334767"/>
                <a:gd name="connsiteY11" fmla="*/ 0 h 1653539"/>
                <a:gd name="connsiteX12" fmla="*/ 2334768 w 2334767"/>
                <a:gd name="connsiteY12" fmla="*/ 0 h 165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4767" h="1653539">
                  <a:moveTo>
                    <a:pt x="2334768" y="0"/>
                  </a:moveTo>
                  <a:cubicBezTo>
                    <a:pt x="2273808" y="42672"/>
                    <a:pt x="2211324" y="85344"/>
                    <a:pt x="2148840" y="123444"/>
                  </a:cubicBezTo>
                  <a:cubicBezTo>
                    <a:pt x="2095500" y="155448"/>
                    <a:pt x="2042160" y="184404"/>
                    <a:pt x="1988820" y="211836"/>
                  </a:cubicBezTo>
                  <a:cubicBezTo>
                    <a:pt x="1871472" y="271272"/>
                    <a:pt x="1807464" y="402336"/>
                    <a:pt x="1775460" y="498348"/>
                  </a:cubicBezTo>
                  <a:cubicBezTo>
                    <a:pt x="1725168" y="646176"/>
                    <a:pt x="1662684" y="801624"/>
                    <a:pt x="1580388" y="954024"/>
                  </a:cubicBezTo>
                  <a:cubicBezTo>
                    <a:pt x="1546860" y="1011936"/>
                    <a:pt x="1511808" y="1072896"/>
                    <a:pt x="1472184" y="1132332"/>
                  </a:cubicBezTo>
                  <a:cubicBezTo>
                    <a:pt x="1459992" y="1150620"/>
                    <a:pt x="1444752" y="1170432"/>
                    <a:pt x="1431036" y="1191768"/>
                  </a:cubicBezTo>
                  <a:cubicBezTo>
                    <a:pt x="1312164" y="1368552"/>
                    <a:pt x="1117092" y="1502664"/>
                    <a:pt x="957072" y="1569720"/>
                  </a:cubicBezTo>
                  <a:cubicBezTo>
                    <a:pt x="835152" y="1620012"/>
                    <a:pt x="707136" y="1641348"/>
                    <a:pt x="583692" y="1652016"/>
                  </a:cubicBezTo>
                  <a:lnTo>
                    <a:pt x="339852" y="1653540"/>
                  </a:lnTo>
                  <a:cubicBezTo>
                    <a:pt x="228600" y="1644396"/>
                    <a:pt x="109728" y="1594104"/>
                    <a:pt x="0" y="1527048"/>
                  </a:cubicBezTo>
                  <a:lnTo>
                    <a:pt x="0" y="0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7EC3C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C9A1D8C-61E9-433E-8734-92BA1BB9EE84}"/>
                </a:ext>
              </a:extLst>
            </p:cNvPr>
            <p:cNvSpPr/>
            <p:nvPr/>
          </p:nvSpPr>
          <p:spPr>
            <a:xfrm>
              <a:off x="2656" y="5491387"/>
              <a:ext cx="6258444" cy="1366614"/>
            </a:xfrm>
            <a:custGeom>
              <a:avLst/>
              <a:gdLst>
                <a:gd name="connsiteX0" fmla="*/ 336804 w 3921252"/>
                <a:gd name="connsiteY0" fmla="*/ 0 h 973835"/>
                <a:gd name="connsiteX1" fmla="*/ 464820 w 3921252"/>
                <a:gd name="connsiteY1" fmla="*/ 13716 h 973835"/>
                <a:gd name="connsiteX2" fmla="*/ 1377696 w 3921252"/>
                <a:gd name="connsiteY2" fmla="*/ 344424 h 973835"/>
                <a:gd name="connsiteX3" fmla="*/ 1850136 w 3921252"/>
                <a:gd name="connsiteY3" fmla="*/ 541020 h 973835"/>
                <a:gd name="connsiteX4" fmla="*/ 2033016 w 3921252"/>
                <a:gd name="connsiteY4" fmla="*/ 600456 h 973835"/>
                <a:gd name="connsiteX5" fmla="*/ 2287524 w 3921252"/>
                <a:gd name="connsiteY5" fmla="*/ 649224 h 973835"/>
                <a:gd name="connsiteX6" fmla="*/ 2697480 w 3921252"/>
                <a:gd name="connsiteY6" fmla="*/ 670560 h 973835"/>
                <a:gd name="connsiteX7" fmla="*/ 2828545 w 3921252"/>
                <a:gd name="connsiteY7" fmla="*/ 679704 h 973835"/>
                <a:gd name="connsiteX8" fmla="*/ 3023616 w 3921252"/>
                <a:gd name="connsiteY8" fmla="*/ 699516 h 973835"/>
                <a:gd name="connsiteX9" fmla="*/ 3921252 w 3921252"/>
                <a:gd name="connsiteY9" fmla="*/ 973836 h 973835"/>
                <a:gd name="connsiteX10" fmla="*/ 0 w 3921252"/>
                <a:gd name="connsiteY10" fmla="*/ 973836 h 973835"/>
                <a:gd name="connsiteX11" fmla="*/ 0 w 3921252"/>
                <a:gd name="connsiteY11" fmla="*/ 79248 h 973835"/>
                <a:gd name="connsiteX12" fmla="*/ 79248 w 3921252"/>
                <a:gd name="connsiteY12" fmla="*/ 36576 h 973835"/>
                <a:gd name="connsiteX13" fmla="*/ 233172 w 3921252"/>
                <a:gd name="connsiteY13" fmla="*/ 3048 h 973835"/>
                <a:gd name="connsiteX14" fmla="*/ 260604 w 3921252"/>
                <a:gd name="connsiteY14" fmla="*/ 0 h 973835"/>
                <a:gd name="connsiteX15" fmla="*/ 336804 w 3921252"/>
                <a:gd name="connsiteY15" fmla="*/ 0 h 97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1252" h="973835">
                  <a:moveTo>
                    <a:pt x="336804" y="0"/>
                  </a:moveTo>
                  <a:lnTo>
                    <a:pt x="464820" y="13716"/>
                  </a:lnTo>
                  <a:cubicBezTo>
                    <a:pt x="768096" y="68580"/>
                    <a:pt x="1075944" y="211836"/>
                    <a:pt x="1377696" y="344424"/>
                  </a:cubicBezTo>
                  <a:cubicBezTo>
                    <a:pt x="1531620" y="411480"/>
                    <a:pt x="1693164" y="486156"/>
                    <a:pt x="1850136" y="541020"/>
                  </a:cubicBezTo>
                  <a:cubicBezTo>
                    <a:pt x="1908048" y="562356"/>
                    <a:pt x="1982724" y="586740"/>
                    <a:pt x="2033016" y="600456"/>
                  </a:cubicBezTo>
                  <a:cubicBezTo>
                    <a:pt x="2089404" y="617220"/>
                    <a:pt x="2217420" y="649224"/>
                    <a:pt x="2287524" y="649224"/>
                  </a:cubicBezTo>
                  <a:lnTo>
                    <a:pt x="2697480" y="670560"/>
                  </a:lnTo>
                  <a:lnTo>
                    <a:pt x="2828545" y="679704"/>
                  </a:lnTo>
                  <a:lnTo>
                    <a:pt x="3023616" y="699516"/>
                  </a:lnTo>
                  <a:cubicBezTo>
                    <a:pt x="3337560" y="737616"/>
                    <a:pt x="3697224" y="818388"/>
                    <a:pt x="3921252" y="973836"/>
                  </a:cubicBezTo>
                  <a:lnTo>
                    <a:pt x="0" y="973836"/>
                  </a:lnTo>
                  <a:lnTo>
                    <a:pt x="0" y="79248"/>
                  </a:lnTo>
                  <a:cubicBezTo>
                    <a:pt x="22860" y="59436"/>
                    <a:pt x="54864" y="47244"/>
                    <a:pt x="79248" y="36576"/>
                  </a:cubicBezTo>
                  <a:cubicBezTo>
                    <a:pt x="106680" y="24384"/>
                    <a:pt x="193548" y="3048"/>
                    <a:pt x="233172" y="3048"/>
                  </a:cubicBezTo>
                  <a:cubicBezTo>
                    <a:pt x="237744" y="3048"/>
                    <a:pt x="251460" y="1524"/>
                    <a:pt x="260604" y="0"/>
                  </a:cubicBezTo>
                  <a:lnTo>
                    <a:pt x="336804" y="0"/>
                  </a:lnTo>
                  <a:close/>
                </a:path>
              </a:pathLst>
            </a:custGeom>
            <a:solidFill>
              <a:srgbClr val="B3E0E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2F138F0-A0F1-44F6-9A6C-D1C956EB36F3}"/>
                </a:ext>
              </a:extLst>
            </p:cNvPr>
            <p:cNvSpPr/>
            <p:nvPr/>
          </p:nvSpPr>
          <p:spPr>
            <a:xfrm>
              <a:off x="-457200" y="-424901"/>
              <a:ext cx="3102997" cy="1540159"/>
            </a:xfrm>
            <a:custGeom>
              <a:avLst/>
              <a:gdLst>
                <a:gd name="connsiteX0" fmla="*/ 0 w 8305800"/>
                <a:gd name="connsiteY0" fmla="*/ 3937000 h 4122548"/>
                <a:gd name="connsiteX1" fmla="*/ 2006600 w 8305800"/>
                <a:gd name="connsiteY1" fmla="*/ 4013200 h 4122548"/>
                <a:gd name="connsiteX2" fmla="*/ 3810000 w 8305800"/>
                <a:gd name="connsiteY2" fmla="*/ 2641600 h 4122548"/>
                <a:gd name="connsiteX3" fmla="*/ 6070600 w 8305800"/>
                <a:gd name="connsiteY3" fmla="*/ 2070100 h 4122548"/>
                <a:gd name="connsiteX4" fmla="*/ 7404100 w 8305800"/>
                <a:gd name="connsiteY4" fmla="*/ 1841500 h 4122548"/>
                <a:gd name="connsiteX5" fmla="*/ 8204200 w 8305800"/>
                <a:gd name="connsiteY5" fmla="*/ 292100 h 4122548"/>
                <a:gd name="connsiteX6" fmla="*/ 8204200 w 8305800"/>
                <a:gd name="connsiteY6" fmla="*/ 292100 h 4122548"/>
                <a:gd name="connsiteX7" fmla="*/ 8204200 w 8305800"/>
                <a:gd name="connsiteY7" fmla="*/ 292100 h 4122548"/>
                <a:gd name="connsiteX8" fmla="*/ 8305800 w 8305800"/>
                <a:gd name="connsiteY8" fmla="*/ 0 h 4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05800" h="4122548">
                  <a:moveTo>
                    <a:pt x="0" y="3937000"/>
                  </a:moveTo>
                  <a:cubicBezTo>
                    <a:pt x="685800" y="4083050"/>
                    <a:pt x="1371600" y="4229100"/>
                    <a:pt x="2006600" y="4013200"/>
                  </a:cubicBezTo>
                  <a:cubicBezTo>
                    <a:pt x="2641600" y="3797300"/>
                    <a:pt x="3132667" y="2965450"/>
                    <a:pt x="3810000" y="2641600"/>
                  </a:cubicBezTo>
                  <a:cubicBezTo>
                    <a:pt x="4487333" y="2317750"/>
                    <a:pt x="5471583" y="2203450"/>
                    <a:pt x="6070600" y="2070100"/>
                  </a:cubicBezTo>
                  <a:cubicBezTo>
                    <a:pt x="6669617" y="1936750"/>
                    <a:pt x="7048500" y="2137833"/>
                    <a:pt x="7404100" y="1841500"/>
                  </a:cubicBezTo>
                  <a:cubicBezTo>
                    <a:pt x="7759700" y="1545167"/>
                    <a:pt x="8204200" y="292100"/>
                    <a:pt x="8204200" y="292100"/>
                  </a:cubicBezTo>
                  <a:lnTo>
                    <a:pt x="8204200" y="292100"/>
                  </a:lnTo>
                  <a:lnTo>
                    <a:pt x="8204200" y="292100"/>
                  </a:lnTo>
                  <a:lnTo>
                    <a:pt x="8305800" y="0"/>
                  </a:lnTo>
                </a:path>
              </a:pathLst>
            </a:custGeom>
            <a:noFill/>
            <a:ln w="12700">
              <a:solidFill>
                <a:srgbClr val="C8C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557C58B-7998-496E-A263-C3B5A6648190}"/>
                </a:ext>
              </a:extLst>
            </p:cNvPr>
            <p:cNvSpPr/>
            <p:nvPr/>
          </p:nvSpPr>
          <p:spPr>
            <a:xfrm>
              <a:off x="8966200" y="4348771"/>
              <a:ext cx="3859137" cy="3178513"/>
            </a:xfrm>
            <a:custGeom>
              <a:avLst/>
              <a:gdLst>
                <a:gd name="connsiteX0" fmla="*/ 0 w 7200900"/>
                <a:gd name="connsiteY0" fmla="*/ 5930900 h 5930900"/>
                <a:gd name="connsiteX1" fmla="*/ 1905000 w 7200900"/>
                <a:gd name="connsiteY1" fmla="*/ 4089400 h 5930900"/>
                <a:gd name="connsiteX2" fmla="*/ 4254500 w 7200900"/>
                <a:gd name="connsiteY2" fmla="*/ 3708400 h 5930900"/>
                <a:gd name="connsiteX3" fmla="*/ 5143500 w 7200900"/>
                <a:gd name="connsiteY3" fmla="*/ 1092200 h 5930900"/>
                <a:gd name="connsiteX4" fmla="*/ 7200900 w 7200900"/>
                <a:gd name="connsiteY4" fmla="*/ 0 h 59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900" h="5930900">
                  <a:moveTo>
                    <a:pt x="0" y="5930900"/>
                  </a:moveTo>
                  <a:cubicBezTo>
                    <a:pt x="597958" y="5195358"/>
                    <a:pt x="1195917" y="4459817"/>
                    <a:pt x="1905000" y="4089400"/>
                  </a:cubicBezTo>
                  <a:cubicBezTo>
                    <a:pt x="2614083" y="3718983"/>
                    <a:pt x="3714750" y="4207933"/>
                    <a:pt x="4254500" y="3708400"/>
                  </a:cubicBezTo>
                  <a:cubicBezTo>
                    <a:pt x="4794250" y="3208867"/>
                    <a:pt x="4652433" y="1710267"/>
                    <a:pt x="5143500" y="1092200"/>
                  </a:cubicBezTo>
                  <a:cubicBezTo>
                    <a:pt x="5634567" y="474133"/>
                    <a:pt x="6417733" y="237066"/>
                    <a:pt x="7200900" y="0"/>
                  </a:cubicBezTo>
                </a:path>
              </a:pathLst>
            </a:custGeom>
            <a:noFill/>
            <a:ln w="12700">
              <a:solidFill>
                <a:srgbClr val="82A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6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C174F-6F3F-42A5-920D-23459B7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C778A-54F0-438B-8936-06D12E8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C7EF2-CCE7-4FDD-974E-C30D665D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0795-5BDE-4FB8-8FBE-5CFAD98EE4C5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087F-CEDB-45BA-97FF-F16DE54B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4980-E112-43DE-A04E-BB7999990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7DD8-6142-47C6-A144-06CB9D23C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A3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2454546" y="2784609"/>
            <a:ext cx="7109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农作物的种植策略展示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0D2888-F649-4D11-BED5-5CC66B3C8FEB}"/>
              </a:ext>
            </a:extLst>
          </p:cNvPr>
          <p:cNvCxnSpPr>
            <a:cxnSpLocks/>
          </p:cNvCxnSpPr>
          <p:nvPr/>
        </p:nvCxnSpPr>
        <p:spPr>
          <a:xfrm flipV="1">
            <a:off x="2635045" y="3707939"/>
            <a:ext cx="6695768" cy="113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4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集合定义</a:t>
            </a:r>
          </a:p>
        </p:txBody>
      </p:sp>
      <p:sp>
        <p:nvSpPr>
          <p:cNvPr id="40" name="文本框 88">
            <a:extLst>
              <a:ext uri="{FF2B5EF4-FFF2-40B4-BE49-F238E27FC236}">
                <a16:creationId xmlns:a16="http://schemas.microsoft.com/office/drawing/2014/main" id="{7BC84B4A-BEF3-4384-B449-8B08677596F2}"/>
              </a:ext>
            </a:extLst>
          </p:cNvPr>
          <p:cNvSpPr txBox="1"/>
          <p:nvPr/>
        </p:nvSpPr>
        <p:spPr>
          <a:xfrm>
            <a:off x="728744" y="1722634"/>
            <a:ext cx="2604391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：平旱地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：梯田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C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：山坡地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：水浇地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：普通大棚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：智慧大棚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G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：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粮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食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（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豆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类）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H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：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粮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</a:rPr>
              <a:t>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M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：粮食水浇地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9B9A05-5CCB-3037-A72B-566363AF29A4}"/>
              </a:ext>
            </a:extLst>
          </p:cNvPr>
          <p:cNvSpPr txBox="1"/>
          <p:nvPr/>
        </p:nvSpPr>
        <p:spPr>
          <a:xfrm>
            <a:off x="2099187" y="1108398"/>
            <a:ext cx="799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为后续描述</a:t>
            </a:r>
            <a:r>
              <a:rPr lang="zh-CN" altLang="en-US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</a:t>
            </a:r>
            <a:r>
              <a:rPr lang="zh-CN" altLang="zh-CN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便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zh-CN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根据附件</a:t>
            </a:r>
            <a:r>
              <a:rPr lang="en-US" altLang="zh-CN" sz="2000" spc="-1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</a:rPr>
              <a:t>1</a:t>
            </a:r>
            <a:r>
              <a:rPr lang="zh-CN" altLang="zh-CN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的地块类型和作物类型以及季来划分集合</a:t>
            </a:r>
            <a:r>
              <a:rPr lang="zh-CN" altLang="zh-CN" sz="2000" spc="-10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 dirty="0"/>
          </a:p>
        </p:txBody>
      </p:sp>
      <p:sp>
        <p:nvSpPr>
          <p:cNvPr id="14" name="文本框 88">
            <a:extLst>
              <a:ext uri="{FF2B5EF4-FFF2-40B4-BE49-F238E27FC236}">
                <a16:creationId xmlns:a16="http://schemas.microsoft.com/office/drawing/2014/main" id="{F7574560-A74B-529C-55E2-FDF2D1B84FEF}"/>
              </a:ext>
            </a:extLst>
          </p:cNvPr>
          <p:cNvSpPr txBox="1"/>
          <p:nvPr/>
        </p:nvSpPr>
        <p:spPr>
          <a:xfrm>
            <a:off x="6057828" y="1722634"/>
            <a:ext cx="4034985" cy="293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：蔬菜豆类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：蔬菜水浇地第一季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：蔬菜水浇地第二季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Q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：食用菌普通大棚第二季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K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：年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0C63BF-62B7-223F-A7FB-88ED0F10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49" y="2252920"/>
            <a:ext cx="2310120" cy="4113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07E994-7699-9D3E-C0B3-FFFDF503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449" y="1769514"/>
            <a:ext cx="2310120" cy="429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A3DB3A-4602-70FA-55D6-9A32B1651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449" y="2674078"/>
            <a:ext cx="2310120" cy="4318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BCB8A-2CE7-16D6-481C-956A21F14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449" y="3222050"/>
            <a:ext cx="2310120" cy="413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FEAE79-19E2-BF7B-8234-3AFF44F3E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449" y="3726475"/>
            <a:ext cx="2310120" cy="4005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753486-4B60-33D7-7AA2-E7677BB6F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449" y="4163948"/>
            <a:ext cx="2310120" cy="4272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BC74F0-7668-88BC-11DB-CF2D09F1E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4449" y="4645800"/>
            <a:ext cx="1838325" cy="4095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93A5523-03C3-1262-087E-759CE0F82077}"/>
              </a:ext>
            </a:extLst>
          </p:cNvPr>
          <p:cNvSpPr txBox="1"/>
          <p:nvPr/>
        </p:nvSpPr>
        <p:spPr>
          <a:xfrm>
            <a:off x="4963601" y="4665921"/>
            <a:ext cx="173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（作物编号）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44CB6FE-32E0-226B-3370-2F3C4F26A4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4449" y="5117849"/>
            <a:ext cx="2310120" cy="4764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461F127-C602-0E4D-FEAF-F360624F1F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529" y="5643557"/>
            <a:ext cx="1119489" cy="40452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4640B7D-6657-6B01-702C-730EEE5875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750" y="1726031"/>
            <a:ext cx="2038673" cy="4725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3D2FF3-F482-CC4C-442F-F440D4A315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7750" y="2252920"/>
            <a:ext cx="2527736" cy="47257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FB5FA91-D3BA-C79F-6221-DF66BBC200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7751" y="2742701"/>
            <a:ext cx="1925506" cy="45368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6992EE4-F5F4-7BD4-A54F-7BEA4D9DBD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9004" y="3222055"/>
            <a:ext cx="2223374" cy="43956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606B176-43A9-640C-031D-7D7C61BDC6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8350" y="3705208"/>
            <a:ext cx="2343150" cy="4095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FFCC0BE-7B1A-D81B-F657-FE48EC1A65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18350" y="4183140"/>
            <a:ext cx="2883379" cy="39688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A67876B-5CF2-F07D-20D4-BE0E05FAD5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81865" y="4686691"/>
            <a:ext cx="3776763" cy="52813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BB439C-E013-FF36-CB24-3D4C679C82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34380" y="5341671"/>
            <a:ext cx="4514956" cy="52684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5ABFA7F-A178-44BF-A803-59CDCC9EAE2D}"/>
              </a:ext>
            </a:extLst>
          </p:cNvPr>
          <p:cNvSpPr txBox="1"/>
          <p:nvPr/>
        </p:nvSpPr>
        <p:spPr>
          <a:xfrm>
            <a:off x="5540937" y="5906917"/>
            <a:ext cx="7993626" cy="30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5140" eaLnBrk="0">
              <a:lnSpc>
                <a:spcPct val="77000"/>
              </a:lnSpc>
              <a:spcBef>
                <a:spcPts val="810"/>
              </a:spcBef>
              <a:spcAft>
                <a:spcPts val="0"/>
              </a:spcAft>
            </a:pPr>
            <a:r>
              <a:rPr lang="zh-CN" altLang="zh-CN" sz="18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决策变量的下标集合属于稀疏集合</a:t>
            </a:r>
            <a:r>
              <a:rPr lang="zh-CN" altLang="zh-CN" sz="1800" spc="-175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sz="18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，根据附件</a:t>
            </a:r>
            <a:r>
              <a:rPr lang="en-US" altLang="zh-CN" sz="1800" spc="-1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微软雅黑" panose="020B0503020204020204" pitchFamily="34" charset="-122"/>
              </a:rPr>
              <a:t>1</a:t>
            </a:r>
            <a:r>
              <a:rPr lang="zh-CN" altLang="zh-CN" sz="18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来组合</a:t>
            </a:r>
            <a:endParaRPr lang="zh-CN" altLang="zh-CN" sz="18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02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集合定义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366251" y="1108862"/>
            <a:ext cx="666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-10" dirty="0">
                <a:solidFill>
                  <a:srgbClr val="1F23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梯田和山坡地第一季种植粮食豆类和粮食，下同平旱地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077DC3-BC3A-243D-BF20-AE1D1718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9" y="1711776"/>
            <a:ext cx="4801214" cy="5520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DC5AE0-E420-5ACD-2442-8D6B989D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99" y="2263787"/>
            <a:ext cx="2569291" cy="5593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C16279-B0FC-EF46-1EC5-66AE3E0D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99" y="2761725"/>
            <a:ext cx="4897915" cy="5593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87E3E-DB1A-4240-52A2-C78906723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40" y="3321115"/>
            <a:ext cx="3158084" cy="5314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0BFF713-4419-A13A-DA55-F88C02F2D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40" y="3830310"/>
            <a:ext cx="2447363" cy="5314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092239A-6CBF-A0A9-E9AE-4219E514F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98" y="4355342"/>
            <a:ext cx="2518159" cy="5510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79825CB-DE59-3B79-D8E3-8500433F61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646" y="4911889"/>
            <a:ext cx="1509036" cy="49723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BA6F342-512D-2183-8F5B-DBB68016D223}"/>
              </a:ext>
            </a:extLst>
          </p:cNvPr>
          <p:cNvSpPr txBox="1"/>
          <p:nvPr/>
        </p:nvSpPr>
        <p:spPr>
          <a:xfrm>
            <a:off x="7698657" y="1128526"/>
            <a:ext cx="324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地块季节集合，表达面积约束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A0BC5657-D9A4-8E4D-73EE-191AA6371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3573" y="1578206"/>
            <a:ext cx="1572680" cy="45083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8A9A044-D300-332E-F677-3E36DE40AC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3573" y="2127612"/>
            <a:ext cx="2815098" cy="45083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D36CBD2-80AC-1867-6CF9-8F5E98F48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8153" y="2578447"/>
            <a:ext cx="1708979" cy="45083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F2F7785-2EEB-C544-FDE1-99F0CDAE4B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1447" y="3029283"/>
            <a:ext cx="2934708" cy="4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输入参数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6C948A-6742-3D7E-A66F-B2E84A1C1394}"/>
                  </a:ext>
                </a:extLst>
              </p:cNvPr>
              <p:cNvSpPr txBox="1"/>
              <p:nvPr/>
            </p:nvSpPr>
            <p:spPr>
              <a:xfrm>
                <a:off x="2454377" y="1379528"/>
                <a:ext cx="7283246" cy="409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</a:t>
                </a:r>
                <a:r>
                  <a:rPr lang="en-US" altLang="zh-CN" sz="2400" b="0" dirty="0" err="1"/>
                  <a:t>i</a:t>
                </a:r>
                <a:r>
                  <a:rPr lang="zh-CN" altLang="en-US" sz="2400" b="0" dirty="0"/>
                  <a:t>的面积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b="0" dirty="0"/>
                  <a:t>：同一个作物最多种植的地块数</a:t>
                </a:r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：作物种植面积占总地面积的最小比例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：地块类型 </a:t>
                </a:r>
                <a:r>
                  <a:rPr lang="en-US" altLang="zh-CN" sz="2400" b="0" dirty="0"/>
                  <a:t>I </a:t>
                </a:r>
                <a:r>
                  <a:rPr lang="zh-CN" altLang="en-US" sz="2400" b="0" dirty="0"/>
                  <a:t>作物 </a:t>
                </a:r>
                <a:r>
                  <a:rPr lang="en-US" altLang="zh-CN" sz="2400" b="0" dirty="0"/>
                  <a:t>j </a:t>
                </a:r>
                <a:r>
                  <a:rPr lang="zh-CN" altLang="en-US" sz="2400" dirty="0"/>
                  <a:t>季节 </a:t>
                </a:r>
                <a:r>
                  <a:rPr lang="en-US" altLang="zh-CN" sz="2400" dirty="0"/>
                  <a:t>k </a:t>
                </a:r>
                <a:r>
                  <a:rPr lang="zh-CN" altLang="en-US" sz="2400" dirty="0"/>
                  <a:t>年 </a:t>
                </a:r>
                <a:r>
                  <a:rPr lang="en-US" altLang="zh-CN" sz="2400" dirty="0"/>
                  <a:t>t </a:t>
                </a:r>
                <a:r>
                  <a:rPr lang="zh-CN" altLang="en-US" sz="2400" dirty="0"/>
                  <a:t>的价格，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：地块类型 </a:t>
                </a:r>
                <a:r>
                  <a:rPr lang="en-US" altLang="zh-CN" sz="2400" b="0" dirty="0"/>
                  <a:t>I </a:t>
                </a:r>
                <a:r>
                  <a:rPr lang="zh-CN" altLang="en-US" sz="2400" b="0" dirty="0"/>
                  <a:t>作物 </a:t>
                </a:r>
                <a:r>
                  <a:rPr lang="en-US" altLang="zh-CN" sz="2400" b="0" dirty="0"/>
                  <a:t>j </a:t>
                </a:r>
                <a:r>
                  <a:rPr lang="zh-CN" altLang="en-US" sz="2400" dirty="0"/>
                  <a:t>季节 </a:t>
                </a:r>
                <a:r>
                  <a:rPr lang="en-US" altLang="zh-CN" sz="2400" dirty="0"/>
                  <a:t>k </a:t>
                </a:r>
                <a:r>
                  <a:rPr lang="zh-CN" altLang="en-US" sz="2400" dirty="0"/>
                  <a:t>年 </a:t>
                </a:r>
                <a:r>
                  <a:rPr lang="en-US" altLang="zh-CN" sz="2400" dirty="0"/>
                  <a:t>t </a:t>
                </a:r>
                <a:r>
                  <a:rPr lang="zh-CN" altLang="en-US" sz="2400" dirty="0"/>
                  <a:t>的成本，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：地块类型 </a:t>
                </a:r>
                <a:r>
                  <a:rPr lang="en-US" altLang="zh-CN" sz="2400" b="0" dirty="0"/>
                  <a:t>I </a:t>
                </a:r>
                <a:r>
                  <a:rPr lang="zh-CN" altLang="en-US" sz="2400" b="0" dirty="0"/>
                  <a:t>作物 </a:t>
                </a:r>
                <a:r>
                  <a:rPr lang="en-US" altLang="zh-CN" sz="2400" b="0" dirty="0"/>
                  <a:t>j </a:t>
                </a:r>
                <a:r>
                  <a:rPr lang="zh-CN" altLang="en-US" sz="2400" dirty="0"/>
                  <a:t>季节 </a:t>
                </a:r>
                <a:r>
                  <a:rPr lang="en-US" altLang="zh-CN" sz="2400" dirty="0"/>
                  <a:t>k </a:t>
                </a:r>
                <a:r>
                  <a:rPr lang="zh-CN" altLang="en-US" sz="2400" dirty="0"/>
                  <a:t>年 </a:t>
                </a:r>
                <a:r>
                  <a:rPr lang="en-US" altLang="zh-CN" sz="2400" dirty="0"/>
                  <a:t>t </a:t>
                </a:r>
                <a:r>
                  <a:rPr lang="zh-CN" altLang="en-US" sz="2400" dirty="0"/>
                  <a:t>的销量，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：地块类型 </a:t>
                </a:r>
                <a:r>
                  <a:rPr lang="en-US" altLang="zh-CN" sz="2400" b="0" dirty="0"/>
                  <a:t>I </a:t>
                </a:r>
                <a:r>
                  <a:rPr lang="zh-CN" altLang="en-US" sz="2400" b="0" dirty="0"/>
                  <a:t>作物 </a:t>
                </a:r>
                <a:r>
                  <a:rPr lang="en-US" altLang="zh-CN" sz="2400" b="0" dirty="0"/>
                  <a:t>j </a:t>
                </a:r>
                <a:r>
                  <a:rPr lang="zh-CN" altLang="en-US" sz="2400" dirty="0"/>
                  <a:t>季节 </a:t>
                </a:r>
                <a:r>
                  <a:rPr lang="en-US" altLang="zh-CN" sz="2400" dirty="0"/>
                  <a:t>k </a:t>
                </a:r>
                <a:r>
                  <a:rPr lang="zh-CN" altLang="en-US" sz="2400" dirty="0"/>
                  <a:t>年 </a:t>
                </a:r>
                <a:r>
                  <a:rPr lang="en-US" altLang="zh-CN" sz="2400" dirty="0"/>
                  <a:t>t </a:t>
                </a:r>
                <a:r>
                  <a:rPr lang="zh-CN" altLang="en-US" sz="2400" dirty="0"/>
                  <a:t>的亩产，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6C948A-6742-3D7E-A66F-B2E84A1C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377" y="1379528"/>
                <a:ext cx="7283246" cy="4098943"/>
              </a:xfrm>
              <a:prstGeom prst="rect">
                <a:avLst/>
              </a:prstGeom>
              <a:blipFill>
                <a:blip r:embed="rId2"/>
                <a:stretch>
                  <a:fillRect l="-251" b="-1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36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决策变量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6C948A-6742-3D7E-A66F-B2E84A1C1394}"/>
                  </a:ext>
                </a:extLst>
              </p:cNvPr>
              <p:cNvSpPr txBox="1"/>
              <p:nvPr/>
            </p:nvSpPr>
            <p:spPr>
              <a:xfrm>
                <a:off x="1925278" y="2509838"/>
                <a:ext cx="8732890" cy="183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</a:t>
                </a:r>
                <a:r>
                  <a:rPr lang="zh-CN" altLang="en-US" sz="2400" dirty="0"/>
                  <a:t>种植亩数，连续变量，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：是否种植，</a:t>
                </a:r>
                <a:r>
                  <a:rPr lang="en-US" altLang="zh-CN" sz="2400" dirty="0"/>
                  <a:t>0-1</a:t>
                </a:r>
                <a:r>
                  <a:rPr lang="zh-CN" altLang="en-US" sz="2400" dirty="0"/>
                  <a:t>变量，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∪{2023}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：</a:t>
                </a:r>
                <a:r>
                  <a:rPr lang="en-US" altLang="zh-CN" sz="2400" dirty="0"/>
                  <a:t>0-1</a:t>
                </a:r>
                <a:r>
                  <a:rPr lang="zh-CN" altLang="en-US" sz="2400" dirty="0"/>
                  <a:t>变量，线性化目标函数，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6C948A-6742-3D7E-A66F-B2E84A1C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278" y="2509838"/>
                <a:ext cx="8732890" cy="1838324"/>
              </a:xfrm>
              <a:prstGeom prst="rect">
                <a:avLst/>
              </a:prstGeom>
              <a:blipFill>
                <a:blip r:embed="rId2"/>
                <a:stretch>
                  <a:fillRect l="-209" b="-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76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994104" y="1503214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1. </a:t>
            </a:r>
            <a:r>
              <a:rPr lang="zh-CN" altLang="en-US" sz="2000" b="0" dirty="0"/>
              <a:t>种植面积约束</a:t>
            </a:r>
            <a:endParaRPr lang="en-US" altLang="zh-CN" sz="2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-203242" y="1035437"/>
            <a:ext cx="4394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面积约束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E5C5E-C7E7-96B4-0384-4DEA1F4E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4" y="2106044"/>
            <a:ext cx="5072831" cy="9593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D2D93C-2F81-F728-4179-FFDAC0117B40}"/>
              </a:ext>
            </a:extLst>
          </p:cNvPr>
          <p:cNvSpPr txBox="1"/>
          <p:nvPr/>
        </p:nvSpPr>
        <p:spPr>
          <a:xfrm>
            <a:off x="1994104" y="3121912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2. </a:t>
            </a:r>
            <a:r>
              <a:rPr lang="zh-CN" altLang="en-US" sz="2000" b="0" dirty="0"/>
              <a:t>种植面积不能太小</a:t>
            </a:r>
            <a:endParaRPr lang="en-US" altLang="zh-CN" sz="20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964D6C-4BD7-F16A-3468-6299925B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29" y="3677521"/>
            <a:ext cx="6377141" cy="6362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BD825E-1788-0FC2-9161-6F2646CA9CEB}"/>
              </a:ext>
            </a:extLst>
          </p:cNvPr>
          <p:cNvSpPr txBox="1"/>
          <p:nvPr/>
        </p:nvSpPr>
        <p:spPr>
          <a:xfrm>
            <a:off x="1994104" y="4356565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3. </a:t>
            </a:r>
            <a:r>
              <a:rPr lang="zh-CN" altLang="en-US" sz="2000" b="0" dirty="0"/>
              <a:t>种植面积为</a:t>
            </a:r>
            <a:r>
              <a:rPr lang="en-US" altLang="zh-CN" sz="2000" b="0" dirty="0"/>
              <a:t>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6AB12C-BCE5-D566-13EF-8EEF80EE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507" y="4898486"/>
            <a:ext cx="5724986" cy="5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414001" y="1753623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1.</a:t>
            </a:r>
            <a:r>
              <a:rPr lang="zh-CN" altLang="en-US" sz="2000" b="0" dirty="0"/>
              <a:t>如果水浇地种植水稻，则该地块第一季不能种植其他作物</a:t>
            </a:r>
            <a:endParaRPr lang="en-US" altLang="zh-CN" sz="2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0" y="1031210"/>
            <a:ext cx="4394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水浇地种植水稻约束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2D93C-2F81-F728-4179-FFDAC0117B40}"/>
              </a:ext>
            </a:extLst>
          </p:cNvPr>
          <p:cNvSpPr txBox="1"/>
          <p:nvPr/>
        </p:nvSpPr>
        <p:spPr>
          <a:xfrm>
            <a:off x="1414001" y="3429000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2.</a:t>
            </a:r>
            <a:r>
              <a:rPr lang="zh-CN" altLang="en-US" sz="2000" b="0" dirty="0"/>
              <a:t>如果水浇地种植水稻，则该地块第二季不能种植其他作物</a:t>
            </a:r>
            <a:endParaRPr lang="en-US" altLang="zh-CN" sz="2000" b="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DDD1A5-7302-BAFA-B7DD-AE47E2D3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89" y="2601782"/>
            <a:ext cx="9496622" cy="6187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812E43-299C-95AD-D05B-735402B3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02" y="4365523"/>
            <a:ext cx="10050596" cy="6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7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414001" y="1753623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1.</a:t>
            </a:r>
            <a:r>
              <a:rPr lang="zh-CN" altLang="en-US" sz="2000" b="0" dirty="0"/>
              <a:t>粮食不能重茬种植</a:t>
            </a:r>
            <a:endParaRPr lang="en-US" altLang="zh-CN" sz="2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403121" y="1213823"/>
            <a:ext cx="5053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4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作物不能重茬种植</a:t>
            </a:r>
            <a:r>
              <a:rPr lang="zh-CN" altLang="zh-CN" sz="2400" spc="-19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zh-CN" altLang="zh-CN" sz="24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，否则减产约束</a:t>
            </a:r>
            <a:endParaRPr lang="zh-CN" altLang="en-US" sz="32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2D93C-2F81-F728-4179-FFDAC0117B40}"/>
              </a:ext>
            </a:extLst>
          </p:cNvPr>
          <p:cNvSpPr txBox="1"/>
          <p:nvPr/>
        </p:nvSpPr>
        <p:spPr>
          <a:xfrm>
            <a:off x="1414001" y="3007061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2.</a:t>
            </a:r>
            <a:r>
              <a:rPr lang="zh-CN" altLang="en-US" sz="2000" b="0" dirty="0"/>
              <a:t>如果水浇地种植水稻，则该地块第二季不能种植其他作物</a:t>
            </a:r>
            <a:endParaRPr lang="en-US" altLang="zh-CN" sz="2000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FE507F-F914-C2DB-B9DB-08156B22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0869"/>
            <a:ext cx="8732890" cy="530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D4A88-40A4-7913-41EE-65DAE9AF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38722"/>
            <a:ext cx="7672365" cy="4991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1F3C8B-FE9D-0221-B303-B0522F1D9796}"/>
              </a:ext>
            </a:extLst>
          </p:cNvPr>
          <p:cNvSpPr txBox="1"/>
          <p:nvPr/>
        </p:nvSpPr>
        <p:spPr>
          <a:xfrm>
            <a:off x="1414001" y="4260499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3.</a:t>
            </a:r>
            <a:r>
              <a:rPr lang="zh-CN" altLang="en-US" sz="2000" b="0" dirty="0"/>
              <a:t>智慧大棚第二季和来年第一季不能重茬</a:t>
            </a:r>
            <a:endParaRPr lang="en-US" altLang="zh-CN" sz="2000" b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C97144-CF2C-163C-A316-260FDF05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01" y="4947429"/>
            <a:ext cx="10057675" cy="4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1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414001" y="1753623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1.</a:t>
            </a:r>
            <a:r>
              <a:rPr lang="zh-CN" altLang="en-US" sz="2000" b="0" dirty="0"/>
              <a:t>平旱地、梯田和山坡地三年至少种一次豆类</a:t>
            </a:r>
            <a:endParaRPr lang="en-US" altLang="zh-CN" sz="20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403121" y="1213823"/>
            <a:ext cx="5053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三年内至少种植一次豆子</a:t>
            </a:r>
            <a:r>
              <a:rPr lang="zh-CN" altLang="zh-CN" sz="24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约束</a:t>
            </a:r>
            <a:endParaRPr lang="zh-CN" altLang="en-US" sz="32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D2D93C-2F81-F728-4179-FFDAC0117B40}"/>
              </a:ext>
            </a:extLst>
          </p:cNvPr>
          <p:cNvSpPr txBox="1"/>
          <p:nvPr/>
        </p:nvSpPr>
        <p:spPr>
          <a:xfrm>
            <a:off x="1414001" y="3007061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2.</a:t>
            </a:r>
            <a:r>
              <a:rPr lang="zh-CN" altLang="en-US" sz="2000" b="0" dirty="0"/>
              <a:t>水浇地、普通大棚三年至少种一次豆类</a:t>
            </a:r>
            <a:endParaRPr lang="en-US" altLang="zh-CN" sz="2000" b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1F3C8B-FE9D-0221-B303-B0522F1D9796}"/>
              </a:ext>
            </a:extLst>
          </p:cNvPr>
          <p:cNvSpPr txBox="1"/>
          <p:nvPr/>
        </p:nvSpPr>
        <p:spPr>
          <a:xfrm>
            <a:off x="1414001" y="4260499"/>
            <a:ext cx="8732890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/>
              <a:t>3.</a:t>
            </a:r>
            <a:r>
              <a:rPr lang="zh-CN" altLang="en-US" sz="2000" b="0" dirty="0"/>
              <a:t>智慧大棚三年至少种一次豆类</a:t>
            </a:r>
            <a:endParaRPr lang="en-US" altLang="zh-CN" sz="20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B74E6-9BD3-92E8-045E-76320A97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54" y="2330869"/>
            <a:ext cx="7649497" cy="774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C04C0B-29A1-1D4B-FAFF-6B731480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54" y="3560788"/>
            <a:ext cx="7511845" cy="8093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831FFB-F46D-C2E5-3D35-E87FF3D3D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154" y="4837779"/>
            <a:ext cx="6971072" cy="8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1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AB048-9167-70AF-F418-382078C0508A}"/>
              </a:ext>
            </a:extLst>
          </p:cNvPr>
          <p:cNvSpPr txBox="1"/>
          <p:nvPr/>
        </p:nvSpPr>
        <p:spPr>
          <a:xfrm>
            <a:off x="825907" y="1454838"/>
            <a:ext cx="11071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种植地不能太分散</a:t>
            </a:r>
            <a:r>
              <a:rPr lang="zh-CN" altLang="zh-CN" sz="2000" spc="-19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zh-CN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，基于假设</a:t>
            </a:r>
            <a:r>
              <a:rPr lang="zh-CN" altLang="zh-CN" sz="2000" spc="-19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zh-CN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，我们认</a:t>
            </a:r>
            <a:r>
              <a:rPr lang="zh-CN" altLang="zh-CN" sz="20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为每种不同地块上的同⼀种作物不能太分散</a:t>
            </a:r>
            <a:r>
              <a:rPr lang="zh-CN" altLang="en-US" sz="2000" spc="-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的约束</a:t>
            </a:r>
            <a:endParaRPr lang="zh-CN" altLang="en-US" sz="36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09F64C-07CF-AEB3-955F-5B37F3F9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25" y="2623271"/>
            <a:ext cx="7454349" cy="11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3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目标函数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722E5B-BAAB-F9E6-5B7A-AF2CCD05294A}"/>
              </a:ext>
            </a:extLst>
          </p:cNvPr>
          <p:cNvSpPr txBox="1"/>
          <p:nvPr/>
        </p:nvSpPr>
        <p:spPr>
          <a:xfrm>
            <a:off x="963559" y="1110708"/>
            <a:ext cx="2408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利润最大化</a:t>
            </a:r>
            <a:endParaRPr lang="zh-CN" altLang="en-US" sz="44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8EAA4A-EDC6-B99A-241E-09B2CEFB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1" y="2041577"/>
            <a:ext cx="7826477" cy="8749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DC851C-6776-E130-8E5C-30FD871A4826}"/>
              </a:ext>
            </a:extLst>
          </p:cNvPr>
          <p:cNvSpPr txBox="1"/>
          <p:nvPr/>
        </p:nvSpPr>
        <p:spPr>
          <a:xfrm>
            <a:off x="1705895" y="3426542"/>
            <a:ext cx="87802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可以看到每种土地类型每年每个季节每个作物的销售额是产量，销量和价格的函数</a:t>
            </a:r>
            <a:r>
              <a:rPr lang="en-US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f</a:t>
            </a:r>
          </a:p>
          <a:p>
            <a:endParaRPr lang="en-US" altLang="zh-CN" sz="2400" spc="-5" dirty="0">
              <a:solidFill>
                <a:srgbClr val="1F2329"/>
              </a:solidFill>
              <a:latin typeface="Arial" panose="020B0604020202020204" pitchFamily="34" charset="0"/>
              <a:ea typeface="江城律动宋" panose="02020700000000000000" pitchFamily="18" charset="-122"/>
            </a:endParaRPr>
          </a:p>
          <a:p>
            <a:r>
              <a:rPr lang="zh-CN" altLang="en-US" sz="2400" spc="-5" dirty="0">
                <a:solidFill>
                  <a:srgbClr val="1F2329"/>
                </a:solidFill>
              </a:rPr>
              <a:t>在此局部用</a:t>
            </a:r>
            <a:r>
              <a:rPr lang="en-US" altLang="zh-CN" sz="2400" spc="-5" dirty="0">
                <a:solidFill>
                  <a:srgbClr val="1F2329"/>
                </a:solidFill>
              </a:rPr>
              <a:t>x</a:t>
            </a:r>
            <a:r>
              <a:rPr lang="zh-CN" altLang="en-US" sz="2400" spc="-5" dirty="0">
                <a:solidFill>
                  <a:srgbClr val="1F2329"/>
                </a:solidFill>
              </a:rPr>
              <a:t>表示产量，用</a:t>
            </a:r>
            <a:r>
              <a:rPr lang="en-US" altLang="zh-CN" sz="2400" spc="-5" dirty="0">
                <a:solidFill>
                  <a:srgbClr val="1F2329"/>
                </a:solidFill>
              </a:rPr>
              <a:t>y</a:t>
            </a:r>
            <a:r>
              <a:rPr lang="zh-CN" altLang="en-US" sz="2400" spc="-5" dirty="0">
                <a:solidFill>
                  <a:srgbClr val="1F2329"/>
                </a:solidFill>
              </a:rPr>
              <a:t>表示销量，用</a:t>
            </a:r>
            <a:r>
              <a:rPr lang="en-US" altLang="zh-CN" sz="2400" spc="-5" dirty="0">
                <a:solidFill>
                  <a:srgbClr val="1F2329"/>
                </a:solidFill>
              </a:rPr>
              <a:t>z</a:t>
            </a:r>
            <a:r>
              <a:rPr lang="zh-CN" altLang="en-US" sz="2400" spc="-5" dirty="0">
                <a:solidFill>
                  <a:srgbClr val="1F2329"/>
                </a:solidFill>
              </a:rPr>
              <a:t>表示价格，则根据题目，有两种情况</a:t>
            </a:r>
          </a:p>
        </p:txBody>
      </p:sp>
    </p:spTree>
    <p:extLst>
      <p:ext uri="{BB962C8B-B14F-4D97-AF65-F5344CB8AC3E}">
        <p14:creationId xmlns:p14="http://schemas.microsoft.com/office/powerpoint/2010/main" val="327116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439826" y="587970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D6188A-C928-4729-9259-3571AFA07C3A}"/>
              </a:ext>
            </a:extLst>
          </p:cNvPr>
          <p:cNvSpPr/>
          <p:nvPr/>
        </p:nvSpPr>
        <p:spPr>
          <a:xfrm>
            <a:off x="488463" y="1364338"/>
            <a:ext cx="1472385" cy="35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5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2B0F5C-FF9A-4F44-AF21-2F32BF7CFDA2}"/>
              </a:ext>
            </a:extLst>
          </p:cNvPr>
          <p:cNvGrpSpPr/>
          <p:nvPr/>
        </p:nvGrpSpPr>
        <p:grpSpPr>
          <a:xfrm>
            <a:off x="2306789" y="2570151"/>
            <a:ext cx="3700965" cy="690194"/>
            <a:chOff x="2306789" y="2391783"/>
            <a:chExt cx="3700965" cy="690194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86802D-646A-430A-A6D1-4A45620465D6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ea typeface="江城律动宋" panose="02020700000000000000" pitchFamily="18" charset="-122"/>
                </a:rPr>
                <a:t>问题分析</a:t>
              </a:r>
              <a:endParaRPr lang="zh-CN" altLang="en-US" sz="2800" dirty="0">
                <a:solidFill>
                  <a:schemeClr val="bg1"/>
                </a:solidFill>
                <a:ea typeface="江城律动宋" panose="02020700000000000000" pitchFamily="18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F5869AF-E7E7-4DB6-8E8A-A6DDDA558C7E}"/>
              </a:ext>
            </a:extLst>
          </p:cNvPr>
          <p:cNvGrpSpPr/>
          <p:nvPr/>
        </p:nvGrpSpPr>
        <p:grpSpPr>
          <a:xfrm>
            <a:off x="6347842" y="2570151"/>
            <a:ext cx="3700965" cy="690194"/>
            <a:chOff x="2306789" y="2391783"/>
            <a:chExt cx="3700965" cy="690194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07EC675-66F1-4AE8-9B74-2858977BC611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279029F-F327-434D-99FE-927A5FEA4C7A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ea typeface="江城律动宋" panose="02020700000000000000" pitchFamily="18" charset="-122"/>
                </a:rPr>
                <a:t>模型假设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D38EBAE-EA11-4150-9AC4-973863A4E61F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054E84E-C202-4F8C-87C4-B483962A4378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3D54532-7CD6-41DF-B779-2B446DED3062}"/>
              </a:ext>
            </a:extLst>
          </p:cNvPr>
          <p:cNvGrpSpPr/>
          <p:nvPr/>
        </p:nvGrpSpPr>
        <p:grpSpPr>
          <a:xfrm>
            <a:off x="2306789" y="3741047"/>
            <a:ext cx="3700965" cy="690194"/>
            <a:chOff x="2306789" y="2391783"/>
            <a:chExt cx="3700965" cy="690194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7C0A0D7D-572A-468F-96F5-6CB8B7AA119C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69664F-0B19-4C90-B2C5-ECCEC83E1A83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ea typeface="江城律动宋" panose="02020700000000000000" pitchFamily="18" charset="-122"/>
                </a:rPr>
                <a:t>模型建模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A1DB7D-3C83-452E-A10B-CFB950A6F9EB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6E4CEBD3-58A2-424D-8BE4-CDE37284FF4C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2C6AF86-E474-4079-8FD6-D2744C070691}"/>
              </a:ext>
            </a:extLst>
          </p:cNvPr>
          <p:cNvGrpSpPr/>
          <p:nvPr/>
        </p:nvGrpSpPr>
        <p:grpSpPr>
          <a:xfrm>
            <a:off x="6347842" y="3741047"/>
            <a:ext cx="3700965" cy="690194"/>
            <a:chOff x="2306789" y="2391783"/>
            <a:chExt cx="3700965" cy="690194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7118FEA-6A33-43A3-BE38-AB975A1214D6}"/>
                </a:ext>
              </a:extLst>
            </p:cNvPr>
            <p:cNvSpPr/>
            <p:nvPr/>
          </p:nvSpPr>
          <p:spPr>
            <a:xfrm>
              <a:off x="2306789" y="2391783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E5291C2-EEAF-47CC-B9F3-513A0C5EA30D}"/>
                </a:ext>
              </a:extLst>
            </p:cNvPr>
            <p:cNvSpPr txBox="1"/>
            <p:nvPr/>
          </p:nvSpPr>
          <p:spPr>
            <a:xfrm>
              <a:off x="3059553" y="2504084"/>
              <a:ext cx="2948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ea typeface="江城律动宋" panose="02020700000000000000" pitchFamily="18" charset="-122"/>
                </a:rPr>
                <a:t>模型求解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B5C9797-8A54-4B6B-B8CB-7DACBF429042}"/>
                </a:ext>
              </a:extLst>
            </p:cNvPr>
            <p:cNvSpPr/>
            <p:nvPr/>
          </p:nvSpPr>
          <p:spPr>
            <a:xfrm>
              <a:off x="2334582" y="2475270"/>
              <a:ext cx="6046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66E3171-2144-435E-B4A7-7D4E854E59BA}"/>
                </a:ext>
              </a:extLst>
            </p:cNvPr>
            <p:cNvSpPr/>
            <p:nvPr/>
          </p:nvSpPr>
          <p:spPr>
            <a:xfrm rot="11847306">
              <a:off x="2775256" y="2737889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50C3C86-DEF4-4A7F-BA0C-6367CC57890A}"/>
              </a:ext>
            </a:extLst>
          </p:cNvPr>
          <p:cNvSpPr txBox="1"/>
          <p:nvPr/>
        </p:nvSpPr>
        <p:spPr>
          <a:xfrm>
            <a:off x="2565400" y="-39554666"/>
            <a:ext cx="69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 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4582" y="587970"/>
            <a:ext cx="194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7EC3C6"/>
                </a:solidFill>
              </a:rPr>
              <a:t>https://www.ypppt.com/</a:t>
            </a:r>
            <a:endParaRPr lang="zh-CN" altLang="en-US" sz="1100" dirty="0">
              <a:solidFill>
                <a:srgbClr val="7EC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0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目标函数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722E5B-BAAB-F9E6-5B7A-AF2CCD05294A}"/>
              </a:ext>
            </a:extLst>
          </p:cNvPr>
          <p:cNvSpPr txBox="1"/>
          <p:nvPr/>
        </p:nvSpPr>
        <p:spPr>
          <a:xfrm>
            <a:off x="884902" y="1298310"/>
            <a:ext cx="182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spc="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滞销的情形</a:t>
            </a:r>
            <a:endParaRPr lang="zh-CN" altLang="en-US" sz="44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97E66F-2155-1966-0CF5-7BD0472D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77" y="1759975"/>
            <a:ext cx="3836246" cy="13067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33E3D1-1549-4A75-27D0-F09F9D78B0BF}"/>
              </a:ext>
            </a:extLst>
          </p:cNvPr>
          <p:cNvSpPr txBox="1"/>
          <p:nvPr/>
        </p:nvSpPr>
        <p:spPr>
          <a:xfrm>
            <a:off x="1243779" y="3394587"/>
            <a:ext cx="8780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将</a:t>
            </a:r>
            <a:r>
              <a:rPr lang="en-US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z</a:t>
            </a:r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提出，引入</a:t>
            </a:r>
            <a:r>
              <a:rPr lang="en-US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0-1</a:t>
            </a:r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变量</a:t>
            </a:r>
            <a:r>
              <a:rPr lang="el-GR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λ</a:t>
            </a:r>
            <a:r>
              <a:rPr lang="en-US" altLang="zh-CN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,</a:t>
            </a:r>
            <a:r>
              <a:rPr lang="zh-CN" altLang="en-US" sz="24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将公式线性化如下</a:t>
            </a:r>
            <a:endParaRPr lang="zh-CN" altLang="en-US" sz="2400" spc="-5" dirty="0">
              <a:solidFill>
                <a:srgbClr val="1F2329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96ECDD-4BB5-7E52-2EF1-BD0CF6BC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725" y="4248005"/>
            <a:ext cx="4076548" cy="5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1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目标函数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722E5B-BAAB-F9E6-5B7A-AF2CCD05294A}"/>
              </a:ext>
            </a:extLst>
          </p:cNvPr>
          <p:cNvSpPr txBox="1"/>
          <p:nvPr/>
        </p:nvSpPr>
        <p:spPr>
          <a:xfrm>
            <a:off x="698090" y="1298310"/>
            <a:ext cx="25957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售价减半</a:t>
            </a:r>
            <a:r>
              <a:rPr lang="zh-CN" altLang="zh-CN" sz="2400" spc="1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的情形</a:t>
            </a:r>
            <a:endParaRPr lang="zh-CN" altLang="en-US" sz="4400" dirty="0"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C42034-CE79-38FB-541E-A25FEBB9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49" y="1747337"/>
            <a:ext cx="4681701" cy="10717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8E9A65-C156-EC31-4DAF-1B072F31D0E8}"/>
              </a:ext>
            </a:extLst>
          </p:cNvPr>
          <p:cNvSpPr txBox="1"/>
          <p:nvPr/>
        </p:nvSpPr>
        <p:spPr>
          <a:xfrm>
            <a:off x="1047134" y="2920280"/>
            <a:ext cx="8780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将</a:t>
            </a:r>
            <a:r>
              <a:rPr lang="en-US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z</a:t>
            </a:r>
            <a:r>
              <a:rPr lang="zh-CN" altLang="en-US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提出，引入</a:t>
            </a:r>
            <a:r>
              <a:rPr lang="en-US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0-1</a:t>
            </a:r>
            <a:r>
              <a:rPr lang="zh-CN" altLang="en-US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变量</a:t>
            </a:r>
            <a:r>
              <a:rPr lang="el-GR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λ</a:t>
            </a:r>
            <a:r>
              <a:rPr lang="en-US" altLang="zh-CN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,</a:t>
            </a:r>
            <a:r>
              <a:rPr lang="zh-CN" altLang="en-US" sz="2000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将公式线性化如下</a:t>
            </a:r>
            <a:endParaRPr lang="zh-CN" altLang="en-US" sz="2000" spc="-5" dirty="0">
              <a:solidFill>
                <a:srgbClr val="1F232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FF157B-C431-0CF1-7084-DDD39733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47" y="3421618"/>
            <a:ext cx="3932903" cy="7681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878866-2F97-3D33-7196-2D15C33A0542}"/>
              </a:ext>
            </a:extLst>
          </p:cNvPr>
          <p:cNvSpPr txBox="1"/>
          <p:nvPr/>
        </p:nvSpPr>
        <p:spPr>
          <a:xfrm>
            <a:off x="1799220" y="4451884"/>
            <a:ext cx="3166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需要对</a:t>
            </a:r>
            <a:r>
              <a:rPr lang="el-GR" altLang="zh-CN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λ</a:t>
            </a:r>
            <a:r>
              <a:rPr lang="zh-CN" altLang="en-US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进行约束，满足一下指示性约束</a:t>
            </a:r>
            <a:r>
              <a:rPr lang="en-US" altLang="zh-CN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(</a:t>
            </a:r>
            <a:r>
              <a:rPr lang="zh-CN" altLang="en-US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求解器添加约束</a:t>
            </a:r>
            <a:r>
              <a:rPr lang="en-US" altLang="zh-CN" spc="-5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)</a:t>
            </a:r>
            <a:endParaRPr lang="zh-CN" altLang="en-US" spc="-5" dirty="0">
              <a:solidFill>
                <a:srgbClr val="1F2329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A6D2D6-6912-3EE9-5FEC-99A92EB5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336" y="5248730"/>
            <a:ext cx="1988942" cy="510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55FE2D-BAF1-B596-27E5-342C88E2C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336" y="5703033"/>
            <a:ext cx="1988942" cy="5105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8FAA8DD-94CB-CEEB-E824-A6BD7DFC5626}"/>
              </a:ext>
            </a:extLst>
          </p:cNvPr>
          <p:cNvSpPr txBox="1"/>
          <p:nvPr/>
        </p:nvSpPr>
        <p:spPr>
          <a:xfrm>
            <a:off x="7011090" y="4480695"/>
            <a:ext cx="285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-5" dirty="0">
                <a:solidFill>
                  <a:srgbClr val="1F2329"/>
                </a:solidFill>
              </a:rPr>
              <a:t>或者转为大</a:t>
            </a:r>
            <a:r>
              <a:rPr lang="en-US" altLang="zh-CN" spc="-5" dirty="0">
                <a:solidFill>
                  <a:srgbClr val="1F2329"/>
                </a:solidFill>
              </a:rPr>
              <a:t>M</a:t>
            </a:r>
            <a:r>
              <a:rPr lang="zh-CN" altLang="en-US" spc="-5" dirty="0">
                <a:solidFill>
                  <a:srgbClr val="1F2329"/>
                </a:solidFill>
              </a:rPr>
              <a:t>约束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78D123-1FD5-99BE-A8AF-07E95F958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090" y="5192439"/>
            <a:ext cx="2392668" cy="5105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23861A-BF92-7087-B075-479AC2F8E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1147" y="5711775"/>
            <a:ext cx="1702606" cy="5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6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模型求解</a:t>
            </a:r>
            <a:endParaRPr lang="en-US" altLang="zh-CN" sz="3200" dirty="0">
              <a:solidFill>
                <a:schemeClr val="bg1"/>
              </a:solidFill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采用</a:t>
            </a:r>
            <a:r>
              <a:rPr lang="en-US" altLang="zh-CN" sz="1600" dirty="0" err="1">
                <a:solidFill>
                  <a:schemeClr val="bg1"/>
                </a:solidFill>
                <a:latin typeface="+mj-ea"/>
                <a:ea typeface="+mj-ea"/>
              </a:rPr>
              <a:t>gurobi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数学规划引擎计算</a:t>
            </a:r>
          </a:p>
          <a:p>
            <a:pPr algn="ctr"/>
            <a:endParaRPr lang="zh-CN" altLang="en-US" sz="3200" dirty="0">
              <a:solidFill>
                <a:schemeClr val="bg1"/>
              </a:solidFill>
              <a:latin typeface="江城律动宋" panose="02020700000000000000" pitchFamily="18" charset="-122"/>
              <a:ea typeface="江城律动宋" panose="02020700000000000000" pitchFamily="18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4450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04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9EFCF3E-BBA9-4A19-B4BC-D351803EEAFC}"/>
              </a:ext>
            </a:extLst>
          </p:cNvPr>
          <p:cNvSpPr txBox="1"/>
          <p:nvPr/>
        </p:nvSpPr>
        <p:spPr>
          <a:xfrm>
            <a:off x="2565400" y="46094134"/>
            <a:ext cx="69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 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1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模型求解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C948A-6742-3D7E-A66F-B2E84A1C1394}"/>
              </a:ext>
            </a:extLst>
          </p:cNvPr>
          <p:cNvSpPr txBox="1"/>
          <p:nvPr/>
        </p:nvSpPr>
        <p:spPr>
          <a:xfrm>
            <a:off x="1264213" y="894272"/>
            <a:ext cx="9663574" cy="648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itertools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gurobipy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as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as pd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load_workbook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random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itertools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 fontAlgn="t"/>
            <a:r>
              <a:rPr lang="en-US" altLang="zh-CN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current_time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i="0" dirty="0"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 fontAlgn="t"/>
            <a:r>
              <a:rPr lang="en-US" altLang="zh-CN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timestamp </a:t>
            </a:r>
            <a:r>
              <a:rPr lang="en-US" altLang="zh-CN" b="0" i="0" dirty="0">
                <a:solidFill>
                  <a:srgbClr val="66CC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current_time.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i="0" dirty="0"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 fontAlgn="t"/>
            <a:r>
              <a:rPr lang="en-US" altLang="zh-CN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zh-CN" b="0" i="0" dirty="0">
              <a:solidFill>
                <a:srgbClr val="212529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0.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读⼊⽂件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data_1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:\Users\86181\Desktop\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数模作业、笔记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农作物种植策略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附件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修改版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.xlsx"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乡村的现有耕地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data_2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:\Users\86181\Desktop\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数模作业、笔记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农作物种植策略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附件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修改版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.xlsx"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"2023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年的农作物种植情况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data_2 = data_2.ffill()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处理合并单元格的问题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data_3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:\Users\86181\Desktop\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数模作业、笔记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农作物种植策略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附件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修改版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.xlsx"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"2023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年统计的相关数据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trans_dict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平旱地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梯田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山坡地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水浇地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普通大棚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智慧大棚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创建字典键值对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zh-CN" altLang="en-US" sz="2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30249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937732" y="773956"/>
            <a:ext cx="933585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1.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输⼊参数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1.1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销量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q_0 = {(data_2[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种植地块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data_2[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作物编号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2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data_2[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种植季次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第二季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1):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data_2[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种植面积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亩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(data_2))}  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 = {}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k), v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q_0.items():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trans_dict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[0]], j, k)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key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q[key] += v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q[key] = v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q[key] = round(q[key], 1)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#q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的键是地块、作物编号、季度的元组，值是对应的面积，其实就是销量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data_3[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地块类型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data_3[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地块类型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data_4 = {(data_3[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地块类型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].strip(), data_3[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作物编号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2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data_3[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种植季次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第二季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1):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[data_3[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亩产量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斤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data_3[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种植成本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元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亩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data_3[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销售单价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/(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元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斤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(data_3))}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b="0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30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445409" y="1300931"/>
            <a:ext cx="11199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1.2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亩产， 成本和价格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#r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的键是地块类型、作物编号、季度组成的元组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#r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的值是亩产，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的值是成本，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的值是价格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_, r, c, p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gp.multidict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(data_4)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gurobipy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，从一个数据源创建多个字典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 = {}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k, v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p.items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str1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v.split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把价格区间的两端分别复制给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pl[k] = float(str1[0])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 = float(str1[1])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#pl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price_low;pu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price_up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1.3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地块面积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= {data_1[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地块名称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 data_1[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地块面积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亩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(data_1))}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932837" y="632662"/>
            <a:ext cx="111994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2.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定义集合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2.1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作物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LDR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黄豆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黑豆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红豆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绿豆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爬豆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粮⻝（⾖类）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LD = list(range(1, 6))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小麦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玉米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谷子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高粱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黍子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荞麦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南瓜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红薯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莜麦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大麦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粮⻝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list(range(6, 16))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LSR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水稻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粮⻝⽔浇地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LS = list(range(16, 17))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SDR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豇豆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刀豆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芸豆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蔬菜（⾖类）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 = list(range(17, 20))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S_1R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土豆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西红柿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茄子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菠菜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青椒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菜花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包菜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油麦菜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小青菜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黄瓜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生菜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辣椒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空心菜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黄心菜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芹菜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S_1 = list(range(20, 35))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S_2R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大白菜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白萝卜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红萝卜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S_2 = list(range(35, 38))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SJR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榆黄菇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香菇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白灵菇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羊肚菌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SJ = list(range(38, 42))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 = LD + L + LS + SD + S_1 + S_2 + SJ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作物编号集合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J1 = LDR + LR + LSR + SDR + S_1R + S_2R + SJR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作物集合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J_d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(zip(J1, J))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#J1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作为键，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作为值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7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110119" y="1397772"/>
            <a:ext cx="11199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2.2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地块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str(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range(1, 7)]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得到形如“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A2...A6”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的列表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str(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range(1, 15)]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梯⽥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str(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range(1, 7)]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⼭坡地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str(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range(1, 9)]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⽔浇地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str(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range(1, 17)]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普通⼤棚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str(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range(1, 5)]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智慧⼤棚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trans_dict_2 = 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平旱地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A,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梯田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B,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山坡地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水浇地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D,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普通大棚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E,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智慧大棚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F}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= A + B + C + D + E + 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地块集合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2.3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年份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list(range(2024, 2031))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2.4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季节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KR = [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第一季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第二季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 = [1, 2]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520666" y="1164507"/>
            <a:ext cx="11199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2.5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集合组合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按种植耕地分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#product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计算笛卡尔积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,V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是四维变量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V_1 = list(product(A + B + C, LD + L, [K[0]], Y))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V_2 = list(product(D, LS, [K[0]], Y))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V_3 = list(product(D + E + F, SD + S_1, [K[0]], Y))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V_4 = list(product(F, SD + S_1, [K[1]], Y))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智慧大棚的第二季单独出来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V_5 = list(product(D, S_2, [K[1]], Y))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V_6 = list(product(E, SJ, [K[1]], Y))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 = V_1 + V_2 + V_3 + V_4 + V_5 + V_6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按季节来分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#W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是三维变量，表示地块季节集合，与作物无关，用于面积约束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W1 = product(A + B + C + D + E + F, [K[0]], Y)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W2 = product(D + E + F, [K[1]], Y)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 = list(W1) + list(W2)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地块类型集合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II = list(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trans_dict.values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43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292066" y="978664"/>
            <a:ext cx="11199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3.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处理参数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3.1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销量处理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#q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是面积，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是亩产，乘起来就是销量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sale_data_2023 = {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q[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r[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q}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#i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遍历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的每个键，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是地块、作物编号、季度的元组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#sale_data_2023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的键是地块、作物编号、季度的元组，值是销量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3.2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亩产处理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mu_data_2023 = {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r[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r}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3.3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成本处理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ch_data_2023 = {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3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问题分析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01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48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587341" y="997714"/>
            <a:ext cx="111994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3.4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价格处理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jia_data_2023_l = {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pl[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jia_data_2023_u = {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enumerate(Y):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#t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遍历年份，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是元素的索引，从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开始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= sale_data_2023[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= sale_data_2023[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= mu_data_2023[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= ch_data_2023[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= jia_data_2023_l[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= jia_data_2023_u[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9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663541" y="1305341"/>
            <a:ext cx="11199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4. </a:t>
            </a:r>
            <a:r>
              <a:rPr lang="zh-CN" altLang="es-E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建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立</a:t>
            </a:r>
            <a:r>
              <a:rPr lang="zh-CN" altLang="es-E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模型</a:t>
            </a:r>
            <a:r>
              <a:rPr lang="es-E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E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s-E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gp.Model(</a:t>
            </a:r>
            <a:r>
              <a:rPr lang="es-E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"cumcm_2024"</a:t>
            </a:r>
            <a:r>
              <a:rPr lang="es-E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s-E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4.1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决策变量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m.addVars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gp.GRB.CONTINUOUS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lb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=0, name=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m.addVars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gp.GRB.BINARY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lb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=0, name=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m.addVars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(pl, Y,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gp.GRB.CONTINUOUS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lb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=0, name=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m.addVars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(pl, Y,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gp.GRB.BINARY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name=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"ls"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s-E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4.2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约束条件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1. ⾯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积约束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&lt;=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"C11"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k, t) &lt;=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k, t)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"C12"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s-E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E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3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2177891" y="2134016"/>
            <a:ext cx="11199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2. ⽔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稻每年⼀季节或者两季节蔬菜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LS[0], K[0], t] + 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t] &lt;=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S_1 + SD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"C21"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LS[0], K[0], t] + 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K[1], t] &lt;=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S_2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"C22"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6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2046323" y="894272"/>
            <a:ext cx="111994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3.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重种约束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Y[t]] + 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Y[t + 1]] &lt;=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+ B + C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LD + L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 - 1)),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"C31"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Y[t]] + 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Y[t + 1]] &lt;=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LS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 - 1)),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"C32"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</a:p>
          <a:p>
            <a:pPr algn="l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Y[t]] + 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K[1], Y[t]] &lt;=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SD + S_1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(Y))),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"C33"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K[1], Y[t]] + 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Y[t + 1]] &lt;=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SD + S_1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 - 1)),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"C34"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1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2954145" y="948297"/>
            <a:ext cx="1119942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4.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所有⼟地三年内⾄少种植⼀次⾖类作物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gp.quicksum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Y[tau]]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LD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tau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range(t, t + 3)) &gt;=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+ B + C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range(0,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 - 2)),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"C41"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gp.quicksum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K[0], Y[tau]]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SD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tau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range(t, t + 3)) &gt;=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 + E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range(0,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 - 2)),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"C42"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gp.quicksum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Y[tau]]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SD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tau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range(t, t + 3)) &gt;= 1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range(0,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 - 2)),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"C43"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35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2461841" y="2274838"/>
            <a:ext cx="72683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5.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种植地不能太分散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theta = 5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I_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enumerate(list(trans_dict_2.values())):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gp.quicksum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y.get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t), 0)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"C5"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+str(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I_) &lt;= theta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8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885082" y="1347738"/>
            <a:ext cx="111799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6.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单个地块 （含⼤棚种植的⾯积不宜太⼩，等等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 = 1 / 3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((x[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&gt;=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y[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t] * delta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k,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"C6"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==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(trans_dict_2[I0], j, k, t)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+(1 -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t])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sale_data.get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((I0, j, k, t), 1e10)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I0, j, k,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"C71"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== 1) &gt;&gt;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(trans_dict_2[I0], j, k, t)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&lt;=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sale_data.get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((I0, j, k, t), 1e10))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I0, j, k,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"C72"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m.addConstrs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== 0) &gt;&gt;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(trans_dict_2[I0], j, k, t)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&gt;=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sale_data.get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((I0, j, k, t), 1e10))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I0, j, k,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"C73"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0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012082" y="394692"/>
            <a:ext cx="1117991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4.3 ⽬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标函数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gp.LinExpr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I0, j, k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平旱地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* 0.75 + 0.25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梯⽥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* 0.75 + 0.25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⼭坡地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* 0.75 + 0.25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⽔浇地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* 0.75 + 0.25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普通⼤棚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* 0.75 + 0.25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I0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智慧⼤棚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* 0.75 + 0.25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jia_data_u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current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[I0, j, k, t] -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c_c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(trans_dict_2[I0], j,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k,t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obj += current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m.setObjective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gp.GRB.MAXIMIZE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56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3526682" y="1969492"/>
            <a:ext cx="60237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5.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模型求解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m.write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model.lp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m.setParam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gp.GRB.Param.MIPGap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0.01)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m.setParam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gp.GRB.Param.TimeLimit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120)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m.optimize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3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江城律动宋" panose="02020700000000000000" pitchFamily="18" charset="-122"/>
                <a:ea typeface="江城律动宋" panose="02020700000000000000" pitchFamily="18" charset="-122"/>
                <a:cs typeface="+mn-cs"/>
              </a:rPr>
              <a:t>模型求解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37704A-DCB8-C527-E64F-17C5AEC50AA0}"/>
              </a:ext>
            </a:extLst>
          </p:cNvPr>
          <p:cNvSpPr txBox="1"/>
          <p:nvPr/>
        </p:nvSpPr>
        <p:spPr>
          <a:xfrm>
            <a:off x="1922319" y="1305341"/>
            <a:ext cx="83473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 6.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结果输出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xv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m.getAttr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yv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m.getAttr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y)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load_workbook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:\Users\86181\Desktop\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数模作业、笔记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农作物种植策略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\results\result1_1.xlsx"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:\Users\86181\Desktop\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数模作业、笔记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农作物种植策略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\results\result1_1.xlsx"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=str(t))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worksheet_writer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workbook[str(t)]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index, row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data_r.iterrows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r_data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cindex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col_name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enumerate(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data_r.columns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[2:]):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水稻农作物摄影图高清摄影大图-千库网">
            <a:extLst>
              <a:ext uri="{FF2B5EF4-FFF2-40B4-BE49-F238E27FC236}">
                <a16:creationId xmlns:a16="http://schemas.microsoft.com/office/drawing/2014/main" id="{2A5AAF55-8759-5C4B-C33E-4E1546191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22" y="2086148"/>
            <a:ext cx="3957168" cy="263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问题分析</a:t>
            </a:r>
          </a:p>
        </p:txBody>
      </p:sp>
      <p:sp>
        <p:nvSpPr>
          <p:cNvPr id="40" name="文本框 88">
            <a:extLst>
              <a:ext uri="{FF2B5EF4-FFF2-40B4-BE49-F238E27FC236}">
                <a16:creationId xmlns:a16="http://schemas.microsoft.com/office/drawing/2014/main" id="{7BC84B4A-BEF3-4384-B449-8B08677596F2}"/>
              </a:ext>
            </a:extLst>
          </p:cNvPr>
          <p:cNvSpPr txBox="1"/>
          <p:nvPr/>
        </p:nvSpPr>
        <p:spPr>
          <a:xfrm>
            <a:off x="5095424" y="1613594"/>
            <a:ext cx="6024860" cy="347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该问题是一个典型的优化决策问题</a:t>
            </a:r>
            <a:r>
              <a:rPr lang="zh-CN" altLang="en-US" sz="2400" spc="-190" dirty="0">
                <a:solidFill>
                  <a:srgbClr val="1F2329"/>
                </a:solidFill>
                <a:latin typeface="+mn-ea"/>
                <a:ea typeface="+mn-ea"/>
              </a:rPr>
              <a:t>，</a:t>
            </a:r>
            <a:r>
              <a:rPr lang="en-US" altLang="zh-CN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我们需要决策每块地每</a:t>
            </a:r>
            <a:r>
              <a:rPr lang="en-US" altLang="zh-CN" sz="2400" spc="-15" dirty="0">
                <a:solidFill>
                  <a:srgbClr val="1F2329"/>
                </a:solidFill>
                <a:effectLst/>
                <a:latin typeface="+mn-ea"/>
                <a:ea typeface="+mn-ea"/>
              </a:rPr>
              <a:t>年每季种植什么作物</a:t>
            </a:r>
            <a:r>
              <a:rPr lang="zh-CN" altLang="en-US" sz="2400" spc="-195" dirty="0">
                <a:solidFill>
                  <a:srgbClr val="1F2329"/>
                </a:solidFill>
                <a:latin typeface="+mn-ea"/>
                <a:ea typeface="+mn-ea"/>
              </a:rPr>
              <a:t>，</a:t>
            </a:r>
            <a:r>
              <a:rPr lang="en-US" altLang="zh-CN" sz="2400" spc="-15" dirty="0">
                <a:solidFill>
                  <a:srgbClr val="1F2329"/>
                </a:solidFill>
                <a:effectLst/>
                <a:latin typeface="+mn-ea"/>
                <a:ea typeface="+mn-ea"/>
              </a:rPr>
              <a:t>以及确定种</a:t>
            </a:r>
            <a:r>
              <a:rPr lang="en-US" altLang="zh-CN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植</a:t>
            </a:r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面</a:t>
            </a:r>
            <a:r>
              <a:rPr lang="en-US" altLang="zh-CN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积</a:t>
            </a:r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400" spc="-10" dirty="0">
              <a:solidFill>
                <a:srgbClr val="1F2329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sz="2400" spc="-10" dirty="0">
              <a:solidFill>
                <a:srgbClr val="1F2329"/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目</a:t>
            </a:r>
            <a:r>
              <a:rPr lang="zh-CN" altLang="zh-CN" sz="24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标是收益最</a:t>
            </a:r>
            <a:r>
              <a:rPr lang="zh-CN" altLang="en-US" sz="24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大</a:t>
            </a:r>
            <a:r>
              <a:rPr lang="zh-CN" altLang="zh-CN" sz="24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化</a:t>
            </a:r>
            <a:endParaRPr lang="en-US" altLang="zh-CN" sz="2400" spc="-190" dirty="0">
              <a:solidFill>
                <a:srgbClr val="1F2329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1800" spc="-190" dirty="0">
              <a:solidFill>
                <a:srgbClr val="1F2329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en-US" altLang="zh-CN" sz="1800" spc="-190" dirty="0">
              <a:solidFill>
                <a:srgbClr val="1F2329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C3D215D5-6A62-4A10-AF28-2FC08B48AB74}"/>
              </a:ext>
            </a:extLst>
          </p:cNvPr>
          <p:cNvSpPr/>
          <p:nvPr/>
        </p:nvSpPr>
        <p:spPr>
          <a:xfrm rot="1800000">
            <a:off x="3637031" y="1173905"/>
            <a:ext cx="1527948" cy="1527948"/>
          </a:xfrm>
          <a:custGeom>
            <a:avLst/>
            <a:gdLst>
              <a:gd name="connsiteX0" fmla="*/ 661988 w 661987"/>
              <a:gd name="connsiteY0" fmla="*/ 330994 h 661987"/>
              <a:gd name="connsiteX1" fmla="*/ 330994 w 661987"/>
              <a:gd name="connsiteY1" fmla="*/ 661987 h 661987"/>
              <a:gd name="connsiteX2" fmla="*/ 0 w 661987"/>
              <a:gd name="connsiteY2" fmla="*/ 330994 h 661987"/>
              <a:gd name="connsiteX3" fmla="*/ 330994 w 661987"/>
              <a:gd name="connsiteY3" fmla="*/ 0 h 661987"/>
              <a:gd name="connsiteX4" fmla="*/ 661988 w 661987"/>
              <a:gd name="connsiteY4" fmla="*/ 330994 h 66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987" h="661987">
                <a:moveTo>
                  <a:pt x="661988" y="330994"/>
                </a:moveTo>
                <a:cubicBezTo>
                  <a:pt x="661988" y="513797"/>
                  <a:pt x="513797" y="661987"/>
                  <a:pt x="330994" y="661987"/>
                </a:cubicBezTo>
                <a:cubicBezTo>
                  <a:pt x="148191" y="661987"/>
                  <a:pt x="0" y="513797"/>
                  <a:pt x="0" y="330994"/>
                </a:cubicBezTo>
                <a:cubicBezTo>
                  <a:pt x="0" y="148191"/>
                  <a:pt x="148191" y="0"/>
                  <a:pt x="330994" y="0"/>
                </a:cubicBezTo>
                <a:cubicBezTo>
                  <a:pt x="513797" y="0"/>
                  <a:pt x="661988" y="148191"/>
                  <a:pt x="661988" y="330994"/>
                </a:cubicBezTo>
                <a:close/>
              </a:path>
            </a:pathLst>
          </a:custGeom>
          <a:solidFill>
            <a:srgbClr val="B6EFFE">
              <a:alpha val="7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11" name="图形 19">
            <a:extLst>
              <a:ext uri="{FF2B5EF4-FFF2-40B4-BE49-F238E27FC236}">
                <a16:creationId xmlns:a16="http://schemas.microsoft.com/office/drawing/2014/main" id="{D0D28012-9962-4A20-92C5-B322A32A502D}"/>
              </a:ext>
            </a:extLst>
          </p:cNvPr>
          <p:cNvGrpSpPr/>
          <p:nvPr/>
        </p:nvGrpSpPr>
        <p:grpSpPr>
          <a:xfrm rot="16200000">
            <a:off x="529776" y="3766385"/>
            <a:ext cx="532746" cy="1592298"/>
            <a:chOff x="5449840" y="-1733266"/>
            <a:chExt cx="170687" cy="510158"/>
          </a:xfrm>
          <a:solidFill>
            <a:srgbClr val="7EC3C6"/>
          </a:solidFill>
        </p:grpSpPr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254F8FEB-F89D-4279-9741-DA1708CFED5D}"/>
                </a:ext>
              </a:extLst>
            </p:cNvPr>
            <p:cNvSpPr/>
            <p:nvPr/>
          </p:nvSpPr>
          <p:spPr>
            <a:xfrm>
              <a:off x="5583952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1 w 36576"/>
                <a:gd name="connsiteY2" fmla="*/ 422053 h 510158"/>
                <a:gd name="connsiteX3" fmla="*/ 30480 w 36576"/>
                <a:gd name="connsiteY3" fmla="*/ 339090 h 510158"/>
                <a:gd name="connsiteX4" fmla="*/ 15431 w 36576"/>
                <a:gd name="connsiteY4" fmla="*/ 256127 h 510158"/>
                <a:gd name="connsiteX5" fmla="*/ 0 w 36576"/>
                <a:gd name="connsiteY5" fmla="*/ 171069 h 510158"/>
                <a:gd name="connsiteX6" fmla="*/ 15431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1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1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1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763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06CE39EC-5E4F-4130-A6DB-7808A79D32CF}"/>
                </a:ext>
              </a:extLst>
            </p:cNvPr>
            <p:cNvSpPr/>
            <p:nvPr/>
          </p:nvSpPr>
          <p:spPr>
            <a:xfrm>
              <a:off x="5550424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>
              <a:extLst>
                <a:ext uri="{FF2B5EF4-FFF2-40B4-BE49-F238E27FC236}">
                  <a16:creationId xmlns:a16="http://schemas.microsoft.com/office/drawing/2014/main" id="{70612F46-D8E0-4F27-AB66-AF31B1315A0A}"/>
                </a:ext>
              </a:extLst>
            </p:cNvPr>
            <p:cNvSpPr/>
            <p:nvPr/>
          </p:nvSpPr>
          <p:spPr>
            <a:xfrm>
              <a:off x="5516896" y="-1733266"/>
              <a:ext cx="36576" cy="510158"/>
            </a:xfrm>
            <a:custGeom>
              <a:avLst/>
              <a:gdLst>
                <a:gd name="connsiteX0" fmla="*/ 3048 w 36576"/>
                <a:gd name="connsiteY0" fmla="*/ 510159 h 510158"/>
                <a:gd name="connsiteX1" fmla="*/ 0 w 36576"/>
                <a:gd name="connsiteY1" fmla="*/ 507111 h 510158"/>
                <a:gd name="connsiteX2" fmla="*/ 15430 w 36576"/>
                <a:gd name="connsiteY2" fmla="*/ 422053 h 510158"/>
                <a:gd name="connsiteX3" fmla="*/ 30480 w 36576"/>
                <a:gd name="connsiteY3" fmla="*/ 339090 h 510158"/>
                <a:gd name="connsiteX4" fmla="*/ 15430 w 36576"/>
                <a:gd name="connsiteY4" fmla="*/ 256127 h 510158"/>
                <a:gd name="connsiteX5" fmla="*/ 0 w 36576"/>
                <a:gd name="connsiteY5" fmla="*/ 171069 h 510158"/>
                <a:gd name="connsiteX6" fmla="*/ 15430 w 36576"/>
                <a:gd name="connsiteY6" fmla="*/ 86011 h 510158"/>
                <a:gd name="connsiteX7" fmla="*/ 30480 w 36576"/>
                <a:gd name="connsiteY7" fmla="*/ 3048 h 510158"/>
                <a:gd name="connsiteX8" fmla="*/ 33528 w 36576"/>
                <a:gd name="connsiteY8" fmla="*/ 0 h 510158"/>
                <a:gd name="connsiteX9" fmla="*/ 36576 w 36576"/>
                <a:gd name="connsiteY9" fmla="*/ 3048 h 510158"/>
                <a:gd name="connsiteX10" fmla="*/ 21146 w 36576"/>
                <a:gd name="connsiteY10" fmla="*/ 88106 h 510158"/>
                <a:gd name="connsiteX11" fmla="*/ 6096 w 36576"/>
                <a:gd name="connsiteY11" fmla="*/ 171069 h 510158"/>
                <a:gd name="connsiteX12" fmla="*/ 21146 w 36576"/>
                <a:gd name="connsiteY12" fmla="*/ 254032 h 510158"/>
                <a:gd name="connsiteX13" fmla="*/ 36576 w 36576"/>
                <a:gd name="connsiteY13" fmla="*/ 339090 h 510158"/>
                <a:gd name="connsiteX14" fmla="*/ 21146 w 36576"/>
                <a:gd name="connsiteY14" fmla="*/ 424148 h 510158"/>
                <a:gd name="connsiteX15" fmla="*/ 6096 w 36576"/>
                <a:gd name="connsiteY15" fmla="*/ 507111 h 510158"/>
                <a:gd name="connsiteX16" fmla="*/ 3048 w 36576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" h="510158">
                  <a:moveTo>
                    <a:pt x="3048" y="510159"/>
                  </a:moveTo>
                  <a:cubicBezTo>
                    <a:pt x="1334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4" y="0"/>
                    <a:pt x="33528" y="0"/>
                  </a:cubicBezTo>
                  <a:cubicBezTo>
                    <a:pt x="35243" y="0"/>
                    <a:pt x="36576" y="1333"/>
                    <a:pt x="36576" y="3048"/>
                  </a:cubicBezTo>
                  <a:cubicBezTo>
                    <a:pt x="36576" y="45529"/>
                    <a:pt x="28766" y="67151"/>
                    <a:pt x="21146" y="88106"/>
                  </a:cubicBezTo>
                  <a:cubicBezTo>
                    <a:pt x="13431" y="109442"/>
                    <a:pt x="6096" y="129635"/>
                    <a:pt x="6096" y="171069"/>
                  </a:cubicBezTo>
                  <a:cubicBezTo>
                    <a:pt x="6096" y="212503"/>
                    <a:pt x="13431" y="232696"/>
                    <a:pt x="21146" y="254032"/>
                  </a:cubicBezTo>
                  <a:cubicBezTo>
                    <a:pt x="28766" y="274892"/>
                    <a:pt x="36576" y="296513"/>
                    <a:pt x="36576" y="339090"/>
                  </a:cubicBezTo>
                  <a:cubicBezTo>
                    <a:pt x="36576" y="381667"/>
                    <a:pt x="28766" y="403193"/>
                    <a:pt x="21146" y="424148"/>
                  </a:cubicBezTo>
                  <a:cubicBezTo>
                    <a:pt x="13431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5" name="任意多边形: 形状 414">
              <a:extLst>
                <a:ext uri="{FF2B5EF4-FFF2-40B4-BE49-F238E27FC236}">
                  <a16:creationId xmlns:a16="http://schemas.microsoft.com/office/drawing/2014/main" id="{775066DF-11E4-4280-AC02-655A871BF16B}"/>
                </a:ext>
              </a:extLst>
            </p:cNvPr>
            <p:cNvSpPr/>
            <p:nvPr/>
          </p:nvSpPr>
          <p:spPr>
            <a:xfrm>
              <a:off x="5483368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6 w 36575"/>
                <a:gd name="connsiteY10" fmla="*/ 88106 h 510158"/>
                <a:gd name="connsiteX11" fmla="*/ 6096 w 36575"/>
                <a:gd name="connsiteY11" fmla="*/ 171069 h 510158"/>
                <a:gd name="connsiteX12" fmla="*/ 21146 w 36575"/>
                <a:gd name="connsiteY12" fmla="*/ 254032 h 510158"/>
                <a:gd name="connsiteX13" fmla="*/ 36576 w 36575"/>
                <a:gd name="connsiteY13" fmla="*/ 339090 h 510158"/>
                <a:gd name="connsiteX14" fmla="*/ 21146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1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1" y="235267"/>
                    <a:pt x="0" y="213646"/>
                    <a:pt x="0" y="171069"/>
                  </a:cubicBezTo>
                  <a:cubicBezTo>
                    <a:pt x="0" y="128588"/>
                    <a:pt x="7811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6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6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6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BA656A61-5F83-4576-A33D-A7110B2F8B2E}"/>
                </a:ext>
              </a:extLst>
            </p:cNvPr>
            <p:cNvSpPr/>
            <p:nvPr/>
          </p:nvSpPr>
          <p:spPr>
            <a:xfrm>
              <a:off x="5449840" y="-1733266"/>
              <a:ext cx="36575" cy="510158"/>
            </a:xfrm>
            <a:custGeom>
              <a:avLst/>
              <a:gdLst>
                <a:gd name="connsiteX0" fmla="*/ 3048 w 36575"/>
                <a:gd name="connsiteY0" fmla="*/ 510159 h 510158"/>
                <a:gd name="connsiteX1" fmla="*/ 0 w 36575"/>
                <a:gd name="connsiteY1" fmla="*/ 507111 h 510158"/>
                <a:gd name="connsiteX2" fmla="*/ 15430 w 36575"/>
                <a:gd name="connsiteY2" fmla="*/ 422053 h 510158"/>
                <a:gd name="connsiteX3" fmla="*/ 30480 w 36575"/>
                <a:gd name="connsiteY3" fmla="*/ 339090 h 510158"/>
                <a:gd name="connsiteX4" fmla="*/ 15430 w 36575"/>
                <a:gd name="connsiteY4" fmla="*/ 256127 h 510158"/>
                <a:gd name="connsiteX5" fmla="*/ 0 w 36575"/>
                <a:gd name="connsiteY5" fmla="*/ 171069 h 510158"/>
                <a:gd name="connsiteX6" fmla="*/ 15430 w 36575"/>
                <a:gd name="connsiteY6" fmla="*/ 86011 h 510158"/>
                <a:gd name="connsiteX7" fmla="*/ 30480 w 36575"/>
                <a:gd name="connsiteY7" fmla="*/ 3048 h 510158"/>
                <a:gd name="connsiteX8" fmla="*/ 33528 w 36575"/>
                <a:gd name="connsiteY8" fmla="*/ 0 h 510158"/>
                <a:gd name="connsiteX9" fmla="*/ 36576 w 36575"/>
                <a:gd name="connsiteY9" fmla="*/ 3048 h 510158"/>
                <a:gd name="connsiteX10" fmla="*/ 21145 w 36575"/>
                <a:gd name="connsiteY10" fmla="*/ 88106 h 510158"/>
                <a:gd name="connsiteX11" fmla="*/ 6096 w 36575"/>
                <a:gd name="connsiteY11" fmla="*/ 171069 h 510158"/>
                <a:gd name="connsiteX12" fmla="*/ 21145 w 36575"/>
                <a:gd name="connsiteY12" fmla="*/ 254032 h 510158"/>
                <a:gd name="connsiteX13" fmla="*/ 36576 w 36575"/>
                <a:gd name="connsiteY13" fmla="*/ 339090 h 510158"/>
                <a:gd name="connsiteX14" fmla="*/ 21145 w 36575"/>
                <a:gd name="connsiteY14" fmla="*/ 424148 h 510158"/>
                <a:gd name="connsiteX15" fmla="*/ 6096 w 36575"/>
                <a:gd name="connsiteY15" fmla="*/ 507111 h 510158"/>
                <a:gd name="connsiteX16" fmla="*/ 3048 w 36575"/>
                <a:gd name="connsiteY16" fmla="*/ 510159 h 5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5" h="510158">
                  <a:moveTo>
                    <a:pt x="3048" y="510159"/>
                  </a:moveTo>
                  <a:cubicBezTo>
                    <a:pt x="1333" y="510159"/>
                    <a:pt x="0" y="508825"/>
                    <a:pt x="0" y="507111"/>
                  </a:cubicBezTo>
                  <a:cubicBezTo>
                    <a:pt x="0" y="464534"/>
                    <a:pt x="7810" y="443008"/>
                    <a:pt x="15430" y="422053"/>
                  </a:cubicBezTo>
                  <a:cubicBezTo>
                    <a:pt x="23146" y="400717"/>
                    <a:pt x="30480" y="380524"/>
                    <a:pt x="30480" y="339090"/>
                  </a:cubicBezTo>
                  <a:cubicBezTo>
                    <a:pt x="30480" y="297656"/>
                    <a:pt x="23146" y="277463"/>
                    <a:pt x="15430" y="256127"/>
                  </a:cubicBezTo>
                  <a:cubicBezTo>
                    <a:pt x="7810" y="235267"/>
                    <a:pt x="0" y="213646"/>
                    <a:pt x="0" y="171069"/>
                  </a:cubicBezTo>
                  <a:cubicBezTo>
                    <a:pt x="0" y="128588"/>
                    <a:pt x="7810" y="106966"/>
                    <a:pt x="15430" y="86011"/>
                  </a:cubicBezTo>
                  <a:cubicBezTo>
                    <a:pt x="23146" y="64675"/>
                    <a:pt x="30480" y="44482"/>
                    <a:pt x="30480" y="3048"/>
                  </a:cubicBezTo>
                  <a:cubicBezTo>
                    <a:pt x="30480" y="1333"/>
                    <a:pt x="31813" y="0"/>
                    <a:pt x="33528" y="0"/>
                  </a:cubicBezTo>
                  <a:cubicBezTo>
                    <a:pt x="35242" y="0"/>
                    <a:pt x="36576" y="1333"/>
                    <a:pt x="36576" y="3048"/>
                  </a:cubicBezTo>
                  <a:cubicBezTo>
                    <a:pt x="36576" y="45529"/>
                    <a:pt x="28765" y="67151"/>
                    <a:pt x="21145" y="88106"/>
                  </a:cubicBezTo>
                  <a:cubicBezTo>
                    <a:pt x="13430" y="109442"/>
                    <a:pt x="6096" y="129635"/>
                    <a:pt x="6096" y="171069"/>
                  </a:cubicBezTo>
                  <a:cubicBezTo>
                    <a:pt x="6096" y="212503"/>
                    <a:pt x="13430" y="232696"/>
                    <a:pt x="21145" y="254032"/>
                  </a:cubicBezTo>
                  <a:cubicBezTo>
                    <a:pt x="28765" y="274892"/>
                    <a:pt x="36576" y="296513"/>
                    <a:pt x="36576" y="339090"/>
                  </a:cubicBezTo>
                  <a:cubicBezTo>
                    <a:pt x="36576" y="381667"/>
                    <a:pt x="28765" y="403193"/>
                    <a:pt x="21145" y="424148"/>
                  </a:cubicBezTo>
                  <a:cubicBezTo>
                    <a:pt x="13430" y="445484"/>
                    <a:pt x="6096" y="465677"/>
                    <a:pt x="6096" y="507111"/>
                  </a:cubicBezTo>
                  <a:cubicBezTo>
                    <a:pt x="6096" y="508730"/>
                    <a:pt x="4667" y="510159"/>
                    <a:pt x="3048" y="510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C1E5728-4E3A-D4B9-69DB-A16451D61634}"/>
              </a:ext>
            </a:extLst>
          </p:cNvPr>
          <p:cNvSpPr txBox="1"/>
          <p:nvPr/>
        </p:nvSpPr>
        <p:spPr>
          <a:xfrm>
            <a:off x="3766912" y="4828907"/>
            <a:ext cx="868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收益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=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销售额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-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成本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=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种植亩数</a:t>
            </a:r>
            <a:r>
              <a:rPr lang="zh-CN" altLang="zh-CN" sz="2800" spc="8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×</a:t>
            </a:r>
            <a:r>
              <a:rPr lang="en-US" altLang="zh-CN" sz="2800" spc="-9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（亩产</a:t>
            </a:r>
            <a:r>
              <a:rPr lang="zh-CN" altLang="zh-CN" sz="2800" spc="8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×</a:t>
            </a:r>
            <a:r>
              <a:rPr lang="en-US" altLang="zh-CN" sz="2800" spc="-90" dirty="0">
                <a:solidFill>
                  <a:srgbClr val="1F232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价格 </a:t>
            </a:r>
            <a:r>
              <a:rPr lang="en-US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- </a:t>
            </a:r>
            <a:r>
              <a:rPr lang="zh-CN" altLang="zh-CN" sz="2800" spc="-20" dirty="0">
                <a:solidFill>
                  <a:srgbClr val="1F2329"/>
                </a:solidFill>
                <a:effectLst/>
                <a:ea typeface="Arial" panose="020B0604020202020204" pitchFamily="34" charset="0"/>
              </a:rPr>
              <a:t>成本）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114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10CD6F-DB63-4DAF-8DA7-3653ADBC1495}"/>
              </a:ext>
            </a:extLst>
          </p:cNvPr>
          <p:cNvSpPr/>
          <p:nvPr/>
        </p:nvSpPr>
        <p:spPr>
          <a:xfrm>
            <a:off x="3948221" y="2945810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C0D2888-F649-4D11-BED5-5CC66B3C8FEB}"/>
              </a:ext>
            </a:extLst>
          </p:cNvPr>
          <p:cNvCxnSpPr>
            <a:cxnSpLocks/>
          </p:cNvCxnSpPr>
          <p:nvPr/>
        </p:nvCxnSpPr>
        <p:spPr>
          <a:xfrm>
            <a:off x="2970855" y="3865017"/>
            <a:ext cx="61556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4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55ADE72-495C-45A6-AD67-4B13B5355AE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约束条件</a:t>
            </a:r>
          </a:p>
        </p:txBody>
      </p:sp>
      <p:sp>
        <p:nvSpPr>
          <p:cNvPr id="40" name="文本框 88">
            <a:extLst>
              <a:ext uri="{FF2B5EF4-FFF2-40B4-BE49-F238E27FC236}">
                <a16:creationId xmlns:a16="http://schemas.microsoft.com/office/drawing/2014/main" id="{7BC84B4A-BEF3-4384-B449-8B08677596F2}"/>
              </a:ext>
            </a:extLst>
          </p:cNvPr>
          <p:cNvSpPr txBox="1"/>
          <p:nvPr/>
        </p:nvSpPr>
        <p:spPr>
          <a:xfrm>
            <a:off x="945054" y="1722635"/>
            <a:ext cx="10301892" cy="341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50000"/>
              </a:lnSpc>
              <a:defRPr sz="14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种植面积约束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每块地上种植作物的面积总和不能超过地块的面积。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水浇地种植水稻约束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一旦种植了水稻，那么就不能种植其他作物，并且第二季也不能种植其他作物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不能重种的约束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一块地不能连续种植两季同一种作物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三年内至少种植一次豆类作物约束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种植不能太分散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同一作物不能种植在太多个地块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作物在一个地块的种植面积不能太小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可以用绝对值，也可以用相对值</a:t>
            </a:r>
          </a:p>
        </p:txBody>
      </p:sp>
    </p:spTree>
    <p:extLst>
      <p:ext uri="{BB962C8B-B14F-4D97-AF65-F5344CB8AC3E}">
        <p14:creationId xmlns:p14="http://schemas.microsoft.com/office/powerpoint/2010/main" val="379079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F211F19-F6FA-44E8-87EA-4EBA2977AC71}"/>
              </a:ext>
            </a:extLst>
          </p:cNvPr>
          <p:cNvGrpSpPr/>
          <p:nvPr/>
        </p:nvGrpSpPr>
        <p:grpSpPr>
          <a:xfrm>
            <a:off x="1851478" y="1527629"/>
            <a:ext cx="2520951" cy="4034973"/>
            <a:chOff x="1851478" y="1527629"/>
            <a:chExt cx="2520951" cy="403497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07ABE4-8A3B-4921-970C-01593BCE6C4E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5EB81-E727-413F-83B0-A5449EFF548C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" name="直角三角形 2">
                <a:extLst>
                  <a:ext uri="{FF2B5EF4-FFF2-40B4-BE49-F238E27FC236}">
                    <a16:creationId xmlns:a16="http://schemas.microsoft.com/office/drawing/2014/main" id="{C9219088-3997-4197-B637-407C12151848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82A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" name="直角三角形 7">
                <a:extLst>
                  <a:ext uri="{FF2B5EF4-FFF2-40B4-BE49-F238E27FC236}">
                    <a16:creationId xmlns:a16="http://schemas.microsoft.com/office/drawing/2014/main" id="{0CD668A6-50F4-4A96-A506-56429CB2344B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82A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88">
              <a:extLst>
                <a:ext uri="{FF2B5EF4-FFF2-40B4-BE49-F238E27FC236}">
                  <a16:creationId xmlns:a16="http://schemas.microsoft.com/office/drawing/2014/main" id="{2C773DA5-0E61-4E3B-845B-0C78710D3BA1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205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基于价格、销量、成本、产能都</a:t>
              </a:r>
              <a:r>
                <a:rPr lang="zh-CN" altLang="en-US" sz="2000" b="1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不随</a:t>
              </a:r>
              <a:r>
                <a:rPr lang="zh-CN" altLang="en-US" sz="20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时间</a:t>
              </a:r>
              <a:r>
                <a:rPr lang="en-US" altLang="zh-CN" sz="20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(</a:t>
              </a:r>
              <a:r>
                <a:rPr lang="zh-CN" altLang="en-US" sz="20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年）变化的理想情况考虑</a:t>
              </a:r>
              <a:endParaRPr lang="en-US" altLang="zh-CN" sz="2000" spc="-10" dirty="0">
                <a:solidFill>
                  <a:srgbClr val="1F2329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" name="TextBox 81">
              <a:extLst>
                <a:ext uri="{FF2B5EF4-FFF2-40B4-BE49-F238E27FC236}">
                  <a16:creationId xmlns:a16="http://schemas.microsoft.com/office/drawing/2014/main" id="{9299203B-990A-46C5-9175-FC7B63A1D48C}"/>
                </a:ext>
              </a:extLst>
            </p:cNvPr>
            <p:cNvSpPr txBox="1"/>
            <p:nvPr/>
          </p:nvSpPr>
          <p:spPr>
            <a:xfrm>
              <a:off x="2398838" y="1943202"/>
              <a:ext cx="1575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-10" dirty="0">
                  <a:solidFill>
                    <a:srgbClr val="1F2329"/>
                  </a:solidFill>
                  <a:effectLst/>
                  <a:latin typeface="+mn-ea"/>
                  <a:ea typeface="+mn-ea"/>
                </a:rPr>
                <a:t>第一小问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88">
              <a:extLst>
                <a:ext uri="{FF2B5EF4-FFF2-40B4-BE49-F238E27FC236}">
                  <a16:creationId xmlns:a16="http://schemas.microsoft.com/office/drawing/2014/main" id="{547DE137-0C70-4180-A53A-F2B251BAB4C4}"/>
                </a:ext>
              </a:extLst>
            </p:cNvPr>
            <p:cNvSpPr txBox="1"/>
            <p:nvPr/>
          </p:nvSpPr>
          <p:spPr>
            <a:xfrm>
              <a:off x="2196330" y="3713556"/>
              <a:ext cx="1893070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93BD13E-AE02-4AB4-9AA2-63FAEE712852}"/>
              </a:ext>
            </a:extLst>
          </p:cNvPr>
          <p:cNvGrpSpPr/>
          <p:nvPr/>
        </p:nvGrpSpPr>
        <p:grpSpPr>
          <a:xfrm>
            <a:off x="4814940" y="1527629"/>
            <a:ext cx="2520951" cy="4034973"/>
            <a:chOff x="1851478" y="1527629"/>
            <a:chExt cx="2520951" cy="403497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89E71C4-A91F-4206-B45C-3E56EFFE3323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45C5E0-FA72-424C-99C5-1C950F839DE5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直角三角形 36">
                <a:extLst>
                  <a:ext uri="{FF2B5EF4-FFF2-40B4-BE49-F238E27FC236}">
                    <a16:creationId xmlns:a16="http://schemas.microsoft.com/office/drawing/2014/main" id="{2A0B506F-0AD2-4A97-AFBF-03C102A99869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7E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38" name="直角三角形 37">
                <a:extLst>
                  <a:ext uri="{FF2B5EF4-FFF2-40B4-BE49-F238E27FC236}">
                    <a16:creationId xmlns:a16="http://schemas.microsoft.com/office/drawing/2014/main" id="{AC982038-9FB5-4485-993A-A9AA136D8D4D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7E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8">
              <a:extLst>
                <a:ext uri="{FF2B5EF4-FFF2-40B4-BE49-F238E27FC236}">
                  <a16:creationId xmlns:a16="http://schemas.microsoft.com/office/drawing/2014/main" id="{0D5771D9-FD42-47A5-BE36-3E03F33165CA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205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基于价格、销量、成本、产能随时间</a:t>
              </a:r>
              <a:r>
                <a:rPr lang="en-US" altLang="zh-CN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年</a:t>
              </a:r>
              <a:r>
                <a:rPr lang="en-US" altLang="zh-CN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)</a:t>
              </a:r>
              <a:r>
                <a:rPr lang="zh-CN" altLang="en-US" sz="2000" b="1" spc="-10" dirty="0">
                  <a:solidFill>
                    <a:srgbClr val="1F2329"/>
                  </a:solidFill>
                  <a:latin typeface="+mn-ea"/>
                  <a:ea typeface="+mn-ea"/>
                </a:rPr>
                <a:t>独立变化</a:t>
              </a: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的理想情况考虑</a:t>
              </a:r>
              <a:endParaRPr lang="zh-CN" altLang="en-US" sz="2000" spc="-10" dirty="0">
                <a:solidFill>
                  <a:srgbClr val="1F2329"/>
                </a:solidFill>
                <a:latin typeface="+mn-ea"/>
                <a:ea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D2840F7-66CD-4C49-B692-B65B63541EA2}"/>
              </a:ext>
            </a:extLst>
          </p:cNvPr>
          <p:cNvGrpSpPr/>
          <p:nvPr/>
        </p:nvGrpSpPr>
        <p:grpSpPr>
          <a:xfrm>
            <a:off x="7778402" y="1527629"/>
            <a:ext cx="2520951" cy="4034973"/>
            <a:chOff x="1851478" y="1527629"/>
            <a:chExt cx="2520951" cy="4034973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EED2FD7-FBD6-4443-A9B6-0F654331DFB8}"/>
                </a:ext>
              </a:extLst>
            </p:cNvPr>
            <p:cNvGrpSpPr/>
            <p:nvPr/>
          </p:nvGrpSpPr>
          <p:grpSpPr>
            <a:xfrm>
              <a:off x="1851478" y="1527629"/>
              <a:ext cx="2520951" cy="4034973"/>
              <a:chOff x="1635578" y="1451429"/>
              <a:chExt cx="2520951" cy="4034973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B2BFD00-ED0F-458F-A617-5F740463214B}"/>
                  </a:ext>
                </a:extLst>
              </p:cNvPr>
              <p:cNvSpPr/>
              <p:nvPr/>
            </p:nvSpPr>
            <p:spPr>
              <a:xfrm>
                <a:off x="1640114" y="1451429"/>
                <a:ext cx="2510972" cy="40349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直角三角形 44">
                <a:extLst>
                  <a:ext uri="{FF2B5EF4-FFF2-40B4-BE49-F238E27FC236}">
                    <a16:creationId xmlns:a16="http://schemas.microsoft.com/office/drawing/2014/main" id="{A0934B58-72A9-426A-9064-69AA54FED20F}"/>
                  </a:ext>
                </a:extLst>
              </p:cNvPr>
              <p:cNvSpPr/>
              <p:nvPr/>
            </p:nvSpPr>
            <p:spPr>
              <a:xfrm rot="5400000">
                <a:off x="1621064" y="1465945"/>
                <a:ext cx="609600" cy="580572"/>
              </a:xfrm>
              <a:prstGeom prst="rtTriangle">
                <a:avLst/>
              </a:prstGeom>
              <a:solidFill>
                <a:srgbClr val="DFC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46" name="直角三角形 45">
                <a:extLst>
                  <a:ext uri="{FF2B5EF4-FFF2-40B4-BE49-F238E27FC236}">
                    <a16:creationId xmlns:a16="http://schemas.microsoft.com/office/drawing/2014/main" id="{AAE30DCD-3867-4DD6-9A52-5D7D7A198F1D}"/>
                  </a:ext>
                </a:extLst>
              </p:cNvPr>
              <p:cNvSpPr/>
              <p:nvPr/>
            </p:nvSpPr>
            <p:spPr>
              <a:xfrm rot="5400000" flipH="1" flipV="1">
                <a:off x="3223360" y="4553233"/>
                <a:ext cx="955929" cy="910409"/>
              </a:xfrm>
              <a:prstGeom prst="rtTriangle">
                <a:avLst/>
              </a:prstGeom>
              <a:solidFill>
                <a:srgbClr val="DFC3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gradFill>
                    <a:gsLst>
                      <a:gs pos="97000">
                        <a:srgbClr val="448EF6"/>
                      </a:gs>
                      <a:gs pos="1770">
                        <a:srgbClr val="65DAF7"/>
                      </a:gs>
                      <a:gs pos="44000">
                        <a:srgbClr val="75C2F6"/>
                      </a:gs>
                    </a:gsLst>
                    <a:lin ang="2400000" scaled="0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88">
              <a:extLst>
                <a:ext uri="{FF2B5EF4-FFF2-40B4-BE49-F238E27FC236}">
                  <a16:creationId xmlns:a16="http://schemas.microsoft.com/office/drawing/2014/main" id="{A619FE18-1A5C-442D-A676-C28B269E393B}"/>
                </a:ext>
              </a:extLst>
            </p:cNvPr>
            <p:cNvSpPr txBox="1"/>
            <p:nvPr/>
          </p:nvSpPr>
          <p:spPr>
            <a:xfrm>
              <a:off x="2171139" y="2546448"/>
              <a:ext cx="1835919" cy="205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lnSpc>
                  <a:spcPct val="150000"/>
                </a:lnSpc>
                <a:defRPr sz="1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30000"/>
                </a:lnSpc>
              </a:pP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基于价格、销量、成本、产能随时间</a:t>
              </a:r>
              <a:r>
                <a:rPr lang="en-US" altLang="zh-CN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年</a:t>
              </a:r>
              <a:r>
                <a:rPr lang="en-US" altLang="zh-CN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)</a:t>
              </a:r>
              <a:r>
                <a:rPr lang="zh-CN" altLang="en-US" sz="2000" b="1" spc="-10" dirty="0">
                  <a:solidFill>
                    <a:srgbClr val="1F2329"/>
                  </a:solidFill>
                  <a:latin typeface="+mn-ea"/>
                  <a:ea typeface="+mn-ea"/>
                </a:rPr>
                <a:t>相关变化</a:t>
              </a:r>
              <a:r>
                <a:rPr lang="zh-CN" altLang="en-US" sz="2000" spc="-10" dirty="0">
                  <a:solidFill>
                    <a:srgbClr val="1F2329"/>
                  </a:solidFill>
                  <a:latin typeface="+mn-ea"/>
                  <a:ea typeface="+mn-ea"/>
                </a:rPr>
                <a:t>的实际情况考虑</a:t>
              </a:r>
              <a:endParaRPr lang="en-US" altLang="zh-CN" sz="2000" spc="-10" dirty="0">
                <a:solidFill>
                  <a:srgbClr val="1F2329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5C780D5-209D-4800-36ED-64CA67F03567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江城律动宋" panose="02020700000000000000" pitchFamily="18" charset="-122"/>
                <a:ea typeface="江城律动宋" panose="02020700000000000000" pitchFamily="18" charset="-122"/>
              </a:rPr>
              <a:t>问题分析</a:t>
            </a:r>
          </a:p>
        </p:txBody>
      </p:sp>
      <p:sp>
        <p:nvSpPr>
          <p:cNvPr id="7" name="TextBox 81">
            <a:extLst>
              <a:ext uri="{FF2B5EF4-FFF2-40B4-BE49-F238E27FC236}">
                <a16:creationId xmlns:a16="http://schemas.microsoft.com/office/drawing/2014/main" id="{50C49EDA-D9EF-5907-AB72-15770B0E150B}"/>
              </a:ext>
            </a:extLst>
          </p:cNvPr>
          <p:cNvSpPr txBox="1"/>
          <p:nvPr/>
        </p:nvSpPr>
        <p:spPr>
          <a:xfrm>
            <a:off x="5413622" y="1906398"/>
            <a:ext cx="15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第二小问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81">
            <a:extLst>
              <a:ext uri="{FF2B5EF4-FFF2-40B4-BE49-F238E27FC236}">
                <a16:creationId xmlns:a16="http://schemas.microsoft.com/office/drawing/2014/main" id="{0ABD1765-F4A5-EFB0-653D-E510BC948402}"/>
              </a:ext>
            </a:extLst>
          </p:cNvPr>
          <p:cNvSpPr txBox="1"/>
          <p:nvPr/>
        </p:nvSpPr>
        <p:spPr>
          <a:xfrm>
            <a:off x="8377059" y="1872090"/>
            <a:ext cx="15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10" dirty="0">
                <a:solidFill>
                  <a:srgbClr val="1F2329"/>
                </a:solidFill>
                <a:effectLst/>
                <a:latin typeface="+mn-ea"/>
                <a:ea typeface="+mn-ea"/>
              </a:rPr>
              <a:t>第三小问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89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模型假设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02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3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CBFE519-2339-4F86-9815-4CA741B3E979}"/>
              </a:ext>
            </a:extLst>
          </p:cNvPr>
          <p:cNvGrpSpPr/>
          <p:nvPr/>
        </p:nvGrpSpPr>
        <p:grpSpPr>
          <a:xfrm>
            <a:off x="5290882" y="1564514"/>
            <a:ext cx="3002464" cy="2199408"/>
            <a:chOff x="5559645" y="1757548"/>
            <a:chExt cx="3002464" cy="2199408"/>
          </a:xfrm>
          <a:effectLst>
            <a:outerShdw blurRad="254000" dist="1270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413A960-BE88-4340-A821-548ADCC76E2E}"/>
                </a:ext>
              </a:extLst>
            </p:cNvPr>
            <p:cNvGrpSpPr/>
            <p:nvPr/>
          </p:nvGrpSpPr>
          <p:grpSpPr>
            <a:xfrm>
              <a:off x="5559645" y="1757548"/>
              <a:ext cx="3002464" cy="2199408"/>
              <a:chOff x="5559645" y="1757548"/>
              <a:chExt cx="3002464" cy="2199408"/>
            </a:xfrm>
          </p:grpSpPr>
          <p:sp>
            <p:nvSpPr>
              <p:cNvPr id="11" name="任意多边形 22">
                <a:extLst>
                  <a:ext uri="{FF2B5EF4-FFF2-40B4-BE49-F238E27FC236}">
                    <a16:creationId xmlns:a16="http://schemas.microsoft.com/office/drawing/2014/main" id="{6078C745-3D1A-4719-8165-C5AB7CAE7A84}"/>
                  </a:ext>
                </a:extLst>
              </p:cNvPr>
              <p:cNvSpPr/>
              <p:nvPr/>
            </p:nvSpPr>
            <p:spPr>
              <a:xfrm>
                <a:off x="5559645" y="1757548"/>
                <a:ext cx="3002464" cy="1816925"/>
              </a:xfrm>
              <a:custGeom>
                <a:avLst/>
                <a:gdLst>
                  <a:gd name="connsiteX0" fmla="*/ 2094002 w 3002464"/>
                  <a:gd name="connsiteY0" fmla="*/ 0 h 1816925"/>
                  <a:gd name="connsiteX1" fmla="*/ 3002464 w 3002464"/>
                  <a:gd name="connsiteY1" fmla="*/ 908463 h 1816925"/>
                  <a:gd name="connsiteX2" fmla="*/ 2094002 w 3002464"/>
                  <a:gd name="connsiteY2" fmla="*/ 1816925 h 1816925"/>
                  <a:gd name="connsiteX3" fmla="*/ 2094002 w 3002464"/>
                  <a:gd name="connsiteY3" fmla="*/ 1493322 h 1816925"/>
                  <a:gd name="connsiteX4" fmla="*/ 0 w 3002464"/>
                  <a:gd name="connsiteY4" fmla="*/ 1493322 h 1816925"/>
                  <a:gd name="connsiteX5" fmla="*/ 1170103 w 3002464"/>
                  <a:gd name="connsiteY5" fmla="*/ 323603 h 1816925"/>
                  <a:gd name="connsiteX6" fmla="*/ 2094002 w 3002464"/>
                  <a:gd name="connsiteY6" fmla="*/ 323603 h 18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2464" h="1816925">
                    <a:moveTo>
                      <a:pt x="2094002" y="0"/>
                    </a:moveTo>
                    <a:lnTo>
                      <a:pt x="3002464" y="908463"/>
                    </a:lnTo>
                    <a:lnTo>
                      <a:pt x="2094002" y="1816925"/>
                    </a:lnTo>
                    <a:lnTo>
                      <a:pt x="2094002" y="1493322"/>
                    </a:lnTo>
                    <a:lnTo>
                      <a:pt x="0" y="1493322"/>
                    </a:lnTo>
                    <a:lnTo>
                      <a:pt x="1170103" y="323603"/>
                    </a:lnTo>
                    <a:lnTo>
                      <a:pt x="2094002" y="323603"/>
                    </a:lnTo>
                    <a:close/>
                  </a:path>
                </a:pathLst>
              </a:custGeom>
              <a:solidFill>
                <a:srgbClr val="82A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直角三角形 11">
                <a:extLst>
                  <a:ext uri="{FF2B5EF4-FFF2-40B4-BE49-F238E27FC236}">
                    <a16:creationId xmlns:a16="http://schemas.microsoft.com/office/drawing/2014/main" id="{9B6A09DA-FEF9-4DD6-B31F-128E66EF9C10}"/>
                  </a:ext>
                </a:extLst>
              </p:cNvPr>
              <p:cNvSpPr/>
              <p:nvPr/>
            </p:nvSpPr>
            <p:spPr>
              <a:xfrm flipV="1">
                <a:off x="5559645" y="3248918"/>
                <a:ext cx="705952" cy="708038"/>
              </a:xfrm>
              <a:prstGeom prst="rt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BBC6DCD-0001-49CE-A621-6891832FEB88}"/>
                </a:ext>
              </a:extLst>
            </p:cNvPr>
            <p:cNvSpPr txBox="1"/>
            <p:nvPr/>
          </p:nvSpPr>
          <p:spPr>
            <a:xfrm>
              <a:off x="6563504" y="2353560"/>
              <a:ext cx="16883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假设</a:t>
              </a:r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B4E58C-EDD5-40EA-B36E-1A05F7752D5F}"/>
              </a:ext>
            </a:extLst>
          </p:cNvPr>
          <p:cNvGrpSpPr/>
          <p:nvPr/>
        </p:nvGrpSpPr>
        <p:grpSpPr>
          <a:xfrm>
            <a:off x="3481683" y="3235966"/>
            <a:ext cx="3002464" cy="2199408"/>
            <a:chOff x="3750446" y="3429000"/>
            <a:chExt cx="3002464" cy="2199408"/>
          </a:xfrm>
          <a:effectLst>
            <a:outerShdw blurRad="254000" dist="1270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A2178EF-36C8-46F1-A687-D64C60A975FD}"/>
                </a:ext>
              </a:extLst>
            </p:cNvPr>
            <p:cNvGrpSpPr/>
            <p:nvPr/>
          </p:nvGrpSpPr>
          <p:grpSpPr>
            <a:xfrm flipH="1" flipV="1">
              <a:off x="3750446" y="3429000"/>
              <a:ext cx="3002464" cy="2199408"/>
              <a:chOff x="5559645" y="1757548"/>
              <a:chExt cx="3002464" cy="2199408"/>
            </a:xfrm>
          </p:grpSpPr>
          <p:sp>
            <p:nvSpPr>
              <p:cNvPr id="16" name="任意多边形 27">
                <a:extLst>
                  <a:ext uri="{FF2B5EF4-FFF2-40B4-BE49-F238E27FC236}">
                    <a16:creationId xmlns:a16="http://schemas.microsoft.com/office/drawing/2014/main" id="{F8224447-8FEC-464C-B99A-493155935136}"/>
                  </a:ext>
                </a:extLst>
              </p:cNvPr>
              <p:cNvSpPr/>
              <p:nvPr/>
            </p:nvSpPr>
            <p:spPr>
              <a:xfrm>
                <a:off x="5559645" y="1757548"/>
                <a:ext cx="3002464" cy="1816925"/>
              </a:xfrm>
              <a:custGeom>
                <a:avLst/>
                <a:gdLst>
                  <a:gd name="connsiteX0" fmla="*/ 2094002 w 3002464"/>
                  <a:gd name="connsiteY0" fmla="*/ 0 h 1816925"/>
                  <a:gd name="connsiteX1" fmla="*/ 3002464 w 3002464"/>
                  <a:gd name="connsiteY1" fmla="*/ 908463 h 1816925"/>
                  <a:gd name="connsiteX2" fmla="*/ 2094002 w 3002464"/>
                  <a:gd name="connsiteY2" fmla="*/ 1816925 h 1816925"/>
                  <a:gd name="connsiteX3" fmla="*/ 2094002 w 3002464"/>
                  <a:gd name="connsiteY3" fmla="*/ 1493322 h 1816925"/>
                  <a:gd name="connsiteX4" fmla="*/ 0 w 3002464"/>
                  <a:gd name="connsiteY4" fmla="*/ 1493322 h 1816925"/>
                  <a:gd name="connsiteX5" fmla="*/ 1170103 w 3002464"/>
                  <a:gd name="connsiteY5" fmla="*/ 323603 h 1816925"/>
                  <a:gd name="connsiteX6" fmla="*/ 2094002 w 3002464"/>
                  <a:gd name="connsiteY6" fmla="*/ 323603 h 18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2464" h="1816925">
                    <a:moveTo>
                      <a:pt x="2094002" y="0"/>
                    </a:moveTo>
                    <a:lnTo>
                      <a:pt x="3002464" y="908463"/>
                    </a:lnTo>
                    <a:lnTo>
                      <a:pt x="2094002" y="1816925"/>
                    </a:lnTo>
                    <a:lnTo>
                      <a:pt x="2094002" y="1493322"/>
                    </a:lnTo>
                    <a:lnTo>
                      <a:pt x="0" y="1493322"/>
                    </a:lnTo>
                    <a:lnTo>
                      <a:pt x="1170103" y="323603"/>
                    </a:lnTo>
                    <a:lnTo>
                      <a:pt x="2094002" y="323603"/>
                    </a:lnTo>
                    <a:close/>
                  </a:path>
                </a:pathLst>
              </a:custGeom>
              <a:solidFill>
                <a:srgbClr val="7EC3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7" name="直角三角形 16">
                <a:extLst>
                  <a:ext uri="{FF2B5EF4-FFF2-40B4-BE49-F238E27FC236}">
                    <a16:creationId xmlns:a16="http://schemas.microsoft.com/office/drawing/2014/main" id="{BB9B2C82-C9D3-4FAB-893A-3F028A496BD0}"/>
                  </a:ext>
                </a:extLst>
              </p:cNvPr>
              <p:cNvSpPr/>
              <p:nvPr/>
            </p:nvSpPr>
            <p:spPr>
              <a:xfrm flipV="1">
                <a:off x="5559645" y="3248918"/>
                <a:ext cx="705952" cy="708038"/>
              </a:xfrm>
              <a:prstGeom prst="rtTriangle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9FE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6045C0E-F231-423D-91C1-88D378DA0628}"/>
                </a:ext>
              </a:extLst>
            </p:cNvPr>
            <p:cNvSpPr txBox="1"/>
            <p:nvPr/>
          </p:nvSpPr>
          <p:spPr>
            <a:xfrm>
              <a:off x="4331256" y="4369784"/>
              <a:ext cx="15756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假设</a:t>
              </a:r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498BBBE7-DBA9-4865-8B02-B257B9B95831}"/>
              </a:ext>
            </a:extLst>
          </p:cNvPr>
          <p:cNvSpPr txBox="1"/>
          <p:nvPr/>
        </p:nvSpPr>
        <p:spPr>
          <a:xfrm>
            <a:off x="3898654" y="371052"/>
            <a:ext cx="4394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模型假设</a:t>
            </a: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9708EEC1-EE29-48CB-9BA5-71C633B52E42}"/>
              </a:ext>
            </a:extLst>
          </p:cNvPr>
          <p:cNvSpPr txBox="1"/>
          <p:nvPr/>
        </p:nvSpPr>
        <p:spPr>
          <a:xfrm>
            <a:off x="619449" y="1532390"/>
            <a:ext cx="31526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年的销售量按照地块类型、作物类型和季节三个维度来统计，不同地块类型的同一种作物，因为价格不同，不会算作同一种作物来统计销量。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2B2C1B2F-5C19-1EFB-FEAC-9819683D604C}"/>
              </a:ext>
            </a:extLst>
          </p:cNvPr>
          <p:cNvSpPr txBox="1"/>
          <p:nvPr/>
        </p:nvSpPr>
        <p:spPr>
          <a:xfrm>
            <a:off x="8116546" y="2945643"/>
            <a:ext cx="3152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年没有种植的作物，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年如果种植的话，默认其销量是无限大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或者为其他类型地块该类作物的平均销量</a:t>
            </a:r>
          </a:p>
        </p:txBody>
      </p:sp>
    </p:spTree>
    <p:extLst>
      <p:ext uri="{BB962C8B-B14F-4D97-AF65-F5344CB8AC3E}">
        <p14:creationId xmlns:p14="http://schemas.microsoft.com/office/powerpoint/2010/main" val="361323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0221244-6E14-4516-BEB8-1E91A3C99F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A3B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B828DD3-396F-4E09-8770-0DD6202DE2DE}"/>
              </a:ext>
            </a:extLst>
          </p:cNvPr>
          <p:cNvSpPr/>
          <p:nvPr/>
        </p:nvSpPr>
        <p:spPr>
          <a:xfrm>
            <a:off x="7905615" y="1"/>
            <a:ext cx="4286385" cy="3081976"/>
          </a:xfrm>
          <a:custGeom>
            <a:avLst/>
            <a:gdLst>
              <a:gd name="connsiteX0" fmla="*/ 1597152 w 1597152"/>
              <a:gd name="connsiteY0" fmla="*/ 0 h 1306067"/>
              <a:gd name="connsiteX1" fmla="*/ 1597152 w 1597152"/>
              <a:gd name="connsiteY1" fmla="*/ 1152144 h 1306067"/>
              <a:gd name="connsiteX2" fmla="*/ 1528572 w 1597152"/>
              <a:gd name="connsiteY2" fmla="*/ 1190244 h 1306067"/>
              <a:gd name="connsiteX3" fmla="*/ 1331976 w 1597152"/>
              <a:gd name="connsiteY3" fmla="*/ 1258824 h 1306067"/>
              <a:gd name="connsiteX4" fmla="*/ 1117092 w 1597152"/>
              <a:gd name="connsiteY4" fmla="*/ 1290828 h 1306067"/>
              <a:gd name="connsiteX5" fmla="*/ 1013460 w 1597152"/>
              <a:gd name="connsiteY5" fmla="*/ 1303020 h 1306067"/>
              <a:gd name="connsiteX6" fmla="*/ 955548 w 1597152"/>
              <a:gd name="connsiteY6" fmla="*/ 1306068 h 1306067"/>
              <a:gd name="connsiteX7" fmla="*/ 862584 w 1597152"/>
              <a:gd name="connsiteY7" fmla="*/ 1306068 h 1306067"/>
              <a:gd name="connsiteX8" fmla="*/ 678180 w 1597152"/>
              <a:gd name="connsiteY8" fmla="*/ 1277112 h 1306067"/>
              <a:gd name="connsiteX9" fmla="*/ 495300 w 1597152"/>
              <a:gd name="connsiteY9" fmla="*/ 1191768 h 1306067"/>
              <a:gd name="connsiteX10" fmla="*/ 399288 w 1597152"/>
              <a:gd name="connsiteY10" fmla="*/ 1106424 h 1306067"/>
              <a:gd name="connsiteX11" fmla="*/ 315468 w 1597152"/>
              <a:gd name="connsiteY11" fmla="*/ 1008888 h 1306067"/>
              <a:gd name="connsiteX12" fmla="*/ 150876 w 1597152"/>
              <a:gd name="connsiteY12" fmla="*/ 829056 h 1306067"/>
              <a:gd name="connsiteX13" fmla="*/ 25908 w 1597152"/>
              <a:gd name="connsiteY13" fmla="*/ 655320 h 1306067"/>
              <a:gd name="connsiteX14" fmla="*/ 0 w 1597152"/>
              <a:gd name="connsiteY14" fmla="*/ 413004 h 1306067"/>
              <a:gd name="connsiteX15" fmla="*/ 0 w 1597152"/>
              <a:gd name="connsiteY15" fmla="*/ 246888 h 1306067"/>
              <a:gd name="connsiteX16" fmla="*/ 45720 w 1597152"/>
              <a:gd name="connsiteY16" fmla="*/ 0 h 1306067"/>
              <a:gd name="connsiteX17" fmla="*/ 1597152 w 1597152"/>
              <a:gd name="connsiteY17" fmla="*/ 0 h 130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152" h="1306067">
                <a:moveTo>
                  <a:pt x="1597152" y="0"/>
                </a:moveTo>
                <a:lnTo>
                  <a:pt x="1597152" y="1152144"/>
                </a:lnTo>
                <a:cubicBezTo>
                  <a:pt x="1574292" y="1167384"/>
                  <a:pt x="1549908" y="1178052"/>
                  <a:pt x="1528572" y="1190244"/>
                </a:cubicBezTo>
                <a:cubicBezTo>
                  <a:pt x="1461516" y="1223772"/>
                  <a:pt x="1397508" y="1248156"/>
                  <a:pt x="1331976" y="1258824"/>
                </a:cubicBezTo>
                <a:cubicBezTo>
                  <a:pt x="1260348" y="1271016"/>
                  <a:pt x="1188721" y="1281684"/>
                  <a:pt x="1117092" y="1290828"/>
                </a:cubicBezTo>
                <a:cubicBezTo>
                  <a:pt x="1083564" y="1295400"/>
                  <a:pt x="1048512" y="1299972"/>
                  <a:pt x="1013460" y="1303020"/>
                </a:cubicBezTo>
                <a:cubicBezTo>
                  <a:pt x="979932" y="1304544"/>
                  <a:pt x="960120" y="1306068"/>
                  <a:pt x="955548" y="1306068"/>
                </a:cubicBezTo>
                <a:lnTo>
                  <a:pt x="862584" y="1306068"/>
                </a:lnTo>
                <a:cubicBezTo>
                  <a:pt x="801624" y="1298448"/>
                  <a:pt x="737616" y="1293876"/>
                  <a:pt x="678180" y="1277112"/>
                </a:cubicBezTo>
                <a:cubicBezTo>
                  <a:pt x="618744" y="1260348"/>
                  <a:pt x="550164" y="1231392"/>
                  <a:pt x="495300" y="1191768"/>
                </a:cubicBezTo>
                <a:cubicBezTo>
                  <a:pt x="469392" y="1173480"/>
                  <a:pt x="429768" y="1143000"/>
                  <a:pt x="399288" y="1106424"/>
                </a:cubicBezTo>
                <a:cubicBezTo>
                  <a:pt x="370332" y="1074420"/>
                  <a:pt x="342900" y="1040892"/>
                  <a:pt x="315468" y="1008888"/>
                </a:cubicBezTo>
                <a:cubicBezTo>
                  <a:pt x="257556" y="941832"/>
                  <a:pt x="208788" y="890016"/>
                  <a:pt x="150876" y="829056"/>
                </a:cubicBezTo>
                <a:cubicBezTo>
                  <a:pt x="99060" y="777240"/>
                  <a:pt x="35052" y="713232"/>
                  <a:pt x="25908" y="655320"/>
                </a:cubicBezTo>
                <a:cubicBezTo>
                  <a:pt x="21336" y="630936"/>
                  <a:pt x="0" y="440436"/>
                  <a:pt x="0" y="413004"/>
                </a:cubicBezTo>
                <a:lnTo>
                  <a:pt x="0" y="246888"/>
                </a:lnTo>
                <a:cubicBezTo>
                  <a:pt x="6096" y="164592"/>
                  <a:pt x="16764" y="82296"/>
                  <a:pt x="45720" y="0"/>
                </a:cubicBezTo>
                <a:lnTo>
                  <a:pt x="1597152" y="0"/>
                </a:lnTo>
                <a:close/>
              </a:path>
            </a:pathLst>
          </a:custGeom>
          <a:solidFill>
            <a:srgbClr val="C8C8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14C0AB9-CC51-43F3-AE2D-6B555C40FDE3}"/>
              </a:ext>
            </a:extLst>
          </p:cNvPr>
          <p:cNvSpPr/>
          <p:nvPr/>
        </p:nvSpPr>
        <p:spPr>
          <a:xfrm>
            <a:off x="5875814" y="1"/>
            <a:ext cx="6316186" cy="5446376"/>
          </a:xfrm>
          <a:custGeom>
            <a:avLst/>
            <a:gdLst>
              <a:gd name="connsiteX0" fmla="*/ 818388 w 2368296"/>
              <a:gd name="connsiteY0" fmla="*/ 0 h 2322576"/>
              <a:gd name="connsiteX1" fmla="*/ 794004 w 2368296"/>
              <a:gd name="connsiteY1" fmla="*/ 83820 h 2322576"/>
              <a:gd name="connsiteX2" fmla="*/ 784860 w 2368296"/>
              <a:gd name="connsiteY2" fmla="*/ 135636 h 2322576"/>
              <a:gd name="connsiteX3" fmla="*/ 772668 w 2368296"/>
              <a:gd name="connsiteY3" fmla="*/ 234696 h 2322576"/>
              <a:gd name="connsiteX4" fmla="*/ 772668 w 2368296"/>
              <a:gd name="connsiteY4" fmla="*/ 423672 h 2322576"/>
              <a:gd name="connsiteX5" fmla="*/ 794004 w 2368296"/>
              <a:gd name="connsiteY5" fmla="*/ 630936 h 2322576"/>
              <a:gd name="connsiteX6" fmla="*/ 795528 w 2368296"/>
              <a:gd name="connsiteY6" fmla="*/ 637032 h 2322576"/>
              <a:gd name="connsiteX7" fmla="*/ 912876 w 2368296"/>
              <a:gd name="connsiteY7" fmla="*/ 818388 h 2322576"/>
              <a:gd name="connsiteX8" fmla="*/ 1094232 w 2368296"/>
              <a:gd name="connsiteY8" fmla="*/ 1014984 h 2322576"/>
              <a:gd name="connsiteX9" fmla="*/ 1286256 w 2368296"/>
              <a:gd name="connsiteY9" fmla="*/ 1203960 h 2322576"/>
              <a:gd name="connsiteX10" fmla="*/ 1424940 w 2368296"/>
              <a:gd name="connsiteY10" fmla="*/ 1267968 h 2322576"/>
              <a:gd name="connsiteX11" fmla="*/ 1478280 w 2368296"/>
              <a:gd name="connsiteY11" fmla="*/ 1283208 h 2322576"/>
              <a:gd name="connsiteX12" fmla="*/ 1508760 w 2368296"/>
              <a:gd name="connsiteY12" fmla="*/ 1289304 h 2322576"/>
              <a:gd name="connsiteX13" fmla="*/ 1598677 w 2368296"/>
              <a:gd name="connsiteY13" fmla="*/ 1303020 h 2322576"/>
              <a:gd name="connsiteX14" fmla="*/ 1767840 w 2368296"/>
              <a:gd name="connsiteY14" fmla="*/ 1303020 h 2322576"/>
              <a:gd name="connsiteX15" fmla="*/ 2034540 w 2368296"/>
              <a:gd name="connsiteY15" fmla="*/ 1267968 h 2322576"/>
              <a:gd name="connsiteX16" fmla="*/ 2290572 w 2368296"/>
              <a:gd name="connsiteY16" fmla="*/ 1193292 h 2322576"/>
              <a:gd name="connsiteX17" fmla="*/ 2368296 w 2368296"/>
              <a:gd name="connsiteY17" fmla="*/ 1150620 h 2322576"/>
              <a:gd name="connsiteX18" fmla="*/ 2368296 w 2368296"/>
              <a:gd name="connsiteY18" fmla="*/ 2193036 h 2322576"/>
              <a:gd name="connsiteX19" fmla="*/ 2011680 w 2368296"/>
              <a:gd name="connsiteY19" fmla="*/ 2322576 h 2322576"/>
              <a:gd name="connsiteX20" fmla="*/ 1940052 w 2368296"/>
              <a:gd name="connsiteY20" fmla="*/ 2322576 h 2322576"/>
              <a:gd name="connsiteX21" fmla="*/ 1719072 w 2368296"/>
              <a:gd name="connsiteY21" fmla="*/ 2272284 h 2322576"/>
              <a:gd name="connsiteX22" fmla="*/ 1194816 w 2368296"/>
              <a:gd name="connsiteY22" fmla="*/ 1923288 h 2322576"/>
              <a:gd name="connsiteX23" fmla="*/ 1152144 w 2368296"/>
              <a:gd name="connsiteY23" fmla="*/ 1883664 h 2322576"/>
              <a:gd name="connsiteX24" fmla="*/ 1059180 w 2368296"/>
              <a:gd name="connsiteY24" fmla="*/ 1801368 h 2322576"/>
              <a:gd name="connsiteX25" fmla="*/ 826008 w 2368296"/>
              <a:gd name="connsiteY25" fmla="*/ 1629156 h 2322576"/>
              <a:gd name="connsiteX26" fmla="*/ 220980 w 2368296"/>
              <a:gd name="connsiteY26" fmla="*/ 1127760 h 2322576"/>
              <a:gd name="connsiteX27" fmla="*/ 35052 w 2368296"/>
              <a:gd name="connsiteY27" fmla="*/ 784860 h 2322576"/>
              <a:gd name="connsiteX28" fmla="*/ 6096 w 2368296"/>
              <a:gd name="connsiteY28" fmla="*/ 630936 h 2322576"/>
              <a:gd name="connsiteX29" fmla="*/ 0 w 2368296"/>
              <a:gd name="connsiteY29" fmla="*/ 574548 h 2322576"/>
              <a:gd name="connsiteX30" fmla="*/ 0 w 2368296"/>
              <a:gd name="connsiteY30" fmla="*/ 466344 h 2322576"/>
              <a:gd name="connsiteX31" fmla="*/ 9144 w 2368296"/>
              <a:gd name="connsiteY31" fmla="*/ 379476 h 2322576"/>
              <a:gd name="connsiteX32" fmla="*/ 21336 w 2368296"/>
              <a:gd name="connsiteY32" fmla="*/ 315468 h 2322576"/>
              <a:gd name="connsiteX33" fmla="*/ 150876 w 2368296"/>
              <a:gd name="connsiteY33" fmla="*/ 0 h 2322576"/>
              <a:gd name="connsiteX34" fmla="*/ 818388 w 2368296"/>
              <a:gd name="connsiteY34" fmla="*/ 0 h 232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68296" h="2322576">
                <a:moveTo>
                  <a:pt x="818388" y="0"/>
                </a:moveTo>
                <a:cubicBezTo>
                  <a:pt x="810768" y="27432"/>
                  <a:pt x="800100" y="54864"/>
                  <a:pt x="794004" y="83820"/>
                </a:cubicBezTo>
                <a:cubicBezTo>
                  <a:pt x="790956" y="99060"/>
                  <a:pt x="787908" y="118872"/>
                  <a:pt x="784860" y="135636"/>
                </a:cubicBezTo>
                <a:cubicBezTo>
                  <a:pt x="780288" y="167640"/>
                  <a:pt x="772668" y="230124"/>
                  <a:pt x="772668" y="234696"/>
                </a:cubicBezTo>
                <a:lnTo>
                  <a:pt x="772668" y="423672"/>
                </a:lnTo>
                <a:cubicBezTo>
                  <a:pt x="778765" y="493776"/>
                  <a:pt x="786384" y="562356"/>
                  <a:pt x="794004" y="630936"/>
                </a:cubicBezTo>
                <a:cubicBezTo>
                  <a:pt x="795528" y="632460"/>
                  <a:pt x="795528" y="635508"/>
                  <a:pt x="795528" y="637032"/>
                </a:cubicBezTo>
                <a:cubicBezTo>
                  <a:pt x="794004" y="694944"/>
                  <a:pt x="865632" y="769620"/>
                  <a:pt x="912876" y="818388"/>
                </a:cubicBezTo>
                <a:cubicBezTo>
                  <a:pt x="976884" y="883920"/>
                  <a:pt x="1034796" y="943356"/>
                  <a:pt x="1094232" y="1014984"/>
                </a:cubicBezTo>
                <a:cubicBezTo>
                  <a:pt x="1147572" y="1078992"/>
                  <a:pt x="1213104" y="1159764"/>
                  <a:pt x="1286256" y="1203960"/>
                </a:cubicBezTo>
                <a:cubicBezTo>
                  <a:pt x="1327404" y="1228344"/>
                  <a:pt x="1379220" y="1254252"/>
                  <a:pt x="1424940" y="1267968"/>
                </a:cubicBezTo>
                <a:cubicBezTo>
                  <a:pt x="1441704" y="1272540"/>
                  <a:pt x="1459992" y="1278636"/>
                  <a:pt x="1478280" y="1283208"/>
                </a:cubicBezTo>
                <a:cubicBezTo>
                  <a:pt x="1485900" y="1286256"/>
                  <a:pt x="1498092" y="1287780"/>
                  <a:pt x="1508760" y="1289304"/>
                </a:cubicBezTo>
                <a:cubicBezTo>
                  <a:pt x="1536192" y="1293876"/>
                  <a:pt x="1594104" y="1303020"/>
                  <a:pt x="1598677" y="1303020"/>
                </a:cubicBezTo>
                <a:lnTo>
                  <a:pt x="1767840" y="1303020"/>
                </a:lnTo>
                <a:cubicBezTo>
                  <a:pt x="1859280" y="1292352"/>
                  <a:pt x="1946148" y="1278636"/>
                  <a:pt x="2034540" y="1267968"/>
                </a:cubicBezTo>
                <a:cubicBezTo>
                  <a:pt x="2118360" y="1255776"/>
                  <a:pt x="2203704" y="1234440"/>
                  <a:pt x="2290572" y="1193292"/>
                </a:cubicBezTo>
                <a:cubicBezTo>
                  <a:pt x="2314956" y="1181100"/>
                  <a:pt x="2342389" y="1167384"/>
                  <a:pt x="2368296" y="1150620"/>
                </a:cubicBezTo>
                <a:lnTo>
                  <a:pt x="2368296" y="2193036"/>
                </a:lnTo>
                <a:cubicBezTo>
                  <a:pt x="2249424" y="2275332"/>
                  <a:pt x="2130552" y="2314956"/>
                  <a:pt x="2011680" y="2322576"/>
                </a:cubicBezTo>
                <a:cubicBezTo>
                  <a:pt x="1943100" y="2321052"/>
                  <a:pt x="1941577" y="2321052"/>
                  <a:pt x="1940052" y="2322576"/>
                </a:cubicBezTo>
                <a:cubicBezTo>
                  <a:pt x="1868424" y="2316480"/>
                  <a:pt x="1789177" y="2298192"/>
                  <a:pt x="1719072" y="2272284"/>
                </a:cubicBezTo>
                <a:cubicBezTo>
                  <a:pt x="1546860" y="2209800"/>
                  <a:pt x="1368552" y="2081784"/>
                  <a:pt x="1194816" y="1923288"/>
                </a:cubicBezTo>
                <a:cubicBezTo>
                  <a:pt x="1181100" y="1912620"/>
                  <a:pt x="1165860" y="1897380"/>
                  <a:pt x="1152144" y="1883664"/>
                </a:cubicBezTo>
                <a:cubicBezTo>
                  <a:pt x="1121665" y="1856232"/>
                  <a:pt x="1091184" y="1827276"/>
                  <a:pt x="1059180" y="1801368"/>
                </a:cubicBezTo>
                <a:cubicBezTo>
                  <a:pt x="981456" y="1740408"/>
                  <a:pt x="902208" y="1682496"/>
                  <a:pt x="826008" y="1629156"/>
                </a:cubicBezTo>
                <a:cubicBezTo>
                  <a:pt x="621792" y="1484376"/>
                  <a:pt x="400812" y="1342644"/>
                  <a:pt x="220980" y="1127760"/>
                </a:cubicBezTo>
                <a:cubicBezTo>
                  <a:pt x="126492" y="1013460"/>
                  <a:pt x="67056" y="899160"/>
                  <a:pt x="35052" y="784860"/>
                </a:cubicBezTo>
                <a:cubicBezTo>
                  <a:pt x="25908" y="749808"/>
                  <a:pt x="6096" y="675132"/>
                  <a:pt x="6096" y="630936"/>
                </a:cubicBezTo>
                <a:cubicBezTo>
                  <a:pt x="6096" y="626364"/>
                  <a:pt x="0" y="577596"/>
                  <a:pt x="0" y="574548"/>
                </a:cubicBezTo>
                <a:lnTo>
                  <a:pt x="0" y="466344"/>
                </a:lnTo>
                <a:cubicBezTo>
                  <a:pt x="3048" y="437388"/>
                  <a:pt x="9144" y="384048"/>
                  <a:pt x="9144" y="379476"/>
                </a:cubicBezTo>
                <a:cubicBezTo>
                  <a:pt x="9144" y="376428"/>
                  <a:pt x="16764" y="336804"/>
                  <a:pt x="21336" y="315468"/>
                </a:cubicBezTo>
                <a:cubicBezTo>
                  <a:pt x="45720" y="210312"/>
                  <a:pt x="85344" y="105156"/>
                  <a:pt x="150876" y="0"/>
                </a:cubicBezTo>
                <a:lnTo>
                  <a:pt x="818388" y="0"/>
                </a:lnTo>
                <a:close/>
              </a:path>
            </a:pathLst>
          </a:custGeom>
          <a:solidFill>
            <a:srgbClr val="DFC3B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AA28FA-4952-46AD-8AF1-11FB8AE02007}"/>
              </a:ext>
            </a:extLst>
          </p:cNvPr>
          <p:cNvSpPr/>
          <p:nvPr/>
        </p:nvSpPr>
        <p:spPr>
          <a:xfrm>
            <a:off x="2656" y="1"/>
            <a:ext cx="6226765" cy="3877503"/>
          </a:xfrm>
          <a:custGeom>
            <a:avLst/>
            <a:gdLst>
              <a:gd name="connsiteX0" fmla="*/ 2334768 w 2334767"/>
              <a:gd name="connsiteY0" fmla="*/ 0 h 1653539"/>
              <a:gd name="connsiteX1" fmla="*/ 2148840 w 2334767"/>
              <a:gd name="connsiteY1" fmla="*/ 123444 h 1653539"/>
              <a:gd name="connsiteX2" fmla="*/ 1988820 w 2334767"/>
              <a:gd name="connsiteY2" fmla="*/ 211836 h 1653539"/>
              <a:gd name="connsiteX3" fmla="*/ 1775460 w 2334767"/>
              <a:gd name="connsiteY3" fmla="*/ 498348 h 1653539"/>
              <a:gd name="connsiteX4" fmla="*/ 1580388 w 2334767"/>
              <a:gd name="connsiteY4" fmla="*/ 954024 h 1653539"/>
              <a:gd name="connsiteX5" fmla="*/ 1472184 w 2334767"/>
              <a:gd name="connsiteY5" fmla="*/ 1132332 h 1653539"/>
              <a:gd name="connsiteX6" fmla="*/ 1431036 w 2334767"/>
              <a:gd name="connsiteY6" fmla="*/ 1191768 h 1653539"/>
              <a:gd name="connsiteX7" fmla="*/ 957072 w 2334767"/>
              <a:gd name="connsiteY7" fmla="*/ 1569720 h 1653539"/>
              <a:gd name="connsiteX8" fmla="*/ 583692 w 2334767"/>
              <a:gd name="connsiteY8" fmla="*/ 1652016 h 1653539"/>
              <a:gd name="connsiteX9" fmla="*/ 339852 w 2334767"/>
              <a:gd name="connsiteY9" fmla="*/ 1653540 h 1653539"/>
              <a:gd name="connsiteX10" fmla="*/ 0 w 2334767"/>
              <a:gd name="connsiteY10" fmla="*/ 1527048 h 1653539"/>
              <a:gd name="connsiteX11" fmla="*/ 0 w 2334767"/>
              <a:gd name="connsiteY11" fmla="*/ 0 h 1653539"/>
              <a:gd name="connsiteX12" fmla="*/ 2334768 w 2334767"/>
              <a:gd name="connsiteY12" fmla="*/ 0 h 16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4767" h="1653539">
                <a:moveTo>
                  <a:pt x="2334768" y="0"/>
                </a:moveTo>
                <a:cubicBezTo>
                  <a:pt x="2273808" y="42672"/>
                  <a:pt x="2211324" y="85344"/>
                  <a:pt x="2148840" y="123444"/>
                </a:cubicBezTo>
                <a:cubicBezTo>
                  <a:pt x="2095500" y="155448"/>
                  <a:pt x="2042160" y="184404"/>
                  <a:pt x="1988820" y="211836"/>
                </a:cubicBezTo>
                <a:cubicBezTo>
                  <a:pt x="1871472" y="271272"/>
                  <a:pt x="1807464" y="402336"/>
                  <a:pt x="1775460" y="498348"/>
                </a:cubicBezTo>
                <a:cubicBezTo>
                  <a:pt x="1725168" y="646176"/>
                  <a:pt x="1662684" y="801624"/>
                  <a:pt x="1580388" y="954024"/>
                </a:cubicBezTo>
                <a:cubicBezTo>
                  <a:pt x="1546860" y="1011936"/>
                  <a:pt x="1511808" y="1072896"/>
                  <a:pt x="1472184" y="1132332"/>
                </a:cubicBezTo>
                <a:cubicBezTo>
                  <a:pt x="1459992" y="1150620"/>
                  <a:pt x="1444752" y="1170432"/>
                  <a:pt x="1431036" y="1191768"/>
                </a:cubicBezTo>
                <a:cubicBezTo>
                  <a:pt x="1312164" y="1368552"/>
                  <a:pt x="1117092" y="1502664"/>
                  <a:pt x="957072" y="1569720"/>
                </a:cubicBezTo>
                <a:cubicBezTo>
                  <a:pt x="835152" y="1620012"/>
                  <a:pt x="707136" y="1641348"/>
                  <a:pt x="583692" y="1652016"/>
                </a:cubicBezTo>
                <a:lnTo>
                  <a:pt x="339852" y="1653540"/>
                </a:lnTo>
                <a:cubicBezTo>
                  <a:pt x="228600" y="1644396"/>
                  <a:pt x="109728" y="1594104"/>
                  <a:pt x="0" y="1527048"/>
                </a:cubicBezTo>
                <a:lnTo>
                  <a:pt x="0" y="0"/>
                </a:lnTo>
                <a:lnTo>
                  <a:pt x="2334768" y="0"/>
                </a:lnTo>
                <a:close/>
              </a:path>
            </a:pathLst>
          </a:custGeom>
          <a:solidFill>
            <a:srgbClr val="7EC3C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E2D5BC-B169-4170-804C-FB0C1ADB9D7D}"/>
              </a:ext>
            </a:extLst>
          </p:cNvPr>
          <p:cNvSpPr/>
          <p:nvPr/>
        </p:nvSpPr>
        <p:spPr>
          <a:xfrm>
            <a:off x="2656" y="4574385"/>
            <a:ext cx="10457880" cy="2283616"/>
          </a:xfrm>
          <a:custGeom>
            <a:avLst/>
            <a:gdLst>
              <a:gd name="connsiteX0" fmla="*/ 336804 w 3921252"/>
              <a:gd name="connsiteY0" fmla="*/ 0 h 973835"/>
              <a:gd name="connsiteX1" fmla="*/ 464820 w 3921252"/>
              <a:gd name="connsiteY1" fmla="*/ 13716 h 973835"/>
              <a:gd name="connsiteX2" fmla="*/ 1377696 w 3921252"/>
              <a:gd name="connsiteY2" fmla="*/ 344424 h 973835"/>
              <a:gd name="connsiteX3" fmla="*/ 1850136 w 3921252"/>
              <a:gd name="connsiteY3" fmla="*/ 541020 h 973835"/>
              <a:gd name="connsiteX4" fmla="*/ 2033016 w 3921252"/>
              <a:gd name="connsiteY4" fmla="*/ 600456 h 973835"/>
              <a:gd name="connsiteX5" fmla="*/ 2287524 w 3921252"/>
              <a:gd name="connsiteY5" fmla="*/ 649224 h 973835"/>
              <a:gd name="connsiteX6" fmla="*/ 2697480 w 3921252"/>
              <a:gd name="connsiteY6" fmla="*/ 670560 h 973835"/>
              <a:gd name="connsiteX7" fmla="*/ 2828545 w 3921252"/>
              <a:gd name="connsiteY7" fmla="*/ 679704 h 973835"/>
              <a:gd name="connsiteX8" fmla="*/ 3023616 w 3921252"/>
              <a:gd name="connsiteY8" fmla="*/ 699516 h 973835"/>
              <a:gd name="connsiteX9" fmla="*/ 3921252 w 3921252"/>
              <a:gd name="connsiteY9" fmla="*/ 973836 h 973835"/>
              <a:gd name="connsiteX10" fmla="*/ 0 w 3921252"/>
              <a:gd name="connsiteY10" fmla="*/ 973836 h 973835"/>
              <a:gd name="connsiteX11" fmla="*/ 0 w 3921252"/>
              <a:gd name="connsiteY11" fmla="*/ 79248 h 973835"/>
              <a:gd name="connsiteX12" fmla="*/ 79248 w 3921252"/>
              <a:gd name="connsiteY12" fmla="*/ 36576 h 973835"/>
              <a:gd name="connsiteX13" fmla="*/ 233172 w 3921252"/>
              <a:gd name="connsiteY13" fmla="*/ 3048 h 973835"/>
              <a:gd name="connsiteX14" fmla="*/ 260604 w 3921252"/>
              <a:gd name="connsiteY14" fmla="*/ 0 h 973835"/>
              <a:gd name="connsiteX15" fmla="*/ 336804 w 3921252"/>
              <a:gd name="connsiteY15" fmla="*/ 0 h 97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1252" h="973835">
                <a:moveTo>
                  <a:pt x="336804" y="0"/>
                </a:moveTo>
                <a:lnTo>
                  <a:pt x="464820" y="13716"/>
                </a:lnTo>
                <a:cubicBezTo>
                  <a:pt x="768096" y="68580"/>
                  <a:pt x="1075944" y="211836"/>
                  <a:pt x="1377696" y="344424"/>
                </a:cubicBezTo>
                <a:cubicBezTo>
                  <a:pt x="1531620" y="411480"/>
                  <a:pt x="1693164" y="486156"/>
                  <a:pt x="1850136" y="541020"/>
                </a:cubicBezTo>
                <a:cubicBezTo>
                  <a:pt x="1908048" y="562356"/>
                  <a:pt x="1982724" y="586740"/>
                  <a:pt x="2033016" y="600456"/>
                </a:cubicBezTo>
                <a:cubicBezTo>
                  <a:pt x="2089404" y="617220"/>
                  <a:pt x="2217420" y="649224"/>
                  <a:pt x="2287524" y="649224"/>
                </a:cubicBezTo>
                <a:lnTo>
                  <a:pt x="2697480" y="670560"/>
                </a:lnTo>
                <a:lnTo>
                  <a:pt x="2828545" y="679704"/>
                </a:lnTo>
                <a:lnTo>
                  <a:pt x="3023616" y="699516"/>
                </a:lnTo>
                <a:cubicBezTo>
                  <a:pt x="3337560" y="737616"/>
                  <a:pt x="3697224" y="818388"/>
                  <a:pt x="3921252" y="973836"/>
                </a:cubicBezTo>
                <a:lnTo>
                  <a:pt x="0" y="973836"/>
                </a:lnTo>
                <a:lnTo>
                  <a:pt x="0" y="79248"/>
                </a:lnTo>
                <a:cubicBezTo>
                  <a:pt x="22860" y="59436"/>
                  <a:pt x="54864" y="47244"/>
                  <a:pt x="79248" y="36576"/>
                </a:cubicBezTo>
                <a:cubicBezTo>
                  <a:pt x="106680" y="24384"/>
                  <a:pt x="193548" y="3048"/>
                  <a:pt x="233172" y="3048"/>
                </a:cubicBezTo>
                <a:cubicBezTo>
                  <a:pt x="237744" y="3048"/>
                  <a:pt x="251460" y="1524"/>
                  <a:pt x="260604" y="0"/>
                </a:cubicBezTo>
                <a:lnTo>
                  <a:pt x="336804" y="0"/>
                </a:lnTo>
                <a:close/>
              </a:path>
            </a:pathLst>
          </a:custGeom>
          <a:solidFill>
            <a:srgbClr val="B3E0E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7344FB-94FD-4E8E-83A1-408F8FE30621}"/>
              </a:ext>
            </a:extLst>
          </p:cNvPr>
          <p:cNvSpPr/>
          <p:nvPr/>
        </p:nvSpPr>
        <p:spPr>
          <a:xfrm>
            <a:off x="-952500" y="-850900"/>
            <a:ext cx="8305800" cy="4122548"/>
          </a:xfrm>
          <a:custGeom>
            <a:avLst/>
            <a:gdLst>
              <a:gd name="connsiteX0" fmla="*/ 0 w 8305800"/>
              <a:gd name="connsiteY0" fmla="*/ 3937000 h 4122548"/>
              <a:gd name="connsiteX1" fmla="*/ 2006600 w 8305800"/>
              <a:gd name="connsiteY1" fmla="*/ 4013200 h 4122548"/>
              <a:gd name="connsiteX2" fmla="*/ 3810000 w 8305800"/>
              <a:gd name="connsiteY2" fmla="*/ 2641600 h 4122548"/>
              <a:gd name="connsiteX3" fmla="*/ 6070600 w 8305800"/>
              <a:gd name="connsiteY3" fmla="*/ 2070100 h 4122548"/>
              <a:gd name="connsiteX4" fmla="*/ 7404100 w 8305800"/>
              <a:gd name="connsiteY4" fmla="*/ 1841500 h 4122548"/>
              <a:gd name="connsiteX5" fmla="*/ 8204200 w 8305800"/>
              <a:gd name="connsiteY5" fmla="*/ 292100 h 4122548"/>
              <a:gd name="connsiteX6" fmla="*/ 8204200 w 8305800"/>
              <a:gd name="connsiteY6" fmla="*/ 292100 h 4122548"/>
              <a:gd name="connsiteX7" fmla="*/ 8204200 w 8305800"/>
              <a:gd name="connsiteY7" fmla="*/ 292100 h 4122548"/>
              <a:gd name="connsiteX8" fmla="*/ 8305800 w 8305800"/>
              <a:gd name="connsiteY8" fmla="*/ 0 h 412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5800" h="4122548">
                <a:moveTo>
                  <a:pt x="0" y="3937000"/>
                </a:moveTo>
                <a:cubicBezTo>
                  <a:pt x="685800" y="4083050"/>
                  <a:pt x="1371600" y="4229100"/>
                  <a:pt x="2006600" y="4013200"/>
                </a:cubicBezTo>
                <a:cubicBezTo>
                  <a:pt x="2641600" y="3797300"/>
                  <a:pt x="3132667" y="2965450"/>
                  <a:pt x="3810000" y="2641600"/>
                </a:cubicBezTo>
                <a:cubicBezTo>
                  <a:pt x="4487333" y="2317750"/>
                  <a:pt x="5471583" y="2203450"/>
                  <a:pt x="6070600" y="2070100"/>
                </a:cubicBezTo>
                <a:cubicBezTo>
                  <a:pt x="6669617" y="1936750"/>
                  <a:pt x="7048500" y="2137833"/>
                  <a:pt x="7404100" y="1841500"/>
                </a:cubicBezTo>
                <a:cubicBezTo>
                  <a:pt x="7759700" y="1545167"/>
                  <a:pt x="8204200" y="292100"/>
                  <a:pt x="8204200" y="292100"/>
                </a:cubicBezTo>
                <a:lnTo>
                  <a:pt x="8204200" y="292100"/>
                </a:lnTo>
                <a:lnTo>
                  <a:pt x="8204200" y="292100"/>
                </a:lnTo>
                <a:lnTo>
                  <a:pt x="8305800" y="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F90FBAE-5FDE-4CBD-BC1A-8060EE75001B}"/>
              </a:ext>
            </a:extLst>
          </p:cNvPr>
          <p:cNvSpPr/>
          <p:nvPr/>
        </p:nvSpPr>
        <p:spPr>
          <a:xfrm>
            <a:off x="5651500" y="1511300"/>
            <a:ext cx="7200900" cy="5930900"/>
          </a:xfrm>
          <a:custGeom>
            <a:avLst/>
            <a:gdLst>
              <a:gd name="connsiteX0" fmla="*/ 0 w 7200900"/>
              <a:gd name="connsiteY0" fmla="*/ 5930900 h 5930900"/>
              <a:gd name="connsiteX1" fmla="*/ 1905000 w 7200900"/>
              <a:gd name="connsiteY1" fmla="*/ 4089400 h 5930900"/>
              <a:gd name="connsiteX2" fmla="*/ 4254500 w 7200900"/>
              <a:gd name="connsiteY2" fmla="*/ 3708400 h 5930900"/>
              <a:gd name="connsiteX3" fmla="*/ 5143500 w 7200900"/>
              <a:gd name="connsiteY3" fmla="*/ 1092200 h 5930900"/>
              <a:gd name="connsiteX4" fmla="*/ 7200900 w 7200900"/>
              <a:gd name="connsiteY4" fmla="*/ 0 h 593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5930900">
                <a:moveTo>
                  <a:pt x="0" y="5930900"/>
                </a:moveTo>
                <a:cubicBezTo>
                  <a:pt x="597958" y="5195358"/>
                  <a:pt x="1195917" y="4459817"/>
                  <a:pt x="1905000" y="4089400"/>
                </a:cubicBezTo>
                <a:cubicBezTo>
                  <a:pt x="2614083" y="3718983"/>
                  <a:pt x="3714750" y="4207933"/>
                  <a:pt x="4254500" y="3708400"/>
                </a:cubicBezTo>
                <a:cubicBezTo>
                  <a:pt x="4794250" y="3208867"/>
                  <a:pt x="4652433" y="1710267"/>
                  <a:pt x="5143500" y="1092200"/>
                </a:cubicBezTo>
                <a:cubicBezTo>
                  <a:pt x="5634567" y="474133"/>
                  <a:pt x="6417733" y="237066"/>
                  <a:pt x="7200900" y="0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86802D-646A-430A-A6D1-4A45620465D6}"/>
              </a:ext>
            </a:extLst>
          </p:cNvPr>
          <p:cNvSpPr txBox="1"/>
          <p:nvPr/>
        </p:nvSpPr>
        <p:spPr>
          <a:xfrm>
            <a:off x="3760609" y="4056384"/>
            <a:ext cx="4670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江城律动宋" panose="02020700000000000000" pitchFamily="18" charset="-122"/>
                <a:ea typeface="江城律动宋" panose="02020700000000000000" pitchFamily="18" charset="-122"/>
              </a:rPr>
              <a:t>模型建模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EF1EC5-D6CE-46E2-87C7-06C845ED08F3}"/>
              </a:ext>
            </a:extLst>
          </p:cNvPr>
          <p:cNvGrpSpPr/>
          <p:nvPr/>
        </p:nvGrpSpPr>
        <p:grpSpPr>
          <a:xfrm>
            <a:off x="4961089" y="1999377"/>
            <a:ext cx="2220832" cy="1878127"/>
            <a:chOff x="2306789" y="2570151"/>
            <a:chExt cx="816135" cy="690194"/>
          </a:xfrm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06185-7AC3-42C3-8A3E-26AA9910F923}"/>
                </a:ext>
              </a:extLst>
            </p:cNvPr>
            <p:cNvSpPr/>
            <p:nvPr/>
          </p:nvSpPr>
          <p:spPr>
            <a:xfrm rot="11847306">
              <a:off x="2775256" y="2916257"/>
              <a:ext cx="347668" cy="28474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CCE220-F41B-4652-A240-3901F3A41804}"/>
                </a:ext>
              </a:extLst>
            </p:cNvPr>
            <p:cNvSpPr/>
            <p:nvPr/>
          </p:nvSpPr>
          <p:spPr>
            <a:xfrm>
              <a:off x="2306789" y="2570151"/>
              <a:ext cx="752764" cy="690194"/>
            </a:xfrm>
            <a:custGeom>
              <a:avLst/>
              <a:gdLst>
                <a:gd name="connsiteX0" fmla="*/ 1511 w 515309"/>
                <a:gd name="connsiteY0" fmla="*/ 395946 h 483314"/>
                <a:gd name="connsiteX1" fmla="*/ 115811 w 515309"/>
                <a:gd name="connsiteY1" fmla="*/ 53046 h 483314"/>
                <a:gd name="connsiteX2" fmla="*/ 344411 w 515309"/>
                <a:gd name="connsiteY2" fmla="*/ 14946 h 483314"/>
                <a:gd name="connsiteX3" fmla="*/ 509511 w 515309"/>
                <a:gd name="connsiteY3" fmla="*/ 192746 h 483314"/>
                <a:gd name="connsiteX4" fmla="*/ 471411 w 515309"/>
                <a:gd name="connsiteY4" fmla="*/ 370546 h 483314"/>
                <a:gd name="connsiteX5" fmla="*/ 407911 w 515309"/>
                <a:gd name="connsiteY5" fmla="*/ 472146 h 483314"/>
                <a:gd name="connsiteX6" fmla="*/ 192011 w 515309"/>
                <a:gd name="connsiteY6" fmla="*/ 472146 h 483314"/>
                <a:gd name="connsiteX7" fmla="*/ 1511 w 515309"/>
                <a:gd name="connsiteY7" fmla="*/ 395946 h 483314"/>
                <a:gd name="connsiteX0" fmla="*/ 1119 w 548966"/>
                <a:gd name="connsiteY0" fmla="*/ 307311 h 485273"/>
                <a:gd name="connsiteX1" fmla="*/ 149468 w 548966"/>
                <a:gd name="connsiteY1" fmla="*/ 49534 h 485273"/>
                <a:gd name="connsiteX2" fmla="*/ 378068 w 548966"/>
                <a:gd name="connsiteY2" fmla="*/ 11434 h 485273"/>
                <a:gd name="connsiteX3" fmla="*/ 543168 w 548966"/>
                <a:gd name="connsiteY3" fmla="*/ 189234 h 485273"/>
                <a:gd name="connsiteX4" fmla="*/ 505068 w 548966"/>
                <a:gd name="connsiteY4" fmla="*/ 367034 h 485273"/>
                <a:gd name="connsiteX5" fmla="*/ 441568 w 548966"/>
                <a:gd name="connsiteY5" fmla="*/ 468634 h 485273"/>
                <a:gd name="connsiteX6" fmla="*/ 225668 w 548966"/>
                <a:gd name="connsiteY6" fmla="*/ 468634 h 485273"/>
                <a:gd name="connsiteX7" fmla="*/ 1119 w 548966"/>
                <a:gd name="connsiteY7" fmla="*/ 307311 h 485273"/>
                <a:gd name="connsiteX0" fmla="*/ 2744 w 550591"/>
                <a:gd name="connsiteY0" fmla="*/ 307311 h 485273"/>
                <a:gd name="connsiteX1" fmla="*/ 151093 w 550591"/>
                <a:gd name="connsiteY1" fmla="*/ 49534 h 485273"/>
                <a:gd name="connsiteX2" fmla="*/ 379693 w 550591"/>
                <a:gd name="connsiteY2" fmla="*/ 11434 h 485273"/>
                <a:gd name="connsiteX3" fmla="*/ 544793 w 550591"/>
                <a:gd name="connsiteY3" fmla="*/ 189234 h 485273"/>
                <a:gd name="connsiteX4" fmla="*/ 506693 w 550591"/>
                <a:gd name="connsiteY4" fmla="*/ 367034 h 485273"/>
                <a:gd name="connsiteX5" fmla="*/ 443193 w 550591"/>
                <a:gd name="connsiteY5" fmla="*/ 468634 h 485273"/>
                <a:gd name="connsiteX6" fmla="*/ 227293 w 550591"/>
                <a:gd name="connsiteY6" fmla="*/ 468634 h 485273"/>
                <a:gd name="connsiteX7" fmla="*/ 2744 w 550591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1120 w 548967"/>
                <a:gd name="connsiteY0" fmla="*/ 307311 h 485273"/>
                <a:gd name="connsiteX1" fmla="*/ 149469 w 548967"/>
                <a:gd name="connsiteY1" fmla="*/ 49534 h 485273"/>
                <a:gd name="connsiteX2" fmla="*/ 378069 w 548967"/>
                <a:gd name="connsiteY2" fmla="*/ 11434 h 485273"/>
                <a:gd name="connsiteX3" fmla="*/ 543169 w 548967"/>
                <a:gd name="connsiteY3" fmla="*/ 189234 h 485273"/>
                <a:gd name="connsiteX4" fmla="*/ 505069 w 548967"/>
                <a:gd name="connsiteY4" fmla="*/ 367034 h 485273"/>
                <a:gd name="connsiteX5" fmla="*/ 441569 w 548967"/>
                <a:gd name="connsiteY5" fmla="*/ 468634 h 485273"/>
                <a:gd name="connsiteX6" fmla="*/ 225669 w 548967"/>
                <a:gd name="connsiteY6" fmla="*/ 468634 h 485273"/>
                <a:gd name="connsiteX7" fmla="*/ 1120 w 548967"/>
                <a:gd name="connsiteY7" fmla="*/ 307311 h 485273"/>
                <a:gd name="connsiteX0" fmla="*/ 87 w 547934"/>
                <a:gd name="connsiteY0" fmla="*/ 307311 h 494865"/>
                <a:gd name="connsiteX1" fmla="*/ 148436 w 547934"/>
                <a:gd name="connsiteY1" fmla="*/ 49534 h 494865"/>
                <a:gd name="connsiteX2" fmla="*/ 377036 w 547934"/>
                <a:gd name="connsiteY2" fmla="*/ 11434 h 494865"/>
                <a:gd name="connsiteX3" fmla="*/ 542136 w 547934"/>
                <a:gd name="connsiteY3" fmla="*/ 189234 h 494865"/>
                <a:gd name="connsiteX4" fmla="*/ 504036 w 547934"/>
                <a:gd name="connsiteY4" fmla="*/ 367034 h 494865"/>
                <a:gd name="connsiteX5" fmla="*/ 440536 w 547934"/>
                <a:gd name="connsiteY5" fmla="*/ 468634 h 494865"/>
                <a:gd name="connsiteX6" fmla="*/ 167887 w 547934"/>
                <a:gd name="connsiteY6" fmla="*/ 482821 h 494865"/>
                <a:gd name="connsiteX7" fmla="*/ 87 w 547934"/>
                <a:gd name="connsiteY7" fmla="*/ 307311 h 494865"/>
                <a:gd name="connsiteX0" fmla="*/ 1003 w 548850"/>
                <a:gd name="connsiteY0" fmla="*/ 304834 h 492388"/>
                <a:gd name="connsiteX1" fmla="*/ 112465 w 548850"/>
                <a:gd name="connsiteY1" fmla="*/ 55569 h 492388"/>
                <a:gd name="connsiteX2" fmla="*/ 377952 w 548850"/>
                <a:gd name="connsiteY2" fmla="*/ 8957 h 492388"/>
                <a:gd name="connsiteX3" fmla="*/ 543052 w 548850"/>
                <a:gd name="connsiteY3" fmla="*/ 186757 h 492388"/>
                <a:gd name="connsiteX4" fmla="*/ 504952 w 548850"/>
                <a:gd name="connsiteY4" fmla="*/ 364557 h 492388"/>
                <a:gd name="connsiteX5" fmla="*/ 441452 w 548850"/>
                <a:gd name="connsiteY5" fmla="*/ 466157 h 492388"/>
                <a:gd name="connsiteX6" fmla="*/ 168803 w 548850"/>
                <a:gd name="connsiteY6" fmla="*/ 480344 h 492388"/>
                <a:gd name="connsiteX7" fmla="*/ 1003 w 548850"/>
                <a:gd name="connsiteY7" fmla="*/ 304834 h 492388"/>
                <a:gd name="connsiteX0" fmla="*/ 1003 w 543092"/>
                <a:gd name="connsiteY0" fmla="*/ 304834 h 492388"/>
                <a:gd name="connsiteX1" fmla="*/ 112465 w 543092"/>
                <a:gd name="connsiteY1" fmla="*/ 55569 h 492388"/>
                <a:gd name="connsiteX2" fmla="*/ 377952 w 543092"/>
                <a:gd name="connsiteY2" fmla="*/ 8957 h 492388"/>
                <a:gd name="connsiteX3" fmla="*/ 543052 w 543092"/>
                <a:gd name="connsiteY3" fmla="*/ 186757 h 492388"/>
                <a:gd name="connsiteX4" fmla="*/ 394291 w 543092"/>
                <a:gd name="connsiteY4" fmla="*/ 302133 h 492388"/>
                <a:gd name="connsiteX5" fmla="*/ 441452 w 543092"/>
                <a:gd name="connsiteY5" fmla="*/ 466157 h 492388"/>
                <a:gd name="connsiteX6" fmla="*/ 168803 w 543092"/>
                <a:gd name="connsiteY6" fmla="*/ 480344 h 492388"/>
                <a:gd name="connsiteX7" fmla="*/ 1003 w 543092"/>
                <a:gd name="connsiteY7" fmla="*/ 304834 h 492388"/>
                <a:gd name="connsiteX0" fmla="*/ 1003 w 543099"/>
                <a:gd name="connsiteY0" fmla="*/ 304834 h 492388"/>
                <a:gd name="connsiteX1" fmla="*/ 112465 w 543099"/>
                <a:gd name="connsiteY1" fmla="*/ 55569 h 492388"/>
                <a:gd name="connsiteX2" fmla="*/ 377952 w 543099"/>
                <a:gd name="connsiteY2" fmla="*/ 8957 h 492388"/>
                <a:gd name="connsiteX3" fmla="*/ 543052 w 543099"/>
                <a:gd name="connsiteY3" fmla="*/ 186757 h 492388"/>
                <a:gd name="connsiteX4" fmla="*/ 363079 w 543099"/>
                <a:gd name="connsiteY4" fmla="*/ 245384 h 492388"/>
                <a:gd name="connsiteX5" fmla="*/ 441452 w 543099"/>
                <a:gd name="connsiteY5" fmla="*/ 466157 h 492388"/>
                <a:gd name="connsiteX6" fmla="*/ 168803 w 543099"/>
                <a:gd name="connsiteY6" fmla="*/ 480344 h 492388"/>
                <a:gd name="connsiteX7" fmla="*/ 1003 w 543099"/>
                <a:gd name="connsiteY7" fmla="*/ 304834 h 492388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6536"/>
                <a:gd name="connsiteX1" fmla="*/ 112465 w 543099"/>
                <a:gd name="connsiteY1" fmla="*/ 55569 h 486536"/>
                <a:gd name="connsiteX2" fmla="*/ 377952 w 543099"/>
                <a:gd name="connsiteY2" fmla="*/ 8957 h 486536"/>
                <a:gd name="connsiteX3" fmla="*/ 543052 w 543099"/>
                <a:gd name="connsiteY3" fmla="*/ 186757 h 486536"/>
                <a:gd name="connsiteX4" fmla="*/ 363079 w 543099"/>
                <a:gd name="connsiteY4" fmla="*/ 245384 h 486536"/>
                <a:gd name="connsiteX5" fmla="*/ 344979 w 543099"/>
                <a:gd name="connsiteY5" fmla="*/ 440620 h 486536"/>
                <a:gd name="connsiteX6" fmla="*/ 168803 w 543099"/>
                <a:gd name="connsiteY6" fmla="*/ 480344 h 486536"/>
                <a:gd name="connsiteX7" fmla="*/ 1003 w 543099"/>
                <a:gd name="connsiteY7" fmla="*/ 304834 h 486536"/>
                <a:gd name="connsiteX0" fmla="*/ 1003 w 543099"/>
                <a:gd name="connsiteY0" fmla="*/ 304834 h 489282"/>
                <a:gd name="connsiteX1" fmla="*/ 112465 w 543099"/>
                <a:gd name="connsiteY1" fmla="*/ 55569 h 489282"/>
                <a:gd name="connsiteX2" fmla="*/ 377952 w 543099"/>
                <a:gd name="connsiteY2" fmla="*/ 8957 h 489282"/>
                <a:gd name="connsiteX3" fmla="*/ 543052 w 543099"/>
                <a:gd name="connsiteY3" fmla="*/ 186757 h 489282"/>
                <a:gd name="connsiteX4" fmla="*/ 363079 w 543099"/>
                <a:gd name="connsiteY4" fmla="*/ 245384 h 489282"/>
                <a:gd name="connsiteX5" fmla="*/ 364841 w 543099"/>
                <a:gd name="connsiteY5" fmla="*/ 454807 h 489282"/>
                <a:gd name="connsiteX6" fmla="*/ 168803 w 543099"/>
                <a:gd name="connsiteY6" fmla="*/ 480344 h 489282"/>
                <a:gd name="connsiteX7" fmla="*/ 1003 w 543099"/>
                <a:gd name="connsiteY7" fmla="*/ 304834 h 489282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6019"/>
                <a:gd name="connsiteX1" fmla="*/ 112465 w 543099"/>
                <a:gd name="connsiteY1" fmla="*/ 55569 h 496019"/>
                <a:gd name="connsiteX2" fmla="*/ 377952 w 543099"/>
                <a:gd name="connsiteY2" fmla="*/ 8957 h 496019"/>
                <a:gd name="connsiteX3" fmla="*/ 543052 w 543099"/>
                <a:gd name="connsiteY3" fmla="*/ 186757 h 496019"/>
                <a:gd name="connsiteX4" fmla="*/ 363079 w 543099"/>
                <a:gd name="connsiteY4" fmla="*/ 245384 h 496019"/>
                <a:gd name="connsiteX5" fmla="*/ 364841 w 543099"/>
                <a:gd name="connsiteY5" fmla="*/ 454807 h 496019"/>
                <a:gd name="connsiteX6" fmla="*/ 168803 w 543099"/>
                <a:gd name="connsiteY6" fmla="*/ 480344 h 496019"/>
                <a:gd name="connsiteX7" fmla="*/ 1003 w 543099"/>
                <a:gd name="connsiteY7" fmla="*/ 304834 h 496019"/>
                <a:gd name="connsiteX0" fmla="*/ 1003 w 543099"/>
                <a:gd name="connsiteY0" fmla="*/ 304834 h 497956"/>
                <a:gd name="connsiteX1" fmla="*/ 112465 w 543099"/>
                <a:gd name="connsiteY1" fmla="*/ 55569 h 497956"/>
                <a:gd name="connsiteX2" fmla="*/ 377952 w 543099"/>
                <a:gd name="connsiteY2" fmla="*/ 8957 h 497956"/>
                <a:gd name="connsiteX3" fmla="*/ 543052 w 543099"/>
                <a:gd name="connsiteY3" fmla="*/ 186757 h 497956"/>
                <a:gd name="connsiteX4" fmla="*/ 363079 w 543099"/>
                <a:gd name="connsiteY4" fmla="*/ 245384 h 497956"/>
                <a:gd name="connsiteX5" fmla="*/ 364841 w 543099"/>
                <a:gd name="connsiteY5" fmla="*/ 454807 h 497956"/>
                <a:gd name="connsiteX6" fmla="*/ 168803 w 543099"/>
                <a:gd name="connsiteY6" fmla="*/ 480344 h 497956"/>
                <a:gd name="connsiteX7" fmla="*/ 1003 w 543099"/>
                <a:gd name="connsiteY7" fmla="*/ 304834 h 49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099" h="497956">
                  <a:moveTo>
                    <a:pt x="1003" y="304834"/>
                  </a:moveTo>
                  <a:cubicBezTo>
                    <a:pt x="-8387" y="234038"/>
                    <a:pt x="49640" y="104882"/>
                    <a:pt x="112465" y="55569"/>
                  </a:cubicBezTo>
                  <a:cubicBezTo>
                    <a:pt x="175290" y="6256"/>
                    <a:pt x="306188" y="-12908"/>
                    <a:pt x="377952" y="8957"/>
                  </a:cubicBezTo>
                  <a:cubicBezTo>
                    <a:pt x="449717" y="30822"/>
                    <a:pt x="545531" y="147353"/>
                    <a:pt x="543052" y="186757"/>
                  </a:cubicBezTo>
                  <a:cubicBezTo>
                    <a:pt x="540573" y="226162"/>
                    <a:pt x="392781" y="200709"/>
                    <a:pt x="363079" y="245384"/>
                  </a:cubicBezTo>
                  <a:cubicBezTo>
                    <a:pt x="333377" y="290059"/>
                    <a:pt x="422758" y="358425"/>
                    <a:pt x="364841" y="454807"/>
                  </a:cubicBezTo>
                  <a:cubicBezTo>
                    <a:pt x="326964" y="509336"/>
                    <a:pt x="229443" y="505339"/>
                    <a:pt x="168803" y="480344"/>
                  </a:cubicBezTo>
                  <a:cubicBezTo>
                    <a:pt x="108163" y="455349"/>
                    <a:pt x="10393" y="375630"/>
                    <a:pt x="1003" y="3048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DB4E22F-2ABB-4EB7-A30C-6F25D228058F}"/>
                </a:ext>
              </a:extLst>
            </p:cNvPr>
            <p:cNvSpPr/>
            <p:nvPr/>
          </p:nvSpPr>
          <p:spPr>
            <a:xfrm>
              <a:off x="2405362" y="2660823"/>
              <a:ext cx="552094" cy="5315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800" dirty="0">
                  <a:solidFill>
                    <a:srgbClr val="7EC3C6"/>
                  </a:solidFill>
                  <a:latin typeface="江城律动宋" panose="02020700000000000000" pitchFamily="18" charset="-122"/>
                  <a:ea typeface="江城律动宋" panose="02020700000000000000" pitchFamily="18" charset="-122"/>
                  <a:cs typeface="+mn-ea"/>
                  <a:sym typeface="+mn-lt"/>
                </a:rPr>
                <a:t>03</a:t>
              </a:r>
              <a:endParaRPr lang="zh-CN" altLang="en-US" sz="8800" dirty="0">
                <a:solidFill>
                  <a:srgbClr val="7EC3C6"/>
                </a:solidFill>
                <a:latin typeface="江城律动宋" panose="02020700000000000000" pitchFamily="18" charset="-122"/>
                <a:ea typeface="江城律动宋" panose="020207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9EFCF3E-BBA9-4A19-B4BC-D351803EEAFC}"/>
              </a:ext>
            </a:extLst>
          </p:cNvPr>
          <p:cNvSpPr txBox="1"/>
          <p:nvPr/>
        </p:nvSpPr>
        <p:spPr>
          <a:xfrm>
            <a:off x="2565400" y="46094134"/>
            <a:ext cx="69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 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2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8BC5"/>
      </a:accent1>
      <a:accent2>
        <a:srgbClr val="63BFED"/>
      </a:accent2>
      <a:accent3>
        <a:srgbClr val="18537E"/>
      </a:accent3>
      <a:accent4>
        <a:srgbClr val="4A9FDC"/>
      </a:accent4>
      <a:accent5>
        <a:srgbClr val="FFC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wqgvaa0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5323</Words>
  <Application>Microsoft Office PowerPoint</Application>
  <PresentationFormat>宽屏</PresentationFormat>
  <Paragraphs>403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阿里巴巴普惠体 2.0 55 Regular</vt:lpstr>
      <vt:lpstr>等线</vt:lpstr>
      <vt:lpstr>江城律动宋</vt:lpstr>
      <vt:lpstr>微软雅黑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屹寒 徐</cp:lastModifiedBy>
  <cp:revision>405</cp:revision>
  <dcterms:created xsi:type="dcterms:W3CDTF">2018-03-28T11:53:42Z</dcterms:created>
  <dcterms:modified xsi:type="dcterms:W3CDTF">2024-11-12T15:35:15Z</dcterms:modified>
</cp:coreProperties>
</file>