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2" r:id="rId2"/>
    <p:sldId id="304" r:id="rId3"/>
    <p:sldId id="305" r:id="rId4"/>
    <p:sldId id="306" r:id="rId5"/>
    <p:sldId id="307" r:id="rId6"/>
    <p:sldId id="313" r:id="rId7"/>
    <p:sldId id="314" r:id="rId8"/>
    <p:sldId id="308" r:id="rId9"/>
    <p:sldId id="316" r:id="rId10"/>
    <p:sldId id="317" r:id="rId11"/>
    <p:sldId id="309" r:id="rId12"/>
    <p:sldId id="318" r:id="rId13"/>
    <p:sldId id="319" r:id="rId14"/>
    <p:sldId id="320" r:id="rId15"/>
    <p:sldId id="321" r:id="rId16"/>
    <p:sldId id="324" r:id="rId17"/>
    <p:sldId id="322" r:id="rId18"/>
    <p:sldId id="323" r:id="rId19"/>
    <p:sldId id="31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C3C6"/>
    <a:srgbClr val="82A3B6"/>
    <a:srgbClr val="DFC3BA"/>
    <a:srgbClr val="7CBEE0"/>
    <a:srgbClr val="C8C8C8"/>
    <a:srgbClr val="F0F0F0"/>
    <a:srgbClr val="75C2F6"/>
    <a:srgbClr val="1A9FE2"/>
    <a:srgbClr val="448EF6"/>
    <a:srgbClr val="45A3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6314" autoAdjust="0"/>
  </p:normalViewPr>
  <p:slideViewPr>
    <p:cSldViewPr snapToGrid="0" showGuides="1">
      <p:cViewPr varScale="1">
        <p:scale>
          <a:sx n="73" d="100"/>
          <a:sy n="73" d="100"/>
        </p:scale>
        <p:origin x="96" y="1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1342B-26E9-48BD-9796-9756E2A7FD0B}" type="datetimeFigureOut">
              <a:rPr lang="zh-CN" altLang="en-US" smtClean="0"/>
              <a:t>2024/10/29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512E6-6BBC-4F0D-B688-B830A4389B41}" type="slidenum">
              <a:rPr lang="zh-CN" altLang="en-US" smtClean="0"/>
              <a:t>‹#›</a:t>
            </a:fld>
            <a:endParaRPr lang="zh-CN" altLang="en-US"/>
          </a:p>
        </p:txBody>
      </p:sp>
    </p:spTree>
    <p:extLst>
      <p:ext uri="{BB962C8B-B14F-4D97-AF65-F5344CB8AC3E}">
        <p14:creationId xmlns:p14="http://schemas.microsoft.com/office/powerpoint/2010/main" val="3356658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A512E6-6BBC-4F0D-B688-B830A4389B41}" type="slidenum">
              <a:rPr lang="zh-CN" altLang="en-US" smtClean="0"/>
              <a:t>1</a:t>
            </a:fld>
            <a:endParaRPr lang="zh-CN" altLang="en-US"/>
          </a:p>
        </p:txBody>
      </p:sp>
    </p:spTree>
    <p:extLst>
      <p:ext uri="{BB962C8B-B14F-4D97-AF65-F5344CB8AC3E}">
        <p14:creationId xmlns:p14="http://schemas.microsoft.com/office/powerpoint/2010/main" val="357535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24A512E6-6BBC-4F0D-B688-B830A4389B41}" type="slidenum">
              <a:rPr lang="zh-CN" altLang="en-US" smtClean="0"/>
              <a:t>8</a:t>
            </a:fld>
            <a:endParaRPr lang="zh-CN" altLang="en-US"/>
          </a:p>
        </p:txBody>
      </p:sp>
    </p:spTree>
    <p:extLst>
      <p:ext uri="{BB962C8B-B14F-4D97-AF65-F5344CB8AC3E}">
        <p14:creationId xmlns:p14="http://schemas.microsoft.com/office/powerpoint/2010/main" val="3507549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51PPT模板网  www.51pptmoban.com">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FDB5D7-7E19-4974-B6C8-9B42C3682DDE}"/>
              </a:ext>
            </a:extLst>
          </p:cNvPr>
          <p:cNvSpPr>
            <a:spLocks noGrp="1"/>
          </p:cNvSpPr>
          <p:nvPr>
            <p:ph type="dt" sz="half" idx="10"/>
          </p:nvPr>
        </p:nvSpPr>
        <p:spPr/>
        <p:txBody>
          <a:bodyPr/>
          <a:lstStyle/>
          <a:p>
            <a:fld id="{7DD50795-5BDE-4FB8-8FBE-5CFAD98EE4C5}" type="datetimeFigureOut">
              <a:rPr lang="zh-CN" altLang="en-US" smtClean="0"/>
              <a:t>2024/10/29</a:t>
            </a:fld>
            <a:endParaRPr lang="zh-CN" altLang="en-US"/>
          </a:p>
        </p:txBody>
      </p:sp>
      <p:sp>
        <p:nvSpPr>
          <p:cNvPr id="3" name="页脚占位符 2">
            <a:extLst>
              <a:ext uri="{FF2B5EF4-FFF2-40B4-BE49-F238E27FC236}">
                <a16:creationId xmlns:a16="http://schemas.microsoft.com/office/drawing/2014/main" id="{EB58E3CB-940F-49C2-99AA-7D77076F2AE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F320F81-BEE6-4179-91EE-593F63C160F6}"/>
              </a:ext>
            </a:extLst>
          </p:cNvPr>
          <p:cNvSpPr>
            <a:spLocks noGrp="1"/>
          </p:cNvSpPr>
          <p:nvPr>
            <p:ph type="sldNum" sz="quarter" idx="12"/>
          </p:nvPr>
        </p:nvSpPr>
        <p:spPr/>
        <p:txBody>
          <a:bodyPr/>
          <a:lstStyle/>
          <a:p>
            <a:fld id="{85867DD8-6142-47C6-A144-06CB9D23CFB8}" type="slidenum">
              <a:rPr lang="zh-CN" altLang="en-US" smtClean="0"/>
              <a:t>‹#›</a:t>
            </a:fld>
            <a:endParaRPr lang="zh-CN" altLang="en-US"/>
          </a:p>
        </p:txBody>
      </p:sp>
      <p:grpSp>
        <p:nvGrpSpPr>
          <p:cNvPr id="5" name="组合 4">
            <a:extLst>
              <a:ext uri="{FF2B5EF4-FFF2-40B4-BE49-F238E27FC236}">
                <a16:creationId xmlns:a16="http://schemas.microsoft.com/office/drawing/2014/main" id="{6DC5BA1D-B28C-4AA9-9628-4A8F1ED1CBE3}"/>
              </a:ext>
            </a:extLst>
          </p:cNvPr>
          <p:cNvGrpSpPr/>
          <p:nvPr userDrawn="1"/>
        </p:nvGrpSpPr>
        <p:grpSpPr>
          <a:xfrm>
            <a:off x="-457200" y="-424901"/>
            <a:ext cx="13282537" cy="7952185"/>
            <a:chOff x="-457200" y="-424901"/>
            <a:chExt cx="13282537" cy="7952185"/>
          </a:xfrm>
        </p:grpSpPr>
        <p:pic>
          <p:nvPicPr>
            <p:cNvPr id="6" name="图片 5">
              <a:extLst>
                <a:ext uri="{FF2B5EF4-FFF2-40B4-BE49-F238E27FC236}">
                  <a16:creationId xmlns:a16="http://schemas.microsoft.com/office/drawing/2014/main" id="{190D7AEB-22C4-419C-BA8A-4DD588DB61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7998"/>
            </a:xfrm>
            <a:prstGeom prst="rect">
              <a:avLst/>
            </a:prstGeom>
            <a:solidFill>
              <a:schemeClr val="bg1"/>
            </a:solidFill>
          </p:spPr>
        </p:pic>
        <p:sp>
          <p:nvSpPr>
            <p:cNvPr id="7" name="矩形 6">
              <a:extLst>
                <a:ext uri="{FF2B5EF4-FFF2-40B4-BE49-F238E27FC236}">
                  <a16:creationId xmlns:a16="http://schemas.microsoft.com/office/drawing/2014/main" id="{4FCC4B1B-95D6-4A50-AC6D-A1A50E080E1A}"/>
                </a:ext>
              </a:extLst>
            </p:cNvPr>
            <p:cNvSpPr/>
            <p:nvPr/>
          </p:nvSpPr>
          <p:spPr>
            <a:xfrm>
              <a:off x="0" y="0"/>
              <a:ext cx="12192000" cy="6858000"/>
            </a:xfrm>
            <a:prstGeom prst="rect">
              <a:avLst/>
            </a:prstGeom>
            <a:solidFill>
              <a:schemeClr val="bg1">
                <a:alpha val="8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E7B3503E-2C7F-45BB-AFBD-628F9678EE82}"/>
                </a:ext>
              </a:extLst>
            </p:cNvPr>
            <p:cNvGrpSpPr/>
            <p:nvPr/>
          </p:nvGrpSpPr>
          <p:grpSpPr>
            <a:xfrm>
              <a:off x="9997492" y="1"/>
              <a:ext cx="2194507" cy="1892299"/>
              <a:chOff x="5875814" y="1"/>
              <a:chExt cx="6316186" cy="5446376"/>
            </a:xfrm>
          </p:grpSpPr>
          <p:sp>
            <p:nvSpPr>
              <p:cNvPr id="13" name="任意多边形: 形状 12">
                <a:extLst>
                  <a:ext uri="{FF2B5EF4-FFF2-40B4-BE49-F238E27FC236}">
                    <a16:creationId xmlns:a16="http://schemas.microsoft.com/office/drawing/2014/main" id="{54478B01-4B55-45AB-A288-082864DD7B09}"/>
                  </a:ext>
                </a:extLst>
              </p:cNvPr>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32727ADB-639A-4531-A1F5-250FBF615C2B}"/>
                  </a:ext>
                </a:extLst>
              </p:cNvPr>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grpSp>
        <p:sp>
          <p:nvSpPr>
            <p:cNvPr id="9" name="任意多边形: 形状 8">
              <a:extLst>
                <a:ext uri="{FF2B5EF4-FFF2-40B4-BE49-F238E27FC236}">
                  <a16:creationId xmlns:a16="http://schemas.microsoft.com/office/drawing/2014/main" id="{08A3C471-A797-42E7-9E90-C8EC5B4E4045}"/>
                </a:ext>
              </a:extLst>
            </p:cNvPr>
            <p:cNvSpPr/>
            <p:nvPr/>
          </p:nvSpPr>
          <p:spPr>
            <a:xfrm>
              <a:off x="2657" y="2"/>
              <a:ext cx="1927744" cy="1200436"/>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DC9A1D8C-61E9-433E-8734-92BA1BB9EE84}"/>
                </a:ext>
              </a:extLst>
            </p:cNvPr>
            <p:cNvSpPr/>
            <p:nvPr/>
          </p:nvSpPr>
          <p:spPr>
            <a:xfrm>
              <a:off x="2656" y="5491387"/>
              <a:ext cx="6258444" cy="1366614"/>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B2F138F0-A0F1-44F6-9A6C-D1C956EB36F3}"/>
                </a:ext>
              </a:extLst>
            </p:cNvPr>
            <p:cNvSpPr/>
            <p:nvPr/>
          </p:nvSpPr>
          <p:spPr>
            <a:xfrm>
              <a:off x="-457200" y="-424901"/>
              <a:ext cx="3102997" cy="1540159"/>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12700">
              <a:solidFill>
                <a:srgbClr val="C8C8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4557C58B-7998-496E-A263-C3B5A6648190}"/>
                </a:ext>
              </a:extLst>
            </p:cNvPr>
            <p:cNvSpPr/>
            <p:nvPr/>
          </p:nvSpPr>
          <p:spPr>
            <a:xfrm>
              <a:off x="8966200" y="4348771"/>
              <a:ext cx="3859137" cy="3178513"/>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12700">
              <a:solidFill>
                <a:srgbClr val="82A3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52266471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6C174F-6F3F-42A5-920D-23459B7197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E2C778A-54F0-438B-8936-06D12E8AA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CA9C7EF2-CCE7-4FDD-974E-C30D665D3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50795-5BDE-4FB8-8FBE-5CFAD98EE4C5}" type="datetimeFigureOut">
              <a:rPr lang="zh-CN" altLang="en-US" smtClean="0"/>
              <a:t>2024/10/29</a:t>
            </a:fld>
            <a:endParaRPr lang="zh-CN" altLang="en-US"/>
          </a:p>
        </p:txBody>
      </p:sp>
      <p:sp>
        <p:nvSpPr>
          <p:cNvPr id="5" name="页脚占位符 4">
            <a:extLst>
              <a:ext uri="{FF2B5EF4-FFF2-40B4-BE49-F238E27FC236}">
                <a16:creationId xmlns:a16="http://schemas.microsoft.com/office/drawing/2014/main" id="{41C5087F-CEDB-45BA-97FF-F16DE54B0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1A4980-E112-43DE-A04E-BB7999990B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67DD8-6142-47C6-A144-06CB9D23CFB8}" type="slidenum">
              <a:rPr lang="zh-CN" altLang="en-US" smtClean="0"/>
              <a:t>‹#›</a:t>
            </a:fld>
            <a:endParaRPr lang="zh-CN" altLang="en-US"/>
          </a:p>
        </p:txBody>
      </p:sp>
    </p:spTree>
    <p:extLst>
      <p:ext uri="{BB962C8B-B14F-4D97-AF65-F5344CB8AC3E}">
        <p14:creationId xmlns:p14="http://schemas.microsoft.com/office/powerpoint/2010/main" val="2261768203"/>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110CD6F-DB63-4DAF-8DA7-3653ADBC1495}"/>
              </a:ext>
            </a:extLst>
          </p:cNvPr>
          <p:cNvSpPr/>
          <p:nvPr/>
        </p:nvSpPr>
        <p:spPr>
          <a:xfrm>
            <a:off x="3399531" y="1073802"/>
            <a:ext cx="6109365" cy="110799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spAutoFit/>
          </a:bodyPr>
          <a:lstStyle/>
          <a:p>
            <a:r>
              <a:rPr lang="zh-CN" altLang="en-US" sz="6600" dirty="0">
                <a:solidFill>
                  <a:schemeClr val="bg1"/>
                </a:solidFill>
                <a:latin typeface="江城律动宋" panose="02020700000000000000" pitchFamily="18" charset="-122"/>
                <a:ea typeface="江城律动宋" panose="02020700000000000000" pitchFamily="18" charset="-122"/>
                <a:cs typeface="+mn-ea"/>
                <a:sym typeface="+mn-lt"/>
              </a:rPr>
              <a:t>溥仪与东京审判</a:t>
            </a:r>
          </a:p>
        </p:txBody>
      </p:sp>
      <p:grpSp>
        <p:nvGrpSpPr>
          <p:cNvPr id="20" name="组合 19">
            <a:extLst>
              <a:ext uri="{FF2B5EF4-FFF2-40B4-BE49-F238E27FC236}">
                <a16:creationId xmlns:a16="http://schemas.microsoft.com/office/drawing/2014/main" id="{569DE51A-514D-433D-9907-E6CFA6AA7185}"/>
              </a:ext>
            </a:extLst>
          </p:cNvPr>
          <p:cNvGrpSpPr/>
          <p:nvPr/>
        </p:nvGrpSpPr>
        <p:grpSpPr>
          <a:xfrm>
            <a:off x="4414960" y="5688705"/>
            <a:ext cx="4078506" cy="439882"/>
            <a:chOff x="4056747" y="4051795"/>
            <a:chExt cx="4078506" cy="439882"/>
          </a:xfrm>
        </p:grpSpPr>
        <p:sp>
          <p:nvSpPr>
            <p:cNvPr id="36" name="文本框 35">
              <a:extLst>
                <a:ext uri="{FF2B5EF4-FFF2-40B4-BE49-F238E27FC236}">
                  <a16:creationId xmlns:a16="http://schemas.microsoft.com/office/drawing/2014/main" id="{A63E9359-699F-48CC-9FD9-68237580B37D}"/>
                </a:ext>
              </a:extLst>
            </p:cNvPr>
            <p:cNvSpPr txBox="1"/>
            <p:nvPr/>
          </p:nvSpPr>
          <p:spPr>
            <a:xfrm>
              <a:off x="4288666" y="4113098"/>
              <a:ext cx="1441420" cy="307777"/>
            </a:xfrm>
            <a:prstGeom prst="rect">
              <a:avLst/>
            </a:prstGeom>
            <a:noFill/>
          </p:spPr>
          <p:txBody>
            <a:bodyPr wrap="none" rtlCol="0">
              <a:spAutoFit/>
            </a:bodyPr>
            <a:lstStyle/>
            <a:p>
              <a:r>
                <a:rPr kumimoji="1" lang="zh-CN" altLang="en-US" sz="1400" dirty="0">
                  <a:solidFill>
                    <a:schemeClr val="bg1"/>
                  </a:solidFill>
                  <a:cs typeface="+mn-ea"/>
                  <a:sym typeface="+mn-lt"/>
                </a:rPr>
                <a:t>汇报人：徐屹寒</a:t>
              </a:r>
            </a:p>
          </p:txBody>
        </p:sp>
        <p:sp>
          <p:nvSpPr>
            <p:cNvPr id="37" name="文本框 36">
              <a:extLst>
                <a:ext uri="{FF2B5EF4-FFF2-40B4-BE49-F238E27FC236}">
                  <a16:creationId xmlns:a16="http://schemas.microsoft.com/office/drawing/2014/main" id="{1A6B8F77-728B-4829-BD5E-78C3D61850D6}"/>
                </a:ext>
              </a:extLst>
            </p:cNvPr>
            <p:cNvSpPr txBox="1"/>
            <p:nvPr/>
          </p:nvSpPr>
          <p:spPr>
            <a:xfrm>
              <a:off x="6454214" y="4117848"/>
              <a:ext cx="1355949" cy="307777"/>
            </a:xfrm>
            <a:prstGeom prst="rect">
              <a:avLst/>
            </a:prstGeom>
            <a:noFill/>
          </p:spPr>
          <p:txBody>
            <a:bodyPr wrap="none" rtlCol="0">
              <a:spAutoFit/>
            </a:bodyPr>
            <a:lstStyle/>
            <a:p>
              <a:r>
                <a:rPr kumimoji="1" lang="zh-CN" altLang="en-US" sz="1400" dirty="0">
                  <a:solidFill>
                    <a:schemeClr val="bg1"/>
                  </a:solidFill>
                  <a:cs typeface="+mn-ea"/>
                  <a:sym typeface="+mn-lt"/>
                </a:rPr>
                <a:t>时间：</a:t>
              </a:r>
              <a:r>
                <a:rPr kumimoji="1" lang="en-US" altLang="zh-CN" sz="1400" dirty="0">
                  <a:solidFill>
                    <a:schemeClr val="bg1"/>
                  </a:solidFill>
                  <a:cs typeface="+mn-ea"/>
                  <a:sym typeface="+mn-lt"/>
                </a:rPr>
                <a:t>2024.11</a:t>
              </a:r>
              <a:endParaRPr kumimoji="1" lang="zh-CN" altLang="en-US" sz="1400" dirty="0">
                <a:solidFill>
                  <a:schemeClr val="bg1"/>
                </a:solidFill>
                <a:cs typeface="+mn-ea"/>
                <a:sym typeface="+mn-lt"/>
              </a:endParaRPr>
            </a:p>
          </p:txBody>
        </p:sp>
        <p:sp>
          <p:nvSpPr>
            <p:cNvPr id="38" name="矩形: 圆角 37">
              <a:extLst>
                <a:ext uri="{FF2B5EF4-FFF2-40B4-BE49-F238E27FC236}">
                  <a16:creationId xmlns:a16="http://schemas.microsoft.com/office/drawing/2014/main" id="{2E4FFF34-0F76-4A05-ABE7-121683DCBB7B}"/>
                </a:ext>
              </a:extLst>
            </p:cNvPr>
            <p:cNvSpPr/>
            <p:nvPr/>
          </p:nvSpPr>
          <p:spPr>
            <a:xfrm>
              <a:off x="4056747" y="4051795"/>
              <a:ext cx="4078506" cy="439882"/>
            </a:xfrm>
            <a:prstGeom prst="roundRect">
              <a:avLst>
                <a:gd name="adj" fmla="val 5000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86344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655ADE72-495C-45A6-AD67-4B13B5355AE1}"/>
              </a:ext>
            </a:extLst>
          </p:cNvPr>
          <p:cNvSpPr txBox="1"/>
          <p:nvPr/>
        </p:nvSpPr>
        <p:spPr>
          <a:xfrm>
            <a:off x="1516706" y="555362"/>
            <a:ext cx="9158585" cy="523220"/>
          </a:xfrm>
          <a:prstGeom prst="rect">
            <a:avLst/>
          </a:prstGeom>
          <a:noFill/>
        </p:spPr>
        <p:txBody>
          <a:bodyPr wrap="square">
            <a:spAutoFit/>
          </a:bodyPr>
          <a:lstStyle/>
          <a:p>
            <a:pPr algn="ctr"/>
            <a:r>
              <a:rPr lang="zh-CN" altLang="en-US" sz="2800" b="0" i="0" dirty="0">
                <a:solidFill>
                  <a:srgbClr val="000000"/>
                </a:solidFill>
                <a:effectLst/>
                <a:latin typeface="Microsoft YaHei" panose="020B0503020204020204" pitchFamily="34" charset="-122"/>
                <a:ea typeface="Microsoft YaHei" panose="020B0503020204020204" pitchFamily="34" charset="-122"/>
              </a:rPr>
              <a:t>检方缺乏日本控制伪满洲国相关罪行的证人及证词</a:t>
            </a:r>
            <a:endPar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40" name="文本框 88">
            <a:extLst>
              <a:ext uri="{FF2B5EF4-FFF2-40B4-BE49-F238E27FC236}">
                <a16:creationId xmlns:a16="http://schemas.microsoft.com/office/drawing/2014/main" id="{7BC84B4A-BEF3-4384-B449-8B08677596F2}"/>
              </a:ext>
            </a:extLst>
          </p:cNvPr>
          <p:cNvSpPr txBox="1"/>
          <p:nvPr/>
        </p:nvSpPr>
        <p:spPr>
          <a:xfrm>
            <a:off x="1653046" y="1689196"/>
            <a:ext cx="8885903" cy="4613442"/>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sz="1800" b="0" i="0" dirty="0">
                <a:solidFill>
                  <a:srgbClr val="000000"/>
                </a:solidFill>
                <a:effectLst/>
                <a:latin typeface="Microsoft YaHei" panose="020B0503020204020204" pitchFamily="34" charset="-122"/>
                <a:ea typeface="Microsoft YaHei" panose="020B0503020204020204" pitchFamily="34" charset="-122"/>
              </a:rPr>
              <a:t>由于</a:t>
            </a:r>
            <a:r>
              <a:rPr lang="en-US" altLang="zh-CN" sz="1800" b="0" i="0" dirty="0">
                <a:solidFill>
                  <a:srgbClr val="000000"/>
                </a:solidFill>
                <a:effectLst/>
                <a:latin typeface="Microsoft YaHei" panose="020B0503020204020204" pitchFamily="34" charset="-122"/>
                <a:ea typeface="Microsoft YaHei" panose="020B0503020204020204" pitchFamily="34" charset="-122"/>
              </a:rPr>
              <a:t>1945</a:t>
            </a:r>
            <a:r>
              <a:rPr lang="zh-CN" altLang="en-US" sz="1800" b="0" i="0" dirty="0">
                <a:solidFill>
                  <a:srgbClr val="000000"/>
                </a:solidFill>
                <a:effectLst/>
                <a:latin typeface="Microsoft YaHei" panose="020B0503020204020204" pitchFamily="34" charset="-122"/>
                <a:ea typeface="Microsoft YaHei" panose="020B0503020204020204" pitchFamily="34" charset="-122"/>
              </a:rPr>
              <a:t>年</a:t>
            </a:r>
            <a:r>
              <a:rPr lang="en-US" altLang="zh-CN" sz="1800" b="0" i="0" dirty="0">
                <a:solidFill>
                  <a:srgbClr val="000000"/>
                </a:solidFill>
                <a:effectLst/>
                <a:latin typeface="Microsoft YaHei" panose="020B0503020204020204" pitchFamily="34" charset="-122"/>
                <a:ea typeface="Microsoft YaHei" panose="020B0503020204020204" pitchFamily="34" charset="-122"/>
              </a:rPr>
              <a:t>8</a:t>
            </a:r>
            <a:r>
              <a:rPr lang="zh-CN" altLang="en-US" sz="1800" b="0" i="0" dirty="0">
                <a:solidFill>
                  <a:srgbClr val="000000"/>
                </a:solidFill>
                <a:effectLst/>
                <a:latin typeface="Microsoft YaHei" panose="020B0503020204020204" pitchFamily="34" charset="-122"/>
                <a:ea typeface="Microsoft YaHei" panose="020B0503020204020204" pitchFamily="34" charset="-122"/>
              </a:rPr>
              <a:t>月</a:t>
            </a:r>
            <a:r>
              <a:rPr lang="en-US" altLang="zh-CN" sz="1800" b="0" i="0" dirty="0">
                <a:solidFill>
                  <a:srgbClr val="000000"/>
                </a:solidFill>
                <a:effectLst/>
                <a:latin typeface="Microsoft YaHei" panose="020B0503020204020204" pitchFamily="34" charset="-122"/>
                <a:ea typeface="Microsoft YaHei" panose="020B0503020204020204" pitchFamily="34" charset="-122"/>
              </a:rPr>
              <a:t>8</a:t>
            </a:r>
            <a:r>
              <a:rPr lang="zh-CN" altLang="en-US" sz="1800" b="0" i="0" dirty="0">
                <a:solidFill>
                  <a:srgbClr val="000000"/>
                </a:solidFill>
                <a:effectLst/>
                <a:latin typeface="Microsoft YaHei" panose="020B0503020204020204" pitchFamily="34" charset="-122"/>
                <a:ea typeface="Microsoft YaHei" panose="020B0503020204020204" pitchFamily="34" charset="-122"/>
              </a:rPr>
              <a:t>日苏联出兵东北，以及其后发生的东北战事，使得赴华调查取证的检察官们无法出关，活动不得不限于关内。同样令人遗憾的是，</a:t>
            </a:r>
            <a:r>
              <a:rPr lang="en-US" altLang="zh-CN" sz="1800" b="0" i="0" dirty="0">
                <a:solidFill>
                  <a:srgbClr val="000000"/>
                </a:solidFill>
                <a:effectLst/>
                <a:latin typeface="Microsoft YaHei" panose="020B0503020204020204" pitchFamily="34" charset="-122"/>
                <a:ea typeface="Microsoft YaHei" panose="020B0503020204020204" pitchFamily="34" charset="-122"/>
              </a:rPr>
              <a:t>1946</a:t>
            </a:r>
            <a:r>
              <a:rPr lang="zh-CN" altLang="en-US" sz="1800" b="0" i="0" dirty="0">
                <a:solidFill>
                  <a:srgbClr val="000000"/>
                </a:solidFill>
                <a:effectLst/>
                <a:latin typeface="Microsoft YaHei" panose="020B0503020204020204" pitchFamily="34" charset="-122"/>
                <a:ea typeface="Microsoft YaHei" panose="020B0503020204020204" pitchFamily="34" charset="-122"/>
              </a:rPr>
              <a:t>年冬，新加入中国检察组的倪征等人准备动身去沈阳和长春弥补先前检方的取证缺漏，也因为东北战事未能成行。</a:t>
            </a:r>
            <a:endParaRPr lang="en-US" altLang="zh-CN" sz="1800" b="0" i="0" dirty="0">
              <a:solidFill>
                <a:srgbClr val="000000"/>
              </a:solidFill>
              <a:effectLst/>
              <a:latin typeface="Microsoft YaHei" panose="020B0503020204020204" pitchFamily="34" charset="-122"/>
              <a:ea typeface="Microsoft YaHei" panose="020B0503020204020204" pitchFamily="34" charset="-122"/>
            </a:endParaRPr>
          </a:p>
          <a:p>
            <a:pPr algn="just"/>
            <a:endParaRPr lang="en-US" altLang="zh-CN" sz="1800" b="0" i="0" dirty="0">
              <a:solidFill>
                <a:srgbClr val="000000"/>
              </a:solidFill>
              <a:effectLst/>
              <a:latin typeface="Microsoft YaHei" panose="020B0503020204020204" pitchFamily="34" charset="-122"/>
              <a:ea typeface="Microsoft YaHei" panose="020B0503020204020204" pitchFamily="34" charset="-122"/>
            </a:endParaRPr>
          </a:p>
          <a:p>
            <a:pPr algn="just"/>
            <a:r>
              <a:rPr lang="zh-CN" altLang="en-US" sz="1800" b="0" i="0" dirty="0">
                <a:solidFill>
                  <a:srgbClr val="000000"/>
                </a:solidFill>
                <a:effectLst/>
                <a:latin typeface="Microsoft YaHei" panose="020B0503020204020204" pitchFamily="34" charset="-122"/>
                <a:ea typeface="Microsoft YaHei" panose="020B0503020204020204" pitchFamily="34" charset="-122"/>
              </a:rPr>
              <a:t>自</a:t>
            </a:r>
            <a:r>
              <a:rPr lang="en-US" altLang="zh-CN" sz="1800" b="0" i="0" dirty="0">
                <a:solidFill>
                  <a:srgbClr val="000000"/>
                </a:solidFill>
                <a:effectLst/>
                <a:latin typeface="Microsoft YaHei" panose="020B0503020204020204" pitchFamily="34" charset="-122"/>
                <a:ea typeface="Microsoft YaHei" panose="020B0503020204020204" pitchFamily="34" charset="-122"/>
              </a:rPr>
              <a:t>1946</a:t>
            </a:r>
            <a:r>
              <a:rPr lang="zh-CN" altLang="en-US" sz="1800" b="0" i="0" dirty="0">
                <a:solidFill>
                  <a:srgbClr val="000000"/>
                </a:solidFill>
                <a:effectLst/>
                <a:latin typeface="Microsoft YaHei" panose="020B0503020204020204" pitchFamily="34" charset="-122"/>
                <a:ea typeface="Microsoft YaHei" panose="020B0503020204020204" pitchFamily="34" charset="-122"/>
              </a:rPr>
              <a:t>年</a:t>
            </a:r>
            <a:r>
              <a:rPr lang="en-US" altLang="zh-CN" sz="1800" b="0" i="0" dirty="0">
                <a:solidFill>
                  <a:srgbClr val="000000"/>
                </a:solidFill>
                <a:effectLst/>
                <a:latin typeface="Microsoft YaHei" panose="020B0503020204020204" pitchFamily="34" charset="-122"/>
                <a:ea typeface="Microsoft YaHei" panose="020B0503020204020204" pitchFamily="34" charset="-122"/>
              </a:rPr>
              <a:t>7</a:t>
            </a:r>
            <a:r>
              <a:rPr lang="zh-CN" altLang="en-US" sz="1800" b="0" i="0" dirty="0">
                <a:solidFill>
                  <a:srgbClr val="000000"/>
                </a:solidFill>
                <a:effectLst/>
                <a:latin typeface="Microsoft YaHei" panose="020B0503020204020204" pitchFamily="34" charset="-122"/>
                <a:ea typeface="Microsoft YaHei" panose="020B0503020204020204" pitchFamily="34" charset="-122"/>
              </a:rPr>
              <a:t>月</a:t>
            </a:r>
            <a:r>
              <a:rPr lang="en-US" altLang="zh-CN" sz="1800" b="0" i="0" dirty="0">
                <a:solidFill>
                  <a:srgbClr val="000000"/>
                </a:solidFill>
                <a:effectLst/>
                <a:latin typeface="Microsoft YaHei" panose="020B0503020204020204" pitchFamily="34" charset="-122"/>
                <a:ea typeface="Microsoft YaHei" panose="020B0503020204020204" pitchFamily="34" charset="-122"/>
              </a:rPr>
              <a:t>1</a:t>
            </a:r>
            <a:r>
              <a:rPr lang="zh-CN" altLang="en-US" sz="1800" b="0" i="0" dirty="0">
                <a:solidFill>
                  <a:srgbClr val="000000"/>
                </a:solidFill>
                <a:effectLst/>
                <a:latin typeface="Microsoft YaHei" panose="020B0503020204020204" pitchFamily="34" charset="-122"/>
                <a:ea typeface="Microsoft YaHei" panose="020B0503020204020204" pitchFamily="34" charset="-122"/>
              </a:rPr>
              <a:t>日法庭开始日本侵略“满洲”举证阶段的庭审后，检方当庭提交的证据多半围绕九一八事变的爆发经过，及事变发生后数月间关东军迅速侵占东三省的历史事实。其余证据则涉及日本吞并热河之后策动华北和“蒙疆”脱离国民政府，以及</a:t>
            </a:r>
            <a:r>
              <a:rPr lang="en-US" altLang="zh-CN" sz="1800" b="0" i="0" dirty="0">
                <a:solidFill>
                  <a:srgbClr val="000000"/>
                </a:solidFill>
                <a:effectLst/>
                <a:latin typeface="Microsoft YaHei" panose="020B0503020204020204" pitchFamily="34" charset="-122"/>
                <a:ea typeface="Microsoft YaHei" panose="020B0503020204020204" pitchFamily="34" charset="-122"/>
              </a:rPr>
              <a:t>1935</a:t>
            </a:r>
            <a:r>
              <a:rPr lang="zh-CN" altLang="en-US" sz="1800" b="0" i="0" dirty="0">
                <a:solidFill>
                  <a:srgbClr val="000000"/>
                </a:solidFill>
                <a:effectLst/>
                <a:latin typeface="Microsoft YaHei" panose="020B0503020204020204" pitchFamily="34" charset="-122"/>
                <a:ea typeface="Microsoft YaHei" panose="020B0503020204020204" pitchFamily="34" charset="-122"/>
              </a:rPr>
              <a:t>年秋冬的“华北自治运动”。因此，检方非常缺乏指控日本及相关被告在军事吞并东三省后策动成立伪满洲国的证人及证词。身为傀儡政权的“皇帝”，溥仪正是弥补检方举证薄弱环节的最关键证人。</a:t>
            </a:r>
            <a:endParaRPr lang="zh-CN" altLang="en-US" sz="1800" dirty="0">
              <a:solidFill>
                <a:schemeClr val="tx1">
                  <a:lumMod val="85000"/>
                  <a:lumOff val="15000"/>
                </a:schemeClr>
              </a:solidFill>
              <a:latin typeface="+mn-lt"/>
              <a:ea typeface="+mn-ea"/>
              <a:cs typeface="+mn-ea"/>
              <a:sym typeface="+mn-lt"/>
            </a:endParaRPr>
          </a:p>
        </p:txBody>
      </p:sp>
    </p:spTree>
    <p:extLst>
      <p:ext uri="{BB962C8B-B14F-4D97-AF65-F5344CB8AC3E}">
        <p14:creationId xmlns:p14="http://schemas.microsoft.com/office/powerpoint/2010/main" val="2672298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00221244-6E14-4516-BEB8-1E91A3C99F98}"/>
              </a:ext>
            </a:extLst>
          </p:cNvPr>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7B828DD3-396F-4E09-8770-0DD6202DE2DE}"/>
              </a:ext>
            </a:extLst>
          </p:cNvPr>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114C0AB9-CC51-43F3-AE2D-6B555C40FDE3}"/>
              </a:ext>
            </a:extLst>
          </p:cNvPr>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04AA28FA-4952-46AD-8AF1-11FB8AE02007}"/>
              </a:ext>
            </a:extLst>
          </p:cNvPr>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C3E2D5BC-B169-4170-804C-FB0C1ADB9D7D}"/>
              </a:ext>
            </a:extLst>
          </p:cNvPr>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a:extLst>
              <a:ext uri="{FF2B5EF4-FFF2-40B4-BE49-F238E27FC236}">
                <a16:creationId xmlns:a16="http://schemas.microsoft.com/office/drawing/2014/main" id="{3B7344FB-94FD-4E8E-83A1-408F8FE30621}"/>
              </a:ext>
            </a:extLst>
          </p:cNvPr>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a:extLst>
              <a:ext uri="{FF2B5EF4-FFF2-40B4-BE49-F238E27FC236}">
                <a16:creationId xmlns:a16="http://schemas.microsoft.com/office/drawing/2014/main" id="{EF90FBAE-5FDE-4CBD-BC1A-8060EE75001B}"/>
              </a:ext>
            </a:extLst>
          </p:cNvPr>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1686802D-646A-430A-A6D1-4A45620465D6}"/>
              </a:ext>
            </a:extLst>
          </p:cNvPr>
          <p:cNvSpPr txBox="1"/>
          <p:nvPr/>
        </p:nvSpPr>
        <p:spPr>
          <a:xfrm>
            <a:off x="3760609" y="4056384"/>
            <a:ext cx="4670782" cy="584775"/>
          </a:xfrm>
          <a:prstGeom prst="rect">
            <a:avLst/>
          </a:prstGeom>
          <a:noFill/>
        </p:spPr>
        <p:txBody>
          <a:bodyPr wrap="square">
            <a:spAutoFit/>
          </a:bodyPr>
          <a:lstStyle/>
          <a:p>
            <a:pPr algn="ctr"/>
            <a:r>
              <a:rPr lang="zh-CN" altLang="en-US" sz="3200" dirty="0">
                <a:solidFill>
                  <a:schemeClr val="bg1"/>
                </a:solidFill>
                <a:latin typeface="江城律动宋" panose="02020700000000000000" pitchFamily="18" charset="-122"/>
                <a:ea typeface="江城律动宋" panose="02020700000000000000" pitchFamily="18" charset="-122"/>
              </a:rPr>
              <a:t>溥仪的证言</a:t>
            </a:r>
          </a:p>
        </p:txBody>
      </p:sp>
      <p:grpSp>
        <p:nvGrpSpPr>
          <p:cNvPr id="5" name="组合 4">
            <a:extLst>
              <a:ext uri="{FF2B5EF4-FFF2-40B4-BE49-F238E27FC236}">
                <a16:creationId xmlns:a16="http://schemas.microsoft.com/office/drawing/2014/main" id="{26EF1EC5-D6CE-46E2-87C7-06C845ED08F3}"/>
              </a:ext>
            </a:extLst>
          </p:cNvPr>
          <p:cNvGrpSpPr/>
          <p:nvPr/>
        </p:nvGrpSpPr>
        <p:grpSpPr>
          <a:xfrm>
            <a:off x="4961089" y="1999377"/>
            <a:ext cx="2220832" cy="1878127"/>
            <a:chOff x="2306789" y="2570151"/>
            <a:chExt cx="816135" cy="690194"/>
          </a:xfrm>
        </p:grpSpPr>
        <p:sp>
          <p:nvSpPr>
            <p:cNvPr id="25" name="任意多边形: 形状 24">
              <a:extLst>
                <a:ext uri="{FF2B5EF4-FFF2-40B4-BE49-F238E27FC236}">
                  <a16:creationId xmlns:a16="http://schemas.microsoft.com/office/drawing/2014/main" id="{44706185-7AC3-42C3-8A3E-26AA9910F923}"/>
                </a:ext>
              </a:extLst>
            </p:cNvPr>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a:extLst>
                <a:ext uri="{FF2B5EF4-FFF2-40B4-BE49-F238E27FC236}">
                  <a16:creationId xmlns:a16="http://schemas.microsoft.com/office/drawing/2014/main" id="{BFCCE220-F41B-4652-A240-3901F3A41804}"/>
                </a:ext>
              </a:extLst>
            </p:cNvPr>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BDB4E22F-2ABB-4EB7-A30C-6F25D228058F}"/>
                </a:ext>
              </a:extLst>
            </p:cNvPr>
            <p:cNvSpPr/>
            <p:nvPr/>
          </p:nvSpPr>
          <p:spPr>
            <a:xfrm>
              <a:off x="2405362" y="2660823"/>
              <a:ext cx="552094"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04</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extLst>
      <p:ext uri="{BB962C8B-B14F-4D97-AF65-F5344CB8AC3E}">
        <p14:creationId xmlns:p14="http://schemas.microsoft.com/office/powerpoint/2010/main" val="320335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655ADE72-495C-45A6-AD67-4B13B5355AE1}"/>
              </a:ext>
            </a:extLst>
          </p:cNvPr>
          <p:cNvSpPr txBox="1"/>
          <p:nvPr/>
        </p:nvSpPr>
        <p:spPr>
          <a:xfrm>
            <a:off x="3898654" y="555362"/>
            <a:ext cx="4394692" cy="523220"/>
          </a:xfrm>
          <a:prstGeom prst="rect">
            <a:avLst/>
          </a:prstGeom>
          <a:noFill/>
        </p:spPr>
        <p:txBody>
          <a:bodyPr wrap="square">
            <a:spAutoFit/>
          </a:bodyPr>
          <a:lstStyle/>
          <a:p>
            <a:pPr algn="ctr"/>
            <a:r>
              <a:rPr lang="zh-CN" altLang="en-US" sz="2800" b="0" i="0" dirty="0">
                <a:solidFill>
                  <a:srgbClr val="000000"/>
                </a:solidFill>
                <a:effectLst/>
                <a:latin typeface="Microsoft YaHei" panose="020B0503020204020204" pitchFamily="34" charset="-122"/>
                <a:ea typeface="Microsoft YaHei" panose="020B0503020204020204" pitchFamily="34" charset="-122"/>
              </a:rPr>
              <a:t>闪烁其词</a:t>
            </a:r>
            <a:endPar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40" name="文本框 88">
            <a:extLst>
              <a:ext uri="{FF2B5EF4-FFF2-40B4-BE49-F238E27FC236}">
                <a16:creationId xmlns:a16="http://schemas.microsoft.com/office/drawing/2014/main" id="{7BC84B4A-BEF3-4384-B449-8B08677596F2}"/>
              </a:ext>
            </a:extLst>
          </p:cNvPr>
          <p:cNvSpPr txBox="1"/>
          <p:nvPr/>
        </p:nvSpPr>
        <p:spPr>
          <a:xfrm>
            <a:off x="5580257" y="1273697"/>
            <a:ext cx="5426177" cy="5028941"/>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sz="1800" b="0" i="0" dirty="0">
                <a:solidFill>
                  <a:srgbClr val="000000"/>
                </a:solidFill>
                <a:effectLst/>
                <a:latin typeface="Microsoft YaHei" panose="020B0503020204020204" pitchFamily="34" charset="-122"/>
                <a:ea typeface="Microsoft YaHei" panose="020B0503020204020204" pitchFamily="34" charset="-122"/>
              </a:rPr>
              <a:t>彼时我年轻，缺乏政务经验，我的四位中国顾问催促我接受板垣征四郎的要求，他们的理由是：若我拒绝，恐有性命之虞。最终，顾忌日军的逼迫，同时也考虑到“满洲”人民和整个“满洲国”的将来</a:t>
            </a:r>
            <a:r>
              <a:rPr lang="en-US" altLang="zh-CN" sz="1800" b="0" i="0" dirty="0">
                <a:solidFill>
                  <a:srgbClr val="000000"/>
                </a:solidFill>
                <a:effectLst/>
                <a:latin typeface="Microsoft YaHei" panose="020B0503020204020204" pitchFamily="34" charset="-122"/>
                <a:ea typeface="Microsoft YaHei" panose="020B0503020204020204" pitchFamily="34" charset="-122"/>
              </a:rPr>
              <a:t>——</a:t>
            </a:r>
            <a:r>
              <a:rPr lang="zh-CN" altLang="en-US" sz="1800" b="0" i="0" dirty="0">
                <a:solidFill>
                  <a:srgbClr val="000000"/>
                </a:solidFill>
                <a:effectLst/>
                <a:latin typeface="Microsoft YaHei" panose="020B0503020204020204" pitchFamily="34" charset="-122"/>
                <a:ea typeface="Microsoft YaHei" panose="020B0503020204020204" pitchFamily="34" charset="-122"/>
              </a:rPr>
              <a:t>当时“满洲”已经</a:t>
            </a:r>
            <a:r>
              <a:rPr lang="en-US" altLang="zh-CN" sz="1800" b="0" i="0" dirty="0">
                <a:solidFill>
                  <a:srgbClr val="000000"/>
                </a:solidFill>
                <a:effectLst/>
                <a:latin typeface="Microsoft YaHei" panose="020B0503020204020204" pitchFamily="34" charset="-122"/>
                <a:ea typeface="Microsoft YaHei" panose="020B0503020204020204" pitchFamily="34" charset="-122"/>
              </a:rPr>
              <a:t>——</a:t>
            </a:r>
            <a:r>
              <a:rPr lang="zh-CN" altLang="en-US" sz="1800" b="0" i="0" dirty="0">
                <a:solidFill>
                  <a:srgbClr val="000000"/>
                </a:solidFill>
                <a:effectLst/>
                <a:latin typeface="Microsoft YaHei" panose="020B0503020204020204" pitchFamily="34" charset="-122"/>
                <a:ea typeface="Microsoft YaHei" panose="020B0503020204020204" pitchFamily="34" charset="-122"/>
              </a:rPr>
              <a:t>当时“满洲”的土地已经处于日本的控制下</a:t>
            </a:r>
            <a:r>
              <a:rPr lang="en-US" altLang="zh-CN" sz="1800" b="0" i="0" dirty="0">
                <a:solidFill>
                  <a:srgbClr val="000000"/>
                </a:solidFill>
                <a:effectLst/>
                <a:latin typeface="Microsoft YaHei" panose="020B0503020204020204" pitchFamily="34" charset="-122"/>
                <a:ea typeface="Microsoft YaHei" panose="020B0503020204020204" pitchFamily="34" charset="-122"/>
              </a:rPr>
              <a:t>——</a:t>
            </a:r>
            <a:r>
              <a:rPr lang="zh-CN" altLang="en-US" sz="1800" b="0" i="0" dirty="0">
                <a:solidFill>
                  <a:srgbClr val="000000"/>
                </a:solidFill>
                <a:effectLst/>
                <a:latin typeface="Microsoft YaHei" panose="020B0503020204020204" pitchFamily="34" charset="-122"/>
                <a:ea typeface="Microsoft YaHei" panose="020B0503020204020204" pitchFamily="34" charset="-122"/>
              </a:rPr>
              <a:t>也鉴于当时中国军队并没有抗击日本人步步紧逼的实力，所以我认为中国人在那个时候抓住机会移居“满洲”，或许是明智之举。为此，我们也许有机会锻炼出自己的军事和内政人员，在“满洲”的人民从而有机会和中国人民并肩，共同等待一个合适的抗日时机。这是我的理想，为此我不惜跳入虎口。</a:t>
            </a:r>
            <a:endParaRPr lang="zh-CN" altLang="en-US" sz="1800" dirty="0">
              <a:solidFill>
                <a:schemeClr val="tx1">
                  <a:lumMod val="85000"/>
                  <a:lumOff val="15000"/>
                </a:schemeClr>
              </a:solidFill>
              <a:latin typeface="+mn-lt"/>
              <a:ea typeface="+mn-ea"/>
              <a:cs typeface="+mn-ea"/>
              <a:sym typeface="+mn-lt"/>
            </a:endParaRPr>
          </a:p>
        </p:txBody>
      </p:sp>
      <p:pic>
        <p:nvPicPr>
          <p:cNvPr id="1026" name="Picture 2" descr="末代皇帝溥仪不想看到的几张相片，图五至今被人千夫所指|溥仪|皇帝|史官_新浪新闻">
            <a:extLst>
              <a:ext uri="{FF2B5EF4-FFF2-40B4-BE49-F238E27FC236}">
                <a16:creationId xmlns:a16="http://schemas.microsoft.com/office/drawing/2014/main" id="{B4D066E8-8B70-5E06-4BE6-F693B6519F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80" r="4504"/>
          <a:stretch/>
        </p:blipFill>
        <p:spPr bwMode="auto">
          <a:xfrm>
            <a:off x="678426" y="1714500"/>
            <a:ext cx="4208207"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416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655ADE72-495C-45A6-AD67-4B13B5355AE1}"/>
              </a:ext>
            </a:extLst>
          </p:cNvPr>
          <p:cNvSpPr txBox="1"/>
          <p:nvPr/>
        </p:nvSpPr>
        <p:spPr>
          <a:xfrm>
            <a:off x="3898654" y="555362"/>
            <a:ext cx="4394692" cy="523220"/>
          </a:xfrm>
          <a:prstGeom prst="rect">
            <a:avLst/>
          </a:prstGeom>
          <a:noFill/>
        </p:spPr>
        <p:txBody>
          <a:bodyPr wrap="square">
            <a:spAutoFit/>
          </a:bodyPr>
          <a:lstStyle/>
          <a:p>
            <a:pPr algn="ctr"/>
            <a:r>
              <a:rPr lang="zh-CN" altLang="en-US" sz="2800" b="0" i="0" dirty="0">
                <a:solidFill>
                  <a:srgbClr val="000000"/>
                </a:solidFill>
                <a:effectLst/>
                <a:latin typeface="Microsoft YaHei" panose="020B0503020204020204" pitchFamily="34" charset="-122"/>
                <a:ea typeface="Microsoft YaHei" panose="020B0503020204020204" pitchFamily="34" charset="-122"/>
              </a:rPr>
              <a:t>闪烁其词</a:t>
            </a:r>
            <a:endPar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40" name="文本框 88">
            <a:extLst>
              <a:ext uri="{FF2B5EF4-FFF2-40B4-BE49-F238E27FC236}">
                <a16:creationId xmlns:a16="http://schemas.microsoft.com/office/drawing/2014/main" id="{7BC84B4A-BEF3-4384-B449-8B08677596F2}"/>
              </a:ext>
            </a:extLst>
          </p:cNvPr>
          <p:cNvSpPr txBox="1"/>
          <p:nvPr/>
        </p:nvSpPr>
        <p:spPr>
          <a:xfrm>
            <a:off x="3421933" y="2307795"/>
            <a:ext cx="5348134" cy="2242409"/>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sz="2400" b="0" i="0" dirty="0">
                <a:solidFill>
                  <a:srgbClr val="191B1F"/>
                </a:solidFill>
                <a:effectLst/>
                <a:latin typeface="-apple-system"/>
              </a:rPr>
              <a:t>“他（指溥仪）虽然曾身为满洲皇帝，但丝毫也看不出他就是在新京（即长春，伪满洲国首都）王宫里住过的人的气质和风度来。”</a:t>
            </a:r>
            <a:endParaRPr lang="zh-CN" altLang="en-US" sz="1800" dirty="0">
              <a:solidFill>
                <a:schemeClr val="tx1">
                  <a:lumMod val="85000"/>
                  <a:lumOff val="15000"/>
                </a:schemeClr>
              </a:solidFill>
              <a:latin typeface="+mn-lt"/>
              <a:ea typeface="+mn-ea"/>
              <a:cs typeface="+mn-ea"/>
              <a:sym typeface="+mn-lt"/>
            </a:endParaRPr>
          </a:p>
        </p:txBody>
      </p:sp>
    </p:spTree>
    <p:extLst>
      <p:ext uri="{BB962C8B-B14F-4D97-AF65-F5344CB8AC3E}">
        <p14:creationId xmlns:p14="http://schemas.microsoft.com/office/powerpoint/2010/main" val="3419777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655ADE72-495C-45A6-AD67-4B13B5355AE1}"/>
              </a:ext>
            </a:extLst>
          </p:cNvPr>
          <p:cNvSpPr txBox="1"/>
          <p:nvPr/>
        </p:nvSpPr>
        <p:spPr>
          <a:xfrm>
            <a:off x="3898654" y="555362"/>
            <a:ext cx="4394692" cy="523220"/>
          </a:xfrm>
          <a:prstGeom prst="rect">
            <a:avLst/>
          </a:prstGeom>
          <a:noFill/>
        </p:spPr>
        <p:txBody>
          <a:bodyPr wrap="square">
            <a:spAutoFit/>
          </a:bodyPr>
          <a:lstStyle/>
          <a:p>
            <a:pPr algn="ctr"/>
            <a:r>
              <a:rPr lang="zh-CN" altLang="en-US" sz="2800" b="0" i="0" dirty="0">
                <a:solidFill>
                  <a:srgbClr val="000000"/>
                </a:solidFill>
                <a:effectLst/>
                <a:latin typeface="Microsoft YaHei" panose="020B0503020204020204" pitchFamily="34" charset="-122"/>
                <a:ea typeface="Microsoft YaHei" panose="020B0503020204020204" pitchFamily="34" charset="-122"/>
              </a:rPr>
              <a:t>闪烁其词</a:t>
            </a:r>
            <a:endPar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40" name="文本框 88">
            <a:extLst>
              <a:ext uri="{FF2B5EF4-FFF2-40B4-BE49-F238E27FC236}">
                <a16:creationId xmlns:a16="http://schemas.microsoft.com/office/drawing/2014/main" id="{7BC84B4A-BEF3-4384-B449-8B08677596F2}"/>
              </a:ext>
            </a:extLst>
          </p:cNvPr>
          <p:cNvSpPr txBox="1"/>
          <p:nvPr/>
        </p:nvSpPr>
        <p:spPr>
          <a:xfrm>
            <a:off x="2161393" y="1753798"/>
            <a:ext cx="7869213" cy="3350404"/>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sz="2400" b="0" i="0" dirty="0">
                <a:solidFill>
                  <a:srgbClr val="191B1F"/>
                </a:solidFill>
                <a:effectLst/>
                <a:latin typeface="-apple-system"/>
              </a:rPr>
              <a:t>在战场上，生命危险、恐惧死亡都不是懦弱逃避的借口，其他任何地方的叛国罪也不能拿这些作为借口</a:t>
            </a:r>
            <a:r>
              <a:rPr lang="en-US" altLang="zh-CN" sz="2400" b="0" i="0" dirty="0">
                <a:solidFill>
                  <a:srgbClr val="191B1F"/>
                </a:solidFill>
                <a:effectLst/>
                <a:latin typeface="-apple-system"/>
              </a:rPr>
              <a:t>……</a:t>
            </a:r>
            <a:r>
              <a:rPr lang="zh-CN" altLang="en-US" sz="2400" b="0" i="0" dirty="0">
                <a:solidFill>
                  <a:srgbClr val="191B1F"/>
                </a:solidFill>
                <a:effectLst/>
                <a:latin typeface="-apple-system"/>
              </a:rPr>
              <a:t>我想我们已经听够了。 </a:t>
            </a:r>
            <a:endParaRPr lang="en-US" altLang="zh-CN" sz="2400" b="0" i="0" dirty="0">
              <a:solidFill>
                <a:srgbClr val="191B1F"/>
              </a:solidFill>
              <a:effectLst/>
              <a:latin typeface="-apple-system"/>
            </a:endParaRPr>
          </a:p>
          <a:p>
            <a:pPr algn="just"/>
            <a:endParaRPr lang="en-US" altLang="zh-CN" sz="2400" dirty="0">
              <a:solidFill>
                <a:srgbClr val="191B1F"/>
              </a:solidFill>
              <a:latin typeface="-apple-system"/>
            </a:endParaRPr>
          </a:p>
          <a:p>
            <a:pPr algn="just"/>
            <a:r>
              <a:rPr lang="zh-CN" altLang="en-US" sz="2400" b="0" i="0" dirty="0">
                <a:solidFill>
                  <a:srgbClr val="191B1F"/>
                </a:solidFill>
                <a:effectLst/>
                <a:latin typeface="-apple-system"/>
              </a:rPr>
              <a:t>“溥仪听闻日本皇室支持他复辟，便表示乐意遵从土肥原的建议。”</a:t>
            </a:r>
            <a:endParaRPr lang="zh-CN" altLang="en-US" sz="1800" dirty="0">
              <a:solidFill>
                <a:schemeClr val="tx1">
                  <a:lumMod val="85000"/>
                  <a:lumOff val="15000"/>
                </a:schemeClr>
              </a:solidFill>
              <a:latin typeface="+mn-lt"/>
              <a:ea typeface="+mn-ea"/>
              <a:cs typeface="+mn-ea"/>
              <a:sym typeface="+mn-lt"/>
            </a:endParaRPr>
          </a:p>
        </p:txBody>
      </p:sp>
    </p:spTree>
    <p:extLst>
      <p:ext uri="{BB962C8B-B14F-4D97-AF65-F5344CB8AC3E}">
        <p14:creationId xmlns:p14="http://schemas.microsoft.com/office/powerpoint/2010/main" val="3084700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655ADE72-495C-45A6-AD67-4B13B5355AE1}"/>
              </a:ext>
            </a:extLst>
          </p:cNvPr>
          <p:cNvSpPr txBox="1"/>
          <p:nvPr/>
        </p:nvSpPr>
        <p:spPr>
          <a:xfrm>
            <a:off x="3898654" y="555362"/>
            <a:ext cx="4394692" cy="523220"/>
          </a:xfrm>
          <a:prstGeom prst="rect">
            <a:avLst/>
          </a:prstGeom>
          <a:noFill/>
        </p:spPr>
        <p:txBody>
          <a:bodyPr wrap="square">
            <a:spAutoFit/>
          </a:bodyPr>
          <a:lstStyle/>
          <a:p>
            <a:pPr algn="ctr"/>
            <a:r>
              <a:rPr lang="zh-CN" altLang="en-US" sz="2800" b="0" i="0" dirty="0">
                <a:solidFill>
                  <a:srgbClr val="000000"/>
                </a:solidFill>
                <a:effectLst/>
                <a:latin typeface="Microsoft YaHei" panose="020B0503020204020204" pitchFamily="34" charset="-122"/>
                <a:ea typeface="Microsoft YaHei" panose="020B0503020204020204" pitchFamily="34" charset="-122"/>
              </a:rPr>
              <a:t>装傻</a:t>
            </a:r>
            <a:endPar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40" name="文本框 88">
            <a:extLst>
              <a:ext uri="{FF2B5EF4-FFF2-40B4-BE49-F238E27FC236}">
                <a16:creationId xmlns:a16="http://schemas.microsoft.com/office/drawing/2014/main" id="{7BC84B4A-BEF3-4384-B449-8B08677596F2}"/>
              </a:ext>
            </a:extLst>
          </p:cNvPr>
          <p:cNvSpPr txBox="1"/>
          <p:nvPr/>
        </p:nvSpPr>
        <p:spPr>
          <a:xfrm>
            <a:off x="2031532" y="1543858"/>
            <a:ext cx="8128936" cy="446532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en-US" altLang="zh-CN" sz="2400" b="0" i="0" dirty="0">
                <a:solidFill>
                  <a:srgbClr val="191B1F"/>
                </a:solidFill>
                <a:effectLst/>
                <a:latin typeface="-apple-system"/>
              </a:rPr>
              <a:t>1931</a:t>
            </a:r>
            <a:r>
              <a:rPr lang="zh-CN" altLang="en-US" sz="2400" b="0" i="0" dirty="0">
                <a:solidFill>
                  <a:srgbClr val="191B1F"/>
                </a:solidFill>
                <a:effectLst/>
                <a:latin typeface="-apple-system"/>
              </a:rPr>
              <a:t>年，中国政府把你当作卖国贼通缉，你知道吗？你想没想过，</a:t>
            </a:r>
            <a:r>
              <a:rPr lang="zh-CN" altLang="en-US" sz="2400" b="1" i="0" dirty="0">
                <a:solidFill>
                  <a:srgbClr val="191B1F"/>
                </a:solidFill>
                <a:effectLst/>
                <a:latin typeface="-apple-system"/>
              </a:rPr>
              <a:t>最终你自己也要以战犯身份受到那个国家的审判！</a:t>
            </a:r>
            <a:endParaRPr lang="en-US" altLang="zh-CN" sz="2400" b="1" i="0" dirty="0">
              <a:solidFill>
                <a:srgbClr val="191B1F"/>
              </a:solidFill>
              <a:effectLst/>
              <a:latin typeface="-apple-system"/>
            </a:endParaRPr>
          </a:p>
          <a:p>
            <a:pPr algn="just"/>
            <a:endParaRPr lang="en-US" altLang="zh-CN" sz="2400" b="1" dirty="0">
              <a:solidFill>
                <a:srgbClr val="191B1F"/>
              </a:solidFill>
              <a:latin typeface="-apple-system"/>
              <a:ea typeface="+mn-ea"/>
              <a:cs typeface="+mn-ea"/>
              <a:sym typeface="+mn-lt"/>
            </a:endParaRPr>
          </a:p>
          <a:p>
            <a:pPr algn="just"/>
            <a:r>
              <a:rPr lang="zh-CN" altLang="en-US" sz="2400" dirty="0">
                <a:solidFill>
                  <a:srgbClr val="191B1F"/>
                </a:solidFill>
                <a:latin typeface="-apple-system"/>
                <a:sym typeface="+mn-lt"/>
              </a:rPr>
              <a:t>证人把一切罪行都推到日本人身上，可是你是和日本人通谋的，你知道中国也要审判有通敌、利敌行为的人吗？</a:t>
            </a:r>
            <a:endParaRPr lang="en-US" altLang="zh-CN" sz="2400" dirty="0">
              <a:solidFill>
                <a:srgbClr val="191B1F"/>
              </a:solidFill>
              <a:latin typeface="-apple-system"/>
              <a:sym typeface="+mn-lt"/>
            </a:endParaRPr>
          </a:p>
          <a:p>
            <a:pPr algn="just"/>
            <a:endParaRPr lang="en-US" altLang="zh-CN" sz="2400" dirty="0">
              <a:solidFill>
                <a:srgbClr val="191B1F"/>
              </a:solidFill>
              <a:latin typeface="-apple-system"/>
              <a:sym typeface="+mn-lt"/>
            </a:endParaRPr>
          </a:p>
          <a:p>
            <a:pPr algn="just"/>
            <a:r>
              <a:rPr lang="zh-CN" altLang="en-US" sz="2400" dirty="0">
                <a:solidFill>
                  <a:srgbClr val="191B1F"/>
                </a:solidFill>
                <a:latin typeface="-apple-system"/>
                <a:sym typeface="+mn-lt"/>
              </a:rPr>
              <a:t>有记者以</a:t>
            </a:r>
            <a:r>
              <a:rPr lang="en-US" altLang="zh-CN" sz="2400" dirty="0">
                <a:solidFill>
                  <a:srgbClr val="191B1F"/>
                </a:solidFill>
                <a:latin typeface="-apple-system"/>
                <a:sym typeface="+mn-lt"/>
              </a:rPr>
              <a:t>《</a:t>
            </a:r>
            <a:r>
              <a:rPr lang="zh-CN" altLang="en-US" sz="2400" dirty="0">
                <a:solidFill>
                  <a:srgbClr val="191B1F"/>
                </a:solidFill>
                <a:latin typeface="-apple-system"/>
                <a:sym typeface="+mn-lt"/>
              </a:rPr>
              <a:t>一问三不知溥仪装疯卖傻</a:t>
            </a:r>
            <a:r>
              <a:rPr lang="en-US" altLang="zh-CN" sz="2400" dirty="0">
                <a:solidFill>
                  <a:srgbClr val="191B1F"/>
                </a:solidFill>
                <a:latin typeface="-apple-system"/>
                <a:sym typeface="+mn-lt"/>
              </a:rPr>
              <a:t>》</a:t>
            </a:r>
            <a:r>
              <a:rPr lang="zh-CN" altLang="en-US" sz="2400" dirty="0">
                <a:solidFill>
                  <a:srgbClr val="191B1F"/>
                </a:solidFill>
                <a:latin typeface="-apple-system"/>
                <a:sym typeface="+mn-lt"/>
              </a:rPr>
              <a:t>为题报道了当天的场面。</a:t>
            </a:r>
          </a:p>
        </p:txBody>
      </p:sp>
    </p:spTree>
    <p:extLst>
      <p:ext uri="{BB962C8B-B14F-4D97-AF65-F5344CB8AC3E}">
        <p14:creationId xmlns:p14="http://schemas.microsoft.com/office/powerpoint/2010/main" val="3419271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655ADE72-495C-45A6-AD67-4B13B5355AE1}"/>
              </a:ext>
            </a:extLst>
          </p:cNvPr>
          <p:cNvSpPr txBox="1"/>
          <p:nvPr/>
        </p:nvSpPr>
        <p:spPr>
          <a:xfrm>
            <a:off x="3898654" y="555362"/>
            <a:ext cx="4394692" cy="523220"/>
          </a:xfrm>
          <a:prstGeom prst="rect">
            <a:avLst/>
          </a:prstGeom>
          <a:noFill/>
        </p:spPr>
        <p:txBody>
          <a:bodyPr wrap="square">
            <a:spAutoFit/>
          </a:bodyPr>
          <a:lstStyle/>
          <a:p>
            <a:pPr algn="ctr"/>
            <a:r>
              <a:rPr lang="zh-CN" altLang="en-US" sz="2800" b="0" i="0" dirty="0">
                <a:solidFill>
                  <a:srgbClr val="000000"/>
                </a:solidFill>
                <a:effectLst/>
                <a:latin typeface="Microsoft YaHei" panose="020B0503020204020204" pitchFamily="34" charset="-122"/>
                <a:ea typeface="Microsoft YaHei" panose="020B0503020204020204" pitchFamily="34" charset="-122"/>
              </a:rPr>
              <a:t>真情流露</a:t>
            </a:r>
            <a:endPar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40" name="文本框 88">
            <a:extLst>
              <a:ext uri="{FF2B5EF4-FFF2-40B4-BE49-F238E27FC236}">
                <a16:creationId xmlns:a16="http://schemas.microsoft.com/office/drawing/2014/main" id="{7BC84B4A-BEF3-4384-B449-8B08677596F2}"/>
              </a:ext>
            </a:extLst>
          </p:cNvPr>
          <p:cNvSpPr txBox="1"/>
          <p:nvPr/>
        </p:nvSpPr>
        <p:spPr>
          <a:xfrm>
            <a:off x="2031532" y="1473336"/>
            <a:ext cx="8128936" cy="3911327"/>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sz="2400" b="0" i="0" dirty="0">
                <a:solidFill>
                  <a:srgbClr val="191B1F"/>
                </a:solidFill>
                <a:effectLst/>
                <a:latin typeface="-apple-system"/>
              </a:rPr>
              <a:t>当溥仪控诉日本人杀害他妻子谭玉龄时，情绪开始失控，他用手使劲地拍打证人台。</a:t>
            </a:r>
            <a:endParaRPr lang="en-US" altLang="zh-CN" sz="2400" b="0" i="0" dirty="0">
              <a:solidFill>
                <a:srgbClr val="191B1F"/>
              </a:solidFill>
              <a:effectLst/>
              <a:latin typeface="-apple-system"/>
            </a:endParaRPr>
          </a:p>
          <a:p>
            <a:pPr algn="just"/>
            <a:r>
              <a:rPr lang="zh-CN" altLang="en-US" sz="2400" b="0" i="0" dirty="0">
                <a:solidFill>
                  <a:srgbClr val="191B1F"/>
                </a:solidFill>
                <a:effectLst/>
                <a:latin typeface="-apple-system"/>
              </a:rPr>
              <a:t>在讲到天皇裕仁送给他天皇神器宝剑和镜子时，溥仪再次无法抑制激动的情绪：“当我拿着这些东西回家时，家里人都哭了。这是我这一代人的耻辱。”日本战犯的辩护律师认为这是攻击日本天皇的祖先，溥仪大声回击：“我可没有强迫他们，把我的祖先当他们的祖先！”</a:t>
            </a:r>
            <a:endParaRPr lang="zh-CN" altLang="en-US" sz="2400" dirty="0">
              <a:solidFill>
                <a:srgbClr val="191B1F"/>
              </a:solidFill>
              <a:latin typeface="-apple-system"/>
              <a:sym typeface="+mn-lt"/>
            </a:endParaRPr>
          </a:p>
        </p:txBody>
      </p:sp>
    </p:spTree>
    <p:extLst>
      <p:ext uri="{BB962C8B-B14F-4D97-AF65-F5344CB8AC3E}">
        <p14:creationId xmlns:p14="http://schemas.microsoft.com/office/powerpoint/2010/main" val="1325168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00221244-6E14-4516-BEB8-1E91A3C99F98}"/>
              </a:ext>
            </a:extLst>
          </p:cNvPr>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7B828DD3-396F-4E09-8770-0DD6202DE2DE}"/>
              </a:ext>
            </a:extLst>
          </p:cNvPr>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114C0AB9-CC51-43F3-AE2D-6B555C40FDE3}"/>
              </a:ext>
            </a:extLst>
          </p:cNvPr>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04AA28FA-4952-46AD-8AF1-11FB8AE02007}"/>
              </a:ext>
            </a:extLst>
          </p:cNvPr>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C3E2D5BC-B169-4170-804C-FB0C1ADB9D7D}"/>
              </a:ext>
            </a:extLst>
          </p:cNvPr>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a:extLst>
              <a:ext uri="{FF2B5EF4-FFF2-40B4-BE49-F238E27FC236}">
                <a16:creationId xmlns:a16="http://schemas.microsoft.com/office/drawing/2014/main" id="{3B7344FB-94FD-4E8E-83A1-408F8FE30621}"/>
              </a:ext>
            </a:extLst>
          </p:cNvPr>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a:extLst>
              <a:ext uri="{FF2B5EF4-FFF2-40B4-BE49-F238E27FC236}">
                <a16:creationId xmlns:a16="http://schemas.microsoft.com/office/drawing/2014/main" id="{EF90FBAE-5FDE-4CBD-BC1A-8060EE75001B}"/>
              </a:ext>
            </a:extLst>
          </p:cNvPr>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1686802D-646A-430A-A6D1-4A45620465D6}"/>
              </a:ext>
            </a:extLst>
          </p:cNvPr>
          <p:cNvSpPr txBox="1"/>
          <p:nvPr/>
        </p:nvSpPr>
        <p:spPr>
          <a:xfrm>
            <a:off x="3760609" y="4056384"/>
            <a:ext cx="4670782" cy="584775"/>
          </a:xfrm>
          <a:prstGeom prst="rect">
            <a:avLst/>
          </a:prstGeom>
          <a:noFill/>
        </p:spPr>
        <p:txBody>
          <a:bodyPr wrap="square">
            <a:spAutoFit/>
          </a:bodyPr>
          <a:lstStyle/>
          <a:p>
            <a:pPr algn="ctr"/>
            <a:r>
              <a:rPr lang="zh-CN" altLang="en-US" sz="3200" dirty="0">
                <a:solidFill>
                  <a:schemeClr val="bg1"/>
                </a:solidFill>
                <a:latin typeface="江城律动宋" panose="02020700000000000000" pitchFamily="18" charset="-122"/>
                <a:ea typeface="江城律动宋" panose="02020700000000000000" pitchFamily="18" charset="-122"/>
              </a:rPr>
              <a:t>小结</a:t>
            </a:r>
          </a:p>
        </p:txBody>
      </p:sp>
      <p:grpSp>
        <p:nvGrpSpPr>
          <p:cNvPr id="5" name="组合 4">
            <a:extLst>
              <a:ext uri="{FF2B5EF4-FFF2-40B4-BE49-F238E27FC236}">
                <a16:creationId xmlns:a16="http://schemas.microsoft.com/office/drawing/2014/main" id="{26EF1EC5-D6CE-46E2-87C7-06C845ED08F3}"/>
              </a:ext>
            </a:extLst>
          </p:cNvPr>
          <p:cNvGrpSpPr/>
          <p:nvPr/>
        </p:nvGrpSpPr>
        <p:grpSpPr>
          <a:xfrm>
            <a:off x="4961089" y="1999377"/>
            <a:ext cx="2220832" cy="1878127"/>
            <a:chOff x="2306789" y="2570151"/>
            <a:chExt cx="816135" cy="690194"/>
          </a:xfrm>
        </p:grpSpPr>
        <p:sp>
          <p:nvSpPr>
            <p:cNvPr id="25" name="任意多边形: 形状 24">
              <a:extLst>
                <a:ext uri="{FF2B5EF4-FFF2-40B4-BE49-F238E27FC236}">
                  <a16:creationId xmlns:a16="http://schemas.microsoft.com/office/drawing/2014/main" id="{44706185-7AC3-42C3-8A3E-26AA9910F923}"/>
                </a:ext>
              </a:extLst>
            </p:cNvPr>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a:extLst>
                <a:ext uri="{FF2B5EF4-FFF2-40B4-BE49-F238E27FC236}">
                  <a16:creationId xmlns:a16="http://schemas.microsoft.com/office/drawing/2014/main" id="{BFCCE220-F41B-4652-A240-3901F3A41804}"/>
                </a:ext>
              </a:extLst>
            </p:cNvPr>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BDB4E22F-2ABB-4EB7-A30C-6F25D228058F}"/>
                </a:ext>
              </a:extLst>
            </p:cNvPr>
            <p:cNvSpPr/>
            <p:nvPr/>
          </p:nvSpPr>
          <p:spPr>
            <a:xfrm>
              <a:off x="2405362" y="2660823"/>
              <a:ext cx="554450"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05</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extLst>
      <p:ext uri="{BB962C8B-B14F-4D97-AF65-F5344CB8AC3E}">
        <p14:creationId xmlns:p14="http://schemas.microsoft.com/office/powerpoint/2010/main" val="3369385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655ADE72-495C-45A6-AD67-4B13B5355AE1}"/>
              </a:ext>
            </a:extLst>
          </p:cNvPr>
          <p:cNvSpPr txBox="1"/>
          <p:nvPr/>
        </p:nvSpPr>
        <p:spPr>
          <a:xfrm>
            <a:off x="3898654" y="555362"/>
            <a:ext cx="4394692" cy="523220"/>
          </a:xfrm>
          <a:prstGeom prst="rect">
            <a:avLst/>
          </a:prstGeom>
          <a:noFill/>
        </p:spPr>
        <p:txBody>
          <a:bodyPr wrap="square">
            <a:spAutoFit/>
          </a:bodyPr>
          <a:lstStyle/>
          <a:p>
            <a:pPr algn="ctr"/>
            <a:r>
              <a:rPr lang="zh-CN" altLang="en-US" sz="2800" b="0" i="0" dirty="0">
                <a:solidFill>
                  <a:srgbClr val="000000"/>
                </a:solidFill>
                <a:effectLst/>
                <a:latin typeface="Microsoft YaHei" panose="020B0503020204020204" pitchFamily="34" charset="-122"/>
                <a:ea typeface="Microsoft YaHei" panose="020B0503020204020204" pitchFamily="34" charset="-122"/>
              </a:rPr>
              <a:t>小结</a:t>
            </a:r>
            <a:endPar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40" name="文本框 88">
            <a:extLst>
              <a:ext uri="{FF2B5EF4-FFF2-40B4-BE49-F238E27FC236}">
                <a16:creationId xmlns:a16="http://schemas.microsoft.com/office/drawing/2014/main" id="{7BC84B4A-BEF3-4384-B449-8B08677596F2}"/>
              </a:ext>
            </a:extLst>
          </p:cNvPr>
          <p:cNvSpPr txBox="1"/>
          <p:nvPr/>
        </p:nvSpPr>
        <p:spPr>
          <a:xfrm>
            <a:off x="2031532" y="1560732"/>
            <a:ext cx="8128936" cy="373653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sz="2000" b="0" i="0" dirty="0">
                <a:solidFill>
                  <a:srgbClr val="191B1F"/>
                </a:solidFill>
                <a:effectLst/>
                <a:latin typeface="-apple-system"/>
              </a:rPr>
              <a:t>尽管溥仪的闪烁其词、自我开脱及辩方的诡辩盘诘难免令人感叹东京审判拖沓、低效，但是作为在伪政权存续</a:t>
            </a:r>
            <a:r>
              <a:rPr lang="en-US" altLang="zh-CN" sz="2000" b="0" i="0" dirty="0">
                <a:solidFill>
                  <a:srgbClr val="191B1F"/>
                </a:solidFill>
                <a:effectLst/>
                <a:latin typeface="-apple-system"/>
              </a:rPr>
              <a:t>14</a:t>
            </a:r>
            <a:r>
              <a:rPr lang="zh-CN" altLang="en-US" sz="2000" b="0" i="0" dirty="0">
                <a:solidFill>
                  <a:srgbClr val="191B1F"/>
                </a:solidFill>
                <a:effectLst/>
                <a:latin typeface="-apple-system"/>
              </a:rPr>
              <a:t>年间与日、伪两方高层有着最多接触的证人，溥仪只要出庭，其身份就是最大的检控价值。虽然溥仪主观上更多的是在替自己脱罪，但其作证引发了检、辩双方对被告个人罪责的进一步发掘。溥仪基于其伪满洲国“皇帝”的亲身经历所陈述的证词，也对法庭裁定伪满洲国的傀儡特质具有点睛作用。最终溥仪证词进入判决书，定格为国际社会对日本侵略战争罪行的主流历史认识的一部分，由此也成为这次作证留给世人的政治和法律遗产。</a:t>
            </a:r>
            <a:endParaRPr lang="zh-CN" altLang="en-US" sz="2000" dirty="0">
              <a:solidFill>
                <a:srgbClr val="191B1F"/>
              </a:solidFill>
              <a:latin typeface="-apple-system"/>
              <a:sym typeface="+mn-lt"/>
            </a:endParaRPr>
          </a:p>
        </p:txBody>
      </p:sp>
    </p:spTree>
    <p:extLst>
      <p:ext uri="{BB962C8B-B14F-4D97-AF65-F5344CB8AC3E}">
        <p14:creationId xmlns:p14="http://schemas.microsoft.com/office/powerpoint/2010/main" val="53062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00221244-6E14-4516-BEB8-1E91A3C99F98}"/>
              </a:ext>
            </a:extLst>
          </p:cNvPr>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7B828DD3-396F-4E09-8770-0DD6202DE2DE}"/>
              </a:ext>
            </a:extLst>
          </p:cNvPr>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114C0AB9-CC51-43F3-AE2D-6B555C40FDE3}"/>
              </a:ext>
            </a:extLst>
          </p:cNvPr>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04AA28FA-4952-46AD-8AF1-11FB8AE02007}"/>
              </a:ext>
            </a:extLst>
          </p:cNvPr>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C3E2D5BC-B169-4170-804C-FB0C1ADB9D7D}"/>
              </a:ext>
            </a:extLst>
          </p:cNvPr>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a:extLst>
              <a:ext uri="{FF2B5EF4-FFF2-40B4-BE49-F238E27FC236}">
                <a16:creationId xmlns:a16="http://schemas.microsoft.com/office/drawing/2014/main" id="{3B7344FB-94FD-4E8E-83A1-408F8FE30621}"/>
              </a:ext>
            </a:extLst>
          </p:cNvPr>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a:extLst>
              <a:ext uri="{FF2B5EF4-FFF2-40B4-BE49-F238E27FC236}">
                <a16:creationId xmlns:a16="http://schemas.microsoft.com/office/drawing/2014/main" id="{EF90FBAE-5FDE-4CBD-BC1A-8060EE75001B}"/>
              </a:ext>
            </a:extLst>
          </p:cNvPr>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a:extLst>
              <a:ext uri="{FF2B5EF4-FFF2-40B4-BE49-F238E27FC236}">
                <a16:creationId xmlns:a16="http://schemas.microsoft.com/office/drawing/2014/main" id="{D0E37426-0942-0D19-DFBB-EC470DA3A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92043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00221244-6E14-4516-BEB8-1E91A3C99F98}"/>
              </a:ext>
            </a:extLst>
          </p:cNvPr>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7B828DD3-396F-4E09-8770-0DD6202DE2DE}"/>
              </a:ext>
            </a:extLst>
          </p:cNvPr>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114C0AB9-CC51-43F3-AE2D-6B555C40FDE3}"/>
              </a:ext>
            </a:extLst>
          </p:cNvPr>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04AA28FA-4952-46AD-8AF1-11FB8AE02007}"/>
              </a:ext>
            </a:extLst>
          </p:cNvPr>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C3E2D5BC-B169-4170-804C-FB0C1ADB9D7D}"/>
              </a:ext>
            </a:extLst>
          </p:cNvPr>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14" name="矩形 13">
            <a:extLst>
              <a:ext uri="{FF2B5EF4-FFF2-40B4-BE49-F238E27FC236}">
                <a16:creationId xmlns:a16="http://schemas.microsoft.com/office/drawing/2014/main" id="{7110CD6F-DB63-4DAF-8DA7-3653ADBC1495}"/>
              </a:ext>
            </a:extLst>
          </p:cNvPr>
          <p:cNvSpPr/>
          <p:nvPr/>
        </p:nvSpPr>
        <p:spPr>
          <a:xfrm>
            <a:off x="439826" y="587970"/>
            <a:ext cx="1569660" cy="923330"/>
          </a:xfrm>
          <a:prstGeom prst="rect">
            <a:avLst/>
          </a:prstGeom>
        </p:spPr>
        <p:txBody>
          <a:bodyPr wrap="none">
            <a:spAutoFit/>
          </a:bodyPr>
          <a:lstStyle/>
          <a:p>
            <a:r>
              <a:rPr lang="zh-CN" altLang="en-US" sz="5400" dirty="0">
                <a:solidFill>
                  <a:schemeClr val="bg1"/>
                </a:solidFill>
                <a:latin typeface="江城律动宋" panose="02020700000000000000" pitchFamily="18" charset="-122"/>
                <a:ea typeface="江城律动宋" panose="02020700000000000000" pitchFamily="18" charset="-122"/>
                <a:cs typeface="+mn-ea"/>
                <a:sym typeface="+mn-lt"/>
              </a:rPr>
              <a:t>目录</a:t>
            </a:r>
          </a:p>
        </p:txBody>
      </p:sp>
      <p:sp>
        <p:nvSpPr>
          <p:cNvPr id="17" name="矩形 16">
            <a:extLst>
              <a:ext uri="{FF2B5EF4-FFF2-40B4-BE49-F238E27FC236}">
                <a16:creationId xmlns:a16="http://schemas.microsoft.com/office/drawing/2014/main" id="{22D6188A-C928-4729-9259-3571AFA07C3A}"/>
              </a:ext>
            </a:extLst>
          </p:cNvPr>
          <p:cNvSpPr/>
          <p:nvPr/>
        </p:nvSpPr>
        <p:spPr>
          <a:xfrm>
            <a:off x="488463" y="1364338"/>
            <a:ext cx="1472385" cy="353302"/>
          </a:xfrm>
          <a:prstGeom prst="rect">
            <a:avLst/>
          </a:prstGeom>
        </p:spPr>
        <p:txBody>
          <a:bodyPr wrap="square">
            <a:spAutoFit/>
          </a:bodyPr>
          <a:lstStyle/>
          <a:p>
            <a:pPr algn="ctr">
              <a:lnSpc>
                <a:spcPct val="120000"/>
              </a:lnSpc>
            </a:pPr>
            <a:r>
              <a:rPr lang="en-US" altLang="zh-CN" sz="1500" dirty="0">
                <a:solidFill>
                  <a:schemeClr val="bg1"/>
                </a:solidFill>
                <a:cs typeface="+mn-ea"/>
                <a:sym typeface="+mn-lt"/>
              </a:rPr>
              <a:t>CONTENTS</a:t>
            </a:r>
            <a:endParaRPr lang="zh-CN" altLang="en-US" sz="1500" dirty="0">
              <a:solidFill>
                <a:schemeClr val="bg1"/>
              </a:solidFill>
              <a:cs typeface="+mn-ea"/>
              <a:sym typeface="+mn-lt"/>
            </a:endParaRPr>
          </a:p>
        </p:txBody>
      </p:sp>
      <p:sp>
        <p:nvSpPr>
          <p:cNvPr id="2" name="任意多边形: 形状 1">
            <a:extLst>
              <a:ext uri="{FF2B5EF4-FFF2-40B4-BE49-F238E27FC236}">
                <a16:creationId xmlns:a16="http://schemas.microsoft.com/office/drawing/2014/main" id="{3B7344FB-94FD-4E8E-83A1-408F8FE30621}"/>
              </a:ext>
            </a:extLst>
          </p:cNvPr>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a:extLst>
              <a:ext uri="{FF2B5EF4-FFF2-40B4-BE49-F238E27FC236}">
                <a16:creationId xmlns:a16="http://schemas.microsoft.com/office/drawing/2014/main" id="{EF90FBAE-5FDE-4CBD-BC1A-8060EE75001B}"/>
              </a:ext>
            </a:extLst>
          </p:cNvPr>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722B0F5C-FF9A-4F44-AF21-2F32BF7CFDA2}"/>
              </a:ext>
            </a:extLst>
          </p:cNvPr>
          <p:cNvGrpSpPr/>
          <p:nvPr/>
        </p:nvGrpSpPr>
        <p:grpSpPr>
          <a:xfrm>
            <a:off x="2306789" y="2570151"/>
            <a:ext cx="3700965" cy="690194"/>
            <a:chOff x="2306789" y="2391783"/>
            <a:chExt cx="3700965" cy="690194"/>
          </a:xfrm>
        </p:grpSpPr>
        <p:sp>
          <p:nvSpPr>
            <p:cNvPr id="3" name="任意多边形: 形状 2">
              <a:extLst>
                <a:ext uri="{FF2B5EF4-FFF2-40B4-BE49-F238E27FC236}">
                  <a16:creationId xmlns:a16="http://schemas.microsoft.com/office/drawing/2014/main" id="{BFCCE220-F41B-4652-A240-3901F3A41804}"/>
                </a:ext>
              </a:extLst>
            </p:cNvPr>
            <p:cNvSpPr/>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1686802D-646A-430A-A6D1-4A45620465D6}"/>
                </a:ext>
              </a:extLst>
            </p:cNvPr>
            <p:cNvSpPr txBox="1"/>
            <p:nvPr/>
          </p:nvSpPr>
          <p:spPr>
            <a:xfrm>
              <a:off x="3059553" y="2504084"/>
              <a:ext cx="2948201" cy="400110"/>
            </a:xfrm>
            <a:prstGeom prst="rect">
              <a:avLst/>
            </a:prstGeom>
            <a:noFill/>
          </p:spPr>
          <p:txBody>
            <a:bodyPr wrap="square">
              <a:spAutoFit/>
            </a:bodyPr>
            <a:lstStyle/>
            <a:p>
              <a:pPr algn="ctr"/>
              <a:r>
                <a:rPr lang="zh-CN" altLang="en-US" sz="2000" dirty="0">
                  <a:solidFill>
                    <a:schemeClr val="bg1"/>
                  </a:solidFill>
                  <a:latin typeface="江城律动宋" panose="02020700000000000000" pitchFamily="18" charset="-122"/>
                  <a:ea typeface="江城律动宋" panose="02020700000000000000" pitchFamily="18" charset="-122"/>
                </a:rPr>
                <a:t>溥仪传奇的一生</a:t>
              </a:r>
            </a:p>
          </p:txBody>
        </p:sp>
        <p:sp>
          <p:nvSpPr>
            <p:cNvPr id="23" name="矩形 22">
              <a:extLst>
                <a:ext uri="{FF2B5EF4-FFF2-40B4-BE49-F238E27FC236}">
                  <a16:creationId xmlns:a16="http://schemas.microsoft.com/office/drawing/2014/main" id="{BDB4E22F-2ABB-4EB7-A30C-6F25D228058F}"/>
                </a:ext>
              </a:extLst>
            </p:cNvPr>
            <p:cNvSpPr/>
            <p:nvPr/>
          </p:nvSpPr>
          <p:spPr>
            <a:xfrm>
              <a:off x="2334582" y="2475270"/>
              <a:ext cx="604653" cy="523220"/>
            </a:xfrm>
            <a:prstGeom prst="rect">
              <a:avLst/>
            </a:prstGeom>
          </p:spPr>
          <p:txBody>
            <a:bodyPr wrap="none">
              <a:spAutoFit/>
            </a:bodyPr>
            <a:lstStyle/>
            <a:p>
              <a:r>
                <a:rPr lang="en-US" altLang="zh-CN" sz="2800" dirty="0">
                  <a:solidFill>
                    <a:srgbClr val="7EC3C6"/>
                  </a:solidFill>
                  <a:latin typeface="江城律动宋" panose="02020700000000000000" pitchFamily="18" charset="-122"/>
                  <a:ea typeface="江城律动宋" panose="02020700000000000000" pitchFamily="18" charset="-122"/>
                  <a:cs typeface="+mn-ea"/>
                  <a:sym typeface="+mn-lt"/>
                </a:rPr>
                <a:t>01</a:t>
              </a:r>
              <a:endParaRPr lang="zh-CN" altLang="en-US" sz="2800"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25" name="任意多边形: 形状 24">
              <a:extLst>
                <a:ext uri="{FF2B5EF4-FFF2-40B4-BE49-F238E27FC236}">
                  <a16:creationId xmlns:a16="http://schemas.microsoft.com/office/drawing/2014/main" id="{44706185-7AC3-42C3-8A3E-26AA9910F923}"/>
                </a:ext>
              </a:extLst>
            </p:cNvPr>
            <p:cNvSpPr/>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a:extLst>
              <a:ext uri="{FF2B5EF4-FFF2-40B4-BE49-F238E27FC236}">
                <a16:creationId xmlns:a16="http://schemas.microsoft.com/office/drawing/2014/main" id="{DF5869AF-E7E7-4DB6-8E8A-A6DDDA558C7E}"/>
              </a:ext>
            </a:extLst>
          </p:cNvPr>
          <p:cNvGrpSpPr/>
          <p:nvPr/>
        </p:nvGrpSpPr>
        <p:grpSpPr>
          <a:xfrm>
            <a:off x="6347842" y="2570151"/>
            <a:ext cx="3700965" cy="690194"/>
            <a:chOff x="2306789" y="2391783"/>
            <a:chExt cx="3700965" cy="690194"/>
          </a:xfrm>
        </p:grpSpPr>
        <p:sp>
          <p:nvSpPr>
            <p:cNvPr id="27" name="任意多边形: 形状 26">
              <a:extLst>
                <a:ext uri="{FF2B5EF4-FFF2-40B4-BE49-F238E27FC236}">
                  <a16:creationId xmlns:a16="http://schemas.microsoft.com/office/drawing/2014/main" id="{F07EC675-66F1-4AE8-9B74-2858977BC611}"/>
                </a:ext>
              </a:extLst>
            </p:cNvPr>
            <p:cNvSpPr/>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B279029F-F327-434D-99FE-927A5FEA4C7A}"/>
                </a:ext>
              </a:extLst>
            </p:cNvPr>
            <p:cNvSpPr txBox="1"/>
            <p:nvPr/>
          </p:nvSpPr>
          <p:spPr>
            <a:xfrm>
              <a:off x="3059553" y="2504084"/>
              <a:ext cx="2948201" cy="400110"/>
            </a:xfrm>
            <a:prstGeom prst="rect">
              <a:avLst/>
            </a:prstGeom>
            <a:noFill/>
          </p:spPr>
          <p:txBody>
            <a:bodyPr wrap="square">
              <a:spAutoFit/>
            </a:bodyPr>
            <a:lstStyle/>
            <a:p>
              <a:pPr algn="ctr"/>
              <a:r>
                <a:rPr lang="zh-CN" altLang="en-US" sz="2000" dirty="0">
                  <a:solidFill>
                    <a:schemeClr val="bg1"/>
                  </a:solidFill>
                  <a:latin typeface="江城律动宋" panose="02020700000000000000" pitchFamily="18" charset="-122"/>
                  <a:ea typeface="江城律动宋" panose="02020700000000000000" pitchFamily="18" charset="-122"/>
                </a:rPr>
                <a:t>举证计划之外的证人</a:t>
              </a:r>
            </a:p>
          </p:txBody>
        </p:sp>
        <p:sp>
          <p:nvSpPr>
            <p:cNvPr id="30" name="矩形 29">
              <a:extLst>
                <a:ext uri="{FF2B5EF4-FFF2-40B4-BE49-F238E27FC236}">
                  <a16:creationId xmlns:a16="http://schemas.microsoft.com/office/drawing/2014/main" id="{9D38EBAE-EA11-4150-9AC4-973863A4E61F}"/>
                </a:ext>
              </a:extLst>
            </p:cNvPr>
            <p:cNvSpPr/>
            <p:nvPr/>
          </p:nvSpPr>
          <p:spPr>
            <a:xfrm>
              <a:off x="2334582" y="2475270"/>
              <a:ext cx="604653" cy="523220"/>
            </a:xfrm>
            <a:prstGeom prst="rect">
              <a:avLst/>
            </a:prstGeom>
          </p:spPr>
          <p:txBody>
            <a:bodyPr wrap="none">
              <a:spAutoFit/>
            </a:bodyPr>
            <a:lstStyle/>
            <a:p>
              <a:r>
                <a:rPr lang="en-US" altLang="zh-CN" sz="2800" dirty="0">
                  <a:solidFill>
                    <a:srgbClr val="7EC3C6"/>
                  </a:solidFill>
                  <a:latin typeface="江城律动宋" panose="02020700000000000000" pitchFamily="18" charset="-122"/>
                  <a:ea typeface="江城律动宋" panose="02020700000000000000" pitchFamily="18" charset="-122"/>
                  <a:cs typeface="+mn-ea"/>
                  <a:sym typeface="+mn-lt"/>
                </a:rPr>
                <a:t>02</a:t>
              </a:r>
              <a:endParaRPr lang="zh-CN" altLang="en-US" sz="2800"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31" name="任意多边形: 形状 30">
              <a:extLst>
                <a:ext uri="{FF2B5EF4-FFF2-40B4-BE49-F238E27FC236}">
                  <a16:creationId xmlns:a16="http://schemas.microsoft.com/office/drawing/2014/main" id="{4054E84E-C202-4F8C-87C4-B483962A4378}"/>
                </a:ext>
              </a:extLst>
            </p:cNvPr>
            <p:cNvSpPr/>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2" name="组合 31">
            <a:extLst>
              <a:ext uri="{FF2B5EF4-FFF2-40B4-BE49-F238E27FC236}">
                <a16:creationId xmlns:a16="http://schemas.microsoft.com/office/drawing/2014/main" id="{33D54532-7CD6-41DF-B779-2B446DED3062}"/>
              </a:ext>
            </a:extLst>
          </p:cNvPr>
          <p:cNvGrpSpPr/>
          <p:nvPr/>
        </p:nvGrpSpPr>
        <p:grpSpPr>
          <a:xfrm>
            <a:off x="2306789" y="3741047"/>
            <a:ext cx="3700965" cy="690194"/>
            <a:chOff x="2306789" y="2391783"/>
            <a:chExt cx="3700965" cy="690194"/>
          </a:xfrm>
        </p:grpSpPr>
        <p:sp>
          <p:nvSpPr>
            <p:cNvPr id="33" name="任意多边形: 形状 32">
              <a:extLst>
                <a:ext uri="{FF2B5EF4-FFF2-40B4-BE49-F238E27FC236}">
                  <a16:creationId xmlns:a16="http://schemas.microsoft.com/office/drawing/2014/main" id="{7C0A0D7D-572A-468F-96F5-6CB8B7AA119C}"/>
                </a:ext>
              </a:extLst>
            </p:cNvPr>
            <p:cNvSpPr/>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E769664F-0B19-4C90-B2C5-ECCEC83E1A83}"/>
                </a:ext>
              </a:extLst>
            </p:cNvPr>
            <p:cNvSpPr txBox="1"/>
            <p:nvPr/>
          </p:nvSpPr>
          <p:spPr>
            <a:xfrm>
              <a:off x="3059553" y="2504084"/>
              <a:ext cx="2948201" cy="400110"/>
            </a:xfrm>
            <a:prstGeom prst="rect">
              <a:avLst/>
            </a:prstGeom>
            <a:noFill/>
          </p:spPr>
          <p:txBody>
            <a:bodyPr wrap="square">
              <a:spAutoFit/>
            </a:bodyPr>
            <a:lstStyle/>
            <a:p>
              <a:pPr algn="ctr"/>
              <a:r>
                <a:rPr lang="zh-CN" altLang="en-US" sz="2000" dirty="0">
                  <a:solidFill>
                    <a:schemeClr val="bg1"/>
                  </a:solidFill>
                  <a:latin typeface="江城律动宋" panose="02020700000000000000" pitchFamily="18" charset="-122"/>
                  <a:ea typeface="江城律动宋" panose="02020700000000000000" pitchFamily="18" charset="-122"/>
                </a:rPr>
                <a:t>东京审判出现的问题</a:t>
              </a:r>
            </a:p>
          </p:txBody>
        </p:sp>
        <p:sp>
          <p:nvSpPr>
            <p:cNvPr id="39" name="矩形 38">
              <a:extLst>
                <a:ext uri="{FF2B5EF4-FFF2-40B4-BE49-F238E27FC236}">
                  <a16:creationId xmlns:a16="http://schemas.microsoft.com/office/drawing/2014/main" id="{56A1DB7D-3C83-452E-A10B-CFB950A6F9EB}"/>
                </a:ext>
              </a:extLst>
            </p:cNvPr>
            <p:cNvSpPr/>
            <p:nvPr/>
          </p:nvSpPr>
          <p:spPr>
            <a:xfrm>
              <a:off x="2334582" y="2475270"/>
              <a:ext cx="604653" cy="523220"/>
            </a:xfrm>
            <a:prstGeom prst="rect">
              <a:avLst/>
            </a:prstGeom>
          </p:spPr>
          <p:txBody>
            <a:bodyPr wrap="none">
              <a:spAutoFit/>
            </a:bodyPr>
            <a:lstStyle/>
            <a:p>
              <a:r>
                <a:rPr lang="en-US" altLang="zh-CN" sz="2800" dirty="0">
                  <a:solidFill>
                    <a:srgbClr val="7EC3C6"/>
                  </a:solidFill>
                  <a:latin typeface="江城律动宋" panose="02020700000000000000" pitchFamily="18" charset="-122"/>
                  <a:ea typeface="江城律动宋" panose="02020700000000000000" pitchFamily="18" charset="-122"/>
                  <a:cs typeface="+mn-ea"/>
                  <a:sym typeface="+mn-lt"/>
                </a:rPr>
                <a:t>03</a:t>
              </a:r>
              <a:endParaRPr lang="zh-CN" altLang="en-US" sz="2800"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40" name="任意多边形: 形状 39">
              <a:extLst>
                <a:ext uri="{FF2B5EF4-FFF2-40B4-BE49-F238E27FC236}">
                  <a16:creationId xmlns:a16="http://schemas.microsoft.com/office/drawing/2014/main" id="{6E4CEBD3-58A2-424D-8BE4-CDE37284FF4C}"/>
                </a:ext>
              </a:extLst>
            </p:cNvPr>
            <p:cNvSpPr/>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3" name="组合 42">
            <a:extLst>
              <a:ext uri="{FF2B5EF4-FFF2-40B4-BE49-F238E27FC236}">
                <a16:creationId xmlns:a16="http://schemas.microsoft.com/office/drawing/2014/main" id="{52C6AF86-E474-4079-8FD6-D2744C070691}"/>
              </a:ext>
            </a:extLst>
          </p:cNvPr>
          <p:cNvGrpSpPr/>
          <p:nvPr/>
        </p:nvGrpSpPr>
        <p:grpSpPr>
          <a:xfrm>
            <a:off x="6347842" y="3741047"/>
            <a:ext cx="3700965" cy="690194"/>
            <a:chOff x="2306789" y="2391783"/>
            <a:chExt cx="3700965" cy="690194"/>
          </a:xfrm>
        </p:grpSpPr>
        <p:sp>
          <p:nvSpPr>
            <p:cNvPr id="44" name="任意多边形: 形状 43">
              <a:extLst>
                <a:ext uri="{FF2B5EF4-FFF2-40B4-BE49-F238E27FC236}">
                  <a16:creationId xmlns:a16="http://schemas.microsoft.com/office/drawing/2014/main" id="{77118FEA-6A33-43A3-BE38-AB975A1214D6}"/>
                </a:ext>
              </a:extLst>
            </p:cNvPr>
            <p:cNvSpPr/>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文本框 44">
              <a:extLst>
                <a:ext uri="{FF2B5EF4-FFF2-40B4-BE49-F238E27FC236}">
                  <a16:creationId xmlns:a16="http://schemas.microsoft.com/office/drawing/2014/main" id="{BE5291C2-EEAF-47CC-B9F3-513A0C5EA30D}"/>
                </a:ext>
              </a:extLst>
            </p:cNvPr>
            <p:cNvSpPr txBox="1"/>
            <p:nvPr/>
          </p:nvSpPr>
          <p:spPr>
            <a:xfrm>
              <a:off x="3059553" y="2504084"/>
              <a:ext cx="2948201" cy="400110"/>
            </a:xfrm>
            <a:prstGeom prst="rect">
              <a:avLst/>
            </a:prstGeom>
            <a:noFill/>
          </p:spPr>
          <p:txBody>
            <a:bodyPr wrap="square">
              <a:spAutoFit/>
            </a:bodyPr>
            <a:lstStyle/>
            <a:p>
              <a:pPr algn="ctr"/>
              <a:r>
                <a:rPr lang="zh-CN" altLang="en-US" sz="2000" dirty="0">
                  <a:solidFill>
                    <a:schemeClr val="bg1"/>
                  </a:solidFill>
                  <a:latin typeface="江城律动宋" panose="02020700000000000000" pitchFamily="18" charset="-122"/>
                  <a:ea typeface="江城律动宋" panose="02020700000000000000" pitchFamily="18" charset="-122"/>
                </a:rPr>
                <a:t>溥仪的证言</a:t>
              </a:r>
            </a:p>
          </p:txBody>
        </p:sp>
        <p:sp>
          <p:nvSpPr>
            <p:cNvPr id="47" name="矩形 46">
              <a:extLst>
                <a:ext uri="{FF2B5EF4-FFF2-40B4-BE49-F238E27FC236}">
                  <a16:creationId xmlns:a16="http://schemas.microsoft.com/office/drawing/2014/main" id="{DB5C9797-8A54-4B6B-B8CB-7DACBF429042}"/>
                </a:ext>
              </a:extLst>
            </p:cNvPr>
            <p:cNvSpPr/>
            <p:nvPr/>
          </p:nvSpPr>
          <p:spPr>
            <a:xfrm>
              <a:off x="2334582" y="2475270"/>
              <a:ext cx="604653" cy="523220"/>
            </a:xfrm>
            <a:prstGeom prst="rect">
              <a:avLst/>
            </a:prstGeom>
          </p:spPr>
          <p:txBody>
            <a:bodyPr wrap="none">
              <a:spAutoFit/>
            </a:bodyPr>
            <a:lstStyle/>
            <a:p>
              <a:r>
                <a:rPr lang="en-US" altLang="zh-CN" sz="2800" dirty="0">
                  <a:solidFill>
                    <a:srgbClr val="7EC3C6"/>
                  </a:solidFill>
                  <a:latin typeface="江城律动宋" panose="02020700000000000000" pitchFamily="18" charset="-122"/>
                  <a:ea typeface="江城律动宋" panose="02020700000000000000" pitchFamily="18" charset="-122"/>
                  <a:cs typeface="+mn-ea"/>
                  <a:sym typeface="+mn-lt"/>
                </a:rPr>
                <a:t>04</a:t>
              </a:r>
              <a:endParaRPr lang="zh-CN" altLang="en-US" sz="2800"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48" name="任意多边形: 形状 47">
              <a:extLst>
                <a:ext uri="{FF2B5EF4-FFF2-40B4-BE49-F238E27FC236}">
                  <a16:creationId xmlns:a16="http://schemas.microsoft.com/office/drawing/2014/main" id="{866E3171-2144-435E-B4A7-7D4E854E59BA}"/>
                </a:ext>
              </a:extLst>
            </p:cNvPr>
            <p:cNvSpPr/>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文本框 35">
            <a:extLst>
              <a:ext uri="{FF2B5EF4-FFF2-40B4-BE49-F238E27FC236}">
                <a16:creationId xmlns:a16="http://schemas.microsoft.com/office/drawing/2014/main" id="{B50C3C86-DEF4-4A7F-BA0C-6367CC57890A}"/>
              </a:ext>
            </a:extLst>
          </p:cNvPr>
          <p:cNvSpPr txBox="1"/>
          <p:nvPr/>
        </p:nvSpPr>
        <p:spPr>
          <a:xfrm>
            <a:off x="2565400" y="-39554666"/>
            <a:ext cx="6959600" cy="369332"/>
          </a:xfrm>
          <a:prstGeom prst="rect">
            <a:avLst/>
          </a:prstGeom>
          <a:noFill/>
        </p:spPr>
        <p:txBody>
          <a:bodyPr wrap="square">
            <a:spAutoFit/>
          </a:bodyPr>
          <a:lstStyle/>
          <a:p>
            <a:r>
              <a:rPr lang="en-US" altLang="zh-CN" dirty="0">
                <a:solidFill>
                  <a:schemeClr val="bg1">
                    <a:lumMod val="95000"/>
                  </a:schemeClr>
                </a:solidFill>
              </a:rPr>
              <a:t>51PPT</a:t>
            </a:r>
            <a:r>
              <a:rPr lang="zh-CN" altLang="en-US" dirty="0">
                <a:solidFill>
                  <a:schemeClr val="bg1">
                    <a:lumMod val="95000"/>
                  </a:schemeClr>
                </a:solidFill>
              </a:rPr>
              <a:t>模板网   </a:t>
            </a:r>
            <a:r>
              <a:rPr lang="en-US" altLang="zh-CN" dirty="0">
                <a:solidFill>
                  <a:schemeClr val="bg1">
                    <a:lumMod val="95000"/>
                  </a:schemeClr>
                </a:solidFill>
              </a:rPr>
              <a:t>www.51pp tmoban.com</a:t>
            </a:r>
            <a:endParaRPr lang="zh-CN" altLang="en-US" dirty="0">
              <a:solidFill>
                <a:schemeClr val="bg1">
                  <a:lumMod val="95000"/>
                </a:schemeClr>
              </a:solidFill>
            </a:endParaRPr>
          </a:p>
        </p:txBody>
      </p:sp>
      <p:sp>
        <p:nvSpPr>
          <p:cNvPr id="5" name="文本框 4"/>
          <p:cNvSpPr txBox="1"/>
          <p:nvPr/>
        </p:nvSpPr>
        <p:spPr>
          <a:xfrm>
            <a:off x="2334582" y="587970"/>
            <a:ext cx="1944455" cy="261610"/>
          </a:xfrm>
          <a:prstGeom prst="rect">
            <a:avLst/>
          </a:prstGeom>
          <a:noFill/>
        </p:spPr>
        <p:txBody>
          <a:bodyPr wrap="square" rtlCol="0">
            <a:spAutoFit/>
          </a:bodyPr>
          <a:lstStyle/>
          <a:p>
            <a:r>
              <a:rPr lang="en-US" altLang="zh-CN" sz="1100" dirty="0">
                <a:solidFill>
                  <a:srgbClr val="7EC3C6"/>
                </a:solidFill>
              </a:rPr>
              <a:t>https://www.ypppt.com/</a:t>
            </a:r>
            <a:endParaRPr lang="zh-CN" altLang="en-US" sz="1100" dirty="0">
              <a:solidFill>
                <a:srgbClr val="7EC3C6"/>
              </a:solidFill>
            </a:endParaRPr>
          </a:p>
        </p:txBody>
      </p:sp>
      <p:grpSp>
        <p:nvGrpSpPr>
          <p:cNvPr id="6" name="组合 5">
            <a:extLst>
              <a:ext uri="{FF2B5EF4-FFF2-40B4-BE49-F238E27FC236}">
                <a16:creationId xmlns:a16="http://schemas.microsoft.com/office/drawing/2014/main" id="{DFF6CA8A-DCB5-DC65-91D3-8673AFDC1B79}"/>
              </a:ext>
            </a:extLst>
          </p:cNvPr>
          <p:cNvGrpSpPr/>
          <p:nvPr/>
        </p:nvGrpSpPr>
        <p:grpSpPr>
          <a:xfrm>
            <a:off x="2306789" y="4867308"/>
            <a:ext cx="3700965" cy="690194"/>
            <a:chOff x="2306789" y="2391783"/>
            <a:chExt cx="3700965" cy="690194"/>
          </a:xfrm>
        </p:grpSpPr>
        <p:sp>
          <p:nvSpPr>
            <p:cNvPr id="8" name="任意多边形: 形状 7">
              <a:extLst>
                <a:ext uri="{FF2B5EF4-FFF2-40B4-BE49-F238E27FC236}">
                  <a16:creationId xmlns:a16="http://schemas.microsoft.com/office/drawing/2014/main" id="{A837C17F-945C-5EC7-EDCE-ECCF3C0A6D53}"/>
                </a:ext>
              </a:extLst>
            </p:cNvPr>
            <p:cNvSpPr/>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FEBC08-8985-3B79-0279-13C1DCD9C7DF}"/>
                </a:ext>
              </a:extLst>
            </p:cNvPr>
            <p:cNvSpPr txBox="1"/>
            <p:nvPr/>
          </p:nvSpPr>
          <p:spPr>
            <a:xfrm>
              <a:off x="3059553" y="2504084"/>
              <a:ext cx="2948201" cy="400110"/>
            </a:xfrm>
            <a:prstGeom prst="rect">
              <a:avLst/>
            </a:prstGeom>
            <a:noFill/>
          </p:spPr>
          <p:txBody>
            <a:bodyPr wrap="square">
              <a:spAutoFit/>
            </a:bodyPr>
            <a:lstStyle/>
            <a:p>
              <a:pPr algn="ctr"/>
              <a:r>
                <a:rPr lang="zh-CN" altLang="en-US" sz="2000" dirty="0">
                  <a:solidFill>
                    <a:schemeClr val="bg1"/>
                  </a:solidFill>
                  <a:latin typeface="江城律动宋" panose="02020700000000000000" pitchFamily="18" charset="-122"/>
                  <a:ea typeface="江城律动宋" panose="02020700000000000000" pitchFamily="18" charset="-122"/>
                </a:rPr>
                <a:t>小结</a:t>
              </a:r>
            </a:p>
          </p:txBody>
        </p:sp>
        <p:sp>
          <p:nvSpPr>
            <p:cNvPr id="10" name="矩形 9">
              <a:extLst>
                <a:ext uri="{FF2B5EF4-FFF2-40B4-BE49-F238E27FC236}">
                  <a16:creationId xmlns:a16="http://schemas.microsoft.com/office/drawing/2014/main" id="{DE8FBBB5-8810-8BDF-B746-8BE13D7F511C}"/>
                </a:ext>
              </a:extLst>
            </p:cNvPr>
            <p:cNvSpPr/>
            <p:nvPr/>
          </p:nvSpPr>
          <p:spPr>
            <a:xfrm>
              <a:off x="2334582" y="2475270"/>
              <a:ext cx="604653" cy="523220"/>
            </a:xfrm>
            <a:prstGeom prst="rect">
              <a:avLst/>
            </a:prstGeom>
          </p:spPr>
          <p:txBody>
            <a:bodyPr wrap="none">
              <a:spAutoFit/>
            </a:bodyPr>
            <a:lstStyle/>
            <a:p>
              <a:r>
                <a:rPr lang="en-US" altLang="zh-CN" sz="2800" dirty="0">
                  <a:solidFill>
                    <a:srgbClr val="7EC3C6"/>
                  </a:solidFill>
                  <a:latin typeface="江城律动宋" panose="02020700000000000000" pitchFamily="18" charset="-122"/>
                  <a:ea typeface="江城律动宋" panose="02020700000000000000" pitchFamily="18" charset="-122"/>
                  <a:cs typeface="+mn-ea"/>
                  <a:sym typeface="+mn-lt"/>
                </a:rPr>
                <a:t>05</a:t>
              </a:r>
              <a:endParaRPr lang="zh-CN" altLang="en-US" sz="2800"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16" name="任意多边形: 形状 15">
              <a:extLst>
                <a:ext uri="{FF2B5EF4-FFF2-40B4-BE49-F238E27FC236}">
                  <a16:creationId xmlns:a16="http://schemas.microsoft.com/office/drawing/2014/main" id="{3C268254-3FE7-CC05-6FD6-C7566DE5D96A}"/>
                </a:ext>
              </a:extLst>
            </p:cNvPr>
            <p:cNvSpPr/>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18590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00221244-6E14-4516-BEB8-1E91A3C99F98}"/>
              </a:ext>
            </a:extLst>
          </p:cNvPr>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7B828DD3-396F-4E09-8770-0DD6202DE2DE}"/>
              </a:ext>
            </a:extLst>
          </p:cNvPr>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114C0AB9-CC51-43F3-AE2D-6B555C40FDE3}"/>
              </a:ext>
            </a:extLst>
          </p:cNvPr>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04AA28FA-4952-46AD-8AF1-11FB8AE02007}"/>
              </a:ext>
            </a:extLst>
          </p:cNvPr>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C3E2D5BC-B169-4170-804C-FB0C1ADB9D7D}"/>
              </a:ext>
            </a:extLst>
          </p:cNvPr>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a:extLst>
              <a:ext uri="{FF2B5EF4-FFF2-40B4-BE49-F238E27FC236}">
                <a16:creationId xmlns:a16="http://schemas.microsoft.com/office/drawing/2014/main" id="{3B7344FB-94FD-4E8E-83A1-408F8FE30621}"/>
              </a:ext>
            </a:extLst>
          </p:cNvPr>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a:extLst>
              <a:ext uri="{FF2B5EF4-FFF2-40B4-BE49-F238E27FC236}">
                <a16:creationId xmlns:a16="http://schemas.microsoft.com/office/drawing/2014/main" id="{EF90FBAE-5FDE-4CBD-BC1A-8060EE75001B}"/>
              </a:ext>
            </a:extLst>
          </p:cNvPr>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1686802D-646A-430A-A6D1-4A45620465D6}"/>
              </a:ext>
            </a:extLst>
          </p:cNvPr>
          <p:cNvSpPr txBox="1"/>
          <p:nvPr/>
        </p:nvSpPr>
        <p:spPr>
          <a:xfrm>
            <a:off x="3760609" y="4056384"/>
            <a:ext cx="4670782" cy="584775"/>
          </a:xfrm>
          <a:prstGeom prst="rect">
            <a:avLst/>
          </a:prstGeom>
          <a:noFill/>
        </p:spPr>
        <p:txBody>
          <a:bodyPr wrap="square">
            <a:spAutoFit/>
          </a:bodyPr>
          <a:lstStyle/>
          <a:p>
            <a:pPr algn="ctr"/>
            <a:r>
              <a:rPr lang="zh-CN" altLang="en-US" sz="3200" dirty="0">
                <a:solidFill>
                  <a:schemeClr val="bg1"/>
                </a:solidFill>
                <a:latin typeface="江城律动宋" panose="02020700000000000000" pitchFamily="18" charset="-122"/>
                <a:ea typeface="江城律动宋" panose="02020700000000000000" pitchFamily="18" charset="-122"/>
              </a:rPr>
              <a:t>溥仪传奇的一生</a:t>
            </a:r>
          </a:p>
        </p:txBody>
      </p:sp>
      <p:grpSp>
        <p:nvGrpSpPr>
          <p:cNvPr id="5" name="组合 4">
            <a:extLst>
              <a:ext uri="{FF2B5EF4-FFF2-40B4-BE49-F238E27FC236}">
                <a16:creationId xmlns:a16="http://schemas.microsoft.com/office/drawing/2014/main" id="{26EF1EC5-D6CE-46E2-87C7-06C845ED08F3}"/>
              </a:ext>
            </a:extLst>
          </p:cNvPr>
          <p:cNvGrpSpPr/>
          <p:nvPr/>
        </p:nvGrpSpPr>
        <p:grpSpPr>
          <a:xfrm>
            <a:off x="4961089" y="1999377"/>
            <a:ext cx="2220832" cy="1878127"/>
            <a:chOff x="2306789" y="2570151"/>
            <a:chExt cx="816135" cy="690194"/>
          </a:xfrm>
        </p:grpSpPr>
        <p:sp>
          <p:nvSpPr>
            <p:cNvPr id="25" name="任意多边形: 形状 24">
              <a:extLst>
                <a:ext uri="{FF2B5EF4-FFF2-40B4-BE49-F238E27FC236}">
                  <a16:creationId xmlns:a16="http://schemas.microsoft.com/office/drawing/2014/main" id="{44706185-7AC3-42C3-8A3E-26AA9910F923}"/>
                </a:ext>
              </a:extLst>
            </p:cNvPr>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a:extLst>
                <a:ext uri="{FF2B5EF4-FFF2-40B4-BE49-F238E27FC236}">
                  <a16:creationId xmlns:a16="http://schemas.microsoft.com/office/drawing/2014/main" id="{BFCCE220-F41B-4652-A240-3901F3A41804}"/>
                </a:ext>
              </a:extLst>
            </p:cNvPr>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BDB4E22F-2ABB-4EB7-A30C-6F25D228058F}"/>
                </a:ext>
              </a:extLst>
            </p:cNvPr>
            <p:cNvSpPr/>
            <p:nvPr/>
          </p:nvSpPr>
          <p:spPr>
            <a:xfrm>
              <a:off x="2405362" y="2660823"/>
              <a:ext cx="552094"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01</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extLst>
      <p:ext uri="{BB962C8B-B14F-4D97-AF65-F5344CB8AC3E}">
        <p14:creationId xmlns:p14="http://schemas.microsoft.com/office/powerpoint/2010/main" val="1420480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655ADE72-495C-45A6-AD67-4B13B5355AE1}"/>
              </a:ext>
            </a:extLst>
          </p:cNvPr>
          <p:cNvSpPr txBox="1"/>
          <p:nvPr/>
        </p:nvSpPr>
        <p:spPr>
          <a:xfrm>
            <a:off x="3898654" y="536896"/>
            <a:ext cx="4394692" cy="523220"/>
          </a:xfrm>
          <a:prstGeom prst="rect">
            <a:avLst/>
          </a:prstGeom>
          <a:noFill/>
        </p:spPr>
        <p:txBody>
          <a:bodyPr wrap="square">
            <a:spAutoFit/>
          </a:bodyPr>
          <a:lstStyle/>
          <a:p>
            <a:pPr algn="ctr"/>
            <a:r>
              <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rPr>
              <a:t>溥仪传奇的一生</a:t>
            </a:r>
          </a:p>
        </p:txBody>
      </p:sp>
      <p:sp>
        <p:nvSpPr>
          <p:cNvPr id="40" name="文本框 88">
            <a:extLst>
              <a:ext uri="{FF2B5EF4-FFF2-40B4-BE49-F238E27FC236}">
                <a16:creationId xmlns:a16="http://schemas.microsoft.com/office/drawing/2014/main" id="{7BC84B4A-BEF3-4384-B449-8B08677596F2}"/>
              </a:ext>
            </a:extLst>
          </p:cNvPr>
          <p:cNvSpPr txBox="1"/>
          <p:nvPr/>
        </p:nvSpPr>
        <p:spPr>
          <a:xfrm>
            <a:off x="5556111" y="1427457"/>
            <a:ext cx="6320929" cy="4351961"/>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dirty="0">
                <a:solidFill>
                  <a:schemeClr val="tx1">
                    <a:lumMod val="85000"/>
                    <a:lumOff val="15000"/>
                  </a:schemeClr>
                </a:solidFill>
                <a:latin typeface="+mn-lt"/>
                <a:ea typeface="+mn-ea"/>
                <a:cs typeface="+mn-ea"/>
                <a:sym typeface="+mn-lt"/>
              </a:rPr>
              <a:t>爱新觉罗</a:t>
            </a:r>
            <a:r>
              <a:rPr lang="en-US" altLang="zh-CN" dirty="0">
                <a:solidFill>
                  <a:schemeClr val="tx1">
                    <a:lumMod val="85000"/>
                    <a:lumOff val="15000"/>
                  </a:schemeClr>
                </a:solidFill>
                <a:latin typeface="+mn-lt"/>
                <a:ea typeface="+mn-ea"/>
                <a:cs typeface="+mn-ea"/>
                <a:sym typeface="+mn-lt"/>
              </a:rPr>
              <a:t>·</a:t>
            </a:r>
            <a:r>
              <a:rPr lang="zh-CN" altLang="en-US" dirty="0">
                <a:solidFill>
                  <a:schemeClr val="tx1">
                    <a:lumMod val="85000"/>
                    <a:lumOff val="15000"/>
                  </a:schemeClr>
                </a:solidFill>
                <a:latin typeface="+mn-lt"/>
                <a:ea typeface="+mn-ea"/>
                <a:cs typeface="+mn-ea"/>
                <a:sym typeface="+mn-lt"/>
              </a:rPr>
              <a:t>溥仪，清朝末代皇帝。</a:t>
            </a:r>
            <a:r>
              <a:rPr lang="en-US" altLang="zh-CN" dirty="0">
                <a:solidFill>
                  <a:schemeClr val="tx1">
                    <a:lumMod val="85000"/>
                    <a:lumOff val="15000"/>
                  </a:schemeClr>
                </a:solidFill>
                <a:latin typeface="+mn-lt"/>
                <a:ea typeface="+mn-ea"/>
                <a:cs typeface="+mn-ea"/>
                <a:sym typeface="+mn-lt"/>
              </a:rPr>
              <a:t>1</a:t>
            </a:r>
            <a:r>
              <a:rPr lang="en-US" altLang="zh-CN" b="0" i="0" dirty="0">
                <a:solidFill>
                  <a:srgbClr val="333333"/>
                </a:solidFill>
                <a:effectLst/>
                <a:latin typeface="Helvetica Neue"/>
              </a:rPr>
              <a:t>908</a:t>
            </a:r>
            <a:r>
              <a:rPr lang="zh-CN" altLang="en-US" b="0" i="0" dirty="0">
                <a:solidFill>
                  <a:srgbClr val="333333"/>
                </a:solidFill>
                <a:effectLst/>
                <a:latin typeface="Helvetica Neue"/>
              </a:rPr>
              <a:t>年至</a:t>
            </a:r>
            <a:r>
              <a:rPr lang="en-US" altLang="zh-CN" b="0" i="0" dirty="0">
                <a:solidFill>
                  <a:srgbClr val="333333"/>
                </a:solidFill>
                <a:effectLst/>
                <a:latin typeface="Helvetica Neue"/>
              </a:rPr>
              <a:t>1912</a:t>
            </a:r>
            <a:r>
              <a:rPr lang="zh-CN" altLang="en-US" b="0" i="0" dirty="0">
                <a:solidFill>
                  <a:srgbClr val="333333"/>
                </a:solidFill>
                <a:effectLst/>
                <a:latin typeface="Helvetica Neue"/>
              </a:rPr>
              <a:t>年，</a:t>
            </a:r>
            <a:r>
              <a:rPr lang="en-US" altLang="zh-CN" b="0" i="0" dirty="0">
                <a:solidFill>
                  <a:srgbClr val="333333"/>
                </a:solidFill>
                <a:effectLst/>
                <a:latin typeface="Helvetica Neue"/>
              </a:rPr>
              <a:t>1917</a:t>
            </a:r>
            <a:r>
              <a:rPr lang="zh-CN" altLang="en-US" b="0" i="0" dirty="0">
                <a:solidFill>
                  <a:srgbClr val="333333"/>
                </a:solidFill>
                <a:effectLst/>
                <a:latin typeface="Helvetica Neue"/>
              </a:rPr>
              <a:t>年</a:t>
            </a:r>
            <a:r>
              <a:rPr lang="en-US" altLang="zh-CN" b="0" i="0" dirty="0">
                <a:solidFill>
                  <a:srgbClr val="333333"/>
                </a:solidFill>
                <a:effectLst/>
                <a:latin typeface="Helvetica Neue"/>
              </a:rPr>
              <a:t>7</a:t>
            </a:r>
            <a:r>
              <a:rPr lang="zh-CN" altLang="en-US" b="0" i="0" dirty="0">
                <a:solidFill>
                  <a:srgbClr val="333333"/>
                </a:solidFill>
                <a:effectLst/>
                <a:latin typeface="Helvetica Neue"/>
              </a:rPr>
              <a:t>月</a:t>
            </a:r>
            <a:r>
              <a:rPr lang="en-US" altLang="zh-CN" b="0" i="0" dirty="0">
                <a:solidFill>
                  <a:srgbClr val="333333"/>
                </a:solidFill>
                <a:effectLst/>
                <a:latin typeface="Helvetica Neue"/>
              </a:rPr>
              <a:t>1</a:t>
            </a:r>
            <a:r>
              <a:rPr lang="zh-CN" altLang="en-US" b="0" i="0" dirty="0">
                <a:solidFill>
                  <a:srgbClr val="333333"/>
                </a:solidFill>
                <a:effectLst/>
                <a:latin typeface="Helvetica Neue"/>
              </a:rPr>
              <a:t>日至</a:t>
            </a:r>
            <a:r>
              <a:rPr lang="en-US" altLang="zh-CN" b="0" i="0" dirty="0">
                <a:solidFill>
                  <a:srgbClr val="333333"/>
                </a:solidFill>
                <a:effectLst/>
                <a:latin typeface="Helvetica Neue"/>
              </a:rPr>
              <a:t>1917</a:t>
            </a:r>
            <a:r>
              <a:rPr lang="zh-CN" altLang="en-US" b="0" i="0" dirty="0">
                <a:solidFill>
                  <a:srgbClr val="333333"/>
                </a:solidFill>
                <a:effectLst/>
                <a:latin typeface="Helvetica Neue"/>
              </a:rPr>
              <a:t>年</a:t>
            </a:r>
            <a:r>
              <a:rPr lang="en-US" altLang="zh-CN" b="0" i="0" dirty="0">
                <a:solidFill>
                  <a:srgbClr val="333333"/>
                </a:solidFill>
                <a:effectLst/>
                <a:latin typeface="Helvetica Neue"/>
              </a:rPr>
              <a:t>7</a:t>
            </a:r>
            <a:r>
              <a:rPr lang="zh-CN" altLang="en-US" b="0" i="0" dirty="0">
                <a:solidFill>
                  <a:srgbClr val="333333"/>
                </a:solidFill>
                <a:effectLst/>
                <a:latin typeface="Helvetica Neue"/>
              </a:rPr>
              <a:t>月</a:t>
            </a:r>
            <a:r>
              <a:rPr lang="en-US" altLang="zh-CN" b="0" i="0" dirty="0">
                <a:solidFill>
                  <a:srgbClr val="333333"/>
                </a:solidFill>
                <a:effectLst/>
                <a:latin typeface="Helvetica Neue"/>
              </a:rPr>
              <a:t>12</a:t>
            </a:r>
            <a:r>
              <a:rPr lang="zh-CN" altLang="en-US" b="0" i="0" dirty="0">
                <a:solidFill>
                  <a:srgbClr val="333333"/>
                </a:solidFill>
                <a:effectLst/>
                <a:latin typeface="Helvetica Neue"/>
              </a:rPr>
              <a:t>日两次在位。</a:t>
            </a:r>
            <a:endParaRPr lang="en-US" altLang="zh-CN" b="0" i="0" dirty="0">
              <a:solidFill>
                <a:srgbClr val="333333"/>
              </a:solidFill>
              <a:effectLst/>
              <a:latin typeface="Helvetica Neue"/>
            </a:endParaRPr>
          </a:p>
          <a:p>
            <a:pPr algn="l">
              <a:lnSpc>
                <a:spcPct val="130000"/>
              </a:lnSpc>
            </a:pPr>
            <a:r>
              <a:rPr lang="zh-CN" altLang="en-US" dirty="0">
                <a:solidFill>
                  <a:schemeClr val="tx1">
                    <a:lumMod val="85000"/>
                    <a:lumOff val="15000"/>
                  </a:schemeClr>
                </a:solidFill>
                <a:latin typeface="+mn-lt"/>
                <a:ea typeface="+mn-ea"/>
                <a:cs typeface="+mn-ea"/>
                <a:sym typeface="+mn-lt"/>
              </a:rPr>
              <a:t>光绪三十四年（</a:t>
            </a:r>
            <a:r>
              <a:rPr lang="en-US" altLang="zh-CN" dirty="0">
                <a:solidFill>
                  <a:schemeClr val="tx1">
                    <a:lumMod val="85000"/>
                    <a:lumOff val="15000"/>
                  </a:schemeClr>
                </a:solidFill>
                <a:latin typeface="+mn-lt"/>
                <a:ea typeface="+mn-ea"/>
                <a:cs typeface="+mn-ea"/>
                <a:sym typeface="+mn-lt"/>
              </a:rPr>
              <a:t>1908</a:t>
            </a:r>
            <a:r>
              <a:rPr lang="zh-CN" altLang="en-US" dirty="0">
                <a:solidFill>
                  <a:schemeClr val="tx1">
                    <a:lumMod val="85000"/>
                    <a:lumOff val="15000"/>
                  </a:schemeClr>
                </a:solidFill>
                <a:latin typeface="+mn-lt"/>
                <a:ea typeface="+mn-ea"/>
                <a:cs typeface="+mn-ea"/>
                <a:sym typeface="+mn-lt"/>
              </a:rPr>
              <a:t>年）三岁即帝位，由其父摄政。 </a:t>
            </a:r>
            <a:endParaRPr lang="en-US" altLang="zh-CN" dirty="0">
              <a:solidFill>
                <a:schemeClr val="tx1">
                  <a:lumMod val="85000"/>
                  <a:lumOff val="15000"/>
                </a:schemeClr>
              </a:solidFill>
              <a:latin typeface="+mn-lt"/>
              <a:ea typeface="+mn-ea"/>
              <a:cs typeface="+mn-ea"/>
              <a:sym typeface="+mn-lt"/>
            </a:endParaRPr>
          </a:p>
          <a:p>
            <a:pPr algn="l">
              <a:lnSpc>
                <a:spcPct val="130000"/>
              </a:lnSpc>
            </a:pPr>
            <a:r>
              <a:rPr lang="zh-CN" altLang="en-US" dirty="0">
                <a:solidFill>
                  <a:schemeClr val="tx1">
                    <a:lumMod val="85000"/>
                    <a:lumOff val="15000"/>
                  </a:schemeClr>
                </a:solidFill>
                <a:latin typeface="+mn-lt"/>
                <a:ea typeface="+mn-ea"/>
                <a:cs typeface="+mn-ea"/>
                <a:sym typeface="+mn-lt"/>
              </a:rPr>
              <a:t>宣统三年（</a:t>
            </a:r>
            <a:r>
              <a:rPr lang="en-US" altLang="zh-CN" dirty="0">
                <a:solidFill>
                  <a:schemeClr val="tx1">
                    <a:lumMod val="85000"/>
                    <a:lumOff val="15000"/>
                  </a:schemeClr>
                </a:solidFill>
                <a:latin typeface="+mn-lt"/>
                <a:ea typeface="+mn-ea"/>
                <a:cs typeface="+mn-ea"/>
                <a:sym typeface="+mn-lt"/>
              </a:rPr>
              <a:t>1911</a:t>
            </a:r>
            <a:r>
              <a:rPr lang="zh-CN" altLang="en-US" dirty="0">
                <a:solidFill>
                  <a:schemeClr val="tx1">
                    <a:lumMod val="85000"/>
                    <a:lumOff val="15000"/>
                  </a:schemeClr>
                </a:solidFill>
                <a:latin typeface="+mn-lt"/>
                <a:ea typeface="+mn-ea"/>
                <a:cs typeface="+mn-ea"/>
                <a:sym typeface="+mn-lt"/>
              </a:rPr>
              <a:t>年）辛亥革命爆发，民国元年（</a:t>
            </a:r>
            <a:r>
              <a:rPr lang="en-US" altLang="zh-CN" dirty="0">
                <a:solidFill>
                  <a:schemeClr val="tx1">
                    <a:lumMod val="85000"/>
                    <a:lumOff val="15000"/>
                  </a:schemeClr>
                </a:solidFill>
                <a:latin typeface="+mn-lt"/>
                <a:ea typeface="+mn-ea"/>
                <a:cs typeface="+mn-ea"/>
                <a:sym typeface="+mn-lt"/>
              </a:rPr>
              <a:t>1912</a:t>
            </a:r>
            <a:r>
              <a:rPr lang="zh-CN" altLang="en-US" dirty="0">
                <a:solidFill>
                  <a:schemeClr val="tx1">
                    <a:lumMod val="85000"/>
                    <a:lumOff val="15000"/>
                  </a:schemeClr>
                </a:solidFill>
                <a:latin typeface="+mn-lt"/>
                <a:ea typeface="+mn-ea"/>
                <a:cs typeface="+mn-ea"/>
                <a:sym typeface="+mn-lt"/>
              </a:rPr>
              <a:t>年）</a:t>
            </a:r>
            <a:r>
              <a:rPr lang="en-US" altLang="zh-CN" dirty="0">
                <a:solidFill>
                  <a:schemeClr val="tx1">
                    <a:lumMod val="85000"/>
                    <a:lumOff val="15000"/>
                  </a:schemeClr>
                </a:solidFill>
                <a:latin typeface="+mn-lt"/>
                <a:ea typeface="+mn-ea"/>
                <a:cs typeface="+mn-ea"/>
                <a:sym typeface="+mn-lt"/>
              </a:rPr>
              <a:t>2</a:t>
            </a:r>
            <a:r>
              <a:rPr lang="zh-CN" altLang="en-US" dirty="0">
                <a:solidFill>
                  <a:schemeClr val="tx1">
                    <a:lumMod val="85000"/>
                    <a:lumOff val="15000"/>
                  </a:schemeClr>
                </a:solidFill>
                <a:latin typeface="+mn-lt"/>
                <a:ea typeface="+mn-ea"/>
                <a:cs typeface="+mn-ea"/>
                <a:sym typeface="+mn-lt"/>
              </a:rPr>
              <a:t>月</a:t>
            </a:r>
            <a:r>
              <a:rPr lang="en-US" altLang="zh-CN" dirty="0">
                <a:solidFill>
                  <a:schemeClr val="tx1">
                    <a:lumMod val="85000"/>
                    <a:lumOff val="15000"/>
                  </a:schemeClr>
                </a:solidFill>
                <a:latin typeface="+mn-lt"/>
                <a:ea typeface="+mn-ea"/>
                <a:cs typeface="+mn-ea"/>
                <a:sym typeface="+mn-lt"/>
              </a:rPr>
              <a:t>12</a:t>
            </a:r>
            <a:r>
              <a:rPr lang="zh-CN" altLang="en-US" dirty="0">
                <a:solidFill>
                  <a:schemeClr val="tx1">
                    <a:lumMod val="85000"/>
                    <a:lumOff val="15000"/>
                  </a:schemeClr>
                </a:solidFill>
                <a:latin typeface="+mn-lt"/>
                <a:ea typeface="+mn-ea"/>
                <a:cs typeface="+mn-ea"/>
                <a:sym typeface="+mn-lt"/>
              </a:rPr>
              <a:t>日被迫退位，清朝统治结束。仍居清宫，享受中华民国临时政府议定的清室优待条件。</a:t>
            </a:r>
            <a:endParaRPr lang="en-US" altLang="zh-CN" dirty="0">
              <a:solidFill>
                <a:schemeClr val="tx1">
                  <a:lumMod val="85000"/>
                  <a:lumOff val="15000"/>
                </a:schemeClr>
              </a:solidFill>
              <a:latin typeface="+mn-lt"/>
              <a:ea typeface="+mn-ea"/>
              <a:cs typeface="+mn-ea"/>
              <a:sym typeface="+mn-lt"/>
            </a:endParaRPr>
          </a:p>
          <a:p>
            <a:pPr algn="l">
              <a:lnSpc>
                <a:spcPct val="130000"/>
              </a:lnSpc>
            </a:pPr>
            <a:r>
              <a:rPr lang="zh-CN" altLang="en-US" dirty="0">
                <a:solidFill>
                  <a:schemeClr val="tx1">
                    <a:lumMod val="85000"/>
                    <a:lumOff val="15000"/>
                  </a:schemeClr>
                </a:solidFill>
                <a:latin typeface="+mn-lt"/>
                <a:ea typeface="+mn-ea"/>
                <a:cs typeface="+mn-ea"/>
                <a:sym typeface="+mn-lt"/>
              </a:rPr>
              <a:t>民国六年（</a:t>
            </a:r>
            <a:r>
              <a:rPr lang="en-US" altLang="zh-CN" dirty="0">
                <a:solidFill>
                  <a:schemeClr val="tx1">
                    <a:lumMod val="85000"/>
                    <a:lumOff val="15000"/>
                  </a:schemeClr>
                </a:solidFill>
                <a:latin typeface="+mn-lt"/>
                <a:ea typeface="+mn-ea"/>
                <a:cs typeface="+mn-ea"/>
                <a:sym typeface="+mn-lt"/>
              </a:rPr>
              <a:t>1917</a:t>
            </a:r>
            <a:r>
              <a:rPr lang="zh-CN" altLang="en-US" dirty="0">
                <a:solidFill>
                  <a:schemeClr val="tx1">
                    <a:lumMod val="85000"/>
                    <a:lumOff val="15000"/>
                  </a:schemeClr>
                </a:solidFill>
                <a:latin typeface="+mn-lt"/>
                <a:ea typeface="+mn-ea"/>
                <a:cs typeface="+mn-ea"/>
                <a:sym typeface="+mn-lt"/>
              </a:rPr>
              <a:t>年）张勋曾拥其复辟，十二日而败。</a:t>
            </a:r>
            <a:endParaRPr lang="en-US" altLang="zh-CN" dirty="0">
              <a:solidFill>
                <a:schemeClr val="tx1">
                  <a:lumMod val="85000"/>
                  <a:lumOff val="15000"/>
                </a:schemeClr>
              </a:solidFill>
              <a:latin typeface="+mn-lt"/>
              <a:ea typeface="+mn-ea"/>
              <a:cs typeface="+mn-ea"/>
              <a:sym typeface="+mn-lt"/>
            </a:endParaRPr>
          </a:p>
          <a:p>
            <a:pPr algn="l">
              <a:lnSpc>
                <a:spcPct val="130000"/>
              </a:lnSpc>
            </a:pPr>
            <a:r>
              <a:rPr lang="zh-CN" altLang="en-US" dirty="0">
                <a:solidFill>
                  <a:schemeClr val="tx1">
                    <a:lumMod val="85000"/>
                    <a:lumOff val="15000"/>
                  </a:schemeClr>
                </a:solidFill>
                <a:latin typeface="+mn-lt"/>
                <a:ea typeface="+mn-ea"/>
                <a:cs typeface="+mn-ea"/>
                <a:sym typeface="+mn-lt"/>
              </a:rPr>
              <a:t>民国十三年（</a:t>
            </a:r>
            <a:r>
              <a:rPr lang="en-US" altLang="zh-CN" dirty="0">
                <a:solidFill>
                  <a:schemeClr val="tx1">
                    <a:lumMod val="85000"/>
                    <a:lumOff val="15000"/>
                  </a:schemeClr>
                </a:solidFill>
                <a:latin typeface="+mn-lt"/>
                <a:ea typeface="+mn-ea"/>
                <a:cs typeface="+mn-ea"/>
                <a:sym typeface="+mn-lt"/>
              </a:rPr>
              <a:t>1924</a:t>
            </a:r>
            <a:r>
              <a:rPr lang="zh-CN" altLang="en-US" dirty="0">
                <a:solidFill>
                  <a:schemeClr val="tx1">
                    <a:lumMod val="85000"/>
                    <a:lumOff val="15000"/>
                  </a:schemeClr>
                </a:solidFill>
                <a:latin typeface="+mn-lt"/>
                <a:ea typeface="+mn-ea"/>
                <a:cs typeface="+mn-ea"/>
                <a:sym typeface="+mn-lt"/>
              </a:rPr>
              <a:t>年）冯玉祥发动北京政变，废除大清皇帝称号，迁出皇宫。次年在天津继续从事复辟活动。 </a:t>
            </a:r>
            <a:endParaRPr lang="en-US" altLang="zh-CN" dirty="0">
              <a:solidFill>
                <a:schemeClr val="tx1">
                  <a:lumMod val="85000"/>
                  <a:lumOff val="15000"/>
                </a:schemeClr>
              </a:solidFill>
              <a:latin typeface="+mn-lt"/>
              <a:ea typeface="+mn-ea"/>
              <a:cs typeface="+mn-ea"/>
              <a:sym typeface="+mn-lt"/>
            </a:endParaRPr>
          </a:p>
          <a:p>
            <a:pPr algn="l">
              <a:lnSpc>
                <a:spcPct val="130000"/>
              </a:lnSpc>
            </a:pPr>
            <a:r>
              <a:rPr lang="zh-CN" altLang="en-US" dirty="0">
                <a:solidFill>
                  <a:schemeClr val="tx1">
                    <a:lumMod val="85000"/>
                    <a:lumOff val="15000"/>
                  </a:schemeClr>
                </a:solidFill>
                <a:latin typeface="+mn-lt"/>
                <a:ea typeface="+mn-ea"/>
                <a:cs typeface="+mn-ea"/>
                <a:sym typeface="+mn-lt"/>
              </a:rPr>
              <a:t>九</a:t>
            </a:r>
            <a:r>
              <a:rPr lang="en-US" altLang="zh-CN" dirty="0">
                <a:solidFill>
                  <a:schemeClr val="tx1">
                    <a:lumMod val="85000"/>
                    <a:lumOff val="15000"/>
                  </a:schemeClr>
                </a:solidFill>
                <a:latin typeface="+mn-lt"/>
                <a:ea typeface="+mn-ea"/>
                <a:cs typeface="+mn-ea"/>
                <a:sym typeface="+mn-lt"/>
              </a:rPr>
              <a:t>·</a:t>
            </a:r>
            <a:r>
              <a:rPr lang="zh-CN" altLang="en-US" dirty="0">
                <a:solidFill>
                  <a:schemeClr val="tx1">
                    <a:lumMod val="85000"/>
                    <a:lumOff val="15000"/>
                  </a:schemeClr>
                </a:solidFill>
                <a:latin typeface="+mn-lt"/>
                <a:ea typeface="+mn-ea"/>
                <a:cs typeface="+mn-ea"/>
                <a:sym typeface="+mn-lt"/>
              </a:rPr>
              <a:t>一八事变之后在日本人控制下做了伪满洲国的傀儡皇帝，年号康德（</a:t>
            </a:r>
            <a:r>
              <a:rPr lang="en-US" altLang="zh-CN" dirty="0">
                <a:solidFill>
                  <a:schemeClr val="tx1">
                    <a:lumMod val="85000"/>
                    <a:lumOff val="15000"/>
                  </a:schemeClr>
                </a:solidFill>
                <a:latin typeface="+mn-lt"/>
                <a:ea typeface="+mn-ea"/>
                <a:cs typeface="+mn-ea"/>
                <a:sym typeface="+mn-lt"/>
              </a:rPr>
              <a:t>1934</a:t>
            </a:r>
            <a:r>
              <a:rPr lang="zh-CN" altLang="en-US" dirty="0">
                <a:solidFill>
                  <a:schemeClr val="tx1">
                    <a:lumMod val="85000"/>
                    <a:lumOff val="15000"/>
                  </a:schemeClr>
                </a:solidFill>
                <a:latin typeface="+mn-lt"/>
                <a:ea typeface="+mn-ea"/>
                <a:cs typeface="+mn-ea"/>
                <a:sym typeface="+mn-lt"/>
              </a:rPr>
              <a:t>年</a:t>
            </a:r>
            <a:r>
              <a:rPr lang="en-US" altLang="zh-CN" dirty="0">
                <a:solidFill>
                  <a:schemeClr val="tx1">
                    <a:lumMod val="85000"/>
                    <a:lumOff val="15000"/>
                  </a:schemeClr>
                </a:solidFill>
                <a:latin typeface="+mn-lt"/>
                <a:ea typeface="+mn-ea"/>
                <a:cs typeface="+mn-ea"/>
                <a:sym typeface="+mn-lt"/>
              </a:rPr>
              <a:t>—1945</a:t>
            </a:r>
            <a:r>
              <a:rPr lang="zh-CN" altLang="en-US" dirty="0">
                <a:solidFill>
                  <a:schemeClr val="tx1">
                    <a:lumMod val="85000"/>
                    <a:lumOff val="15000"/>
                  </a:schemeClr>
                </a:solidFill>
                <a:latin typeface="+mn-lt"/>
                <a:ea typeface="+mn-ea"/>
                <a:cs typeface="+mn-ea"/>
                <a:sym typeface="+mn-lt"/>
              </a:rPr>
              <a:t>年），所以又称“康德皇帝”。</a:t>
            </a:r>
            <a:endParaRPr lang="en-US" altLang="zh-CN" dirty="0">
              <a:solidFill>
                <a:schemeClr val="tx1">
                  <a:lumMod val="85000"/>
                  <a:lumOff val="15000"/>
                </a:schemeClr>
              </a:solidFill>
              <a:latin typeface="+mn-lt"/>
              <a:ea typeface="+mn-ea"/>
              <a:cs typeface="+mn-ea"/>
              <a:sym typeface="+mn-lt"/>
            </a:endParaRPr>
          </a:p>
          <a:p>
            <a:pPr algn="l">
              <a:lnSpc>
                <a:spcPct val="130000"/>
              </a:lnSpc>
            </a:pPr>
            <a:r>
              <a:rPr lang="en-US" altLang="zh-CN" dirty="0">
                <a:solidFill>
                  <a:schemeClr val="tx1">
                    <a:lumMod val="85000"/>
                    <a:lumOff val="15000"/>
                  </a:schemeClr>
                </a:solidFill>
                <a:latin typeface="+mn-lt"/>
                <a:ea typeface="+mn-ea"/>
                <a:cs typeface="+mn-ea"/>
                <a:sym typeface="+mn-lt"/>
              </a:rPr>
              <a:t>1945</a:t>
            </a:r>
            <a:r>
              <a:rPr lang="zh-CN" altLang="en-US" dirty="0">
                <a:solidFill>
                  <a:schemeClr val="tx1">
                    <a:lumMod val="85000"/>
                    <a:lumOff val="15000"/>
                  </a:schemeClr>
                </a:solidFill>
                <a:latin typeface="+mn-lt"/>
                <a:ea typeface="+mn-ea"/>
                <a:cs typeface="+mn-ea"/>
                <a:sym typeface="+mn-lt"/>
              </a:rPr>
              <a:t>年日本投降后，被苏军逮捕入伯力监狱。</a:t>
            </a:r>
            <a:endParaRPr lang="en-US" altLang="zh-CN" dirty="0">
              <a:solidFill>
                <a:schemeClr val="tx1">
                  <a:lumMod val="85000"/>
                  <a:lumOff val="15000"/>
                </a:schemeClr>
              </a:solidFill>
              <a:latin typeface="+mn-lt"/>
              <a:ea typeface="+mn-ea"/>
              <a:cs typeface="+mn-ea"/>
              <a:sym typeface="+mn-lt"/>
            </a:endParaRPr>
          </a:p>
          <a:p>
            <a:pPr algn="l">
              <a:lnSpc>
                <a:spcPct val="130000"/>
              </a:lnSpc>
            </a:pPr>
            <a:r>
              <a:rPr lang="en-US" altLang="zh-CN" dirty="0">
                <a:solidFill>
                  <a:schemeClr val="tx1">
                    <a:lumMod val="85000"/>
                    <a:lumOff val="15000"/>
                  </a:schemeClr>
                </a:solidFill>
                <a:latin typeface="+mn-lt"/>
                <a:ea typeface="+mn-ea"/>
                <a:cs typeface="+mn-ea"/>
                <a:sym typeface="+mn-lt"/>
              </a:rPr>
              <a:t>1950</a:t>
            </a:r>
            <a:r>
              <a:rPr lang="zh-CN" altLang="en-US" dirty="0">
                <a:solidFill>
                  <a:schemeClr val="tx1">
                    <a:lumMod val="85000"/>
                    <a:lumOff val="15000"/>
                  </a:schemeClr>
                </a:solidFill>
                <a:latin typeface="+mn-lt"/>
                <a:ea typeface="+mn-ea"/>
                <a:cs typeface="+mn-ea"/>
                <a:sym typeface="+mn-lt"/>
              </a:rPr>
              <a:t>年移交中国，被监禁于抚顺。</a:t>
            </a:r>
            <a:endParaRPr lang="en-US" altLang="zh-CN" dirty="0">
              <a:solidFill>
                <a:schemeClr val="tx1">
                  <a:lumMod val="85000"/>
                  <a:lumOff val="15000"/>
                </a:schemeClr>
              </a:solidFill>
              <a:latin typeface="+mn-lt"/>
              <a:ea typeface="+mn-ea"/>
              <a:cs typeface="+mn-ea"/>
              <a:sym typeface="+mn-lt"/>
            </a:endParaRPr>
          </a:p>
          <a:p>
            <a:pPr algn="l">
              <a:lnSpc>
                <a:spcPct val="130000"/>
              </a:lnSpc>
            </a:pPr>
            <a:r>
              <a:rPr lang="en-US" altLang="zh-CN" dirty="0">
                <a:solidFill>
                  <a:schemeClr val="tx1">
                    <a:lumMod val="85000"/>
                    <a:lumOff val="15000"/>
                  </a:schemeClr>
                </a:solidFill>
                <a:latin typeface="+mn-lt"/>
                <a:ea typeface="+mn-ea"/>
                <a:cs typeface="+mn-ea"/>
                <a:sym typeface="+mn-lt"/>
              </a:rPr>
              <a:t>1959</a:t>
            </a:r>
            <a:r>
              <a:rPr lang="zh-CN" altLang="en-US" dirty="0">
                <a:solidFill>
                  <a:schemeClr val="tx1">
                    <a:lumMod val="85000"/>
                    <a:lumOff val="15000"/>
                  </a:schemeClr>
                </a:solidFill>
                <a:latin typeface="+mn-lt"/>
                <a:ea typeface="+mn-ea"/>
                <a:cs typeface="+mn-ea"/>
                <a:sym typeface="+mn-lt"/>
              </a:rPr>
              <a:t>年大赦释出。后担任中国人民政治协商会议全国委员会委员、 中央文史研究馆馆员等职务。</a:t>
            </a:r>
            <a:endParaRPr lang="en-US" altLang="zh-CN" dirty="0">
              <a:solidFill>
                <a:schemeClr val="tx1">
                  <a:lumMod val="85000"/>
                  <a:lumOff val="15000"/>
                </a:schemeClr>
              </a:solidFill>
              <a:latin typeface="+mn-lt"/>
              <a:ea typeface="+mn-ea"/>
              <a:cs typeface="+mn-ea"/>
              <a:sym typeface="+mn-lt"/>
            </a:endParaRPr>
          </a:p>
          <a:p>
            <a:pPr algn="l">
              <a:lnSpc>
                <a:spcPct val="130000"/>
              </a:lnSpc>
            </a:pPr>
            <a:r>
              <a:rPr lang="en-US" altLang="zh-CN" dirty="0">
                <a:solidFill>
                  <a:schemeClr val="tx1">
                    <a:lumMod val="85000"/>
                    <a:lumOff val="15000"/>
                  </a:schemeClr>
                </a:solidFill>
                <a:latin typeface="+mn-lt"/>
                <a:ea typeface="+mn-ea"/>
                <a:cs typeface="+mn-ea"/>
                <a:sym typeface="+mn-lt"/>
              </a:rPr>
              <a:t>1967</a:t>
            </a:r>
            <a:r>
              <a:rPr lang="zh-CN" altLang="en-US" dirty="0">
                <a:solidFill>
                  <a:schemeClr val="tx1">
                    <a:lumMod val="85000"/>
                    <a:lumOff val="15000"/>
                  </a:schemeClr>
                </a:solidFill>
                <a:latin typeface="+mn-lt"/>
                <a:ea typeface="+mn-ea"/>
                <a:cs typeface="+mn-ea"/>
                <a:sym typeface="+mn-lt"/>
              </a:rPr>
              <a:t>年</a:t>
            </a:r>
            <a:r>
              <a:rPr lang="en-US" altLang="zh-CN" dirty="0">
                <a:solidFill>
                  <a:schemeClr val="tx1">
                    <a:lumMod val="85000"/>
                    <a:lumOff val="15000"/>
                  </a:schemeClr>
                </a:solidFill>
                <a:latin typeface="+mn-lt"/>
                <a:ea typeface="+mn-ea"/>
                <a:cs typeface="+mn-ea"/>
                <a:sym typeface="+mn-lt"/>
              </a:rPr>
              <a:t>10</a:t>
            </a:r>
            <a:r>
              <a:rPr lang="zh-CN" altLang="en-US" dirty="0">
                <a:solidFill>
                  <a:schemeClr val="tx1">
                    <a:lumMod val="85000"/>
                    <a:lumOff val="15000"/>
                  </a:schemeClr>
                </a:solidFill>
                <a:latin typeface="+mn-lt"/>
                <a:ea typeface="+mn-ea"/>
                <a:cs typeface="+mn-ea"/>
                <a:sym typeface="+mn-lt"/>
              </a:rPr>
              <a:t>月</a:t>
            </a:r>
            <a:r>
              <a:rPr lang="en-US" altLang="zh-CN" dirty="0">
                <a:solidFill>
                  <a:schemeClr val="tx1">
                    <a:lumMod val="85000"/>
                    <a:lumOff val="15000"/>
                  </a:schemeClr>
                </a:solidFill>
                <a:latin typeface="+mn-lt"/>
                <a:ea typeface="+mn-ea"/>
                <a:cs typeface="+mn-ea"/>
                <a:sym typeface="+mn-lt"/>
              </a:rPr>
              <a:t>17</a:t>
            </a:r>
            <a:r>
              <a:rPr lang="zh-CN" altLang="en-US" dirty="0">
                <a:solidFill>
                  <a:schemeClr val="tx1">
                    <a:lumMod val="85000"/>
                    <a:lumOff val="15000"/>
                  </a:schemeClr>
                </a:solidFill>
                <a:latin typeface="+mn-lt"/>
                <a:ea typeface="+mn-ea"/>
                <a:cs typeface="+mn-ea"/>
                <a:sym typeface="+mn-lt"/>
              </a:rPr>
              <a:t>日，因尿毒症在北京逝世，享年</a:t>
            </a:r>
            <a:r>
              <a:rPr lang="en-US" altLang="zh-CN" dirty="0">
                <a:solidFill>
                  <a:schemeClr val="tx1">
                    <a:lumMod val="85000"/>
                    <a:lumOff val="15000"/>
                  </a:schemeClr>
                </a:solidFill>
                <a:latin typeface="+mn-lt"/>
                <a:ea typeface="+mn-ea"/>
                <a:cs typeface="+mn-ea"/>
                <a:sym typeface="+mn-lt"/>
              </a:rPr>
              <a:t>61</a:t>
            </a:r>
            <a:r>
              <a:rPr lang="zh-CN" altLang="en-US" dirty="0">
                <a:solidFill>
                  <a:schemeClr val="tx1">
                    <a:lumMod val="85000"/>
                    <a:lumOff val="15000"/>
                  </a:schemeClr>
                </a:solidFill>
                <a:latin typeface="+mn-lt"/>
                <a:ea typeface="+mn-ea"/>
                <a:cs typeface="+mn-ea"/>
                <a:sym typeface="+mn-lt"/>
              </a:rPr>
              <a:t>岁。</a:t>
            </a:r>
          </a:p>
        </p:txBody>
      </p:sp>
      <p:pic>
        <p:nvPicPr>
          <p:cNvPr id="1026" name="Picture 2" descr="揭秘：末代皇帝溥仪 到底败了多少清廷珍宝_凤凰网">
            <a:extLst>
              <a:ext uri="{FF2B5EF4-FFF2-40B4-BE49-F238E27FC236}">
                <a16:creationId xmlns:a16="http://schemas.microsoft.com/office/drawing/2014/main" id="{E7767E2F-A803-E079-3400-B356A5F88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261" y="1869199"/>
            <a:ext cx="4025659" cy="365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141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00221244-6E14-4516-BEB8-1E91A3C99F98}"/>
              </a:ext>
            </a:extLst>
          </p:cNvPr>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7B828DD3-396F-4E09-8770-0DD6202DE2DE}"/>
              </a:ext>
            </a:extLst>
          </p:cNvPr>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114C0AB9-CC51-43F3-AE2D-6B555C40FDE3}"/>
              </a:ext>
            </a:extLst>
          </p:cNvPr>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04AA28FA-4952-46AD-8AF1-11FB8AE02007}"/>
              </a:ext>
            </a:extLst>
          </p:cNvPr>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C3E2D5BC-B169-4170-804C-FB0C1ADB9D7D}"/>
              </a:ext>
            </a:extLst>
          </p:cNvPr>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a:extLst>
              <a:ext uri="{FF2B5EF4-FFF2-40B4-BE49-F238E27FC236}">
                <a16:creationId xmlns:a16="http://schemas.microsoft.com/office/drawing/2014/main" id="{3B7344FB-94FD-4E8E-83A1-408F8FE30621}"/>
              </a:ext>
            </a:extLst>
          </p:cNvPr>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a:extLst>
              <a:ext uri="{FF2B5EF4-FFF2-40B4-BE49-F238E27FC236}">
                <a16:creationId xmlns:a16="http://schemas.microsoft.com/office/drawing/2014/main" id="{EF90FBAE-5FDE-4CBD-BC1A-8060EE75001B}"/>
              </a:ext>
            </a:extLst>
          </p:cNvPr>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1686802D-646A-430A-A6D1-4A45620465D6}"/>
              </a:ext>
            </a:extLst>
          </p:cNvPr>
          <p:cNvSpPr txBox="1"/>
          <p:nvPr/>
        </p:nvSpPr>
        <p:spPr>
          <a:xfrm>
            <a:off x="3760609" y="4056384"/>
            <a:ext cx="4670782" cy="584775"/>
          </a:xfrm>
          <a:prstGeom prst="rect">
            <a:avLst/>
          </a:prstGeom>
          <a:noFill/>
        </p:spPr>
        <p:txBody>
          <a:bodyPr wrap="square">
            <a:spAutoFit/>
          </a:bodyPr>
          <a:lstStyle/>
          <a:p>
            <a:pPr algn="ctr"/>
            <a:r>
              <a:rPr lang="zh-CN" altLang="en-US" sz="3200" dirty="0">
                <a:solidFill>
                  <a:schemeClr val="bg1"/>
                </a:solidFill>
                <a:latin typeface="江城律动宋" panose="02020700000000000000" pitchFamily="18" charset="-122"/>
                <a:ea typeface="江城律动宋" panose="02020700000000000000" pitchFamily="18" charset="-122"/>
              </a:rPr>
              <a:t>举证计划之外的证人</a:t>
            </a:r>
          </a:p>
        </p:txBody>
      </p:sp>
      <p:grpSp>
        <p:nvGrpSpPr>
          <p:cNvPr id="5" name="组合 4">
            <a:extLst>
              <a:ext uri="{FF2B5EF4-FFF2-40B4-BE49-F238E27FC236}">
                <a16:creationId xmlns:a16="http://schemas.microsoft.com/office/drawing/2014/main" id="{26EF1EC5-D6CE-46E2-87C7-06C845ED08F3}"/>
              </a:ext>
            </a:extLst>
          </p:cNvPr>
          <p:cNvGrpSpPr/>
          <p:nvPr/>
        </p:nvGrpSpPr>
        <p:grpSpPr>
          <a:xfrm>
            <a:off x="4961089" y="1999377"/>
            <a:ext cx="2220832" cy="1878127"/>
            <a:chOff x="2306789" y="2570151"/>
            <a:chExt cx="816135" cy="690194"/>
          </a:xfrm>
        </p:grpSpPr>
        <p:sp>
          <p:nvSpPr>
            <p:cNvPr id="25" name="任意多边形: 形状 24">
              <a:extLst>
                <a:ext uri="{FF2B5EF4-FFF2-40B4-BE49-F238E27FC236}">
                  <a16:creationId xmlns:a16="http://schemas.microsoft.com/office/drawing/2014/main" id="{44706185-7AC3-42C3-8A3E-26AA9910F923}"/>
                </a:ext>
              </a:extLst>
            </p:cNvPr>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a:extLst>
                <a:ext uri="{FF2B5EF4-FFF2-40B4-BE49-F238E27FC236}">
                  <a16:creationId xmlns:a16="http://schemas.microsoft.com/office/drawing/2014/main" id="{BFCCE220-F41B-4652-A240-3901F3A41804}"/>
                </a:ext>
              </a:extLst>
            </p:cNvPr>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BDB4E22F-2ABB-4EB7-A30C-6F25D228058F}"/>
                </a:ext>
              </a:extLst>
            </p:cNvPr>
            <p:cNvSpPr/>
            <p:nvPr/>
          </p:nvSpPr>
          <p:spPr>
            <a:xfrm>
              <a:off x="2405362" y="2660823"/>
              <a:ext cx="552094"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02</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extLst>
      <p:ext uri="{BB962C8B-B14F-4D97-AF65-F5344CB8AC3E}">
        <p14:creationId xmlns:p14="http://schemas.microsoft.com/office/powerpoint/2010/main" val="2824237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655ADE72-495C-45A6-AD67-4B13B5355AE1}"/>
              </a:ext>
            </a:extLst>
          </p:cNvPr>
          <p:cNvSpPr txBox="1"/>
          <p:nvPr/>
        </p:nvSpPr>
        <p:spPr>
          <a:xfrm>
            <a:off x="3898654" y="555362"/>
            <a:ext cx="4394692" cy="523220"/>
          </a:xfrm>
          <a:prstGeom prst="rect">
            <a:avLst/>
          </a:prstGeom>
          <a:noFill/>
        </p:spPr>
        <p:txBody>
          <a:bodyPr wrap="square">
            <a:spAutoFit/>
          </a:bodyPr>
          <a:lstStyle/>
          <a:p>
            <a:pPr algn="ctr"/>
            <a:r>
              <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rPr>
              <a:t>举证计划之外的证人</a:t>
            </a:r>
          </a:p>
        </p:txBody>
      </p:sp>
      <p:sp>
        <p:nvSpPr>
          <p:cNvPr id="40" name="文本框 88">
            <a:extLst>
              <a:ext uri="{FF2B5EF4-FFF2-40B4-BE49-F238E27FC236}">
                <a16:creationId xmlns:a16="http://schemas.microsoft.com/office/drawing/2014/main" id="{7BC84B4A-BEF3-4384-B449-8B08677596F2}"/>
              </a:ext>
            </a:extLst>
          </p:cNvPr>
          <p:cNvSpPr txBox="1"/>
          <p:nvPr/>
        </p:nvSpPr>
        <p:spPr>
          <a:xfrm>
            <a:off x="5746954" y="1329148"/>
            <a:ext cx="5589639" cy="4901342"/>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en-US" altLang="zh-CN" dirty="0">
                <a:solidFill>
                  <a:schemeClr val="tx1">
                    <a:lumMod val="85000"/>
                    <a:lumOff val="15000"/>
                  </a:schemeClr>
                </a:solidFill>
                <a:latin typeface="+mn-lt"/>
                <a:ea typeface="+mn-ea"/>
                <a:cs typeface="+mn-ea"/>
                <a:sym typeface="+mn-lt"/>
              </a:rPr>
              <a:t>1946</a:t>
            </a:r>
            <a:r>
              <a:rPr lang="zh-CN" altLang="en-US" dirty="0">
                <a:solidFill>
                  <a:schemeClr val="tx1">
                    <a:lumMod val="85000"/>
                    <a:lumOff val="15000"/>
                  </a:schemeClr>
                </a:solidFill>
                <a:latin typeface="+mn-lt"/>
                <a:ea typeface="+mn-ea"/>
                <a:cs typeface="+mn-ea"/>
                <a:sym typeface="+mn-lt"/>
              </a:rPr>
              <a:t>年</a:t>
            </a:r>
            <a:r>
              <a:rPr lang="en-US" altLang="zh-CN" dirty="0">
                <a:solidFill>
                  <a:schemeClr val="tx1">
                    <a:lumMod val="85000"/>
                    <a:lumOff val="15000"/>
                  </a:schemeClr>
                </a:solidFill>
                <a:latin typeface="+mn-lt"/>
                <a:ea typeface="+mn-ea"/>
                <a:cs typeface="+mn-ea"/>
                <a:sym typeface="+mn-lt"/>
              </a:rPr>
              <a:t>8</a:t>
            </a:r>
            <a:r>
              <a:rPr lang="zh-CN" altLang="en-US" dirty="0">
                <a:solidFill>
                  <a:schemeClr val="tx1">
                    <a:lumMod val="85000"/>
                    <a:lumOff val="15000"/>
                  </a:schemeClr>
                </a:solidFill>
                <a:latin typeface="+mn-lt"/>
                <a:ea typeface="+mn-ea"/>
                <a:cs typeface="+mn-ea"/>
                <a:sym typeface="+mn-lt"/>
              </a:rPr>
              <a:t>月</a:t>
            </a:r>
            <a:r>
              <a:rPr lang="en-US" altLang="zh-CN" dirty="0">
                <a:solidFill>
                  <a:schemeClr val="tx1">
                    <a:lumMod val="85000"/>
                    <a:lumOff val="15000"/>
                  </a:schemeClr>
                </a:solidFill>
                <a:latin typeface="+mn-lt"/>
                <a:ea typeface="+mn-ea"/>
                <a:cs typeface="+mn-ea"/>
                <a:sym typeface="+mn-lt"/>
              </a:rPr>
              <a:t>16</a:t>
            </a:r>
            <a:r>
              <a:rPr lang="zh-CN" altLang="en-US" dirty="0">
                <a:solidFill>
                  <a:schemeClr val="tx1">
                    <a:lumMod val="85000"/>
                    <a:lumOff val="15000"/>
                  </a:schemeClr>
                </a:solidFill>
                <a:latin typeface="+mn-lt"/>
                <a:ea typeface="+mn-ea"/>
                <a:cs typeface="+mn-ea"/>
                <a:sym typeface="+mn-lt"/>
              </a:rPr>
              <a:t>日出庭的溥仪，是东京审判中日本侵略“满洲”举证阶段的最后一名出庭证人，也是唯一的中国证人。然而溥仪原本并不在检方的证人名单之列。</a:t>
            </a:r>
            <a:r>
              <a:rPr lang="en-US" altLang="zh-CN" dirty="0">
                <a:solidFill>
                  <a:schemeClr val="tx1">
                    <a:lumMod val="85000"/>
                    <a:lumOff val="15000"/>
                  </a:schemeClr>
                </a:solidFill>
                <a:latin typeface="+mn-lt"/>
                <a:ea typeface="+mn-ea"/>
                <a:cs typeface="+mn-ea"/>
                <a:sym typeface="+mn-lt"/>
              </a:rPr>
              <a:t>8</a:t>
            </a:r>
            <a:r>
              <a:rPr lang="zh-CN" altLang="en-US" dirty="0">
                <a:solidFill>
                  <a:schemeClr val="tx1">
                    <a:lumMod val="85000"/>
                    <a:lumOff val="15000"/>
                  </a:schemeClr>
                </a:solidFill>
                <a:latin typeface="+mn-lt"/>
                <a:ea typeface="+mn-ea"/>
                <a:cs typeface="+mn-ea"/>
                <a:sym typeface="+mn-lt"/>
              </a:rPr>
              <a:t>月</a:t>
            </a:r>
            <a:r>
              <a:rPr lang="en-US" altLang="zh-CN" dirty="0">
                <a:solidFill>
                  <a:schemeClr val="tx1">
                    <a:lumMod val="85000"/>
                    <a:lumOff val="15000"/>
                  </a:schemeClr>
                </a:solidFill>
                <a:latin typeface="+mn-lt"/>
                <a:ea typeface="+mn-ea"/>
                <a:cs typeface="+mn-ea"/>
                <a:sym typeface="+mn-lt"/>
              </a:rPr>
              <a:t>6</a:t>
            </a:r>
            <a:r>
              <a:rPr lang="zh-CN" altLang="en-US" dirty="0">
                <a:solidFill>
                  <a:schemeClr val="tx1">
                    <a:lumMod val="85000"/>
                    <a:lumOff val="15000"/>
                  </a:schemeClr>
                </a:solidFill>
                <a:latin typeface="+mn-lt"/>
                <a:ea typeface="+mn-ea"/>
                <a:cs typeface="+mn-ea"/>
                <a:sym typeface="+mn-lt"/>
              </a:rPr>
              <a:t>日，“最后一个证人”鲍威尔作证完毕后，美国检察官麦肯齐和莫罗宣布举证阶段告终。</a:t>
            </a:r>
            <a:endParaRPr lang="en-US" altLang="zh-CN" dirty="0">
              <a:solidFill>
                <a:schemeClr val="tx1">
                  <a:lumMod val="85000"/>
                  <a:lumOff val="15000"/>
                </a:schemeClr>
              </a:solidFill>
              <a:latin typeface="+mn-lt"/>
              <a:ea typeface="+mn-ea"/>
              <a:cs typeface="+mn-ea"/>
              <a:sym typeface="+mn-lt"/>
            </a:endParaRPr>
          </a:p>
          <a:p>
            <a:pPr algn="just"/>
            <a:endParaRPr lang="en-US" altLang="zh-CN" dirty="0">
              <a:solidFill>
                <a:schemeClr val="tx1">
                  <a:lumMod val="85000"/>
                  <a:lumOff val="15000"/>
                </a:schemeClr>
              </a:solidFill>
              <a:latin typeface="+mn-lt"/>
              <a:ea typeface="+mn-ea"/>
              <a:cs typeface="+mn-ea"/>
              <a:sym typeface="+mn-lt"/>
            </a:endParaRPr>
          </a:p>
          <a:p>
            <a:pPr algn="just"/>
            <a:r>
              <a:rPr lang="zh-CN" altLang="en-US" dirty="0">
                <a:solidFill>
                  <a:schemeClr val="tx1">
                    <a:lumMod val="85000"/>
                    <a:lumOff val="15000"/>
                  </a:schemeClr>
                </a:solidFill>
                <a:latin typeface="+mn-lt"/>
                <a:ea typeface="+mn-ea"/>
                <a:cs typeface="+mn-ea"/>
                <a:sym typeface="+mn-lt"/>
              </a:rPr>
              <a:t>其实早在</a:t>
            </a:r>
            <a:r>
              <a:rPr lang="en-US" altLang="zh-CN" b="0" i="0" dirty="0">
                <a:solidFill>
                  <a:srgbClr val="000000"/>
                </a:solidFill>
                <a:effectLst/>
                <a:latin typeface="Microsoft YaHei" panose="020B0503020204020204" pitchFamily="34" charset="-122"/>
                <a:ea typeface="Microsoft YaHei" panose="020B0503020204020204" pitchFamily="34" charset="-122"/>
              </a:rPr>
              <a:t>1946</a:t>
            </a:r>
            <a:r>
              <a:rPr lang="zh-CN" altLang="en-US" b="0" i="0" dirty="0">
                <a:solidFill>
                  <a:srgbClr val="000000"/>
                </a:solidFill>
                <a:effectLst/>
                <a:latin typeface="Microsoft YaHei" panose="020B0503020204020204" pitchFamily="34" charset="-122"/>
                <a:ea typeface="Microsoft YaHei" panose="020B0503020204020204" pitchFamily="34" charset="-122"/>
              </a:rPr>
              <a:t>年</a:t>
            </a:r>
            <a:r>
              <a:rPr lang="en-US" altLang="zh-CN" b="0" i="0" dirty="0">
                <a:solidFill>
                  <a:srgbClr val="000000"/>
                </a:solidFill>
                <a:effectLst/>
                <a:latin typeface="Microsoft YaHei" panose="020B0503020204020204" pitchFamily="34" charset="-122"/>
                <a:ea typeface="Microsoft YaHei" panose="020B0503020204020204" pitchFamily="34" charset="-122"/>
              </a:rPr>
              <a:t>2</a:t>
            </a:r>
            <a:r>
              <a:rPr lang="zh-CN" altLang="en-US" b="0" i="0" dirty="0">
                <a:solidFill>
                  <a:srgbClr val="000000"/>
                </a:solidFill>
                <a:effectLst/>
                <a:latin typeface="Microsoft YaHei" panose="020B0503020204020204" pitchFamily="34" charset="-122"/>
                <a:ea typeface="Microsoft YaHei" panose="020B0503020204020204" pitchFamily="34" charset="-122"/>
              </a:rPr>
              <a:t>月</a:t>
            </a:r>
            <a:r>
              <a:rPr lang="en-US" altLang="zh-CN" b="0" i="0" dirty="0">
                <a:solidFill>
                  <a:srgbClr val="000000"/>
                </a:solidFill>
                <a:effectLst/>
                <a:latin typeface="Microsoft YaHei" panose="020B0503020204020204" pitchFamily="34" charset="-122"/>
                <a:ea typeface="Microsoft YaHei" panose="020B0503020204020204" pitchFamily="34" charset="-122"/>
              </a:rPr>
              <a:t>7</a:t>
            </a:r>
            <a:r>
              <a:rPr lang="zh-CN" altLang="en-US" b="0" i="0" dirty="0">
                <a:solidFill>
                  <a:srgbClr val="000000"/>
                </a:solidFill>
                <a:effectLst/>
                <a:latin typeface="Microsoft YaHei" panose="020B0503020204020204" pitchFamily="34" charset="-122"/>
                <a:ea typeface="Microsoft YaHei" panose="020B0503020204020204" pitchFamily="34" charset="-122"/>
              </a:rPr>
              <a:t>日，我国两位检察官就提议移送溥仪等附逆魁首前来东京作证，遗憾的是，这项提议似乎没有下文。</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algn="just"/>
            <a:endParaRPr lang="en-US" altLang="zh-CN" dirty="0">
              <a:solidFill>
                <a:srgbClr val="000000"/>
              </a:solidFill>
              <a:latin typeface="Microsoft YaHei" panose="020B0503020204020204" pitchFamily="34" charset="-122"/>
              <a:ea typeface="Microsoft YaHei" panose="020B0503020204020204" pitchFamily="34" charset="-122"/>
              <a:cs typeface="+mn-ea"/>
              <a:sym typeface="+mn-lt"/>
            </a:endParaRPr>
          </a:p>
          <a:p>
            <a:pPr algn="just"/>
            <a:r>
              <a:rPr lang="zh-CN" altLang="en-US" dirty="0">
                <a:solidFill>
                  <a:schemeClr val="tx1">
                    <a:lumMod val="85000"/>
                    <a:lumOff val="15000"/>
                  </a:schemeClr>
                </a:solidFill>
                <a:latin typeface="+mn-lt"/>
                <a:ea typeface="+mn-ea"/>
                <a:cs typeface="+mn-ea"/>
                <a:sym typeface="+mn-lt"/>
              </a:rPr>
              <a:t>此后直到</a:t>
            </a:r>
            <a:r>
              <a:rPr lang="en-US" altLang="zh-CN" dirty="0">
                <a:solidFill>
                  <a:schemeClr val="tx1">
                    <a:lumMod val="85000"/>
                    <a:lumOff val="15000"/>
                  </a:schemeClr>
                </a:solidFill>
                <a:latin typeface="+mn-lt"/>
                <a:ea typeface="+mn-ea"/>
                <a:cs typeface="+mn-ea"/>
                <a:sym typeface="+mn-lt"/>
              </a:rPr>
              <a:t>1946</a:t>
            </a:r>
            <a:r>
              <a:rPr lang="zh-CN" altLang="en-US" dirty="0">
                <a:solidFill>
                  <a:schemeClr val="tx1">
                    <a:lumMod val="85000"/>
                    <a:lumOff val="15000"/>
                  </a:schemeClr>
                </a:solidFill>
                <a:latin typeface="+mn-lt"/>
                <a:ea typeface="+mn-ea"/>
                <a:cs typeface="+mn-ea"/>
                <a:sym typeface="+mn-lt"/>
              </a:rPr>
              <a:t>年</a:t>
            </a:r>
            <a:r>
              <a:rPr lang="en-US" altLang="zh-CN" dirty="0">
                <a:solidFill>
                  <a:schemeClr val="tx1">
                    <a:lumMod val="85000"/>
                    <a:lumOff val="15000"/>
                  </a:schemeClr>
                </a:solidFill>
                <a:latin typeface="+mn-lt"/>
                <a:ea typeface="+mn-ea"/>
                <a:cs typeface="+mn-ea"/>
                <a:sym typeface="+mn-lt"/>
              </a:rPr>
              <a:t>7</a:t>
            </a:r>
            <a:r>
              <a:rPr lang="zh-CN" altLang="en-US" dirty="0">
                <a:solidFill>
                  <a:schemeClr val="tx1">
                    <a:lumMod val="85000"/>
                    <a:lumOff val="15000"/>
                  </a:schemeClr>
                </a:solidFill>
                <a:latin typeface="+mn-lt"/>
                <a:ea typeface="+mn-ea"/>
                <a:cs typeface="+mn-ea"/>
                <a:sym typeface="+mn-lt"/>
              </a:rPr>
              <a:t>月，溥仪才重回检方的视野。</a:t>
            </a:r>
            <a:r>
              <a:rPr lang="en-US" altLang="zh-CN" dirty="0">
                <a:solidFill>
                  <a:schemeClr val="tx1">
                    <a:lumMod val="85000"/>
                    <a:lumOff val="15000"/>
                  </a:schemeClr>
                </a:solidFill>
                <a:latin typeface="+mn-lt"/>
                <a:ea typeface="+mn-ea"/>
                <a:cs typeface="+mn-ea"/>
                <a:sym typeface="+mn-lt"/>
              </a:rPr>
              <a:t>7</a:t>
            </a:r>
            <a:r>
              <a:rPr lang="zh-CN" altLang="en-US" dirty="0">
                <a:solidFill>
                  <a:schemeClr val="tx1">
                    <a:lumMod val="85000"/>
                    <a:lumOff val="15000"/>
                  </a:schemeClr>
                </a:solidFill>
                <a:latin typeface="+mn-lt"/>
                <a:ea typeface="+mn-ea"/>
                <a:cs typeface="+mn-ea"/>
                <a:sym typeface="+mn-lt"/>
              </a:rPr>
              <a:t>月上中旬，苏联政府将附有溥仪供述书的文件寄给国际检察局。</a:t>
            </a:r>
            <a:endParaRPr lang="en-US" altLang="zh-CN" dirty="0">
              <a:solidFill>
                <a:schemeClr val="tx1">
                  <a:lumMod val="85000"/>
                  <a:lumOff val="15000"/>
                </a:schemeClr>
              </a:solidFill>
              <a:latin typeface="+mn-lt"/>
              <a:ea typeface="+mn-ea"/>
              <a:cs typeface="+mn-ea"/>
              <a:sym typeface="+mn-lt"/>
            </a:endParaRPr>
          </a:p>
          <a:p>
            <a:pPr algn="just"/>
            <a:endParaRPr lang="en-US" altLang="zh-CN" dirty="0">
              <a:solidFill>
                <a:schemeClr val="tx1">
                  <a:lumMod val="85000"/>
                  <a:lumOff val="15000"/>
                </a:schemeClr>
              </a:solidFill>
              <a:latin typeface="+mn-lt"/>
              <a:ea typeface="+mn-ea"/>
              <a:cs typeface="+mn-ea"/>
              <a:sym typeface="+mn-lt"/>
            </a:endParaRPr>
          </a:p>
          <a:p>
            <a:pPr algn="just"/>
            <a:r>
              <a:rPr lang="zh-CN" altLang="en-US" dirty="0">
                <a:solidFill>
                  <a:schemeClr val="tx1">
                    <a:lumMod val="85000"/>
                    <a:lumOff val="15000"/>
                  </a:schemeClr>
                </a:solidFill>
                <a:latin typeface="+mn-lt"/>
                <a:ea typeface="+mn-ea"/>
                <a:cs typeface="+mn-ea"/>
                <a:sym typeface="+mn-lt"/>
              </a:rPr>
              <a:t>耐人寻味的是，苏联陪席检察官戈伦斯基在东京的言行，</a:t>
            </a:r>
            <a:r>
              <a:rPr lang="zh-CN" altLang="en-US" b="0" i="0" dirty="0">
                <a:solidFill>
                  <a:srgbClr val="000000"/>
                </a:solidFill>
                <a:effectLst/>
                <a:latin typeface="Microsoft YaHei" panose="020B0503020204020204" pitchFamily="34" charset="-122"/>
                <a:ea typeface="Microsoft YaHei" panose="020B0503020204020204" pitchFamily="34" charset="-122"/>
              </a:rPr>
              <a:t>当他的同事忙于确认溥仪下落之际，他在国际检察局内宣称“苏联政府已转令将溥仪移交中国”，中国“东北当局可向西比利亚苏联当局接洽引渡”，这显然是不实之言。</a:t>
            </a:r>
            <a:endParaRPr lang="zh-CN" altLang="en-US" dirty="0">
              <a:solidFill>
                <a:schemeClr val="tx1">
                  <a:lumMod val="85000"/>
                  <a:lumOff val="15000"/>
                </a:schemeClr>
              </a:solidFill>
              <a:latin typeface="+mn-lt"/>
              <a:ea typeface="+mn-ea"/>
              <a:cs typeface="+mn-ea"/>
              <a:sym typeface="+mn-lt"/>
            </a:endParaRPr>
          </a:p>
        </p:txBody>
      </p:sp>
      <p:pic>
        <p:nvPicPr>
          <p:cNvPr id="6" name="图片 5">
            <a:extLst>
              <a:ext uri="{FF2B5EF4-FFF2-40B4-BE49-F238E27FC236}">
                <a16:creationId xmlns:a16="http://schemas.microsoft.com/office/drawing/2014/main" id="{EB0C2F14-FE8A-BDB0-41EB-4049F1D04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70" y="1811041"/>
            <a:ext cx="4898117" cy="3235917"/>
          </a:xfrm>
          <a:prstGeom prst="rect">
            <a:avLst/>
          </a:prstGeom>
        </p:spPr>
      </p:pic>
    </p:spTree>
    <p:extLst>
      <p:ext uri="{BB962C8B-B14F-4D97-AF65-F5344CB8AC3E}">
        <p14:creationId xmlns:p14="http://schemas.microsoft.com/office/powerpoint/2010/main" val="2735400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655ADE72-495C-45A6-AD67-4B13B5355AE1}"/>
              </a:ext>
            </a:extLst>
          </p:cNvPr>
          <p:cNvSpPr txBox="1"/>
          <p:nvPr/>
        </p:nvSpPr>
        <p:spPr>
          <a:xfrm>
            <a:off x="3898654" y="555362"/>
            <a:ext cx="4394692" cy="523220"/>
          </a:xfrm>
          <a:prstGeom prst="rect">
            <a:avLst/>
          </a:prstGeom>
          <a:noFill/>
        </p:spPr>
        <p:txBody>
          <a:bodyPr wrap="square">
            <a:spAutoFit/>
          </a:bodyPr>
          <a:lstStyle/>
          <a:p>
            <a:pPr algn="ctr"/>
            <a:r>
              <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rPr>
              <a:t>苏联的动机</a:t>
            </a:r>
          </a:p>
        </p:txBody>
      </p:sp>
      <p:sp>
        <p:nvSpPr>
          <p:cNvPr id="40" name="文本框 88">
            <a:extLst>
              <a:ext uri="{FF2B5EF4-FFF2-40B4-BE49-F238E27FC236}">
                <a16:creationId xmlns:a16="http://schemas.microsoft.com/office/drawing/2014/main" id="{7BC84B4A-BEF3-4384-B449-8B08677596F2}"/>
              </a:ext>
            </a:extLst>
          </p:cNvPr>
          <p:cNvSpPr txBox="1"/>
          <p:nvPr/>
        </p:nvSpPr>
        <p:spPr>
          <a:xfrm>
            <a:off x="1787012" y="1220580"/>
            <a:ext cx="8617975" cy="1622047"/>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zh-CN" sz="1800" dirty="0">
                <a:solidFill>
                  <a:schemeClr val="tx1">
                    <a:lumMod val="85000"/>
                    <a:lumOff val="15000"/>
                  </a:schemeClr>
                </a:solidFill>
                <a:latin typeface="+mn-lt"/>
                <a:ea typeface="+mn-ea"/>
                <a:cs typeface="+mn-ea"/>
              </a:rPr>
              <a:t>苏联一方面主动提供证据以帮助盟国检控日本侵略战争罪行，另一方面又谨慎地避免任何可能导致溥仪脱离己方掌控的风险，这种矛盾性是它在人类公理和国家利益之间左右摇摆的体现。</a:t>
            </a:r>
          </a:p>
          <a:p>
            <a:pPr algn="just"/>
            <a:endParaRPr lang="zh-CN" altLang="en-US" dirty="0">
              <a:solidFill>
                <a:schemeClr val="tx1">
                  <a:lumMod val="85000"/>
                  <a:lumOff val="15000"/>
                </a:schemeClr>
              </a:solidFill>
              <a:latin typeface="+mn-lt"/>
              <a:ea typeface="+mn-ea"/>
              <a:cs typeface="+mn-ea"/>
              <a:sym typeface="+mn-lt"/>
            </a:endParaRPr>
          </a:p>
        </p:txBody>
      </p:sp>
      <p:grpSp>
        <p:nvGrpSpPr>
          <p:cNvPr id="3" name="组合 2">
            <a:extLst>
              <a:ext uri="{FF2B5EF4-FFF2-40B4-BE49-F238E27FC236}">
                <a16:creationId xmlns:a16="http://schemas.microsoft.com/office/drawing/2014/main" id="{55B665DB-1EC3-4794-542B-2FFF65426DFC}"/>
              </a:ext>
            </a:extLst>
          </p:cNvPr>
          <p:cNvGrpSpPr/>
          <p:nvPr/>
        </p:nvGrpSpPr>
        <p:grpSpPr>
          <a:xfrm>
            <a:off x="1473100" y="2842627"/>
            <a:ext cx="2425554" cy="3673636"/>
            <a:chOff x="1851478" y="1527629"/>
            <a:chExt cx="2520951" cy="4034973"/>
          </a:xfrm>
        </p:grpSpPr>
        <p:grpSp>
          <p:nvGrpSpPr>
            <p:cNvPr id="4" name="组合 3">
              <a:extLst>
                <a:ext uri="{FF2B5EF4-FFF2-40B4-BE49-F238E27FC236}">
                  <a16:creationId xmlns:a16="http://schemas.microsoft.com/office/drawing/2014/main" id="{65B76761-6E4F-EB9B-DB15-68446167555A}"/>
                </a:ext>
              </a:extLst>
            </p:cNvPr>
            <p:cNvGrpSpPr/>
            <p:nvPr/>
          </p:nvGrpSpPr>
          <p:grpSpPr>
            <a:xfrm>
              <a:off x="1851478" y="1527629"/>
              <a:ext cx="2520951" cy="4034973"/>
              <a:chOff x="1635578" y="1451429"/>
              <a:chExt cx="2520951" cy="4034973"/>
            </a:xfrm>
          </p:grpSpPr>
          <p:sp>
            <p:nvSpPr>
              <p:cNvPr id="9" name="矩形 8">
                <a:extLst>
                  <a:ext uri="{FF2B5EF4-FFF2-40B4-BE49-F238E27FC236}">
                    <a16:creationId xmlns:a16="http://schemas.microsoft.com/office/drawing/2014/main" id="{8E6F4B83-F843-ABCB-3F18-F3F216C3D893}"/>
                  </a:ext>
                </a:extLst>
              </p:cNvPr>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直角三角形 9">
                <a:extLst>
                  <a:ext uri="{FF2B5EF4-FFF2-40B4-BE49-F238E27FC236}">
                    <a16:creationId xmlns:a16="http://schemas.microsoft.com/office/drawing/2014/main" id="{A4C568D8-0F25-90B9-C3E8-71A524757DEE}"/>
                  </a:ext>
                </a:extLst>
              </p:cNvPr>
              <p:cNvSpPr/>
              <p:nvPr/>
            </p:nvSpPr>
            <p:spPr>
              <a:xfrm rot="5400000">
                <a:off x="1621064" y="1465945"/>
                <a:ext cx="609600" cy="580572"/>
              </a:xfrm>
              <a:prstGeom prst="rtTriangle">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11" name="直角三角形 10">
                <a:extLst>
                  <a:ext uri="{FF2B5EF4-FFF2-40B4-BE49-F238E27FC236}">
                    <a16:creationId xmlns:a16="http://schemas.microsoft.com/office/drawing/2014/main" id="{C515EBB8-1D7E-F8A8-57D7-D66792DD1061}"/>
                  </a:ext>
                </a:extLst>
              </p:cNvPr>
              <p:cNvSpPr/>
              <p:nvPr/>
            </p:nvSpPr>
            <p:spPr>
              <a:xfrm rot="5400000" flipH="1" flipV="1">
                <a:off x="3223360" y="4553233"/>
                <a:ext cx="955929" cy="910409"/>
              </a:xfrm>
              <a:prstGeom prst="rtTriangle">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5" name="文本框 88">
              <a:extLst>
                <a:ext uri="{FF2B5EF4-FFF2-40B4-BE49-F238E27FC236}">
                  <a16:creationId xmlns:a16="http://schemas.microsoft.com/office/drawing/2014/main" id="{76830955-C1AD-A911-85F8-CAB3B46C1327}"/>
                </a:ext>
              </a:extLst>
            </p:cNvPr>
            <p:cNvSpPr txBox="1"/>
            <p:nvPr/>
          </p:nvSpPr>
          <p:spPr>
            <a:xfrm>
              <a:off x="2193539" y="2393763"/>
              <a:ext cx="1835919" cy="2839614"/>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latin typeface="+mn-lt"/>
                  <a:ea typeface="+mn-ea"/>
                  <a:cs typeface="+mn-ea"/>
                  <a:sym typeface="+mn-lt"/>
                </a:rPr>
                <a:t>溥仪作为清朝最后一位皇帝，具有历史和政治象征意义。他的形象可能被不同势力利用，苏联希望保持对他的控制，以防他被塑造为反对共产主义的象征。</a:t>
              </a:r>
            </a:p>
          </p:txBody>
        </p:sp>
        <p:sp>
          <p:nvSpPr>
            <p:cNvPr id="7" name="TextBox 81">
              <a:extLst>
                <a:ext uri="{FF2B5EF4-FFF2-40B4-BE49-F238E27FC236}">
                  <a16:creationId xmlns:a16="http://schemas.microsoft.com/office/drawing/2014/main" id="{0070BBB2-C050-9637-C05A-EC9B52AAA333}"/>
                </a:ext>
              </a:extLst>
            </p:cNvPr>
            <p:cNvSpPr txBox="1"/>
            <p:nvPr/>
          </p:nvSpPr>
          <p:spPr>
            <a:xfrm>
              <a:off x="2463941" y="1917809"/>
              <a:ext cx="1357846" cy="439465"/>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意识形态</a:t>
              </a:r>
            </a:p>
          </p:txBody>
        </p:sp>
      </p:grpSp>
      <p:grpSp>
        <p:nvGrpSpPr>
          <p:cNvPr id="12" name="组合 11">
            <a:extLst>
              <a:ext uri="{FF2B5EF4-FFF2-40B4-BE49-F238E27FC236}">
                <a16:creationId xmlns:a16="http://schemas.microsoft.com/office/drawing/2014/main" id="{6D14E1A6-D219-5966-BF5F-3C8E641DD0E0}"/>
              </a:ext>
            </a:extLst>
          </p:cNvPr>
          <p:cNvGrpSpPr/>
          <p:nvPr/>
        </p:nvGrpSpPr>
        <p:grpSpPr>
          <a:xfrm>
            <a:off x="4892326" y="2842627"/>
            <a:ext cx="2407347" cy="3673634"/>
            <a:chOff x="1851478" y="1527629"/>
            <a:chExt cx="2520951" cy="4034973"/>
          </a:xfrm>
        </p:grpSpPr>
        <p:grpSp>
          <p:nvGrpSpPr>
            <p:cNvPr id="13" name="组合 12">
              <a:extLst>
                <a:ext uri="{FF2B5EF4-FFF2-40B4-BE49-F238E27FC236}">
                  <a16:creationId xmlns:a16="http://schemas.microsoft.com/office/drawing/2014/main" id="{F810576F-8358-1261-EA79-01182FD5A161}"/>
                </a:ext>
              </a:extLst>
            </p:cNvPr>
            <p:cNvGrpSpPr/>
            <p:nvPr/>
          </p:nvGrpSpPr>
          <p:grpSpPr>
            <a:xfrm>
              <a:off x="1851478" y="1527629"/>
              <a:ext cx="2520951" cy="4034973"/>
              <a:chOff x="1635578" y="1451429"/>
              <a:chExt cx="2520951" cy="4034973"/>
            </a:xfrm>
          </p:grpSpPr>
          <p:sp>
            <p:nvSpPr>
              <p:cNvPr id="17" name="矩形 16">
                <a:extLst>
                  <a:ext uri="{FF2B5EF4-FFF2-40B4-BE49-F238E27FC236}">
                    <a16:creationId xmlns:a16="http://schemas.microsoft.com/office/drawing/2014/main" id="{8261508D-4F62-F653-4E36-5E8FA2F03208}"/>
                  </a:ext>
                </a:extLst>
              </p:cNvPr>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直角三角形 17">
                <a:extLst>
                  <a:ext uri="{FF2B5EF4-FFF2-40B4-BE49-F238E27FC236}">
                    <a16:creationId xmlns:a16="http://schemas.microsoft.com/office/drawing/2014/main" id="{D39DEE1C-ADAA-31C6-BF54-7F7E8DE91CEC}"/>
                  </a:ext>
                </a:extLst>
              </p:cNvPr>
              <p:cNvSpPr/>
              <p:nvPr/>
            </p:nvSpPr>
            <p:spPr>
              <a:xfrm rot="5400000">
                <a:off x="1621064" y="1465945"/>
                <a:ext cx="609600" cy="580572"/>
              </a:xfrm>
              <a:prstGeom prst="rtTriangle">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19" name="直角三角形 18">
                <a:extLst>
                  <a:ext uri="{FF2B5EF4-FFF2-40B4-BE49-F238E27FC236}">
                    <a16:creationId xmlns:a16="http://schemas.microsoft.com/office/drawing/2014/main" id="{BF00F671-1C16-DFC7-06F6-173DBA2D9A42}"/>
                  </a:ext>
                </a:extLst>
              </p:cNvPr>
              <p:cNvSpPr/>
              <p:nvPr/>
            </p:nvSpPr>
            <p:spPr>
              <a:xfrm rot="5400000" flipH="1" flipV="1">
                <a:off x="3223360" y="4553233"/>
                <a:ext cx="955929" cy="910409"/>
              </a:xfrm>
              <a:prstGeom prst="rtTriangle">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14" name="文本框 88">
              <a:extLst>
                <a:ext uri="{FF2B5EF4-FFF2-40B4-BE49-F238E27FC236}">
                  <a16:creationId xmlns:a16="http://schemas.microsoft.com/office/drawing/2014/main" id="{F4095605-57CC-7BE9-390B-0B9B60065CCA}"/>
                </a:ext>
              </a:extLst>
            </p:cNvPr>
            <p:cNvSpPr txBox="1"/>
            <p:nvPr/>
          </p:nvSpPr>
          <p:spPr>
            <a:xfrm>
              <a:off x="2156927" y="2741025"/>
              <a:ext cx="1835919" cy="1916741"/>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latin typeface="+mn-lt"/>
                  <a:ea typeface="+mn-ea"/>
                  <a:cs typeface="+mn-ea"/>
                  <a:sym typeface="+mn-lt"/>
                </a:rPr>
                <a:t>溥仪如果脱离掌控，可能被国民党或其他势力利用，成为反共的工具，威胁到苏联支持的共产党势力。</a:t>
              </a:r>
            </a:p>
          </p:txBody>
        </p:sp>
        <p:sp>
          <p:nvSpPr>
            <p:cNvPr id="15" name="TextBox 81">
              <a:extLst>
                <a:ext uri="{FF2B5EF4-FFF2-40B4-BE49-F238E27FC236}">
                  <a16:creationId xmlns:a16="http://schemas.microsoft.com/office/drawing/2014/main" id="{F72E0285-738D-3884-9494-A3444C0E8D9A}"/>
                </a:ext>
              </a:extLst>
            </p:cNvPr>
            <p:cNvSpPr txBox="1"/>
            <p:nvPr/>
          </p:nvSpPr>
          <p:spPr>
            <a:xfrm>
              <a:off x="2480690" y="1954299"/>
              <a:ext cx="1324349" cy="439465"/>
            </a:xfrm>
            <a:prstGeom prst="rect">
              <a:avLst/>
            </a:prstGeom>
            <a:noFill/>
          </p:spPr>
          <p:txBody>
            <a:bodyPr wrap="square" rtlCol="0">
              <a:spAutoFit/>
            </a:bodyPr>
            <a:lstStyle/>
            <a:p>
              <a:r>
                <a:rPr lang="zh-CN" altLang="en-US" sz="2000" b="1" dirty="0">
                  <a:solidFill>
                    <a:schemeClr val="tx1">
                      <a:lumMod val="95000"/>
                      <a:lumOff val="5000"/>
                    </a:schemeClr>
                  </a:solidFill>
                  <a:cs typeface="+mn-ea"/>
                </a:rPr>
                <a:t>潜在威胁</a:t>
              </a:r>
              <a:endParaRPr lang="zh-CN" altLang="en-US" sz="2000" b="1" dirty="0">
                <a:solidFill>
                  <a:schemeClr val="tx1">
                    <a:lumMod val="95000"/>
                    <a:lumOff val="5000"/>
                  </a:schemeClr>
                </a:solidFill>
                <a:cs typeface="+mn-ea"/>
                <a:sym typeface="+mn-lt"/>
              </a:endParaRPr>
            </a:p>
          </p:txBody>
        </p:sp>
      </p:grpSp>
      <p:grpSp>
        <p:nvGrpSpPr>
          <p:cNvPr id="20" name="组合 19">
            <a:extLst>
              <a:ext uri="{FF2B5EF4-FFF2-40B4-BE49-F238E27FC236}">
                <a16:creationId xmlns:a16="http://schemas.microsoft.com/office/drawing/2014/main" id="{7153496F-FC61-FF04-023F-13A89078860F}"/>
              </a:ext>
            </a:extLst>
          </p:cNvPr>
          <p:cNvGrpSpPr/>
          <p:nvPr/>
        </p:nvGrpSpPr>
        <p:grpSpPr>
          <a:xfrm>
            <a:off x="8292480" y="2842625"/>
            <a:ext cx="2415953" cy="3673634"/>
            <a:chOff x="1851478" y="1527629"/>
            <a:chExt cx="2520951" cy="4034973"/>
          </a:xfrm>
        </p:grpSpPr>
        <p:grpSp>
          <p:nvGrpSpPr>
            <p:cNvPr id="21" name="组合 20">
              <a:extLst>
                <a:ext uri="{FF2B5EF4-FFF2-40B4-BE49-F238E27FC236}">
                  <a16:creationId xmlns:a16="http://schemas.microsoft.com/office/drawing/2014/main" id="{B5D804E8-7A5C-946A-1935-A13692C6BA81}"/>
                </a:ext>
              </a:extLst>
            </p:cNvPr>
            <p:cNvGrpSpPr/>
            <p:nvPr/>
          </p:nvGrpSpPr>
          <p:grpSpPr>
            <a:xfrm>
              <a:off x="1851478" y="1527629"/>
              <a:ext cx="2520951" cy="4034973"/>
              <a:chOff x="1635578" y="1451429"/>
              <a:chExt cx="2520951" cy="4034973"/>
            </a:xfrm>
          </p:grpSpPr>
          <p:sp>
            <p:nvSpPr>
              <p:cNvPr id="25" name="矩形 24">
                <a:extLst>
                  <a:ext uri="{FF2B5EF4-FFF2-40B4-BE49-F238E27FC236}">
                    <a16:creationId xmlns:a16="http://schemas.microsoft.com/office/drawing/2014/main" id="{60B1346B-3BD4-CC50-02BD-47F908046B91}"/>
                  </a:ext>
                </a:extLst>
              </p:cNvPr>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直角三角形 26">
                <a:extLst>
                  <a:ext uri="{FF2B5EF4-FFF2-40B4-BE49-F238E27FC236}">
                    <a16:creationId xmlns:a16="http://schemas.microsoft.com/office/drawing/2014/main" id="{659F3122-378E-2D49-43DA-FF786B6C99AB}"/>
                  </a:ext>
                </a:extLst>
              </p:cNvPr>
              <p:cNvSpPr/>
              <p:nvPr/>
            </p:nvSpPr>
            <p:spPr>
              <a:xfrm rot="5400000">
                <a:off x="1621064" y="1465945"/>
                <a:ext cx="609600" cy="580572"/>
              </a:xfrm>
              <a:prstGeom prst="rtTriangl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28" name="直角三角形 27">
                <a:extLst>
                  <a:ext uri="{FF2B5EF4-FFF2-40B4-BE49-F238E27FC236}">
                    <a16:creationId xmlns:a16="http://schemas.microsoft.com/office/drawing/2014/main" id="{363FA0C3-497E-0EA5-16C6-D8D59E1ABE22}"/>
                  </a:ext>
                </a:extLst>
              </p:cNvPr>
              <p:cNvSpPr/>
              <p:nvPr/>
            </p:nvSpPr>
            <p:spPr>
              <a:xfrm rot="5400000" flipH="1" flipV="1">
                <a:off x="3223360" y="4553233"/>
                <a:ext cx="955929" cy="910409"/>
              </a:xfrm>
              <a:prstGeom prst="rtTriangl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22" name="文本框 88">
              <a:extLst>
                <a:ext uri="{FF2B5EF4-FFF2-40B4-BE49-F238E27FC236}">
                  <a16:creationId xmlns:a16="http://schemas.microsoft.com/office/drawing/2014/main" id="{8B301C06-FDCB-D6D7-8613-90F87EDBE738}"/>
                </a:ext>
              </a:extLst>
            </p:cNvPr>
            <p:cNvSpPr txBox="1"/>
            <p:nvPr/>
          </p:nvSpPr>
          <p:spPr>
            <a:xfrm>
              <a:off x="2171138" y="2777048"/>
              <a:ext cx="1891282" cy="160911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latin typeface="+mn-lt"/>
                  <a:ea typeface="+mn-ea"/>
                  <a:cs typeface="+mn-ea"/>
                  <a:sym typeface="+mn-lt"/>
                </a:rPr>
                <a:t>苏联需要平衡与中国共产党及其他政治势力的关系，确保其在后续中国政治中的战略利益</a:t>
              </a:r>
            </a:p>
          </p:txBody>
        </p:sp>
        <p:sp>
          <p:nvSpPr>
            <p:cNvPr id="23" name="TextBox 81">
              <a:extLst>
                <a:ext uri="{FF2B5EF4-FFF2-40B4-BE49-F238E27FC236}">
                  <a16:creationId xmlns:a16="http://schemas.microsoft.com/office/drawing/2014/main" id="{E7505316-6552-79DC-ED35-F4C18630BFE5}"/>
                </a:ext>
              </a:extLst>
            </p:cNvPr>
            <p:cNvSpPr txBox="1"/>
            <p:nvPr/>
          </p:nvSpPr>
          <p:spPr>
            <a:xfrm>
              <a:off x="2459394" y="1954301"/>
              <a:ext cx="1259409" cy="439465"/>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国际关系</a:t>
              </a:r>
            </a:p>
          </p:txBody>
        </p:sp>
      </p:grpSp>
    </p:spTree>
    <p:extLst>
      <p:ext uri="{BB962C8B-B14F-4D97-AF65-F5344CB8AC3E}">
        <p14:creationId xmlns:p14="http://schemas.microsoft.com/office/powerpoint/2010/main" val="74786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00221244-6E14-4516-BEB8-1E91A3C99F98}"/>
              </a:ext>
            </a:extLst>
          </p:cNvPr>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7B828DD3-396F-4E09-8770-0DD6202DE2DE}"/>
              </a:ext>
            </a:extLst>
          </p:cNvPr>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114C0AB9-CC51-43F3-AE2D-6B555C40FDE3}"/>
              </a:ext>
            </a:extLst>
          </p:cNvPr>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04AA28FA-4952-46AD-8AF1-11FB8AE02007}"/>
              </a:ext>
            </a:extLst>
          </p:cNvPr>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C3E2D5BC-B169-4170-804C-FB0C1ADB9D7D}"/>
              </a:ext>
            </a:extLst>
          </p:cNvPr>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a:extLst>
              <a:ext uri="{FF2B5EF4-FFF2-40B4-BE49-F238E27FC236}">
                <a16:creationId xmlns:a16="http://schemas.microsoft.com/office/drawing/2014/main" id="{3B7344FB-94FD-4E8E-83A1-408F8FE30621}"/>
              </a:ext>
            </a:extLst>
          </p:cNvPr>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a:extLst>
              <a:ext uri="{FF2B5EF4-FFF2-40B4-BE49-F238E27FC236}">
                <a16:creationId xmlns:a16="http://schemas.microsoft.com/office/drawing/2014/main" id="{EF90FBAE-5FDE-4CBD-BC1A-8060EE75001B}"/>
              </a:ext>
            </a:extLst>
          </p:cNvPr>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1686802D-646A-430A-A6D1-4A45620465D6}"/>
              </a:ext>
            </a:extLst>
          </p:cNvPr>
          <p:cNvSpPr txBox="1"/>
          <p:nvPr/>
        </p:nvSpPr>
        <p:spPr>
          <a:xfrm>
            <a:off x="3760609" y="4056384"/>
            <a:ext cx="4670782" cy="584775"/>
          </a:xfrm>
          <a:prstGeom prst="rect">
            <a:avLst/>
          </a:prstGeom>
          <a:noFill/>
        </p:spPr>
        <p:txBody>
          <a:bodyPr wrap="square">
            <a:spAutoFit/>
          </a:bodyPr>
          <a:lstStyle/>
          <a:p>
            <a:pPr algn="ctr"/>
            <a:r>
              <a:rPr lang="zh-CN" altLang="en-US" sz="3200" dirty="0">
                <a:solidFill>
                  <a:schemeClr val="bg1"/>
                </a:solidFill>
                <a:latin typeface="江城律动宋" panose="02020700000000000000" pitchFamily="18" charset="-122"/>
                <a:ea typeface="江城律动宋" panose="02020700000000000000" pitchFamily="18" charset="-122"/>
              </a:rPr>
              <a:t>东京审判出现的问题</a:t>
            </a:r>
          </a:p>
        </p:txBody>
      </p:sp>
      <p:grpSp>
        <p:nvGrpSpPr>
          <p:cNvPr id="5" name="组合 4">
            <a:extLst>
              <a:ext uri="{FF2B5EF4-FFF2-40B4-BE49-F238E27FC236}">
                <a16:creationId xmlns:a16="http://schemas.microsoft.com/office/drawing/2014/main" id="{26EF1EC5-D6CE-46E2-87C7-06C845ED08F3}"/>
              </a:ext>
            </a:extLst>
          </p:cNvPr>
          <p:cNvGrpSpPr/>
          <p:nvPr/>
        </p:nvGrpSpPr>
        <p:grpSpPr>
          <a:xfrm>
            <a:off x="4961089" y="1999377"/>
            <a:ext cx="2220832" cy="1878127"/>
            <a:chOff x="2306789" y="2570151"/>
            <a:chExt cx="816135" cy="690194"/>
          </a:xfrm>
        </p:grpSpPr>
        <p:sp>
          <p:nvSpPr>
            <p:cNvPr id="25" name="任意多边形: 形状 24">
              <a:extLst>
                <a:ext uri="{FF2B5EF4-FFF2-40B4-BE49-F238E27FC236}">
                  <a16:creationId xmlns:a16="http://schemas.microsoft.com/office/drawing/2014/main" id="{44706185-7AC3-42C3-8A3E-26AA9910F923}"/>
                </a:ext>
              </a:extLst>
            </p:cNvPr>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a:extLst>
                <a:ext uri="{FF2B5EF4-FFF2-40B4-BE49-F238E27FC236}">
                  <a16:creationId xmlns:a16="http://schemas.microsoft.com/office/drawing/2014/main" id="{BFCCE220-F41B-4652-A240-3901F3A41804}"/>
                </a:ext>
              </a:extLst>
            </p:cNvPr>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 fmla="*/ 1119 w 548966"/>
                <a:gd name="connsiteY0" fmla="*/ 307311 h 485273"/>
                <a:gd name="connsiteX1" fmla="*/ 149468 w 548966"/>
                <a:gd name="connsiteY1" fmla="*/ 49534 h 485273"/>
                <a:gd name="connsiteX2" fmla="*/ 378068 w 548966"/>
                <a:gd name="connsiteY2" fmla="*/ 11434 h 485273"/>
                <a:gd name="connsiteX3" fmla="*/ 543168 w 548966"/>
                <a:gd name="connsiteY3" fmla="*/ 189234 h 485273"/>
                <a:gd name="connsiteX4" fmla="*/ 505068 w 548966"/>
                <a:gd name="connsiteY4" fmla="*/ 367034 h 485273"/>
                <a:gd name="connsiteX5" fmla="*/ 441568 w 548966"/>
                <a:gd name="connsiteY5" fmla="*/ 468634 h 485273"/>
                <a:gd name="connsiteX6" fmla="*/ 225668 w 548966"/>
                <a:gd name="connsiteY6" fmla="*/ 468634 h 485273"/>
                <a:gd name="connsiteX7" fmla="*/ 1119 w 548966"/>
                <a:gd name="connsiteY7" fmla="*/ 307311 h 485273"/>
                <a:gd name="connsiteX0" fmla="*/ 2744 w 550591"/>
                <a:gd name="connsiteY0" fmla="*/ 307311 h 485273"/>
                <a:gd name="connsiteX1" fmla="*/ 151093 w 550591"/>
                <a:gd name="connsiteY1" fmla="*/ 49534 h 485273"/>
                <a:gd name="connsiteX2" fmla="*/ 379693 w 550591"/>
                <a:gd name="connsiteY2" fmla="*/ 11434 h 485273"/>
                <a:gd name="connsiteX3" fmla="*/ 544793 w 550591"/>
                <a:gd name="connsiteY3" fmla="*/ 189234 h 485273"/>
                <a:gd name="connsiteX4" fmla="*/ 506693 w 550591"/>
                <a:gd name="connsiteY4" fmla="*/ 367034 h 485273"/>
                <a:gd name="connsiteX5" fmla="*/ 443193 w 550591"/>
                <a:gd name="connsiteY5" fmla="*/ 468634 h 485273"/>
                <a:gd name="connsiteX6" fmla="*/ 227293 w 550591"/>
                <a:gd name="connsiteY6" fmla="*/ 468634 h 485273"/>
                <a:gd name="connsiteX7" fmla="*/ 2744 w 550591"/>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1120 w 548967"/>
                <a:gd name="connsiteY0" fmla="*/ 307311 h 485273"/>
                <a:gd name="connsiteX1" fmla="*/ 149469 w 548967"/>
                <a:gd name="connsiteY1" fmla="*/ 49534 h 485273"/>
                <a:gd name="connsiteX2" fmla="*/ 378069 w 548967"/>
                <a:gd name="connsiteY2" fmla="*/ 11434 h 485273"/>
                <a:gd name="connsiteX3" fmla="*/ 543169 w 548967"/>
                <a:gd name="connsiteY3" fmla="*/ 189234 h 485273"/>
                <a:gd name="connsiteX4" fmla="*/ 505069 w 548967"/>
                <a:gd name="connsiteY4" fmla="*/ 367034 h 485273"/>
                <a:gd name="connsiteX5" fmla="*/ 441569 w 548967"/>
                <a:gd name="connsiteY5" fmla="*/ 468634 h 485273"/>
                <a:gd name="connsiteX6" fmla="*/ 225669 w 548967"/>
                <a:gd name="connsiteY6" fmla="*/ 468634 h 485273"/>
                <a:gd name="connsiteX7" fmla="*/ 1120 w 548967"/>
                <a:gd name="connsiteY7" fmla="*/ 307311 h 485273"/>
                <a:gd name="connsiteX0" fmla="*/ 87 w 547934"/>
                <a:gd name="connsiteY0" fmla="*/ 307311 h 494865"/>
                <a:gd name="connsiteX1" fmla="*/ 148436 w 547934"/>
                <a:gd name="connsiteY1" fmla="*/ 49534 h 494865"/>
                <a:gd name="connsiteX2" fmla="*/ 377036 w 547934"/>
                <a:gd name="connsiteY2" fmla="*/ 11434 h 494865"/>
                <a:gd name="connsiteX3" fmla="*/ 542136 w 547934"/>
                <a:gd name="connsiteY3" fmla="*/ 189234 h 494865"/>
                <a:gd name="connsiteX4" fmla="*/ 504036 w 547934"/>
                <a:gd name="connsiteY4" fmla="*/ 367034 h 494865"/>
                <a:gd name="connsiteX5" fmla="*/ 440536 w 547934"/>
                <a:gd name="connsiteY5" fmla="*/ 468634 h 494865"/>
                <a:gd name="connsiteX6" fmla="*/ 167887 w 547934"/>
                <a:gd name="connsiteY6" fmla="*/ 482821 h 494865"/>
                <a:gd name="connsiteX7" fmla="*/ 87 w 547934"/>
                <a:gd name="connsiteY7" fmla="*/ 307311 h 494865"/>
                <a:gd name="connsiteX0" fmla="*/ 1003 w 548850"/>
                <a:gd name="connsiteY0" fmla="*/ 304834 h 492388"/>
                <a:gd name="connsiteX1" fmla="*/ 112465 w 548850"/>
                <a:gd name="connsiteY1" fmla="*/ 55569 h 492388"/>
                <a:gd name="connsiteX2" fmla="*/ 377952 w 548850"/>
                <a:gd name="connsiteY2" fmla="*/ 8957 h 492388"/>
                <a:gd name="connsiteX3" fmla="*/ 543052 w 548850"/>
                <a:gd name="connsiteY3" fmla="*/ 186757 h 492388"/>
                <a:gd name="connsiteX4" fmla="*/ 504952 w 548850"/>
                <a:gd name="connsiteY4" fmla="*/ 364557 h 492388"/>
                <a:gd name="connsiteX5" fmla="*/ 441452 w 548850"/>
                <a:gd name="connsiteY5" fmla="*/ 466157 h 492388"/>
                <a:gd name="connsiteX6" fmla="*/ 168803 w 548850"/>
                <a:gd name="connsiteY6" fmla="*/ 480344 h 492388"/>
                <a:gd name="connsiteX7" fmla="*/ 1003 w 548850"/>
                <a:gd name="connsiteY7" fmla="*/ 304834 h 492388"/>
                <a:gd name="connsiteX0" fmla="*/ 1003 w 543092"/>
                <a:gd name="connsiteY0" fmla="*/ 304834 h 492388"/>
                <a:gd name="connsiteX1" fmla="*/ 112465 w 543092"/>
                <a:gd name="connsiteY1" fmla="*/ 55569 h 492388"/>
                <a:gd name="connsiteX2" fmla="*/ 377952 w 543092"/>
                <a:gd name="connsiteY2" fmla="*/ 8957 h 492388"/>
                <a:gd name="connsiteX3" fmla="*/ 543052 w 543092"/>
                <a:gd name="connsiteY3" fmla="*/ 186757 h 492388"/>
                <a:gd name="connsiteX4" fmla="*/ 394291 w 543092"/>
                <a:gd name="connsiteY4" fmla="*/ 302133 h 492388"/>
                <a:gd name="connsiteX5" fmla="*/ 441452 w 543092"/>
                <a:gd name="connsiteY5" fmla="*/ 466157 h 492388"/>
                <a:gd name="connsiteX6" fmla="*/ 168803 w 543092"/>
                <a:gd name="connsiteY6" fmla="*/ 480344 h 492388"/>
                <a:gd name="connsiteX7" fmla="*/ 1003 w 543092"/>
                <a:gd name="connsiteY7" fmla="*/ 304834 h 492388"/>
                <a:gd name="connsiteX0" fmla="*/ 1003 w 543099"/>
                <a:gd name="connsiteY0" fmla="*/ 304834 h 492388"/>
                <a:gd name="connsiteX1" fmla="*/ 112465 w 543099"/>
                <a:gd name="connsiteY1" fmla="*/ 55569 h 492388"/>
                <a:gd name="connsiteX2" fmla="*/ 377952 w 543099"/>
                <a:gd name="connsiteY2" fmla="*/ 8957 h 492388"/>
                <a:gd name="connsiteX3" fmla="*/ 543052 w 543099"/>
                <a:gd name="connsiteY3" fmla="*/ 186757 h 492388"/>
                <a:gd name="connsiteX4" fmla="*/ 363079 w 543099"/>
                <a:gd name="connsiteY4" fmla="*/ 245384 h 492388"/>
                <a:gd name="connsiteX5" fmla="*/ 441452 w 543099"/>
                <a:gd name="connsiteY5" fmla="*/ 466157 h 492388"/>
                <a:gd name="connsiteX6" fmla="*/ 168803 w 543099"/>
                <a:gd name="connsiteY6" fmla="*/ 480344 h 492388"/>
                <a:gd name="connsiteX7" fmla="*/ 1003 w 543099"/>
                <a:gd name="connsiteY7" fmla="*/ 304834 h 492388"/>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6536"/>
                <a:gd name="connsiteX1" fmla="*/ 112465 w 543099"/>
                <a:gd name="connsiteY1" fmla="*/ 55569 h 486536"/>
                <a:gd name="connsiteX2" fmla="*/ 377952 w 543099"/>
                <a:gd name="connsiteY2" fmla="*/ 8957 h 486536"/>
                <a:gd name="connsiteX3" fmla="*/ 543052 w 543099"/>
                <a:gd name="connsiteY3" fmla="*/ 186757 h 486536"/>
                <a:gd name="connsiteX4" fmla="*/ 363079 w 543099"/>
                <a:gd name="connsiteY4" fmla="*/ 245384 h 486536"/>
                <a:gd name="connsiteX5" fmla="*/ 344979 w 543099"/>
                <a:gd name="connsiteY5" fmla="*/ 440620 h 486536"/>
                <a:gd name="connsiteX6" fmla="*/ 168803 w 543099"/>
                <a:gd name="connsiteY6" fmla="*/ 480344 h 486536"/>
                <a:gd name="connsiteX7" fmla="*/ 1003 w 543099"/>
                <a:gd name="connsiteY7" fmla="*/ 304834 h 486536"/>
                <a:gd name="connsiteX0" fmla="*/ 1003 w 543099"/>
                <a:gd name="connsiteY0" fmla="*/ 304834 h 489282"/>
                <a:gd name="connsiteX1" fmla="*/ 112465 w 543099"/>
                <a:gd name="connsiteY1" fmla="*/ 55569 h 489282"/>
                <a:gd name="connsiteX2" fmla="*/ 377952 w 543099"/>
                <a:gd name="connsiteY2" fmla="*/ 8957 h 489282"/>
                <a:gd name="connsiteX3" fmla="*/ 543052 w 543099"/>
                <a:gd name="connsiteY3" fmla="*/ 186757 h 489282"/>
                <a:gd name="connsiteX4" fmla="*/ 363079 w 543099"/>
                <a:gd name="connsiteY4" fmla="*/ 245384 h 489282"/>
                <a:gd name="connsiteX5" fmla="*/ 364841 w 543099"/>
                <a:gd name="connsiteY5" fmla="*/ 454807 h 489282"/>
                <a:gd name="connsiteX6" fmla="*/ 168803 w 543099"/>
                <a:gd name="connsiteY6" fmla="*/ 480344 h 489282"/>
                <a:gd name="connsiteX7" fmla="*/ 1003 w 543099"/>
                <a:gd name="connsiteY7" fmla="*/ 304834 h 489282"/>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6019"/>
                <a:gd name="connsiteX1" fmla="*/ 112465 w 543099"/>
                <a:gd name="connsiteY1" fmla="*/ 55569 h 496019"/>
                <a:gd name="connsiteX2" fmla="*/ 377952 w 543099"/>
                <a:gd name="connsiteY2" fmla="*/ 8957 h 496019"/>
                <a:gd name="connsiteX3" fmla="*/ 543052 w 543099"/>
                <a:gd name="connsiteY3" fmla="*/ 186757 h 496019"/>
                <a:gd name="connsiteX4" fmla="*/ 363079 w 543099"/>
                <a:gd name="connsiteY4" fmla="*/ 245384 h 496019"/>
                <a:gd name="connsiteX5" fmla="*/ 364841 w 543099"/>
                <a:gd name="connsiteY5" fmla="*/ 454807 h 496019"/>
                <a:gd name="connsiteX6" fmla="*/ 168803 w 543099"/>
                <a:gd name="connsiteY6" fmla="*/ 480344 h 496019"/>
                <a:gd name="connsiteX7" fmla="*/ 1003 w 543099"/>
                <a:gd name="connsiteY7" fmla="*/ 304834 h 496019"/>
                <a:gd name="connsiteX0" fmla="*/ 1003 w 543099"/>
                <a:gd name="connsiteY0" fmla="*/ 304834 h 497956"/>
                <a:gd name="connsiteX1" fmla="*/ 112465 w 543099"/>
                <a:gd name="connsiteY1" fmla="*/ 55569 h 497956"/>
                <a:gd name="connsiteX2" fmla="*/ 377952 w 543099"/>
                <a:gd name="connsiteY2" fmla="*/ 8957 h 497956"/>
                <a:gd name="connsiteX3" fmla="*/ 543052 w 543099"/>
                <a:gd name="connsiteY3" fmla="*/ 186757 h 497956"/>
                <a:gd name="connsiteX4" fmla="*/ 363079 w 543099"/>
                <a:gd name="connsiteY4" fmla="*/ 245384 h 497956"/>
                <a:gd name="connsiteX5" fmla="*/ 364841 w 543099"/>
                <a:gd name="connsiteY5" fmla="*/ 454807 h 497956"/>
                <a:gd name="connsiteX6" fmla="*/ 168803 w 543099"/>
                <a:gd name="connsiteY6" fmla="*/ 480344 h 497956"/>
                <a:gd name="connsiteX7" fmla="*/ 1003 w 543099"/>
                <a:gd name="connsiteY7" fmla="*/ 304834 h 49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BDB4E22F-2ABB-4EB7-A30C-6F25D228058F}"/>
                </a:ext>
              </a:extLst>
            </p:cNvPr>
            <p:cNvSpPr/>
            <p:nvPr/>
          </p:nvSpPr>
          <p:spPr>
            <a:xfrm>
              <a:off x="2405362" y="2660823"/>
              <a:ext cx="552094"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03</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
        <p:nvSpPr>
          <p:cNvPr id="16" name="文本框 15">
            <a:extLst>
              <a:ext uri="{FF2B5EF4-FFF2-40B4-BE49-F238E27FC236}">
                <a16:creationId xmlns:a16="http://schemas.microsoft.com/office/drawing/2014/main" id="{69EFCF3E-BBA9-4A19-B4BC-D351803EEAFC}"/>
              </a:ext>
            </a:extLst>
          </p:cNvPr>
          <p:cNvSpPr txBox="1"/>
          <p:nvPr/>
        </p:nvSpPr>
        <p:spPr>
          <a:xfrm>
            <a:off x="2565400" y="46094134"/>
            <a:ext cx="6959600" cy="369332"/>
          </a:xfrm>
          <a:prstGeom prst="rect">
            <a:avLst/>
          </a:prstGeom>
          <a:noFill/>
        </p:spPr>
        <p:txBody>
          <a:bodyPr wrap="square">
            <a:spAutoFit/>
          </a:bodyPr>
          <a:lstStyle/>
          <a:p>
            <a:r>
              <a:rPr lang="en-US" altLang="zh-CN" dirty="0">
                <a:solidFill>
                  <a:schemeClr val="bg1">
                    <a:lumMod val="95000"/>
                  </a:schemeClr>
                </a:solidFill>
              </a:rPr>
              <a:t>51PPT</a:t>
            </a:r>
            <a:r>
              <a:rPr lang="zh-CN" altLang="en-US" dirty="0">
                <a:solidFill>
                  <a:schemeClr val="bg1">
                    <a:lumMod val="95000"/>
                  </a:schemeClr>
                </a:solidFill>
              </a:rPr>
              <a:t>模板网   </a:t>
            </a:r>
            <a:r>
              <a:rPr lang="en-US" altLang="zh-CN" dirty="0">
                <a:solidFill>
                  <a:schemeClr val="bg1">
                    <a:lumMod val="95000"/>
                  </a:schemeClr>
                </a:solidFill>
              </a:rPr>
              <a:t>www.51pp tmoban.com</a:t>
            </a:r>
            <a:endParaRPr lang="zh-CN" altLang="en-US" dirty="0">
              <a:solidFill>
                <a:schemeClr val="bg1">
                  <a:lumMod val="95000"/>
                </a:schemeClr>
              </a:solidFill>
            </a:endParaRPr>
          </a:p>
        </p:txBody>
      </p:sp>
    </p:spTree>
    <p:extLst>
      <p:ext uri="{BB962C8B-B14F-4D97-AF65-F5344CB8AC3E}">
        <p14:creationId xmlns:p14="http://schemas.microsoft.com/office/powerpoint/2010/main" val="796926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655ADE72-495C-45A6-AD67-4B13B5355AE1}"/>
              </a:ext>
            </a:extLst>
          </p:cNvPr>
          <p:cNvSpPr txBox="1"/>
          <p:nvPr/>
        </p:nvSpPr>
        <p:spPr>
          <a:xfrm>
            <a:off x="3898654" y="555362"/>
            <a:ext cx="4394692" cy="523220"/>
          </a:xfrm>
          <a:prstGeom prst="rect">
            <a:avLst/>
          </a:prstGeom>
          <a:noFill/>
        </p:spPr>
        <p:txBody>
          <a:bodyPr wrap="square">
            <a:spAutoFit/>
          </a:bodyPr>
          <a:lstStyle/>
          <a:p>
            <a:pPr algn="ctr"/>
            <a:r>
              <a:rPr lang="zh-CN" altLang="en-US" sz="2800" b="0" i="0" dirty="0">
                <a:solidFill>
                  <a:srgbClr val="000000"/>
                </a:solidFill>
                <a:effectLst/>
                <a:latin typeface="Microsoft YaHei" panose="020B0503020204020204" pitchFamily="34" charset="-122"/>
                <a:ea typeface="Microsoft YaHei" panose="020B0503020204020204" pitchFamily="34" charset="-122"/>
              </a:rPr>
              <a:t>负责检察官频繁变动</a:t>
            </a:r>
            <a:endPar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40" name="文本框 88">
            <a:extLst>
              <a:ext uri="{FF2B5EF4-FFF2-40B4-BE49-F238E27FC236}">
                <a16:creationId xmlns:a16="http://schemas.microsoft.com/office/drawing/2014/main" id="{7BC84B4A-BEF3-4384-B449-8B08677596F2}"/>
              </a:ext>
            </a:extLst>
          </p:cNvPr>
          <p:cNvSpPr txBox="1"/>
          <p:nvPr/>
        </p:nvSpPr>
        <p:spPr>
          <a:xfrm>
            <a:off x="1653048" y="1273697"/>
            <a:ext cx="8885903" cy="5028941"/>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sz="1800" b="0" i="0" dirty="0">
                <a:solidFill>
                  <a:srgbClr val="000000"/>
                </a:solidFill>
                <a:effectLst/>
                <a:latin typeface="Microsoft YaHei" panose="020B0503020204020204" pitchFamily="34" charset="-122"/>
                <a:ea typeface="Microsoft YaHei" panose="020B0503020204020204" pitchFamily="34" charset="-122"/>
              </a:rPr>
              <a:t>国际检察局曾前后两次变更日本侵略“满洲”罪行取证工作的负责检察官。</a:t>
            </a:r>
            <a:r>
              <a:rPr lang="en-US" altLang="zh-CN" sz="1800" b="0" i="0" dirty="0">
                <a:solidFill>
                  <a:srgbClr val="000000"/>
                </a:solidFill>
                <a:effectLst/>
                <a:latin typeface="Microsoft YaHei" panose="020B0503020204020204" pitchFamily="34" charset="-122"/>
                <a:ea typeface="Microsoft YaHei" panose="020B0503020204020204" pitchFamily="34" charset="-122"/>
              </a:rPr>
              <a:t>1945</a:t>
            </a:r>
            <a:r>
              <a:rPr lang="zh-CN" altLang="en-US" sz="1800" b="0" i="0" dirty="0">
                <a:solidFill>
                  <a:srgbClr val="000000"/>
                </a:solidFill>
                <a:effectLst/>
                <a:latin typeface="Microsoft YaHei" panose="020B0503020204020204" pitchFamily="34" charset="-122"/>
                <a:ea typeface="Microsoft YaHei" panose="020B0503020204020204" pitchFamily="34" charset="-122"/>
              </a:rPr>
              <a:t>年</a:t>
            </a:r>
            <a:r>
              <a:rPr lang="en-US" altLang="zh-CN" sz="1800" b="0" i="0" dirty="0">
                <a:solidFill>
                  <a:srgbClr val="000000"/>
                </a:solidFill>
                <a:effectLst/>
                <a:latin typeface="Microsoft YaHei" panose="020B0503020204020204" pitchFamily="34" charset="-122"/>
                <a:ea typeface="Microsoft YaHei" panose="020B0503020204020204" pitchFamily="34" charset="-122"/>
              </a:rPr>
              <a:t>12</a:t>
            </a:r>
            <a:r>
              <a:rPr lang="zh-CN" altLang="en-US" sz="1800" b="0" i="0" dirty="0">
                <a:solidFill>
                  <a:srgbClr val="000000"/>
                </a:solidFill>
                <a:effectLst/>
                <a:latin typeface="Microsoft YaHei" panose="020B0503020204020204" pitchFamily="34" charset="-122"/>
                <a:ea typeface="Microsoft YaHei" panose="020B0503020204020204" pitchFamily="34" charset="-122"/>
              </a:rPr>
              <a:t>月</a:t>
            </a:r>
            <a:r>
              <a:rPr lang="en-US" altLang="zh-CN" sz="1800" b="0" i="0" dirty="0">
                <a:solidFill>
                  <a:srgbClr val="000000"/>
                </a:solidFill>
                <a:effectLst/>
                <a:latin typeface="Microsoft YaHei" panose="020B0503020204020204" pitchFamily="34" charset="-122"/>
                <a:ea typeface="Microsoft YaHei" panose="020B0503020204020204" pitchFamily="34" charset="-122"/>
              </a:rPr>
              <a:t>28</a:t>
            </a:r>
            <a:r>
              <a:rPr lang="zh-CN" altLang="en-US" sz="1800" b="0" i="0" dirty="0">
                <a:solidFill>
                  <a:srgbClr val="000000"/>
                </a:solidFill>
                <a:effectLst/>
                <a:latin typeface="Microsoft YaHei" panose="020B0503020204020204" pitchFamily="34" charset="-122"/>
                <a:ea typeface="Microsoft YaHei" panose="020B0503020204020204" pitchFamily="34" charset="-122"/>
              </a:rPr>
              <a:t>日，检察长季南给率先抵达东京的美国检察组分派了收集证据和执行各类检控工作的任务，其中日本侵略“满洲”罪行主要被归于“任务</a:t>
            </a:r>
            <a:r>
              <a:rPr lang="en-US" altLang="zh-CN" sz="1800" b="0" i="0" dirty="0">
                <a:solidFill>
                  <a:srgbClr val="000000"/>
                </a:solidFill>
                <a:effectLst/>
                <a:latin typeface="Microsoft YaHei" panose="020B0503020204020204" pitchFamily="34" charset="-122"/>
                <a:ea typeface="Microsoft YaHei" panose="020B0503020204020204" pitchFamily="34" charset="-122"/>
              </a:rPr>
              <a:t>A”</a:t>
            </a:r>
            <a:r>
              <a:rPr lang="zh-CN" altLang="en-US" sz="1800" b="0" i="0" dirty="0">
                <a:solidFill>
                  <a:srgbClr val="000000"/>
                </a:solidFill>
                <a:effectLst/>
                <a:latin typeface="Microsoft YaHei" panose="020B0503020204020204" pitchFamily="34" charset="-122"/>
                <a:ea typeface="Microsoft YaHei" panose="020B0503020204020204" pitchFamily="34" charset="-122"/>
              </a:rPr>
              <a:t> ，内容涵盖</a:t>
            </a:r>
            <a:r>
              <a:rPr lang="en-US" altLang="zh-CN" sz="1800" b="0" i="0" dirty="0">
                <a:solidFill>
                  <a:srgbClr val="000000"/>
                </a:solidFill>
                <a:effectLst/>
                <a:latin typeface="Microsoft YaHei" panose="020B0503020204020204" pitchFamily="34" charset="-122"/>
                <a:ea typeface="Microsoft YaHei" panose="020B0503020204020204" pitchFamily="34" charset="-122"/>
              </a:rPr>
              <a:t>1930</a:t>
            </a:r>
            <a:r>
              <a:rPr lang="zh-CN" altLang="en-US" sz="1800" b="0" i="0" dirty="0">
                <a:solidFill>
                  <a:srgbClr val="000000"/>
                </a:solidFill>
                <a:effectLst/>
                <a:latin typeface="Microsoft YaHei" panose="020B0503020204020204" pitchFamily="34" charset="-122"/>
                <a:ea typeface="Microsoft YaHei" panose="020B0503020204020204" pitchFamily="34" charset="-122"/>
              </a:rPr>
              <a:t>年</a:t>
            </a:r>
            <a:r>
              <a:rPr lang="en-US" altLang="zh-CN" sz="1800" b="0" i="0" dirty="0">
                <a:solidFill>
                  <a:srgbClr val="000000"/>
                </a:solidFill>
                <a:effectLst/>
                <a:latin typeface="Microsoft YaHei" panose="020B0503020204020204" pitchFamily="34" charset="-122"/>
                <a:ea typeface="Microsoft YaHei" panose="020B0503020204020204" pitchFamily="34" charset="-122"/>
              </a:rPr>
              <a:t>7</a:t>
            </a:r>
            <a:r>
              <a:rPr lang="zh-CN" altLang="en-US" sz="1800" b="0" i="0" dirty="0">
                <a:solidFill>
                  <a:srgbClr val="000000"/>
                </a:solidFill>
                <a:effectLst/>
                <a:latin typeface="Microsoft YaHei" panose="020B0503020204020204" pitchFamily="34" charset="-122"/>
                <a:ea typeface="Microsoft YaHei" panose="020B0503020204020204" pitchFamily="34" charset="-122"/>
              </a:rPr>
              <a:t>月至</a:t>
            </a:r>
            <a:r>
              <a:rPr lang="en-US" altLang="zh-CN" sz="1800" b="0" i="0" dirty="0">
                <a:solidFill>
                  <a:srgbClr val="000000"/>
                </a:solidFill>
                <a:effectLst/>
                <a:latin typeface="Microsoft YaHei" panose="020B0503020204020204" pitchFamily="34" charset="-122"/>
                <a:ea typeface="Microsoft YaHei" panose="020B0503020204020204" pitchFamily="34" charset="-122"/>
              </a:rPr>
              <a:t>1935</a:t>
            </a:r>
            <a:r>
              <a:rPr lang="zh-CN" altLang="en-US" sz="1800" b="0" i="0" dirty="0">
                <a:solidFill>
                  <a:srgbClr val="000000"/>
                </a:solidFill>
                <a:effectLst/>
                <a:latin typeface="Microsoft YaHei" panose="020B0503020204020204" pitchFamily="34" charset="-122"/>
                <a:ea typeface="Microsoft YaHei" panose="020B0503020204020204" pitchFamily="34" charset="-122"/>
              </a:rPr>
              <a:t>年</a:t>
            </a:r>
            <a:r>
              <a:rPr lang="en-US" altLang="zh-CN" sz="1800" b="0" i="0" dirty="0">
                <a:solidFill>
                  <a:srgbClr val="000000"/>
                </a:solidFill>
                <a:effectLst/>
                <a:latin typeface="Microsoft YaHei" panose="020B0503020204020204" pitchFamily="34" charset="-122"/>
                <a:ea typeface="Microsoft YaHei" panose="020B0503020204020204" pitchFamily="34" charset="-122"/>
              </a:rPr>
              <a:t>12</a:t>
            </a:r>
            <a:r>
              <a:rPr lang="zh-CN" altLang="en-US" sz="1800" b="0" i="0" dirty="0">
                <a:solidFill>
                  <a:srgbClr val="000000"/>
                </a:solidFill>
                <a:effectLst/>
                <a:latin typeface="Microsoft YaHei" panose="020B0503020204020204" pitchFamily="34" charset="-122"/>
                <a:ea typeface="Microsoft YaHei" panose="020B0503020204020204" pitchFamily="34" charset="-122"/>
              </a:rPr>
              <a:t>月期间发生的侵略罪行，侧重“满洲事变”和日本国内政治，负责检察官是伍德科克。</a:t>
            </a:r>
            <a:r>
              <a:rPr lang="en-US" altLang="zh-CN" sz="1800" b="0" i="0" dirty="0">
                <a:solidFill>
                  <a:srgbClr val="000000"/>
                </a:solidFill>
                <a:effectLst/>
                <a:latin typeface="Microsoft YaHei" panose="020B0503020204020204" pitchFamily="34" charset="-122"/>
                <a:ea typeface="Microsoft YaHei" panose="020B0503020204020204" pitchFamily="34" charset="-122"/>
              </a:rPr>
              <a:t>1946</a:t>
            </a:r>
            <a:r>
              <a:rPr lang="zh-CN" altLang="en-US" sz="1800" b="0" i="0" dirty="0">
                <a:solidFill>
                  <a:srgbClr val="000000"/>
                </a:solidFill>
                <a:effectLst/>
                <a:latin typeface="Microsoft YaHei" panose="020B0503020204020204" pitchFamily="34" charset="-122"/>
                <a:ea typeface="Microsoft YaHei" panose="020B0503020204020204" pitchFamily="34" charset="-122"/>
              </a:rPr>
              <a:t>年</a:t>
            </a:r>
            <a:r>
              <a:rPr lang="en-US" altLang="zh-CN" sz="1800" b="0" i="0" dirty="0">
                <a:solidFill>
                  <a:srgbClr val="000000"/>
                </a:solidFill>
                <a:effectLst/>
                <a:latin typeface="Microsoft YaHei" panose="020B0503020204020204" pitchFamily="34" charset="-122"/>
                <a:ea typeface="Microsoft YaHei" panose="020B0503020204020204" pitchFamily="34" charset="-122"/>
              </a:rPr>
              <a:t>4</a:t>
            </a:r>
            <a:r>
              <a:rPr lang="zh-CN" altLang="en-US" sz="1800" b="0" i="0" dirty="0">
                <a:solidFill>
                  <a:srgbClr val="000000"/>
                </a:solidFill>
                <a:effectLst/>
                <a:latin typeface="Microsoft YaHei" panose="020B0503020204020204" pitchFamily="34" charset="-122"/>
                <a:ea typeface="Microsoft YaHei" panose="020B0503020204020204" pitchFamily="34" charset="-122"/>
              </a:rPr>
              <a:t>月</a:t>
            </a:r>
            <a:r>
              <a:rPr lang="en-US" altLang="zh-CN" sz="1800" b="0" i="0" dirty="0">
                <a:solidFill>
                  <a:srgbClr val="000000"/>
                </a:solidFill>
                <a:effectLst/>
                <a:latin typeface="Microsoft YaHei" panose="020B0503020204020204" pitchFamily="34" charset="-122"/>
                <a:ea typeface="Microsoft YaHei" panose="020B0503020204020204" pitchFamily="34" charset="-122"/>
              </a:rPr>
              <a:t>4</a:t>
            </a:r>
            <a:r>
              <a:rPr lang="zh-CN" altLang="en-US" sz="1800" b="0" i="0" dirty="0">
                <a:solidFill>
                  <a:srgbClr val="000000"/>
                </a:solidFill>
                <a:effectLst/>
                <a:latin typeface="Microsoft YaHei" panose="020B0503020204020204" pitchFamily="34" charset="-122"/>
                <a:ea typeface="Microsoft YaHei" panose="020B0503020204020204" pitchFamily="34" charset="-122"/>
              </a:rPr>
              <a:t>日，检方又将全部取证任务重新分类，日本侵略“满洲”罪行被归于“军事侵略满洲”主题下，负责检察官换成了麦克马林。然而，在</a:t>
            </a:r>
            <a:r>
              <a:rPr lang="en-US" altLang="zh-CN" sz="1800" b="0" i="0" dirty="0">
                <a:solidFill>
                  <a:srgbClr val="000000"/>
                </a:solidFill>
                <a:effectLst/>
                <a:latin typeface="Microsoft YaHei" panose="020B0503020204020204" pitchFamily="34" charset="-122"/>
                <a:ea typeface="Microsoft YaHei" panose="020B0503020204020204" pitchFamily="34" charset="-122"/>
              </a:rPr>
              <a:t>7</a:t>
            </a:r>
            <a:r>
              <a:rPr lang="zh-CN" altLang="en-US" sz="1800" b="0" i="0" dirty="0">
                <a:solidFill>
                  <a:srgbClr val="000000"/>
                </a:solidFill>
                <a:effectLst/>
                <a:latin typeface="Microsoft YaHei" panose="020B0503020204020204" pitchFamily="34" charset="-122"/>
                <a:ea typeface="Microsoft YaHei" panose="020B0503020204020204" pitchFamily="34" charset="-122"/>
              </a:rPr>
              <a:t>月正式起诉时，负责检察官又换成了达西。</a:t>
            </a:r>
            <a:endParaRPr lang="en-US" altLang="zh-CN" sz="1800" b="0" i="0" dirty="0">
              <a:solidFill>
                <a:srgbClr val="000000"/>
              </a:solidFill>
              <a:effectLst/>
              <a:latin typeface="Microsoft YaHei" panose="020B0503020204020204" pitchFamily="34" charset="-122"/>
              <a:ea typeface="Microsoft YaHei" panose="020B0503020204020204" pitchFamily="34" charset="-122"/>
            </a:endParaRPr>
          </a:p>
          <a:p>
            <a:pPr algn="just"/>
            <a:endParaRPr lang="en-US" altLang="zh-CN" sz="1800" b="0" i="0" dirty="0">
              <a:solidFill>
                <a:srgbClr val="000000"/>
              </a:solidFill>
              <a:effectLst/>
              <a:latin typeface="Microsoft YaHei" panose="020B0503020204020204" pitchFamily="34" charset="-122"/>
              <a:ea typeface="Microsoft YaHei" panose="020B0503020204020204" pitchFamily="34" charset="-122"/>
            </a:endParaRPr>
          </a:p>
          <a:p>
            <a:pPr algn="just"/>
            <a:r>
              <a:rPr lang="zh-CN" altLang="en-US" sz="1800" b="0" i="0" dirty="0">
                <a:solidFill>
                  <a:srgbClr val="000000"/>
                </a:solidFill>
                <a:effectLst/>
                <a:latin typeface="Microsoft YaHei" panose="020B0503020204020204" pitchFamily="34" charset="-122"/>
                <a:ea typeface="Microsoft YaHei" panose="020B0503020204020204" pitchFamily="34" charset="-122"/>
              </a:rPr>
              <a:t>频繁的人事变动，势必妨碍检方制订一以贯之的检控计划，进而影响对日本侵略“满洲”罪行的检控。如前所述，</a:t>
            </a:r>
            <a:r>
              <a:rPr lang="en-US" altLang="zh-CN" sz="1800" b="0" i="0" dirty="0">
                <a:solidFill>
                  <a:srgbClr val="000000"/>
                </a:solidFill>
                <a:effectLst/>
                <a:latin typeface="Microsoft YaHei" panose="020B0503020204020204" pitchFamily="34" charset="-122"/>
                <a:ea typeface="Microsoft YaHei" panose="020B0503020204020204" pitchFamily="34" charset="-122"/>
              </a:rPr>
              <a:t>7</a:t>
            </a:r>
            <a:r>
              <a:rPr lang="zh-CN" altLang="en-US" sz="1800" b="0" i="0" dirty="0">
                <a:solidFill>
                  <a:srgbClr val="000000"/>
                </a:solidFill>
                <a:effectLst/>
                <a:latin typeface="Microsoft YaHei" panose="020B0503020204020204" pitchFamily="34" charset="-122"/>
                <a:ea typeface="Microsoft YaHei" panose="020B0503020204020204" pitchFamily="34" charset="-122"/>
              </a:rPr>
              <a:t>月上中旬检察官希金斯已召开会议通报伯力供述书一事，且</a:t>
            </a:r>
            <a:r>
              <a:rPr lang="en-US" altLang="zh-CN" sz="1800" b="0" i="0" dirty="0">
                <a:solidFill>
                  <a:srgbClr val="000000"/>
                </a:solidFill>
                <a:effectLst/>
                <a:latin typeface="Microsoft YaHei" panose="020B0503020204020204" pitchFamily="34" charset="-122"/>
                <a:ea typeface="Microsoft YaHei" panose="020B0503020204020204" pitchFamily="34" charset="-122"/>
              </a:rPr>
              <a:t>8</a:t>
            </a:r>
            <a:r>
              <a:rPr lang="zh-CN" altLang="en-US" sz="1800" b="0" i="0" dirty="0">
                <a:solidFill>
                  <a:srgbClr val="000000"/>
                </a:solidFill>
                <a:effectLst/>
                <a:latin typeface="Microsoft YaHei" panose="020B0503020204020204" pitchFamily="34" charset="-122"/>
                <a:ea typeface="Microsoft YaHei" panose="020B0503020204020204" pitchFamily="34" charset="-122"/>
              </a:rPr>
              <a:t>月初季南已决定请溥仪为检方作证，达西等检察官却全然忽略此事，仍在</a:t>
            </a:r>
            <a:r>
              <a:rPr lang="en-US" altLang="zh-CN" sz="1800" b="0" i="0" dirty="0">
                <a:solidFill>
                  <a:srgbClr val="000000"/>
                </a:solidFill>
                <a:effectLst/>
                <a:latin typeface="Microsoft YaHei" panose="020B0503020204020204" pitchFamily="34" charset="-122"/>
                <a:ea typeface="Microsoft YaHei" panose="020B0503020204020204" pitchFamily="34" charset="-122"/>
              </a:rPr>
              <a:t>8</a:t>
            </a:r>
            <a:r>
              <a:rPr lang="zh-CN" altLang="en-US" sz="1800" b="0" i="0" dirty="0">
                <a:solidFill>
                  <a:srgbClr val="000000"/>
                </a:solidFill>
                <a:effectLst/>
                <a:latin typeface="Microsoft YaHei" panose="020B0503020204020204" pitchFamily="34" charset="-122"/>
                <a:ea typeface="Microsoft YaHei" panose="020B0503020204020204" pitchFamily="34" charset="-122"/>
              </a:rPr>
              <a:t>月</a:t>
            </a:r>
            <a:r>
              <a:rPr lang="en-US" altLang="zh-CN" sz="1800" b="0" i="0" dirty="0">
                <a:solidFill>
                  <a:srgbClr val="000000"/>
                </a:solidFill>
                <a:effectLst/>
                <a:latin typeface="Microsoft YaHei" panose="020B0503020204020204" pitchFamily="34" charset="-122"/>
                <a:ea typeface="Microsoft YaHei" panose="020B0503020204020204" pitchFamily="34" charset="-122"/>
              </a:rPr>
              <a:t>6</a:t>
            </a:r>
            <a:r>
              <a:rPr lang="zh-CN" altLang="en-US" sz="1800" b="0" i="0" dirty="0">
                <a:solidFill>
                  <a:srgbClr val="000000"/>
                </a:solidFill>
                <a:effectLst/>
                <a:latin typeface="Microsoft YaHei" panose="020B0503020204020204" pitchFamily="34" charset="-122"/>
                <a:ea typeface="Microsoft YaHei" panose="020B0503020204020204" pitchFamily="34" charset="-122"/>
              </a:rPr>
              <a:t>日当庭宣布日本侵略“满洲”举证阶段全部终结，这一细节正是统筹失序的最直观的例证。</a:t>
            </a:r>
            <a:endParaRPr lang="zh-CN" altLang="en-US" sz="1800" dirty="0">
              <a:solidFill>
                <a:schemeClr val="tx1">
                  <a:lumMod val="85000"/>
                  <a:lumOff val="15000"/>
                </a:schemeClr>
              </a:solidFill>
              <a:latin typeface="+mn-lt"/>
              <a:ea typeface="+mn-ea"/>
              <a:cs typeface="+mn-ea"/>
              <a:sym typeface="+mn-lt"/>
            </a:endParaRPr>
          </a:p>
        </p:txBody>
      </p:sp>
    </p:spTree>
    <p:extLst>
      <p:ext uri="{BB962C8B-B14F-4D97-AF65-F5344CB8AC3E}">
        <p14:creationId xmlns:p14="http://schemas.microsoft.com/office/powerpoint/2010/main" val="3707569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自定义 46">
      <a:dk1>
        <a:sysClr val="windowText" lastClr="000000"/>
      </a:dk1>
      <a:lt1>
        <a:sysClr val="window" lastClr="FFFFFF"/>
      </a:lt1>
      <a:dk2>
        <a:srgbClr val="44546A"/>
      </a:dk2>
      <a:lt2>
        <a:srgbClr val="E7E6E6"/>
      </a:lt2>
      <a:accent1>
        <a:srgbClr val="178BC5"/>
      </a:accent1>
      <a:accent2>
        <a:srgbClr val="63BFED"/>
      </a:accent2>
      <a:accent3>
        <a:srgbClr val="18537E"/>
      </a:accent3>
      <a:accent4>
        <a:srgbClr val="4A9FDC"/>
      </a:accent4>
      <a:accent5>
        <a:srgbClr val="FFC000"/>
      </a:accent5>
      <a:accent6>
        <a:srgbClr val="70AD47"/>
      </a:accent6>
      <a:hlink>
        <a:srgbClr val="0563C1"/>
      </a:hlink>
      <a:folHlink>
        <a:srgbClr val="954F72"/>
      </a:folHlink>
    </a:clrScheme>
    <a:fontScheme name="mwqgvaa0">
      <a:majorFont>
        <a:latin typeface="Arial" panose="020F0302020204030204"/>
        <a:ea typeface="阿里巴巴普惠体 2.0 55 Regular"/>
        <a:cs typeface=""/>
      </a:majorFont>
      <a:minorFont>
        <a:latin typeface="Arial" panose="020F0502020204030204"/>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TotalTime>
  <Words>1702</Words>
  <Application>Microsoft Office PowerPoint</Application>
  <PresentationFormat>宽屏</PresentationFormat>
  <Paragraphs>85</Paragraphs>
  <Slides>19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-apple-system</vt:lpstr>
      <vt:lpstr>Helvetica Neue</vt:lpstr>
      <vt:lpstr>等线</vt:lpstr>
      <vt:lpstr>江城律动宋</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トリ ア</cp:lastModifiedBy>
  <cp:revision>235</cp:revision>
  <dcterms:created xsi:type="dcterms:W3CDTF">2018-03-28T11:53:42Z</dcterms:created>
  <dcterms:modified xsi:type="dcterms:W3CDTF">2024-10-29T02:11:38Z</dcterms:modified>
</cp:coreProperties>
</file>