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03" r:id="rId2"/>
    <p:sldId id="304" r:id="rId3"/>
    <p:sldId id="305" r:id="rId4"/>
    <p:sldId id="306" r:id="rId5"/>
    <p:sldId id="388" r:id="rId6"/>
    <p:sldId id="386" r:id="rId7"/>
    <p:sldId id="387" r:id="rId8"/>
    <p:sldId id="389" r:id="rId9"/>
    <p:sldId id="390" r:id="rId10"/>
    <p:sldId id="391" r:id="rId11"/>
    <p:sldId id="404" r:id="rId12"/>
    <p:sldId id="392" r:id="rId13"/>
    <p:sldId id="393" r:id="rId14"/>
    <p:sldId id="309" r:id="rId15"/>
    <p:sldId id="400" r:id="rId16"/>
    <p:sldId id="310" r:id="rId17"/>
    <p:sldId id="405" r:id="rId18"/>
    <p:sldId id="311" r:id="rId19"/>
    <p:sldId id="312" r:id="rId20"/>
    <p:sldId id="313" r:id="rId21"/>
    <p:sldId id="314" r:id="rId22"/>
    <p:sldId id="315" r:id="rId23"/>
    <p:sldId id="318" r:id="rId24"/>
    <p:sldId id="319" r:id="rId25"/>
    <p:sldId id="316" r:id="rId26"/>
    <p:sldId id="320" r:id="rId27"/>
    <p:sldId id="317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9" r:id="rId49"/>
    <p:sldId id="432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99"/>
    <a:srgbClr val="3333FF"/>
    <a:srgbClr val="996633"/>
    <a:srgbClr val="FF9900"/>
    <a:srgbClr val="3A922E"/>
    <a:srgbClr val="FF0066"/>
    <a:srgbClr val="00FFFF"/>
    <a:srgbClr val="FF00FF"/>
    <a:srgbClr val="66FF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836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87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7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11" Type="http://schemas.openxmlformats.org/officeDocument/2006/relationships/image" Target="../media/image191.wmf"/><Relationship Id="rId5" Type="http://schemas.openxmlformats.org/officeDocument/2006/relationships/image" Target="../media/image185.wmf"/><Relationship Id="rId10" Type="http://schemas.openxmlformats.org/officeDocument/2006/relationships/image" Target="../media/image190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emf"/><Relationship Id="rId1" Type="http://schemas.openxmlformats.org/officeDocument/2006/relationships/image" Target="../media/image20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wmf"/><Relationship Id="rId1" Type="http://schemas.openxmlformats.org/officeDocument/2006/relationships/image" Target="../media/image210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wmf"/><Relationship Id="rId1" Type="http://schemas.openxmlformats.org/officeDocument/2006/relationships/image" Target="../media/image234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4" Type="http://schemas.openxmlformats.org/officeDocument/2006/relationships/image" Target="../media/image24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4" Type="http://schemas.openxmlformats.org/officeDocument/2006/relationships/image" Target="../media/image2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A12C021-617D-4648-A91D-356E648266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986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6147D-B87B-4AB7-9E22-1D4B74A7A5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02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EC8B-07E8-4D6D-96EB-E3C37941A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10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FF12A-B008-4D41-B914-0D224DD48D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28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36CE0-4354-44C6-970D-2ADDDE1AC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57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74235-C1F1-48D0-8897-B05141083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1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71CCA-A8B1-42ED-8B16-2B683D3C9A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51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E5EA2-9490-4C7C-B61F-F32DB2D42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85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914DA-8FFD-4598-A816-7E7951240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26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492C8-99C4-4792-B66D-D6B28E272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63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00D4B-10C7-4515-B15A-5C9878A3B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74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9DE4D-41C0-46D9-9304-1A526725A9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3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9EF05-9A1A-4BAB-A6EC-5B1DCF4ABF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45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1060115-94CC-42E3-A4A8-3D4397B2D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42.wmf"/><Relationship Id="rId3" Type="http://schemas.openxmlformats.org/officeDocument/2006/relationships/image" Target="../media/image33.png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7.wmf"/><Relationship Id="rId5" Type="http://schemas.openxmlformats.org/officeDocument/2006/relationships/image" Target="../media/image39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55.wmf"/><Relationship Id="rId18" Type="http://schemas.openxmlformats.org/officeDocument/2006/relationships/image" Target="../media/image57.wmf"/><Relationship Id="rId3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54.wmf"/><Relationship Id="rId5" Type="http://schemas.openxmlformats.org/officeDocument/2006/relationships/image" Target="../media/image61.wmf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60.wmf"/><Relationship Id="rId9" Type="http://schemas.openxmlformats.org/officeDocument/2006/relationships/image" Target="../media/image53.wmf"/><Relationship Id="rId1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76.wmf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9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80.png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8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8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96.wmf"/><Relationship Id="rId17" Type="http://schemas.openxmlformats.org/officeDocument/2006/relationships/image" Target="../media/image90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95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9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103.wmf"/><Relationship Id="rId3" Type="http://schemas.openxmlformats.org/officeDocument/2006/relationships/image" Target="../media/image104.png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10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9.bin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109.png"/><Relationship Id="rId4" Type="http://schemas.openxmlformats.org/officeDocument/2006/relationships/image" Target="../media/image106.wmf"/><Relationship Id="rId9" Type="http://schemas.openxmlformats.org/officeDocument/2006/relationships/image" Target="../media/image10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114.wmf"/><Relationship Id="rId3" Type="http://schemas.openxmlformats.org/officeDocument/2006/relationships/image" Target="../media/image116.png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slide" Target="slide5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6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117.png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126.png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1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7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81.bin"/><Relationship Id="rId3" Type="http://schemas.openxmlformats.org/officeDocument/2006/relationships/image" Target="../media/image136.png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132.wmf"/><Relationship Id="rId4" Type="http://schemas.openxmlformats.org/officeDocument/2006/relationships/image" Target="../media/image137.png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13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37.png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8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2.pn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image" Target="../media/image151.png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4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58.png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9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7" Type="http://schemas.openxmlformats.org/officeDocument/2006/relationships/image" Target="../media/image1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5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image" Target="../media/image105.png"/><Relationship Id="rId7" Type="http://schemas.openxmlformats.org/officeDocument/2006/relationships/image" Target="../media/image16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61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63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69.wmf"/><Relationship Id="rId3" Type="http://schemas.openxmlformats.org/officeDocument/2006/relationships/image" Target="../media/image171.jpeg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slide" Target="slide2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68.wmf"/><Relationship Id="rId5" Type="http://schemas.openxmlformats.org/officeDocument/2006/relationships/image" Target="../media/image165.wmf"/><Relationship Id="rId15" Type="http://schemas.openxmlformats.org/officeDocument/2006/relationships/image" Target="../media/image170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67.wmf"/><Relationship Id="rId14" Type="http://schemas.openxmlformats.org/officeDocument/2006/relationships/oleObject" Target="../embeddings/oleObject11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image" Target="../media/image176.png"/><Relationship Id="rId7" Type="http://schemas.openxmlformats.org/officeDocument/2006/relationships/image" Target="../media/image1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75.wmf"/><Relationship Id="rId5" Type="http://schemas.openxmlformats.org/officeDocument/2006/relationships/image" Target="../media/image172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7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80.png"/><Relationship Id="rId7" Type="http://schemas.openxmlformats.org/officeDocument/2006/relationships/image" Target="../media/image17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77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7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85.wmf"/><Relationship Id="rId18" Type="http://schemas.openxmlformats.org/officeDocument/2006/relationships/oleObject" Target="../embeddings/oleObject125.bin"/><Relationship Id="rId3" Type="http://schemas.openxmlformats.org/officeDocument/2006/relationships/image" Target="../media/image192.png"/><Relationship Id="rId21" Type="http://schemas.openxmlformats.org/officeDocument/2006/relationships/image" Target="../media/image189.wmf"/><Relationship Id="rId7" Type="http://schemas.openxmlformats.org/officeDocument/2006/relationships/image" Target="../media/image182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87.wmf"/><Relationship Id="rId25" Type="http://schemas.openxmlformats.org/officeDocument/2006/relationships/image" Target="../media/image19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84.wmf"/><Relationship Id="rId24" Type="http://schemas.openxmlformats.org/officeDocument/2006/relationships/oleObject" Target="../embeddings/oleObject128.bin"/><Relationship Id="rId5" Type="http://schemas.openxmlformats.org/officeDocument/2006/relationships/image" Target="../media/image181.wmf"/><Relationship Id="rId15" Type="http://schemas.openxmlformats.org/officeDocument/2006/relationships/image" Target="../media/image186.wmf"/><Relationship Id="rId23" Type="http://schemas.openxmlformats.org/officeDocument/2006/relationships/image" Target="../media/image190.wmf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188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83.w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image" Target="../media/image192.png"/><Relationship Id="rId7" Type="http://schemas.openxmlformats.org/officeDocument/2006/relationships/image" Target="../media/image19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93.e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9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7" Type="http://schemas.openxmlformats.org/officeDocument/2006/relationships/image" Target="../media/image19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13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image" Target="../media/image203.png"/><Relationship Id="rId7" Type="http://schemas.openxmlformats.org/officeDocument/2006/relationships/image" Target="../media/image20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202.wmf"/><Relationship Id="rId5" Type="http://schemas.openxmlformats.org/officeDocument/2006/relationships/image" Target="../media/image199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20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jpe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6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07.wmf"/><Relationship Id="rId4" Type="http://schemas.openxmlformats.org/officeDocument/2006/relationships/oleObject" Target="../embeddings/oleObject13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Microsoft_Visio_2003-2010___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208.wmf"/><Relationship Id="rId4" Type="http://schemas.openxmlformats.org/officeDocument/2006/relationships/oleObject" Target="../embeddings/Microsoft_Visio_2003-2010___1.vsd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7" Type="http://schemas.openxmlformats.org/officeDocument/2006/relationships/image" Target="../media/image2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210.emf"/><Relationship Id="rId4" Type="http://schemas.openxmlformats.org/officeDocument/2006/relationships/oleObject" Target="../embeddings/Microsoft_Visio_2003-2010___3.vsd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image" Target="../media/image213.png"/><Relationship Id="rId7" Type="http://schemas.openxmlformats.org/officeDocument/2006/relationships/image" Target="../media/image2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214.w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21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21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220.wmf"/><Relationship Id="rId4" Type="http://schemas.openxmlformats.org/officeDocument/2006/relationships/oleObject" Target="../embeddings/oleObject147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229.wmf"/><Relationship Id="rId3" Type="http://schemas.openxmlformats.org/officeDocument/2006/relationships/image" Target="../media/image222.jpeg"/><Relationship Id="rId7" Type="http://schemas.openxmlformats.org/officeDocument/2006/relationships/image" Target="../media/image226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2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3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228.wmf"/><Relationship Id="rId5" Type="http://schemas.openxmlformats.org/officeDocument/2006/relationships/image" Target="../media/image233.wmf"/><Relationship Id="rId15" Type="http://schemas.openxmlformats.org/officeDocument/2006/relationships/image" Target="../media/image230.wmf"/><Relationship Id="rId10" Type="http://schemas.openxmlformats.org/officeDocument/2006/relationships/oleObject" Target="../embeddings/oleObject150.bin"/><Relationship Id="rId4" Type="http://schemas.openxmlformats.org/officeDocument/2006/relationships/image" Target="../media/image232.wmf"/><Relationship Id="rId9" Type="http://schemas.openxmlformats.org/officeDocument/2006/relationships/image" Target="../media/image227.wmf"/><Relationship Id="rId14" Type="http://schemas.openxmlformats.org/officeDocument/2006/relationships/oleObject" Target="../embeddings/oleObject152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234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24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241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240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165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241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17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241.wmf"/><Relationship Id="rId4" Type="http://schemas.openxmlformats.org/officeDocument/2006/relationships/image" Target="../media/image247.wmf"/><Relationship Id="rId9" Type="http://schemas.openxmlformats.org/officeDocument/2006/relationships/oleObject" Target="../embeddings/oleObject17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4.wmf"/><Relationship Id="rId10" Type="http://schemas.openxmlformats.org/officeDocument/2006/relationships/image" Target="../media/image26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32.wmf"/><Relationship Id="rId3" Type="http://schemas.openxmlformats.org/officeDocument/2006/relationships/image" Target="../media/image33.pn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8.wmf"/><Relationship Id="rId3" Type="http://schemas.openxmlformats.org/officeDocument/2006/relationships/image" Target="../media/image33.pn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200" y="576263"/>
            <a:ext cx="8766175" cy="914400"/>
          </a:xfr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第十章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差分和多级放大器</a:t>
            </a:r>
            <a:endParaRPr lang="zh-CN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1" name="Text Box 3" descr="蓝色砂纸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41488" y="2359025"/>
            <a:ext cx="5232400" cy="579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>
                <a:solidFill>
                  <a:schemeClr val="tx2"/>
                </a:solidFill>
                <a:ea typeface="楷体_GB2312" pitchFamily="49" charset="-122"/>
              </a:rPr>
              <a:t>BJT</a:t>
            </a: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差分放大器</a:t>
            </a:r>
          </a:p>
        </p:txBody>
      </p:sp>
      <p:sp>
        <p:nvSpPr>
          <p:cNvPr id="2052" name="Rectangle 4" descr="蓝色砂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755775" y="4616450"/>
            <a:ext cx="5270500" cy="579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多级放大器</a:t>
            </a:r>
          </a:p>
        </p:txBody>
      </p:sp>
      <p:sp>
        <p:nvSpPr>
          <p:cNvPr id="2053" name="Text Box 7" descr="蓝色砂纸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39900" y="3433763"/>
            <a:ext cx="5232400" cy="5794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>
                <a:solidFill>
                  <a:schemeClr val="tx2"/>
                </a:solidFill>
                <a:ea typeface="楷体_GB2312" pitchFamily="49" charset="-122"/>
              </a:rPr>
              <a:t>MOS</a:t>
            </a:r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差分放大器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83" y="469655"/>
            <a:ext cx="2771775" cy="4124325"/>
          </a:xfrm>
          <a:prstGeom prst="rect">
            <a:avLst/>
          </a:prstGeom>
        </p:spPr>
      </p:pic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471928"/>
              </p:ext>
            </p:extLst>
          </p:nvPr>
        </p:nvGraphicFramePr>
        <p:xfrm>
          <a:off x="1238792" y="606421"/>
          <a:ext cx="20462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4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8792" y="606421"/>
                        <a:ext cx="2046287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017418" y="2829042"/>
            <a:ext cx="4427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由</a:t>
            </a:r>
            <a:endParaRPr lang="zh-CN" altLang="en-US" sz="2000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23214"/>
              </p:ext>
            </p:extLst>
          </p:nvPr>
        </p:nvGraphicFramePr>
        <p:xfrm>
          <a:off x="1657851" y="3962881"/>
          <a:ext cx="2209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5" name="Equation" r:id="rId6" imgW="1028520" imgH="431640" progId="Equation.DSMT4">
                  <p:embed/>
                </p:oleObj>
              </mc:Choice>
              <mc:Fallback>
                <p:oleObj name="Equation" r:id="rId6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7851" y="3962881"/>
                        <a:ext cx="2209800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723898"/>
              </p:ext>
            </p:extLst>
          </p:nvPr>
        </p:nvGraphicFramePr>
        <p:xfrm>
          <a:off x="1266825" y="1540205"/>
          <a:ext cx="20732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6" name="Equation" r:id="rId8" imgW="965160" imgH="393480" progId="Equation.DSMT4">
                  <p:embed/>
                </p:oleObj>
              </mc:Choice>
              <mc:Fallback>
                <p:oleObj name="Equation" r:id="rId8" imgW="965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66825" y="1540205"/>
                        <a:ext cx="2073275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521147"/>
              </p:ext>
            </p:extLst>
          </p:nvPr>
        </p:nvGraphicFramePr>
        <p:xfrm>
          <a:off x="1657851" y="2606822"/>
          <a:ext cx="18827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7" name="Equation" r:id="rId10" imgW="876240" imgH="393480" progId="Equation.DSMT4">
                  <p:embed/>
                </p:oleObj>
              </mc:Choice>
              <mc:Fallback>
                <p:oleObj name="Equation" r:id="rId10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57851" y="2606822"/>
                        <a:ext cx="1882775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046251" y="3762826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得</a:t>
            </a:r>
            <a:endParaRPr lang="zh-CN" altLang="en-US" sz="20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67397"/>
              </p:ext>
            </p:extLst>
          </p:nvPr>
        </p:nvGraphicFramePr>
        <p:xfrm>
          <a:off x="1730666" y="5391882"/>
          <a:ext cx="15017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8" name="Equation" r:id="rId12" imgW="698400" imgH="393480" progId="Equation.DSMT4">
                  <p:embed/>
                </p:oleObj>
              </mc:Choice>
              <mc:Fallback>
                <p:oleObj name="Equation" r:id="rId12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30666" y="5391882"/>
                        <a:ext cx="1501775" cy="846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045450" y="5001380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则</a:t>
            </a:r>
            <a:endParaRPr lang="zh-CN" altLang="en-US" sz="20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173057"/>
              </p:ext>
            </p:extLst>
          </p:nvPr>
        </p:nvGraphicFramePr>
        <p:xfrm>
          <a:off x="4329113" y="5391480"/>
          <a:ext cx="17192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9" name="Equation" r:id="rId14" imgW="799920" imgH="393480" progId="Equation.DSMT4">
                  <p:embed/>
                </p:oleObj>
              </mc:Choice>
              <mc:Fallback>
                <p:oleObj name="Equation" r:id="rId14" imgW="79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29113" y="5391480"/>
                        <a:ext cx="1719262" cy="846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989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903977"/>
            <a:ext cx="7115175" cy="47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440175" y="494915"/>
            <a:ext cx="3281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确定差分放大器电流的方法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" y="1667377"/>
            <a:ext cx="4818360" cy="4216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80" y="1037846"/>
            <a:ext cx="4260351" cy="47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311136" y="494915"/>
            <a:ext cx="3539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附带发射极电阻的差分放大器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94" y="1008647"/>
            <a:ext cx="60864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0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858838" y="644555"/>
            <a:ext cx="670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、差模输入阻抗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23622"/>
              </p:ext>
            </p:extLst>
          </p:nvPr>
        </p:nvGraphicFramePr>
        <p:xfrm>
          <a:off x="6037263" y="2641813"/>
          <a:ext cx="1368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8" name="Equation" r:id="rId3" imgW="685800" imgH="431640" progId="Equation.DSMT4">
                  <p:embed/>
                </p:oleObj>
              </mc:Choice>
              <mc:Fallback>
                <p:oleObj name="Equation" r:id="rId3" imgW="685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7263" y="2641813"/>
                        <a:ext cx="136842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254558"/>
              </p:ext>
            </p:extLst>
          </p:nvPr>
        </p:nvGraphicFramePr>
        <p:xfrm>
          <a:off x="7405688" y="2816811"/>
          <a:ext cx="456454" cy="45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9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5688" y="2816811"/>
                        <a:ext cx="456454" cy="45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697" y="1561721"/>
            <a:ext cx="4260351" cy="47829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1408"/>
            <a:ext cx="6086475" cy="5562600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23639"/>
              </p:ext>
            </p:extLst>
          </p:nvPr>
        </p:nvGraphicFramePr>
        <p:xfrm>
          <a:off x="5911850" y="3994150"/>
          <a:ext cx="1141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2" name="Equation" r:id="rId4" imgW="571320" imgH="431640" progId="Equation.DSMT4">
                  <p:embed/>
                </p:oleObj>
              </mc:Choice>
              <mc:Fallback>
                <p:oleObj name="Equation" r:id="rId4" imgW="571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1850" y="3994150"/>
                        <a:ext cx="11414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09299"/>
              </p:ext>
            </p:extLst>
          </p:nvPr>
        </p:nvGraphicFramePr>
        <p:xfrm>
          <a:off x="6369049" y="4980571"/>
          <a:ext cx="2407942" cy="546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3" name="Equation" r:id="rId6" imgW="1231560" imgH="279360" progId="Equation.DSMT4">
                  <p:embed/>
                </p:oleObj>
              </mc:Choice>
              <mc:Fallback>
                <p:oleObj name="Equation" r:id="rId6" imgW="1231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9049" y="4980571"/>
                        <a:ext cx="2407942" cy="546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311136" y="274479"/>
            <a:ext cx="3539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附带发射极电阻的差分放大器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7877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58838" y="560328"/>
            <a:ext cx="670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、差模增益</a:t>
            </a:r>
          </a:p>
        </p:txBody>
      </p:sp>
      <p:pic>
        <p:nvPicPr>
          <p:cNvPr id="9226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83" y="3186113"/>
            <a:ext cx="107442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4094163" y="1100108"/>
            <a:ext cx="12811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双端输出 </a:t>
            </a:r>
          </a:p>
        </p:txBody>
      </p:sp>
      <p:sp>
        <p:nvSpPr>
          <p:cNvPr id="9228" name="Rectangle 17"/>
          <p:cNvSpPr>
            <a:spLocks noChangeArrowheads="1"/>
          </p:cNvSpPr>
          <p:nvPr/>
        </p:nvSpPr>
        <p:spPr bwMode="auto">
          <a:xfrm>
            <a:off x="4165600" y="4227482"/>
            <a:ext cx="12811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单端输出 </a:t>
            </a:r>
          </a:p>
        </p:txBody>
      </p:sp>
      <p:pic>
        <p:nvPicPr>
          <p:cNvPr id="9233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4822026"/>
            <a:ext cx="1325304" cy="70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68" y="5720050"/>
            <a:ext cx="1325304" cy="70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AutoShape 36"/>
          <p:cNvSpPr>
            <a:spLocks noChangeArrowheads="1"/>
          </p:cNvSpPr>
          <p:nvPr/>
        </p:nvSpPr>
        <p:spPr bwMode="auto">
          <a:xfrm>
            <a:off x="5375283" y="5115084"/>
            <a:ext cx="392112" cy="160338"/>
          </a:xfrm>
          <a:prstGeom prst="rightArrow">
            <a:avLst>
              <a:gd name="adj1" fmla="val 50000"/>
              <a:gd name="adj2" fmla="val 61138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9236" name="AutoShape 37"/>
          <p:cNvSpPr>
            <a:spLocks noChangeArrowheads="1"/>
          </p:cNvSpPr>
          <p:nvPr/>
        </p:nvSpPr>
        <p:spPr bwMode="auto">
          <a:xfrm>
            <a:off x="5458514" y="5974556"/>
            <a:ext cx="392112" cy="160338"/>
          </a:xfrm>
          <a:prstGeom prst="rightArrow">
            <a:avLst>
              <a:gd name="adj1" fmla="val 50000"/>
              <a:gd name="adj2" fmla="val 61138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613465"/>
              </p:ext>
            </p:extLst>
          </p:nvPr>
        </p:nvGraphicFramePr>
        <p:xfrm>
          <a:off x="4757792" y="1644333"/>
          <a:ext cx="2400192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5" name="Equation" r:id="rId6" imgW="1333440" imgH="228600" progId="Equation.DSMT4">
                  <p:embed/>
                </p:oleObj>
              </mc:Choice>
              <mc:Fallback>
                <p:oleObj name="Equation" r:id="rId6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7792" y="1644333"/>
                        <a:ext cx="2400192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584468"/>
              </p:ext>
            </p:extLst>
          </p:nvPr>
        </p:nvGraphicFramePr>
        <p:xfrm>
          <a:off x="4757738" y="2233613"/>
          <a:ext cx="1187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6" name="Equation" r:id="rId8" imgW="660240" imgH="393480" progId="Equation.DSMT4">
                  <p:embed/>
                </p:oleObj>
              </mc:Choice>
              <mc:Fallback>
                <p:oleObj name="Equation" r:id="rId8" imgW="66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7738" y="2233613"/>
                        <a:ext cx="1187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923939"/>
              </p:ext>
            </p:extLst>
          </p:nvPr>
        </p:nvGraphicFramePr>
        <p:xfrm>
          <a:off x="4231642" y="4989513"/>
          <a:ext cx="84564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7" name="Equation" r:id="rId10" imgW="469800" imgH="228600" progId="Equation.DSMT4">
                  <p:embed/>
                </p:oleObj>
              </mc:Choice>
              <mc:Fallback>
                <p:oleObj name="Equation" r:id="rId10" imgW="46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31642" y="4989513"/>
                        <a:ext cx="84564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54013"/>
              </p:ext>
            </p:extLst>
          </p:nvPr>
        </p:nvGraphicFramePr>
        <p:xfrm>
          <a:off x="4200525" y="5849938"/>
          <a:ext cx="8667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8" name="Equation" r:id="rId12" imgW="482400" imgH="228600" progId="Equation.DSMT4">
                  <p:embed/>
                </p:oleObj>
              </mc:Choice>
              <mc:Fallback>
                <p:oleObj name="Equation" r:id="rId12" imgW="4824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5849938"/>
                        <a:ext cx="8667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819" y="1697355"/>
            <a:ext cx="2543175" cy="3800475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89854"/>
              </p:ext>
            </p:extLst>
          </p:nvPr>
        </p:nvGraphicFramePr>
        <p:xfrm>
          <a:off x="6088063" y="4826214"/>
          <a:ext cx="933450" cy="73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9" name="Equation" r:id="rId15" imgW="545760" imgH="431640" progId="Equation.DSMT4">
                  <p:embed/>
                </p:oleObj>
              </mc:Choice>
              <mc:Fallback>
                <p:oleObj name="Equation" r:id="rId15" imgW="545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88063" y="4826214"/>
                        <a:ext cx="933450" cy="73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714107"/>
              </p:ext>
            </p:extLst>
          </p:nvPr>
        </p:nvGraphicFramePr>
        <p:xfrm>
          <a:off x="6088063" y="5720050"/>
          <a:ext cx="933450" cy="73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10" name="Equation" r:id="rId17" imgW="545760" imgH="431640" progId="Equation.DSMT4">
                  <p:embed/>
                </p:oleObj>
              </mc:Choice>
              <mc:Fallback>
                <p:oleObj name="Equation" r:id="rId17" imgW="545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88063" y="5720050"/>
                        <a:ext cx="933450" cy="73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840506"/>
              </p:ext>
            </p:extLst>
          </p:nvPr>
        </p:nvGraphicFramePr>
        <p:xfrm>
          <a:off x="4710992" y="2988753"/>
          <a:ext cx="1045491" cy="84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11" name="Equation" r:id="rId19" imgW="469800" imgH="380880" progId="Equation.DSMT4">
                  <p:embed/>
                </p:oleObj>
              </mc:Choice>
              <mc:Fallback>
                <p:oleObj name="Equation" r:id="rId19" imgW="469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10992" y="2988753"/>
                        <a:ext cx="1045491" cy="84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9228" grpId="0"/>
      <p:bldP spid="9235" grpId="0" animBg="1"/>
      <p:bldP spid="92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583816" y="630763"/>
            <a:ext cx="46138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 smtClean="0"/>
              <a:t>差分半对</a:t>
            </a:r>
            <a:endParaRPr lang="zh-CN" altLang="en-US" sz="2000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645886" y="4000500"/>
            <a:ext cx="401137" cy="433137"/>
          </a:xfrm>
          <a:prstGeom prst="straightConnector1">
            <a:avLst/>
          </a:prstGeom>
          <a:solidFill>
            <a:srgbClr val="99FF99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38" y="3560989"/>
            <a:ext cx="3448050" cy="3067050"/>
          </a:xfrm>
          <a:prstGeom prst="rect">
            <a:avLst/>
          </a:prstGeom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674169" y="5364582"/>
            <a:ext cx="20120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 dirty="0" smtClean="0"/>
              <a:t>R</a:t>
            </a:r>
            <a:r>
              <a:rPr lang="en-US" altLang="zh-CN" sz="2000" i="1" baseline="-25000" dirty="0" smtClean="0"/>
              <a:t> </a:t>
            </a:r>
            <a:r>
              <a:rPr lang="zh-CN" altLang="en-US" sz="2000" dirty="0" smtClean="0"/>
              <a:t>是电流源内阻 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51" y="1703614"/>
            <a:ext cx="3352800" cy="339090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 bwMode="auto">
          <a:xfrm>
            <a:off x="1200640" y="4217068"/>
            <a:ext cx="816429" cy="424113"/>
          </a:xfrm>
          <a:prstGeom prst="wedgeRoundRectCallout">
            <a:avLst>
              <a:gd name="adj1" fmla="val 111167"/>
              <a:gd name="adj2" fmla="val -104977"/>
              <a:gd name="adj3" fmla="val 16667"/>
            </a:avLst>
          </a:prstGeom>
          <a:solidFill>
            <a:srgbClr val="99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信号地</a:t>
            </a:r>
          </a:p>
        </p:txBody>
      </p:sp>
    </p:spTree>
    <p:extLst>
      <p:ext uri="{BB962C8B-B14F-4D97-AF65-F5344CB8AC3E}">
        <p14:creationId xmlns:p14="http://schemas.microsoft.com/office/powerpoint/2010/main" val="2651495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58838" y="650905"/>
            <a:ext cx="670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</a:rPr>
              <a:t>4</a:t>
            </a:r>
            <a:r>
              <a:rPr lang="zh-CN" altLang="en-US" sz="2000" dirty="0">
                <a:solidFill>
                  <a:schemeClr val="accent2"/>
                </a:solidFill>
              </a:rPr>
              <a:t>、共模增益</a:t>
            </a:r>
          </a:p>
        </p:txBody>
      </p:sp>
      <p:pic>
        <p:nvPicPr>
          <p:cNvPr id="10245" name="图片 1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55" b="7523"/>
          <a:stretch>
            <a:fillRect/>
          </a:stretch>
        </p:blipFill>
        <p:spPr bwMode="auto">
          <a:xfrm>
            <a:off x="3447878" y="1543589"/>
            <a:ext cx="2661114" cy="404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17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1" b="7446"/>
          <a:stretch>
            <a:fillRect/>
          </a:stretch>
        </p:blipFill>
        <p:spPr bwMode="auto">
          <a:xfrm>
            <a:off x="6389808" y="1459848"/>
            <a:ext cx="255881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5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0"/>
          <a:stretch>
            <a:fillRect/>
          </a:stretch>
        </p:blipFill>
        <p:spPr bwMode="auto">
          <a:xfrm>
            <a:off x="408539" y="1459848"/>
            <a:ext cx="2587074" cy="388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3167062" y="3099339"/>
            <a:ext cx="419100" cy="304800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5970708" y="3099339"/>
            <a:ext cx="419100" cy="304800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789221" y="5878932"/>
            <a:ext cx="19784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 dirty="0" smtClean="0"/>
              <a:t>R</a:t>
            </a:r>
            <a:r>
              <a:rPr lang="zh-CN" altLang="en-US" sz="2000" dirty="0" smtClean="0"/>
              <a:t>是电流源内阻 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图片 17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 b="6804"/>
          <a:stretch>
            <a:fillRect/>
          </a:stretch>
        </p:blipFill>
        <p:spPr bwMode="auto">
          <a:xfrm>
            <a:off x="1336675" y="773113"/>
            <a:ext cx="250056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17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6" b="7196"/>
          <a:stretch>
            <a:fillRect/>
          </a:stretch>
        </p:blipFill>
        <p:spPr bwMode="auto">
          <a:xfrm>
            <a:off x="5995987" y="779463"/>
            <a:ext cx="1756349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312061" y="4867245"/>
            <a:ext cx="3355689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smtClean="0"/>
              <a:t>common-mode half-circuit</a:t>
            </a:r>
            <a:endParaRPr lang="zh-CN" altLang="en-US" sz="20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65290"/>
              </p:ext>
            </p:extLst>
          </p:nvPr>
        </p:nvGraphicFramePr>
        <p:xfrm>
          <a:off x="3108325" y="5553075"/>
          <a:ext cx="260826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7" name="Equation" r:id="rId5" imgW="1396800" imgH="431640" progId="Equation.DSMT4">
                  <p:embed/>
                </p:oleObj>
              </mc:Choice>
              <mc:Fallback>
                <p:oleObj name="Equation" r:id="rId5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8325" y="5553075"/>
                        <a:ext cx="2608263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ChangeArrowheads="1"/>
          </p:cNvSpPr>
          <p:nvPr/>
        </p:nvSpPr>
        <p:spPr bwMode="auto">
          <a:xfrm>
            <a:off x="341313" y="452438"/>
            <a:ext cx="7515225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</a:rPr>
              <a:t>10.1 BJT</a:t>
            </a:r>
            <a:r>
              <a:rPr lang="zh-CN" altLang="en-US" sz="2800" dirty="0" smtClean="0">
                <a:solidFill>
                  <a:schemeClr val="tx2"/>
                </a:solidFill>
              </a:rPr>
              <a:t>差分放大器</a:t>
            </a:r>
            <a:r>
              <a:rPr lang="zh-CN" altLang="en-US" sz="2800" dirty="0">
                <a:solidFill>
                  <a:schemeClr val="tx2"/>
                </a:solidFill>
              </a:rPr>
              <a:t>的结构及其分析</a:t>
            </a:r>
          </a:p>
        </p:txBody>
      </p:sp>
      <p:sp>
        <p:nvSpPr>
          <p:cNvPr id="3075" name="Text Box 15"/>
          <p:cNvSpPr txBox="1">
            <a:spLocks noChangeArrowheads="1"/>
          </p:cNvSpPr>
          <p:nvPr/>
        </p:nvSpPr>
        <p:spPr bwMode="auto">
          <a:xfrm>
            <a:off x="623888" y="1141413"/>
            <a:ext cx="655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990033"/>
                </a:solidFill>
              </a:rPr>
              <a:t>10.1.1  </a:t>
            </a:r>
            <a:r>
              <a:rPr lang="en-US" altLang="zh-CN" dirty="0" smtClean="0">
                <a:solidFill>
                  <a:srgbClr val="A50021"/>
                </a:solidFill>
              </a:rPr>
              <a:t>BJT</a:t>
            </a:r>
            <a:r>
              <a:rPr lang="zh-CN" altLang="en-US" dirty="0" smtClean="0">
                <a:solidFill>
                  <a:srgbClr val="A50021"/>
                </a:solidFill>
              </a:rPr>
              <a:t>差分放大器的结构</a:t>
            </a:r>
            <a:r>
              <a:rPr lang="en-US" altLang="zh-CN" dirty="0" smtClean="0">
                <a:solidFill>
                  <a:srgbClr val="A50021"/>
                </a:solidFill>
              </a:rPr>
              <a:t>           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3076" name="Text Box 19"/>
          <p:cNvSpPr txBox="1">
            <a:spLocks noChangeArrowheads="1"/>
          </p:cNvSpPr>
          <p:nvPr/>
        </p:nvSpPr>
        <p:spPr bwMode="auto">
          <a:xfrm>
            <a:off x="1339850" y="2420285"/>
            <a:ext cx="320357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/>
              <a:t>        </a:t>
            </a:r>
            <a:r>
              <a:rPr lang="zh-CN" altLang="en-US" sz="2000" dirty="0"/>
              <a:t>将两个匹配的晶体管的发射极连接，并由恒流源提供偏置。</a:t>
            </a:r>
          </a:p>
        </p:txBody>
      </p:sp>
      <p:sp>
        <p:nvSpPr>
          <p:cNvPr id="3077" name="Text Box 20"/>
          <p:cNvSpPr txBox="1">
            <a:spLocks noChangeArrowheads="1"/>
          </p:cNvSpPr>
          <p:nvPr/>
        </p:nvSpPr>
        <p:spPr bwMode="auto">
          <a:xfrm>
            <a:off x="944563" y="180751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>
                <a:solidFill>
                  <a:srgbClr val="9900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一、</a:t>
            </a:r>
            <a:r>
              <a:rPr lang="zh-CN" altLang="en-US" dirty="0"/>
              <a:t>电路结构</a:t>
            </a:r>
          </a:p>
        </p:txBody>
      </p:sp>
      <p:pic>
        <p:nvPicPr>
          <p:cNvPr id="3078" name="图片 15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0"/>
          <a:stretch>
            <a:fillRect/>
          </a:stretch>
        </p:blipFill>
        <p:spPr bwMode="auto">
          <a:xfrm>
            <a:off x="5702300" y="2123422"/>
            <a:ext cx="2587074" cy="388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22"/>
          <p:cNvSpPr txBox="1">
            <a:spLocks noChangeArrowheads="1"/>
          </p:cNvSpPr>
          <p:nvPr/>
        </p:nvSpPr>
        <p:spPr bwMode="auto">
          <a:xfrm>
            <a:off x="1441450" y="4437997"/>
            <a:ext cx="320357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990099"/>
                </a:solidFill>
              </a:rPr>
              <a:t>4 </a:t>
            </a:r>
            <a:r>
              <a:rPr lang="zh-CN" altLang="en-US" sz="2000" dirty="0" smtClean="0">
                <a:solidFill>
                  <a:srgbClr val="990099"/>
                </a:solidFill>
              </a:rPr>
              <a:t>种输入、输出</a:t>
            </a:r>
            <a:r>
              <a:rPr lang="zh-CN" altLang="en-US" sz="2000" dirty="0">
                <a:solidFill>
                  <a:srgbClr val="990099"/>
                </a:solidFill>
              </a:rPr>
              <a:t>方式：</a:t>
            </a:r>
          </a:p>
          <a:p>
            <a:pPr lvl="1"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/>
              <a:t>输入：单端，双端</a:t>
            </a:r>
          </a:p>
          <a:p>
            <a:pPr lvl="1"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/>
              <a:t>输出：单端，双端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3077" grpId="0"/>
      <p:bldP spid="30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58838" y="450850"/>
            <a:ext cx="670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5</a:t>
            </a:r>
            <a:r>
              <a:rPr lang="zh-CN" altLang="en-US" sz="2000">
                <a:solidFill>
                  <a:schemeClr val="accent2"/>
                </a:solidFill>
              </a:rPr>
              <a:t>、共模输入阻抗</a:t>
            </a:r>
          </a:p>
        </p:txBody>
      </p:sp>
      <p:pic>
        <p:nvPicPr>
          <p:cNvPr id="12294" name="图片 17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0"/>
          <a:stretch>
            <a:fillRect/>
          </a:stretch>
        </p:blipFill>
        <p:spPr bwMode="auto">
          <a:xfrm>
            <a:off x="332704" y="1449764"/>
            <a:ext cx="2663831" cy="407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图片 17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5"/>
          <a:stretch>
            <a:fillRect/>
          </a:stretch>
        </p:blipFill>
        <p:spPr bwMode="auto">
          <a:xfrm>
            <a:off x="3771230" y="1533525"/>
            <a:ext cx="178627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4" y="3727648"/>
            <a:ext cx="2627759" cy="4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807148"/>
            <a:ext cx="2560320" cy="70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58838" y="641350"/>
            <a:ext cx="670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</a:rPr>
              <a:t>6</a:t>
            </a:r>
            <a:r>
              <a:rPr lang="zh-CN" altLang="en-US" sz="2000" dirty="0">
                <a:solidFill>
                  <a:schemeClr val="accent2"/>
                </a:solidFill>
              </a:rPr>
              <a:t>、</a:t>
            </a:r>
            <a:r>
              <a:rPr lang="zh-CN" altLang="en-US" sz="2000" dirty="0" smtClean="0">
                <a:solidFill>
                  <a:schemeClr val="accent2"/>
                </a:solidFill>
              </a:rPr>
              <a:t>共模抑制比（</a:t>
            </a:r>
            <a:r>
              <a:rPr lang="en-US" altLang="zh-CN" sz="2000" dirty="0">
                <a:solidFill>
                  <a:schemeClr val="accent2"/>
                </a:solidFill>
              </a:rPr>
              <a:t>CMRR -- Common Mode Rejection </a:t>
            </a:r>
            <a:r>
              <a:rPr lang="en-US" altLang="zh-CN" sz="2000" dirty="0" smtClean="0">
                <a:solidFill>
                  <a:schemeClr val="accent2"/>
                </a:solidFill>
              </a:rPr>
              <a:t>Ratio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）</a:t>
            </a:r>
            <a:r>
              <a:rPr lang="en-US" altLang="zh-CN" sz="2000" dirty="0" smtClean="0">
                <a:solidFill>
                  <a:schemeClr val="accent2"/>
                </a:solidFill>
              </a:rPr>
              <a:t> 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13315" name="Rectangle 13"/>
          <p:cNvSpPr>
            <a:spLocks noChangeArrowheads="1"/>
          </p:cNvSpPr>
          <p:nvPr/>
        </p:nvSpPr>
        <p:spPr bwMode="auto">
          <a:xfrm>
            <a:off x="986353" y="1425516"/>
            <a:ext cx="7217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衡量放大器对差模信号的放大能力和对共模信号的抑制能力 。</a:t>
            </a:r>
          </a:p>
        </p:txBody>
      </p:sp>
      <p:pic>
        <p:nvPicPr>
          <p:cNvPr id="13316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9" y="2187575"/>
            <a:ext cx="2170759" cy="4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5"/>
          <p:cNvSpPr>
            <a:spLocks noChangeArrowheads="1"/>
          </p:cNvSpPr>
          <p:nvPr/>
        </p:nvSpPr>
        <p:spPr bwMode="auto">
          <a:xfrm>
            <a:off x="1046208" y="3165355"/>
            <a:ext cx="3281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对于单端输出的差分放大器</a:t>
            </a:r>
          </a:p>
        </p:txBody>
      </p:sp>
      <p:pic>
        <p:nvPicPr>
          <p:cNvPr id="13320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1" y="5445323"/>
            <a:ext cx="2170759" cy="4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468173"/>
            <a:ext cx="1142505" cy="41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43" y="5457924"/>
            <a:ext cx="799753" cy="41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3221"/>
              </p:ext>
            </p:extLst>
          </p:nvPr>
        </p:nvGraphicFramePr>
        <p:xfrm>
          <a:off x="2235200" y="3965104"/>
          <a:ext cx="1531224" cy="7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8" name="Equation" r:id="rId6" imgW="850680" imgH="393480" progId="Equation.DSMT4">
                  <p:embed/>
                </p:oleObj>
              </mc:Choice>
              <mc:Fallback>
                <p:oleObj name="Equation" r:id="rId6" imgW="850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35200" y="3965104"/>
                        <a:ext cx="1531224" cy="708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142540"/>
              </p:ext>
            </p:extLst>
          </p:nvPr>
        </p:nvGraphicFramePr>
        <p:xfrm>
          <a:off x="4594873" y="3916011"/>
          <a:ext cx="2799155" cy="78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9" name="Equation" r:id="rId8" imgW="1549080" imgH="431640" progId="Equation.DSMT4">
                  <p:embed/>
                </p:oleObj>
              </mc:Choice>
              <mc:Fallback>
                <p:oleObj name="Equation" r:id="rId8" imgW="1549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94873" y="3916011"/>
                        <a:ext cx="2799155" cy="780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图片 17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" b="7588"/>
          <a:stretch>
            <a:fillRect/>
          </a:stretch>
        </p:blipFill>
        <p:spPr bwMode="auto">
          <a:xfrm>
            <a:off x="1481139" y="1898905"/>
            <a:ext cx="2805668" cy="392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图片 1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2"/>
          <a:stretch>
            <a:fillRect/>
          </a:stretch>
        </p:blipFill>
        <p:spPr bwMode="auto">
          <a:xfrm>
            <a:off x="5357813" y="1981200"/>
            <a:ext cx="2831579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39763" y="4302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990033"/>
                </a:solidFill>
              </a:rPr>
              <a:t>10.1.3 </a:t>
            </a:r>
            <a:r>
              <a:rPr lang="en-US" altLang="zh-CN" dirty="0">
                <a:solidFill>
                  <a:srgbClr val="A50021"/>
                </a:solidFill>
              </a:rPr>
              <a:t>BJT</a:t>
            </a:r>
            <a:r>
              <a:rPr lang="zh-CN" altLang="en-US" dirty="0" smtClean="0">
                <a:solidFill>
                  <a:srgbClr val="A50021"/>
                </a:solidFill>
              </a:rPr>
              <a:t>差分放大器</a:t>
            </a:r>
            <a:r>
              <a:rPr lang="zh-CN" altLang="en-US" dirty="0" smtClean="0">
                <a:solidFill>
                  <a:srgbClr val="990033"/>
                </a:solidFill>
              </a:rPr>
              <a:t>的非理想特性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915988" y="98107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990033"/>
                </a:solidFill>
              </a:rPr>
              <a:t>一、输入失调电压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1050659" y="560358"/>
            <a:ext cx="42912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/>
              <a:t>(1) </a:t>
            </a:r>
            <a:r>
              <a:rPr lang="zh-CN" altLang="en-US" sz="2000" dirty="0"/>
              <a:t>若两个晶体管完全匹配，负载电阻失配。</a:t>
            </a:r>
          </a:p>
        </p:txBody>
      </p:sp>
      <p:graphicFrame>
        <p:nvGraphicFramePr>
          <p:cNvPr id="5939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97915"/>
              </p:ext>
            </p:extLst>
          </p:nvPr>
        </p:nvGraphicFramePr>
        <p:xfrm>
          <a:off x="1252538" y="1152525"/>
          <a:ext cx="1942258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6" name="Equation" r:id="rId3" imgW="1079032" imgH="393529" progId="Equation.DSMT4">
                  <p:embed/>
                </p:oleObj>
              </mc:Choice>
              <mc:Fallback>
                <p:oleObj name="Equation" r:id="rId3" imgW="1079032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152525"/>
                        <a:ext cx="1942258" cy="70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339987"/>
              </p:ext>
            </p:extLst>
          </p:nvPr>
        </p:nvGraphicFramePr>
        <p:xfrm>
          <a:off x="3727450" y="1128713"/>
          <a:ext cx="1965107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7" name="Equation" r:id="rId5" imgW="1091726" imgH="393529" progId="Equation.DSMT4">
                  <p:embed/>
                </p:oleObj>
              </mc:Choice>
              <mc:Fallback>
                <p:oleObj name="Equation" r:id="rId5" imgW="1091726" imgH="39352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1128713"/>
                        <a:ext cx="1965107" cy="70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03700"/>
              </p:ext>
            </p:extLst>
          </p:nvPr>
        </p:nvGraphicFramePr>
        <p:xfrm>
          <a:off x="1960563" y="2216150"/>
          <a:ext cx="3039061" cy="868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8" name="Equation" r:id="rId7" imgW="1688367" imgH="482391" progId="Equation.DSMT4">
                  <p:embed/>
                </p:oleObj>
              </mc:Choice>
              <mc:Fallback>
                <p:oleObj name="Equation" r:id="rId7" imgW="1688367" imgH="48239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2216150"/>
                        <a:ext cx="3039061" cy="868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37" name="Rectangle 17"/>
          <p:cNvSpPr>
            <a:spLocks noChangeArrowheads="1"/>
          </p:cNvSpPr>
          <p:nvPr/>
        </p:nvSpPr>
        <p:spPr bwMode="auto">
          <a:xfrm>
            <a:off x="658813" y="3492470"/>
            <a:ext cx="51924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/>
              <a:t>(2) </a:t>
            </a:r>
            <a:r>
              <a:rPr lang="zh-CN" altLang="en-US" sz="2000"/>
              <a:t>若两个晶体管失配，负载电阻完全匹配。</a:t>
            </a:r>
          </a:p>
        </p:txBody>
      </p:sp>
      <p:graphicFrame>
        <p:nvGraphicFramePr>
          <p:cNvPr id="5939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34698"/>
              </p:ext>
            </p:extLst>
          </p:nvPr>
        </p:nvGraphicFramePr>
        <p:xfrm>
          <a:off x="2355850" y="5235575"/>
          <a:ext cx="2971800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9" name="Equation" r:id="rId9" imgW="1651000" imgH="482600" progId="Equation.DSMT4">
                  <p:embed/>
                </p:oleObj>
              </mc:Choice>
              <mc:Fallback>
                <p:oleObj name="Equation" r:id="rId9" imgW="1651000" imgH="482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235575"/>
                        <a:ext cx="2971800" cy="868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8090"/>
              </p:ext>
            </p:extLst>
          </p:nvPr>
        </p:nvGraphicFramePr>
        <p:xfrm>
          <a:off x="1360488" y="4084638"/>
          <a:ext cx="173736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0" name="Equation" r:id="rId11" imgW="965200" imgH="393700" progId="Equation.DSMT4">
                  <p:embed/>
                </p:oleObj>
              </mc:Choice>
              <mc:Fallback>
                <p:oleObj name="Equation" r:id="rId11" imgW="965200" imgH="393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084638"/>
                        <a:ext cx="1737360" cy="708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205506"/>
              </p:ext>
            </p:extLst>
          </p:nvPr>
        </p:nvGraphicFramePr>
        <p:xfrm>
          <a:off x="4176714" y="4114800"/>
          <a:ext cx="1759457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1" name="Equation" r:id="rId13" imgW="977476" imgH="393529" progId="Equation.DSMT4">
                  <p:embed/>
                </p:oleObj>
              </mc:Choice>
              <mc:Fallback>
                <p:oleObj name="Equation" r:id="rId13" imgW="977476" imgH="39352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4" y="4114800"/>
                        <a:ext cx="1759457" cy="70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175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2"/>
          <a:stretch>
            <a:fillRect/>
          </a:stretch>
        </p:blipFill>
        <p:spPr bwMode="auto">
          <a:xfrm>
            <a:off x="6312421" y="874743"/>
            <a:ext cx="2831579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9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3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383487" y="6072158"/>
            <a:ext cx="3770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   </a:t>
            </a:r>
            <a:endParaRPr lang="en-US" altLang="zh-CN" sz="2000" b="0"/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966788" y="868333"/>
            <a:ext cx="5083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 smtClean="0"/>
              <a:t>另外</a:t>
            </a:r>
            <a:r>
              <a:rPr lang="zh-CN" altLang="en-US" sz="2000" dirty="0"/>
              <a:t>，      和      也会失配，推导方法类似。</a:t>
            </a:r>
          </a:p>
        </p:txBody>
      </p:sp>
      <p:graphicFrame>
        <p:nvGraphicFramePr>
          <p:cNvPr id="163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953431"/>
              </p:ext>
            </p:extLst>
          </p:nvPr>
        </p:nvGraphicFramePr>
        <p:xfrm>
          <a:off x="1908175" y="885666"/>
          <a:ext cx="274082" cy="36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" name="Equation" r:id="rId3" imgW="152268" imgH="203024" progId="Equation.DSMT4">
                  <p:embed/>
                </p:oleObj>
              </mc:Choice>
              <mc:Fallback>
                <p:oleObj name="Equation" r:id="rId3" imgW="152268" imgH="20302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885666"/>
                        <a:ext cx="274082" cy="365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927260"/>
              </p:ext>
            </p:extLst>
          </p:nvPr>
        </p:nvGraphicFramePr>
        <p:xfrm>
          <a:off x="2514593" y="849026"/>
          <a:ext cx="2514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0" name="Equation" r:id="rId5" imgW="139700" imgH="228600" progId="Equation.DSMT4">
                  <p:embed/>
                </p:oleObj>
              </mc:Choice>
              <mc:Fallback>
                <p:oleObj name="Equation" r:id="rId5" imgW="1397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3" y="849026"/>
                        <a:ext cx="25146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3" name="Rectangle 19"/>
          <p:cNvSpPr>
            <a:spLocks noChangeArrowheads="1"/>
          </p:cNvSpPr>
          <p:nvPr/>
        </p:nvSpPr>
        <p:spPr bwMode="auto">
          <a:xfrm>
            <a:off x="966788" y="2016095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 smtClean="0"/>
              <a:t>总</a:t>
            </a:r>
            <a:r>
              <a:rPr lang="zh-CN" altLang="en-US" sz="2000" dirty="0"/>
              <a:t>输入失调电压为</a:t>
            </a:r>
          </a:p>
        </p:txBody>
      </p:sp>
      <p:graphicFrame>
        <p:nvGraphicFramePr>
          <p:cNvPr id="5949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625767"/>
              </p:ext>
            </p:extLst>
          </p:nvPr>
        </p:nvGraphicFramePr>
        <p:xfrm>
          <a:off x="2150696" y="2820988"/>
          <a:ext cx="3909060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1" name="Equation" r:id="rId7" imgW="2171700" imgH="558800" progId="Equation.DSMT4">
                  <p:embed/>
                </p:oleObj>
              </mc:Choice>
              <mc:Fallback>
                <p:oleObj name="Equation" r:id="rId7" imgW="2171700" imgH="558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696" y="2820988"/>
                        <a:ext cx="3909060" cy="100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4479634" y="71117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673100" y="715288"/>
            <a:ext cx="5771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990033"/>
                </a:solidFill>
              </a:rPr>
              <a:t>二、输入</a:t>
            </a:r>
            <a:r>
              <a:rPr lang="zh-CN" altLang="en-US" dirty="0">
                <a:solidFill>
                  <a:srgbClr val="990033"/>
                </a:solidFill>
              </a:rPr>
              <a:t>偏置</a:t>
            </a:r>
            <a:r>
              <a:rPr lang="zh-CN" altLang="en-US" dirty="0" smtClean="0">
                <a:solidFill>
                  <a:srgbClr val="990033"/>
                </a:solidFill>
              </a:rPr>
              <a:t>电流 </a:t>
            </a:r>
            <a:r>
              <a:rPr lang="en-US" altLang="zh-CN" i="1" dirty="0" smtClean="0">
                <a:solidFill>
                  <a:srgbClr val="990033"/>
                </a:solidFill>
              </a:rPr>
              <a:t>I</a:t>
            </a:r>
            <a:r>
              <a:rPr lang="en-US" altLang="zh-CN" i="1" baseline="-25000" dirty="0" smtClean="0">
                <a:solidFill>
                  <a:srgbClr val="990033"/>
                </a:solidFill>
              </a:rPr>
              <a:t>B </a:t>
            </a:r>
            <a:r>
              <a:rPr lang="zh-CN" altLang="en-US" dirty="0" smtClean="0">
                <a:solidFill>
                  <a:srgbClr val="990033"/>
                </a:solidFill>
              </a:rPr>
              <a:t>和</a:t>
            </a:r>
            <a:r>
              <a:rPr lang="zh-CN" altLang="en-US" dirty="0">
                <a:solidFill>
                  <a:srgbClr val="990033"/>
                </a:solidFill>
              </a:rPr>
              <a:t>输入失调</a:t>
            </a:r>
            <a:r>
              <a:rPr lang="zh-CN" altLang="en-US" dirty="0" smtClean="0">
                <a:solidFill>
                  <a:srgbClr val="990033"/>
                </a:solidFill>
              </a:rPr>
              <a:t>电流 </a:t>
            </a:r>
            <a:r>
              <a:rPr lang="en-US" altLang="zh-CN" i="1" dirty="0" smtClean="0">
                <a:solidFill>
                  <a:srgbClr val="990033"/>
                </a:solidFill>
              </a:rPr>
              <a:t>I</a:t>
            </a:r>
            <a:r>
              <a:rPr lang="en-US" altLang="zh-CN" i="1" baseline="-25000" dirty="0" smtClean="0">
                <a:solidFill>
                  <a:srgbClr val="990033"/>
                </a:solidFill>
              </a:rPr>
              <a:t>OS</a:t>
            </a:r>
            <a:r>
              <a:rPr lang="zh-CN" altLang="en-US" dirty="0" smtClean="0">
                <a:solidFill>
                  <a:srgbClr val="990033"/>
                </a:solidFill>
              </a:rPr>
              <a:t>  </a:t>
            </a:r>
            <a:endParaRPr lang="zh-CN" altLang="en-US" dirty="0">
              <a:solidFill>
                <a:srgbClr val="990033"/>
              </a:solidFill>
            </a:endParaRPr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4479634" y="2634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pic>
        <p:nvPicPr>
          <p:cNvPr id="17417" name="图片 17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" b="7158"/>
          <a:stretch>
            <a:fillRect/>
          </a:stretch>
        </p:blipFill>
        <p:spPr bwMode="auto">
          <a:xfrm>
            <a:off x="1487488" y="1818481"/>
            <a:ext cx="2784870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00" y="2817813"/>
            <a:ext cx="2010807" cy="70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00" y="3984526"/>
            <a:ext cx="1805157" cy="4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80975" y="649258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/>
              <a:t>        </a:t>
            </a:r>
            <a:r>
              <a:rPr lang="zh-CN" altLang="en-US" sz="2000" dirty="0"/>
              <a:t>若晶体管的      失配，即</a:t>
            </a:r>
          </a:p>
        </p:txBody>
      </p:sp>
      <p:graphicFrame>
        <p:nvGraphicFramePr>
          <p:cNvPr id="184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846865"/>
              </p:ext>
            </p:extLst>
          </p:nvPr>
        </p:nvGraphicFramePr>
        <p:xfrm>
          <a:off x="2130425" y="655669"/>
          <a:ext cx="274082" cy="36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2" name="Equation" r:id="rId3" imgW="152268" imgH="203024" progId="Equation.DSMT4">
                  <p:embed/>
                </p:oleObj>
              </mc:Choice>
              <mc:Fallback>
                <p:oleObj name="Equation" r:id="rId3" imgW="152268" imgH="2030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655669"/>
                        <a:ext cx="274082" cy="365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21140"/>
              </p:ext>
            </p:extLst>
          </p:nvPr>
        </p:nvGraphicFramePr>
        <p:xfrm>
          <a:off x="947649" y="1525021"/>
          <a:ext cx="1622356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3" name="Equation" r:id="rId5" imgW="901309" imgH="393529" progId="Equation.DSMT4">
                  <p:embed/>
                </p:oleObj>
              </mc:Choice>
              <mc:Fallback>
                <p:oleObj name="Equation" r:id="rId5" imgW="901309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49" y="1525021"/>
                        <a:ext cx="1622356" cy="70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41723"/>
              </p:ext>
            </p:extLst>
          </p:nvPr>
        </p:nvGraphicFramePr>
        <p:xfrm>
          <a:off x="3555912" y="1496446"/>
          <a:ext cx="164592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4" name="Equation" r:id="rId7" imgW="914400" imgH="393700" progId="Equation.DSMT4">
                  <p:embed/>
                </p:oleObj>
              </mc:Choice>
              <mc:Fallback>
                <p:oleObj name="Equation" r:id="rId7" imgW="914400" imgH="393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912" y="1496446"/>
                        <a:ext cx="1645920" cy="708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239678"/>
              </p:ext>
            </p:extLst>
          </p:nvPr>
        </p:nvGraphicFramePr>
        <p:xfrm>
          <a:off x="947649" y="2551568"/>
          <a:ext cx="438912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5" name="Equation" r:id="rId9" imgW="2438400" imgH="457200" progId="Equation.DSMT4">
                  <p:embed/>
                </p:oleObj>
              </mc:Choice>
              <mc:Fallback>
                <p:oleObj name="Equation" r:id="rId9" imgW="24384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49" y="2551568"/>
                        <a:ext cx="4389120" cy="82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88228"/>
              </p:ext>
            </p:extLst>
          </p:nvPr>
        </p:nvGraphicFramePr>
        <p:xfrm>
          <a:off x="947649" y="3687127"/>
          <a:ext cx="441198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6" name="Equation" r:id="rId11" imgW="2451100" imgH="457200" progId="Equation.DSMT4">
                  <p:embed/>
                </p:oleObj>
              </mc:Choice>
              <mc:Fallback>
                <p:oleObj name="Equation" r:id="rId11" imgW="24511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49" y="3687127"/>
                        <a:ext cx="4411980" cy="82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115196"/>
              </p:ext>
            </p:extLst>
          </p:nvPr>
        </p:nvGraphicFramePr>
        <p:xfrm>
          <a:off x="3311525" y="5161983"/>
          <a:ext cx="164592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7" name="Equation" r:id="rId13" imgW="914400" imgH="457200" progId="Equation.DSMT4">
                  <p:embed/>
                </p:oleObj>
              </mc:Choice>
              <mc:Fallback>
                <p:oleObj name="Equation" r:id="rId13" imgW="9144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161983"/>
                        <a:ext cx="1645920" cy="82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35" name="Object 1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113187359"/>
              </p:ext>
            </p:extLst>
          </p:nvPr>
        </p:nvGraphicFramePr>
        <p:xfrm>
          <a:off x="1062038" y="5185796"/>
          <a:ext cx="173736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8" name="Equation" r:id="rId15" imgW="965200" imgH="444500" progId="Equation.DSMT4">
                  <p:embed/>
                </p:oleObj>
              </mc:Choice>
              <mc:Fallback>
                <p:oleObj name="Equation" r:id="rId15" imgW="965200" imgH="4445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5185796"/>
                        <a:ext cx="173736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5" name="图片 175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" b="7158"/>
          <a:stretch>
            <a:fillRect/>
          </a:stretch>
        </p:blipFill>
        <p:spPr bwMode="auto">
          <a:xfrm>
            <a:off x="5908528" y="1612900"/>
            <a:ext cx="2998991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9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9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14"/>
          <p:cNvSpPr>
            <a:spLocks noChangeArrowheads="1"/>
          </p:cNvSpPr>
          <p:nvPr/>
        </p:nvSpPr>
        <p:spPr bwMode="auto">
          <a:xfrm>
            <a:off x="947738" y="586731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990033"/>
                </a:solidFill>
              </a:rPr>
              <a:t>三、共模</a:t>
            </a:r>
            <a:r>
              <a:rPr lang="zh-CN" altLang="en-US" dirty="0">
                <a:solidFill>
                  <a:srgbClr val="990033"/>
                </a:solidFill>
              </a:rPr>
              <a:t>输入范围</a:t>
            </a:r>
          </a:p>
        </p:txBody>
      </p:sp>
      <p:pic>
        <p:nvPicPr>
          <p:cNvPr id="19463" name="图片 17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7" b="7158"/>
          <a:stretch>
            <a:fillRect/>
          </a:stretch>
        </p:blipFill>
        <p:spPr bwMode="auto">
          <a:xfrm>
            <a:off x="644402" y="1603375"/>
            <a:ext cx="2768354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29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23023"/>
              </p:ext>
            </p:extLst>
          </p:nvPr>
        </p:nvGraphicFramePr>
        <p:xfrm>
          <a:off x="4035425" y="2392363"/>
          <a:ext cx="349758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3" name="Equation" r:id="rId4" imgW="1943100" imgH="393700" progId="Equation.DSMT4">
                  <p:embed/>
                </p:oleObj>
              </mc:Choice>
              <mc:Fallback>
                <p:oleObj name="Equation" r:id="rId4" imgW="19431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2392363"/>
                        <a:ext cx="3497580" cy="708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314113"/>
              </p:ext>
            </p:extLst>
          </p:nvPr>
        </p:nvGraphicFramePr>
        <p:xfrm>
          <a:off x="4772025" y="5060950"/>
          <a:ext cx="26971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4" name="Equation" r:id="rId6" imgW="1498320" imgH="228600" progId="Equation.DSMT4">
                  <p:embed/>
                </p:oleObj>
              </mc:Choice>
              <mc:Fallback>
                <p:oleObj name="Equation" r:id="rId6" imgW="149832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5060950"/>
                        <a:ext cx="269716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2915" name="Rectangle 19"/>
          <p:cNvSpPr>
            <a:spLocks noChangeArrowheads="1"/>
          </p:cNvSpPr>
          <p:nvPr/>
        </p:nvSpPr>
        <p:spPr bwMode="auto">
          <a:xfrm>
            <a:off x="3938588" y="5649982"/>
            <a:ext cx="48189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式中</a:t>
            </a:r>
            <a:r>
              <a:rPr lang="en-US" altLang="zh-CN" sz="2000" i="1" dirty="0" smtClean="0"/>
              <a:t>V</a:t>
            </a:r>
            <a:r>
              <a:rPr lang="en-US" altLang="zh-CN" sz="2000" i="1" baseline="-25000" dirty="0" smtClean="0"/>
              <a:t>CES </a:t>
            </a:r>
            <a:r>
              <a:rPr lang="zh-CN" altLang="en-US" sz="2000" dirty="0" smtClean="0"/>
              <a:t>是基本镜像电流源工作时输出端三极管进入饱和时的</a:t>
            </a:r>
            <a:r>
              <a:rPr lang="en-US" altLang="zh-CN" sz="2000" dirty="0" smtClean="0"/>
              <a:t>CE</a:t>
            </a:r>
            <a:r>
              <a:rPr lang="zh-CN" altLang="en-US" sz="2000" dirty="0" smtClean="0"/>
              <a:t>端电压</a:t>
            </a:r>
            <a:r>
              <a:rPr lang="zh-CN" altLang="en-US" sz="2000" dirty="0"/>
              <a:t>。</a:t>
            </a:r>
          </a:p>
        </p:txBody>
      </p:sp>
      <p:graphicFrame>
        <p:nvGraphicFramePr>
          <p:cNvPr id="592916" name="Object 20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064844811"/>
              </p:ext>
            </p:extLst>
          </p:nvPr>
        </p:nvGraphicFramePr>
        <p:xfrm>
          <a:off x="5381625" y="1112838"/>
          <a:ext cx="11658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5" name="Equation" r:id="rId8" imgW="647700" imgH="228600" progId="Equation.DSMT4">
                  <p:embed/>
                </p:oleObj>
              </mc:Choice>
              <mc:Fallback>
                <p:oleObj name="Equation" r:id="rId8" imgW="6477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1112838"/>
                        <a:ext cx="116586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813421"/>
              </p:ext>
            </p:extLst>
          </p:nvPr>
        </p:nvGraphicFramePr>
        <p:xfrm>
          <a:off x="5557839" y="3300413"/>
          <a:ext cx="1142505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6" name="Equation" r:id="rId10" imgW="634725" imgH="228501" progId="Equation.DSMT4">
                  <p:embed/>
                </p:oleObj>
              </mc:Choice>
              <mc:Fallback>
                <p:oleObj name="Equation" r:id="rId10" imgW="634725" imgH="2285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9" y="3300413"/>
                        <a:ext cx="1142505" cy="41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3938588" y="1831945"/>
            <a:ext cx="5033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此时</a:t>
            </a:r>
            <a:r>
              <a:rPr lang="en-US" altLang="zh-CN" sz="2000" i="1" dirty="0"/>
              <a:t>Q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和</a:t>
            </a:r>
            <a:r>
              <a:rPr lang="en-US" altLang="zh-CN" sz="2000" i="1" dirty="0"/>
              <a:t>Q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刚由放大区进入饱和区。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938588" y="4102963"/>
            <a:ext cx="50339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此时电流源中的晶体管由放大区进入饱和</a:t>
            </a:r>
            <a:r>
              <a:rPr lang="zh-CN" altLang="en-US" sz="2000" dirty="0" smtClean="0"/>
              <a:t>区（先于</a:t>
            </a:r>
            <a:r>
              <a:rPr lang="en-US" altLang="zh-CN" sz="2000" i="1" dirty="0"/>
              <a:t>Q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和</a:t>
            </a:r>
            <a:r>
              <a:rPr lang="en-US" altLang="zh-CN" sz="2000" i="1" dirty="0" smtClean="0"/>
              <a:t>Q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/>
              <a:t>截止</a:t>
            </a:r>
            <a:r>
              <a:rPr lang="zh-CN" altLang="en-US" sz="2000" dirty="0" smtClean="0"/>
              <a:t>）。</a:t>
            </a:r>
            <a:endParaRPr lang="zh-CN" altLang="en-US" sz="2000" dirty="0"/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6040402"/>
              </p:ext>
            </p:extLst>
          </p:nvPr>
        </p:nvGraphicFramePr>
        <p:xfrm>
          <a:off x="1668463" y="5457825"/>
          <a:ext cx="66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" name="Equation" r:id="rId12" imgW="330120" imgH="228600" progId="Equation.DSMT4">
                  <p:embed/>
                </p:oleObj>
              </mc:Choice>
              <mc:Fallback>
                <p:oleObj name="Equation" r:id="rId12" imgW="330120" imgH="228600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457825"/>
                        <a:ext cx="66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59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9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15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452438" y="140193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990033"/>
                </a:solidFill>
              </a:rPr>
              <a:t>10.2.1 </a:t>
            </a:r>
            <a:r>
              <a:rPr lang="en-US" altLang="zh-CN" dirty="0" smtClean="0">
                <a:solidFill>
                  <a:srgbClr val="A50021"/>
                </a:solidFill>
              </a:rPr>
              <a:t>MOS</a:t>
            </a:r>
            <a:r>
              <a:rPr lang="zh-CN" altLang="en-US" dirty="0" smtClean="0">
                <a:solidFill>
                  <a:srgbClr val="A50021"/>
                </a:solidFill>
              </a:rPr>
              <a:t>差分放大器的结构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322387" y="3605213"/>
            <a:ext cx="2840037" cy="12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/>
              <a:t>        </a:t>
            </a:r>
            <a:r>
              <a:rPr lang="zh-CN" altLang="en-US" sz="2000" dirty="0"/>
              <a:t>将两个匹配的</a:t>
            </a:r>
            <a:r>
              <a:rPr lang="en-US" altLang="zh-CN" sz="2000" dirty="0"/>
              <a:t>MOS</a:t>
            </a:r>
            <a:r>
              <a:rPr lang="zh-CN" altLang="en-US" sz="2000" dirty="0"/>
              <a:t>管的源极连接，并由恒流源提供偏置。</a:t>
            </a:r>
          </a:p>
        </p:txBody>
      </p:sp>
      <p:pic>
        <p:nvPicPr>
          <p:cNvPr id="37892" name="图片 3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8473"/>
          <a:stretch>
            <a:fillRect/>
          </a:stretch>
        </p:blipFill>
        <p:spPr bwMode="auto">
          <a:xfrm>
            <a:off x="4957764" y="2513013"/>
            <a:ext cx="3148146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41313" y="452438"/>
            <a:ext cx="7515225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10.2 MOS</a:t>
            </a:r>
            <a:r>
              <a:rPr lang="zh-CN" altLang="en-US" sz="2800" dirty="0" smtClean="0">
                <a:solidFill>
                  <a:schemeClr val="tx2"/>
                </a:solidFill>
              </a:rPr>
              <a:t>差分放大器</a:t>
            </a:r>
            <a:r>
              <a:rPr lang="zh-CN" altLang="en-US" sz="2800" dirty="0">
                <a:solidFill>
                  <a:schemeClr val="tx2"/>
                </a:solidFill>
              </a:rPr>
              <a:t>的结构及其分析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944563" y="1969435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>
                <a:solidFill>
                  <a:srgbClr val="9900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一、</a:t>
            </a:r>
            <a:r>
              <a:rPr lang="zh-CN" altLang="en-US" dirty="0"/>
              <a:t>电路结构</a:t>
            </a:r>
          </a:p>
        </p:txBody>
      </p:sp>
    </p:spTree>
    <p:extLst>
      <p:ext uri="{BB962C8B-B14F-4D97-AF65-F5344CB8AC3E}">
        <p14:creationId xmlns:p14="http://schemas.microsoft.com/office/powerpoint/2010/main" val="4068502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757238" y="479425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>
                <a:solidFill>
                  <a:srgbClr val="9900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差分</a:t>
            </a:r>
            <a:r>
              <a:rPr lang="zh-CN" altLang="en-US" dirty="0"/>
              <a:t>放大电路的</a:t>
            </a:r>
            <a:r>
              <a:rPr lang="zh-CN" altLang="en-US" dirty="0" smtClean="0"/>
              <a:t>共模输入信号</a:t>
            </a:r>
            <a:endParaRPr lang="zh-CN" altLang="en-US" dirty="0"/>
          </a:p>
        </p:txBody>
      </p:sp>
      <p:graphicFrame>
        <p:nvGraphicFramePr>
          <p:cNvPr id="4103" name="Object 13"/>
          <p:cNvGraphicFramePr>
            <a:graphicFrameLocks noChangeAspect="1"/>
          </p:cNvGraphicFramePr>
          <p:nvPr>
            <p:extLst/>
          </p:nvPr>
        </p:nvGraphicFramePr>
        <p:xfrm>
          <a:off x="6291012" y="5909461"/>
          <a:ext cx="19669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"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012" y="5909461"/>
                        <a:ext cx="19669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163" y="1070130"/>
            <a:ext cx="5810250" cy="4495800"/>
          </a:xfrm>
          <a:prstGeom prst="rect">
            <a:avLst/>
          </a:prstGeom>
        </p:spPr>
      </p:pic>
      <p:graphicFrame>
        <p:nvGraphicFramePr>
          <p:cNvPr id="7" name="Object 13"/>
          <p:cNvGraphicFramePr>
            <a:graphicFrameLocks noChangeAspect="1"/>
          </p:cNvGraphicFramePr>
          <p:nvPr>
            <p:extLst/>
          </p:nvPr>
        </p:nvGraphicFramePr>
        <p:xfrm>
          <a:off x="533651" y="5761030"/>
          <a:ext cx="13954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name="Equation" r:id="rId6" imgW="774360" imgH="393480" progId="Equation.DSMT4">
                  <p:embed/>
                </p:oleObj>
              </mc:Choice>
              <mc:Fallback>
                <p:oleObj name="Equation" r:id="rId6" imgW="774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51" y="5761030"/>
                        <a:ext cx="13954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/>
          </p:nvPr>
        </p:nvGraphicFramePr>
        <p:xfrm>
          <a:off x="2874963" y="5761030"/>
          <a:ext cx="24701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2" name="Equation" r:id="rId8" imgW="1371600" imgH="393480" progId="Equation.DSMT4">
                  <p:embed/>
                </p:oleObj>
              </mc:Choice>
              <mc:Fallback>
                <p:oleObj name="Equation" r:id="rId8" imgW="1371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5761030"/>
                        <a:ext cx="24701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 bwMode="auto">
          <a:xfrm>
            <a:off x="2143334" y="6012251"/>
            <a:ext cx="517358" cy="205582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5559383" y="6012251"/>
            <a:ext cx="517358" cy="205582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409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704851" y="479425"/>
            <a:ext cx="7853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>
                <a:solidFill>
                  <a:srgbClr val="9900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二、</a:t>
            </a:r>
            <a:r>
              <a:rPr lang="zh-CN" altLang="en-US" dirty="0"/>
              <a:t>差分放大电路的</a:t>
            </a:r>
            <a:r>
              <a:rPr lang="zh-CN" altLang="en-US" u="sng" dirty="0" smtClean="0"/>
              <a:t>共模输入信号</a:t>
            </a:r>
            <a:r>
              <a:rPr lang="en-US" altLang="zh-CN" dirty="0" smtClean="0"/>
              <a:t>                 </a:t>
            </a:r>
            <a:endParaRPr lang="zh-CN" altLang="en-US" dirty="0"/>
          </a:p>
        </p:txBody>
      </p:sp>
      <p:pic>
        <p:nvPicPr>
          <p:cNvPr id="4099" name="图片 16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" b="10930"/>
          <a:stretch>
            <a:fillRect/>
          </a:stretch>
        </p:blipFill>
        <p:spPr bwMode="auto">
          <a:xfrm>
            <a:off x="728405" y="1665453"/>
            <a:ext cx="2751693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2877183"/>
            <a:ext cx="2193608" cy="70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9"/>
          <p:cNvSpPr>
            <a:spLocks noChangeArrowheads="1"/>
          </p:cNvSpPr>
          <p:nvPr/>
        </p:nvSpPr>
        <p:spPr bwMode="auto">
          <a:xfrm>
            <a:off x="4028123" y="1552961"/>
            <a:ext cx="45307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/>
              <a:t>        </a:t>
            </a:r>
            <a:r>
              <a:rPr lang="zh-CN" altLang="en-US" sz="2000" dirty="0"/>
              <a:t>两输入端输入信号中大小和极性都相同的部分，称为共模输入信号          。</a:t>
            </a: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4142423" y="5303934"/>
            <a:ext cx="446881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差分放大器对共模信号没有放大</a:t>
            </a:r>
            <a:r>
              <a:rPr lang="zh-CN" altLang="en-US" sz="2000" dirty="0" smtClean="0"/>
              <a:t>能力 </a:t>
            </a:r>
            <a:endParaRPr lang="zh-CN" altLang="en-US" sz="2000" dirty="0"/>
          </a:p>
        </p:txBody>
      </p:sp>
      <p:graphicFrame>
        <p:nvGraphicFramePr>
          <p:cNvPr id="410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98951"/>
              </p:ext>
            </p:extLst>
          </p:nvPr>
        </p:nvGraphicFramePr>
        <p:xfrm>
          <a:off x="5321300" y="3857625"/>
          <a:ext cx="19431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" name="Equation" r:id="rId5" imgW="1079500" imgH="228600" progId="Equation.DSMT4">
                  <p:embed/>
                </p:oleObj>
              </mc:Choice>
              <mc:Fallback>
                <p:oleObj name="Equation" r:id="rId5" imgW="10795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3857625"/>
                        <a:ext cx="19431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AutoShape 14"/>
          <p:cNvSpPr>
            <a:spLocks noChangeArrowheads="1"/>
          </p:cNvSpPr>
          <p:nvPr/>
        </p:nvSpPr>
        <p:spPr bwMode="auto">
          <a:xfrm>
            <a:off x="6248083" y="4540369"/>
            <a:ext cx="257492" cy="511056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graphicFrame>
        <p:nvGraphicFramePr>
          <p:cNvPr id="410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702051"/>
              </p:ext>
            </p:extLst>
          </p:nvPr>
        </p:nvGraphicFramePr>
        <p:xfrm>
          <a:off x="7710527" y="1849545"/>
          <a:ext cx="457002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" name="Equation" r:id="rId7" imgW="253890" imgH="228501" progId="Equation.DSMT4">
                  <p:embed/>
                </p:oleObj>
              </mc:Choice>
              <mc:Fallback>
                <p:oleObj name="Equation" r:id="rId7" imgW="253890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527" y="1849545"/>
                        <a:ext cx="457002" cy="41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/>
      <p:bldP spid="410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46" y="681454"/>
            <a:ext cx="5249477" cy="4100338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3204" y="4903155"/>
            <a:ext cx="3112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 smtClean="0"/>
              <a:t>使</a:t>
            </a:r>
            <a:r>
              <a:rPr lang="en-US" altLang="zh-CN" sz="2000" i="1" dirty="0" smtClean="0"/>
              <a:t>Q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和</a:t>
            </a:r>
            <a:r>
              <a:rPr lang="en-US" altLang="zh-CN" sz="2000" i="1" dirty="0" smtClean="0"/>
              <a:t>Q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保持饱和状态</a:t>
            </a:r>
            <a:endParaRPr lang="zh-CN" altLang="en-US" sz="2000" dirty="0"/>
          </a:p>
        </p:txBody>
      </p:sp>
      <p:sp>
        <p:nvSpPr>
          <p:cNvPr id="6" name="右箭头 5"/>
          <p:cNvSpPr/>
          <p:nvPr/>
        </p:nvSpPr>
        <p:spPr bwMode="auto">
          <a:xfrm>
            <a:off x="3994484" y="5012974"/>
            <a:ext cx="409074" cy="180473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3204" y="5608557"/>
            <a:ext cx="3112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 smtClean="0"/>
              <a:t>电流源 </a:t>
            </a:r>
            <a:r>
              <a:rPr lang="en-US" altLang="zh-CN" sz="2000" i="1" dirty="0" smtClean="0"/>
              <a:t>I </a:t>
            </a:r>
            <a:r>
              <a:rPr lang="zh-CN" altLang="en-US" sz="2000" dirty="0" smtClean="0"/>
              <a:t>维持正常工作</a:t>
            </a:r>
            <a:endParaRPr lang="zh-CN" altLang="en-US" sz="2000" dirty="0"/>
          </a:p>
        </p:txBody>
      </p:sp>
      <p:sp>
        <p:nvSpPr>
          <p:cNvPr id="12" name="右箭头 11"/>
          <p:cNvSpPr/>
          <p:nvPr/>
        </p:nvSpPr>
        <p:spPr bwMode="auto">
          <a:xfrm>
            <a:off x="4010901" y="5718376"/>
            <a:ext cx="409074" cy="180473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/>
          </p:nvPr>
        </p:nvGraphicFramePr>
        <p:xfrm>
          <a:off x="5013909" y="4749198"/>
          <a:ext cx="26765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Equation" r:id="rId4" imgW="1485720" imgH="393480" progId="Equation.DSMT4">
                  <p:embed/>
                </p:oleObj>
              </mc:Choice>
              <mc:Fallback>
                <p:oleObj name="Equation" r:id="rId4" imgW="1485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909" y="4749198"/>
                        <a:ext cx="26765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/>
          </p:nvPr>
        </p:nvGraphicFramePr>
        <p:xfrm>
          <a:off x="5068888" y="5602288"/>
          <a:ext cx="25400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1" name="Equation" r:id="rId6" imgW="1409400" imgH="228600" progId="Equation.DSMT4">
                  <p:embed/>
                </p:oleObj>
              </mc:Choice>
              <mc:Fallback>
                <p:oleObj name="Equation" r:id="rId6" imgW="140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5602288"/>
                        <a:ext cx="25400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/>
          </p:nvPr>
        </p:nvGraphicFramePr>
        <p:xfrm>
          <a:off x="6011863" y="6065838"/>
          <a:ext cx="3381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Equation" r:id="rId8" imgW="241200" imgH="228600" progId="Equation.DSMT4">
                  <p:embed/>
                </p:oleObj>
              </mc:Choice>
              <mc:Fallback>
                <p:oleObj name="Equation" r:id="rId8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6065838"/>
                        <a:ext cx="3381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421086" y="6036890"/>
            <a:ext cx="3355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 dirty="0" smtClean="0"/>
              <a:t>其中       是电流源正常工作时两端需要的电压</a:t>
            </a:r>
            <a:endParaRPr lang="zh-CN" altLang="en-US" sz="1800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26948" y="373793"/>
            <a:ext cx="3112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90033"/>
                </a:solidFill>
              </a:rPr>
              <a:t>共模信号输入范围</a:t>
            </a:r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extLst/>
          </p:nvPr>
        </p:nvGraphicFramePr>
        <p:xfrm>
          <a:off x="6923671" y="270291"/>
          <a:ext cx="15335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Equation" r:id="rId10" imgW="850680" imgH="228600" progId="Equation.DSMT4">
                  <p:embed/>
                </p:oleObj>
              </mc:Choice>
              <mc:Fallback>
                <p:oleObj name="Equation" r:id="rId10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671" y="270291"/>
                        <a:ext cx="15335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>
            <p:extLst/>
          </p:nvPr>
        </p:nvGraphicFramePr>
        <p:xfrm>
          <a:off x="5421086" y="1170945"/>
          <a:ext cx="34337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4" name="Equation" r:id="rId12" imgW="1904760" imgH="228600" progId="Equation.DSMT4">
                  <p:embed/>
                </p:oleObj>
              </mc:Choice>
              <mc:Fallback>
                <p:oleObj name="Equation" r:id="rId12" imgW="190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086" y="1170945"/>
                        <a:ext cx="34337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571460" y="266946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饱和条件</a:t>
            </a:r>
            <a:endParaRPr lang="zh-CN" altLang="en-US" sz="2000" dirty="0"/>
          </a:p>
        </p:txBody>
      </p:sp>
      <p:sp>
        <p:nvSpPr>
          <p:cNvPr id="20" name="右箭头 19"/>
          <p:cNvSpPr/>
          <p:nvPr/>
        </p:nvSpPr>
        <p:spPr bwMode="auto">
          <a:xfrm rot="5400000">
            <a:off x="6894308" y="842026"/>
            <a:ext cx="409074" cy="180473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 rot="5400000">
            <a:off x="6894307" y="1867001"/>
            <a:ext cx="409074" cy="180473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>
            <p:extLst/>
          </p:nvPr>
        </p:nvGraphicFramePr>
        <p:xfrm>
          <a:off x="6481306" y="2295410"/>
          <a:ext cx="12350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5" name="Equation" r:id="rId14" imgW="685800" imgH="228600" progId="Equation.DSMT4">
                  <p:embed/>
                </p:oleObj>
              </mc:Choice>
              <mc:Fallback>
                <p:oleObj name="Equation" r:id="rId14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306" y="2295410"/>
                        <a:ext cx="12350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>
            <a:hlinkClick r:id="rId16" action="ppaction://hlinksldjump"/>
          </p:cNvPr>
          <p:cNvSpPr/>
          <p:nvPr/>
        </p:nvSpPr>
        <p:spPr bwMode="auto">
          <a:xfrm>
            <a:off x="8472521" y="6489389"/>
            <a:ext cx="285750" cy="193832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067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11" grpId="0"/>
      <p:bldP spid="12" grpId="0" animBg="1"/>
      <p:bldP spid="18" grpId="0"/>
      <p:bldP spid="2" grpId="0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757238" y="479425"/>
            <a:ext cx="670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>
                <a:solidFill>
                  <a:srgbClr val="9900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三、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差分</a:t>
            </a:r>
            <a:r>
              <a:rPr lang="zh-CN" altLang="en-US" dirty="0"/>
              <a:t>放大电路</a:t>
            </a:r>
            <a:r>
              <a:rPr lang="zh-CN" altLang="en-US" dirty="0" smtClean="0"/>
              <a:t>的差模输入信号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5" y="1209672"/>
            <a:ext cx="5048250" cy="3819525"/>
          </a:xfrm>
          <a:prstGeom prst="rect">
            <a:avLst/>
          </a:prstGeom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384275" y="5165577"/>
            <a:ext cx="21588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/>
              <a:t>静态工作点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16" y="5658020"/>
            <a:ext cx="2148840" cy="70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72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8" y="1811003"/>
            <a:ext cx="5048250" cy="3819525"/>
          </a:xfrm>
          <a:prstGeom prst="rect">
            <a:avLst/>
          </a:prstGeom>
        </p:spPr>
      </p:pic>
      <p:sp>
        <p:nvSpPr>
          <p:cNvPr id="2" name="左大括号 1"/>
          <p:cNvSpPr/>
          <p:nvPr/>
        </p:nvSpPr>
        <p:spPr bwMode="auto">
          <a:xfrm>
            <a:off x="5739494" y="3009900"/>
            <a:ext cx="293484" cy="2452297"/>
          </a:xfrm>
          <a:prstGeom prst="leftBrace">
            <a:avLst>
              <a:gd name="adj1" fmla="val 0"/>
              <a:gd name="adj2" fmla="val 50000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 rot="5400000">
            <a:off x="7232732" y="6183188"/>
            <a:ext cx="409074" cy="180473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6111361" y="2771849"/>
          <a:ext cx="2874377" cy="407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Equation" r:id="rId4" imgW="1612800" imgH="228600" progId="Equation.DSMT4">
                  <p:embed/>
                </p:oleObj>
              </mc:Choice>
              <mc:Fallback>
                <p:oleObj name="Equation" r:id="rId4" imgW="1612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361" y="2771849"/>
                        <a:ext cx="2874377" cy="407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6892768" y="3481989"/>
          <a:ext cx="1311562" cy="40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name="Equation" r:id="rId6" imgW="736560" imgH="228600" progId="Equation.DSMT4">
                  <p:embed/>
                </p:oleObj>
              </mc:Choice>
              <mc:Fallback>
                <p:oleObj name="Equation" r:id="rId6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2768" y="3481989"/>
                        <a:ext cx="1311562" cy="40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6259821" y="4192095"/>
          <a:ext cx="2577457" cy="70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2" name="Equation" r:id="rId8" imgW="1447560" imgH="393480" progId="Equation.DSMT4">
                  <p:embed/>
                </p:oleObj>
              </mc:Choice>
              <mc:Fallback>
                <p:oleObj name="Equation" r:id="rId8" imgW="1447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59821" y="4192095"/>
                        <a:ext cx="2577457" cy="701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6226027" y="5157788"/>
          <a:ext cx="2645044" cy="70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Equation" r:id="rId10" imgW="1485720" imgH="393480" progId="Equation.DSMT4">
                  <p:embed/>
                </p:oleObj>
              </mc:Choice>
              <mc:Fallback>
                <p:oleObj name="Equation" r:id="rId10" imgW="1485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26027" y="5157788"/>
                        <a:ext cx="2645044" cy="701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39762" y="430213"/>
            <a:ext cx="7513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990033"/>
                </a:solidFill>
              </a:rPr>
              <a:t>10.2.2 </a:t>
            </a:r>
            <a:r>
              <a:rPr lang="en-US" altLang="zh-CN" dirty="0" smtClean="0">
                <a:solidFill>
                  <a:srgbClr val="A50021"/>
                </a:solidFill>
              </a:rPr>
              <a:t>MOS</a:t>
            </a:r>
            <a:r>
              <a:rPr lang="zh-CN" altLang="en-US" dirty="0" smtClean="0">
                <a:solidFill>
                  <a:srgbClr val="A50021"/>
                </a:solidFill>
              </a:rPr>
              <a:t>差分放大器大信号和小信号运行</a:t>
            </a:r>
            <a:r>
              <a:rPr lang="zh-CN" altLang="en-US" dirty="0">
                <a:solidFill>
                  <a:srgbClr val="A50021"/>
                </a:solidFill>
              </a:rPr>
              <a:t>传输特性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95363" y="1020118"/>
            <a:ext cx="391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>
                <a:solidFill>
                  <a:srgbClr val="9900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一、</a:t>
            </a:r>
            <a:r>
              <a:rPr lang="zh-CN" altLang="en-US" dirty="0" smtClean="0">
                <a:solidFill>
                  <a:srgbClr val="A50021"/>
                </a:solidFill>
              </a:rPr>
              <a:t>大信号运行传输特性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467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564" y="1982704"/>
            <a:ext cx="5788057" cy="4489163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052096" y="2428124"/>
          <a:ext cx="1510632" cy="39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Equation" r:id="rId4" imgW="863280" imgH="228600" progId="Equation.DSMT4">
                  <p:embed/>
                </p:oleObj>
              </mc:Choice>
              <mc:Fallback>
                <p:oleObj name="Equation" r:id="rId4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096" y="2428124"/>
                        <a:ext cx="1510632" cy="399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73957" y="262617"/>
          <a:ext cx="3548112" cy="908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Equation" r:id="rId6" imgW="2184120" imgH="558720" progId="Equation.DSMT4">
                  <p:embed/>
                </p:oleObj>
              </mc:Choice>
              <mc:Fallback>
                <p:oleObj name="Equation" r:id="rId6" imgW="21841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957" y="262617"/>
                        <a:ext cx="3548112" cy="908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65113" y="1271588"/>
          <a:ext cx="3568110" cy="90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name="Equation" r:id="rId8" imgW="2197080" imgH="558720" progId="Equation.DSMT4">
                  <p:embed/>
                </p:oleObj>
              </mc:Choice>
              <mc:Fallback>
                <p:oleObj name="Equation" r:id="rId8" imgW="2197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5113" y="1271588"/>
                        <a:ext cx="3568110" cy="908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14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7238" y="479425"/>
            <a:ext cx="670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>
                <a:solidFill>
                  <a:srgbClr val="9900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二、小信号运行</a:t>
            </a:r>
            <a:r>
              <a:rPr lang="zh-CN" altLang="en-US" dirty="0">
                <a:solidFill>
                  <a:srgbClr val="A50021"/>
                </a:solidFill>
              </a:rPr>
              <a:t>传输</a:t>
            </a:r>
            <a:r>
              <a:rPr lang="zh-CN" altLang="en-US" dirty="0" smtClean="0">
                <a:solidFill>
                  <a:srgbClr val="A50021"/>
                </a:solidFill>
              </a:rPr>
              <a:t>特性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4" y="1105150"/>
            <a:ext cx="6608847" cy="403648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534945" y="4954059"/>
          <a:ext cx="181133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Equation" r:id="rId4" imgW="1015920" imgH="393480" progId="Equation.DSMT4">
                  <p:embed/>
                </p:oleObj>
              </mc:Choice>
              <mc:Fallback>
                <p:oleObj name="Equation" r:id="rId4" imgW="1015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4945" y="4954059"/>
                        <a:ext cx="1811338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534945" y="5807302"/>
          <a:ext cx="183356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name="Equation" r:id="rId6" imgW="1028520" imgH="393480" progId="Equation.DSMT4">
                  <p:embed/>
                </p:oleObj>
              </mc:Choice>
              <mc:Fallback>
                <p:oleObj name="Equation" r:id="rId6" imgW="1028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4945" y="5807302"/>
                        <a:ext cx="1833562" cy="703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080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3437021"/>
            <a:ext cx="5248275" cy="327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59" y="788818"/>
            <a:ext cx="5143500" cy="31623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56560" y="335959"/>
            <a:ext cx="12811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交流动态 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/>
          </p:nvPr>
        </p:nvGraphicFramePr>
        <p:xfrm>
          <a:off x="5751053" y="763878"/>
          <a:ext cx="1188203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6" name="Equation" r:id="rId5" imgW="660113" imgH="393529" progId="Equation.DSMT4">
                  <p:embed/>
                </p:oleObj>
              </mc:Choice>
              <mc:Fallback>
                <p:oleObj name="Equation" r:id="rId5" imgW="66011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053" y="763878"/>
                        <a:ext cx="1188203" cy="70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/>
          </p:nvPr>
        </p:nvGraphicFramePr>
        <p:xfrm>
          <a:off x="7410450" y="736069"/>
          <a:ext cx="1416704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7" name="Equation" r:id="rId7" imgW="787058" imgH="393529" progId="Equation.DSMT4">
                  <p:embed/>
                </p:oleObj>
              </mc:Choice>
              <mc:Fallback>
                <p:oleObj name="Equation" r:id="rId7" imgW="78705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736069"/>
                        <a:ext cx="1416704" cy="70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/>
          </p:nvPr>
        </p:nvGraphicFramePr>
        <p:xfrm>
          <a:off x="555437" y="5625169"/>
          <a:ext cx="1279604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8" name="Equation" r:id="rId9" imgW="710891" imgH="393529" progId="Equation.DSMT4">
                  <p:embed/>
                </p:oleObj>
              </mc:Choice>
              <mc:Fallback>
                <p:oleObj name="Equation" r:id="rId9" imgW="71089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37" y="5625169"/>
                        <a:ext cx="1279604" cy="70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2242842" y="5625169"/>
          <a:ext cx="1462405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9" name="Equation" r:id="rId11" imgW="812447" imgH="393529" progId="Equation.DSMT4">
                  <p:embed/>
                </p:oleObj>
              </mc:Choice>
              <mc:Fallback>
                <p:oleObj name="Equation" r:id="rId11" imgW="81244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842" y="5625169"/>
                        <a:ext cx="1462405" cy="70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/>
          </p:nvPr>
        </p:nvGraphicFramePr>
        <p:xfrm>
          <a:off x="5626100" y="1569077"/>
          <a:ext cx="3317807" cy="146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0" name="Equation" r:id="rId13" imgW="2006280" imgH="888840" progId="Equation.DSMT4">
                  <p:embed/>
                </p:oleObj>
              </mc:Choice>
              <mc:Fallback>
                <p:oleObj name="Equation" r:id="rId13" imgW="2006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1569077"/>
                        <a:ext cx="3317807" cy="1469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495771" y="4399206"/>
          <a:ext cx="10985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1" name="Equation" r:id="rId15" imgW="609480" imgH="431640" progId="Equation.DSMT4">
                  <p:embed/>
                </p:oleObj>
              </mc:Choice>
              <mc:Fallback>
                <p:oleObj name="Equation" r:id="rId15" imgW="609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771" y="4399206"/>
                        <a:ext cx="10985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898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4818932" y="3482247"/>
            <a:ext cx="2313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双端输出电压增益 </a:t>
            </a:r>
          </a:p>
        </p:txBody>
      </p:sp>
      <p:graphicFrame>
        <p:nvGraphicFramePr>
          <p:cNvPr id="618512" name="Object 16"/>
          <p:cNvGraphicFramePr>
            <a:graphicFrameLocks noChangeAspect="1"/>
          </p:cNvGraphicFramePr>
          <p:nvPr>
            <p:extLst/>
          </p:nvPr>
        </p:nvGraphicFramePr>
        <p:xfrm>
          <a:off x="5568950" y="3883025"/>
          <a:ext cx="23320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8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3883025"/>
                        <a:ext cx="23320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13" name="Rectangle 17"/>
          <p:cNvSpPr>
            <a:spLocks noChangeArrowheads="1"/>
          </p:cNvSpPr>
          <p:nvPr/>
        </p:nvSpPr>
        <p:spPr bwMode="auto">
          <a:xfrm>
            <a:off x="4847507" y="4644237"/>
            <a:ext cx="2313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单端输出电压增益 </a:t>
            </a:r>
          </a:p>
        </p:txBody>
      </p:sp>
      <p:graphicFrame>
        <p:nvGraphicFramePr>
          <p:cNvPr id="618514" name="Object 18"/>
          <p:cNvGraphicFramePr>
            <a:graphicFrameLocks noChangeAspect="1"/>
          </p:cNvGraphicFramePr>
          <p:nvPr>
            <p:extLst/>
          </p:nvPr>
        </p:nvGraphicFramePr>
        <p:xfrm>
          <a:off x="7132638" y="5073650"/>
          <a:ext cx="1508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Equation" r:id="rId5" imgW="838080" imgH="393480" progId="Equation.DSMT4">
                  <p:embed/>
                </p:oleObj>
              </mc:Choice>
              <mc:Fallback>
                <p:oleObj name="Equation" r:id="rId5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8" y="5073650"/>
                        <a:ext cx="15081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36"/>
          <p:cNvSpPr>
            <a:spLocks noChangeArrowheads="1"/>
          </p:cNvSpPr>
          <p:nvPr/>
        </p:nvSpPr>
        <p:spPr bwMode="auto">
          <a:xfrm>
            <a:off x="6441201" y="5291145"/>
            <a:ext cx="392112" cy="160338"/>
          </a:xfrm>
          <a:prstGeom prst="rightArrow">
            <a:avLst>
              <a:gd name="adj1" fmla="val 50000"/>
              <a:gd name="adj2" fmla="val 61138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2" name="AutoShape 37"/>
          <p:cNvSpPr>
            <a:spLocks noChangeArrowheads="1"/>
          </p:cNvSpPr>
          <p:nvPr/>
        </p:nvSpPr>
        <p:spPr bwMode="auto">
          <a:xfrm>
            <a:off x="6486332" y="6026792"/>
            <a:ext cx="392112" cy="160338"/>
          </a:xfrm>
          <a:prstGeom prst="rightArrow">
            <a:avLst>
              <a:gd name="adj1" fmla="val 50000"/>
              <a:gd name="adj2" fmla="val 61138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5253038" y="5165725"/>
          <a:ext cx="9350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0" name="Equation" r:id="rId7" imgW="520560" imgH="228600" progId="Equation.DSMT4">
                  <p:embed/>
                </p:oleObj>
              </mc:Choice>
              <mc:Fallback>
                <p:oleObj name="Equation" r:id="rId7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3038" y="5165725"/>
                        <a:ext cx="93503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5222875" y="5902325"/>
          <a:ext cx="955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1" name="Equation" r:id="rId9" imgW="533160" imgH="228600" progId="Equation.DSMT4">
                  <p:embed/>
                </p:oleObj>
              </mc:Choice>
              <mc:Fallback>
                <p:oleObj name="Equation" r:id="rId9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5902325"/>
                        <a:ext cx="9556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>
            <p:extLst/>
          </p:nvPr>
        </p:nvGraphicFramePr>
        <p:xfrm>
          <a:off x="7132638" y="5778500"/>
          <a:ext cx="1508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2" name="Equation" r:id="rId11" imgW="838080" imgH="393480" progId="Equation.DSMT4">
                  <p:embed/>
                </p:oleObj>
              </mc:Choice>
              <mc:Fallback>
                <p:oleObj name="Equation" r:id="rId11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8" y="5778500"/>
                        <a:ext cx="15081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图片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563" y="319947"/>
            <a:ext cx="5143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6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1" grpId="0"/>
      <p:bldP spid="618513" grpId="0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583816" y="630763"/>
            <a:ext cx="46138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 smtClean="0"/>
              <a:t>差分半对（</a:t>
            </a:r>
            <a:r>
              <a:rPr lang="en-US" altLang="zh-CN" sz="2000" dirty="0" smtClean="0"/>
              <a:t>Differential half-circuit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09" y="3538333"/>
            <a:ext cx="3648075" cy="3086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9" y="1474978"/>
            <a:ext cx="5143500" cy="31623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 bwMode="auto">
          <a:xfrm>
            <a:off x="5197642" y="4114800"/>
            <a:ext cx="401137" cy="433137"/>
          </a:xfrm>
          <a:prstGeom prst="straightConnector1">
            <a:avLst/>
          </a:prstGeom>
          <a:solidFill>
            <a:srgbClr val="99FF99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圆角矩形标注 5"/>
          <p:cNvSpPr/>
          <p:nvPr/>
        </p:nvSpPr>
        <p:spPr bwMode="auto">
          <a:xfrm>
            <a:off x="1542489" y="4637278"/>
            <a:ext cx="816429" cy="424113"/>
          </a:xfrm>
          <a:prstGeom prst="wedgeRoundRectCallout">
            <a:avLst>
              <a:gd name="adj1" fmla="val 111167"/>
              <a:gd name="adj2" fmla="val -104977"/>
              <a:gd name="adj3" fmla="val 16667"/>
            </a:avLst>
          </a:prstGeom>
          <a:solidFill>
            <a:srgbClr val="99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信号地</a:t>
            </a:r>
          </a:p>
        </p:txBody>
      </p:sp>
    </p:spTree>
    <p:extLst>
      <p:ext uri="{BB962C8B-B14F-4D97-AF65-F5344CB8AC3E}">
        <p14:creationId xmlns:p14="http://schemas.microsoft.com/office/powerpoint/2010/main" val="413664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15" name="Rectangle 19"/>
          <p:cNvSpPr>
            <a:spLocks noChangeArrowheads="1"/>
          </p:cNvSpPr>
          <p:nvPr/>
        </p:nvSpPr>
        <p:spPr bwMode="auto">
          <a:xfrm>
            <a:off x="371864" y="514320"/>
            <a:ext cx="4468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 smtClean="0"/>
              <a:t>若源极接电阻      、输出</a:t>
            </a:r>
            <a:r>
              <a:rPr lang="zh-CN" altLang="en-US" sz="2000" dirty="0"/>
              <a:t>端接负载</a:t>
            </a:r>
          </a:p>
        </p:txBody>
      </p:sp>
      <p:graphicFrame>
        <p:nvGraphicFramePr>
          <p:cNvPr id="618516" name="Object 20"/>
          <p:cNvGraphicFramePr>
            <a:graphicFrameLocks noChangeAspect="1"/>
          </p:cNvGraphicFramePr>
          <p:nvPr>
            <p:extLst/>
          </p:nvPr>
        </p:nvGraphicFramePr>
        <p:xfrm>
          <a:off x="4180078" y="531733"/>
          <a:ext cx="319624" cy="36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6" name="Equation" r:id="rId3" imgW="177569" imgH="202936" progId="Equation.DSMT4">
                  <p:embed/>
                </p:oleObj>
              </mc:Choice>
              <mc:Fallback>
                <p:oleObj name="Equation" r:id="rId3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078" y="531733"/>
                        <a:ext cx="319624" cy="365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17" name="Rectangle 21"/>
          <p:cNvSpPr>
            <a:spLocks noChangeArrowheads="1"/>
          </p:cNvSpPr>
          <p:nvPr/>
        </p:nvSpPr>
        <p:spPr bwMode="auto">
          <a:xfrm>
            <a:off x="4759573" y="3515245"/>
            <a:ext cx="2313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双端输出电压增益 </a:t>
            </a:r>
          </a:p>
        </p:txBody>
      </p:sp>
      <p:graphicFrame>
        <p:nvGraphicFramePr>
          <p:cNvPr id="618518" name="Object 22"/>
          <p:cNvGraphicFramePr>
            <a:graphicFrameLocks noChangeAspect="1"/>
          </p:cNvGraphicFramePr>
          <p:nvPr>
            <p:extLst/>
          </p:nvPr>
        </p:nvGraphicFramePr>
        <p:xfrm>
          <a:off x="5703888" y="3784145"/>
          <a:ext cx="2738437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7" name="Equation" r:id="rId5" imgW="1523880" imgH="672840" progId="Equation.DSMT4">
                  <p:embed/>
                </p:oleObj>
              </mc:Choice>
              <mc:Fallback>
                <p:oleObj name="Equation" r:id="rId5" imgW="15238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3784145"/>
                        <a:ext cx="2738437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19" name="Rectangle 23"/>
          <p:cNvSpPr>
            <a:spLocks noChangeArrowheads="1"/>
          </p:cNvSpPr>
          <p:nvPr/>
        </p:nvSpPr>
        <p:spPr bwMode="auto">
          <a:xfrm>
            <a:off x="4759573" y="5021002"/>
            <a:ext cx="2313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单端输出电压增益 </a:t>
            </a:r>
          </a:p>
        </p:txBody>
      </p:sp>
      <p:graphicFrame>
        <p:nvGraphicFramePr>
          <p:cNvPr id="618520" name="Object 24"/>
          <p:cNvGraphicFramePr>
            <a:graphicFrameLocks noChangeAspect="1"/>
          </p:cNvGraphicFramePr>
          <p:nvPr>
            <p:extLst/>
          </p:nvPr>
        </p:nvGraphicFramePr>
        <p:xfrm>
          <a:off x="6716713" y="5241695"/>
          <a:ext cx="21717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8" name="Equation" r:id="rId7" imgW="1206360" imgH="419040" progId="Equation.DSMT4">
                  <p:embed/>
                </p:oleObj>
              </mc:Choice>
              <mc:Fallback>
                <p:oleObj name="Equation" r:id="rId7" imgW="120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3" y="5241695"/>
                        <a:ext cx="21717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36"/>
          <p:cNvSpPr>
            <a:spLocks noChangeArrowheads="1"/>
          </p:cNvSpPr>
          <p:nvPr/>
        </p:nvSpPr>
        <p:spPr bwMode="auto">
          <a:xfrm>
            <a:off x="6174829" y="5553652"/>
            <a:ext cx="392112" cy="160338"/>
          </a:xfrm>
          <a:prstGeom prst="rightArrow">
            <a:avLst>
              <a:gd name="adj1" fmla="val 50000"/>
              <a:gd name="adj2" fmla="val 61138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9" name="AutoShape 37"/>
          <p:cNvSpPr>
            <a:spLocks noChangeArrowheads="1"/>
          </p:cNvSpPr>
          <p:nvPr/>
        </p:nvSpPr>
        <p:spPr bwMode="auto">
          <a:xfrm>
            <a:off x="6201234" y="6291825"/>
            <a:ext cx="392112" cy="160338"/>
          </a:xfrm>
          <a:prstGeom prst="rightArrow">
            <a:avLst>
              <a:gd name="adj1" fmla="val 50000"/>
              <a:gd name="adj2" fmla="val 61138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5085010" y="5421082"/>
          <a:ext cx="9604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9" name="Equation" r:id="rId9" imgW="533160" imgH="228600" progId="Equation.DSMT4">
                  <p:embed/>
                </p:oleObj>
              </mc:Choice>
              <mc:Fallback>
                <p:oleObj name="Equation" r:id="rId9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5010" y="5421082"/>
                        <a:ext cx="960438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5065960" y="6167207"/>
          <a:ext cx="977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0" name="Equation" r:id="rId11" imgW="545760" imgH="228600" progId="Equation.DSMT4">
                  <p:embed/>
                </p:oleObj>
              </mc:Choice>
              <mc:Fallback>
                <p:oleObj name="Equation" r:id="rId11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960" y="6167207"/>
                        <a:ext cx="9779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723063" y="5995757"/>
          <a:ext cx="21717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1" name="Equation" r:id="rId13" imgW="1206360" imgH="419040" progId="Equation.DSMT4">
                  <p:embed/>
                </p:oleObj>
              </mc:Choice>
              <mc:Fallback>
                <p:oleObj name="Equation" r:id="rId13" imgW="120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5995757"/>
                        <a:ext cx="21717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6616" y="1099121"/>
            <a:ext cx="4506913" cy="43564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71958" y="86291"/>
            <a:ext cx="3327815" cy="3438217"/>
          </a:xfrm>
          <a:prstGeom prst="rect">
            <a:avLst/>
          </a:prstGeom>
        </p:spPr>
      </p:pic>
      <p:graphicFrame>
        <p:nvGraphicFramePr>
          <p:cNvPr id="15" name="Object 20"/>
          <p:cNvGraphicFramePr>
            <a:graphicFrameLocks noChangeAspect="1"/>
          </p:cNvGraphicFramePr>
          <p:nvPr>
            <p:extLst/>
          </p:nvPr>
        </p:nvGraphicFramePr>
        <p:xfrm>
          <a:off x="2014865" y="531813"/>
          <a:ext cx="2952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2" name="Equation" r:id="rId17" imgW="164880" imgH="203040" progId="Equation.DSMT4">
                  <p:embed/>
                </p:oleObj>
              </mc:Choice>
              <mc:Fallback>
                <p:oleObj name="Equation" r:id="rId17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865" y="531813"/>
                        <a:ext cx="2952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 bwMode="auto">
          <a:xfrm>
            <a:off x="4759573" y="2324100"/>
            <a:ext cx="660152" cy="371475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160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17" grpId="0"/>
      <p:bldP spid="618519" grpId="0"/>
      <p:bldP spid="28" grpId="0" animBg="1"/>
      <p:bldP spid="29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422157" y="3726534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 smtClean="0"/>
              <a:t>两式相除，得</a:t>
            </a:r>
            <a:endParaRPr lang="zh-CN" altLang="en-US" sz="2000" dirty="0"/>
          </a:p>
        </p:txBody>
      </p:sp>
      <p:graphicFrame>
        <p:nvGraphicFramePr>
          <p:cNvPr id="649220" name="Object 4"/>
          <p:cNvGraphicFramePr>
            <a:graphicFrameLocks noChangeAspect="1"/>
          </p:cNvGraphicFramePr>
          <p:nvPr>
            <p:extLst/>
          </p:nvPr>
        </p:nvGraphicFramePr>
        <p:xfrm>
          <a:off x="4963882" y="2003425"/>
          <a:ext cx="3086100" cy="16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6" name="Equation" r:id="rId3" imgW="1714500" imgH="914400" progId="Equation.DSMT4">
                  <p:embed/>
                </p:oleObj>
              </mc:Choice>
              <mc:Fallback>
                <p:oleObj name="Equation" r:id="rId3" imgW="1714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82" y="2003425"/>
                        <a:ext cx="3086100" cy="164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1" name="Object 5"/>
          <p:cNvGraphicFramePr>
            <a:graphicFrameLocks noChangeAspect="1"/>
          </p:cNvGraphicFramePr>
          <p:nvPr>
            <p:extLst/>
          </p:nvPr>
        </p:nvGraphicFramePr>
        <p:xfrm>
          <a:off x="4473344" y="4485767"/>
          <a:ext cx="4067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Equation" r:id="rId5" imgW="2260440" imgH="266400" progId="Equation.DSMT4">
                  <p:embed/>
                </p:oleObj>
              </mc:Choice>
              <mc:Fallback>
                <p:oleObj name="Equation" r:id="rId5" imgW="2260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344" y="4485767"/>
                        <a:ext cx="4067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4594522" y="1436658"/>
            <a:ext cx="38876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 smtClean="0"/>
              <a:t>假设</a:t>
            </a:r>
            <a:r>
              <a:rPr lang="en-US" altLang="zh-CN" sz="2000" i="1" dirty="0"/>
              <a:t>Q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饱和，</a:t>
            </a:r>
            <a:r>
              <a:rPr lang="en-US" altLang="zh-CN" sz="2000" i="1" dirty="0"/>
              <a:t>Q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处于开启边缘。 </a:t>
            </a:r>
          </a:p>
        </p:txBody>
      </p:sp>
      <p:graphicFrame>
        <p:nvGraphicFramePr>
          <p:cNvPr id="649223" name="Object 7"/>
          <p:cNvGraphicFramePr>
            <a:graphicFrameLocks noChangeAspect="1"/>
          </p:cNvGraphicFramePr>
          <p:nvPr>
            <p:extLst/>
          </p:nvPr>
        </p:nvGraphicFramePr>
        <p:xfrm>
          <a:off x="4482436" y="5278756"/>
          <a:ext cx="2148768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8" name="Equation" r:id="rId7" imgW="1193760" imgH="253800" progId="Equation.DSMT4">
                  <p:embed/>
                </p:oleObj>
              </mc:Choice>
              <mc:Fallback>
                <p:oleObj name="Equation" r:id="rId7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436" y="5278756"/>
                        <a:ext cx="2148768" cy="456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630050" y="5896294"/>
          <a:ext cx="16240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9" name="Equation" r:id="rId9" imgW="901440" imgH="253800" progId="Equation.DSMT4">
                  <p:embed/>
                </p:oleObj>
              </mc:Choice>
              <mc:Fallback>
                <p:oleObj name="Equation" r:id="rId9" imgW="901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050" y="5896294"/>
                        <a:ext cx="16240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6688137" y="5285106"/>
          <a:ext cx="1690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0" name="Equation" r:id="rId11" imgW="939600" imgH="253800" progId="Equation.DSMT4">
                  <p:embed/>
                </p:oleObj>
              </mc:Choice>
              <mc:Fallback>
                <p:oleObj name="Equation" r:id="rId11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7" y="5285106"/>
                        <a:ext cx="16906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36"/>
          <p:cNvSpPr>
            <a:spLocks noChangeArrowheads="1"/>
          </p:cNvSpPr>
          <p:nvPr/>
        </p:nvSpPr>
        <p:spPr bwMode="auto">
          <a:xfrm rot="5400000">
            <a:off x="6105111" y="3857810"/>
            <a:ext cx="392112" cy="160338"/>
          </a:xfrm>
          <a:prstGeom prst="rightArrow">
            <a:avLst>
              <a:gd name="adj1" fmla="val 50000"/>
              <a:gd name="adj2" fmla="val 61138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232045" y="788343"/>
            <a:ext cx="30828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</a:rPr>
              <a:t>最大差分输入电压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0" y="437994"/>
            <a:ext cx="41814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5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6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649222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57238" y="479425"/>
            <a:ext cx="670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>
                <a:solidFill>
                  <a:srgbClr val="9900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差分放大电路的差</a:t>
            </a:r>
            <a:r>
              <a:rPr lang="zh-CN" altLang="en-US" dirty="0" smtClean="0"/>
              <a:t>模输入信号</a:t>
            </a:r>
            <a:r>
              <a:rPr lang="en-US" altLang="zh-CN" dirty="0" smtClean="0"/>
              <a:t>                      </a:t>
            </a:r>
            <a:endParaRPr lang="zh-CN" altLang="en-US" dirty="0"/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623888" y="1183636"/>
            <a:ext cx="82581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/>
              <a:t>        </a:t>
            </a:r>
            <a:r>
              <a:rPr lang="zh-CN" altLang="en-US" sz="2000" dirty="0"/>
              <a:t>两输入端的输入信号中大小相同但极性相反的部分，称为差模</a:t>
            </a:r>
            <a:r>
              <a:rPr lang="zh-CN" altLang="en-US" sz="2000" dirty="0" smtClean="0"/>
              <a:t>输入信号      </a:t>
            </a:r>
            <a:r>
              <a:rPr lang="zh-CN" altLang="en-US" sz="2000" dirty="0"/>
              <a:t>或      。</a:t>
            </a:r>
          </a:p>
        </p:txBody>
      </p:sp>
      <p:sp>
        <p:nvSpPr>
          <p:cNvPr id="5127" name="Rectangle 14"/>
          <p:cNvSpPr>
            <a:spLocks noChangeArrowheads="1"/>
          </p:cNvSpPr>
          <p:nvPr/>
        </p:nvSpPr>
        <p:spPr bwMode="auto">
          <a:xfrm>
            <a:off x="0" y="-238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Rectangle 16"/>
          <p:cNvSpPr>
            <a:spLocks noChangeArrowheads="1"/>
          </p:cNvSpPr>
          <p:nvPr/>
        </p:nvSpPr>
        <p:spPr bwMode="auto">
          <a:xfrm>
            <a:off x="732279" y="1958275"/>
            <a:ext cx="2074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/>
              <a:t>大信号情况</a:t>
            </a:r>
          </a:p>
        </p:txBody>
      </p:sp>
      <p:graphicFrame>
        <p:nvGraphicFramePr>
          <p:cNvPr id="513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823358"/>
              </p:ext>
            </p:extLst>
          </p:nvPr>
        </p:nvGraphicFramePr>
        <p:xfrm>
          <a:off x="1249363" y="1487925"/>
          <a:ext cx="34290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5" name="Equation" r:id="rId3" imgW="190500" imgH="228600" progId="Equation.DSMT4">
                  <p:embed/>
                </p:oleObj>
              </mc:Choice>
              <mc:Fallback>
                <p:oleObj name="Equation" r:id="rId3" imgW="1905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1487925"/>
                        <a:ext cx="34290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46741"/>
              </p:ext>
            </p:extLst>
          </p:nvPr>
        </p:nvGraphicFramePr>
        <p:xfrm>
          <a:off x="1911350" y="1488103"/>
          <a:ext cx="297050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88103"/>
                        <a:ext cx="297050" cy="41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728" y="2319823"/>
            <a:ext cx="2930828" cy="42368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980" y="2453261"/>
            <a:ext cx="2974406" cy="41034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3" name="Rectangle 3"/>
          <p:cNvSpPr>
            <a:spLocks noChangeArrowheads="1"/>
          </p:cNvSpPr>
          <p:nvPr/>
        </p:nvSpPr>
        <p:spPr bwMode="auto">
          <a:xfrm>
            <a:off x="5779181" y="3235385"/>
            <a:ext cx="1797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 dirty="0"/>
              <a:t>差分输入电阻 </a:t>
            </a:r>
          </a:p>
        </p:txBody>
      </p:sp>
      <p:graphicFrame>
        <p:nvGraphicFramePr>
          <p:cNvPr id="650248" name="Object 8"/>
          <p:cNvGraphicFramePr>
            <a:graphicFrameLocks noChangeAspect="1"/>
          </p:cNvGraphicFramePr>
          <p:nvPr>
            <p:extLst/>
          </p:nvPr>
        </p:nvGraphicFramePr>
        <p:xfrm>
          <a:off x="6868116" y="3776753"/>
          <a:ext cx="708352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tion" r:id="rId3" imgW="393529" imgH="203112" progId="Equation.DSMT4">
                  <p:embed/>
                </p:oleObj>
              </mc:Choice>
              <mc:Fallback>
                <p:oleObj name="Equation" r:id="rId3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8116" y="3776753"/>
                        <a:ext cx="708352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9" name="Rectangle 9"/>
          <p:cNvSpPr>
            <a:spLocks noChangeArrowheads="1"/>
          </p:cNvSpPr>
          <p:nvPr/>
        </p:nvSpPr>
        <p:spPr bwMode="auto">
          <a:xfrm>
            <a:off x="5807756" y="4664135"/>
            <a:ext cx="1797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000"/>
              <a:t>单端输出电阻 </a:t>
            </a:r>
          </a:p>
        </p:txBody>
      </p:sp>
      <p:graphicFrame>
        <p:nvGraphicFramePr>
          <p:cNvPr id="650250" name="Object 10"/>
          <p:cNvGraphicFramePr>
            <a:graphicFrameLocks noChangeAspect="1"/>
          </p:cNvGraphicFramePr>
          <p:nvPr>
            <p:extLst/>
          </p:nvPr>
        </p:nvGraphicFramePr>
        <p:xfrm>
          <a:off x="6677824" y="5357903"/>
          <a:ext cx="1668056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tion" r:id="rId5" imgW="926698" imgH="203112" progId="Equation.DSMT4">
                  <p:embed/>
                </p:oleObj>
              </mc:Choice>
              <mc:Fallback>
                <p:oleObj name="Equation" r:id="rId5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824" y="5357903"/>
                        <a:ext cx="1668056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76" y="667305"/>
            <a:ext cx="41814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63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5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/>
      <p:bldP spid="6502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图片 3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8473"/>
          <a:stretch>
            <a:fillRect/>
          </a:stretch>
        </p:blipFill>
        <p:spPr bwMode="auto">
          <a:xfrm>
            <a:off x="5354053" y="2550319"/>
            <a:ext cx="3520866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0550" name="Object 6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1636713" y="2436813"/>
          <a:ext cx="19875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0" name="Equation" r:id="rId4" imgW="1104840" imgH="482400" progId="Equation.DSMT4">
                  <p:embed/>
                </p:oleObj>
              </mc:Choice>
              <mc:Fallback>
                <p:oleObj name="Equation" r:id="rId4" imgW="1104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436813"/>
                        <a:ext cx="198755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3" name="Object 9"/>
          <p:cNvGraphicFramePr>
            <a:graphicFrameLocks noChangeAspect="1"/>
          </p:cNvGraphicFramePr>
          <p:nvPr>
            <p:extLst/>
          </p:nvPr>
        </p:nvGraphicFramePr>
        <p:xfrm>
          <a:off x="1636713" y="4660985"/>
          <a:ext cx="24241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1" name="Equation" r:id="rId6" imgW="1346040" imgH="507960" progId="Equation.DSMT4">
                  <p:embed/>
                </p:oleObj>
              </mc:Choice>
              <mc:Fallback>
                <p:oleObj name="Equation" r:id="rId6" imgW="1346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660985"/>
                        <a:ext cx="24241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7" name="Object 13"/>
          <p:cNvGraphicFramePr>
            <a:graphicFrameLocks noChangeAspect="1"/>
          </p:cNvGraphicFramePr>
          <p:nvPr>
            <p:extLst/>
          </p:nvPr>
        </p:nvGraphicFramePr>
        <p:xfrm>
          <a:off x="1636713" y="6028997"/>
          <a:ext cx="109728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2" name="Equation" r:id="rId8" imgW="609600" imgH="228600" progId="Equation.DSMT4">
                  <p:embed/>
                </p:oleObj>
              </mc:Choice>
              <mc:Fallback>
                <p:oleObj name="Equation" r:id="rId8" imgW="60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6028997"/>
                        <a:ext cx="109728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150" y="528947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990033"/>
                </a:solidFill>
              </a:rPr>
              <a:t>10.2.3 </a:t>
            </a:r>
            <a:r>
              <a:rPr lang="en-US" altLang="zh-CN" dirty="0" smtClean="0">
                <a:solidFill>
                  <a:srgbClr val="A50021"/>
                </a:solidFill>
              </a:rPr>
              <a:t>MOS</a:t>
            </a:r>
            <a:r>
              <a:rPr lang="zh-CN" altLang="en-US" dirty="0" smtClean="0">
                <a:solidFill>
                  <a:srgbClr val="A50021"/>
                </a:solidFill>
              </a:rPr>
              <a:t>差分放大器</a:t>
            </a:r>
            <a:r>
              <a:rPr lang="zh-CN" altLang="en-US" dirty="0" smtClean="0">
                <a:solidFill>
                  <a:srgbClr val="990033"/>
                </a:solidFill>
              </a:rPr>
              <a:t>的非理想特性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41375" y="1079809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990033"/>
                </a:solidFill>
              </a:rPr>
              <a:t>一、输入失调电压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28039" y="1734253"/>
            <a:ext cx="3969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 eaLnBrk="1" hangingPunct="1"/>
            <a:r>
              <a:rPr lang="en-US" altLang="zh-CN" sz="2000" dirty="0"/>
              <a:t>(1) MOS</a:t>
            </a:r>
            <a:r>
              <a:rPr lang="zh-CN" altLang="en-US" sz="2000" dirty="0"/>
              <a:t>管完全匹配，电阻</a:t>
            </a:r>
            <a:r>
              <a:rPr lang="zh-CN" altLang="en-US" sz="2000" dirty="0" smtClean="0"/>
              <a:t>失配。</a:t>
            </a:r>
            <a:endParaRPr lang="zh-CN" altLang="en-US" sz="20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028039" y="4039303"/>
            <a:ext cx="40334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 eaLnBrk="1" hangingPunct="1"/>
            <a:r>
              <a:rPr lang="en-US" altLang="zh-CN" sz="2000" dirty="0" smtClean="0"/>
              <a:t>(2) </a:t>
            </a:r>
            <a:r>
              <a:rPr lang="zh-CN" altLang="en-US" sz="2000" dirty="0" smtClean="0"/>
              <a:t>电阻</a:t>
            </a:r>
            <a:r>
              <a:rPr lang="zh-CN" altLang="en-US" sz="2000" dirty="0"/>
              <a:t>完全匹配， </a:t>
            </a:r>
            <a:r>
              <a:rPr lang="en-US" altLang="zh-CN" sz="2000" dirty="0"/>
              <a:t>MOS</a:t>
            </a:r>
            <a:r>
              <a:rPr lang="zh-CN" altLang="en-US" sz="2000" dirty="0"/>
              <a:t>管失配。</a:t>
            </a:r>
          </a:p>
        </p:txBody>
      </p:sp>
    </p:spTree>
    <p:extLst>
      <p:ext uri="{BB962C8B-B14F-4D97-AF65-F5344CB8AC3E}">
        <p14:creationId xmlns:p14="http://schemas.microsoft.com/office/powerpoint/2010/main" val="2741278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487363" y="133985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990033"/>
                </a:solidFill>
              </a:rPr>
              <a:t>10.3.1 BJT</a:t>
            </a:r>
            <a:r>
              <a:rPr lang="zh-CN" altLang="en-US" dirty="0" smtClean="0">
                <a:solidFill>
                  <a:srgbClr val="990033"/>
                </a:solidFill>
              </a:rPr>
              <a:t>镜像</a:t>
            </a:r>
            <a:r>
              <a:rPr lang="zh-CN" altLang="en-US" dirty="0">
                <a:solidFill>
                  <a:srgbClr val="990033"/>
                </a:solidFill>
              </a:rPr>
              <a:t>电流源</a:t>
            </a:r>
          </a:p>
        </p:txBody>
      </p:sp>
      <p:sp>
        <p:nvSpPr>
          <p:cNvPr id="20484" name="矩形 2"/>
          <p:cNvSpPr>
            <a:spLocks noChangeArrowheads="1"/>
          </p:cNvSpPr>
          <p:nvPr/>
        </p:nvSpPr>
        <p:spPr bwMode="auto">
          <a:xfrm>
            <a:off x="1009651" y="2447925"/>
            <a:ext cx="72469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/>
              <a:t>        </a:t>
            </a:r>
            <a:r>
              <a:rPr lang="zh-CN" altLang="zh-CN" sz="2000" dirty="0"/>
              <a:t>将晶体管的基极</a:t>
            </a:r>
            <a:r>
              <a:rPr lang="en-US" altLang="zh-CN" sz="2000" dirty="0"/>
              <a:t>B</a:t>
            </a:r>
            <a:r>
              <a:rPr lang="zh-CN" altLang="zh-CN" sz="2000" dirty="0"/>
              <a:t>和集电极</a:t>
            </a:r>
            <a:r>
              <a:rPr lang="en-US" altLang="zh-CN" sz="2000" dirty="0"/>
              <a:t>C</a:t>
            </a:r>
            <a:r>
              <a:rPr lang="zh-CN" altLang="zh-CN" sz="2000" dirty="0"/>
              <a:t>连接起来，即成了</a:t>
            </a:r>
            <a:r>
              <a:rPr lang="zh-CN" altLang="zh-CN" sz="2000" dirty="0">
                <a:solidFill>
                  <a:srgbClr val="FF0000"/>
                </a:solidFill>
              </a:rPr>
              <a:t>二极管接法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晶体管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2048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5"/>
          <a:stretch>
            <a:fillRect/>
          </a:stretch>
        </p:blipFill>
        <p:spPr bwMode="auto">
          <a:xfrm>
            <a:off x="2378075" y="3543299"/>
            <a:ext cx="3981159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11040" y="538163"/>
            <a:ext cx="7515225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</a:rPr>
              <a:t>10.3 </a:t>
            </a:r>
            <a:r>
              <a:rPr lang="zh-CN" altLang="en-US" sz="2800" dirty="0" smtClean="0">
                <a:solidFill>
                  <a:schemeClr val="tx2"/>
                </a:solidFill>
              </a:rPr>
              <a:t>镜像电流源的结构及其分析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28675" y="180022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990033"/>
                </a:solidFill>
              </a:rPr>
              <a:t>一、</a:t>
            </a:r>
            <a:r>
              <a:rPr lang="en-US" altLang="zh-CN" dirty="0">
                <a:solidFill>
                  <a:srgbClr val="990033"/>
                </a:solidFill>
              </a:rPr>
              <a:t> </a:t>
            </a:r>
            <a:r>
              <a:rPr lang="en-US" altLang="zh-CN" dirty="0" smtClean="0">
                <a:solidFill>
                  <a:srgbClr val="990033"/>
                </a:solidFill>
              </a:rPr>
              <a:t>BJT</a:t>
            </a:r>
            <a:r>
              <a:rPr lang="zh-CN" altLang="en-US" dirty="0" smtClean="0">
                <a:solidFill>
                  <a:srgbClr val="990033"/>
                </a:solidFill>
              </a:rPr>
              <a:t>基本镜像</a:t>
            </a:r>
            <a:r>
              <a:rPr lang="zh-CN" altLang="en-US" dirty="0">
                <a:solidFill>
                  <a:srgbClr val="990033"/>
                </a:solidFill>
              </a:rPr>
              <a:t>电流源</a:t>
            </a:r>
            <a:endParaRPr lang="zh-CN" altLang="en-US" dirty="0" smtClean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"/>
          <p:cNvSpPr txBox="1">
            <a:spLocks noChangeArrowheads="1"/>
          </p:cNvSpPr>
          <p:nvPr/>
        </p:nvSpPr>
        <p:spPr bwMode="auto">
          <a:xfrm>
            <a:off x="1237194" y="1011238"/>
            <a:ext cx="199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基本镜像电流源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6" y="1551047"/>
            <a:ext cx="2713964" cy="402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5770563" y="1096963"/>
          <a:ext cx="1028254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Equation" r:id="rId4" imgW="571252" imgH="228501" progId="Equation.DSMT4">
                  <p:embed/>
                </p:oleObj>
              </mc:Choice>
              <mc:Fallback>
                <p:oleObj name="Equation" r:id="rId4" imgW="57125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1096963"/>
                        <a:ext cx="1028254" cy="41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484813" y="1804988"/>
          <a:ext cx="169164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1" name="Equation" r:id="rId6" imgW="939800" imgH="228600" progId="Equation.DSMT4">
                  <p:embed/>
                </p:oleObj>
              </mc:Choice>
              <mc:Fallback>
                <p:oleObj name="Equation" r:id="rId6" imgW="9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1804988"/>
                        <a:ext cx="169164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>
            <a:spLocks noChangeArrowheads="1"/>
          </p:cNvSpPr>
          <p:nvPr/>
        </p:nvSpPr>
        <p:spPr bwMode="auto">
          <a:xfrm>
            <a:off x="6280944" y="2466975"/>
            <a:ext cx="300037" cy="463550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990782" y="3097213"/>
          <a:ext cx="288036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Equation" r:id="rId8" imgW="1600200" imgH="419100" progId="Equation.DSMT4">
                  <p:embed/>
                </p:oleObj>
              </mc:Choice>
              <mc:Fallback>
                <p:oleObj name="Equation" r:id="rId8" imgW="1600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782" y="3097213"/>
                        <a:ext cx="2880360" cy="75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027611" y="5178425"/>
            <a:ext cx="4427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若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357813" y="5195888"/>
          <a:ext cx="846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Equation" r:id="rId10" imgW="469800" imgH="203040" progId="Equation.DSMT4">
                  <p:embed/>
                </p:oleObj>
              </mc:Choice>
              <mc:Fallback>
                <p:oleObj name="Equation" r:id="rId10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5195888"/>
                        <a:ext cx="8461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140452" y="5778500"/>
          <a:ext cx="1073684" cy="42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Equation" r:id="rId12" imgW="583947" imgH="228501" progId="Equation.DSMT4">
                  <p:embed/>
                </p:oleObj>
              </mc:Choice>
              <mc:Fallback>
                <p:oleObj name="Equation" r:id="rId12" imgW="5839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2" y="5778500"/>
                        <a:ext cx="1073684" cy="42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482272" y="3984625"/>
          <a:ext cx="189738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Equation" r:id="rId14" imgW="1054100" imgH="431800" progId="Equation.DSMT4">
                  <p:embed/>
                </p:oleObj>
              </mc:Choice>
              <mc:Fallback>
                <p:oleObj name="Equation" r:id="rId14" imgW="1054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272" y="3984625"/>
                        <a:ext cx="189738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弧形箭头 10">
            <a:hlinkClick r:id="rId16" action="ppaction://hlinksldjump"/>
          </p:cNvPr>
          <p:cNvSpPr/>
          <p:nvPr/>
        </p:nvSpPr>
        <p:spPr bwMode="auto">
          <a:xfrm rot="5247446">
            <a:off x="2145389" y="5853019"/>
            <a:ext cx="247771" cy="424861"/>
          </a:xfrm>
          <a:prstGeom prst="curvedLef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898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9"/>
          <p:cNvSpPr txBox="1">
            <a:spLocks noChangeArrowheads="1"/>
          </p:cNvSpPr>
          <p:nvPr/>
        </p:nvSpPr>
        <p:spPr bwMode="auto">
          <a:xfrm>
            <a:off x="1089556" y="669925"/>
            <a:ext cx="1991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简单镜像电流源</a:t>
            </a:r>
          </a:p>
        </p:txBody>
      </p:sp>
      <p:pic>
        <p:nvPicPr>
          <p:cNvPr id="22531" name="图片 18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5"/>
          <a:stretch>
            <a:fillRect/>
          </a:stretch>
        </p:blipFill>
        <p:spPr bwMode="auto">
          <a:xfrm>
            <a:off x="954188" y="1647825"/>
            <a:ext cx="2816422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2" name="Object 13"/>
          <p:cNvGraphicFramePr>
            <a:graphicFrameLocks noChangeAspect="1"/>
          </p:cNvGraphicFramePr>
          <p:nvPr>
            <p:extLst/>
          </p:nvPr>
        </p:nvGraphicFramePr>
        <p:xfrm>
          <a:off x="5318125" y="1785938"/>
          <a:ext cx="189738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Equation" r:id="rId4" imgW="1054100" imgH="431800" progId="Equation.DSMT4">
                  <p:embed/>
                </p:oleObj>
              </mc:Choice>
              <mc:Fallback>
                <p:oleObj name="Equation" r:id="rId4" imgW="1054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1785938"/>
                        <a:ext cx="189738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4"/>
          <p:cNvGraphicFramePr>
            <a:graphicFrameLocks noChangeAspect="1"/>
          </p:cNvGraphicFramePr>
          <p:nvPr>
            <p:extLst/>
          </p:nvPr>
        </p:nvGraphicFramePr>
        <p:xfrm>
          <a:off x="5861050" y="4972050"/>
          <a:ext cx="84582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6" imgW="469900" imgH="228600" progId="Equation.DSMT4">
                  <p:embed/>
                </p:oleObj>
              </mc:Choice>
              <mc:Fallback>
                <p:oleObj name="Equation" r:id="rId6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4972050"/>
                        <a:ext cx="84582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5"/>
          <p:cNvGraphicFramePr>
            <a:graphicFrameLocks noChangeAspect="1"/>
          </p:cNvGraphicFramePr>
          <p:nvPr>
            <p:extLst/>
          </p:nvPr>
        </p:nvGraphicFramePr>
        <p:xfrm>
          <a:off x="5341939" y="2857967"/>
          <a:ext cx="1850857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Equation" r:id="rId8" imgW="1028254" imgH="393529" progId="Equation.DSMT4">
                  <p:embed/>
                </p:oleObj>
              </mc:Choice>
              <mc:Fallback>
                <p:oleObj name="Equation" r:id="rId8" imgW="102825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9" y="2857967"/>
                        <a:ext cx="1850857" cy="70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6"/>
          <p:cNvGraphicFramePr>
            <a:graphicFrameLocks noChangeAspect="1"/>
          </p:cNvGraphicFramePr>
          <p:nvPr>
            <p:extLst/>
          </p:nvPr>
        </p:nvGraphicFramePr>
        <p:xfrm>
          <a:off x="5267325" y="3981450"/>
          <a:ext cx="21034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Equation" r:id="rId10" imgW="1168200" imgH="228600" progId="Equation.DSMT4">
                  <p:embed/>
                </p:oleObj>
              </mc:Choice>
              <mc:Fallback>
                <p:oleObj name="Equation" r:id="rId10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3981450"/>
                        <a:ext cx="21034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727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231900" y="1139031"/>
            <a:ext cx="3643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 smtClean="0">
                <a:solidFill>
                  <a:srgbClr val="0070C0"/>
                </a:solidFill>
              </a:rPr>
              <a:t>(1) </a:t>
            </a:r>
            <a:r>
              <a:rPr lang="zh-CN" altLang="en-US" sz="2000" dirty="0" smtClean="0">
                <a:solidFill>
                  <a:srgbClr val="0070C0"/>
                </a:solidFill>
              </a:rPr>
              <a:t>基极</a:t>
            </a:r>
            <a:r>
              <a:rPr lang="zh-CN" altLang="en-US" sz="2000" dirty="0">
                <a:solidFill>
                  <a:srgbClr val="0070C0"/>
                </a:solidFill>
              </a:rPr>
              <a:t>电流补偿型镜像电流源</a:t>
            </a:r>
          </a:p>
        </p:txBody>
      </p:sp>
      <p:pic>
        <p:nvPicPr>
          <p:cNvPr id="23555" name="图片 18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5"/>
          <a:stretch>
            <a:fillRect/>
          </a:stretch>
        </p:blipFill>
        <p:spPr bwMode="auto">
          <a:xfrm>
            <a:off x="919480" y="1866900"/>
            <a:ext cx="2922136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1096" name="Object 8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5124450" y="2846388"/>
          <a:ext cx="246888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2" name="Equation" r:id="rId4" imgW="1371600" imgH="635000" progId="Equation.DSMT4">
                  <p:embed/>
                </p:oleObj>
              </mc:Choice>
              <mc:Fallback>
                <p:oleObj name="Equation" r:id="rId4" imgW="13716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2846388"/>
                        <a:ext cx="246888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107" name="Object 19"/>
          <p:cNvGraphicFramePr>
            <a:graphicFrameLocks noChangeAspect="1"/>
          </p:cNvGraphicFramePr>
          <p:nvPr>
            <p:extLst/>
          </p:nvPr>
        </p:nvGraphicFramePr>
        <p:xfrm>
          <a:off x="5866086" y="5304015"/>
          <a:ext cx="84582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3" name="Equation" r:id="rId6" imgW="469900" imgH="228600" progId="Equation.DSMT4">
                  <p:embed/>
                </p:oleObj>
              </mc:Choice>
              <mc:Fallback>
                <p:oleObj name="Equation" r:id="rId6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086" y="5304015"/>
                        <a:ext cx="84582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5251450" y="4422775"/>
          <a:ext cx="2216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Equation" r:id="rId8" imgW="1231560" imgH="241200" progId="Equation.DSMT4">
                  <p:embed/>
                </p:oleObj>
              </mc:Choice>
              <mc:Fallback>
                <p:oleObj name="Equation" r:id="rId8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4422775"/>
                        <a:ext cx="2216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 bwMode="auto">
          <a:xfrm flipV="1">
            <a:off x="1965960" y="3703320"/>
            <a:ext cx="304800" cy="7620"/>
          </a:xfrm>
          <a:prstGeom prst="straightConnector1">
            <a:avLst/>
          </a:prstGeom>
          <a:solidFill>
            <a:srgbClr val="99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>
            <a:off x="971959" y="3119913"/>
            <a:ext cx="834868" cy="83486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14400" y="487484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990033"/>
                </a:solidFill>
              </a:rPr>
              <a:t>二、</a:t>
            </a:r>
            <a:r>
              <a:rPr lang="en-US" altLang="zh-CN" dirty="0" smtClean="0">
                <a:solidFill>
                  <a:srgbClr val="990033"/>
                </a:solidFill>
              </a:rPr>
              <a:t> </a:t>
            </a:r>
            <a:r>
              <a:rPr lang="en-US" altLang="zh-CN" dirty="0" smtClean="0">
                <a:solidFill>
                  <a:srgbClr val="990033"/>
                </a:solidFill>
              </a:rPr>
              <a:t>BJT</a:t>
            </a:r>
            <a:r>
              <a:rPr lang="zh-CN" altLang="en-US" dirty="0">
                <a:solidFill>
                  <a:srgbClr val="990033"/>
                </a:solidFill>
              </a:rPr>
              <a:t>改进型镜像电流源</a:t>
            </a:r>
            <a:endParaRPr lang="zh-CN" altLang="en-US" dirty="0" smtClean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3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0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18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" b="13722"/>
          <a:stretch>
            <a:fillRect/>
          </a:stretch>
        </p:blipFill>
        <p:spPr bwMode="auto">
          <a:xfrm>
            <a:off x="4575783" y="1419224"/>
            <a:ext cx="3665910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8266" name="Line 10"/>
          <p:cNvSpPr>
            <a:spLocks noChangeShapeType="1"/>
          </p:cNvSpPr>
          <p:nvPr/>
        </p:nvSpPr>
        <p:spPr bwMode="auto">
          <a:xfrm>
            <a:off x="5400675" y="4672013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7" name="Line 11"/>
          <p:cNvSpPr>
            <a:spLocks noChangeShapeType="1"/>
          </p:cNvSpPr>
          <p:nvPr/>
        </p:nvSpPr>
        <p:spPr bwMode="auto">
          <a:xfrm>
            <a:off x="7399338" y="4672013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8268" name="Object 12"/>
          <p:cNvGraphicFramePr>
            <a:graphicFrameLocks noChangeAspect="1"/>
          </p:cNvGraphicFramePr>
          <p:nvPr>
            <p:extLst/>
          </p:nvPr>
        </p:nvGraphicFramePr>
        <p:xfrm>
          <a:off x="5059364" y="4754711"/>
          <a:ext cx="266469" cy="342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Equation" r:id="rId4" imgW="177646" imgH="228402" progId="Equation.DSMT4">
                  <p:embed/>
                </p:oleObj>
              </mc:Choice>
              <mc:Fallback>
                <p:oleObj name="Equation" r:id="rId4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4" y="4754711"/>
                        <a:ext cx="266469" cy="342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9" name="Object 13"/>
          <p:cNvGraphicFramePr>
            <a:graphicFrameLocks noChangeAspect="1"/>
          </p:cNvGraphicFramePr>
          <p:nvPr>
            <p:extLst/>
          </p:nvPr>
        </p:nvGraphicFramePr>
        <p:xfrm>
          <a:off x="7519836" y="4754711"/>
          <a:ext cx="266469" cy="342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3" name="Equation" r:id="rId6" imgW="177646" imgH="228402" progId="Equation.DSMT4">
                  <p:embed/>
                </p:oleObj>
              </mc:Choice>
              <mc:Fallback>
                <p:oleObj name="Equation" r:id="rId6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836" y="4754711"/>
                        <a:ext cx="266469" cy="342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70" name="Line 14"/>
          <p:cNvSpPr>
            <a:spLocks noChangeShapeType="1"/>
          </p:cNvSpPr>
          <p:nvPr/>
        </p:nvSpPr>
        <p:spPr bwMode="auto">
          <a:xfrm>
            <a:off x="7399338" y="3695700"/>
            <a:ext cx="0" cy="2881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8271" name="Object 15"/>
          <p:cNvGraphicFramePr>
            <a:graphicFrameLocks noChangeAspect="1"/>
          </p:cNvGraphicFramePr>
          <p:nvPr>
            <p:extLst/>
          </p:nvPr>
        </p:nvGraphicFramePr>
        <p:xfrm>
          <a:off x="7479693" y="3669505"/>
          <a:ext cx="762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Equation" r:id="rId8" imgW="508000" imgH="419100" progId="Equation.DSMT4">
                  <p:embed/>
                </p:oleObj>
              </mc:Choice>
              <mc:Fallback>
                <p:oleObj name="Equation" r:id="rId8" imgW="508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9693" y="3669505"/>
                        <a:ext cx="762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73" name="Object 17"/>
          <p:cNvGraphicFramePr>
            <a:graphicFrameLocks noChangeAspect="1"/>
          </p:cNvGraphicFramePr>
          <p:nvPr>
            <p:extLst/>
          </p:nvPr>
        </p:nvGraphicFramePr>
        <p:xfrm>
          <a:off x="5727700" y="3006725"/>
          <a:ext cx="762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5" name="Equation" r:id="rId10" imgW="508000" imgH="419100" progId="Equation.DSMT4">
                  <p:embed/>
                </p:oleObj>
              </mc:Choice>
              <mc:Fallback>
                <p:oleObj name="Equation" r:id="rId10" imgW="508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3006725"/>
                        <a:ext cx="762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74" name="Line 18"/>
          <p:cNvSpPr>
            <a:spLocks noChangeShapeType="1"/>
          </p:cNvSpPr>
          <p:nvPr/>
        </p:nvSpPr>
        <p:spPr bwMode="auto">
          <a:xfrm>
            <a:off x="5399088" y="3203575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8275" name="Object 19"/>
          <p:cNvGraphicFramePr>
            <a:graphicFrameLocks noChangeAspect="1"/>
          </p:cNvGraphicFramePr>
          <p:nvPr>
            <p:extLst/>
          </p:nvPr>
        </p:nvGraphicFramePr>
        <p:xfrm>
          <a:off x="4575783" y="3133725"/>
          <a:ext cx="762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6" name="Equation" r:id="rId12" imgW="508000" imgH="419100" progId="Equation.DSMT4">
                  <p:embed/>
                </p:oleObj>
              </mc:Choice>
              <mc:Fallback>
                <p:oleObj name="Equation" r:id="rId12" imgW="508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783" y="3133725"/>
                        <a:ext cx="762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76" name="Line 20"/>
          <p:cNvSpPr>
            <a:spLocks noChangeShapeType="1"/>
          </p:cNvSpPr>
          <p:nvPr/>
        </p:nvSpPr>
        <p:spPr bwMode="auto">
          <a:xfrm>
            <a:off x="7386639" y="332105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8277" name="Object 21"/>
          <p:cNvGraphicFramePr>
            <a:graphicFrameLocks noChangeAspect="1"/>
          </p:cNvGraphicFramePr>
          <p:nvPr>
            <p:extLst/>
          </p:nvPr>
        </p:nvGraphicFramePr>
        <p:xfrm>
          <a:off x="7508614" y="2946673"/>
          <a:ext cx="799754" cy="62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7" name="Equation" r:id="rId14" imgW="533169" imgH="418918" progId="Equation.DSMT4">
                  <p:embed/>
                </p:oleObj>
              </mc:Choice>
              <mc:Fallback>
                <p:oleObj name="Equation" r:id="rId14" imgW="533169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614" y="2946673"/>
                        <a:ext cx="799754" cy="628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78" name="Line 22"/>
          <p:cNvSpPr>
            <a:spLocks noChangeShapeType="1"/>
          </p:cNvSpPr>
          <p:nvPr/>
        </p:nvSpPr>
        <p:spPr bwMode="auto">
          <a:xfrm>
            <a:off x="6016626" y="28924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8279" name="Object 23"/>
          <p:cNvGraphicFramePr>
            <a:graphicFrameLocks noChangeAspect="1"/>
          </p:cNvGraphicFramePr>
          <p:nvPr>
            <p:extLst/>
          </p:nvPr>
        </p:nvGraphicFramePr>
        <p:xfrm>
          <a:off x="5807076" y="2120264"/>
          <a:ext cx="10287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8" name="Equation" r:id="rId16" imgW="685800" imgH="469900" progId="Equation.DSMT4">
                  <p:embed/>
                </p:oleObj>
              </mc:Choice>
              <mc:Fallback>
                <p:oleObj name="Equation" r:id="rId16" imgW="685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6" y="2120264"/>
                        <a:ext cx="10287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80" name="Object 24"/>
          <p:cNvGraphicFramePr>
            <a:graphicFrameLocks noChangeAspect="1"/>
          </p:cNvGraphicFramePr>
          <p:nvPr>
            <p:extLst/>
          </p:nvPr>
        </p:nvGraphicFramePr>
        <p:xfrm>
          <a:off x="1020096" y="1899672"/>
          <a:ext cx="1942258" cy="89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9" name="Equation" r:id="rId18" imgW="1079032" imgH="495085" progId="Equation.DSMT4">
                  <p:embed/>
                </p:oleObj>
              </mc:Choice>
              <mc:Fallback>
                <p:oleObj name="Equation" r:id="rId18" imgW="1079032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096" y="1899672"/>
                        <a:ext cx="1942258" cy="891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81" name="Object 25"/>
          <p:cNvGraphicFramePr>
            <a:graphicFrameLocks noChangeAspect="1"/>
          </p:cNvGraphicFramePr>
          <p:nvPr>
            <p:extLst/>
          </p:nvPr>
        </p:nvGraphicFramePr>
        <p:xfrm>
          <a:off x="586201" y="3095198"/>
          <a:ext cx="3039061" cy="95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0" name="Equation" r:id="rId20" imgW="1688367" imgH="533169" progId="Equation.DSMT4">
                  <p:embed/>
                </p:oleObj>
              </mc:Choice>
              <mc:Fallback>
                <p:oleObj name="Equation" r:id="rId20" imgW="1688367" imgH="5331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01" y="3095198"/>
                        <a:ext cx="3039061" cy="959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82" name="Object 26"/>
          <p:cNvGraphicFramePr>
            <a:graphicFrameLocks noChangeAspect="1"/>
          </p:cNvGraphicFramePr>
          <p:nvPr>
            <p:extLst/>
          </p:nvPr>
        </p:nvGraphicFramePr>
        <p:xfrm>
          <a:off x="827088" y="4498975"/>
          <a:ext cx="217170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1" name="Equation" r:id="rId22" imgW="1206500" imgH="609600" progId="Equation.DSMT4">
                  <p:embed/>
                </p:oleObj>
              </mc:Choice>
              <mc:Fallback>
                <p:oleObj name="Equation" r:id="rId22" imgW="12065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98975"/>
                        <a:ext cx="2171700" cy="1097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83" name="Line 27"/>
          <p:cNvSpPr>
            <a:spLocks noChangeShapeType="1"/>
          </p:cNvSpPr>
          <p:nvPr/>
        </p:nvSpPr>
        <p:spPr bwMode="auto">
          <a:xfrm>
            <a:off x="6321426" y="3517900"/>
            <a:ext cx="0" cy="4087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>
            <p:extLst/>
          </p:nvPr>
        </p:nvGraphicFramePr>
        <p:xfrm>
          <a:off x="882650" y="6040438"/>
          <a:ext cx="22177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2" name="Equation" r:id="rId24" imgW="1231560" imgH="241200" progId="Equation.DSMT4">
                  <p:embed/>
                </p:oleObj>
              </mc:Choice>
              <mc:Fallback>
                <p:oleObj name="Equation" r:id="rId24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6040438"/>
                        <a:ext cx="22177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020096" y="596968"/>
            <a:ext cx="25959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 eaLnBrk="1" hangingPunct="1"/>
            <a:r>
              <a:rPr lang="en-US" altLang="zh-CN" sz="2000" dirty="0" smtClean="0">
                <a:solidFill>
                  <a:srgbClr val="0070C0"/>
                </a:solidFill>
              </a:rPr>
              <a:t>(2) </a:t>
            </a:r>
            <a:r>
              <a:rPr lang="en-US" altLang="zh-CN" sz="2000" dirty="0">
                <a:solidFill>
                  <a:srgbClr val="0070C0"/>
                </a:solidFill>
              </a:rPr>
              <a:t>Wilson</a:t>
            </a:r>
            <a:r>
              <a:rPr lang="zh-CN" altLang="en-US" sz="2000" dirty="0">
                <a:solidFill>
                  <a:srgbClr val="0070C0"/>
                </a:solidFill>
              </a:rPr>
              <a:t>镜像电流源</a:t>
            </a:r>
          </a:p>
        </p:txBody>
      </p:sp>
    </p:spTree>
    <p:extLst>
      <p:ext uri="{BB962C8B-B14F-4D97-AF65-F5344CB8AC3E}">
        <p14:creationId xmlns:p14="http://schemas.microsoft.com/office/powerpoint/2010/main" val="3283794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0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0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0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0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6" grpId="0" animBg="1"/>
      <p:bldP spid="608267" grpId="0" animBg="1"/>
      <p:bldP spid="608270" grpId="0" animBg="1"/>
      <p:bldP spid="608274" grpId="0" animBg="1"/>
      <p:bldP spid="608276" grpId="0" animBg="1"/>
      <p:bldP spid="608278" grpId="0" animBg="1"/>
      <p:bldP spid="60828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8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" b="13722"/>
          <a:stretch>
            <a:fillRect/>
          </a:stretch>
        </p:blipFill>
        <p:spPr bwMode="auto">
          <a:xfrm>
            <a:off x="635000" y="1209675"/>
            <a:ext cx="3115924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3" name="Object 22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4183063" y="936625"/>
          <a:ext cx="4746625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0" name="Visio" r:id="rId4" imgW="4366954" imgH="3746144" progId="Visio.Drawing.11">
                  <p:embed/>
                </p:oleObj>
              </mc:Choice>
              <mc:Fallback>
                <p:oleObj name="Visio" r:id="rId4" imgW="4366954" imgH="37461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936625"/>
                        <a:ext cx="4746625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24"/>
          <p:cNvSpPr txBox="1">
            <a:spLocks noChangeArrowheads="1"/>
          </p:cNvSpPr>
          <p:nvPr/>
        </p:nvSpPr>
        <p:spPr bwMode="auto">
          <a:xfrm>
            <a:off x="777875" y="366713"/>
            <a:ext cx="1993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输出电阻</a:t>
            </a:r>
            <a:endParaRPr lang="zh-CN" altLang="en-US" sz="2000" dirty="0"/>
          </a:p>
        </p:txBody>
      </p:sp>
      <p:graphicFrame>
        <p:nvGraphicFramePr>
          <p:cNvPr id="25605" name="Object 25"/>
          <p:cNvGraphicFramePr>
            <a:graphicFrameLocks noChangeAspect="1"/>
          </p:cNvGraphicFramePr>
          <p:nvPr>
            <p:extLst/>
          </p:nvPr>
        </p:nvGraphicFramePr>
        <p:xfrm>
          <a:off x="2446099" y="371506"/>
          <a:ext cx="365602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1" name="Equation" r:id="rId6" imgW="203112" imgH="228501" progId="Equation.DSMT4">
                  <p:embed/>
                </p:oleObj>
              </mc:Choice>
              <mc:Fallback>
                <p:oleObj name="Equation" r:id="rId6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099" y="371506"/>
                        <a:ext cx="365602" cy="41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604109"/>
              </p:ext>
            </p:extLst>
          </p:nvPr>
        </p:nvGraphicFramePr>
        <p:xfrm>
          <a:off x="6183313" y="5357813"/>
          <a:ext cx="17605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2" name="Equation" r:id="rId8" imgW="977760" imgH="393480" progId="Equation.DSMT4">
                  <p:embed/>
                </p:oleObj>
              </mc:Choice>
              <mc:Fallback>
                <p:oleObj name="Equation" r:id="rId8" imgW="977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5357813"/>
                        <a:ext cx="176053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697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图片 18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2"/>
          <a:stretch>
            <a:fillRect/>
          </a:stretch>
        </p:blipFill>
        <p:spPr bwMode="auto">
          <a:xfrm>
            <a:off x="1258888" y="1671593"/>
            <a:ext cx="3113087" cy="404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0" name="Object 4"/>
          <p:cNvGraphicFramePr>
            <a:graphicFrameLocks noChangeAspect="1"/>
          </p:cNvGraphicFramePr>
          <p:nvPr>
            <p:extLst/>
          </p:nvPr>
        </p:nvGraphicFramePr>
        <p:xfrm>
          <a:off x="5534025" y="3598863"/>
          <a:ext cx="141732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2" name="Equation" r:id="rId4" imgW="787400" imgH="431800" progId="Equation.DSMT4">
                  <p:embed/>
                </p:oleObj>
              </mc:Choice>
              <mc:Fallback>
                <p:oleObj name="Equation" r:id="rId4" imgW="787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3598863"/>
                        <a:ext cx="141732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1"/>
          <p:cNvGraphicFramePr>
            <a:graphicFrameLocks noChangeAspect="1"/>
          </p:cNvGraphicFramePr>
          <p:nvPr>
            <p:extLst/>
          </p:nvPr>
        </p:nvGraphicFramePr>
        <p:xfrm>
          <a:off x="5438776" y="1968500"/>
          <a:ext cx="1553805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3" name="Equation" r:id="rId6" imgW="863225" imgH="228501" progId="Equation.DSMT4">
                  <p:embed/>
                </p:oleObj>
              </mc:Choice>
              <mc:Fallback>
                <p:oleObj name="Equation" r:id="rId6" imgW="8632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6" y="1968500"/>
                        <a:ext cx="1553805" cy="41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下箭头 2"/>
          <p:cNvSpPr>
            <a:spLocks noChangeArrowheads="1"/>
          </p:cNvSpPr>
          <p:nvPr/>
        </p:nvSpPr>
        <p:spPr bwMode="auto">
          <a:xfrm>
            <a:off x="6000750" y="2814637"/>
            <a:ext cx="257175" cy="600075"/>
          </a:xfrm>
          <a:prstGeom prst="downArrow">
            <a:avLst>
              <a:gd name="adj1" fmla="val 50000"/>
              <a:gd name="adj2" fmla="val 50005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76059" y="661953"/>
            <a:ext cx="23535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70C0"/>
                </a:solidFill>
              </a:rPr>
              <a:t>(3) </a:t>
            </a:r>
            <a:r>
              <a:rPr lang="zh-CN" altLang="en-US" sz="2000" dirty="0" smtClean="0">
                <a:solidFill>
                  <a:srgbClr val="0070C0"/>
                </a:solidFill>
              </a:rPr>
              <a:t>比例</a:t>
            </a:r>
            <a:r>
              <a:rPr lang="zh-CN" altLang="en-US" sz="2000" dirty="0">
                <a:solidFill>
                  <a:srgbClr val="0070C0"/>
                </a:solidFill>
              </a:rPr>
              <a:t>镜像</a:t>
            </a:r>
            <a:r>
              <a:rPr lang="zh-CN" altLang="en-US" sz="2000" dirty="0" smtClean="0">
                <a:solidFill>
                  <a:srgbClr val="0070C0"/>
                </a:solidFill>
              </a:rPr>
              <a:t>电流源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68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图片 18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2"/>
          <a:stretch>
            <a:fillRect/>
          </a:stretch>
        </p:blipFill>
        <p:spPr bwMode="auto">
          <a:xfrm>
            <a:off x="285750" y="1500188"/>
            <a:ext cx="3370263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598428"/>
              </p:ext>
            </p:extLst>
          </p:nvPr>
        </p:nvGraphicFramePr>
        <p:xfrm>
          <a:off x="5903096" y="1631633"/>
          <a:ext cx="203454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0" name="Equation" r:id="rId4" imgW="1130300" imgH="228600" progId="Equation.DSMT4">
                  <p:embed/>
                </p:oleObj>
              </mc:Choice>
              <mc:Fallback>
                <p:oleObj name="Equation" r:id="rId4" imgW="1130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096" y="1631633"/>
                        <a:ext cx="203454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707966"/>
              </p:ext>
            </p:extLst>
          </p:nvPr>
        </p:nvGraphicFramePr>
        <p:xfrm>
          <a:off x="5724153" y="4676423"/>
          <a:ext cx="2033658" cy="868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1" name="Equation" r:id="rId6" imgW="1129810" imgH="482391" progId="Equation.DSMT4">
                  <p:embed/>
                </p:oleObj>
              </mc:Choice>
              <mc:Fallback>
                <p:oleObj name="Equation" r:id="rId6" imgW="1129810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53" y="4676423"/>
                        <a:ext cx="2033658" cy="868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328577"/>
              </p:ext>
            </p:extLst>
          </p:nvPr>
        </p:nvGraphicFramePr>
        <p:xfrm>
          <a:off x="5994060" y="2136363"/>
          <a:ext cx="18526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2" name="Equation" r:id="rId8" imgW="1028520" imgH="431640" progId="Equation.DSMT4">
                  <p:embed/>
                </p:oleObj>
              </mc:Choice>
              <mc:Fallback>
                <p:oleObj name="Equation" r:id="rId8" imgW="102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060" y="2136363"/>
                        <a:ext cx="185261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023429"/>
              </p:ext>
            </p:extLst>
          </p:nvPr>
        </p:nvGraphicFramePr>
        <p:xfrm>
          <a:off x="6085341" y="3005901"/>
          <a:ext cx="16700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3" name="Equation" r:id="rId10" imgW="927000" imgH="431640" progId="Equation.DSMT4">
                  <p:embed/>
                </p:oleObj>
              </mc:Choice>
              <mc:Fallback>
                <p:oleObj name="Equation" r:id="rId10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341" y="3005901"/>
                        <a:ext cx="16700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6"/>
          <p:cNvSpPr>
            <a:spLocks/>
          </p:cNvSpPr>
          <p:nvPr/>
        </p:nvSpPr>
        <p:spPr bwMode="auto">
          <a:xfrm flipH="1">
            <a:off x="5430466" y="1631633"/>
            <a:ext cx="293687" cy="1974763"/>
          </a:xfrm>
          <a:prstGeom prst="rightBrace">
            <a:avLst>
              <a:gd name="adj1" fmla="val 2098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下箭头 4"/>
          <p:cNvSpPr>
            <a:spLocks noChangeArrowheads="1"/>
          </p:cNvSpPr>
          <p:nvPr/>
        </p:nvSpPr>
        <p:spPr bwMode="auto">
          <a:xfrm>
            <a:off x="6596516" y="3875439"/>
            <a:ext cx="323850" cy="523875"/>
          </a:xfrm>
          <a:prstGeom prst="downArrow">
            <a:avLst>
              <a:gd name="adj1" fmla="val 50000"/>
              <a:gd name="adj2" fmla="val 49997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57459" y="485745"/>
            <a:ext cx="36427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70C0"/>
                </a:solidFill>
              </a:rPr>
              <a:t>(4) </a:t>
            </a:r>
            <a:r>
              <a:rPr lang="en-US" altLang="zh-CN" sz="2000" dirty="0" err="1">
                <a:solidFill>
                  <a:srgbClr val="0070C0"/>
                </a:solidFill>
              </a:rPr>
              <a:t>Widlar</a:t>
            </a:r>
            <a:r>
              <a:rPr lang="zh-CN" altLang="en-US" sz="2000" dirty="0">
                <a:solidFill>
                  <a:srgbClr val="0070C0"/>
                </a:solidFill>
              </a:rPr>
              <a:t>电流源（微电流源</a:t>
            </a:r>
            <a:r>
              <a:rPr lang="zh-CN" altLang="en-US" sz="2000" dirty="0" smtClean="0">
                <a:solidFill>
                  <a:srgbClr val="0070C0"/>
                </a:solidFill>
              </a:rPr>
              <a:t>）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48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581818" y="751777"/>
            <a:ext cx="2074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/>
              <a:t>小信号情况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26" y="1466850"/>
            <a:ext cx="4371778" cy="45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37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65150" y="48577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990033"/>
                </a:solidFill>
              </a:rPr>
              <a:t>10.3.2 </a:t>
            </a:r>
            <a:r>
              <a:rPr lang="en-US" altLang="zh-CN" dirty="0" err="1" smtClean="0">
                <a:solidFill>
                  <a:srgbClr val="990033"/>
                </a:solidFill>
              </a:rPr>
              <a:t>MOS</a:t>
            </a:r>
            <a:r>
              <a:rPr lang="en-US" altLang="en-US" dirty="0" err="1">
                <a:solidFill>
                  <a:srgbClr val="990033"/>
                </a:solidFill>
              </a:rPr>
              <a:t>镜像电流源</a:t>
            </a:r>
            <a:endParaRPr lang="zh-CN" altLang="en-US" dirty="0">
              <a:solidFill>
                <a:srgbClr val="990033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7975" y="5595938"/>
            <a:ext cx="2420938" cy="44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/>
              <a:t>基本镜像电流源</a:t>
            </a:r>
          </a:p>
        </p:txBody>
      </p:sp>
      <p:pic>
        <p:nvPicPr>
          <p:cNvPr id="44036" name="图片 1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" b="8675"/>
          <a:stretch>
            <a:fillRect/>
          </a:stretch>
        </p:blipFill>
        <p:spPr bwMode="auto">
          <a:xfrm>
            <a:off x="461250" y="1481162"/>
            <a:ext cx="2267663" cy="37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图片 1914" descr="说明: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642549"/>
            <a:ext cx="2284075" cy="378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图片 1915" descr="说明: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09723"/>
            <a:ext cx="2204748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2" name="Text Box 16"/>
          <p:cNvSpPr txBox="1">
            <a:spLocks noChangeArrowheads="1"/>
          </p:cNvSpPr>
          <p:nvPr/>
        </p:nvSpPr>
        <p:spPr bwMode="auto">
          <a:xfrm>
            <a:off x="3500438" y="5667375"/>
            <a:ext cx="2043112" cy="44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/>
              <a:t>Wilson</a:t>
            </a:r>
            <a:r>
              <a:rPr lang="zh-CN" altLang="en-US" sz="2000"/>
              <a:t>电流源</a:t>
            </a:r>
          </a:p>
        </p:txBody>
      </p:sp>
      <p:sp>
        <p:nvSpPr>
          <p:cNvPr id="44043" name="Text Box 17"/>
          <p:cNvSpPr txBox="1">
            <a:spLocks noChangeArrowheads="1"/>
          </p:cNvSpPr>
          <p:nvPr/>
        </p:nvSpPr>
        <p:spPr bwMode="auto">
          <a:xfrm>
            <a:off x="6200775" y="5681663"/>
            <a:ext cx="2768600" cy="44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改进</a:t>
            </a:r>
            <a:r>
              <a:rPr lang="en-US" altLang="zh-CN" sz="2000"/>
              <a:t>Wilson</a:t>
            </a:r>
            <a:r>
              <a:rPr lang="zh-CN" altLang="en-US" sz="2000"/>
              <a:t>电流源</a:t>
            </a:r>
          </a:p>
        </p:txBody>
      </p:sp>
    </p:spTree>
    <p:extLst>
      <p:ext uri="{BB962C8B-B14F-4D97-AF65-F5344CB8AC3E}">
        <p14:creationId xmlns:p14="http://schemas.microsoft.com/office/powerpoint/2010/main" val="1104334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42" grpId="0"/>
      <p:bldP spid="440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1914" descr="说明: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1" y="1133474"/>
            <a:ext cx="2270338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2" name="Text Box 10"/>
          <p:cNvSpPr txBox="1">
            <a:spLocks noChangeArrowheads="1"/>
          </p:cNvSpPr>
          <p:nvPr/>
        </p:nvSpPr>
        <p:spPr bwMode="auto">
          <a:xfrm>
            <a:off x="1224863" y="5310904"/>
            <a:ext cx="2043113" cy="44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/>
              <a:t>Wilson</a:t>
            </a:r>
            <a:r>
              <a:rPr lang="zh-CN" altLang="en-US" sz="2000" dirty="0"/>
              <a:t>电流源</a:t>
            </a:r>
          </a:p>
        </p:txBody>
      </p:sp>
      <p:graphicFrame>
        <p:nvGraphicFramePr>
          <p:cNvPr id="45063" name="Object 15"/>
          <p:cNvGraphicFramePr>
            <a:graphicFrameLocks noChangeAspect="1"/>
          </p:cNvGraphicFramePr>
          <p:nvPr>
            <p:extLst/>
          </p:nvPr>
        </p:nvGraphicFramePr>
        <p:xfrm>
          <a:off x="4572000" y="1874838"/>
          <a:ext cx="3611880" cy="201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8" name="Equation" r:id="rId4" imgW="2006280" imgH="1117440" progId="Equation.DSMT4">
                  <p:embed/>
                </p:oleObj>
              </mc:Choice>
              <mc:Fallback>
                <p:oleObj name="Equation" r:id="rId4" imgW="200628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74838"/>
                        <a:ext cx="3611880" cy="2011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601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74713" y="1270000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eaLnBrk="1" hangingPunct="1">
              <a:defRPr>
                <a:solidFill>
                  <a:srgbClr val="9900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一、带有源负载的共射</a:t>
            </a:r>
            <a:r>
              <a:rPr lang="zh-CN" altLang="en-US" dirty="0" smtClean="0"/>
              <a:t>放大器</a:t>
            </a:r>
            <a:endParaRPr lang="zh-CN" altLang="en-US" dirty="0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/>
          </p:nvPr>
        </p:nvGraphicFramePr>
        <p:xfrm>
          <a:off x="1044575" y="2009621"/>
          <a:ext cx="3152775" cy="431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4" name="Visio" r:id="rId4" imgW="1790640" imgH="2454120" progId="Visio.Drawing.11">
                  <p:embed/>
                </p:oleObj>
              </mc:Choice>
              <mc:Fallback>
                <p:oleObj name="Visio" r:id="rId4" imgW="1790640" imgH="24541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009621"/>
                        <a:ext cx="3152775" cy="431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4411663" y="4281010"/>
            <a:ext cx="784225" cy="363538"/>
          </a:xfrm>
          <a:prstGeom prst="rightArrow">
            <a:avLst>
              <a:gd name="adj1" fmla="val 50000"/>
              <a:gd name="adj2" fmla="val 5393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>
            <p:extLst/>
          </p:nvPr>
        </p:nvGraphicFramePr>
        <p:xfrm>
          <a:off x="5480050" y="2019146"/>
          <a:ext cx="3141663" cy="430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5" name="Visio" r:id="rId7" imgW="1784214" imgH="2444838" progId="Visio.Drawing.11">
                  <p:embed/>
                </p:oleObj>
              </mc:Choice>
              <mc:Fallback>
                <p:oleObj name="Visio" r:id="rId7" imgW="1784214" imgH="24448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2019146"/>
                        <a:ext cx="3141663" cy="430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65150" y="56197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990033"/>
                </a:solidFill>
              </a:rPr>
              <a:t>10.3.3 </a:t>
            </a:r>
            <a:r>
              <a:rPr lang="zh-CN" altLang="zh-CN" dirty="0">
                <a:solidFill>
                  <a:srgbClr val="990033"/>
                </a:solidFill>
              </a:rPr>
              <a:t>有源负载的作用及其应用</a:t>
            </a:r>
            <a:endParaRPr lang="zh-CN" altLang="en-US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13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2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2244725" y="179388"/>
          <a:ext cx="486410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Visio" r:id="rId4" imgW="3829235" imgH="3784512" progId="Visio.Drawing.11">
                  <p:embed/>
                </p:oleObj>
              </mc:Choice>
              <mc:Fallback>
                <p:oleObj name="Visio" r:id="rId4" imgW="3829235" imgH="37845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79388"/>
                        <a:ext cx="4864100" cy="48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"/>
          <p:cNvGraphicFramePr>
            <a:graphicFrameLocks noChangeAspect="1"/>
          </p:cNvGraphicFramePr>
          <p:nvPr>
            <p:extLst/>
          </p:nvPr>
        </p:nvGraphicFramePr>
        <p:xfrm>
          <a:off x="1665288" y="5254625"/>
          <a:ext cx="60213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Equation" r:id="rId6" imgW="3340080" imgH="457200" progId="Equation.DSMT4">
                  <p:embed/>
                </p:oleObj>
              </mc:Choice>
              <mc:Fallback>
                <p:oleObj name="Equation" r:id="rId6" imgW="3340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254625"/>
                        <a:ext cx="60213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215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图片 18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9"/>
          <a:stretch>
            <a:fillRect/>
          </a:stretch>
        </p:blipFill>
        <p:spPr bwMode="auto">
          <a:xfrm>
            <a:off x="1470025" y="1699150"/>
            <a:ext cx="2619778" cy="362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图片 18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5"/>
          <a:stretch>
            <a:fillRect/>
          </a:stretch>
        </p:blipFill>
        <p:spPr bwMode="auto">
          <a:xfrm>
            <a:off x="5214030" y="1699150"/>
            <a:ext cx="259155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74713" y="594371"/>
            <a:ext cx="4770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eaLnBrk="1" hangingPunct="1">
              <a:defRPr>
                <a:solidFill>
                  <a:srgbClr val="9900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二、带有源负载的</a:t>
            </a:r>
            <a:r>
              <a:rPr lang="en-US" altLang="zh-CN" dirty="0" smtClean="0"/>
              <a:t>BJT</a:t>
            </a:r>
            <a:r>
              <a:rPr lang="zh-CN" altLang="en-US" dirty="0" smtClean="0"/>
              <a:t>差分放大器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849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0" y="411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" name="图片 18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5"/>
          <a:stretch>
            <a:fillRect/>
          </a:stretch>
        </p:blipFill>
        <p:spPr bwMode="auto">
          <a:xfrm>
            <a:off x="677538" y="509542"/>
            <a:ext cx="259155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2"/>
          <p:cNvGraphicFramePr>
            <a:graphicFrameLocks noChangeAspect="1"/>
          </p:cNvGraphicFramePr>
          <p:nvPr>
            <p:extLst/>
          </p:nvPr>
        </p:nvGraphicFramePr>
        <p:xfrm>
          <a:off x="4412219" y="2342311"/>
          <a:ext cx="2655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4" name="Equation" r:id="rId4" imgW="1473120" imgH="253800" progId="Equation.DSMT4">
                  <p:embed/>
                </p:oleObj>
              </mc:Choice>
              <mc:Fallback>
                <p:oleObj name="Equation" r:id="rId4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219" y="2342311"/>
                        <a:ext cx="2655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"/>
          <p:cNvGraphicFramePr>
            <a:graphicFrameLocks noChangeAspect="1"/>
          </p:cNvGraphicFramePr>
          <p:nvPr>
            <p:extLst/>
          </p:nvPr>
        </p:nvGraphicFramePr>
        <p:xfrm>
          <a:off x="3713163" y="3455988"/>
          <a:ext cx="4052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5" name="Equation" r:id="rId6" imgW="2247840" imgH="253800" progId="Equation.DSMT4">
                  <p:embed/>
                </p:oleObj>
              </mc:Choice>
              <mc:Fallback>
                <p:oleObj name="Equation" r:id="rId6" imgW="2247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3455988"/>
                        <a:ext cx="4052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"/>
          <p:cNvGraphicFramePr>
            <a:graphicFrameLocks noChangeAspect="1"/>
          </p:cNvGraphicFramePr>
          <p:nvPr>
            <p:extLst/>
          </p:nvPr>
        </p:nvGraphicFramePr>
        <p:xfrm>
          <a:off x="2981325" y="4560888"/>
          <a:ext cx="55165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Equation" r:id="rId8" imgW="3060360" imgH="457200" progId="Equation.DSMT4">
                  <p:embed/>
                </p:oleObj>
              </mc:Choice>
              <mc:Fallback>
                <p:oleObj name="Equation" r:id="rId8" imgW="3060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4560888"/>
                        <a:ext cx="55165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469524" y="5768975"/>
            <a:ext cx="6636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双端输出改为单端输出，增益没有减半，而是保持不变。</a:t>
            </a:r>
          </a:p>
        </p:txBody>
      </p:sp>
    </p:spTree>
    <p:extLst>
      <p:ext uri="{BB962C8B-B14F-4D97-AF65-F5344CB8AC3E}">
        <p14:creationId xmlns:p14="http://schemas.microsoft.com/office/powerpoint/2010/main" val="29813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AutoShape 10"/>
          <p:cNvSpPr>
            <a:spLocks noChangeArrowheads="1"/>
          </p:cNvSpPr>
          <p:nvPr/>
        </p:nvSpPr>
        <p:spPr bwMode="auto">
          <a:xfrm>
            <a:off x="4411663" y="4112334"/>
            <a:ext cx="784225" cy="363538"/>
          </a:xfrm>
          <a:prstGeom prst="rightArrow">
            <a:avLst>
              <a:gd name="adj1" fmla="val 50000"/>
              <a:gd name="adj2" fmla="val 5393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42455" y="1195064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990033"/>
                </a:solidFill>
              </a:rPr>
              <a:t>三</a:t>
            </a:r>
            <a:r>
              <a:rPr lang="zh-CN" altLang="en-US" dirty="0" smtClean="0">
                <a:solidFill>
                  <a:srgbClr val="990033"/>
                </a:solidFill>
              </a:rPr>
              <a:t>、带</a:t>
            </a:r>
            <a:r>
              <a:rPr lang="en-US" altLang="en-US" dirty="0" err="1" smtClean="0">
                <a:solidFill>
                  <a:srgbClr val="990033"/>
                </a:solidFill>
              </a:rPr>
              <a:t>有源负载的</a:t>
            </a:r>
            <a:r>
              <a:rPr lang="zh-CN" altLang="en-US" dirty="0">
                <a:solidFill>
                  <a:srgbClr val="990033"/>
                </a:solidFill>
              </a:rPr>
              <a:t>共源放大器</a:t>
            </a:r>
          </a:p>
        </p:txBody>
      </p:sp>
      <p:grpSp>
        <p:nvGrpSpPr>
          <p:cNvPr id="62476" name="组合 62475"/>
          <p:cNvGrpSpPr/>
          <p:nvPr/>
        </p:nvGrpSpPr>
        <p:grpSpPr>
          <a:xfrm>
            <a:off x="5637213" y="2528009"/>
            <a:ext cx="2400300" cy="2778125"/>
            <a:chOff x="5637213" y="2581275"/>
            <a:chExt cx="2400300" cy="2778125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637213" y="2581275"/>
              <a:ext cx="2387600" cy="277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6359526" y="4249738"/>
              <a:ext cx="0" cy="62071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6235701" y="4373563"/>
              <a:ext cx="0" cy="3730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359526" y="4041775"/>
              <a:ext cx="287338" cy="331788"/>
            </a:xfrm>
            <a:custGeom>
              <a:avLst/>
              <a:gdLst>
                <a:gd name="T0" fmla="*/ 0 w 363"/>
                <a:gd name="T1" fmla="*/ 419 h 419"/>
                <a:gd name="T2" fmla="*/ 363 w 363"/>
                <a:gd name="T3" fmla="*/ 419 h 419"/>
                <a:gd name="T4" fmla="*/ 363 w 363"/>
                <a:gd name="T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3" h="419">
                  <a:moveTo>
                    <a:pt x="0" y="419"/>
                  </a:moveTo>
                  <a:lnTo>
                    <a:pt x="363" y="419"/>
                  </a:lnTo>
                  <a:lnTo>
                    <a:pt x="36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5946776" y="4581525"/>
              <a:ext cx="2889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6359526" y="4746625"/>
              <a:ext cx="1587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505576" y="4699000"/>
              <a:ext cx="141288" cy="95250"/>
            </a:xfrm>
            <a:custGeom>
              <a:avLst/>
              <a:gdLst>
                <a:gd name="T0" fmla="*/ 0 w 177"/>
                <a:gd name="T1" fmla="*/ 0 h 119"/>
                <a:gd name="T2" fmla="*/ 177 w 177"/>
                <a:gd name="T3" fmla="*/ 59 h 119"/>
                <a:gd name="T4" fmla="*/ 0 w 177"/>
                <a:gd name="T5" fmla="*/ 119 h 119"/>
                <a:gd name="T6" fmla="*/ 0 w 177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119">
                  <a:moveTo>
                    <a:pt x="0" y="0"/>
                  </a:moveTo>
                  <a:lnTo>
                    <a:pt x="177" y="5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648451" y="4746625"/>
              <a:ext cx="0" cy="3317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6442076" y="5078413"/>
              <a:ext cx="41116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6607176" y="5326063"/>
              <a:ext cx="7143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6523038" y="5202238"/>
              <a:ext cx="24765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905501" y="4540250"/>
              <a:ext cx="82550" cy="82550"/>
            </a:xfrm>
            <a:custGeom>
              <a:avLst/>
              <a:gdLst>
                <a:gd name="T0" fmla="*/ 104 w 104"/>
                <a:gd name="T1" fmla="*/ 47 h 105"/>
                <a:gd name="T2" fmla="*/ 102 w 104"/>
                <a:gd name="T3" fmla="*/ 36 h 105"/>
                <a:gd name="T4" fmla="*/ 97 w 104"/>
                <a:gd name="T5" fmla="*/ 28 h 105"/>
                <a:gd name="T6" fmla="*/ 92 w 104"/>
                <a:gd name="T7" fmla="*/ 20 h 105"/>
                <a:gd name="T8" fmla="*/ 85 w 104"/>
                <a:gd name="T9" fmla="*/ 13 h 105"/>
                <a:gd name="T10" fmla="*/ 77 w 104"/>
                <a:gd name="T11" fmla="*/ 7 h 105"/>
                <a:gd name="T12" fmla="*/ 67 w 104"/>
                <a:gd name="T13" fmla="*/ 3 h 105"/>
                <a:gd name="T14" fmla="*/ 58 w 104"/>
                <a:gd name="T15" fmla="*/ 0 h 105"/>
                <a:gd name="T16" fmla="*/ 47 w 104"/>
                <a:gd name="T17" fmla="*/ 0 h 105"/>
                <a:gd name="T18" fmla="*/ 37 w 104"/>
                <a:gd name="T19" fmla="*/ 3 h 105"/>
                <a:gd name="T20" fmla="*/ 27 w 104"/>
                <a:gd name="T21" fmla="*/ 7 h 105"/>
                <a:gd name="T22" fmla="*/ 19 w 104"/>
                <a:gd name="T23" fmla="*/ 13 h 105"/>
                <a:gd name="T24" fmla="*/ 12 w 104"/>
                <a:gd name="T25" fmla="*/ 20 h 105"/>
                <a:gd name="T26" fmla="*/ 7 w 104"/>
                <a:gd name="T27" fmla="*/ 28 h 105"/>
                <a:gd name="T28" fmla="*/ 3 w 104"/>
                <a:gd name="T29" fmla="*/ 36 h 105"/>
                <a:gd name="T30" fmla="*/ 0 w 104"/>
                <a:gd name="T31" fmla="*/ 47 h 105"/>
                <a:gd name="T32" fmla="*/ 0 w 104"/>
                <a:gd name="T33" fmla="*/ 58 h 105"/>
                <a:gd name="T34" fmla="*/ 3 w 104"/>
                <a:gd name="T35" fmla="*/ 68 h 105"/>
                <a:gd name="T36" fmla="*/ 7 w 104"/>
                <a:gd name="T37" fmla="*/ 78 h 105"/>
                <a:gd name="T38" fmla="*/ 12 w 104"/>
                <a:gd name="T39" fmla="*/ 86 h 105"/>
                <a:gd name="T40" fmla="*/ 19 w 104"/>
                <a:gd name="T41" fmla="*/ 93 h 105"/>
                <a:gd name="T42" fmla="*/ 27 w 104"/>
                <a:gd name="T43" fmla="*/ 98 h 105"/>
                <a:gd name="T44" fmla="*/ 37 w 104"/>
                <a:gd name="T45" fmla="*/ 102 h 105"/>
                <a:gd name="T46" fmla="*/ 47 w 104"/>
                <a:gd name="T47" fmla="*/ 104 h 105"/>
                <a:gd name="T48" fmla="*/ 58 w 104"/>
                <a:gd name="T49" fmla="*/ 104 h 105"/>
                <a:gd name="T50" fmla="*/ 67 w 104"/>
                <a:gd name="T51" fmla="*/ 102 h 105"/>
                <a:gd name="T52" fmla="*/ 77 w 104"/>
                <a:gd name="T53" fmla="*/ 98 h 105"/>
                <a:gd name="T54" fmla="*/ 85 w 104"/>
                <a:gd name="T55" fmla="*/ 93 h 105"/>
                <a:gd name="T56" fmla="*/ 92 w 104"/>
                <a:gd name="T57" fmla="*/ 86 h 105"/>
                <a:gd name="T58" fmla="*/ 97 w 104"/>
                <a:gd name="T59" fmla="*/ 78 h 105"/>
                <a:gd name="T60" fmla="*/ 102 w 104"/>
                <a:gd name="T61" fmla="*/ 68 h 105"/>
                <a:gd name="T62" fmla="*/ 104 w 104"/>
                <a:gd name="T63" fmla="*/ 5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5">
                  <a:moveTo>
                    <a:pt x="104" y="53"/>
                  </a:moveTo>
                  <a:lnTo>
                    <a:pt x="104" y="47"/>
                  </a:lnTo>
                  <a:lnTo>
                    <a:pt x="103" y="42"/>
                  </a:lnTo>
                  <a:lnTo>
                    <a:pt x="102" y="36"/>
                  </a:lnTo>
                  <a:lnTo>
                    <a:pt x="100" y="32"/>
                  </a:lnTo>
                  <a:lnTo>
                    <a:pt x="97" y="28"/>
                  </a:lnTo>
                  <a:lnTo>
                    <a:pt x="95" y="24"/>
                  </a:lnTo>
                  <a:lnTo>
                    <a:pt x="92" y="20"/>
                  </a:lnTo>
                  <a:lnTo>
                    <a:pt x="89" y="15"/>
                  </a:lnTo>
                  <a:lnTo>
                    <a:pt x="85" y="13"/>
                  </a:lnTo>
                  <a:lnTo>
                    <a:pt x="81" y="9"/>
                  </a:lnTo>
                  <a:lnTo>
                    <a:pt x="77" y="7"/>
                  </a:lnTo>
                  <a:lnTo>
                    <a:pt x="73" y="4"/>
                  </a:lnTo>
                  <a:lnTo>
                    <a:pt x="67" y="3"/>
                  </a:lnTo>
                  <a:lnTo>
                    <a:pt x="63" y="2"/>
                  </a:lnTo>
                  <a:lnTo>
                    <a:pt x="58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1" y="2"/>
                  </a:lnTo>
                  <a:lnTo>
                    <a:pt x="37" y="3"/>
                  </a:lnTo>
                  <a:lnTo>
                    <a:pt x="31" y="4"/>
                  </a:lnTo>
                  <a:lnTo>
                    <a:pt x="27" y="7"/>
                  </a:lnTo>
                  <a:lnTo>
                    <a:pt x="23" y="9"/>
                  </a:lnTo>
                  <a:lnTo>
                    <a:pt x="19" y="13"/>
                  </a:lnTo>
                  <a:lnTo>
                    <a:pt x="15" y="15"/>
                  </a:lnTo>
                  <a:lnTo>
                    <a:pt x="12" y="20"/>
                  </a:lnTo>
                  <a:lnTo>
                    <a:pt x="9" y="24"/>
                  </a:lnTo>
                  <a:lnTo>
                    <a:pt x="7" y="28"/>
                  </a:lnTo>
                  <a:lnTo>
                    <a:pt x="4" y="32"/>
                  </a:lnTo>
                  <a:lnTo>
                    <a:pt x="3" y="36"/>
                  </a:lnTo>
                  <a:lnTo>
                    <a:pt x="1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8"/>
                  </a:lnTo>
                  <a:lnTo>
                    <a:pt x="1" y="62"/>
                  </a:lnTo>
                  <a:lnTo>
                    <a:pt x="3" y="68"/>
                  </a:lnTo>
                  <a:lnTo>
                    <a:pt x="4" y="72"/>
                  </a:lnTo>
                  <a:lnTo>
                    <a:pt x="7" y="78"/>
                  </a:lnTo>
                  <a:lnTo>
                    <a:pt x="9" y="82"/>
                  </a:lnTo>
                  <a:lnTo>
                    <a:pt x="12" y="86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3" y="96"/>
                  </a:lnTo>
                  <a:lnTo>
                    <a:pt x="27" y="98"/>
                  </a:lnTo>
                  <a:lnTo>
                    <a:pt x="31" y="101"/>
                  </a:lnTo>
                  <a:lnTo>
                    <a:pt x="37" y="102"/>
                  </a:lnTo>
                  <a:lnTo>
                    <a:pt x="41" y="104"/>
                  </a:lnTo>
                  <a:lnTo>
                    <a:pt x="47" y="104"/>
                  </a:lnTo>
                  <a:lnTo>
                    <a:pt x="52" y="105"/>
                  </a:lnTo>
                  <a:lnTo>
                    <a:pt x="58" y="104"/>
                  </a:lnTo>
                  <a:lnTo>
                    <a:pt x="63" y="104"/>
                  </a:lnTo>
                  <a:lnTo>
                    <a:pt x="67" y="102"/>
                  </a:lnTo>
                  <a:lnTo>
                    <a:pt x="73" y="101"/>
                  </a:lnTo>
                  <a:lnTo>
                    <a:pt x="77" y="98"/>
                  </a:lnTo>
                  <a:lnTo>
                    <a:pt x="81" y="96"/>
                  </a:lnTo>
                  <a:lnTo>
                    <a:pt x="85" y="93"/>
                  </a:lnTo>
                  <a:lnTo>
                    <a:pt x="89" y="89"/>
                  </a:lnTo>
                  <a:lnTo>
                    <a:pt x="92" y="86"/>
                  </a:lnTo>
                  <a:lnTo>
                    <a:pt x="95" y="82"/>
                  </a:lnTo>
                  <a:lnTo>
                    <a:pt x="97" y="78"/>
                  </a:lnTo>
                  <a:lnTo>
                    <a:pt x="100" y="72"/>
                  </a:lnTo>
                  <a:lnTo>
                    <a:pt x="102" y="68"/>
                  </a:lnTo>
                  <a:lnTo>
                    <a:pt x="103" y="62"/>
                  </a:lnTo>
                  <a:lnTo>
                    <a:pt x="104" y="58"/>
                  </a:lnTo>
                  <a:lnTo>
                    <a:pt x="10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905501" y="4540250"/>
              <a:ext cx="82550" cy="82550"/>
            </a:xfrm>
            <a:custGeom>
              <a:avLst/>
              <a:gdLst>
                <a:gd name="T0" fmla="*/ 104 w 104"/>
                <a:gd name="T1" fmla="*/ 47 h 105"/>
                <a:gd name="T2" fmla="*/ 102 w 104"/>
                <a:gd name="T3" fmla="*/ 36 h 105"/>
                <a:gd name="T4" fmla="*/ 97 w 104"/>
                <a:gd name="T5" fmla="*/ 28 h 105"/>
                <a:gd name="T6" fmla="*/ 92 w 104"/>
                <a:gd name="T7" fmla="*/ 20 h 105"/>
                <a:gd name="T8" fmla="*/ 85 w 104"/>
                <a:gd name="T9" fmla="*/ 13 h 105"/>
                <a:gd name="T10" fmla="*/ 77 w 104"/>
                <a:gd name="T11" fmla="*/ 7 h 105"/>
                <a:gd name="T12" fmla="*/ 67 w 104"/>
                <a:gd name="T13" fmla="*/ 3 h 105"/>
                <a:gd name="T14" fmla="*/ 58 w 104"/>
                <a:gd name="T15" fmla="*/ 0 h 105"/>
                <a:gd name="T16" fmla="*/ 47 w 104"/>
                <a:gd name="T17" fmla="*/ 0 h 105"/>
                <a:gd name="T18" fmla="*/ 37 w 104"/>
                <a:gd name="T19" fmla="*/ 3 h 105"/>
                <a:gd name="T20" fmla="*/ 27 w 104"/>
                <a:gd name="T21" fmla="*/ 7 h 105"/>
                <a:gd name="T22" fmla="*/ 19 w 104"/>
                <a:gd name="T23" fmla="*/ 13 h 105"/>
                <a:gd name="T24" fmla="*/ 12 w 104"/>
                <a:gd name="T25" fmla="*/ 20 h 105"/>
                <a:gd name="T26" fmla="*/ 7 w 104"/>
                <a:gd name="T27" fmla="*/ 28 h 105"/>
                <a:gd name="T28" fmla="*/ 3 w 104"/>
                <a:gd name="T29" fmla="*/ 36 h 105"/>
                <a:gd name="T30" fmla="*/ 0 w 104"/>
                <a:gd name="T31" fmla="*/ 47 h 105"/>
                <a:gd name="T32" fmla="*/ 0 w 104"/>
                <a:gd name="T33" fmla="*/ 58 h 105"/>
                <a:gd name="T34" fmla="*/ 3 w 104"/>
                <a:gd name="T35" fmla="*/ 68 h 105"/>
                <a:gd name="T36" fmla="*/ 7 w 104"/>
                <a:gd name="T37" fmla="*/ 78 h 105"/>
                <a:gd name="T38" fmla="*/ 12 w 104"/>
                <a:gd name="T39" fmla="*/ 86 h 105"/>
                <a:gd name="T40" fmla="*/ 19 w 104"/>
                <a:gd name="T41" fmla="*/ 93 h 105"/>
                <a:gd name="T42" fmla="*/ 27 w 104"/>
                <a:gd name="T43" fmla="*/ 98 h 105"/>
                <a:gd name="T44" fmla="*/ 37 w 104"/>
                <a:gd name="T45" fmla="*/ 102 h 105"/>
                <a:gd name="T46" fmla="*/ 47 w 104"/>
                <a:gd name="T47" fmla="*/ 104 h 105"/>
                <a:gd name="T48" fmla="*/ 58 w 104"/>
                <a:gd name="T49" fmla="*/ 104 h 105"/>
                <a:gd name="T50" fmla="*/ 67 w 104"/>
                <a:gd name="T51" fmla="*/ 102 h 105"/>
                <a:gd name="T52" fmla="*/ 77 w 104"/>
                <a:gd name="T53" fmla="*/ 98 h 105"/>
                <a:gd name="T54" fmla="*/ 85 w 104"/>
                <a:gd name="T55" fmla="*/ 93 h 105"/>
                <a:gd name="T56" fmla="*/ 92 w 104"/>
                <a:gd name="T57" fmla="*/ 86 h 105"/>
                <a:gd name="T58" fmla="*/ 97 w 104"/>
                <a:gd name="T59" fmla="*/ 78 h 105"/>
                <a:gd name="T60" fmla="*/ 102 w 104"/>
                <a:gd name="T61" fmla="*/ 68 h 105"/>
                <a:gd name="T62" fmla="*/ 104 w 104"/>
                <a:gd name="T63" fmla="*/ 5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5">
                  <a:moveTo>
                    <a:pt x="104" y="53"/>
                  </a:moveTo>
                  <a:lnTo>
                    <a:pt x="104" y="47"/>
                  </a:lnTo>
                  <a:lnTo>
                    <a:pt x="103" y="42"/>
                  </a:lnTo>
                  <a:lnTo>
                    <a:pt x="102" y="36"/>
                  </a:lnTo>
                  <a:lnTo>
                    <a:pt x="100" y="32"/>
                  </a:lnTo>
                  <a:lnTo>
                    <a:pt x="97" y="28"/>
                  </a:lnTo>
                  <a:lnTo>
                    <a:pt x="95" y="24"/>
                  </a:lnTo>
                  <a:lnTo>
                    <a:pt x="92" y="20"/>
                  </a:lnTo>
                  <a:lnTo>
                    <a:pt x="89" y="15"/>
                  </a:lnTo>
                  <a:lnTo>
                    <a:pt x="85" y="13"/>
                  </a:lnTo>
                  <a:lnTo>
                    <a:pt x="81" y="9"/>
                  </a:lnTo>
                  <a:lnTo>
                    <a:pt x="77" y="7"/>
                  </a:lnTo>
                  <a:lnTo>
                    <a:pt x="73" y="4"/>
                  </a:lnTo>
                  <a:lnTo>
                    <a:pt x="67" y="3"/>
                  </a:lnTo>
                  <a:lnTo>
                    <a:pt x="63" y="2"/>
                  </a:lnTo>
                  <a:lnTo>
                    <a:pt x="58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1" y="2"/>
                  </a:lnTo>
                  <a:lnTo>
                    <a:pt x="37" y="3"/>
                  </a:lnTo>
                  <a:lnTo>
                    <a:pt x="31" y="4"/>
                  </a:lnTo>
                  <a:lnTo>
                    <a:pt x="27" y="7"/>
                  </a:lnTo>
                  <a:lnTo>
                    <a:pt x="23" y="9"/>
                  </a:lnTo>
                  <a:lnTo>
                    <a:pt x="19" y="13"/>
                  </a:lnTo>
                  <a:lnTo>
                    <a:pt x="15" y="15"/>
                  </a:lnTo>
                  <a:lnTo>
                    <a:pt x="12" y="20"/>
                  </a:lnTo>
                  <a:lnTo>
                    <a:pt x="9" y="24"/>
                  </a:lnTo>
                  <a:lnTo>
                    <a:pt x="7" y="28"/>
                  </a:lnTo>
                  <a:lnTo>
                    <a:pt x="4" y="32"/>
                  </a:lnTo>
                  <a:lnTo>
                    <a:pt x="3" y="36"/>
                  </a:lnTo>
                  <a:lnTo>
                    <a:pt x="1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8"/>
                  </a:lnTo>
                  <a:lnTo>
                    <a:pt x="1" y="62"/>
                  </a:lnTo>
                  <a:lnTo>
                    <a:pt x="3" y="68"/>
                  </a:lnTo>
                  <a:lnTo>
                    <a:pt x="4" y="72"/>
                  </a:lnTo>
                  <a:lnTo>
                    <a:pt x="7" y="78"/>
                  </a:lnTo>
                  <a:lnTo>
                    <a:pt x="9" y="82"/>
                  </a:lnTo>
                  <a:lnTo>
                    <a:pt x="12" y="86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3" y="96"/>
                  </a:lnTo>
                  <a:lnTo>
                    <a:pt x="27" y="98"/>
                  </a:lnTo>
                  <a:lnTo>
                    <a:pt x="31" y="101"/>
                  </a:lnTo>
                  <a:lnTo>
                    <a:pt x="37" y="102"/>
                  </a:lnTo>
                  <a:lnTo>
                    <a:pt x="41" y="104"/>
                  </a:lnTo>
                  <a:lnTo>
                    <a:pt x="47" y="104"/>
                  </a:lnTo>
                  <a:lnTo>
                    <a:pt x="52" y="105"/>
                  </a:lnTo>
                  <a:lnTo>
                    <a:pt x="58" y="104"/>
                  </a:lnTo>
                  <a:lnTo>
                    <a:pt x="63" y="104"/>
                  </a:lnTo>
                  <a:lnTo>
                    <a:pt x="67" y="102"/>
                  </a:lnTo>
                  <a:lnTo>
                    <a:pt x="73" y="101"/>
                  </a:lnTo>
                  <a:lnTo>
                    <a:pt x="77" y="98"/>
                  </a:lnTo>
                  <a:lnTo>
                    <a:pt x="81" y="96"/>
                  </a:lnTo>
                  <a:lnTo>
                    <a:pt x="85" y="93"/>
                  </a:lnTo>
                  <a:lnTo>
                    <a:pt x="89" y="89"/>
                  </a:lnTo>
                  <a:lnTo>
                    <a:pt x="92" y="86"/>
                  </a:lnTo>
                  <a:lnTo>
                    <a:pt x="95" y="82"/>
                  </a:lnTo>
                  <a:lnTo>
                    <a:pt x="97" y="78"/>
                  </a:lnTo>
                  <a:lnTo>
                    <a:pt x="100" y="72"/>
                  </a:lnTo>
                  <a:lnTo>
                    <a:pt x="102" y="68"/>
                  </a:lnTo>
                  <a:lnTo>
                    <a:pt x="103" y="62"/>
                  </a:lnTo>
                  <a:lnTo>
                    <a:pt x="104" y="58"/>
                  </a:lnTo>
                  <a:lnTo>
                    <a:pt x="104" y="5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6646863" y="3627438"/>
              <a:ext cx="0" cy="414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6646863" y="2747962"/>
              <a:ext cx="0" cy="4179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6646863" y="4041775"/>
              <a:ext cx="536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6611938" y="4006850"/>
              <a:ext cx="71438" cy="71438"/>
            </a:xfrm>
            <a:custGeom>
              <a:avLst/>
              <a:gdLst>
                <a:gd name="T0" fmla="*/ 89 w 89"/>
                <a:gd name="T1" fmla="*/ 44 h 90"/>
                <a:gd name="T2" fmla="*/ 89 w 89"/>
                <a:gd name="T3" fmla="*/ 40 h 90"/>
                <a:gd name="T4" fmla="*/ 88 w 89"/>
                <a:gd name="T5" fmla="*/ 36 h 90"/>
                <a:gd name="T6" fmla="*/ 86 w 89"/>
                <a:gd name="T7" fmla="*/ 32 h 90"/>
                <a:gd name="T8" fmla="*/ 85 w 89"/>
                <a:gd name="T9" fmla="*/ 28 h 90"/>
                <a:gd name="T10" fmla="*/ 84 w 89"/>
                <a:gd name="T11" fmla="*/ 24 h 90"/>
                <a:gd name="T12" fmla="*/ 81 w 89"/>
                <a:gd name="T13" fmla="*/ 20 h 90"/>
                <a:gd name="T14" fmla="*/ 75 w 89"/>
                <a:gd name="T15" fmla="*/ 14 h 90"/>
                <a:gd name="T16" fmla="*/ 70 w 89"/>
                <a:gd name="T17" fmla="*/ 9 h 90"/>
                <a:gd name="T18" fmla="*/ 66 w 89"/>
                <a:gd name="T19" fmla="*/ 6 h 90"/>
                <a:gd name="T20" fmla="*/ 62 w 89"/>
                <a:gd name="T21" fmla="*/ 4 h 90"/>
                <a:gd name="T22" fmla="*/ 58 w 89"/>
                <a:gd name="T23" fmla="*/ 2 h 90"/>
                <a:gd name="T24" fmla="*/ 53 w 89"/>
                <a:gd name="T25" fmla="*/ 2 h 90"/>
                <a:gd name="T26" fmla="*/ 49 w 89"/>
                <a:gd name="T27" fmla="*/ 0 h 90"/>
                <a:gd name="T28" fmla="*/ 44 w 89"/>
                <a:gd name="T29" fmla="*/ 0 h 90"/>
                <a:gd name="T30" fmla="*/ 40 w 89"/>
                <a:gd name="T31" fmla="*/ 0 h 90"/>
                <a:gd name="T32" fmla="*/ 36 w 89"/>
                <a:gd name="T33" fmla="*/ 2 h 90"/>
                <a:gd name="T34" fmla="*/ 32 w 89"/>
                <a:gd name="T35" fmla="*/ 2 h 90"/>
                <a:gd name="T36" fmla="*/ 27 w 89"/>
                <a:gd name="T37" fmla="*/ 4 h 90"/>
                <a:gd name="T38" fmla="*/ 23 w 89"/>
                <a:gd name="T39" fmla="*/ 6 h 90"/>
                <a:gd name="T40" fmla="*/ 19 w 89"/>
                <a:gd name="T41" fmla="*/ 9 h 90"/>
                <a:gd name="T42" fmla="*/ 14 w 89"/>
                <a:gd name="T43" fmla="*/ 14 h 90"/>
                <a:gd name="T44" fmla="*/ 8 w 89"/>
                <a:gd name="T45" fmla="*/ 20 h 90"/>
                <a:gd name="T46" fmla="*/ 5 w 89"/>
                <a:gd name="T47" fmla="*/ 24 h 90"/>
                <a:gd name="T48" fmla="*/ 4 w 89"/>
                <a:gd name="T49" fmla="*/ 28 h 90"/>
                <a:gd name="T50" fmla="*/ 3 w 89"/>
                <a:gd name="T51" fmla="*/ 32 h 90"/>
                <a:gd name="T52" fmla="*/ 1 w 89"/>
                <a:gd name="T53" fmla="*/ 36 h 90"/>
                <a:gd name="T54" fmla="*/ 0 w 89"/>
                <a:gd name="T55" fmla="*/ 40 h 90"/>
                <a:gd name="T56" fmla="*/ 0 w 89"/>
                <a:gd name="T57" fmla="*/ 44 h 90"/>
                <a:gd name="T58" fmla="*/ 0 w 89"/>
                <a:gd name="T59" fmla="*/ 44 h 90"/>
                <a:gd name="T60" fmla="*/ 0 w 89"/>
                <a:gd name="T61" fmla="*/ 50 h 90"/>
                <a:gd name="T62" fmla="*/ 1 w 89"/>
                <a:gd name="T63" fmla="*/ 54 h 90"/>
                <a:gd name="T64" fmla="*/ 3 w 89"/>
                <a:gd name="T65" fmla="*/ 58 h 90"/>
                <a:gd name="T66" fmla="*/ 4 w 89"/>
                <a:gd name="T67" fmla="*/ 62 h 90"/>
                <a:gd name="T68" fmla="*/ 5 w 89"/>
                <a:gd name="T69" fmla="*/ 67 h 90"/>
                <a:gd name="T70" fmla="*/ 8 w 89"/>
                <a:gd name="T71" fmla="*/ 69 h 90"/>
                <a:gd name="T72" fmla="*/ 14 w 89"/>
                <a:gd name="T73" fmla="*/ 76 h 90"/>
                <a:gd name="T74" fmla="*/ 19 w 89"/>
                <a:gd name="T75" fmla="*/ 82 h 90"/>
                <a:gd name="T76" fmla="*/ 23 w 89"/>
                <a:gd name="T77" fmla="*/ 84 h 90"/>
                <a:gd name="T78" fmla="*/ 27 w 89"/>
                <a:gd name="T79" fmla="*/ 86 h 90"/>
                <a:gd name="T80" fmla="*/ 32 w 89"/>
                <a:gd name="T81" fmla="*/ 87 h 90"/>
                <a:gd name="T82" fmla="*/ 36 w 89"/>
                <a:gd name="T83" fmla="*/ 89 h 90"/>
                <a:gd name="T84" fmla="*/ 40 w 89"/>
                <a:gd name="T85" fmla="*/ 90 h 90"/>
                <a:gd name="T86" fmla="*/ 44 w 89"/>
                <a:gd name="T87" fmla="*/ 90 h 90"/>
                <a:gd name="T88" fmla="*/ 49 w 89"/>
                <a:gd name="T89" fmla="*/ 90 h 90"/>
                <a:gd name="T90" fmla="*/ 53 w 89"/>
                <a:gd name="T91" fmla="*/ 89 h 90"/>
                <a:gd name="T92" fmla="*/ 58 w 89"/>
                <a:gd name="T93" fmla="*/ 87 h 90"/>
                <a:gd name="T94" fmla="*/ 62 w 89"/>
                <a:gd name="T95" fmla="*/ 86 h 90"/>
                <a:gd name="T96" fmla="*/ 66 w 89"/>
                <a:gd name="T97" fmla="*/ 84 h 90"/>
                <a:gd name="T98" fmla="*/ 70 w 89"/>
                <a:gd name="T99" fmla="*/ 82 h 90"/>
                <a:gd name="T100" fmla="*/ 75 w 89"/>
                <a:gd name="T101" fmla="*/ 76 h 90"/>
                <a:gd name="T102" fmla="*/ 81 w 89"/>
                <a:gd name="T103" fmla="*/ 69 h 90"/>
                <a:gd name="T104" fmla="*/ 84 w 89"/>
                <a:gd name="T105" fmla="*/ 67 h 90"/>
                <a:gd name="T106" fmla="*/ 85 w 89"/>
                <a:gd name="T107" fmla="*/ 62 h 90"/>
                <a:gd name="T108" fmla="*/ 86 w 89"/>
                <a:gd name="T109" fmla="*/ 58 h 90"/>
                <a:gd name="T110" fmla="*/ 88 w 89"/>
                <a:gd name="T111" fmla="*/ 54 h 90"/>
                <a:gd name="T112" fmla="*/ 89 w 89"/>
                <a:gd name="T113" fmla="*/ 50 h 90"/>
                <a:gd name="T114" fmla="*/ 89 w 89"/>
                <a:gd name="T11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" h="90">
                  <a:moveTo>
                    <a:pt x="89" y="44"/>
                  </a:moveTo>
                  <a:lnTo>
                    <a:pt x="89" y="40"/>
                  </a:lnTo>
                  <a:lnTo>
                    <a:pt x="88" y="36"/>
                  </a:lnTo>
                  <a:lnTo>
                    <a:pt x="86" y="32"/>
                  </a:lnTo>
                  <a:lnTo>
                    <a:pt x="85" y="28"/>
                  </a:lnTo>
                  <a:lnTo>
                    <a:pt x="84" y="24"/>
                  </a:lnTo>
                  <a:lnTo>
                    <a:pt x="81" y="20"/>
                  </a:lnTo>
                  <a:lnTo>
                    <a:pt x="75" y="14"/>
                  </a:lnTo>
                  <a:lnTo>
                    <a:pt x="70" y="9"/>
                  </a:lnTo>
                  <a:lnTo>
                    <a:pt x="66" y="6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7" y="4"/>
                  </a:lnTo>
                  <a:lnTo>
                    <a:pt x="23" y="6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4" y="28"/>
                  </a:lnTo>
                  <a:lnTo>
                    <a:pt x="3" y="32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3" y="58"/>
                  </a:lnTo>
                  <a:lnTo>
                    <a:pt x="4" y="62"/>
                  </a:lnTo>
                  <a:lnTo>
                    <a:pt x="5" y="67"/>
                  </a:lnTo>
                  <a:lnTo>
                    <a:pt x="8" y="69"/>
                  </a:lnTo>
                  <a:lnTo>
                    <a:pt x="14" y="76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7" y="86"/>
                  </a:lnTo>
                  <a:lnTo>
                    <a:pt x="32" y="87"/>
                  </a:lnTo>
                  <a:lnTo>
                    <a:pt x="36" y="89"/>
                  </a:lnTo>
                  <a:lnTo>
                    <a:pt x="40" y="90"/>
                  </a:lnTo>
                  <a:lnTo>
                    <a:pt x="44" y="90"/>
                  </a:lnTo>
                  <a:lnTo>
                    <a:pt x="49" y="90"/>
                  </a:lnTo>
                  <a:lnTo>
                    <a:pt x="53" y="89"/>
                  </a:lnTo>
                  <a:lnTo>
                    <a:pt x="58" y="87"/>
                  </a:lnTo>
                  <a:lnTo>
                    <a:pt x="62" y="86"/>
                  </a:lnTo>
                  <a:lnTo>
                    <a:pt x="66" y="84"/>
                  </a:lnTo>
                  <a:lnTo>
                    <a:pt x="70" y="82"/>
                  </a:lnTo>
                  <a:lnTo>
                    <a:pt x="75" y="76"/>
                  </a:lnTo>
                  <a:lnTo>
                    <a:pt x="81" y="69"/>
                  </a:lnTo>
                  <a:lnTo>
                    <a:pt x="84" y="67"/>
                  </a:lnTo>
                  <a:lnTo>
                    <a:pt x="85" y="62"/>
                  </a:lnTo>
                  <a:lnTo>
                    <a:pt x="86" y="58"/>
                  </a:lnTo>
                  <a:lnTo>
                    <a:pt x="88" y="54"/>
                  </a:lnTo>
                  <a:lnTo>
                    <a:pt x="89" y="50"/>
                  </a:lnTo>
                  <a:lnTo>
                    <a:pt x="89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7183438" y="3856038"/>
              <a:ext cx="0" cy="3730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7264401" y="3856038"/>
              <a:ext cx="0" cy="3730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259638" y="4041775"/>
              <a:ext cx="33496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7594601" y="4002088"/>
              <a:ext cx="82550" cy="80963"/>
            </a:xfrm>
            <a:custGeom>
              <a:avLst/>
              <a:gdLst>
                <a:gd name="T0" fmla="*/ 103 w 103"/>
                <a:gd name="T1" fmla="*/ 47 h 104"/>
                <a:gd name="T2" fmla="*/ 101 w 103"/>
                <a:gd name="T3" fmla="*/ 36 h 104"/>
                <a:gd name="T4" fmla="*/ 97 w 103"/>
                <a:gd name="T5" fmla="*/ 27 h 104"/>
                <a:gd name="T6" fmla="*/ 92 w 103"/>
                <a:gd name="T7" fmla="*/ 18 h 104"/>
                <a:gd name="T8" fmla="*/ 85 w 103"/>
                <a:gd name="T9" fmla="*/ 11 h 104"/>
                <a:gd name="T10" fmla="*/ 77 w 103"/>
                <a:gd name="T11" fmla="*/ 6 h 104"/>
                <a:gd name="T12" fmla="*/ 67 w 103"/>
                <a:gd name="T13" fmla="*/ 2 h 104"/>
                <a:gd name="T14" fmla="*/ 56 w 103"/>
                <a:gd name="T15" fmla="*/ 0 h 104"/>
                <a:gd name="T16" fmla="*/ 47 w 103"/>
                <a:gd name="T17" fmla="*/ 0 h 104"/>
                <a:gd name="T18" fmla="*/ 36 w 103"/>
                <a:gd name="T19" fmla="*/ 2 h 104"/>
                <a:gd name="T20" fmla="*/ 27 w 103"/>
                <a:gd name="T21" fmla="*/ 6 h 104"/>
                <a:gd name="T22" fmla="*/ 19 w 103"/>
                <a:gd name="T23" fmla="*/ 11 h 104"/>
                <a:gd name="T24" fmla="*/ 11 w 103"/>
                <a:gd name="T25" fmla="*/ 18 h 104"/>
                <a:gd name="T26" fmla="*/ 5 w 103"/>
                <a:gd name="T27" fmla="*/ 27 h 104"/>
                <a:gd name="T28" fmla="*/ 1 w 103"/>
                <a:gd name="T29" fmla="*/ 36 h 104"/>
                <a:gd name="T30" fmla="*/ 0 w 103"/>
                <a:gd name="T31" fmla="*/ 47 h 104"/>
                <a:gd name="T32" fmla="*/ 0 w 103"/>
                <a:gd name="T33" fmla="*/ 57 h 104"/>
                <a:gd name="T34" fmla="*/ 1 w 103"/>
                <a:gd name="T35" fmla="*/ 68 h 104"/>
                <a:gd name="T36" fmla="*/ 5 w 103"/>
                <a:gd name="T37" fmla="*/ 76 h 104"/>
                <a:gd name="T38" fmla="*/ 11 w 103"/>
                <a:gd name="T39" fmla="*/ 85 h 104"/>
                <a:gd name="T40" fmla="*/ 19 w 103"/>
                <a:gd name="T41" fmla="*/ 93 h 104"/>
                <a:gd name="T42" fmla="*/ 27 w 103"/>
                <a:gd name="T43" fmla="*/ 98 h 104"/>
                <a:gd name="T44" fmla="*/ 36 w 103"/>
                <a:gd name="T45" fmla="*/ 103 h 104"/>
                <a:gd name="T46" fmla="*/ 47 w 103"/>
                <a:gd name="T47" fmla="*/ 104 h 104"/>
                <a:gd name="T48" fmla="*/ 56 w 103"/>
                <a:gd name="T49" fmla="*/ 104 h 104"/>
                <a:gd name="T50" fmla="*/ 67 w 103"/>
                <a:gd name="T51" fmla="*/ 103 h 104"/>
                <a:gd name="T52" fmla="*/ 77 w 103"/>
                <a:gd name="T53" fmla="*/ 98 h 104"/>
                <a:gd name="T54" fmla="*/ 85 w 103"/>
                <a:gd name="T55" fmla="*/ 93 h 104"/>
                <a:gd name="T56" fmla="*/ 92 w 103"/>
                <a:gd name="T57" fmla="*/ 85 h 104"/>
                <a:gd name="T58" fmla="*/ 97 w 103"/>
                <a:gd name="T59" fmla="*/ 76 h 104"/>
                <a:gd name="T60" fmla="*/ 101 w 103"/>
                <a:gd name="T61" fmla="*/ 68 h 104"/>
                <a:gd name="T62" fmla="*/ 103 w 103"/>
                <a:gd name="T63" fmla="*/ 5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104">
                  <a:moveTo>
                    <a:pt x="103" y="51"/>
                  </a:moveTo>
                  <a:lnTo>
                    <a:pt x="103" y="47"/>
                  </a:lnTo>
                  <a:lnTo>
                    <a:pt x="103" y="42"/>
                  </a:lnTo>
                  <a:lnTo>
                    <a:pt x="101" y="36"/>
                  </a:lnTo>
                  <a:lnTo>
                    <a:pt x="99" y="32"/>
                  </a:lnTo>
                  <a:lnTo>
                    <a:pt x="97" y="27"/>
                  </a:lnTo>
                  <a:lnTo>
                    <a:pt x="95" y="22"/>
                  </a:lnTo>
                  <a:lnTo>
                    <a:pt x="92" y="18"/>
                  </a:lnTo>
                  <a:lnTo>
                    <a:pt x="88" y="16"/>
                  </a:lnTo>
                  <a:lnTo>
                    <a:pt x="85" y="11"/>
                  </a:lnTo>
                  <a:lnTo>
                    <a:pt x="81" y="9"/>
                  </a:lnTo>
                  <a:lnTo>
                    <a:pt x="77" y="6"/>
                  </a:lnTo>
                  <a:lnTo>
                    <a:pt x="71" y="4"/>
                  </a:lnTo>
                  <a:lnTo>
                    <a:pt x="67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6" y="2"/>
                  </a:lnTo>
                  <a:lnTo>
                    <a:pt x="31" y="4"/>
                  </a:lnTo>
                  <a:lnTo>
                    <a:pt x="27" y="6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5" y="16"/>
                  </a:lnTo>
                  <a:lnTo>
                    <a:pt x="11" y="18"/>
                  </a:lnTo>
                  <a:lnTo>
                    <a:pt x="8" y="22"/>
                  </a:lnTo>
                  <a:lnTo>
                    <a:pt x="5" y="27"/>
                  </a:lnTo>
                  <a:lnTo>
                    <a:pt x="4" y="32"/>
                  </a:lnTo>
                  <a:lnTo>
                    <a:pt x="1" y="36"/>
                  </a:lnTo>
                  <a:lnTo>
                    <a:pt x="1" y="42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1" y="62"/>
                  </a:lnTo>
                  <a:lnTo>
                    <a:pt x="1" y="68"/>
                  </a:lnTo>
                  <a:lnTo>
                    <a:pt x="4" y="72"/>
                  </a:lnTo>
                  <a:lnTo>
                    <a:pt x="5" y="76"/>
                  </a:lnTo>
                  <a:lnTo>
                    <a:pt x="8" y="82"/>
                  </a:lnTo>
                  <a:lnTo>
                    <a:pt x="11" y="85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2" y="96"/>
                  </a:lnTo>
                  <a:lnTo>
                    <a:pt x="27" y="98"/>
                  </a:lnTo>
                  <a:lnTo>
                    <a:pt x="31" y="100"/>
                  </a:lnTo>
                  <a:lnTo>
                    <a:pt x="36" y="103"/>
                  </a:lnTo>
                  <a:lnTo>
                    <a:pt x="41" y="103"/>
                  </a:lnTo>
                  <a:lnTo>
                    <a:pt x="47" y="104"/>
                  </a:lnTo>
                  <a:lnTo>
                    <a:pt x="52" y="104"/>
                  </a:lnTo>
                  <a:lnTo>
                    <a:pt x="56" y="104"/>
                  </a:lnTo>
                  <a:lnTo>
                    <a:pt x="62" y="103"/>
                  </a:lnTo>
                  <a:lnTo>
                    <a:pt x="67" y="103"/>
                  </a:lnTo>
                  <a:lnTo>
                    <a:pt x="71" y="100"/>
                  </a:lnTo>
                  <a:lnTo>
                    <a:pt x="77" y="98"/>
                  </a:lnTo>
                  <a:lnTo>
                    <a:pt x="81" y="96"/>
                  </a:lnTo>
                  <a:lnTo>
                    <a:pt x="85" y="93"/>
                  </a:lnTo>
                  <a:lnTo>
                    <a:pt x="88" y="89"/>
                  </a:lnTo>
                  <a:lnTo>
                    <a:pt x="92" y="85"/>
                  </a:lnTo>
                  <a:lnTo>
                    <a:pt x="95" y="82"/>
                  </a:lnTo>
                  <a:lnTo>
                    <a:pt x="97" y="76"/>
                  </a:lnTo>
                  <a:lnTo>
                    <a:pt x="99" y="72"/>
                  </a:lnTo>
                  <a:lnTo>
                    <a:pt x="101" y="68"/>
                  </a:lnTo>
                  <a:lnTo>
                    <a:pt x="103" y="62"/>
                  </a:lnTo>
                  <a:lnTo>
                    <a:pt x="103" y="57"/>
                  </a:lnTo>
                  <a:lnTo>
                    <a:pt x="103" y="51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7594601" y="4002088"/>
              <a:ext cx="82550" cy="80963"/>
            </a:xfrm>
            <a:custGeom>
              <a:avLst/>
              <a:gdLst>
                <a:gd name="T0" fmla="*/ 103 w 103"/>
                <a:gd name="T1" fmla="*/ 47 h 104"/>
                <a:gd name="T2" fmla="*/ 101 w 103"/>
                <a:gd name="T3" fmla="*/ 36 h 104"/>
                <a:gd name="T4" fmla="*/ 97 w 103"/>
                <a:gd name="T5" fmla="*/ 27 h 104"/>
                <a:gd name="T6" fmla="*/ 92 w 103"/>
                <a:gd name="T7" fmla="*/ 18 h 104"/>
                <a:gd name="T8" fmla="*/ 85 w 103"/>
                <a:gd name="T9" fmla="*/ 11 h 104"/>
                <a:gd name="T10" fmla="*/ 77 w 103"/>
                <a:gd name="T11" fmla="*/ 6 h 104"/>
                <a:gd name="T12" fmla="*/ 67 w 103"/>
                <a:gd name="T13" fmla="*/ 2 h 104"/>
                <a:gd name="T14" fmla="*/ 56 w 103"/>
                <a:gd name="T15" fmla="*/ 0 h 104"/>
                <a:gd name="T16" fmla="*/ 47 w 103"/>
                <a:gd name="T17" fmla="*/ 0 h 104"/>
                <a:gd name="T18" fmla="*/ 36 w 103"/>
                <a:gd name="T19" fmla="*/ 2 h 104"/>
                <a:gd name="T20" fmla="*/ 27 w 103"/>
                <a:gd name="T21" fmla="*/ 6 h 104"/>
                <a:gd name="T22" fmla="*/ 19 w 103"/>
                <a:gd name="T23" fmla="*/ 11 h 104"/>
                <a:gd name="T24" fmla="*/ 11 w 103"/>
                <a:gd name="T25" fmla="*/ 18 h 104"/>
                <a:gd name="T26" fmla="*/ 5 w 103"/>
                <a:gd name="T27" fmla="*/ 27 h 104"/>
                <a:gd name="T28" fmla="*/ 1 w 103"/>
                <a:gd name="T29" fmla="*/ 36 h 104"/>
                <a:gd name="T30" fmla="*/ 0 w 103"/>
                <a:gd name="T31" fmla="*/ 47 h 104"/>
                <a:gd name="T32" fmla="*/ 0 w 103"/>
                <a:gd name="T33" fmla="*/ 57 h 104"/>
                <a:gd name="T34" fmla="*/ 1 w 103"/>
                <a:gd name="T35" fmla="*/ 68 h 104"/>
                <a:gd name="T36" fmla="*/ 5 w 103"/>
                <a:gd name="T37" fmla="*/ 76 h 104"/>
                <a:gd name="T38" fmla="*/ 11 w 103"/>
                <a:gd name="T39" fmla="*/ 85 h 104"/>
                <a:gd name="T40" fmla="*/ 19 w 103"/>
                <a:gd name="T41" fmla="*/ 93 h 104"/>
                <a:gd name="T42" fmla="*/ 27 w 103"/>
                <a:gd name="T43" fmla="*/ 98 h 104"/>
                <a:gd name="T44" fmla="*/ 36 w 103"/>
                <a:gd name="T45" fmla="*/ 103 h 104"/>
                <a:gd name="T46" fmla="*/ 47 w 103"/>
                <a:gd name="T47" fmla="*/ 104 h 104"/>
                <a:gd name="T48" fmla="*/ 56 w 103"/>
                <a:gd name="T49" fmla="*/ 104 h 104"/>
                <a:gd name="T50" fmla="*/ 67 w 103"/>
                <a:gd name="T51" fmla="*/ 103 h 104"/>
                <a:gd name="T52" fmla="*/ 77 w 103"/>
                <a:gd name="T53" fmla="*/ 98 h 104"/>
                <a:gd name="T54" fmla="*/ 85 w 103"/>
                <a:gd name="T55" fmla="*/ 93 h 104"/>
                <a:gd name="T56" fmla="*/ 92 w 103"/>
                <a:gd name="T57" fmla="*/ 85 h 104"/>
                <a:gd name="T58" fmla="*/ 97 w 103"/>
                <a:gd name="T59" fmla="*/ 76 h 104"/>
                <a:gd name="T60" fmla="*/ 101 w 103"/>
                <a:gd name="T61" fmla="*/ 68 h 104"/>
                <a:gd name="T62" fmla="*/ 103 w 103"/>
                <a:gd name="T63" fmla="*/ 5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104">
                  <a:moveTo>
                    <a:pt x="103" y="51"/>
                  </a:moveTo>
                  <a:lnTo>
                    <a:pt x="103" y="47"/>
                  </a:lnTo>
                  <a:lnTo>
                    <a:pt x="103" y="42"/>
                  </a:lnTo>
                  <a:lnTo>
                    <a:pt x="101" y="36"/>
                  </a:lnTo>
                  <a:lnTo>
                    <a:pt x="99" y="32"/>
                  </a:lnTo>
                  <a:lnTo>
                    <a:pt x="97" y="27"/>
                  </a:lnTo>
                  <a:lnTo>
                    <a:pt x="95" y="22"/>
                  </a:lnTo>
                  <a:lnTo>
                    <a:pt x="92" y="18"/>
                  </a:lnTo>
                  <a:lnTo>
                    <a:pt x="88" y="16"/>
                  </a:lnTo>
                  <a:lnTo>
                    <a:pt x="85" y="11"/>
                  </a:lnTo>
                  <a:lnTo>
                    <a:pt x="81" y="9"/>
                  </a:lnTo>
                  <a:lnTo>
                    <a:pt x="77" y="6"/>
                  </a:lnTo>
                  <a:lnTo>
                    <a:pt x="71" y="4"/>
                  </a:lnTo>
                  <a:lnTo>
                    <a:pt x="67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6" y="2"/>
                  </a:lnTo>
                  <a:lnTo>
                    <a:pt x="31" y="4"/>
                  </a:lnTo>
                  <a:lnTo>
                    <a:pt x="27" y="6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5" y="16"/>
                  </a:lnTo>
                  <a:lnTo>
                    <a:pt x="11" y="18"/>
                  </a:lnTo>
                  <a:lnTo>
                    <a:pt x="8" y="22"/>
                  </a:lnTo>
                  <a:lnTo>
                    <a:pt x="5" y="27"/>
                  </a:lnTo>
                  <a:lnTo>
                    <a:pt x="4" y="32"/>
                  </a:lnTo>
                  <a:lnTo>
                    <a:pt x="1" y="36"/>
                  </a:lnTo>
                  <a:lnTo>
                    <a:pt x="1" y="42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1" y="62"/>
                  </a:lnTo>
                  <a:lnTo>
                    <a:pt x="1" y="68"/>
                  </a:lnTo>
                  <a:lnTo>
                    <a:pt x="4" y="72"/>
                  </a:lnTo>
                  <a:lnTo>
                    <a:pt x="5" y="76"/>
                  </a:lnTo>
                  <a:lnTo>
                    <a:pt x="8" y="82"/>
                  </a:lnTo>
                  <a:lnTo>
                    <a:pt x="11" y="85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2" y="96"/>
                  </a:lnTo>
                  <a:lnTo>
                    <a:pt x="27" y="98"/>
                  </a:lnTo>
                  <a:lnTo>
                    <a:pt x="31" y="100"/>
                  </a:lnTo>
                  <a:lnTo>
                    <a:pt x="36" y="103"/>
                  </a:lnTo>
                  <a:lnTo>
                    <a:pt x="41" y="103"/>
                  </a:lnTo>
                  <a:lnTo>
                    <a:pt x="47" y="104"/>
                  </a:lnTo>
                  <a:lnTo>
                    <a:pt x="52" y="104"/>
                  </a:lnTo>
                  <a:lnTo>
                    <a:pt x="56" y="104"/>
                  </a:lnTo>
                  <a:lnTo>
                    <a:pt x="62" y="103"/>
                  </a:lnTo>
                  <a:lnTo>
                    <a:pt x="67" y="103"/>
                  </a:lnTo>
                  <a:lnTo>
                    <a:pt x="71" y="100"/>
                  </a:lnTo>
                  <a:lnTo>
                    <a:pt x="77" y="98"/>
                  </a:lnTo>
                  <a:lnTo>
                    <a:pt x="81" y="96"/>
                  </a:lnTo>
                  <a:lnTo>
                    <a:pt x="85" y="93"/>
                  </a:lnTo>
                  <a:lnTo>
                    <a:pt x="88" y="89"/>
                  </a:lnTo>
                  <a:lnTo>
                    <a:pt x="92" y="85"/>
                  </a:lnTo>
                  <a:lnTo>
                    <a:pt x="95" y="82"/>
                  </a:lnTo>
                  <a:lnTo>
                    <a:pt x="97" y="76"/>
                  </a:lnTo>
                  <a:lnTo>
                    <a:pt x="99" y="72"/>
                  </a:lnTo>
                  <a:lnTo>
                    <a:pt x="101" y="68"/>
                  </a:lnTo>
                  <a:lnTo>
                    <a:pt x="103" y="62"/>
                  </a:lnTo>
                  <a:lnTo>
                    <a:pt x="103" y="57"/>
                  </a:lnTo>
                  <a:lnTo>
                    <a:pt x="103" y="5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918326" y="2790825"/>
              <a:ext cx="279400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6764338" y="2625725"/>
              <a:ext cx="268288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V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5873751" y="4691063"/>
              <a:ext cx="14763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5705476" y="4475163"/>
              <a:ext cx="28892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v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464" name="Rectangle 32"/>
            <p:cNvSpPr>
              <a:spLocks noChangeArrowheads="1"/>
            </p:cNvSpPr>
            <p:nvPr/>
          </p:nvSpPr>
          <p:spPr bwMode="auto">
            <a:xfrm>
              <a:off x="7878763" y="4064000"/>
              <a:ext cx="158750" cy="23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465" name="Rectangle 33"/>
            <p:cNvSpPr>
              <a:spLocks noChangeArrowheads="1"/>
            </p:cNvSpPr>
            <p:nvPr/>
          </p:nvSpPr>
          <p:spPr bwMode="auto">
            <a:xfrm>
              <a:off x="7753351" y="3868738"/>
              <a:ext cx="2682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v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466" name="Rectangle 34"/>
            <p:cNvSpPr>
              <a:spLocks noChangeArrowheads="1"/>
            </p:cNvSpPr>
            <p:nvPr/>
          </p:nvSpPr>
          <p:spPr bwMode="auto">
            <a:xfrm>
              <a:off x="6194426" y="3165902"/>
              <a:ext cx="11541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471" name="Freeform 35"/>
            <p:cNvSpPr>
              <a:spLocks/>
            </p:cNvSpPr>
            <p:nvPr/>
          </p:nvSpPr>
          <p:spPr bwMode="auto">
            <a:xfrm>
              <a:off x="6418263" y="3173413"/>
              <a:ext cx="452438" cy="454025"/>
            </a:xfrm>
            <a:custGeom>
              <a:avLst/>
              <a:gdLst>
                <a:gd name="T0" fmla="*/ 570 w 572"/>
                <a:gd name="T1" fmla="*/ 256 h 573"/>
                <a:gd name="T2" fmla="*/ 564 w 572"/>
                <a:gd name="T3" fmla="*/ 215 h 573"/>
                <a:gd name="T4" fmla="*/ 550 w 572"/>
                <a:gd name="T5" fmla="*/ 175 h 573"/>
                <a:gd name="T6" fmla="*/ 531 w 572"/>
                <a:gd name="T7" fmla="*/ 138 h 573"/>
                <a:gd name="T8" fmla="*/ 507 w 572"/>
                <a:gd name="T9" fmla="*/ 103 h 573"/>
                <a:gd name="T10" fmla="*/ 478 w 572"/>
                <a:gd name="T11" fmla="*/ 74 h 573"/>
                <a:gd name="T12" fmla="*/ 447 w 572"/>
                <a:gd name="T13" fmla="*/ 48 h 573"/>
                <a:gd name="T14" fmla="*/ 410 w 572"/>
                <a:gd name="T15" fmla="*/ 27 h 573"/>
                <a:gd name="T16" fmla="*/ 371 w 572"/>
                <a:gd name="T17" fmla="*/ 12 h 573"/>
                <a:gd name="T18" fmla="*/ 330 w 572"/>
                <a:gd name="T19" fmla="*/ 2 h 573"/>
                <a:gd name="T20" fmla="*/ 286 w 572"/>
                <a:gd name="T21" fmla="*/ 0 h 573"/>
                <a:gd name="T22" fmla="*/ 244 w 572"/>
                <a:gd name="T23" fmla="*/ 2 h 573"/>
                <a:gd name="T24" fmla="*/ 202 w 572"/>
                <a:gd name="T25" fmla="*/ 12 h 573"/>
                <a:gd name="T26" fmla="*/ 163 w 572"/>
                <a:gd name="T27" fmla="*/ 27 h 573"/>
                <a:gd name="T28" fmla="*/ 127 w 572"/>
                <a:gd name="T29" fmla="*/ 48 h 573"/>
                <a:gd name="T30" fmla="*/ 95 w 572"/>
                <a:gd name="T31" fmla="*/ 74 h 573"/>
                <a:gd name="T32" fmla="*/ 66 w 572"/>
                <a:gd name="T33" fmla="*/ 103 h 573"/>
                <a:gd name="T34" fmla="*/ 43 w 572"/>
                <a:gd name="T35" fmla="*/ 138 h 573"/>
                <a:gd name="T36" fmla="*/ 24 w 572"/>
                <a:gd name="T37" fmla="*/ 175 h 573"/>
                <a:gd name="T38" fmla="*/ 10 w 572"/>
                <a:gd name="T39" fmla="*/ 215 h 573"/>
                <a:gd name="T40" fmla="*/ 3 w 572"/>
                <a:gd name="T41" fmla="*/ 256 h 573"/>
                <a:gd name="T42" fmla="*/ 2 w 572"/>
                <a:gd name="T43" fmla="*/ 301 h 573"/>
                <a:gd name="T44" fmla="*/ 7 w 572"/>
                <a:gd name="T45" fmla="*/ 343 h 573"/>
                <a:gd name="T46" fmla="*/ 18 w 572"/>
                <a:gd name="T47" fmla="*/ 385 h 573"/>
                <a:gd name="T48" fmla="*/ 36 w 572"/>
                <a:gd name="T49" fmla="*/ 423 h 573"/>
                <a:gd name="T50" fmla="*/ 58 w 572"/>
                <a:gd name="T51" fmla="*/ 458 h 573"/>
                <a:gd name="T52" fmla="*/ 84 w 572"/>
                <a:gd name="T53" fmla="*/ 490 h 573"/>
                <a:gd name="T54" fmla="*/ 116 w 572"/>
                <a:gd name="T55" fmla="*/ 516 h 573"/>
                <a:gd name="T56" fmla="*/ 150 w 572"/>
                <a:gd name="T57" fmla="*/ 538 h 573"/>
                <a:gd name="T58" fmla="*/ 189 w 572"/>
                <a:gd name="T59" fmla="*/ 556 h 573"/>
                <a:gd name="T60" fmla="*/ 228 w 572"/>
                <a:gd name="T61" fmla="*/ 567 h 573"/>
                <a:gd name="T62" fmla="*/ 272 w 572"/>
                <a:gd name="T63" fmla="*/ 573 h 573"/>
                <a:gd name="T64" fmla="*/ 316 w 572"/>
                <a:gd name="T65" fmla="*/ 571 h 573"/>
                <a:gd name="T66" fmla="*/ 358 w 572"/>
                <a:gd name="T67" fmla="*/ 564 h 573"/>
                <a:gd name="T68" fmla="*/ 397 w 572"/>
                <a:gd name="T69" fmla="*/ 550 h 573"/>
                <a:gd name="T70" fmla="*/ 434 w 572"/>
                <a:gd name="T71" fmla="*/ 531 h 573"/>
                <a:gd name="T72" fmla="*/ 469 w 572"/>
                <a:gd name="T73" fmla="*/ 508 h 573"/>
                <a:gd name="T74" fmla="*/ 498 w 572"/>
                <a:gd name="T75" fmla="*/ 479 h 573"/>
                <a:gd name="T76" fmla="*/ 524 w 572"/>
                <a:gd name="T77" fmla="*/ 447 h 573"/>
                <a:gd name="T78" fmla="*/ 544 w 572"/>
                <a:gd name="T79" fmla="*/ 411 h 573"/>
                <a:gd name="T80" fmla="*/ 559 w 572"/>
                <a:gd name="T81" fmla="*/ 371 h 573"/>
                <a:gd name="T82" fmla="*/ 569 w 572"/>
                <a:gd name="T83" fmla="*/ 330 h 573"/>
                <a:gd name="T84" fmla="*/ 572 w 572"/>
                <a:gd name="T85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573">
                  <a:moveTo>
                    <a:pt x="572" y="287"/>
                  </a:moveTo>
                  <a:lnTo>
                    <a:pt x="572" y="272"/>
                  </a:lnTo>
                  <a:lnTo>
                    <a:pt x="570" y="256"/>
                  </a:lnTo>
                  <a:lnTo>
                    <a:pt x="569" y="243"/>
                  </a:lnTo>
                  <a:lnTo>
                    <a:pt x="566" y="229"/>
                  </a:lnTo>
                  <a:lnTo>
                    <a:pt x="564" y="215"/>
                  </a:lnTo>
                  <a:lnTo>
                    <a:pt x="559" y="201"/>
                  </a:lnTo>
                  <a:lnTo>
                    <a:pt x="555" y="187"/>
                  </a:lnTo>
                  <a:lnTo>
                    <a:pt x="550" y="175"/>
                  </a:lnTo>
                  <a:lnTo>
                    <a:pt x="544" y="161"/>
                  </a:lnTo>
                  <a:lnTo>
                    <a:pt x="537" y="150"/>
                  </a:lnTo>
                  <a:lnTo>
                    <a:pt x="531" y="138"/>
                  </a:lnTo>
                  <a:lnTo>
                    <a:pt x="524" y="125"/>
                  </a:lnTo>
                  <a:lnTo>
                    <a:pt x="516" y="114"/>
                  </a:lnTo>
                  <a:lnTo>
                    <a:pt x="507" y="103"/>
                  </a:lnTo>
                  <a:lnTo>
                    <a:pt x="498" y="93"/>
                  </a:lnTo>
                  <a:lnTo>
                    <a:pt x="488" y="84"/>
                  </a:lnTo>
                  <a:lnTo>
                    <a:pt x="478" y="74"/>
                  </a:lnTo>
                  <a:lnTo>
                    <a:pt x="469" y="64"/>
                  </a:lnTo>
                  <a:lnTo>
                    <a:pt x="458" y="56"/>
                  </a:lnTo>
                  <a:lnTo>
                    <a:pt x="447" y="48"/>
                  </a:lnTo>
                  <a:lnTo>
                    <a:pt x="434" y="41"/>
                  </a:lnTo>
                  <a:lnTo>
                    <a:pt x="422" y="34"/>
                  </a:lnTo>
                  <a:lnTo>
                    <a:pt x="410" y="27"/>
                  </a:lnTo>
                  <a:lnTo>
                    <a:pt x="397" y="22"/>
                  </a:lnTo>
                  <a:lnTo>
                    <a:pt x="385" y="16"/>
                  </a:lnTo>
                  <a:lnTo>
                    <a:pt x="371" y="12"/>
                  </a:lnTo>
                  <a:lnTo>
                    <a:pt x="358" y="8"/>
                  </a:lnTo>
                  <a:lnTo>
                    <a:pt x="344" y="5"/>
                  </a:lnTo>
                  <a:lnTo>
                    <a:pt x="330" y="2"/>
                  </a:lnTo>
                  <a:lnTo>
                    <a:pt x="316" y="1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2" y="0"/>
                  </a:lnTo>
                  <a:lnTo>
                    <a:pt x="257" y="1"/>
                  </a:lnTo>
                  <a:lnTo>
                    <a:pt x="244" y="2"/>
                  </a:lnTo>
                  <a:lnTo>
                    <a:pt x="228" y="5"/>
                  </a:lnTo>
                  <a:lnTo>
                    <a:pt x="215" y="8"/>
                  </a:lnTo>
                  <a:lnTo>
                    <a:pt x="202" y="12"/>
                  </a:lnTo>
                  <a:lnTo>
                    <a:pt x="189" y="16"/>
                  </a:lnTo>
                  <a:lnTo>
                    <a:pt x="175" y="22"/>
                  </a:lnTo>
                  <a:lnTo>
                    <a:pt x="163" y="27"/>
                  </a:lnTo>
                  <a:lnTo>
                    <a:pt x="150" y="34"/>
                  </a:lnTo>
                  <a:lnTo>
                    <a:pt x="139" y="41"/>
                  </a:lnTo>
                  <a:lnTo>
                    <a:pt x="127" y="48"/>
                  </a:lnTo>
                  <a:lnTo>
                    <a:pt x="116" y="56"/>
                  </a:lnTo>
                  <a:lnTo>
                    <a:pt x="105" y="64"/>
                  </a:lnTo>
                  <a:lnTo>
                    <a:pt x="95" y="74"/>
                  </a:lnTo>
                  <a:lnTo>
                    <a:pt x="84" y="84"/>
                  </a:lnTo>
                  <a:lnTo>
                    <a:pt x="75" y="93"/>
                  </a:lnTo>
                  <a:lnTo>
                    <a:pt x="66" y="103"/>
                  </a:lnTo>
                  <a:lnTo>
                    <a:pt x="58" y="114"/>
                  </a:lnTo>
                  <a:lnTo>
                    <a:pt x="50" y="125"/>
                  </a:lnTo>
                  <a:lnTo>
                    <a:pt x="43" y="138"/>
                  </a:lnTo>
                  <a:lnTo>
                    <a:pt x="36" y="150"/>
                  </a:lnTo>
                  <a:lnTo>
                    <a:pt x="29" y="161"/>
                  </a:lnTo>
                  <a:lnTo>
                    <a:pt x="24" y="175"/>
                  </a:lnTo>
                  <a:lnTo>
                    <a:pt x="18" y="187"/>
                  </a:lnTo>
                  <a:lnTo>
                    <a:pt x="14" y="201"/>
                  </a:lnTo>
                  <a:lnTo>
                    <a:pt x="10" y="215"/>
                  </a:lnTo>
                  <a:lnTo>
                    <a:pt x="7" y="229"/>
                  </a:lnTo>
                  <a:lnTo>
                    <a:pt x="5" y="243"/>
                  </a:lnTo>
                  <a:lnTo>
                    <a:pt x="3" y="256"/>
                  </a:lnTo>
                  <a:lnTo>
                    <a:pt x="2" y="272"/>
                  </a:lnTo>
                  <a:lnTo>
                    <a:pt x="0" y="287"/>
                  </a:lnTo>
                  <a:lnTo>
                    <a:pt x="2" y="301"/>
                  </a:lnTo>
                  <a:lnTo>
                    <a:pt x="3" y="316"/>
                  </a:lnTo>
                  <a:lnTo>
                    <a:pt x="5" y="330"/>
                  </a:lnTo>
                  <a:lnTo>
                    <a:pt x="7" y="343"/>
                  </a:lnTo>
                  <a:lnTo>
                    <a:pt x="10" y="359"/>
                  </a:lnTo>
                  <a:lnTo>
                    <a:pt x="14" y="371"/>
                  </a:lnTo>
                  <a:lnTo>
                    <a:pt x="18" y="385"/>
                  </a:lnTo>
                  <a:lnTo>
                    <a:pt x="24" y="399"/>
                  </a:lnTo>
                  <a:lnTo>
                    <a:pt x="29" y="411"/>
                  </a:lnTo>
                  <a:lnTo>
                    <a:pt x="36" y="423"/>
                  </a:lnTo>
                  <a:lnTo>
                    <a:pt x="43" y="434"/>
                  </a:lnTo>
                  <a:lnTo>
                    <a:pt x="50" y="447"/>
                  </a:lnTo>
                  <a:lnTo>
                    <a:pt x="58" y="458"/>
                  </a:lnTo>
                  <a:lnTo>
                    <a:pt x="66" y="469"/>
                  </a:lnTo>
                  <a:lnTo>
                    <a:pt x="75" y="479"/>
                  </a:lnTo>
                  <a:lnTo>
                    <a:pt x="84" y="490"/>
                  </a:lnTo>
                  <a:lnTo>
                    <a:pt x="95" y="498"/>
                  </a:lnTo>
                  <a:lnTo>
                    <a:pt x="105" y="508"/>
                  </a:lnTo>
                  <a:lnTo>
                    <a:pt x="116" y="516"/>
                  </a:lnTo>
                  <a:lnTo>
                    <a:pt x="127" y="524"/>
                  </a:lnTo>
                  <a:lnTo>
                    <a:pt x="139" y="531"/>
                  </a:lnTo>
                  <a:lnTo>
                    <a:pt x="150" y="538"/>
                  </a:lnTo>
                  <a:lnTo>
                    <a:pt x="163" y="545"/>
                  </a:lnTo>
                  <a:lnTo>
                    <a:pt x="175" y="550"/>
                  </a:lnTo>
                  <a:lnTo>
                    <a:pt x="189" y="556"/>
                  </a:lnTo>
                  <a:lnTo>
                    <a:pt x="202" y="560"/>
                  </a:lnTo>
                  <a:lnTo>
                    <a:pt x="215" y="564"/>
                  </a:lnTo>
                  <a:lnTo>
                    <a:pt x="228" y="567"/>
                  </a:lnTo>
                  <a:lnTo>
                    <a:pt x="244" y="570"/>
                  </a:lnTo>
                  <a:lnTo>
                    <a:pt x="257" y="571"/>
                  </a:lnTo>
                  <a:lnTo>
                    <a:pt x="272" y="573"/>
                  </a:lnTo>
                  <a:lnTo>
                    <a:pt x="286" y="573"/>
                  </a:lnTo>
                  <a:lnTo>
                    <a:pt x="301" y="573"/>
                  </a:lnTo>
                  <a:lnTo>
                    <a:pt x="316" y="571"/>
                  </a:lnTo>
                  <a:lnTo>
                    <a:pt x="330" y="570"/>
                  </a:lnTo>
                  <a:lnTo>
                    <a:pt x="344" y="567"/>
                  </a:lnTo>
                  <a:lnTo>
                    <a:pt x="358" y="564"/>
                  </a:lnTo>
                  <a:lnTo>
                    <a:pt x="371" y="560"/>
                  </a:lnTo>
                  <a:lnTo>
                    <a:pt x="385" y="556"/>
                  </a:lnTo>
                  <a:lnTo>
                    <a:pt x="397" y="550"/>
                  </a:lnTo>
                  <a:lnTo>
                    <a:pt x="410" y="545"/>
                  </a:lnTo>
                  <a:lnTo>
                    <a:pt x="422" y="538"/>
                  </a:lnTo>
                  <a:lnTo>
                    <a:pt x="434" y="531"/>
                  </a:lnTo>
                  <a:lnTo>
                    <a:pt x="447" y="524"/>
                  </a:lnTo>
                  <a:lnTo>
                    <a:pt x="458" y="516"/>
                  </a:lnTo>
                  <a:lnTo>
                    <a:pt x="469" y="508"/>
                  </a:lnTo>
                  <a:lnTo>
                    <a:pt x="478" y="498"/>
                  </a:lnTo>
                  <a:lnTo>
                    <a:pt x="488" y="490"/>
                  </a:lnTo>
                  <a:lnTo>
                    <a:pt x="498" y="479"/>
                  </a:lnTo>
                  <a:lnTo>
                    <a:pt x="507" y="469"/>
                  </a:lnTo>
                  <a:lnTo>
                    <a:pt x="516" y="458"/>
                  </a:lnTo>
                  <a:lnTo>
                    <a:pt x="524" y="447"/>
                  </a:lnTo>
                  <a:lnTo>
                    <a:pt x="531" y="434"/>
                  </a:lnTo>
                  <a:lnTo>
                    <a:pt x="537" y="423"/>
                  </a:lnTo>
                  <a:lnTo>
                    <a:pt x="544" y="411"/>
                  </a:lnTo>
                  <a:lnTo>
                    <a:pt x="550" y="399"/>
                  </a:lnTo>
                  <a:lnTo>
                    <a:pt x="555" y="385"/>
                  </a:lnTo>
                  <a:lnTo>
                    <a:pt x="559" y="371"/>
                  </a:lnTo>
                  <a:lnTo>
                    <a:pt x="564" y="359"/>
                  </a:lnTo>
                  <a:lnTo>
                    <a:pt x="566" y="343"/>
                  </a:lnTo>
                  <a:lnTo>
                    <a:pt x="569" y="330"/>
                  </a:lnTo>
                  <a:lnTo>
                    <a:pt x="570" y="316"/>
                  </a:lnTo>
                  <a:lnTo>
                    <a:pt x="572" y="301"/>
                  </a:lnTo>
                  <a:lnTo>
                    <a:pt x="572" y="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72" name="Freeform 36"/>
            <p:cNvSpPr>
              <a:spLocks/>
            </p:cNvSpPr>
            <p:nvPr/>
          </p:nvSpPr>
          <p:spPr bwMode="auto">
            <a:xfrm>
              <a:off x="6418263" y="3173413"/>
              <a:ext cx="452438" cy="454025"/>
            </a:xfrm>
            <a:custGeom>
              <a:avLst/>
              <a:gdLst>
                <a:gd name="T0" fmla="*/ 570 w 572"/>
                <a:gd name="T1" fmla="*/ 256 h 573"/>
                <a:gd name="T2" fmla="*/ 564 w 572"/>
                <a:gd name="T3" fmla="*/ 215 h 573"/>
                <a:gd name="T4" fmla="*/ 550 w 572"/>
                <a:gd name="T5" fmla="*/ 175 h 573"/>
                <a:gd name="T6" fmla="*/ 531 w 572"/>
                <a:gd name="T7" fmla="*/ 138 h 573"/>
                <a:gd name="T8" fmla="*/ 507 w 572"/>
                <a:gd name="T9" fmla="*/ 103 h 573"/>
                <a:gd name="T10" fmla="*/ 478 w 572"/>
                <a:gd name="T11" fmla="*/ 74 h 573"/>
                <a:gd name="T12" fmla="*/ 447 w 572"/>
                <a:gd name="T13" fmla="*/ 48 h 573"/>
                <a:gd name="T14" fmla="*/ 410 w 572"/>
                <a:gd name="T15" fmla="*/ 27 h 573"/>
                <a:gd name="T16" fmla="*/ 371 w 572"/>
                <a:gd name="T17" fmla="*/ 12 h 573"/>
                <a:gd name="T18" fmla="*/ 330 w 572"/>
                <a:gd name="T19" fmla="*/ 2 h 573"/>
                <a:gd name="T20" fmla="*/ 286 w 572"/>
                <a:gd name="T21" fmla="*/ 0 h 573"/>
                <a:gd name="T22" fmla="*/ 244 w 572"/>
                <a:gd name="T23" fmla="*/ 2 h 573"/>
                <a:gd name="T24" fmla="*/ 202 w 572"/>
                <a:gd name="T25" fmla="*/ 12 h 573"/>
                <a:gd name="T26" fmla="*/ 163 w 572"/>
                <a:gd name="T27" fmla="*/ 27 h 573"/>
                <a:gd name="T28" fmla="*/ 127 w 572"/>
                <a:gd name="T29" fmla="*/ 48 h 573"/>
                <a:gd name="T30" fmla="*/ 95 w 572"/>
                <a:gd name="T31" fmla="*/ 74 h 573"/>
                <a:gd name="T32" fmla="*/ 66 w 572"/>
                <a:gd name="T33" fmla="*/ 103 h 573"/>
                <a:gd name="T34" fmla="*/ 43 w 572"/>
                <a:gd name="T35" fmla="*/ 138 h 573"/>
                <a:gd name="T36" fmla="*/ 24 w 572"/>
                <a:gd name="T37" fmla="*/ 175 h 573"/>
                <a:gd name="T38" fmla="*/ 10 w 572"/>
                <a:gd name="T39" fmla="*/ 215 h 573"/>
                <a:gd name="T40" fmla="*/ 3 w 572"/>
                <a:gd name="T41" fmla="*/ 256 h 573"/>
                <a:gd name="T42" fmla="*/ 2 w 572"/>
                <a:gd name="T43" fmla="*/ 301 h 573"/>
                <a:gd name="T44" fmla="*/ 7 w 572"/>
                <a:gd name="T45" fmla="*/ 343 h 573"/>
                <a:gd name="T46" fmla="*/ 18 w 572"/>
                <a:gd name="T47" fmla="*/ 385 h 573"/>
                <a:gd name="T48" fmla="*/ 36 w 572"/>
                <a:gd name="T49" fmla="*/ 423 h 573"/>
                <a:gd name="T50" fmla="*/ 58 w 572"/>
                <a:gd name="T51" fmla="*/ 458 h 573"/>
                <a:gd name="T52" fmla="*/ 84 w 572"/>
                <a:gd name="T53" fmla="*/ 490 h 573"/>
                <a:gd name="T54" fmla="*/ 116 w 572"/>
                <a:gd name="T55" fmla="*/ 516 h 573"/>
                <a:gd name="T56" fmla="*/ 150 w 572"/>
                <a:gd name="T57" fmla="*/ 538 h 573"/>
                <a:gd name="T58" fmla="*/ 189 w 572"/>
                <a:gd name="T59" fmla="*/ 556 h 573"/>
                <a:gd name="T60" fmla="*/ 228 w 572"/>
                <a:gd name="T61" fmla="*/ 567 h 573"/>
                <a:gd name="T62" fmla="*/ 272 w 572"/>
                <a:gd name="T63" fmla="*/ 573 h 573"/>
                <a:gd name="T64" fmla="*/ 316 w 572"/>
                <a:gd name="T65" fmla="*/ 571 h 573"/>
                <a:gd name="T66" fmla="*/ 358 w 572"/>
                <a:gd name="T67" fmla="*/ 564 h 573"/>
                <a:gd name="T68" fmla="*/ 397 w 572"/>
                <a:gd name="T69" fmla="*/ 550 h 573"/>
                <a:gd name="T70" fmla="*/ 434 w 572"/>
                <a:gd name="T71" fmla="*/ 531 h 573"/>
                <a:gd name="T72" fmla="*/ 469 w 572"/>
                <a:gd name="T73" fmla="*/ 508 h 573"/>
                <a:gd name="T74" fmla="*/ 498 w 572"/>
                <a:gd name="T75" fmla="*/ 479 h 573"/>
                <a:gd name="T76" fmla="*/ 524 w 572"/>
                <a:gd name="T77" fmla="*/ 447 h 573"/>
                <a:gd name="T78" fmla="*/ 544 w 572"/>
                <a:gd name="T79" fmla="*/ 411 h 573"/>
                <a:gd name="T80" fmla="*/ 559 w 572"/>
                <a:gd name="T81" fmla="*/ 371 h 573"/>
                <a:gd name="T82" fmla="*/ 569 w 572"/>
                <a:gd name="T83" fmla="*/ 330 h 573"/>
                <a:gd name="T84" fmla="*/ 572 w 572"/>
                <a:gd name="T85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573">
                  <a:moveTo>
                    <a:pt x="572" y="287"/>
                  </a:moveTo>
                  <a:lnTo>
                    <a:pt x="572" y="272"/>
                  </a:lnTo>
                  <a:lnTo>
                    <a:pt x="570" y="256"/>
                  </a:lnTo>
                  <a:lnTo>
                    <a:pt x="569" y="243"/>
                  </a:lnTo>
                  <a:lnTo>
                    <a:pt x="566" y="229"/>
                  </a:lnTo>
                  <a:lnTo>
                    <a:pt x="564" y="215"/>
                  </a:lnTo>
                  <a:lnTo>
                    <a:pt x="559" y="201"/>
                  </a:lnTo>
                  <a:lnTo>
                    <a:pt x="555" y="187"/>
                  </a:lnTo>
                  <a:lnTo>
                    <a:pt x="550" y="175"/>
                  </a:lnTo>
                  <a:lnTo>
                    <a:pt x="544" y="161"/>
                  </a:lnTo>
                  <a:lnTo>
                    <a:pt x="537" y="150"/>
                  </a:lnTo>
                  <a:lnTo>
                    <a:pt x="531" y="138"/>
                  </a:lnTo>
                  <a:lnTo>
                    <a:pt x="524" y="125"/>
                  </a:lnTo>
                  <a:lnTo>
                    <a:pt x="516" y="114"/>
                  </a:lnTo>
                  <a:lnTo>
                    <a:pt x="507" y="103"/>
                  </a:lnTo>
                  <a:lnTo>
                    <a:pt x="498" y="93"/>
                  </a:lnTo>
                  <a:lnTo>
                    <a:pt x="488" y="84"/>
                  </a:lnTo>
                  <a:lnTo>
                    <a:pt x="478" y="74"/>
                  </a:lnTo>
                  <a:lnTo>
                    <a:pt x="469" y="64"/>
                  </a:lnTo>
                  <a:lnTo>
                    <a:pt x="458" y="56"/>
                  </a:lnTo>
                  <a:lnTo>
                    <a:pt x="447" y="48"/>
                  </a:lnTo>
                  <a:lnTo>
                    <a:pt x="434" y="41"/>
                  </a:lnTo>
                  <a:lnTo>
                    <a:pt x="422" y="34"/>
                  </a:lnTo>
                  <a:lnTo>
                    <a:pt x="410" y="27"/>
                  </a:lnTo>
                  <a:lnTo>
                    <a:pt x="397" y="22"/>
                  </a:lnTo>
                  <a:lnTo>
                    <a:pt x="385" y="16"/>
                  </a:lnTo>
                  <a:lnTo>
                    <a:pt x="371" y="12"/>
                  </a:lnTo>
                  <a:lnTo>
                    <a:pt x="358" y="8"/>
                  </a:lnTo>
                  <a:lnTo>
                    <a:pt x="344" y="5"/>
                  </a:lnTo>
                  <a:lnTo>
                    <a:pt x="330" y="2"/>
                  </a:lnTo>
                  <a:lnTo>
                    <a:pt x="316" y="1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2" y="0"/>
                  </a:lnTo>
                  <a:lnTo>
                    <a:pt x="257" y="1"/>
                  </a:lnTo>
                  <a:lnTo>
                    <a:pt x="244" y="2"/>
                  </a:lnTo>
                  <a:lnTo>
                    <a:pt x="228" y="5"/>
                  </a:lnTo>
                  <a:lnTo>
                    <a:pt x="215" y="8"/>
                  </a:lnTo>
                  <a:lnTo>
                    <a:pt x="202" y="12"/>
                  </a:lnTo>
                  <a:lnTo>
                    <a:pt x="189" y="16"/>
                  </a:lnTo>
                  <a:lnTo>
                    <a:pt x="175" y="22"/>
                  </a:lnTo>
                  <a:lnTo>
                    <a:pt x="163" y="27"/>
                  </a:lnTo>
                  <a:lnTo>
                    <a:pt x="150" y="34"/>
                  </a:lnTo>
                  <a:lnTo>
                    <a:pt x="139" y="41"/>
                  </a:lnTo>
                  <a:lnTo>
                    <a:pt x="127" y="48"/>
                  </a:lnTo>
                  <a:lnTo>
                    <a:pt x="116" y="56"/>
                  </a:lnTo>
                  <a:lnTo>
                    <a:pt x="105" y="64"/>
                  </a:lnTo>
                  <a:lnTo>
                    <a:pt x="95" y="74"/>
                  </a:lnTo>
                  <a:lnTo>
                    <a:pt x="84" y="84"/>
                  </a:lnTo>
                  <a:lnTo>
                    <a:pt x="75" y="93"/>
                  </a:lnTo>
                  <a:lnTo>
                    <a:pt x="66" y="103"/>
                  </a:lnTo>
                  <a:lnTo>
                    <a:pt x="58" y="114"/>
                  </a:lnTo>
                  <a:lnTo>
                    <a:pt x="50" y="125"/>
                  </a:lnTo>
                  <a:lnTo>
                    <a:pt x="43" y="138"/>
                  </a:lnTo>
                  <a:lnTo>
                    <a:pt x="36" y="150"/>
                  </a:lnTo>
                  <a:lnTo>
                    <a:pt x="29" y="161"/>
                  </a:lnTo>
                  <a:lnTo>
                    <a:pt x="24" y="175"/>
                  </a:lnTo>
                  <a:lnTo>
                    <a:pt x="18" y="187"/>
                  </a:lnTo>
                  <a:lnTo>
                    <a:pt x="14" y="201"/>
                  </a:lnTo>
                  <a:lnTo>
                    <a:pt x="10" y="215"/>
                  </a:lnTo>
                  <a:lnTo>
                    <a:pt x="7" y="229"/>
                  </a:lnTo>
                  <a:lnTo>
                    <a:pt x="5" y="243"/>
                  </a:lnTo>
                  <a:lnTo>
                    <a:pt x="3" y="256"/>
                  </a:lnTo>
                  <a:lnTo>
                    <a:pt x="2" y="272"/>
                  </a:lnTo>
                  <a:lnTo>
                    <a:pt x="0" y="287"/>
                  </a:lnTo>
                  <a:lnTo>
                    <a:pt x="2" y="301"/>
                  </a:lnTo>
                  <a:lnTo>
                    <a:pt x="3" y="316"/>
                  </a:lnTo>
                  <a:lnTo>
                    <a:pt x="5" y="330"/>
                  </a:lnTo>
                  <a:lnTo>
                    <a:pt x="7" y="343"/>
                  </a:lnTo>
                  <a:lnTo>
                    <a:pt x="10" y="359"/>
                  </a:lnTo>
                  <a:lnTo>
                    <a:pt x="14" y="371"/>
                  </a:lnTo>
                  <a:lnTo>
                    <a:pt x="18" y="385"/>
                  </a:lnTo>
                  <a:lnTo>
                    <a:pt x="24" y="399"/>
                  </a:lnTo>
                  <a:lnTo>
                    <a:pt x="29" y="411"/>
                  </a:lnTo>
                  <a:lnTo>
                    <a:pt x="36" y="423"/>
                  </a:lnTo>
                  <a:lnTo>
                    <a:pt x="43" y="434"/>
                  </a:lnTo>
                  <a:lnTo>
                    <a:pt x="50" y="447"/>
                  </a:lnTo>
                  <a:lnTo>
                    <a:pt x="58" y="458"/>
                  </a:lnTo>
                  <a:lnTo>
                    <a:pt x="66" y="469"/>
                  </a:lnTo>
                  <a:lnTo>
                    <a:pt x="75" y="479"/>
                  </a:lnTo>
                  <a:lnTo>
                    <a:pt x="84" y="490"/>
                  </a:lnTo>
                  <a:lnTo>
                    <a:pt x="95" y="498"/>
                  </a:lnTo>
                  <a:lnTo>
                    <a:pt x="105" y="508"/>
                  </a:lnTo>
                  <a:lnTo>
                    <a:pt x="116" y="516"/>
                  </a:lnTo>
                  <a:lnTo>
                    <a:pt x="127" y="524"/>
                  </a:lnTo>
                  <a:lnTo>
                    <a:pt x="139" y="531"/>
                  </a:lnTo>
                  <a:lnTo>
                    <a:pt x="150" y="538"/>
                  </a:lnTo>
                  <a:lnTo>
                    <a:pt x="163" y="545"/>
                  </a:lnTo>
                  <a:lnTo>
                    <a:pt x="175" y="550"/>
                  </a:lnTo>
                  <a:lnTo>
                    <a:pt x="189" y="556"/>
                  </a:lnTo>
                  <a:lnTo>
                    <a:pt x="202" y="560"/>
                  </a:lnTo>
                  <a:lnTo>
                    <a:pt x="215" y="564"/>
                  </a:lnTo>
                  <a:lnTo>
                    <a:pt x="228" y="567"/>
                  </a:lnTo>
                  <a:lnTo>
                    <a:pt x="244" y="570"/>
                  </a:lnTo>
                  <a:lnTo>
                    <a:pt x="257" y="571"/>
                  </a:lnTo>
                  <a:lnTo>
                    <a:pt x="272" y="573"/>
                  </a:lnTo>
                  <a:lnTo>
                    <a:pt x="286" y="573"/>
                  </a:lnTo>
                  <a:lnTo>
                    <a:pt x="301" y="573"/>
                  </a:lnTo>
                  <a:lnTo>
                    <a:pt x="316" y="571"/>
                  </a:lnTo>
                  <a:lnTo>
                    <a:pt x="330" y="570"/>
                  </a:lnTo>
                  <a:lnTo>
                    <a:pt x="344" y="567"/>
                  </a:lnTo>
                  <a:lnTo>
                    <a:pt x="358" y="564"/>
                  </a:lnTo>
                  <a:lnTo>
                    <a:pt x="371" y="560"/>
                  </a:lnTo>
                  <a:lnTo>
                    <a:pt x="385" y="556"/>
                  </a:lnTo>
                  <a:lnTo>
                    <a:pt x="397" y="550"/>
                  </a:lnTo>
                  <a:lnTo>
                    <a:pt x="410" y="545"/>
                  </a:lnTo>
                  <a:lnTo>
                    <a:pt x="422" y="538"/>
                  </a:lnTo>
                  <a:lnTo>
                    <a:pt x="434" y="531"/>
                  </a:lnTo>
                  <a:lnTo>
                    <a:pt x="447" y="524"/>
                  </a:lnTo>
                  <a:lnTo>
                    <a:pt x="458" y="516"/>
                  </a:lnTo>
                  <a:lnTo>
                    <a:pt x="469" y="508"/>
                  </a:lnTo>
                  <a:lnTo>
                    <a:pt x="478" y="498"/>
                  </a:lnTo>
                  <a:lnTo>
                    <a:pt x="488" y="490"/>
                  </a:lnTo>
                  <a:lnTo>
                    <a:pt x="498" y="479"/>
                  </a:lnTo>
                  <a:lnTo>
                    <a:pt x="507" y="469"/>
                  </a:lnTo>
                  <a:lnTo>
                    <a:pt x="516" y="458"/>
                  </a:lnTo>
                  <a:lnTo>
                    <a:pt x="524" y="447"/>
                  </a:lnTo>
                  <a:lnTo>
                    <a:pt x="531" y="434"/>
                  </a:lnTo>
                  <a:lnTo>
                    <a:pt x="537" y="423"/>
                  </a:lnTo>
                  <a:lnTo>
                    <a:pt x="544" y="411"/>
                  </a:lnTo>
                  <a:lnTo>
                    <a:pt x="550" y="399"/>
                  </a:lnTo>
                  <a:lnTo>
                    <a:pt x="555" y="385"/>
                  </a:lnTo>
                  <a:lnTo>
                    <a:pt x="559" y="371"/>
                  </a:lnTo>
                  <a:lnTo>
                    <a:pt x="564" y="359"/>
                  </a:lnTo>
                  <a:lnTo>
                    <a:pt x="566" y="343"/>
                  </a:lnTo>
                  <a:lnTo>
                    <a:pt x="569" y="330"/>
                  </a:lnTo>
                  <a:lnTo>
                    <a:pt x="570" y="316"/>
                  </a:lnTo>
                  <a:lnTo>
                    <a:pt x="572" y="301"/>
                  </a:lnTo>
                  <a:lnTo>
                    <a:pt x="572" y="287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73" name="Line 37"/>
            <p:cNvSpPr>
              <a:spLocks noChangeShapeType="1"/>
            </p:cNvSpPr>
            <p:nvPr/>
          </p:nvSpPr>
          <p:spPr bwMode="auto">
            <a:xfrm>
              <a:off x="6638926" y="3255963"/>
              <a:ext cx="0" cy="2889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74" name="Freeform 38"/>
            <p:cNvSpPr>
              <a:spLocks/>
            </p:cNvSpPr>
            <p:nvPr/>
          </p:nvSpPr>
          <p:spPr bwMode="auto">
            <a:xfrm>
              <a:off x="6570663" y="3476625"/>
              <a:ext cx="136525" cy="68263"/>
            </a:xfrm>
            <a:custGeom>
              <a:avLst/>
              <a:gdLst>
                <a:gd name="T0" fmla="*/ 0 w 171"/>
                <a:gd name="T1" fmla="*/ 0 h 86"/>
                <a:gd name="T2" fmla="*/ 85 w 171"/>
                <a:gd name="T3" fmla="*/ 86 h 86"/>
                <a:gd name="T4" fmla="*/ 171 w 171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86">
                  <a:moveTo>
                    <a:pt x="0" y="0"/>
                  </a:moveTo>
                  <a:lnTo>
                    <a:pt x="85" y="86"/>
                  </a:lnTo>
                  <a:lnTo>
                    <a:pt x="171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514" name="Group 80"/>
          <p:cNvGrpSpPr>
            <a:grpSpLocks noChangeAspect="1"/>
          </p:cNvGrpSpPr>
          <p:nvPr/>
        </p:nvGrpSpPr>
        <p:grpSpPr bwMode="auto">
          <a:xfrm>
            <a:off x="1008063" y="2551822"/>
            <a:ext cx="2441574" cy="2808287"/>
            <a:chOff x="635" y="1641"/>
            <a:chExt cx="1538" cy="1769"/>
          </a:xfrm>
        </p:grpSpPr>
        <p:sp>
          <p:nvSpPr>
            <p:cNvPr id="62515" name="AutoShape 79"/>
            <p:cNvSpPr>
              <a:spLocks noChangeAspect="1" noChangeArrowheads="1" noTextEdit="1"/>
            </p:cNvSpPr>
            <p:nvPr/>
          </p:nvSpPr>
          <p:spPr bwMode="auto">
            <a:xfrm>
              <a:off x="635" y="1641"/>
              <a:ext cx="1523" cy="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16" name="Line 81"/>
            <p:cNvSpPr>
              <a:spLocks noChangeShapeType="1"/>
            </p:cNvSpPr>
            <p:nvPr/>
          </p:nvSpPr>
          <p:spPr bwMode="auto">
            <a:xfrm>
              <a:off x="1095" y="2703"/>
              <a:ext cx="0" cy="39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17" name="Line 82"/>
            <p:cNvSpPr>
              <a:spLocks noChangeShapeType="1"/>
            </p:cNvSpPr>
            <p:nvPr/>
          </p:nvSpPr>
          <p:spPr bwMode="auto">
            <a:xfrm>
              <a:off x="1017" y="2783"/>
              <a:ext cx="0" cy="23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18" name="Freeform 83"/>
            <p:cNvSpPr>
              <a:spLocks/>
            </p:cNvSpPr>
            <p:nvPr/>
          </p:nvSpPr>
          <p:spPr bwMode="auto">
            <a:xfrm>
              <a:off x="1095" y="2571"/>
              <a:ext cx="184" cy="212"/>
            </a:xfrm>
            <a:custGeom>
              <a:avLst/>
              <a:gdLst>
                <a:gd name="T0" fmla="*/ 0 w 367"/>
                <a:gd name="T1" fmla="*/ 423 h 423"/>
                <a:gd name="T2" fmla="*/ 367 w 367"/>
                <a:gd name="T3" fmla="*/ 423 h 423"/>
                <a:gd name="T4" fmla="*/ 367 w 367"/>
                <a:gd name="T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7" h="423">
                  <a:moveTo>
                    <a:pt x="0" y="423"/>
                  </a:moveTo>
                  <a:lnTo>
                    <a:pt x="367" y="423"/>
                  </a:lnTo>
                  <a:lnTo>
                    <a:pt x="36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19" name="Line 84"/>
            <p:cNvSpPr>
              <a:spLocks noChangeShapeType="1"/>
            </p:cNvSpPr>
            <p:nvPr/>
          </p:nvSpPr>
          <p:spPr bwMode="auto">
            <a:xfrm>
              <a:off x="833" y="2915"/>
              <a:ext cx="1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20" name="Line 85"/>
            <p:cNvSpPr>
              <a:spLocks noChangeShapeType="1"/>
            </p:cNvSpPr>
            <p:nvPr/>
          </p:nvSpPr>
          <p:spPr bwMode="auto">
            <a:xfrm>
              <a:off x="1095" y="3020"/>
              <a:ext cx="1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21" name="Freeform 86"/>
            <p:cNvSpPr>
              <a:spLocks/>
            </p:cNvSpPr>
            <p:nvPr/>
          </p:nvSpPr>
          <p:spPr bwMode="auto">
            <a:xfrm>
              <a:off x="1189" y="2990"/>
              <a:ext cx="90" cy="60"/>
            </a:xfrm>
            <a:custGeom>
              <a:avLst/>
              <a:gdLst>
                <a:gd name="T0" fmla="*/ 0 w 179"/>
                <a:gd name="T1" fmla="*/ 0 h 120"/>
                <a:gd name="T2" fmla="*/ 179 w 179"/>
                <a:gd name="T3" fmla="*/ 60 h 120"/>
                <a:gd name="T4" fmla="*/ 0 w 179"/>
                <a:gd name="T5" fmla="*/ 120 h 120"/>
                <a:gd name="T6" fmla="*/ 0 w 179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20">
                  <a:moveTo>
                    <a:pt x="0" y="0"/>
                  </a:moveTo>
                  <a:lnTo>
                    <a:pt x="179" y="60"/>
                  </a:ln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22" name="Line 87"/>
            <p:cNvSpPr>
              <a:spLocks noChangeShapeType="1"/>
            </p:cNvSpPr>
            <p:nvPr/>
          </p:nvSpPr>
          <p:spPr bwMode="auto">
            <a:xfrm>
              <a:off x="1280" y="3020"/>
              <a:ext cx="0" cy="2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23" name="Line 88"/>
            <p:cNvSpPr>
              <a:spLocks noChangeShapeType="1"/>
            </p:cNvSpPr>
            <p:nvPr/>
          </p:nvSpPr>
          <p:spPr bwMode="auto">
            <a:xfrm>
              <a:off x="1148" y="3231"/>
              <a:ext cx="26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24" name="Line 89"/>
            <p:cNvSpPr>
              <a:spLocks noChangeShapeType="1"/>
            </p:cNvSpPr>
            <p:nvPr/>
          </p:nvSpPr>
          <p:spPr bwMode="auto">
            <a:xfrm>
              <a:off x="1253" y="3389"/>
              <a:ext cx="4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25" name="Line 90"/>
            <p:cNvSpPr>
              <a:spLocks noChangeShapeType="1"/>
            </p:cNvSpPr>
            <p:nvPr/>
          </p:nvSpPr>
          <p:spPr bwMode="auto">
            <a:xfrm>
              <a:off x="1200" y="3310"/>
              <a:ext cx="15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26" name="Freeform 91"/>
            <p:cNvSpPr>
              <a:spLocks/>
            </p:cNvSpPr>
            <p:nvPr/>
          </p:nvSpPr>
          <p:spPr bwMode="auto">
            <a:xfrm>
              <a:off x="806" y="2888"/>
              <a:ext cx="53" cy="53"/>
            </a:xfrm>
            <a:custGeom>
              <a:avLst/>
              <a:gdLst>
                <a:gd name="T0" fmla="*/ 106 w 106"/>
                <a:gd name="T1" fmla="*/ 47 h 106"/>
                <a:gd name="T2" fmla="*/ 103 w 106"/>
                <a:gd name="T3" fmla="*/ 36 h 106"/>
                <a:gd name="T4" fmla="*/ 99 w 106"/>
                <a:gd name="T5" fmla="*/ 28 h 106"/>
                <a:gd name="T6" fmla="*/ 93 w 106"/>
                <a:gd name="T7" fmla="*/ 20 h 106"/>
                <a:gd name="T8" fmla="*/ 86 w 106"/>
                <a:gd name="T9" fmla="*/ 13 h 106"/>
                <a:gd name="T10" fmla="*/ 78 w 106"/>
                <a:gd name="T11" fmla="*/ 7 h 106"/>
                <a:gd name="T12" fmla="*/ 68 w 106"/>
                <a:gd name="T13" fmla="*/ 3 h 106"/>
                <a:gd name="T14" fmla="*/ 59 w 106"/>
                <a:gd name="T15" fmla="*/ 0 h 106"/>
                <a:gd name="T16" fmla="*/ 47 w 106"/>
                <a:gd name="T17" fmla="*/ 0 h 106"/>
                <a:gd name="T18" fmla="*/ 38 w 106"/>
                <a:gd name="T19" fmla="*/ 3 h 106"/>
                <a:gd name="T20" fmla="*/ 28 w 106"/>
                <a:gd name="T21" fmla="*/ 7 h 106"/>
                <a:gd name="T22" fmla="*/ 20 w 106"/>
                <a:gd name="T23" fmla="*/ 13 h 106"/>
                <a:gd name="T24" fmla="*/ 13 w 106"/>
                <a:gd name="T25" fmla="*/ 20 h 106"/>
                <a:gd name="T26" fmla="*/ 7 w 106"/>
                <a:gd name="T27" fmla="*/ 28 h 106"/>
                <a:gd name="T28" fmla="*/ 3 w 106"/>
                <a:gd name="T29" fmla="*/ 36 h 106"/>
                <a:gd name="T30" fmla="*/ 0 w 106"/>
                <a:gd name="T31" fmla="*/ 47 h 106"/>
                <a:gd name="T32" fmla="*/ 0 w 106"/>
                <a:gd name="T33" fmla="*/ 59 h 106"/>
                <a:gd name="T34" fmla="*/ 3 w 106"/>
                <a:gd name="T35" fmla="*/ 68 h 106"/>
                <a:gd name="T36" fmla="*/ 7 w 106"/>
                <a:gd name="T37" fmla="*/ 78 h 106"/>
                <a:gd name="T38" fmla="*/ 13 w 106"/>
                <a:gd name="T39" fmla="*/ 87 h 106"/>
                <a:gd name="T40" fmla="*/ 20 w 106"/>
                <a:gd name="T41" fmla="*/ 94 h 106"/>
                <a:gd name="T42" fmla="*/ 28 w 106"/>
                <a:gd name="T43" fmla="*/ 99 h 106"/>
                <a:gd name="T44" fmla="*/ 38 w 106"/>
                <a:gd name="T45" fmla="*/ 103 h 106"/>
                <a:gd name="T46" fmla="*/ 47 w 106"/>
                <a:gd name="T47" fmla="*/ 105 h 106"/>
                <a:gd name="T48" fmla="*/ 59 w 106"/>
                <a:gd name="T49" fmla="*/ 105 h 106"/>
                <a:gd name="T50" fmla="*/ 68 w 106"/>
                <a:gd name="T51" fmla="*/ 103 h 106"/>
                <a:gd name="T52" fmla="*/ 78 w 106"/>
                <a:gd name="T53" fmla="*/ 99 h 106"/>
                <a:gd name="T54" fmla="*/ 86 w 106"/>
                <a:gd name="T55" fmla="*/ 94 h 106"/>
                <a:gd name="T56" fmla="*/ 93 w 106"/>
                <a:gd name="T57" fmla="*/ 87 h 106"/>
                <a:gd name="T58" fmla="*/ 99 w 106"/>
                <a:gd name="T59" fmla="*/ 78 h 106"/>
                <a:gd name="T60" fmla="*/ 103 w 106"/>
                <a:gd name="T61" fmla="*/ 68 h 106"/>
                <a:gd name="T62" fmla="*/ 106 w 106"/>
                <a:gd name="T63" fmla="*/ 5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lnTo>
                    <a:pt x="106" y="47"/>
                  </a:lnTo>
                  <a:lnTo>
                    <a:pt x="104" y="42"/>
                  </a:lnTo>
                  <a:lnTo>
                    <a:pt x="103" y="36"/>
                  </a:lnTo>
                  <a:lnTo>
                    <a:pt x="102" y="32"/>
                  </a:lnTo>
                  <a:lnTo>
                    <a:pt x="99" y="28"/>
                  </a:lnTo>
                  <a:lnTo>
                    <a:pt x="96" y="24"/>
                  </a:lnTo>
                  <a:lnTo>
                    <a:pt x="93" y="20"/>
                  </a:lnTo>
                  <a:lnTo>
                    <a:pt x="91" y="15"/>
                  </a:lnTo>
                  <a:lnTo>
                    <a:pt x="86" y="13"/>
                  </a:lnTo>
                  <a:lnTo>
                    <a:pt x="82" y="8"/>
                  </a:lnTo>
                  <a:lnTo>
                    <a:pt x="78" y="7"/>
                  </a:lnTo>
                  <a:lnTo>
                    <a:pt x="74" y="4"/>
                  </a:lnTo>
                  <a:lnTo>
                    <a:pt x="68" y="3"/>
                  </a:lnTo>
                  <a:lnTo>
                    <a:pt x="64" y="1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1"/>
                  </a:lnTo>
                  <a:lnTo>
                    <a:pt x="38" y="3"/>
                  </a:lnTo>
                  <a:lnTo>
                    <a:pt x="32" y="4"/>
                  </a:lnTo>
                  <a:lnTo>
                    <a:pt x="28" y="7"/>
                  </a:lnTo>
                  <a:lnTo>
                    <a:pt x="24" y="8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0" y="24"/>
                  </a:lnTo>
                  <a:lnTo>
                    <a:pt x="7" y="28"/>
                  </a:lnTo>
                  <a:lnTo>
                    <a:pt x="4" y="32"/>
                  </a:lnTo>
                  <a:lnTo>
                    <a:pt x="3" y="36"/>
                  </a:lnTo>
                  <a:lnTo>
                    <a:pt x="2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2" y="63"/>
                  </a:lnTo>
                  <a:lnTo>
                    <a:pt x="3" y="68"/>
                  </a:lnTo>
                  <a:lnTo>
                    <a:pt x="4" y="73"/>
                  </a:lnTo>
                  <a:lnTo>
                    <a:pt x="7" y="78"/>
                  </a:lnTo>
                  <a:lnTo>
                    <a:pt x="10" y="82"/>
                  </a:lnTo>
                  <a:lnTo>
                    <a:pt x="13" y="87"/>
                  </a:lnTo>
                  <a:lnTo>
                    <a:pt x="15" y="89"/>
                  </a:lnTo>
                  <a:lnTo>
                    <a:pt x="20" y="94"/>
                  </a:lnTo>
                  <a:lnTo>
                    <a:pt x="24" y="96"/>
                  </a:lnTo>
                  <a:lnTo>
                    <a:pt x="28" y="99"/>
                  </a:lnTo>
                  <a:lnTo>
                    <a:pt x="32" y="102"/>
                  </a:lnTo>
                  <a:lnTo>
                    <a:pt x="38" y="103"/>
                  </a:lnTo>
                  <a:lnTo>
                    <a:pt x="42" y="105"/>
                  </a:lnTo>
                  <a:lnTo>
                    <a:pt x="47" y="105"/>
                  </a:lnTo>
                  <a:lnTo>
                    <a:pt x="53" y="106"/>
                  </a:lnTo>
                  <a:lnTo>
                    <a:pt x="59" y="105"/>
                  </a:lnTo>
                  <a:lnTo>
                    <a:pt x="64" y="105"/>
                  </a:lnTo>
                  <a:lnTo>
                    <a:pt x="68" y="103"/>
                  </a:lnTo>
                  <a:lnTo>
                    <a:pt x="74" y="102"/>
                  </a:lnTo>
                  <a:lnTo>
                    <a:pt x="78" y="99"/>
                  </a:lnTo>
                  <a:lnTo>
                    <a:pt x="82" y="96"/>
                  </a:lnTo>
                  <a:lnTo>
                    <a:pt x="86" y="94"/>
                  </a:lnTo>
                  <a:lnTo>
                    <a:pt x="91" y="89"/>
                  </a:lnTo>
                  <a:lnTo>
                    <a:pt x="93" y="87"/>
                  </a:lnTo>
                  <a:lnTo>
                    <a:pt x="96" y="82"/>
                  </a:lnTo>
                  <a:lnTo>
                    <a:pt x="99" y="78"/>
                  </a:lnTo>
                  <a:lnTo>
                    <a:pt x="102" y="73"/>
                  </a:lnTo>
                  <a:lnTo>
                    <a:pt x="103" y="68"/>
                  </a:lnTo>
                  <a:lnTo>
                    <a:pt x="104" y="63"/>
                  </a:lnTo>
                  <a:lnTo>
                    <a:pt x="106" y="59"/>
                  </a:lnTo>
                  <a:lnTo>
                    <a:pt x="106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27" name="Freeform 92"/>
            <p:cNvSpPr>
              <a:spLocks/>
            </p:cNvSpPr>
            <p:nvPr/>
          </p:nvSpPr>
          <p:spPr bwMode="auto">
            <a:xfrm>
              <a:off x="806" y="2888"/>
              <a:ext cx="53" cy="53"/>
            </a:xfrm>
            <a:custGeom>
              <a:avLst/>
              <a:gdLst>
                <a:gd name="T0" fmla="*/ 106 w 106"/>
                <a:gd name="T1" fmla="*/ 47 h 106"/>
                <a:gd name="T2" fmla="*/ 103 w 106"/>
                <a:gd name="T3" fmla="*/ 36 h 106"/>
                <a:gd name="T4" fmla="*/ 99 w 106"/>
                <a:gd name="T5" fmla="*/ 28 h 106"/>
                <a:gd name="T6" fmla="*/ 93 w 106"/>
                <a:gd name="T7" fmla="*/ 20 h 106"/>
                <a:gd name="T8" fmla="*/ 86 w 106"/>
                <a:gd name="T9" fmla="*/ 13 h 106"/>
                <a:gd name="T10" fmla="*/ 78 w 106"/>
                <a:gd name="T11" fmla="*/ 7 h 106"/>
                <a:gd name="T12" fmla="*/ 68 w 106"/>
                <a:gd name="T13" fmla="*/ 3 h 106"/>
                <a:gd name="T14" fmla="*/ 59 w 106"/>
                <a:gd name="T15" fmla="*/ 0 h 106"/>
                <a:gd name="T16" fmla="*/ 47 w 106"/>
                <a:gd name="T17" fmla="*/ 0 h 106"/>
                <a:gd name="T18" fmla="*/ 38 w 106"/>
                <a:gd name="T19" fmla="*/ 3 h 106"/>
                <a:gd name="T20" fmla="*/ 28 w 106"/>
                <a:gd name="T21" fmla="*/ 7 h 106"/>
                <a:gd name="T22" fmla="*/ 20 w 106"/>
                <a:gd name="T23" fmla="*/ 13 h 106"/>
                <a:gd name="T24" fmla="*/ 13 w 106"/>
                <a:gd name="T25" fmla="*/ 20 h 106"/>
                <a:gd name="T26" fmla="*/ 7 w 106"/>
                <a:gd name="T27" fmla="*/ 28 h 106"/>
                <a:gd name="T28" fmla="*/ 3 w 106"/>
                <a:gd name="T29" fmla="*/ 36 h 106"/>
                <a:gd name="T30" fmla="*/ 0 w 106"/>
                <a:gd name="T31" fmla="*/ 47 h 106"/>
                <a:gd name="T32" fmla="*/ 0 w 106"/>
                <a:gd name="T33" fmla="*/ 59 h 106"/>
                <a:gd name="T34" fmla="*/ 3 w 106"/>
                <a:gd name="T35" fmla="*/ 68 h 106"/>
                <a:gd name="T36" fmla="*/ 7 w 106"/>
                <a:gd name="T37" fmla="*/ 78 h 106"/>
                <a:gd name="T38" fmla="*/ 13 w 106"/>
                <a:gd name="T39" fmla="*/ 87 h 106"/>
                <a:gd name="T40" fmla="*/ 20 w 106"/>
                <a:gd name="T41" fmla="*/ 94 h 106"/>
                <a:gd name="T42" fmla="*/ 28 w 106"/>
                <a:gd name="T43" fmla="*/ 99 h 106"/>
                <a:gd name="T44" fmla="*/ 38 w 106"/>
                <a:gd name="T45" fmla="*/ 103 h 106"/>
                <a:gd name="T46" fmla="*/ 47 w 106"/>
                <a:gd name="T47" fmla="*/ 105 h 106"/>
                <a:gd name="T48" fmla="*/ 59 w 106"/>
                <a:gd name="T49" fmla="*/ 105 h 106"/>
                <a:gd name="T50" fmla="*/ 68 w 106"/>
                <a:gd name="T51" fmla="*/ 103 h 106"/>
                <a:gd name="T52" fmla="*/ 78 w 106"/>
                <a:gd name="T53" fmla="*/ 99 h 106"/>
                <a:gd name="T54" fmla="*/ 86 w 106"/>
                <a:gd name="T55" fmla="*/ 94 h 106"/>
                <a:gd name="T56" fmla="*/ 93 w 106"/>
                <a:gd name="T57" fmla="*/ 87 h 106"/>
                <a:gd name="T58" fmla="*/ 99 w 106"/>
                <a:gd name="T59" fmla="*/ 78 h 106"/>
                <a:gd name="T60" fmla="*/ 103 w 106"/>
                <a:gd name="T61" fmla="*/ 68 h 106"/>
                <a:gd name="T62" fmla="*/ 106 w 106"/>
                <a:gd name="T63" fmla="*/ 5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lnTo>
                    <a:pt x="106" y="47"/>
                  </a:lnTo>
                  <a:lnTo>
                    <a:pt x="104" y="42"/>
                  </a:lnTo>
                  <a:lnTo>
                    <a:pt x="103" y="36"/>
                  </a:lnTo>
                  <a:lnTo>
                    <a:pt x="102" y="32"/>
                  </a:lnTo>
                  <a:lnTo>
                    <a:pt x="99" y="28"/>
                  </a:lnTo>
                  <a:lnTo>
                    <a:pt x="96" y="24"/>
                  </a:lnTo>
                  <a:lnTo>
                    <a:pt x="93" y="20"/>
                  </a:lnTo>
                  <a:lnTo>
                    <a:pt x="91" y="15"/>
                  </a:lnTo>
                  <a:lnTo>
                    <a:pt x="86" y="13"/>
                  </a:lnTo>
                  <a:lnTo>
                    <a:pt x="82" y="8"/>
                  </a:lnTo>
                  <a:lnTo>
                    <a:pt x="78" y="7"/>
                  </a:lnTo>
                  <a:lnTo>
                    <a:pt x="74" y="4"/>
                  </a:lnTo>
                  <a:lnTo>
                    <a:pt x="68" y="3"/>
                  </a:lnTo>
                  <a:lnTo>
                    <a:pt x="64" y="1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1"/>
                  </a:lnTo>
                  <a:lnTo>
                    <a:pt x="38" y="3"/>
                  </a:lnTo>
                  <a:lnTo>
                    <a:pt x="32" y="4"/>
                  </a:lnTo>
                  <a:lnTo>
                    <a:pt x="28" y="7"/>
                  </a:lnTo>
                  <a:lnTo>
                    <a:pt x="24" y="8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0" y="24"/>
                  </a:lnTo>
                  <a:lnTo>
                    <a:pt x="7" y="28"/>
                  </a:lnTo>
                  <a:lnTo>
                    <a:pt x="4" y="32"/>
                  </a:lnTo>
                  <a:lnTo>
                    <a:pt x="3" y="36"/>
                  </a:lnTo>
                  <a:lnTo>
                    <a:pt x="2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2" y="63"/>
                  </a:lnTo>
                  <a:lnTo>
                    <a:pt x="3" y="68"/>
                  </a:lnTo>
                  <a:lnTo>
                    <a:pt x="4" y="73"/>
                  </a:lnTo>
                  <a:lnTo>
                    <a:pt x="7" y="78"/>
                  </a:lnTo>
                  <a:lnTo>
                    <a:pt x="10" y="82"/>
                  </a:lnTo>
                  <a:lnTo>
                    <a:pt x="13" y="87"/>
                  </a:lnTo>
                  <a:lnTo>
                    <a:pt x="15" y="89"/>
                  </a:lnTo>
                  <a:lnTo>
                    <a:pt x="20" y="94"/>
                  </a:lnTo>
                  <a:lnTo>
                    <a:pt x="24" y="96"/>
                  </a:lnTo>
                  <a:lnTo>
                    <a:pt x="28" y="99"/>
                  </a:lnTo>
                  <a:lnTo>
                    <a:pt x="32" y="102"/>
                  </a:lnTo>
                  <a:lnTo>
                    <a:pt x="38" y="103"/>
                  </a:lnTo>
                  <a:lnTo>
                    <a:pt x="42" y="105"/>
                  </a:lnTo>
                  <a:lnTo>
                    <a:pt x="47" y="105"/>
                  </a:lnTo>
                  <a:lnTo>
                    <a:pt x="53" y="106"/>
                  </a:lnTo>
                  <a:lnTo>
                    <a:pt x="59" y="105"/>
                  </a:lnTo>
                  <a:lnTo>
                    <a:pt x="64" y="105"/>
                  </a:lnTo>
                  <a:lnTo>
                    <a:pt x="68" y="103"/>
                  </a:lnTo>
                  <a:lnTo>
                    <a:pt x="74" y="102"/>
                  </a:lnTo>
                  <a:lnTo>
                    <a:pt x="78" y="99"/>
                  </a:lnTo>
                  <a:lnTo>
                    <a:pt x="82" y="96"/>
                  </a:lnTo>
                  <a:lnTo>
                    <a:pt x="86" y="94"/>
                  </a:lnTo>
                  <a:lnTo>
                    <a:pt x="91" y="89"/>
                  </a:lnTo>
                  <a:lnTo>
                    <a:pt x="93" y="87"/>
                  </a:lnTo>
                  <a:lnTo>
                    <a:pt x="96" y="82"/>
                  </a:lnTo>
                  <a:lnTo>
                    <a:pt x="99" y="78"/>
                  </a:lnTo>
                  <a:lnTo>
                    <a:pt x="102" y="73"/>
                  </a:lnTo>
                  <a:lnTo>
                    <a:pt x="103" y="68"/>
                  </a:lnTo>
                  <a:lnTo>
                    <a:pt x="104" y="63"/>
                  </a:lnTo>
                  <a:lnTo>
                    <a:pt x="106" y="59"/>
                  </a:lnTo>
                  <a:lnTo>
                    <a:pt x="106" y="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28" name="Line 93"/>
            <p:cNvSpPr>
              <a:spLocks noChangeShapeType="1"/>
            </p:cNvSpPr>
            <p:nvPr/>
          </p:nvSpPr>
          <p:spPr bwMode="auto">
            <a:xfrm flipV="1">
              <a:off x="1279" y="2307"/>
              <a:ext cx="0" cy="2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29" name="Rectangle 94"/>
            <p:cNvSpPr>
              <a:spLocks noChangeArrowheads="1"/>
            </p:cNvSpPr>
            <p:nvPr/>
          </p:nvSpPr>
          <p:spPr bwMode="auto">
            <a:xfrm>
              <a:off x="1240" y="1982"/>
              <a:ext cx="79" cy="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30" name="Rectangle 95"/>
            <p:cNvSpPr>
              <a:spLocks noChangeArrowheads="1"/>
            </p:cNvSpPr>
            <p:nvPr/>
          </p:nvSpPr>
          <p:spPr bwMode="auto">
            <a:xfrm>
              <a:off x="1240" y="1982"/>
              <a:ext cx="79" cy="2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31" name="Line 96"/>
            <p:cNvSpPr>
              <a:spLocks noChangeShapeType="1"/>
            </p:cNvSpPr>
            <p:nvPr/>
          </p:nvSpPr>
          <p:spPr bwMode="auto">
            <a:xfrm>
              <a:off x="1279" y="2245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33" name="Line 98"/>
            <p:cNvSpPr>
              <a:spLocks noChangeShapeType="1"/>
            </p:cNvSpPr>
            <p:nvPr/>
          </p:nvSpPr>
          <p:spPr bwMode="auto">
            <a:xfrm flipV="1">
              <a:off x="1279" y="1747"/>
              <a:ext cx="0" cy="2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35" name="Line 100"/>
            <p:cNvSpPr>
              <a:spLocks noChangeShapeType="1"/>
            </p:cNvSpPr>
            <p:nvPr/>
          </p:nvSpPr>
          <p:spPr bwMode="auto">
            <a:xfrm flipH="1">
              <a:off x="1279" y="2571"/>
              <a:ext cx="3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36" name="Freeform 101"/>
            <p:cNvSpPr>
              <a:spLocks/>
            </p:cNvSpPr>
            <p:nvPr/>
          </p:nvSpPr>
          <p:spPr bwMode="auto">
            <a:xfrm>
              <a:off x="1257" y="2549"/>
              <a:ext cx="45" cy="45"/>
            </a:xfrm>
            <a:custGeom>
              <a:avLst/>
              <a:gdLst>
                <a:gd name="T0" fmla="*/ 91 w 91"/>
                <a:gd name="T1" fmla="*/ 44 h 90"/>
                <a:gd name="T2" fmla="*/ 91 w 91"/>
                <a:gd name="T3" fmla="*/ 40 h 90"/>
                <a:gd name="T4" fmla="*/ 89 w 91"/>
                <a:gd name="T5" fmla="*/ 36 h 90"/>
                <a:gd name="T6" fmla="*/ 88 w 91"/>
                <a:gd name="T7" fmla="*/ 32 h 90"/>
                <a:gd name="T8" fmla="*/ 87 w 91"/>
                <a:gd name="T9" fmla="*/ 28 h 90"/>
                <a:gd name="T10" fmla="*/ 85 w 91"/>
                <a:gd name="T11" fmla="*/ 23 h 90"/>
                <a:gd name="T12" fmla="*/ 82 w 91"/>
                <a:gd name="T13" fmla="*/ 19 h 90"/>
                <a:gd name="T14" fmla="*/ 77 w 91"/>
                <a:gd name="T15" fmla="*/ 14 h 90"/>
                <a:gd name="T16" fmla="*/ 71 w 91"/>
                <a:gd name="T17" fmla="*/ 8 h 90"/>
                <a:gd name="T18" fmla="*/ 67 w 91"/>
                <a:gd name="T19" fmla="*/ 5 h 90"/>
                <a:gd name="T20" fmla="*/ 63 w 91"/>
                <a:gd name="T21" fmla="*/ 4 h 90"/>
                <a:gd name="T22" fmla="*/ 59 w 91"/>
                <a:gd name="T23" fmla="*/ 1 h 90"/>
                <a:gd name="T24" fmla="*/ 55 w 91"/>
                <a:gd name="T25" fmla="*/ 1 h 90"/>
                <a:gd name="T26" fmla="*/ 51 w 91"/>
                <a:gd name="T27" fmla="*/ 0 h 90"/>
                <a:gd name="T28" fmla="*/ 45 w 91"/>
                <a:gd name="T29" fmla="*/ 0 h 90"/>
                <a:gd name="T30" fmla="*/ 41 w 91"/>
                <a:gd name="T31" fmla="*/ 0 h 90"/>
                <a:gd name="T32" fmla="*/ 37 w 91"/>
                <a:gd name="T33" fmla="*/ 1 h 90"/>
                <a:gd name="T34" fmla="*/ 32 w 91"/>
                <a:gd name="T35" fmla="*/ 1 h 90"/>
                <a:gd name="T36" fmla="*/ 28 w 91"/>
                <a:gd name="T37" fmla="*/ 4 h 90"/>
                <a:gd name="T38" fmla="*/ 24 w 91"/>
                <a:gd name="T39" fmla="*/ 5 h 90"/>
                <a:gd name="T40" fmla="*/ 20 w 91"/>
                <a:gd name="T41" fmla="*/ 8 h 90"/>
                <a:gd name="T42" fmla="*/ 14 w 91"/>
                <a:gd name="T43" fmla="*/ 14 h 90"/>
                <a:gd name="T44" fmla="*/ 9 w 91"/>
                <a:gd name="T45" fmla="*/ 19 h 90"/>
                <a:gd name="T46" fmla="*/ 6 w 91"/>
                <a:gd name="T47" fmla="*/ 23 h 90"/>
                <a:gd name="T48" fmla="*/ 5 w 91"/>
                <a:gd name="T49" fmla="*/ 28 h 90"/>
                <a:gd name="T50" fmla="*/ 3 w 91"/>
                <a:gd name="T51" fmla="*/ 32 h 90"/>
                <a:gd name="T52" fmla="*/ 2 w 91"/>
                <a:gd name="T53" fmla="*/ 36 h 90"/>
                <a:gd name="T54" fmla="*/ 0 w 91"/>
                <a:gd name="T55" fmla="*/ 40 h 90"/>
                <a:gd name="T56" fmla="*/ 0 w 91"/>
                <a:gd name="T57" fmla="*/ 44 h 90"/>
                <a:gd name="T58" fmla="*/ 0 w 91"/>
                <a:gd name="T59" fmla="*/ 44 h 90"/>
                <a:gd name="T60" fmla="*/ 0 w 91"/>
                <a:gd name="T61" fmla="*/ 50 h 90"/>
                <a:gd name="T62" fmla="*/ 2 w 91"/>
                <a:gd name="T63" fmla="*/ 54 h 90"/>
                <a:gd name="T64" fmla="*/ 3 w 91"/>
                <a:gd name="T65" fmla="*/ 58 h 90"/>
                <a:gd name="T66" fmla="*/ 5 w 91"/>
                <a:gd name="T67" fmla="*/ 63 h 90"/>
                <a:gd name="T68" fmla="*/ 6 w 91"/>
                <a:gd name="T69" fmla="*/ 67 h 90"/>
                <a:gd name="T70" fmla="*/ 9 w 91"/>
                <a:gd name="T71" fmla="*/ 70 h 90"/>
                <a:gd name="T72" fmla="*/ 14 w 91"/>
                <a:gd name="T73" fmla="*/ 77 h 90"/>
                <a:gd name="T74" fmla="*/ 20 w 91"/>
                <a:gd name="T75" fmla="*/ 82 h 90"/>
                <a:gd name="T76" fmla="*/ 24 w 91"/>
                <a:gd name="T77" fmla="*/ 85 h 90"/>
                <a:gd name="T78" fmla="*/ 28 w 91"/>
                <a:gd name="T79" fmla="*/ 86 h 90"/>
                <a:gd name="T80" fmla="*/ 32 w 91"/>
                <a:gd name="T81" fmla="*/ 88 h 90"/>
                <a:gd name="T82" fmla="*/ 37 w 91"/>
                <a:gd name="T83" fmla="*/ 89 h 90"/>
                <a:gd name="T84" fmla="*/ 41 w 91"/>
                <a:gd name="T85" fmla="*/ 90 h 90"/>
                <a:gd name="T86" fmla="*/ 45 w 91"/>
                <a:gd name="T87" fmla="*/ 90 h 90"/>
                <a:gd name="T88" fmla="*/ 51 w 91"/>
                <a:gd name="T89" fmla="*/ 90 h 90"/>
                <a:gd name="T90" fmla="*/ 55 w 91"/>
                <a:gd name="T91" fmla="*/ 89 h 90"/>
                <a:gd name="T92" fmla="*/ 59 w 91"/>
                <a:gd name="T93" fmla="*/ 88 h 90"/>
                <a:gd name="T94" fmla="*/ 63 w 91"/>
                <a:gd name="T95" fmla="*/ 86 h 90"/>
                <a:gd name="T96" fmla="*/ 67 w 91"/>
                <a:gd name="T97" fmla="*/ 85 h 90"/>
                <a:gd name="T98" fmla="*/ 71 w 91"/>
                <a:gd name="T99" fmla="*/ 82 h 90"/>
                <a:gd name="T100" fmla="*/ 77 w 91"/>
                <a:gd name="T101" fmla="*/ 77 h 90"/>
                <a:gd name="T102" fmla="*/ 82 w 91"/>
                <a:gd name="T103" fmla="*/ 70 h 90"/>
                <a:gd name="T104" fmla="*/ 85 w 91"/>
                <a:gd name="T105" fmla="*/ 67 h 90"/>
                <a:gd name="T106" fmla="*/ 87 w 91"/>
                <a:gd name="T107" fmla="*/ 63 h 90"/>
                <a:gd name="T108" fmla="*/ 88 w 91"/>
                <a:gd name="T109" fmla="*/ 58 h 90"/>
                <a:gd name="T110" fmla="*/ 89 w 91"/>
                <a:gd name="T111" fmla="*/ 54 h 90"/>
                <a:gd name="T112" fmla="*/ 91 w 91"/>
                <a:gd name="T113" fmla="*/ 50 h 90"/>
                <a:gd name="T114" fmla="*/ 91 w 91"/>
                <a:gd name="T11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1" h="90">
                  <a:moveTo>
                    <a:pt x="91" y="44"/>
                  </a:moveTo>
                  <a:lnTo>
                    <a:pt x="91" y="40"/>
                  </a:lnTo>
                  <a:lnTo>
                    <a:pt x="89" y="36"/>
                  </a:lnTo>
                  <a:lnTo>
                    <a:pt x="88" y="32"/>
                  </a:lnTo>
                  <a:lnTo>
                    <a:pt x="87" y="28"/>
                  </a:lnTo>
                  <a:lnTo>
                    <a:pt x="85" y="23"/>
                  </a:lnTo>
                  <a:lnTo>
                    <a:pt x="82" y="19"/>
                  </a:lnTo>
                  <a:lnTo>
                    <a:pt x="77" y="14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4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28" y="4"/>
                  </a:lnTo>
                  <a:lnTo>
                    <a:pt x="24" y="5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9" y="19"/>
                  </a:lnTo>
                  <a:lnTo>
                    <a:pt x="6" y="23"/>
                  </a:lnTo>
                  <a:lnTo>
                    <a:pt x="5" y="28"/>
                  </a:lnTo>
                  <a:lnTo>
                    <a:pt x="3" y="32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2" y="54"/>
                  </a:lnTo>
                  <a:lnTo>
                    <a:pt x="3" y="58"/>
                  </a:lnTo>
                  <a:lnTo>
                    <a:pt x="5" y="63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14" y="77"/>
                  </a:lnTo>
                  <a:lnTo>
                    <a:pt x="20" y="82"/>
                  </a:lnTo>
                  <a:lnTo>
                    <a:pt x="24" y="85"/>
                  </a:lnTo>
                  <a:lnTo>
                    <a:pt x="28" y="86"/>
                  </a:lnTo>
                  <a:lnTo>
                    <a:pt x="32" y="88"/>
                  </a:lnTo>
                  <a:lnTo>
                    <a:pt x="37" y="89"/>
                  </a:lnTo>
                  <a:lnTo>
                    <a:pt x="41" y="90"/>
                  </a:lnTo>
                  <a:lnTo>
                    <a:pt x="45" y="90"/>
                  </a:lnTo>
                  <a:lnTo>
                    <a:pt x="51" y="90"/>
                  </a:lnTo>
                  <a:lnTo>
                    <a:pt x="55" y="89"/>
                  </a:lnTo>
                  <a:lnTo>
                    <a:pt x="59" y="88"/>
                  </a:lnTo>
                  <a:lnTo>
                    <a:pt x="63" y="86"/>
                  </a:lnTo>
                  <a:lnTo>
                    <a:pt x="67" y="85"/>
                  </a:lnTo>
                  <a:lnTo>
                    <a:pt x="71" y="82"/>
                  </a:lnTo>
                  <a:lnTo>
                    <a:pt x="77" y="77"/>
                  </a:lnTo>
                  <a:lnTo>
                    <a:pt x="82" y="70"/>
                  </a:lnTo>
                  <a:lnTo>
                    <a:pt x="85" y="67"/>
                  </a:lnTo>
                  <a:lnTo>
                    <a:pt x="87" y="63"/>
                  </a:lnTo>
                  <a:lnTo>
                    <a:pt x="88" y="58"/>
                  </a:lnTo>
                  <a:lnTo>
                    <a:pt x="89" y="54"/>
                  </a:lnTo>
                  <a:lnTo>
                    <a:pt x="91" y="50"/>
                  </a:lnTo>
                  <a:lnTo>
                    <a:pt x="9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37" name="Line 102"/>
            <p:cNvSpPr>
              <a:spLocks noChangeShapeType="1"/>
            </p:cNvSpPr>
            <p:nvPr/>
          </p:nvSpPr>
          <p:spPr bwMode="auto">
            <a:xfrm>
              <a:off x="1621" y="2453"/>
              <a:ext cx="0" cy="23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38" name="Line 103"/>
            <p:cNvSpPr>
              <a:spLocks noChangeShapeType="1"/>
            </p:cNvSpPr>
            <p:nvPr/>
          </p:nvSpPr>
          <p:spPr bwMode="auto">
            <a:xfrm>
              <a:off x="1673" y="2453"/>
              <a:ext cx="0" cy="23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40" name="Line 105"/>
            <p:cNvSpPr>
              <a:spLocks noChangeShapeType="1"/>
            </p:cNvSpPr>
            <p:nvPr/>
          </p:nvSpPr>
          <p:spPr bwMode="auto">
            <a:xfrm flipV="1">
              <a:off x="1673" y="2569"/>
              <a:ext cx="226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41" name="Freeform 106"/>
            <p:cNvSpPr>
              <a:spLocks/>
            </p:cNvSpPr>
            <p:nvPr/>
          </p:nvSpPr>
          <p:spPr bwMode="auto">
            <a:xfrm>
              <a:off x="1884" y="2545"/>
              <a:ext cx="52" cy="53"/>
            </a:xfrm>
            <a:custGeom>
              <a:avLst/>
              <a:gdLst>
                <a:gd name="T0" fmla="*/ 104 w 104"/>
                <a:gd name="T1" fmla="*/ 47 h 104"/>
                <a:gd name="T2" fmla="*/ 103 w 104"/>
                <a:gd name="T3" fmla="*/ 36 h 104"/>
                <a:gd name="T4" fmla="*/ 99 w 104"/>
                <a:gd name="T5" fmla="*/ 26 h 104"/>
                <a:gd name="T6" fmla="*/ 93 w 104"/>
                <a:gd name="T7" fmla="*/ 18 h 104"/>
                <a:gd name="T8" fmla="*/ 86 w 104"/>
                <a:gd name="T9" fmla="*/ 11 h 104"/>
                <a:gd name="T10" fmla="*/ 78 w 104"/>
                <a:gd name="T11" fmla="*/ 5 h 104"/>
                <a:gd name="T12" fmla="*/ 68 w 104"/>
                <a:gd name="T13" fmla="*/ 1 h 104"/>
                <a:gd name="T14" fmla="*/ 57 w 104"/>
                <a:gd name="T15" fmla="*/ 0 h 104"/>
                <a:gd name="T16" fmla="*/ 47 w 104"/>
                <a:gd name="T17" fmla="*/ 0 h 104"/>
                <a:gd name="T18" fmla="*/ 36 w 104"/>
                <a:gd name="T19" fmla="*/ 1 h 104"/>
                <a:gd name="T20" fmla="*/ 28 w 104"/>
                <a:gd name="T21" fmla="*/ 5 h 104"/>
                <a:gd name="T22" fmla="*/ 19 w 104"/>
                <a:gd name="T23" fmla="*/ 11 h 104"/>
                <a:gd name="T24" fmla="*/ 11 w 104"/>
                <a:gd name="T25" fmla="*/ 18 h 104"/>
                <a:gd name="T26" fmla="*/ 6 w 104"/>
                <a:gd name="T27" fmla="*/ 26 h 104"/>
                <a:gd name="T28" fmla="*/ 1 w 104"/>
                <a:gd name="T29" fmla="*/ 36 h 104"/>
                <a:gd name="T30" fmla="*/ 0 w 104"/>
                <a:gd name="T31" fmla="*/ 47 h 104"/>
                <a:gd name="T32" fmla="*/ 0 w 104"/>
                <a:gd name="T33" fmla="*/ 57 h 104"/>
                <a:gd name="T34" fmla="*/ 1 w 104"/>
                <a:gd name="T35" fmla="*/ 68 h 104"/>
                <a:gd name="T36" fmla="*/ 6 w 104"/>
                <a:gd name="T37" fmla="*/ 77 h 104"/>
                <a:gd name="T38" fmla="*/ 11 w 104"/>
                <a:gd name="T39" fmla="*/ 85 h 104"/>
                <a:gd name="T40" fmla="*/ 19 w 104"/>
                <a:gd name="T41" fmla="*/ 93 h 104"/>
                <a:gd name="T42" fmla="*/ 28 w 104"/>
                <a:gd name="T43" fmla="*/ 99 h 104"/>
                <a:gd name="T44" fmla="*/ 36 w 104"/>
                <a:gd name="T45" fmla="*/ 103 h 104"/>
                <a:gd name="T46" fmla="*/ 47 w 104"/>
                <a:gd name="T47" fmla="*/ 104 h 104"/>
                <a:gd name="T48" fmla="*/ 57 w 104"/>
                <a:gd name="T49" fmla="*/ 104 h 104"/>
                <a:gd name="T50" fmla="*/ 68 w 104"/>
                <a:gd name="T51" fmla="*/ 103 h 104"/>
                <a:gd name="T52" fmla="*/ 78 w 104"/>
                <a:gd name="T53" fmla="*/ 99 h 104"/>
                <a:gd name="T54" fmla="*/ 86 w 104"/>
                <a:gd name="T55" fmla="*/ 93 h 104"/>
                <a:gd name="T56" fmla="*/ 93 w 104"/>
                <a:gd name="T57" fmla="*/ 85 h 104"/>
                <a:gd name="T58" fmla="*/ 99 w 104"/>
                <a:gd name="T59" fmla="*/ 77 h 104"/>
                <a:gd name="T60" fmla="*/ 103 w 104"/>
                <a:gd name="T61" fmla="*/ 68 h 104"/>
                <a:gd name="T62" fmla="*/ 104 w 104"/>
                <a:gd name="T63" fmla="*/ 5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104" y="51"/>
                  </a:moveTo>
                  <a:lnTo>
                    <a:pt x="104" y="47"/>
                  </a:lnTo>
                  <a:lnTo>
                    <a:pt x="104" y="42"/>
                  </a:lnTo>
                  <a:lnTo>
                    <a:pt x="103" y="36"/>
                  </a:lnTo>
                  <a:lnTo>
                    <a:pt x="100" y="32"/>
                  </a:lnTo>
                  <a:lnTo>
                    <a:pt x="99" y="26"/>
                  </a:lnTo>
                  <a:lnTo>
                    <a:pt x="96" y="22"/>
                  </a:lnTo>
                  <a:lnTo>
                    <a:pt x="93" y="18"/>
                  </a:lnTo>
                  <a:lnTo>
                    <a:pt x="89" y="15"/>
                  </a:lnTo>
                  <a:lnTo>
                    <a:pt x="86" y="11"/>
                  </a:lnTo>
                  <a:lnTo>
                    <a:pt x="82" y="8"/>
                  </a:lnTo>
                  <a:lnTo>
                    <a:pt x="78" y="5"/>
                  </a:lnTo>
                  <a:lnTo>
                    <a:pt x="72" y="4"/>
                  </a:lnTo>
                  <a:lnTo>
                    <a:pt x="68" y="1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6" y="1"/>
                  </a:lnTo>
                  <a:lnTo>
                    <a:pt x="32" y="4"/>
                  </a:lnTo>
                  <a:lnTo>
                    <a:pt x="28" y="5"/>
                  </a:lnTo>
                  <a:lnTo>
                    <a:pt x="22" y="8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1" y="18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4" y="32"/>
                  </a:lnTo>
                  <a:lnTo>
                    <a:pt x="1" y="36"/>
                  </a:lnTo>
                  <a:lnTo>
                    <a:pt x="1" y="42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1" y="63"/>
                  </a:lnTo>
                  <a:lnTo>
                    <a:pt x="1" y="68"/>
                  </a:lnTo>
                  <a:lnTo>
                    <a:pt x="4" y="72"/>
                  </a:lnTo>
                  <a:lnTo>
                    <a:pt x="6" y="77"/>
                  </a:lnTo>
                  <a:lnTo>
                    <a:pt x="8" y="82"/>
                  </a:lnTo>
                  <a:lnTo>
                    <a:pt x="11" y="85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2" y="96"/>
                  </a:lnTo>
                  <a:lnTo>
                    <a:pt x="28" y="99"/>
                  </a:lnTo>
                  <a:lnTo>
                    <a:pt x="32" y="100"/>
                  </a:lnTo>
                  <a:lnTo>
                    <a:pt x="36" y="103"/>
                  </a:lnTo>
                  <a:lnTo>
                    <a:pt x="42" y="103"/>
                  </a:lnTo>
                  <a:lnTo>
                    <a:pt x="47" y="104"/>
                  </a:lnTo>
                  <a:lnTo>
                    <a:pt x="53" y="104"/>
                  </a:lnTo>
                  <a:lnTo>
                    <a:pt x="57" y="104"/>
                  </a:lnTo>
                  <a:lnTo>
                    <a:pt x="63" y="103"/>
                  </a:lnTo>
                  <a:lnTo>
                    <a:pt x="68" y="103"/>
                  </a:lnTo>
                  <a:lnTo>
                    <a:pt x="72" y="100"/>
                  </a:lnTo>
                  <a:lnTo>
                    <a:pt x="78" y="99"/>
                  </a:lnTo>
                  <a:lnTo>
                    <a:pt x="82" y="96"/>
                  </a:lnTo>
                  <a:lnTo>
                    <a:pt x="86" y="93"/>
                  </a:lnTo>
                  <a:lnTo>
                    <a:pt x="89" y="89"/>
                  </a:lnTo>
                  <a:lnTo>
                    <a:pt x="93" y="85"/>
                  </a:lnTo>
                  <a:lnTo>
                    <a:pt x="96" y="82"/>
                  </a:lnTo>
                  <a:lnTo>
                    <a:pt x="99" y="77"/>
                  </a:lnTo>
                  <a:lnTo>
                    <a:pt x="100" y="72"/>
                  </a:lnTo>
                  <a:lnTo>
                    <a:pt x="103" y="68"/>
                  </a:lnTo>
                  <a:lnTo>
                    <a:pt x="104" y="63"/>
                  </a:lnTo>
                  <a:lnTo>
                    <a:pt x="104" y="57"/>
                  </a:lnTo>
                  <a:lnTo>
                    <a:pt x="104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42" name="Freeform 107"/>
            <p:cNvSpPr>
              <a:spLocks/>
            </p:cNvSpPr>
            <p:nvPr/>
          </p:nvSpPr>
          <p:spPr bwMode="auto">
            <a:xfrm>
              <a:off x="1884" y="2545"/>
              <a:ext cx="52" cy="53"/>
            </a:xfrm>
            <a:custGeom>
              <a:avLst/>
              <a:gdLst>
                <a:gd name="T0" fmla="*/ 104 w 104"/>
                <a:gd name="T1" fmla="*/ 47 h 104"/>
                <a:gd name="T2" fmla="*/ 103 w 104"/>
                <a:gd name="T3" fmla="*/ 36 h 104"/>
                <a:gd name="T4" fmla="*/ 99 w 104"/>
                <a:gd name="T5" fmla="*/ 26 h 104"/>
                <a:gd name="T6" fmla="*/ 93 w 104"/>
                <a:gd name="T7" fmla="*/ 18 h 104"/>
                <a:gd name="T8" fmla="*/ 86 w 104"/>
                <a:gd name="T9" fmla="*/ 11 h 104"/>
                <a:gd name="T10" fmla="*/ 78 w 104"/>
                <a:gd name="T11" fmla="*/ 5 h 104"/>
                <a:gd name="T12" fmla="*/ 68 w 104"/>
                <a:gd name="T13" fmla="*/ 1 h 104"/>
                <a:gd name="T14" fmla="*/ 57 w 104"/>
                <a:gd name="T15" fmla="*/ 0 h 104"/>
                <a:gd name="T16" fmla="*/ 47 w 104"/>
                <a:gd name="T17" fmla="*/ 0 h 104"/>
                <a:gd name="T18" fmla="*/ 36 w 104"/>
                <a:gd name="T19" fmla="*/ 1 h 104"/>
                <a:gd name="T20" fmla="*/ 28 w 104"/>
                <a:gd name="T21" fmla="*/ 5 h 104"/>
                <a:gd name="T22" fmla="*/ 19 w 104"/>
                <a:gd name="T23" fmla="*/ 11 h 104"/>
                <a:gd name="T24" fmla="*/ 11 w 104"/>
                <a:gd name="T25" fmla="*/ 18 h 104"/>
                <a:gd name="T26" fmla="*/ 6 w 104"/>
                <a:gd name="T27" fmla="*/ 26 h 104"/>
                <a:gd name="T28" fmla="*/ 1 w 104"/>
                <a:gd name="T29" fmla="*/ 36 h 104"/>
                <a:gd name="T30" fmla="*/ 0 w 104"/>
                <a:gd name="T31" fmla="*/ 47 h 104"/>
                <a:gd name="T32" fmla="*/ 0 w 104"/>
                <a:gd name="T33" fmla="*/ 57 h 104"/>
                <a:gd name="T34" fmla="*/ 1 w 104"/>
                <a:gd name="T35" fmla="*/ 68 h 104"/>
                <a:gd name="T36" fmla="*/ 6 w 104"/>
                <a:gd name="T37" fmla="*/ 77 h 104"/>
                <a:gd name="T38" fmla="*/ 11 w 104"/>
                <a:gd name="T39" fmla="*/ 85 h 104"/>
                <a:gd name="T40" fmla="*/ 19 w 104"/>
                <a:gd name="T41" fmla="*/ 93 h 104"/>
                <a:gd name="T42" fmla="*/ 28 w 104"/>
                <a:gd name="T43" fmla="*/ 99 h 104"/>
                <a:gd name="T44" fmla="*/ 36 w 104"/>
                <a:gd name="T45" fmla="*/ 103 h 104"/>
                <a:gd name="T46" fmla="*/ 47 w 104"/>
                <a:gd name="T47" fmla="*/ 104 h 104"/>
                <a:gd name="T48" fmla="*/ 57 w 104"/>
                <a:gd name="T49" fmla="*/ 104 h 104"/>
                <a:gd name="T50" fmla="*/ 68 w 104"/>
                <a:gd name="T51" fmla="*/ 103 h 104"/>
                <a:gd name="T52" fmla="*/ 78 w 104"/>
                <a:gd name="T53" fmla="*/ 99 h 104"/>
                <a:gd name="T54" fmla="*/ 86 w 104"/>
                <a:gd name="T55" fmla="*/ 93 h 104"/>
                <a:gd name="T56" fmla="*/ 93 w 104"/>
                <a:gd name="T57" fmla="*/ 85 h 104"/>
                <a:gd name="T58" fmla="*/ 99 w 104"/>
                <a:gd name="T59" fmla="*/ 77 h 104"/>
                <a:gd name="T60" fmla="*/ 103 w 104"/>
                <a:gd name="T61" fmla="*/ 68 h 104"/>
                <a:gd name="T62" fmla="*/ 104 w 104"/>
                <a:gd name="T63" fmla="*/ 5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104" y="51"/>
                  </a:moveTo>
                  <a:lnTo>
                    <a:pt x="104" y="47"/>
                  </a:lnTo>
                  <a:lnTo>
                    <a:pt x="104" y="42"/>
                  </a:lnTo>
                  <a:lnTo>
                    <a:pt x="103" y="36"/>
                  </a:lnTo>
                  <a:lnTo>
                    <a:pt x="100" y="32"/>
                  </a:lnTo>
                  <a:lnTo>
                    <a:pt x="99" y="26"/>
                  </a:lnTo>
                  <a:lnTo>
                    <a:pt x="96" y="22"/>
                  </a:lnTo>
                  <a:lnTo>
                    <a:pt x="93" y="18"/>
                  </a:lnTo>
                  <a:lnTo>
                    <a:pt x="89" y="15"/>
                  </a:lnTo>
                  <a:lnTo>
                    <a:pt x="86" y="11"/>
                  </a:lnTo>
                  <a:lnTo>
                    <a:pt x="82" y="8"/>
                  </a:lnTo>
                  <a:lnTo>
                    <a:pt x="78" y="5"/>
                  </a:lnTo>
                  <a:lnTo>
                    <a:pt x="72" y="4"/>
                  </a:lnTo>
                  <a:lnTo>
                    <a:pt x="68" y="1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6" y="1"/>
                  </a:lnTo>
                  <a:lnTo>
                    <a:pt x="32" y="4"/>
                  </a:lnTo>
                  <a:lnTo>
                    <a:pt x="28" y="5"/>
                  </a:lnTo>
                  <a:lnTo>
                    <a:pt x="22" y="8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1" y="18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4" y="32"/>
                  </a:lnTo>
                  <a:lnTo>
                    <a:pt x="1" y="36"/>
                  </a:lnTo>
                  <a:lnTo>
                    <a:pt x="1" y="42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1" y="63"/>
                  </a:lnTo>
                  <a:lnTo>
                    <a:pt x="1" y="68"/>
                  </a:lnTo>
                  <a:lnTo>
                    <a:pt x="4" y="72"/>
                  </a:lnTo>
                  <a:lnTo>
                    <a:pt x="6" y="77"/>
                  </a:lnTo>
                  <a:lnTo>
                    <a:pt x="8" y="82"/>
                  </a:lnTo>
                  <a:lnTo>
                    <a:pt x="11" y="85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2" y="96"/>
                  </a:lnTo>
                  <a:lnTo>
                    <a:pt x="28" y="99"/>
                  </a:lnTo>
                  <a:lnTo>
                    <a:pt x="32" y="100"/>
                  </a:lnTo>
                  <a:lnTo>
                    <a:pt x="36" y="103"/>
                  </a:lnTo>
                  <a:lnTo>
                    <a:pt x="42" y="103"/>
                  </a:lnTo>
                  <a:lnTo>
                    <a:pt x="47" y="104"/>
                  </a:lnTo>
                  <a:lnTo>
                    <a:pt x="53" y="104"/>
                  </a:lnTo>
                  <a:lnTo>
                    <a:pt x="57" y="104"/>
                  </a:lnTo>
                  <a:lnTo>
                    <a:pt x="63" y="103"/>
                  </a:lnTo>
                  <a:lnTo>
                    <a:pt x="68" y="103"/>
                  </a:lnTo>
                  <a:lnTo>
                    <a:pt x="72" y="100"/>
                  </a:lnTo>
                  <a:lnTo>
                    <a:pt x="78" y="99"/>
                  </a:lnTo>
                  <a:lnTo>
                    <a:pt x="82" y="96"/>
                  </a:lnTo>
                  <a:lnTo>
                    <a:pt x="86" y="93"/>
                  </a:lnTo>
                  <a:lnTo>
                    <a:pt x="89" y="89"/>
                  </a:lnTo>
                  <a:lnTo>
                    <a:pt x="93" y="85"/>
                  </a:lnTo>
                  <a:lnTo>
                    <a:pt x="96" y="82"/>
                  </a:lnTo>
                  <a:lnTo>
                    <a:pt x="99" y="77"/>
                  </a:lnTo>
                  <a:lnTo>
                    <a:pt x="100" y="72"/>
                  </a:lnTo>
                  <a:lnTo>
                    <a:pt x="103" y="68"/>
                  </a:lnTo>
                  <a:lnTo>
                    <a:pt x="104" y="63"/>
                  </a:lnTo>
                  <a:lnTo>
                    <a:pt x="104" y="57"/>
                  </a:lnTo>
                  <a:lnTo>
                    <a:pt x="104" y="5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43" name="Rectangle 108"/>
            <p:cNvSpPr>
              <a:spLocks noChangeArrowheads="1"/>
            </p:cNvSpPr>
            <p:nvPr/>
          </p:nvSpPr>
          <p:spPr bwMode="auto">
            <a:xfrm>
              <a:off x="1452" y="1775"/>
              <a:ext cx="17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44" name="Rectangle 109"/>
            <p:cNvSpPr>
              <a:spLocks noChangeArrowheads="1"/>
            </p:cNvSpPr>
            <p:nvPr/>
          </p:nvSpPr>
          <p:spPr bwMode="auto">
            <a:xfrm>
              <a:off x="1354" y="1669"/>
              <a:ext cx="17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V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45" name="Rectangle 110"/>
            <p:cNvSpPr>
              <a:spLocks noChangeArrowheads="1"/>
            </p:cNvSpPr>
            <p:nvPr/>
          </p:nvSpPr>
          <p:spPr bwMode="auto">
            <a:xfrm>
              <a:off x="786" y="2985"/>
              <a:ext cx="9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46" name="Rectangle 111"/>
            <p:cNvSpPr>
              <a:spLocks noChangeArrowheads="1"/>
            </p:cNvSpPr>
            <p:nvPr/>
          </p:nvSpPr>
          <p:spPr bwMode="auto">
            <a:xfrm>
              <a:off x="678" y="2847"/>
              <a:ext cx="18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v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47" name="Rectangle 112"/>
            <p:cNvSpPr>
              <a:spLocks noChangeArrowheads="1"/>
            </p:cNvSpPr>
            <p:nvPr/>
          </p:nvSpPr>
          <p:spPr bwMode="auto">
            <a:xfrm>
              <a:off x="2065" y="2585"/>
              <a:ext cx="1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48" name="Rectangle 113"/>
            <p:cNvSpPr>
              <a:spLocks noChangeArrowheads="1"/>
            </p:cNvSpPr>
            <p:nvPr/>
          </p:nvSpPr>
          <p:spPr bwMode="auto">
            <a:xfrm>
              <a:off x="1985" y="2462"/>
              <a:ext cx="16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v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49" name="Rectangle 114"/>
            <p:cNvSpPr>
              <a:spLocks noChangeArrowheads="1"/>
            </p:cNvSpPr>
            <p:nvPr/>
          </p:nvSpPr>
          <p:spPr bwMode="auto">
            <a:xfrm>
              <a:off x="1508" y="2143"/>
              <a:ext cx="11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50" name="Rectangle 115"/>
            <p:cNvSpPr>
              <a:spLocks noChangeArrowheads="1"/>
            </p:cNvSpPr>
            <p:nvPr/>
          </p:nvSpPr>
          <p:spPr bwMode="auto">
            <a:xfrm>
              <a:off x="1406" y="2033"/>
              <a:ext cx="17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501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8"/>
          <p:cNvSpPr>
            <a:spLocks noChangeArrowheads="1"/>
          </p:cNvSpPr>
          <p:nvPr/>
        </p:nvSpPr>
        <p:spPr bwMode="auto">
          <a:xfrm>
            <a:off x="4263231" y="2481262"/>
            <a:ext cx="784225" cy="363537"/>
          </a:xfrm>
          <a:prstGeom prst="rightArrow">
            <a:avLst>
              <a:gd name="adj1" fmla="val 50000"/>
              <a:gd name="adj2" fmla="val 5393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3491" name="图片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9" y="976237"/>
            <a:ext cx="3754234" cy="37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图片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7" y="1058937"/>
            <a:ext cx="3141123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Box 1"/>
          <p:cNvSpPr txBox="1">
            <a:spLocks noChangeArrowheads="1"/>
          </p:cNvSpPr>
          <p:nvPr/>
        </p:nvSpPr>
        <p:spPr bwMode="auto">
          <a:xfrm>
            <a:off x="3127372" y="3629025"/>
            <a:ext cx="455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 dirty="0"/>
              <a:t>Q</a:t>
            </a:r>
            <a:r>
              <a:rPr lang="en-US" altLang="zh-CN" sz="2000" baseline="-25000" dirty="0"/>
              <a:t>1</a:t>
            </a:r>
            <a:endParaRPr lang="zh-CN" altLang="en-US" sz="2000" baseline="-25000" dirty="0"/>
          </a:p>
        </p:txBody>
      </p:sp>
      <p:sp>
        <p:nvSpPr>
          <p:cNvPr id="63495" name="TextBox 8"/>
          <p:cNvSpPr txBox="1">
            <a:spLocks noChangeArrowheads="1"/>
          </p:cNvSpPr>
          <p:nvPr/>
        </p:nvSpPr>
        <p:spPr bwMode="auto">
          <a:xfrm>
            <a:off x="3121837" y="2157858"/>
            <a:ext cx="455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 dirty="0"/>
              <a:t>Q</a:t>
            </a:r>
            <a:r>
              <a:rPr lang="en-US" altLang="zh-CN" sz="2000" baseline="-25000" dirty="0"/>
              <a:t>2</a:t>
            </a:r>
            <a:endParaRPr lang="zh-CN" altLang="en-US" sz="2000" baseline="-25000" dirty="0"/>
          </a:p>
        </p:txBody>
      </p:sp>
      <p:sp>
        <p:nvSpPr>
          <p:cNvPr id="63496" name="TextBox 9"/>
          <p:cNvSpPr txBox="1">
            <a:spLocks noChangeArrowheads="1"/>
          </p:cNvSpPr>
          <p:nvPr/>
        </p:nvSpPr>
        <p:spPr bwMode="auto">
          <a:xfrm>
            <a:off x="7711338" y="3729068"/>
            <a:ext cx="455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 dirty="0"/>
              <a:t>Q</a:t>
            </a:r>
            <a:r>
              <a:rPr lang="en-US" altLang="zh-CN" sz="2000" baseline="-25000" dirty="0"/>
              <a:t>1</a:t>
            </a:r>
            <a:endParaRPr lang="zh-CN" altLang="en-US" sz="2000" baseline="-25000" dirty="0"/>
          </a:p>
        </p:txBody>
      </p:sp>
      <p:sp>
        <p:nvSpPr>
          <p:cNvPr id="63497" name="TextBox 10"/>
          <p:cNvSpPr txBox="1">
            <a:spLocks noChangeArrowheads="1"/>
          </p:cNvSpPr>
          <p:nvPr/>
        </p:nvSpPr>
        <p:spPr bwMode="auto">
          <a:xfrm>
            <a:off x="7711338" y="1877923"/>
            <a:ext cx="455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 dirty="0"/>
              <a:t>Q</a:t>
            </a:r>
            <a:r>
              <a:rPr lang="en-US" altLang="zh-CN" sz="2000" baseline="-25000" dirty="0"/>
              <a:t>2</a:t>
            </a:r>
            <a:endParaRPr lang="zh-CN" altLang="en-US" sz="2000" baseline="-25000" dirty="0"/>
          </a:p>
        </p:txBody>
      </p:sp>
      <p:graphicFrame>
        <p:nvGraphicFramePr>
          <p:cNvPr id="10" name="对象 2"/>
          <p:cNvGraphicFramePr>
            <a:graphicFrameLocks noChangeAspect="1"/>
          </p:cNvGraphicFramePr>
          <p:nvPr>
            <p:extLst/>
          </p:nvPr>
        </p:nvGraphicFramePr>
        <p:xfrm>
          <a:off x="2193925" y="5326063"/>
          <a:ext cx="48069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4" name="Equation" r:id="rId5" imgW="2666880" imgH="482400" progId="Equation.DSMT4">
                  <p:embed/>
                </p:oleObj>
              </mc:Choice>
              <mc:Fallback>
                <p:oleObj name="Equation" r:id="rId5" imgW="2666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5326063"/>
                        <a:ext cx="48069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49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  <p:bldP spid="63496" grpId="0"/>
      <p:bldP spid="6349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28180" y="51268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990033"/>
                </a:solidFill>
              </a:rPr>
              <a:t>四、带</a:t>
            </a:r>
            <a:r>
              <a:rPr lang="en-US" altLang="en-US" dirty="0" err="1" smtClean="0">
                <a:solidFill>
                  <a:srgbClr val="990033"/>
                </a:solidFill>
              </a:rPr>
              <a:t>有源负载的CMOS</a:t>
            </a:r>
            <a:r>
              <a:rPr lang="zh-CN" altLang="en-US" dirty="0" smtClean="0">
                <a:solidFill>
                  <a:srgbClr val="990033"/>
                </a:solidFill>
              </a:rPr>
              <a:t>差分</a:t>
            </a:r>
            <a:r>
              <a:rPr lang="en-US" altLang="en-US" dirty="0" err="1" smtClean="0">
                <a:solidFill>
                  <a:srgbClr val="990033"/>
                </a:solidFill>
              </a:rPr>
              <a:t>放大器</a:t>
            </a:r>
            <a:endParaRPr lang="zh-CN" altLang="en-US" dirty="0">
              <a:solidFill>
                <a:srgbClr val="990033"/>
              </a:solidFill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57813" y="1882698"/>
            <a:ext cx="242093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/>
              <a:t>优点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双</a:t>
            </a:r>
            <a:r>
              <a:rPr lang="zh-CN" altLang="en-US" sz="2000" dirty="0"/>
              <a:t>端输出转化为单端输出，同时增益不受影响。</a:t>
            </a: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087" name="图片 19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2"/>
          <a:stretch>
            <a:fillRect/>
          </a:stretch>
        </p:blipFill>
        <p:spPr bwMode="auto">
          <a:xfrm>
            <a:off x="1495426" y="1341360"/>
            <a:ext cx="2848658" cy="401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5535613" y="5087938"/>
          <a:ext cx="22860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8" name="Equation" r:id="rId4" imgW="1269720" imgH="393480" progId="Equation.DSMT4">
                  <p:embed/>
                </p:oleObj>
              </mc:Choice>
              <mc:Fallback>
                <p:oleObj name="Equation" r:id="rId4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5087938"/>
                        <a:ext cx="22860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26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859631" y="493713"/>
            <a:ext cx="7515225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2"/>
                </a:solidFill>
              </a:rPr>
              <a:t>10.4  </a:t>
            </a:r>
            <a:r>
              <a:rPr lang="en-US" altLang="en-US" sz="2800" dirty="0" err="1" smtClean="0">
                <a:solidFill>
                  <a:schemeClr val="tx2"/>
                </a:solidFill>
              </a:rPr>
              <a:t>多级放大器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8131" name="Text Box 12"/>
          <p:cNvSpPr txBox="1">
            <a:spLocks noChangeArrowheads="1"/>
          </p:cNvSpPr>
          <p:nvPr/>
        </p:nvSpPr>
        <p:spPr bwMode="auto">
          <a:xfrm>
            <a:off x="725488" y="122396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990033"/>
                </a:solidFill>
              </a:rPr>
              <a:t>10.4.1  </a:t>
            </a:r>
            <a:r>
              <a:rPr lang="zh-CN" altLang="zh-CN" dirty="0">
                <a:solidFill>
                  <a:srgbClr val="A50021"/>
                </a:solidFill>
              </a:rPr>
              <a:t>多级放大器的</a:t>
            </a:r>
            <a:r>
              <a:rPr lang="en-US" altLang="en-US" dirty="0" err="1">
                <a:solidFill>
                  <a:srgbClr val="A50021"/>
                </a:solidFill>
              </a:rPr>
              <a:t>级联方式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48132" name="Text Box 13"/>
          <p:cNvSpPr txBox="1">
            <a:spLocks noChangeArrowheads="1"/>
          </p:cNvSpPr>
          <p:nvPr/>
        </p:nvSpPr>
        <p:spPr bwMode="auto">
          <a:xfrm>
            <a:off x="1149350" y="170973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A50021"/>
                </a:solidFill>
              </a:rPr>
              <a:t>一、</a:t>
            </a:r>
            <a:r>
              <a:rPr lang="zh-CN" altLang="en-US" dirty="0">
                <a:solidFill>
                  <a:srgbClr val="A50021"/>
                </a:solidFill>
              </a:rPr>
              <a:t>阻容耦合级联方式</a:t>
            </a:r>
          </a:p>
        </p:txBody>
      </p:sp>
      <p:pic>
        <p:nvPicPr>
          <p:cNvPr id="48133" name="图片 1927" descr="说明: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06" y="2166938"/>
            <a:ext cx="5322887" cy="192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03387" y="4283024"/>
            <a:ext cx="582771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dirty="0"/>
              <a:t>阻容耦合级联方式</a:t>
            </a:r>
            <a:r>
              <a:rPr lang="zh-CN" altLang="en-US" sz="2000" dirty="0" smtClean="0"/>
              <a:t>特点：</a:t>
            </a:r>
            <a:endParaRPr lang="zh-CN" altLang="en-US" sz="2000" dirty="0"/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/>
              <a:t>）各级的直流工作点相互独立。</a:t>
            </a:r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/>
              <a:t>）低频特性差。</a:t>
            </a:r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/>
              <a:t>）不便于集成化。</a:t>
            </a:r>
          </a:p>
        </p:txBody>
      </p:sp>
    </p:spTree>
    <p:extLst>
      <p:ext uri="{BB962C8B-B14F-4D97-AF65-F5344CB8AC3E}">
        <p14:creationId xmlns:p14="http://schemas.microsoft.com/office/powerpoint/2010/main" val="3878626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639762" y="430213"/>
            <a:ext cx="7513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990033"/>
                </a:solidFill>
              </a:rPr>
              <a:t>10.1.2 </a:t>
            </a:r>
            <a:r>
              <a:rPr lang="en-US" altLang="zh-CN" dirty="0">
                <a:solidFill>
                  <a:srgbClr val="A50021"/>
                </a:solidFill>
              </a:rPr>
              <a:t>BJT</a:t>
            </a:r>
            <a:r>
              <a:rPr lang="zh-CN" altLang="en-US" dirty="0">
                <a:solidFill>
                  <a:srgbClr val="A50021"/>
                </a:solidFill>
              </a:rPr>
              <a:t>差分放大器</a:t>
            </a:r>
            <a:r>
              <a:rPr lang="zh-CN" altLang="en-US" dirty="0" smtClean="0">
                <a:solidFill>
                  <a:srgbClr val="A50021"/>
                </a:solidFill>
              </a:rPr>
              <a:t>大信号和小信号运行</a:t>
            </a:r>
            <a:r>
              <a:rPr lang="zh-CN" altLang="en-US" dirty="0">
                <a:solidFill>
                  <a:srgbClr val="A50021"/>
                </a:solidFill>
              </a:rPr>
              <a:t>传输特性</a:t>
            </a:r>
          </a:p>
        </p:txBody>
      </p:sp>
      <p:pic>
        <p:nvPicPr>
          <p:cNvPr id="6147" name="图片 16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0"/>
          <a:stretch>
            <a:fillRect/>
          </a:stretch>
        </p:blipFill>
        <p:spPr bwMode="auto">
          <a:xfrm>
            <a:off x="639763" y="1923251"/>
            <a:ext cx="2762608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95363" y="1020118"/>
            <a:ext cx="391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>
                <a:solidFill>
                  <a:srgbClr val="9900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一、</a:t>
            </a:r>
            <a:r>
              <a:rPr lang="zh-CN" altLang="en-US" dirty="0" smtClean="0">
                <a:solidFill>
                  <a:srgbClr val="A50021"/>
                </a:solidFill>
              </a:rPr>
              <a:t>大信号运行传输特性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52" y="1916986"/>
            <a:ext cx="2189074" cy="1566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863" y="2244702"/>
            <a:ext cx="2157162" cy="832048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 bwMode="auto">
          <a:xfrm>
            <a:off x="6013066" y="1961093"/>
            <a:ext cx="481516" cy="1493217"/>
          </a:xfrm>
          <a:prstGeom prst="right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64246" y="4063061"/>
            <a:ext cx="4079198" cy="717891"/>
            <a:chOff x="3764246" y="4063061"/>
            <a:chExt cx="4079198" cy="71789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4246" y="4280484"/>
              <a:ext cx="600075" cy="33718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4321" y="4403762"/>
              <a:ext cx="1811654" cy="37719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0090" y="4087125"/>
              <a:ext cx="920115" cy="29146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08643" y="4360121"/>
              <a:ext cx="234315" cy="13716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50384" y="4063061"/>
              <a:ext cx="1393060" cy="693566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3764246" y="5161583"/>
            <a:ext cx="3910324" cy="697427"/>
            <a:chOff x="3698160" y="5323681"/>
            <a:chExt cx="3910324" cy="697427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7871" y="5323681"/>
              <a:ext cx="920115" cy="29146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36424" y="5596677"/>
              <a:ext cx="234315" cy="13716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98160" y="5523282"/>
              <a:ext cx="582930" cy="3200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58693" y="5640318"/>
              <a:ext cx="1754504" cy="33718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99189" y="5333470"/>
              <a:ext cx="1209295" cy="687638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5735" y="6252398"/>
            <a:ext cx="1595418" cy="2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17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5"/>
          <p:cNvSpPr txBox="1">
            <a:spLocks noChangeArrowheads="1"/>
          </p:cNvSpPr>
          <p:nvPr/>
        </p:nvSpPr>
        <p:spPr bwMode="auto">
          <a:xfrm>
            <a:off x="801688" y="358775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A50021"/>
                </a:solidFill>
              </a:rPr>
              <a:t>二、</a:t>
            </a:r>
            <a:r>
              <a:rPr lang="zh-CN" altLang="en-US" dirty="0">
                <a:solidFill>
                  <a:srgbClr val="A50021"/>
                </a:solidFill>
              </a:rPr>
              <a:t>直接耦合级联方式</a:t>
            </a:r>
          </a:p>
        </p:txBody>
      </p:sp>
      <p:pic>
        <p:nvPicPr>
          <p:cNvPr id="50179" name="图片 1929" descr="说明: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6" y="938003"/>
            <a:ext cx="5918200" cy="205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44626" y="3163887"/>
            <a:ext cx="719772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dirty="0"/>
              <a:t>直接耦合级联方式</a:t>
            </a:r>
            <a:r>
              <a:rPr lang="zh-CN" altLang="en-US" sz="2000" dirty="0" smtClean="0"/>
              <a:t>特点：</a:t>
            </a:r>
            <a:endParaRPr lang="zh-CN" altLang="en-US" sz="2000" dirty="0"/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）具有良好的低频特性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）各级工作点互相影响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）存在零点漂移。</a:t>
            </a:r>
          </a:p>
          <a:p>
            <a:pPr lvl="2" algn="l" eaLnBrk="1" hangingPunct="1"/>
            <a:r>
              <a:rPr lang="zh-CN" altLang="en-US" sz="2000" dirty="0"/>
              <a:t>即前级工作点随温度的变化会被后级传递并逐级放大，使得输出端产生很大的漂移电压。显然，级数越多，放大倍数越大，则零点漂移现象就越严重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）便于集成。</a:t>
            </a:r>
          </a:p>
        </p:txBody>
      </p:sp>
    </p:spTree>
    <p:extLst>
      <p:ext uri="{BB962C8B-B14F-4D97-AF65-F5344CB8AC3E}">
        <p14:creationId xmlns:p14="http://schemas.microsoft.com/office/powerpoint/2010/main" val="238182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774700" y="677863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A50021"/>
                </a:solidFill>
              </a:rPr>
              <a:t>三、</a:t>
            </a:r>
            <a:r>
              <a:rPr lang="zh-CN" altLang="en-US" dirty="0">
                <a:solidFill>
                  <a:srgbClr val="A50021"/>
                </a:solidFill>
              </a:rPr>
              <a:t>变压器耦合</a:t>
            </a:r>
          </a:p>
        </p:txBody>
      </p:sp>
      <p:pic>
        <p:nvPicPr>
          <p:cNvPr id="52227" name="图片 1932" descr="说明: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305466"/>
            <a:ext cx="5365750" cy="188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60489" y="3359150"/>
            <a:ext cx="69262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dirty="0"/>
              <a:t>变压器耦合</a:t>
            </a:r>
            <a:r>
              <a:rPr lang="zh-CN" altLang="en-US" sz="2000" dirty="0" smtClean="0"/>
              <a:t>特点：</a:t>
            </a:r>
            <a:endParaRPr lang="zh-CN" altLang="en-US" sz="2000" dirty="0"/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）各级放大电路的静态工作点相互独立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）低频特性差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）不能集成化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）可实现阻抗变换，在分立元件功率放大电路中得到广泛应用。</a:t>
            </a:r>
          </a:p>
        </p:txBody>
      </p:sp>
    </p:spTree>
    <p:extLst>
      <p:ext uri="{BB962C8B-B14F-4D97-AF65-F5344CB8AC3E}">
        <p14:creationId xmlns:p14="http://schemas.microsoft.com/office/powerpoint/2010/main" val="4716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895350" y="739776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>
                <a:solidFill>
                  <a:srgbClr val="A5002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四、</a:t>
            </a:r>
            <a:r>
              <a:rPr lang="zh-CN" altLang="en-US" dirty="0"/>
              <a:t>光电耦合</a:t>
            </a:r>
          </a:p>
        </p:txBody>
      </p:sp>
      <p:pic>
        <p:nvPicPr>
          <p:cNvPr id="54275" name="图片 19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 r="1093" b="18243"/>
          <a:stretch>
            <a:fillRect/>
          </a:stretch>
        </p:blipFill>
        <p:spPr bwMode="auto">
          <a:xfrm>
            <a:off x="2308226" y="1588246"/>
            <a:ext cx="3435350" cy="168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11"/>
          <p:cNvSpPr>
            <a:spLocks noChangeArrowheads="1"/>
          </p:cNvSpPr>
          <p:nvPr/>
        </p:nvSpPr>
        <p:spPr bwMode="auto">
          <a:xfrm>
            <a:off x="895350" y="4229100"/>
            <a:ext cx="7997825" cy="141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dirty="0"/>
              <a:t>光电耦合</a:t>
            </a:r>
            <a:r>
              <a:rPr lang="zh-CN" altLang="en-US" sz="2000" dirty="0" smtClean="0"/>
              <a:t>特点：</a:t>
            </a:r>
            <a:endParaRPr lang="zh-CN" altLang="en-US" sz="2000" dirty="0"/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zh-CN" sz="2000" dirty="0"/>
              <a:t>两部分电路的电气隔离可有效抑制电干扰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）可实现远距离耦合。</a:t>
            </a:r>
          </a:p>
        </p:txBody>
      </p:sp>
    </p:spTree>
    <p:extLst>
      <p:ext uri="{BB962C8B-B14F-4D97-AF65-F5344CB8AC3E}">
        <p14:creationId xmlns:p14="http://schemas.microsoft.com/office/powerpoint/2010/main" val="1445256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927" descr="说明: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1977068"/>
            <a:ext cx="5861050" cy="212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4221163"/>
            <a:ext cx="9144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3" y="4220528"/>
            <a:ext cx="100584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6938" name="Rectangle 10"/>
          <p:cNvSpPr>
            <a:spLocks noChangeArrowheads="1"/>
          </p:cNvSpPr>
          <p:nvPr/>
        </p:nvSpPr>
        <p:spPr bwMode="auto">
          <a:xfrm>
            <a:off x="1778754" y="4949825"/>
            <a:ext cx="829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方法</a:t>
            </a:r>
            <a:r>
              <a:rPr lang="en-US" altLang="zh-CN" sz="2000" dirty="0"/>
              <a:t>1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1749624" y="5776595"/>
            <a:ext cx="829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方法</a:t>
            </a:r>
            <a:r>
              <a:rPr lang="en-US" altLang="zh-CN" sz="2000" dirty="0"/>
              <a:t>2</a:t>
            </a:r>
          </a:p>
        </p:txBody>
      </p:sp>
      <p:sp>
        <p:nvSpPr>
          <p:cNvPr id="56327" name="Line 12"/>
          <p:cNvSpPr>
            <a:spLocks noChangeShapeType="1"/>
          </p:cNvSpPr>
          <p:nvPr/>
        </p:nvSpPr>
        <p:spPr bwMode="auto">
          <a:xfrm>
            <a:off x="2018864" y="1876425"/>
            <a:ext cx="619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56328" name="Object 13"/>
          <p:cNvGraphicFramePr>
            <a:graphicFrameLocks noChangeAspect="1"/>
          </p:cNvGraphicFramePr>
          <p:nvPr>
            <p:extLst/>
          </p:nvPr>
        </p:nvGraphicFramePr>
        <p:xfrm>
          <a:off x="2222064" y="1419225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2" name="Equation" r:id="rId6" imgW="114250" imgH="228501" progId="Equation.DSMT4">
                  <p:embed/>
                </p:oleObj>
              </mc:Choice>
              <mc:Fallback>
                <p:oleObj name="Equation" r:id="rId6" imgW="11425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064" y="1419225"/>
                        <a:ext cx="22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Line 15"/>
          <p:cNvSpPr>
            <a:spLocks noChangeShapeType="1"/>
          </p:cNvSpPr>
          <p:nvPr/>
        </p:nvSpPr>
        <p:spPr bwMode="auto">
          <a:xfrm>
            <a:off x="3525837" y="1885950"/>
            <a:ext cx="619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56330" name="Object 16"/>
          <p:cNvGraphicFramePr>
            <a:graphicFrameLocks noChangeAspect="1"/>
          </p:cNvGraphicFramePr>
          <p:nvPr>
            <p:extLst/>
          </p:nvPr>
        </p:nvGraphicFramePr>
        <p:xfrm>
          <a:off x="3671887" y="1419225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3" name="Equation" r:id="rId8" imgW="114250" imgH="228501" progId="Equation.DSMT4">
                  <p:embed/>
                </p:oleObj>
              </mc:Choice>
              <mc:Fallback>
                <p:oleObj name="Equation" r:id="rId8" imgW="11425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7" y="1419225"/>
                        <a:ext cx="22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Line 17"/>
          <p:cNvSpPr>
            <a:spLocks noChangeShapeType="1"/>
          </p:cNvSpPr>
          <p:nvPr/>
        </p:nvSpPr>
        <p:spPr bwMode="auto">
          <a:xfrm>
            <a:off x="4972050" y="1857375"/>
            <a:ext cx="619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56332" name="Object 18"/>
          <p:cNvGraphicFramePr>
            <a:graphicFrameLocks noChangeAspect="1"/>
          </p:cNvGraphicFramePr>
          <p:nvPr>
            <p:extLst/>
          </p:nvPr>
        </p:nvGraphicFramePr>
        <p:xfrm>
          <a:off x="5105400" y="1428750"/>
          <a:ext cx="25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4" name="Equation" r:id="rId10" imgW="126890" imgH="228402" progId="Equation.DSMT4">
                  <p:embed/>
                </p:oleObj>
              </mc:Choice>
              <mc:Fallback>
                <p:oleObj name="Equation" r:id="rId10" imgW="126890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28750"/>
                        <a:ext cx="25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Line 19"/>
          <p:cNvSpPr>
            <a:spLocks noChangeShapeType="1"/>
          </p:cNvSpPr>
          <p:nvPr/>
        </p:nvSpPr>
        <p:spPr bwMode="auto">
          <a:xfrm>
            <a:off x="6370637" y="1857375"/>
            <a:ext cx="619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56334" name="Object 20"/>
          <p:cNvGraphicFramePr>
            <a:graphicFrameLocks noChangeAspect="1"/>
          </p:cNvGraphicFramePr>
          <p:nvPr>
            <p:extLst/>
          </p:nvPr>
        </p:nvGraphicFramePr>
        <p:xfrm>
          <a:off x="6503987" y="1428750"/>
          <a:ext cx="25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5" name="Equation" r:id="rId12" imgW="126890" imgH="228402" progId="Equation.DSMT4">
                  <p:embed/>
                </p:oleObj>
              </mc:Choice>
              <mc:Fallback>
                <p:oleObj name="Equation" r:id="rId12" imgW="126890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7" y="1428750"/>
                        <a:ext cx="25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50" name="Object 22"/>
          <p:cNvGraphicFramePr>
            <a:graphicFrameLocks noChangeAspect="1"/>
          </p:cNvGraphicFramePr>
          <p:nvPr>
            <p:extLst/>
          </p:nvPr>
        </p:nvGraphicFramePr>
        <p:xfrm>
          <a:off x="2758123" y="4789835"/>
          <a:ext cx="349758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6" name="Equation" r:id="rId14" imgW="1943100" imgH="431800" progId="Equation.DSMT4">
                  <p:embed/>
                </p:oleObj>
              </mc:Choice>
              <mc:Fallback>
                <p:oleObj name="Equation" r:id="rId14" imgW="1943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123" y="4789835"/>
                        <a:ext cx="349758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51" name="Object 23"/>
          <p:cNvGraphicFramePr>
            <a:graphicFrameLocks noChangeAspect="1"/>
          </p:cNvGraphicFramePr>
          <p:nvPr>
            <p:extLst/>
          </p:nvPr>
        </p:nvGraphicFramePr>
        <p:xfrm>
          <a:off x="2791223" y="5635655"/>
          <a:ext cx="452628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7" name="Equation" r:id="rId16" imgW="2514600" imgH="431800" progId="Equation.DSMT4">
                  <p:embed/>
                </p:oleObj>
              </mc:Choice>
              <mc:Fallback>
                <p:oleObj name="Equation" r:id="rId16" imgW="2514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223" y="5635655"/>
                        <a:ext cx="452628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20700" y="36512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990033"/>
                </a:solidFill>
              </a:rPr>
              <a:t>10.4.2   </a:t>
            </a:r>
            <a:r>
              <a:rPr lang="zh-CN" altLang="en-US" dirty="0">
                <a:solidFill>
                  <a:srgbClr val="A50021"/>
                </a:solidFill>
              </a:rPr>
              <a:t>多级放大器</a:t>
            </a:r>
            <a:r>
              <a:rPr lang="zh-CN" altLang="en-US" dirty="0" smtClean="0">
                <a:solidFill>
                  <a:srgbClr val="A50021"/>
                </a:solidFill>
              </a:rPr>
              <a:t>的分析方法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089025" y="944563"/>
            <a:ext cx="670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accent2"/>
                </a:solidFill>
              </a:rPr>
              <a:t>以</a:t>
            </a:r>
            <a:r>
              <a:rPr lang="zh-CN" altLang="en-US" sz="2000" dirty="0">
                <a:solidFill>
                  <a:schemeClr val="accent2"/>
                </a:solidFill>
              </a:rPr>
              <a:t>阻容耦合放大器为例</a:t>
            </a:r>
          </a:p>
        </p:txBody>
      </p:sp>
    </p:spTree>
    <p:extLst>
      <p:ext uri="{BB962C8B-B14F-4D97-AF65-F5344CB8AC3E}">
        <p14:creationId xmlns:p14="http://schemas.microsoft.com/office/powerpoint/2010/main" val="135715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3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3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8" grpId="0"/>
      <p:bldP spid="636939" grpId="0"/>
      <p:bldP spid="56327" grpId="0" animBg="1"/>
      <p:bldP spid="56329" grpId="0" animBg="1"/>
      <p:bldP spid="56331" grpId="0" animBg="1"/>
      <p:bldP spid="56333" grpId="0" animBg="1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612775" y="677863"/>
            <a:ext cx="670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 sz="2000">
                <a:solidFill>
                  <a:schemeClr val="accent2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 smtClean="0"/>
              <a:t>达林</a:t>
            </a:r>
            <a:r>
              <a:rPr lang="zh-CN" altLang="en-US" dirty="0"/>
              <a:t>顿组态管（复合晶体管）</a:t>
            </a:r>
          </a:p>
        </p:txBody>
      </p:sp>
      <p:graphicFrame>
        <p:nvGraphicFramePr>
          <p:cNvPr id="57347" name="Object 7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612775" y="1592262"/>
          <a:ext cx="3506749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Visio" r:id="rId3" imgW="3178812" imgH="3718843" progId="Visio.Drawing.11">
                  <p:embed/>
                </p:oleObj>
              </mc:Choice>
              <mc:Fallback>
                <p:oleObj name="Visio" r:id="rId3" imgW="3178812" imgH="37188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592262"/>
                        <a:ext cx="3506749" cy="410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4589463" y="2540000"/>
            <a:ext cx="315022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 dirty="0"/>
              <a:t>      </a:t>
            </a:r>
            <a:r>
              <a:rPr lang="zh-CN" altLang="en-US" sz="2000" dirty="0"/>
              <a:t>达林顿组态管可看成是</a:t>
            </a:r>
          </a:p>
          <a:p>
            <a:pPr algn="l" eaLnBrk="1" hangingPunct="1"/>
            <a:r>
              <a:rPr lang="zh-CN" altLang="en-US" sz="2000" dirty="0"/>
              <a:t>             的复合管。</a:t>
            </a:r>
          </a:p>
        </p:txBody>
      </p:sp>
      <p:graphicFrame>
        <p:nvGraphicFramePr>
          <p:cNvPr id="637962" name="Object 10"/>
          <p:cNvGraphicFramePr>
            <a:graphicFrameLocks noChangeAspect="1"/>
          </p:cNvGraphicFramePr>
          <p:nvPr>
            <p:extLst/>
          </p:nvPr>
        </p:nvGraphicFramePr>
        <p:xfrm>
          <a:off x="4441825" y="2990472"/>
          <a:ext cx="1028254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2990472"/>
                        <a:ext cx="1028254" cy="41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165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485775" y="355571"/>
            <a:ext cx="7791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accent2"/>
                </a:solidFill>
              </a:rPr>
              <a:t>例 </a:t>
            </a:r>
            <a:r>
              <a:rPr lang="zh-CN" altLang="en-US" sz="2000" dirty="0" smtClean="0"/>
              <a:t>已知电流源</a:t>
            </a:r>
            <a:r>
              <a:rPr lang="zh-CN" altLang="en-US" sz="2000" dirty="0"/>
              <a:t>内</a:t>
            </a:r>
            <a:r>
              <a:rPr lang="zh-CN" altLang="en-US" sz="2000" dirty="0" smtClean="0"/>
              <a:t>阻为      ，求该多级放大器的增益和输出电阻。</a:t>
            </a:r>
            <a:endParaRPr lang="en-US" altLang="zh-CN" sz="2000" dirty="0"/>
          </a:p>
        </p:txBody>
      </p:sp>
      <p:graphicFrame>
        <p:nvGraphicFramePr>
          <p:cNvPr id="640138" name="Object 138"/>
          <p:cNvGraphicFramePr>
            <a:graphicFrameLocks noChangeAspect="1"/>
          </p:cNvGraphicFramePr>
          <p:nvPr>
            <p:extLst/>
          </p:nvPr>
        </p:nvGraphicFramePr>
        <p:xfrm>
          <a:off x="306388" y="5976938"/>
          <a:ext cx="384048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" name="Equation" r:id="rId3" imgW="2133600" imgH="279400" progId="Equation.DSMT4">
                  <p:embed/>
                </p:oleObj>
              </mc:Choice>
              <mc:Fallback>
                <p:oleObj name="Equation" r:id="rId3" imgW="2133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5976938"/>
                        <a:ext cx="3840480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141" name="Object 141"/>
          <p:cNvGraphicFramePr>
            <a:graphicFrameLocks noChangeAspect="1"/>
          </p:cNvGraphicFramePr>
          <p:nvPr>
            <p:extLst/>
          </p:nvPr>
        </p:nvGraphicFramePr>
        <p:xfrm>
          <a:off x="354013" y="4827588"/>
          <a:ext cx="2057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1" name="Equation" r:id="rId5" imgW="1143000" imgH="457200" progId="Equation.DSMT4">
                  <p:embed/>
                </p:oleObj>
              </mc:Choice>
              <mc:Fallback>
                <p:oleObj name="Equation" r:id="rId5" imgW="1143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4827588"/>
                        <a:ext cx="2057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297" name="Object 297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1435101" y="3933825"/>
          <a:ext cx="388451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" name="Equation" r:id="rId7" imgW="215806" imgH="228501" progId="Equation.DSMT4">
                  <p:embed/>
                </p:oleObj>
              </mc:Choice>
              <mc:Fallback>
                <p:oleObj name="Equation" r:id="rId7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1" y="3933825"/>
                        <a:ext cx="388451" cy="41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299" name="Text Box 299"/>
          <p:cNvSpPr txBox="1">
            <a:spLocks noChangeArrowheads="1"/>
          </p:cNvSpPr>
          <p:nvPr/>
        </p:nvSpPr>
        <p:spPr bwMode="auto">
          <a:xfrm>
            <a:off x="485775" y="3924300"/>
            <a:ext cx="1200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/>
              <a:t>首先求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932805" y="347943"/>
          <a:ext cx="405199" cy="441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3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32805" y="347943"/>
                        <a:ext cx="405199" cy="441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1195388" y="750888"/>
            <a:ext cx="7948612" cy="5461000"/>
            <a:chOff x="753" y="77"/>
            <a:chExt cx="5007" cy="3440"/>
          </a:xfrm>
        </p:grpSpPr>
        <p:sp>
          <p:nvSpPr>
            <p:cNvPr id="144" name="Rectangle 123"/>
            <p:cNvSpPr>
              <a:spLocks noChangeArrowheads="1"/>
            </p:cNvSpPr>
            <p:nvPr/>
          </p:nvSpPr>
          <p:spPr bwMode="auto">
            <a:xfrm>
              <a:off x="923" y="1667"/>
              <a:ext cx="232" cy="3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_</a:t>
              </a:r>
              <a:endParaRPr lang="en-US" altLang="zh-CN" sz="1800" dirty="0"/>
            </a:p>
          </p:txBody>
        </p:sp>
        <p:sp>
          <p:nvSpPr>
            <p:cNvPr id="145" name="画布 2"/>
            <p:cNvSpPr>
              <a:spLocks noChangeAspect="1" noChangeArrowheads="1"/>
            </p:cNvSpPr>
            <p:nvPr/>
          </p:nvSpPr>
          <p:spPr bwMode="auto">
            <a:xfrm>
              <a:off x="753" y="219"/>
              <a:ext cx="5007" cy="3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46" name="Rectangle 4"/>
            <p:cNvSpPr>
              <a:spLocks noChangeArrowheads="1"/>
            </p:cNvSpPr>
            <p:nvPr/>
          </p:nvSpPr>
          <p:spPr bwMode="auto">
            <a:xfrm>
              <a:off x="4208" y="3228"/>
              <a:ext cx="811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/>
                <a:t>V</a:t>
              </a:r>
              <a:r>
                <a:rPr lang="en-US" altLang="zh-CN" sz="1800" b="0" i="1" baseline="-25000" dirty="0"/>
                <a:t>EE </a:t>
              </a:r>
              <a:r>
                <a:rPr lang="en-US" altLang="zh-CN" sz="1800" b="0" dirty="0"/>
                <a:t>= </a:t>
              </a:r>
              <a:r>
                <a:rPr lang="en-US" altLang="zh-CN" sz="1800" b="0" dirty="0" smtClean="0">
                  <a:sym typeface="Symbol" panose="05050102010706020507" pitchFamily="18" charset="2"/>
                </a:rPr>
                <a:t></a:t>
              </a:r>
              <a:r>
                <a:rPr lang="en-US" altLang="zh-CN" sz="1800" b="0" dirty="0" smtClean="0"/>
                <a:t>10V</a:t>
              </a:r>
              <a:endParaRPr lang="en-US" altLang="zh-CN" sz="1800" dirty="0"/>
            </a:p>
          </p:txBody>
        </p:sp>
        <p:sp>
          <p:nvSpPr>
            <p:cNvPr id="147" name="Rectangle 5"/>
            <p:cNvSpPr>
              <a:spLocks noChangeArrowheads="1"/>
            </p:cNvSpPr>
            <p:nvPr/>
          </p:nvSpPr>
          <p:spPr bwMode="auto">
            <a:xfrm>
              <a:off x="4208" y="77"/>
              <a:ext cx="811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V</a:t>
              </a:r>
              <a:r>
                <a:rPr lang="en-US" altLang="zh-CN" sz="1800" b="0" i="1" baseline="-25000"/>
                <a:t>CC </a:t>
              </a:r>
              <a:r>
                <a:rPr lang="en-US" altLang="zh-CN" sz="1800" b="0"/>
                <a:t>=10V</a:t>
              </a:r>
              <a:endParaRPr lang="en-US" altLang="zh-CN" sz="1800"/>
            </a:p>
          </p:txBody>
        </p:sp>
        <p:sp>
          <p:nvSpPr>
            <p:cNvPr id="148" name="Rectangle 6"/>
            <p:cNvSpPr>
              <a:spLocks noChangeArrowheads="1"/>
            </p:cNvSpPr>
            <p:nvPr/>
          </p:nvSpPr>
          <p:spPr bwMode="auto">
            <a:xfrm>
              <a:off x="5430" y="2483"/>
              <a:ext cx="184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dirty="0" smtClean="0">
                  <a:sym typeface="Symbol" panose="05050102010706020507" pitchFamily="18" charset="2"/>
                </a:rPr>
                <a:t></a:t>
              </a:r>
              <a:endParaRPr lang="en-US" altLang="zh-CN" sz="1800" dirty="0"/>
            </a:p>
          </p:txBody>
        </p:sp>
        <p:sp>
          <p:nvSpPr>
            <p:cNvPr id="149" name="Rectangle 7"/>
            <p:cNvSpPr>
              <a:spLocks noChangeArrowheads="1"/>
            </p:cNvSpPr>
            <p:nvPr/>
          </p:nvSpPr>
          <p:spPr bwMode="auto">
            <a:xfrm>
              <a:off x="5409" y="1928"/>
              <a:ext cx="330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+</a:t>
              </a:r>
              <a:endParaRPr lang="en-US" altLang="zh-CN" sz="1800"/>
            </a:p>
          </p:txBody>
        </p:sp>
        <p:sp>
          <p:nvSpPr>
            <p:cNvPr id="150" name="Rectangle 8"/>
            <p:cNvSpPr>
              <a:spLocks noChangeArrowheads="1"/>
            </p:cNvSpPr>
            <p:nvPr/>
          </p:nvSpPr>
          <p:spPr bwMode="auto">
            <a:xfrm>
              <a:off x="4425" y="2008"/>
              <a:ext cx="520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2mA</a:t>
              </a:r>
              <a:endParaRPr lang="en-US" altLang="zh-CN" sz="1800"/>
            </a:p>
          </p:txBody>
        </p:sp>
        <p:sp>
          <p:nvSpPr>
            <p:cNvPr id="151" name="Rectangle 9"/>
            <p:cNvSpPr>
              <a:spLocks noChangeArrowheads="1"/>
            </p:cNvSpPr>
            <p:nvPr/>
          </p:nvSpPr>
          <p:spPr bwMode="auto">
            <a:xfrm>
              <a:off x="4973" y="1571"/>
              <a:ext cx="444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T8</a:t>
              </a:r>
            </a:p>
            <a:p>
              <a:pPr eaLnBrk="1" hangingPunct="1"/>
              <a:endParaRPr lang="en-US" altLang="zh-CN" sz="1800"/>
            </a:p>
          </p:txBody>
        </p:sp>
        <p:sp>
          <p:nvSpPr>
            <p:cNvPr id="152" name="Rectangle 10"/>
            <p:cNvSpPr>
              <a:spLocks noChangeArrowheads="1"/>
            </p:cNvSpPr>
            <p:nvPr/>
          </p:nvSpPr>
          <p:spPr bwMode="auto">
            <a:xfrm>
              <a:off x="4300" y="2231"/>
              <a:ext cx="633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baseline="-25000"/>
                <a:t>6</a:t>
              </a:r>
            </a:p>
            <a:p>
              <a:pPr algn="r" eaLnBrk="1" hangingPunct="1"/>
              <a:r>
                <a:rPr lang="en-US" altLang="zh-CN" sz="1800" b="0"/>
                <a:t>2.5K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153" name="Rectangle 11"/>
            <p:cNvSpPr>
              <a:spLocks noChangeArrowheads="1"/>
            </p:cNvSpPr>
            <p:nvPr/>
          </p:nvSpPr>
          <p:spPr bwMode="auto">
            <a:xfrm>
              <a:off x="4338" y="1174"/>
              <a:ext cx="65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R</a:t>
              </a:r>
              <a:r>
                <a:rPr lang="en-US" altLang="zh-CN" sz="1800" b="0" baseline="-25000"/>
                <a:t>5</a:t>
              </a:r>
            </a:p>
            <a:p>
              <a:pPr algn="just" eaLnBrk="1" hangingPunct="1"/>
              <a:r>
                <a:rPr lang="en-US" altLang="zh-CN" sz="1800" b="0"/>
                <a:t>2.2K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154" name="Rectangle 12"/>
            <p:cNvSpPr>
              <a:spLocks noChangeArrowheads="1"/>
            </p:cNvSpPr>
            <p:nvPr/>
          </p:nvSpPr>
          <p:spPr bwMode="auto">
            <a:xfrm>
              <a:off x="3238" y="1659"/>
              <a:ext cx="63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 dirty="0"/>
                <a:t>R</a:t>
              </a:r>
              <a:r>
                <a:rPr lang="en-US" altLang="zh-CN" sz="1800" b="0" baseline="-25000" dirty="0"/>
                <a:t>4</a:t>
              </a:r>
            </a:p>
            <a:p>
              <a:pPr algn="r" eaLnBrk="1" hangingPunct="1"/>
              <a:r>
                <a:rPr lang="en-US" altLang="zh-CN" sz="1800" b="0" dirty="0"/>
                <a:t>1.3K</a:t>
              </a:r>
              <a:r>
                <a:rPr lang="en-US" altLang="zh-CN" sz="1800" b="0" dirty="0">
                  <a:sym typeface="Symbol" pitchFamily="18" charset="2"/>
                </a:rPr>
                <a:t></a:t>
              </a:r>
              <a:endParaRPr lang="en-US" altLang="zh-CN" sz="1800" b="0" dirty="0"/>
            </a:p>
            <a:p>
              <a:pPr eaLnBrk="1" hangingPunct="1"/>
              <a:endParaRPr lang="en-US" altLang="zh-CN" sz="1800" dirty="0"/>
            </a:p>
          </p:txBody>
        </p:sp>
        <p:sp>
          <p:nvSpPr>
            <p:cNvPr id="155" name="Rectangle 13"/>
            <p:cNvSpPr>
              <a:spLocks noChangeArrowheads="1"/>
            </p:cNvSpPr>
            <p:nvPr/>
          </p:nvSpPr>
          <p:spPr bwMode="auto">
            <a:xfrm>
              <a:off x="4260" y="820"/>
              <a:ext cx="406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7</a:t>
              </a:r>
              <a:endParaRPr lang="en-US" altLang="zh-CN" sz="1800"/>
            </a:p>
          </p:txBody>
        </p:sp>
        <p:sp>
          <p:nvSpPr>
            <p:cNvPr id="156" name="Rectangle 14"/>
            <p:cNvSpPr>
              <a:spLocks noChangeArrowheads="1"/>
            </p:cNvSpPr>
            <p:nvPr/>
          </p:nvSpPr>
          <p:spPr bwMode="auto">
            <a:xfrm>
              <a:off x="3858" y="1277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6</a:t>
              </a:r>
              <a:endParaRPr lang="en-US" altLang="zh-CN" sz="1800"/>
            </a:p>
          </p:txBody>
        </p:sp>
        <p:sp>
          <p:nvSpPr>
            <p:cNvPr id="157" name="Rectangle 15"/>
            <p:cNvSpPr>
              <a:spLocks noChangeArrowheads="1"/>
            </p:cNvSpPr>
            <p:nvPr/>
          </p:nvSpPr>
          <p:spPr bwMode="auto">
            <a:xfrm>
              <a:off x="3369" y="1009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5</a:t>
              </a:r>
              <a:endParaRPr lang="en-US" altLang="zh-CN" sz="1800"/>
            </a:p>
          </p:txBody>
        </p:sp>
        <p:sp>
          <p:nvSpPr>
            <p:cNvPr id="158" name="Rectangle 16"/>
            <p:cNvSpPr>
              <a:spLocks noChangeArrowheads="1"/>
            </p:cNvSpPr>
            <p:nvPr/>
          </p:nvSpPr>
          <p:spPr bwMode="auto">
            <a:xfrm>
              <a:off x="3013" y="2185"/>
              <a:ext cx="406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4</a:t>
              </a:r>
              <a:endParaRPr lang="en-US" altLang="zh-CN" sz="1800"/>
            </a:p>
          </p:txBody>
        </p:sp>
        <p:sp>
          <p:nvSpPr>
            <p:cNvPr id="159" name="Rectangle 17"/>
            <p:cNvSpPr>
              <a:spLocks noChangeArrowheads="1"/>
            </p:cNvSpPr>
            <p:nvPr/>
          </p:nvSpPr>
          <p:spPr bwMode="auto">
            <a:xfrm>
              <a:off x="1953" y="2180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3</a:t>
              </a:r>
              <a:endParaRPr lang="en-US" altLang="zh-CN" sz="1800"/>
            </a:p>
          </p:txBody>
        </p:sp>
        <p:sp>
          <p:nvSpPr>
            <p:cNvPr id="160" name="Rectangle 18"/>
            <p:cNvSpPr>
              <a:spLocks noChangeArrowheads="1"/>
            </p:cNvSpPr>
            <p:nvPr/>
          </p:nvSpPr>
          <p:spPr bwMode="auto">
            <a:xfrm>
              <a:off x="3476" y="561"/>
              <a:ext cx="540" cy="3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R</a:t>
              </a:r>
              <a:r>
                <a:rPr lang="en-US" altLang="zh-CN" sz="1800" b="0" baseline="-25000"/>
                <a:t>2</a:t>
              </a:r>
            </a:p>
            <a:p>
              <a:pPr algn="just" eaLnBrk="1" hangingPunct="1"/>
              <a:r>
                <a:rPr lang="en-US" altLang="zh-CN" sz="1800" b="0"/>
                <a:t>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161" name="Rectangle 19"/>
            <p:cNvSpPr>
              <a:spLocks noChangeArrowheads="1"/>
            </p:cNvSpPr>
            <p:nvPr/>
          </p:nvSpPr>
          <p:spPr bwMode="auto">
            <a:xfrm>
              <a:off x="1970" y="654"/>
              <a:ext cx="515" cy="4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i="1" baseline="-25000"/>
                <a:t>C</a:t>
              </a:r>
              <a:r>
                <a:rPr lang="en-US" altLang="zh-CN" sz="1800" b="0" baseline="-25000"/>
                <a:t>2</a:t>
              </a:r>
            </a:p>
            <a:p>
              <a:pPr algn="r" eaLnBrk="1" hangingPunct="1"/>
              <a:r>
                <a:rPr lang="en-US" altLang="zh-CN" sz="1800" b="0"/>
                <a:t>15K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>
                <a:sym typeface="Symbol" pitchFamily="18" charset="2"/>
              </a:endParaRPr>
            </a:p>
          </p:txBody>
        </p:sp>
        <p:sp>
          <p:nvSpPr>
            <p:cNvPr id="162" name="Rectangle 20"/>
            <p:cNvSpPr>
              <a:spLocks noChangeArrowheads="1"/>
            </p:cNvSpPr>
            <p:nvPr/>
          </p:nvSpPr>
          <p:spPr bwMode="auto">
            <a:xfrm>
              <a:off x="2491" y="691"/>
              <a:ext cx="53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baseline="-25000"/>
                <a:t>3</a:t>
              </a:r>
            </a:p>
            <a:p>
              <a:pPr algn="r" eaLnBrk="1" hangingPunct="1"/>
              <a:r>
                <a:rPr lang="en-US" altLang="zh-CN" sz="1800" b="0"/>
                <a:t>25K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algn="r" eaLnBrk="1" hangingPunct="1"/>
              <a:endParaRPr lang="en-US" altLang="zh-CN" sz="1800"/>
            </a:p>
          </p:txBody>
        </p:sp>
        <p:sp>
          <p:nvSpPr>
            <p:cNvPr id="163" name="Rectangle 21"/>
            <p:cNvSpPr>
              <a:spLocks noChangeArrowheads="1"/>
            </p:cNvSpPr>
            <p:nvPr/>
          </p:nvSpPr>
          <p:spPr bwMode="auto">
            <a:xfrm>
              <a:off x="5286" y="2223"/>
              <a:ext cx="416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v</a:t>
              </a:r>
              <a:r>
                <a:rPr lang="en-US" altLang="zh-CN" sz="1800" b="0" i="1" baseline="-25000"/>
                <a:t>o</a:t>
              </a:r>
              <a:endParaRPr lang="en-US" altLang="zh-CN" sz="1800" i="1"/>
            </a:p>
          </p:txBody>
        </p:sp>
        <p:sp>
          <p:nvSpPr>
            <p:cNvPr id="164" name="Rectangle 22"/>
            <p:cNvSpPr>
              <a:spLocks noChangeArrowheads="1"/>
            </p:cNvSpPr>
            <p:nvPr/>
          </p:nvSpPr>
          <p:spPr bwMode="auto">
            <a:xfrm>
              <a:off x="1324" y="657"/>
              <a:ext cx="587" cy="4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i="1" baseline="-25000"/>
                <a:t>C</a:t>
              </a:r>
              <a:r>
                <a:rPr lang="en-US" altLang="zh-CN" sz="1800" b="0" baseline="-25000"/>
                <a:t>1</a:t>
              </a:r>
            </a:p>
            <a:p>
              <a:pPr algn="r" eaLnBrk="1" hangingPunct="1"/>
              <a:r>
                <a:rPr lang="en-US" altLang="zh-CN" sz="1800" b="0"/>
                <a:t>15K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</a:p>
          </p:txBody>
        </p:sp>
        <p:sp>
          <p:nvSpPr>
            <p:cNvPr id="165" name="Rectangle 23"/>
            <p:cNvSpPr>
              <a:spLocks noChangeArrowheads="1"/>
            </p:cNvSpPr>
            <p:nvPr/>
          </p:nvSpPr>
          <p:spPr bwMode="auto">
            <a:xfrm>
              <a:off x="2268" y="1271"/>
              <a:ext cx="407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2</a:t>
              </a:r>
              <a:endParaRPr lang="en-US" altLang="zh-CN" sz="1800"/>
            </a:p>
          </p:txBody>
        </p:sp>
        <p:sp>
          <p:nvSpPr>
            <p:cNvPr id="166" name="Rectangle 24"/>
            <p:cNvSpPr>
              <a:spLocks noChangeArrowheads="1"/>
            </p:cNvSpPr>
            <p:nvPr/>
          </p:nvSpPr>
          <p:spPr bwMode="auto">
            <a:xfrm>
              <a:off x="1896" y="1271"/>
              <a:ext cx="407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1</a:t>
              </a:r>
              <a:endParaRPr lang="en-US" altLang="zh-CN" sz="1800"/>
            </a:p>
          </p:txBody>
        </p:sp>
        <p:cxnSp>
          <p:nvCxnSpPr>
            <p:cNvPr id="167" name="Line 25"/>
            <p:cNvCxnSpPr>
              <a:cxnSpLocks noChangeShapeType="1"/>
            </p:cNvCxnSpPr>
            <p:nvPr/>
          </p:nvCxnSpPr>
          <p:spPr bwMode="auto">
            <a:xfrm>
              <a:off x="1795" y="1271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Line 26"/>
            <p:cNvCxnSpPr>
              <a:cxnSpLocks noChangeShapeType="1"/>
            </p:cNvCxnSpPr>
            <p:nvPr/>
          </p:nvCxnSpPr>
          <p:spPr bwMode="auto">
            <a:xfrm flipV="1">
              <a:off x="1795" y="1283"/>
              <a:ext cx="142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" name="Line 27"/>
            <p:cNvCxnSpPr>
              <a:cxnSpLocks noChangeShapeType="1"/>
            </p:cNvCxnSpPr>
            <p:nvPr/>
          </p:nvCxnSpPr>
          <p:spPr bwMode="auto">
            <a:xfrm>
              <a:off x="1795" y="1421"/>
              <a:ext cx="179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" name="Line 28"/>
            <p:cNvCxnSpPr>
              <a:cxnSpLocks noChangeShapeType="1"/>
            </p:cNvCxnSpPr>
            <p:nvPr/>
          </p:nvCxnSpPr>
          <p:spPr bwMode="auto">
            <a:xfrm>
              <a:off x="2674" y="1265"/>
              <a:ext cx="0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Line 29"/>
            <p:cNvCxnSpPr>
              <a:cxnSpLocks noChangeShapeType="1"/>
            </p:cNvCxnSpPr>
            <p:nvPr/>
          </p:nvCxnSpPr>
          <p:spPr bwMode="auto">
            <a:xfrm flipV="1">
              <a:off x="2533" y="1421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Line 30"/>
            <p:cNvCxnSpPr>
              <a:cxnSpLocks noChangeShapeType="1"/>
            </p:cNvCxnSpPr>
            <p:nvPr/>
          </p:nvCxnSpPr>
          <p:spPr bwMode="auto">
            <a:xfrm>
              <a:off x="2524" y="1275"/>
              <a:ext cx="151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" name="Rectangle 31"/>
            <p:cNvSpPr>
              <a:spLocks noChangeArrowheads="1"/>
            </p:cNvSpPr>
            <p:nvPr/>
          </p:nvSpPr>
          <p:spPr bwMode="auto">
            <a:xfrm>
              <a:off x="1886" y="749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74" name="Rectangle 32"/>
            <p:cNvSpPr>
              <a:spLocks noChangeArrowheads="1"/>
            </p:cNvSpPr>
            <p:nvPr/>
          </p:nvSpPr>
          <p:spPr bwMode="auto">
            <a:xfrm>
              <a:off x="2467" y="757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175" name="Line 33"/>
            <p:cNvCxnSpPr>
              <a:cxnSpLocks noChangeShapeType="1"/>
              <a:endCxn id="173" idx="2"/>
            </p:cNvCxnSpPr>
            <p:nvPr/>
          </p:nvCxnSpPr>
          <p:spPr bwMode="auto">
            <a:xfrm flipV="1">
              <a:off x="1937" y="975"/>
              <a:ext cx="1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Line 34"/>
            <p:cNvCxnSpPr>
              <a:cxnSpLocks noChangeShapeType="1"/>
            </p:cNvCxnSpPr>
            <p:nvPr/>
          </p:nvCxnSpPr>
          <p:spPr bwMode="auto">
            <a:xfrm flipV="1">
              <a:off x="2522" y="977"/>
              <a:ext cx="1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Line 35"/>
            <p:cNvCxnSpPr>
              <a:cxnSpLocks noChangeShapeType="1"/>
            </p:cNvCxnSpPr>
            <p:nvPr/>
          </p:nvCxnSpPr>
          <p:spPr bwMode="auto">
            <a:xfrm>
              <a:off x="1956" y="1509"/>
              <a:ext cx="0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Line 36"/>
            <p:cNvCxnSpPr>
              <a:cxnSpLocks noChangeShapeType="1"/>
            </p:cNvCxnSpPr>
            <p:nvPr/>
          </p:nvCxnSpPr>
          <p:spPr bwMode="auto">
            <a:xfrm>
              <a:off x="1956" y="1697"/>
              <a:ext cx="6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Line 37"/>
            <p:cNvCxnSpPr>
              <a:cxnSpLocks noChangeShapeType="1"/>
            </p:cNvCxnSpPr>
            <p:nvPr/>
          </p:nvCxnSpPr>
          <p:spPr bwMode="auto">
            <a:xfrm flipV="1">
              <a:off x="2552" y="1509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" name="Line 38"/>
            <p:cNvCxnSpPr>
              <a:cxnSpLocks noChangeShapeType="1"/>
            </p:cNvCxnSpPr>
            <p:nvPr/>
          </p:nvCxnSpPr>
          <p:spPr bwMode="auto">
            <a:xfrm flipH="1">
              <a:off x="1265" y="1409"/>
              <a:ext cx="5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Line 39"/>
            <p:cNvCxnSpPr>
              <a:cxnSpLocks noChangeShapeType="1"/>
            </p:cNvCxnSpPr>
            <p:nvPr/>
          </p:nvCxnSpPr>
          <p:spPr bwMode="auto">
            <a:xfrm>
              <a:off x="2675" y="1396"/>
              <a:ext cx="1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" name="Line 40"/>
            <p:cNvCxnSpPr>
              <a:cxnSpLocks noChangeShapeType="1"/>
            </p:cNvCxnSpPr>
            <p:nvPr/>
          </p:nvCxnSpPr>
          <p:spPr bwMode="auto">
            <a:xfrm>
              <a:off x="2854" y="1396"/>
              <a:ext cx="0" cy="4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Line 41"/>
            <p:cNvCxnSpPr>
              <a:cxnSpLocks noChangeShapeType="1"/>
            </p:cNvCxnSpPr>
            <p:nvPr/>
          </p:nvCxnSpPr>
          <p:spPr bwMode="auto">
            <a:xfrm flipH="1">
              <a:off x="1265" y="1822"/>
              <a:ext cx="15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Line 42"/>
            <p:cNvCxnSpPr>
              <a:cxnSpLocks noChangeShapeType="1"/>
            </p:cNvCxnSpPr>
            <p:nvPr/>
          </p:nvCxnSpPr>
          <p:spPr bwMode="auto">
            <a:xfrm flipV="1">
              <a:off x="1937" y="532"/>
              <a:ext cx="0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Line 43"/>
            <p:cNvCxnSpPr>
              <a:cxnSpLocks noChangeShapeType="1"/>
            </p:cNvCxnSpPr>
            <p:nvPr/>
          </p:nvCxnSpPr>
          <p:spPr bwMode="auto">
            <a:xfrm flipV="1">
              <a:off x="2514" y="532"/>
              <a:ext cx="0" cy="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Line 44"/>
            <p:cNvCxnSpPr>
              <a:cxnSpLocks noChangeShapeType="1"/>
            </p:cNvCxnSpPr>
            <p:nvPr/>
          </p:nvCxnSpPr>
          <p:spPr bwMode="auto">
            <a:xfrm>
              <a:off x="1937" y="532"/>
              <a:ext cx="30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Line 45"/>
            <p:cNvCxnSpPr>
              <a:cxnSpLocks noChangeShapeType="1"/>
            </p:cNvCxnSpPr>
            <p:nvPr/>
          </p:nvCxnSpPr>
          <p:spPr bwMode="auto">
            <a:xfrm>
              <a:off x="2366" y="2212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Line 46"/>
            <p:cNvCxnSpPr>
              <a:cxnSpLocks noChangeShapeType="1"/>
            </p:cNvCxnSpPr>
            <p:nvPr/>
          </p:nvCxnSpPr>
          <p:spPr bwMode="auto">
            <a:xfrm flipV="1">
              <a:off x="2192" y="2368"/>
              <a:ext cx="176" cy="1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Line 47"/>
            <p:cNvCxnSpPr>
              <a:cxnSpLocks noChangeShapeType="1"/>
            </p:cNvCxnSpPr>
            <p:nvPr/>
          </p:nvCxnSpPr>
          <p:spPr bwMode="auto">
            <a:xfrm>
              <a:off x="2220" y="2218"/>
              <a:ext cx="151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Line 49"/>
            <p:cNvCxnSpPr>
              <a:cxnSpLocks noChangeShapeType="1"/>
            </p:cNvCxnSpPr>
            <p:nvPr/>
          </p:nvCxnSpPr>
          <p:spPr bwMode="auto">
            <a:xfrm>
              <a:off x="2888" y="2206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Line 50"/>
            <p:cNvCxnSpPr>
              <a:cxnSpLocks noChangeShapeType="1"/>
            </p:cNvCxnSpPr>
            <p:nvPr/>
          </p:nvCxnSpPr>
          <p:spPr bwMode="auto">
            <a:xfrm flipV="1">
              <a:off x="2888" y="2219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Line 51"/>
            <p:cNvCxnSpPr>
              <a:cxnSpLocks noChangeShapeType="1"/>
            </p:cNvCxnSpPr>
            <p:nvPr/>
          </p:nvCxnSpPr>
          <p:spPr bwMode="auto">
            <a:xfrm>
              <a:off x="2888" y="2356"/>
              <a:ext cx="180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Line 52"/>
            <p:cNvCxnSpPr>
              <a:cxnSpLocks noChangeShapeType="1"/>
            </p:cNvCxnSpPr>
            <p:nvPr/>
          </p:nvCxnSpPr>
          <p:spPr bwMode="auto">
            <a:xfrm flipH="1">
              <a:off x="2362" y="2342"/>
              <a:ext cx="5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Line 53"/>
            <p:cNvCxnSpPr>
              <a:cxnSpLocks noChangeShapeType="1"/>
            </p:cNvCxnSpPr>
            <p:nvPr/>
          </p:nvCxnSpPr>
          <p:spPr bwMode="auto">
            <a:xfrm flipV="1">
              <a:off x="2220" y="1697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Line 54"/>
            <p:cNvCxnSpPr>
              <a:cxnSpLocks noChangeShapeType="1"/>
            </p:cNvCxnSpPr>
            <p:nvPr/>
          </p:nvCxnSpPr>
          <p:spPr bwMode="auto">
            <a:xfrm>
              <a:off x="2202" y="2949"/>
              <a:ext cx="27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Line 55"/>
            <p:cNvCxnSpPr>
              <a:cxnSpLocks noChangeShapeType="1"/>
            </p:cNvCxnSpPr>
            <p:nvPr/>
          </p:nvCxnSpPr>
          <p:spPr bwMode="auto">
            <a:xfrm>
              <a:off x="2202" y="2473"/>
              <a:ext cx="0" cy="4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Line 56"/>
            <p:cNvCxnSpPr>
              <a:cxnSpLocks noChangeShapeType="1"/>
            </p:cNvCxnSpPr>
            <p:nvPr/>
          </p:nvCxnSpPr>
          <p:spPr bwMode="auto">
            <a:xfrm>
              <a:off x="3062" y="2448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8" name="Rectangle 57"/>
            <p:cNvSpPr>
              <a:spLocks noChangeArrowheads="1"/>
            </p:cNvSpPr>
            <p:nvPr/>
          </p:nvSpPr>
          <p:spPr bwMode="auto">
            <a:xfrm>
              <a:off x="2982" y="695"/>
              <a:ext cx="105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199" name="Line 58"/>
            <p:cNvCxnSpPr>
              <a:cxnSpLocks noChangeShapeType="1"/>
            </p:cNvCxnSpPr>
            <p:nvPr/>
          </p:nvCxnSpPr>
          <p:spPr bwMode="auto">
            <a:xfrm flipH="1" flipV="1">
              <a:off x="3034" y="920"/>
              <a:ext cx="1" cy="13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Line 59"/>
            <p:cNvCxnSpPr>
              <a:cxnSpLocks noChangeShapeType="1"/>
            </p:cNvCxnSpPr>
            <p:nvPr/>
          </p:nvCxnSpPr>
          <p:spPr bwMode="auto">
            <a:xfrm flipV="1">
              <a:off x="3034" y="532"/>
              <a:ext cx="0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Line 60"/>
            <p:cNvCxnSpPr>
              <a:cxnSpLocks noChangeShapeType="1"/>
            </p:cNvCxnSpPr>
            <p:nvPr/>
          </p:nvCxnSpPr>
          <p:spPr bwMode="auto">
            <a:xfrm flipV="1">
              <a:off x="2627" y="2072"/>
              <a:ext cx="0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Line 61"/>
            <p:cNvCxnSpPr>
              <a:cxnSpLocks noChangeShapeType="1"/>
            </p:cNvCxnSpPr>
            <p:nvPr/>
          </p:nvCxnSpPr>
          <p:spPr bwMode="auto">
            <a:xfrm>
              <a:off x="2627" y="2072"/>
              <a:ext cx="4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Line 62"/>
            <p:cNvCxnSpPr>
              <a:cxnSpLocks noChangeShapeType="1"/>
            </p:cNvCxnSpPr>
            <p:nvPr/>
          </p:nvCxnSpPr>
          <p:spPr bwMode="auto">
            <a:xfrm>
              <a:off x="3268" y="1016"/>
              <a:ext cx="1" cy="2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Line 63"/>
            <p:cNvCxnSpPr>
              <a:cxnSpLocks noChangeShapeType="1"/>
            </p:cNvCxnSpPr>
            <p:nvPr/>
          </p:nvCxnSpPr>
          <p:spPr bwMode="auto">
            <a:xfrm flipV="1">
              <a:off x="3268" y="1028"/>
              <a:ext cx="142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Line 64"/>
            <p:cNvCxnSpPr>
              <a:cxnSpLocks noChangeShapeType="1"/>
            </p:cNvCxnSpPr>
            <p:nvPr/>
          </p:nvCxnSpPr>
          <p:spPr bwMode="auto">
            <a:xfrm>
              <a:off x="3268" y="1166"/>
              <a:ext cx="180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Rectangle 65"/>
            <p:cNvSpPr>
              <a:spLocks noChangeArrowheads="1"/>
            </p:cNvSpPr>
            <p:nvPr/>
          </p:nvSpPr>
          <p:spPr bwMode="auto">
            <a:xfrm>
              <a:off x="3362" y="695"/>
              <a:ext cx="104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207" name="Line 66"/>
            <p:cNvCxnSpPr>
              <a:cxnSpLocks noChangeShapeType="1"/>
            </p:cNvCxnSpPr>
            <p:nvPr/>
          </p:nvCxnSpPr>
          <p:spPr bwMode="auto">
            <a:xfrm>
              <a:off x="3443" y="1254"/>
              <a:ext cx="3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Line 67"/>
            <p:cNvCxnSpPr>
              <a:cxnSpLocks noChangeShapeType="1"/>
            </p:cNvCxnSpPr>
            <p:nvPr/>
          </p:nvCxnSpPr>
          <p:spPr bwMode="auto">
            <a:xfrm flipH="1">
              <a:off x="2514" y="1146"/>
              <a:ext cx="7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" name="Line 68"/>
            <p:cNvCxnSpPr>
              <a:cxnSpLocks noChangeShapeType="1"/>
            </p:cNvCxnSpPr>
            <p:nvPr/>
          </p:nvCxnSpPr>
          <p:spPr bwMode="auto">
            <a:xfrm flipV="1">
              <a:off x="3413" y="92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0" name="Line 69"/>
            <p:cNvCxnSpPr>
              <a:cxnSpLocks noChangeShapeType="1"/>
            </p:cNvCxnSpPr>
            <p:nvPr/>
          </p:nvCxnSpPr>
          <p:spPr bwMode="auto">
            <a:xfrm>
              <a:off x="3412" y="532"/>
              <a:ext cx="1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Line 70"/>
            <p:cNvCxnSpPr>
              <a:cxnSpLocks noChangeShapeType="1"/>
            </p:cNvCxnSpPr>
            <p:nvPr/>
          </p:nvCxnSpPr>
          <p:spPr bwMode="auto">
            <a:xfrm>
              <a:off x="3744" y="1296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Line 71"/>
            <p:cNvCxnSpPr>
              <a:cxnSpLocks noChangeShapeType="1"/>
            </p:cNvCxnSpPr>
            <p:nvPr/>
          </p:nvCxnSpPr>
          <p:spPr bwMode="auto">
            <a:xfrm flipV="1">
              <a:off x="3744" y="1308"/>
              <a:ext cx="142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Line 72"/>
            <p:cNvCxnSpPr>
              <a:cxnSpLocks noChangeShapeType="1"/>
            </p:cNvCxnSpPr>
            <p:nvPr/>
          </p:nvCxnSpPr>
          <p:spPr bwMode="auto">
            <a:xfrm>
              <a:off x="3744" y="1446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Line 73"/>
            <p:cNvCxnSpPr>
              <a:cxnSpLocks noChangeShapeType="1"/>
            </p:cNvCxnSpPr>
            <p:nvPr/>
          </p:nvCxnSpPr>
          <p:spPr bwMode="auto">
            <a:xfrm>
              <a:off x="3905" y="1534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Line 74"/>
            <p:cNvCxnSpPr>
              <a:cxnSpLocks noChangeShapeType="1"/>
            </p:cNvCxnSpPr>
            <p:nvPr/>
          </p:nvCxnSpPr>
          <p:spPr bwMode="auto">
            <a:xfrm>
              <a:off x="3448" y="1426"/>
              <a:ext cx="2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Line 75"/>
            <p:cNvCxnSpPr>
              <a:cxnSpLocks noChangeShapeType="1"/>
            </p:cNvCxnSpPr>
            <p:nvPr/>
          </p:nvCxnSpPr>
          <p:spPr bwMode="auto">
            <a:xfrm>
              <a:off x="4138" y="849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Line 76"/>
            <p:cNvCxnSpPr>
              <a:cxnSpLocks noChangeShapeType="1"/>
            </p:cNvCxnSpPr>
            <p:nvPr/>
          </p:nvCxnSpPr>
          <p:spPr bwMode="auto">
            <a:xfrm flipV="1">
              <a:off x="4138" y="862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Line 77"/>
            <p:cNvCxnSpPr>
              <a:cxnSpLocks noChangeShapeType="1"/>
            </p:cNvCxnSpPr>
            <p:nvPr/>
          </p:nvCxnSpPr>
          <p:spPr bwMode="auto">
            <a:xfrm>
              <a:off x="4138" y="999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Line 78"/>
            <p:cNvCxnSpPr>
              <a:cxnSpLocks noChangeShapeType="1"/>
            </p:cNvCxnSpPr>
            <p:nvPr/>
          </p:nvCxnSpPr>
          <p:spPr bwMode="auto">
            <a:xfrm>
              <a:off x="4299" y="1087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Line 79"/>
            <p:cNvCxnSpPr>
              <a:cxnSpLocks noChangeShapeType="1"/>
            </p:cNvCxnSpPr>
            <p:nvPr/>
          </p:nvCxnSpPr>
          <p:spPr bwMode="auto">
            <a:xfrm>
              <a:off x="3838" y="2260"/>
              <a:ext cx="14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Line 80"/>
            <p:cNvCxnSpPr>
              <a:cxnSpLocks noChangeShapeType="1"/>
            </p:cNvCxnSpPr>
            <p:nvPr/>
          </p:nvCxnSpPr>
          <p:spPr bwMode="auto">
            <a:xfrm flipH="1">
              <a:off x="3413" y="983"/>
              <a:ext cx="7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2" name="Line 81"/>
            <p:cNvCxnSpPr>
              <a:cxnSpLocks noChangeShapeType="1"/>
            </p:cNvCxnSpPr>
            <p:nvPr/>
          </p:nvCxnSpPr>
          <p:spPr bwMode="auto">
            <a:xfrm flipV="1">
              <a:off x="3886" y="983"/>
              <a:ext cx="0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Line 82"/>
            <p:cNvCxnSpPr>
              <a:cxnSpLocks noChangeShapeType="1"/>
            </p:cNvCxnSpPr>
            <p:nvPr/>
          </p:nvCxnSpPr>
          <p:spPr bwMode="auto">
            <a:xfrm flipV="1">
              <a:off x="4283" y="532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4" name="Rectangle 83"/>
            <p:cNvSpPr>
              <a:spLocks noChangeArrowheads="1"/>
            </p:cNvSpPr>
            <p:nvPr/>
          </p:nvSpPr>
          <p:spPr bwMode="auto">
            <a:xfrm>
              <a:off x="4247" y="1276"/>
              <a:ext cx="104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25" name="Oval 84"/>
            <p:cNvSpPr>
              <a:spLocks noChangeArrowheads="1"/>
            </p:cNvSpPr>
            <p:nvPr/>
          </p:nvSpPr>
          <p:spPr bwMode="auto">
            <a:xfrm>
              <a:off x="4217" y="2060"/>
              <a:ext cx="180" cy="17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226" name="Line 85"/>
            <p:cNvCxnSpPr>
              <a:cxnSpLocks noChangeShapeType="1"/>
            </p:cNvCxnSpPr>
            <p:nvPr/>
          </p:nvCxnSpPr>
          <p:spPr bwMode="auto">
            <a:xfrm>
              <a:off x="4223" y="2147"/>
              <a:ext cx="17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Line 86"/>
            <p:cNvCxnSpPr>
              <a:cxnSpLocks noChangeShapeType="1"/>
            </p:cNvCxnSpPr>
            <p:nvPr/>
          </p:nvCxnSpPr>
          <p:spPr bwMode="auto">
            <a:xfrm>
              <a:off x="4302" y="1496"/>
              <a:ext cx="1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8" name="Line 87"/>
            <p:cNvCxnSpPr>
              <a:cxnSpLocks noChangeShapeType="1"/>
            </p:cNvCxnSpPr>
            <p:nvPr/>
          </p:nvCxnSpPr>
          <p:spPr bwMode="auto">
            <a:xfrm>
              <a:off x="4312" y="2235"/>
              <a:ext cx="0" cy="7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Line 88"/>
            <p:cNvCxnSpPr>
              <a:cxnSpLocks noChangeShapeType="1"/>
            </p:cNvCxnSpPr>
            <p:nvPr/>
          </p:nvCxnSpPr>
          <p:spPr bwMode="auto">
            <a:xfrm>
              <a:off x="4825" y="1574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Line 89"/>
            <p:cNvCxnSpPr>
              <a:cxnSpLocks noChangeShapeType="1"/>
            </p:cNvCxnSpPr>
            <p:nvPr/>
          </p:nvCxnSpPr>
          <p:spPr bwMode="auto">
            <a:xfrm flipV="1">
              <a:off x="4830" y="1586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Line 90"/>
            <p:cNvCxnSpPr>
              <a:cxnSpLocks noChangeShapeType="1"/>
            </p:cNvCxnSpPr>
            <p:nvPr/>
          </p:nvCxnSpPr>
          <p:spPr bwMode="auto">
            <a:xfrm>
              <a:off x="4830" y="1724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Line 91"/>
            <p:cNvCxnSpPr>
              <a:cxnSpLocks noChangeShapeType="1"/>
            </p:cNvCxnSpPr>
            <p:nvPr/>
          </p:nvCxnSpPr>
          <p:spPr bwMode="auto">
            <a:xfrm flipH="1">
              <a:off x="4283" y="1697"/>
              <a:ext cx="5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3" name="Line 92"/>
            <p:cNvCxnSpPr>
              <a:cxnSpLocks noChangeShapeType="1"/>
            </p:cNvCxnSpPr>
            <p:nvPr/>
          </p:nvCxnSpPr>
          <p:spPr bwMode="auto">
            <a:xfrm flipV="1">
              <a:off x="4974" y="532"/>
              <a:ext cx="1" cy="10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4" name="Rectangle 93"/>
            <p:cNvSpPr>
              <a:spLocks noChangeArrowheads="1"/>
            </p:cNvSpPr>
            <p:nvPr/>
          </p:nvSpPr>
          <p:spPr bwMode="auto">
            <a:xfrm>
              <a:off x="4941" y="2258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235" name="Line 94"/>
            <p:cNvCxnSpPr>
              <a:cxnSpLocks noChangeShapeType="1"/>
            </p:cNvCxnSpPr>
            <p:nvPr/>
          </p:nvCxnSpPr>
          <p:spPr bwMode="auto">
            <a:xfrm>
              <a:off x="4993" y="1822"/>
              <a:ext cx="0" cy="4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Line 95"/>
            <p:cNvCxnSpPr>
              <a:cxnSpLocks noChangeShapeType="1"/>
            </p:cNvCxnSpPr>
            <p:nvPr/>
          </p:nvCxnSpPr>
          <p:spPr bwMode="auto">
            <a:xfrm>
              <a:off x="4993" y="2485"/>
              <a:ext cx="1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Line 96"/>
            <p:cNvCxnSpPr>
              <a:cxnSpLocks noChangeShapeType="1"/>
            </p:cNvCxnSpPr>
            <p:nvPr/>
          </p:nvCxnSpPr>
          <p:spPr bwMode="auto">
            <a:xfrm>
              <a:off x="4312" y="2949"/>
              <a:ext cx="0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" name="Oval 97"/>
            <p:cNvSpPr>
              <a:spLocks noChangeArrowheads="1"/>
            </p:cNvSpPr>
            <p:nvPr/>
          </p:nvSpPr>
          <p:spPr bwMode="auto">
            <a:xfrm>
              <a:off x="1207" y="1794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39" name="Oval 98"/>
            <p:cNvSpPr>
              <a:spLocks noChangeArrowheads="1"/>
            </p:cNvSpPr>
            <p:nvPr/>
          </p:nvSpPr>
          <p:spPr bwMode="auto">
            <a:xfrm>
              <a:off x="1210" y="1387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0" name="Oval 99"/>
            <p:cNvSpPr>
              <a:spLocks noChangeArrowheads="1"/>
            </p:cNvSpPr>
            <p:nvPr/>
          </p:nvSpPr>
          <p:spPr bwMode="auto">
            <a:xfrm>
              <a:off x="4286" y="3132"/>
              <a:ext cx="53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1" name="Oval 100"/>
            <p:cNvSpPr>
              <a:spLocks noChangeArrowheads="1"/>
            </p:cNvSpPr>
            <p:nvPr/>
          </p:nvSpPr>
          <p:spPr bwMode="auto">
            <a:xfrm>
              <a:off x="4288" y="1683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2" name="Oval 101"/>
            <p:cNvSpPr>
              <a:spLocks noChangeArrowheads="1"/>
            </p:cNvSpPr>
            <p:nvPr/>
          </p:nvSpPr>
          <p:spPr bwMode="auto">
            <a:xfrm>
              <a:off x="3397" y="969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3" name="Oval 102"/>
            <p:cNvSpPr>
              <a:spLocks noChangeArrowheads="1"/>
            </p:cNvSpPr>
            <p:nvPr/>
          </p:nvSpPr>
          <p:spPr bwMode="auto">
            <a:xfrm>
              <a:off x="4265" y="519"/>
              <a:ext cx="34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4" name="Oval 103"/>
            <p:cNvSpPr>
              <a:spLocks noChangeArrowheads="1"/>
            </p:cNvSpPr>
            <p:nvPr/>
          </p:nvSpPr>
          <p:spPr bwMode="auto">
            <a:xfrm>
              <a:off x="3398" y="519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5" name="Oval 104"/>
            <p:cNvSpPr>
              <a:spLocks noChangeArrowheads="1"/>
            </p:cNvSpPr>
            <p:nvPr/>
          </p:nvSpPr>
          <p:spPr bwMode="auto">
            <a:xfrm>
              <a:off x="3021" y="513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6" name="Oval 105"/>
            <p:cNvSpPr>
              <a:spLocks noChangeArrowheads="1"/>
            </p:cNvSpPr>
            <p:nvPr/>
          </p:nvSpPr>
          <p:spPr bwMode="auto">
            <a:xfrm>
              <a:off x="2503" y="521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7" name="Oval 106"/>
            <p:cNvSpPr>
              <a:spLocks noChangeArrowheads="1"/>
            </p:cNvSpPr>
            <p:nvPr/>
          </p:nvSpPr>
          <p:spPr bwMode="auto">
            <a:xfrm>
              <a:off x="2507" y="1133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8" name="Oval 107"/>
            <p:cNvSpPr>
              <a:spLocks noChangeArrowheads="1"/>
            </p:cNvSpPr>
            <p:nvPr/>
          </p:nvSpPr>
          <p:spPr bwMode="auto">
            <a:xfrm>
              <a:off x="2208" y="1684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9" name="Oval 108"/>
            <p:cNvSpPr>
              <a:spLocks noChangeArrowheads="1"/>
            </p:cNvSpPr>
            <p:nvPr/>
          </p:nvSpPr>
          <p:spPr bwMode="auto">
            <a:xfrm>
              <a:off x="2609" y="2330"/>
              <a:ext cx="30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50" name="Oval 109"/>
            <p:cNvSpPr>
              <a:spLocks noChangeArrowheads="1"/>
            </p:cNvSpPr>
            <p:nvPr/>
          </p:nvSpPr>
          <p:spPr bwMode="auto">
            <a:xfrm>
              <a:off x="3020" y="2060"/>
              <a:ext cx="35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51" name="Oval 110"/>
            <p:cNvSpPr>
              <a:spLocks noChangeArrowheads="1"/>
            </p:cNvSpPr>
            <p:nvPr/>
          </p:nvSpPr>
          <p:spPr bwMode="auto">
            <a:xfrm>
              <a:off x="3871" y="970"/>
              <a:ext cx="32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52" name="Oval 111"/>
            <p:cNvSpPr>
              <a:spLocks noChangeArrowheads="1"/>
            </p:cNvSpPr>
            <p:nvPr/>
          </p:nvSpPr>
          <p:spPr bwMode="auto">
            <a:xfrm>
              <a:off x="4296" y="2938"/>
              <a:ext cx="35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53" name="Oval 112"/>
            <p:cNvSpPr>
              <a:spLocks noChangeArrowheads="1"/>
            </p:cNvSpPr>
            <p:nvPr/>
          </p:nvSpPr>
          <p:spPr bwMode="auto">
            <a:xfrm>
              <a:off x="3046" y="2938"/>
              <a:ext cx="33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54" name="Oval 113"/>
            <p:cNvSpPr>
              <a:spLocks noChangeArrowheads="1"/>
            </p:cNvSpPr>
            <p:nvPr/>
          </p:nvSpPr>
          <p:spPr bwMode="auto">
            <a:xfrm>
              <a:off x="5371" y="2047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55" name="Oval 114"/>
            <p:cNvSpPr>
              <a:spLocks noChangeArrowheads="1"/>
            </p:cNvSpPr>
            <p:nvPr/>
          </p:nvSpPr>
          <p:spPr bwMode="auto">
            <a:xfrm>
              <a:off x="5390" y="2583"/>
              <a:ext cx="57" cy="5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256" name="Line 115"/>
            <p:cNvCxnSpPr>
              <a:cxnSpLocks noChangeShapeType="1"/>
            </p:cNvCxnSpPr>
            <p:nvPr/>
          </p:nvCxnSpPr>
          <p:spPr bwMode="auto">
            <a:xfrm flipV="1">
              <a:off x="4283" y="344"/>
              <a:ext cx="1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" name="Oval 116"/>
            <p:cNvSpPr>
              <a:spLocks noChangeArrowheads="1"/>
            </p:cNvSpPr>
            <p:nvPr/>
          </p:nvSpPr>
          <p:spPr bwMode="auto">
            <a:xfrm>
              <a:off x="4255" y="310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258" name="Line 117"/>
            <p:cNvCxnSpPr>
              <a:cxnSpLocks noChangeShapeType="1"/>
            </p:cNvCxnSpPr>
            <p:nvPr/>
          </p:nvCxnSpPr>
          <p:spPr bwMode="auto">
            <a:xfrm flipH="1">
              <a:off x="4993" y="2072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9" name="Oval 119"/>
            <p:cNvSpPr>
              <a:spLocks noChangeArrowheads="1"/>
            </p:cNvSpPr>
            <p:nvPr/>
          </p:nvSpPr>
          <p:spPr bwMode="auto">
            <a:xfrm>
              <a:off x="4980" y="2058"/>
              <a:ext cx="32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260" name="Line 120"/>
            <p:cNvCxnSpPr>
              <a:cxnSpLocks noChangeShapeType="1"/>
            </p:cNvCxnSpPr>
            <p:nvPr/>
          </p:nvCxnSpPr>
          <p:spPr bwMode="auto">
            <a:xfrm>
              <a:off x="5419" y="2636"/>
              <a:ext cx="0" cy="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Line 121"/>
            <p:cNvCxnSpPr>
              <a:cxnSpLocks noChangeShapeType="1"/>
            </p:cNvCxnSpPr>
            <p:nvPr/>
          </p:nvCxnSpPr>
          <p:spPr bwMode="auto">
            <a:xfrm>
              <a:off x="5333" y="2874"/>
              <a:ext cx="1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2" name="Rectangle 123"/>
            <p:cNvSpPr>
              <a:spLocks noChangeArrowheads="1"/>
            </p:cNvSpPr>
            <p:nvPr/>
          </p:nvSpPr>
          <p:spPr bwMode="auto">
            <a:xfrm>
              <a:off x="924" y="1447"/>
              <a:ext cx="424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v</a:t>
              </a:r>
              <a:r>
                <a:rPr lang="en-US" altLang="zh-CN" sz="1800" b="0" i="1" baseline="-25000" dirty="0" smtClean="0"/>
                <a:t>id</a:t>
              </a:r>
              <a:endParaRPr lang="en-US" altLang="zh-CN" sz="1800" dirty="0"/>
            </a:p>
          </p:txBody>
        </p:sp>
        <p:sp>
          <p:nvSpPr>
            <p:cNvPr id="263" name="Rectangle 124"/>
            <p:cNvSpPr>
              <a:spLocks noChangeArrowheads="1"/>
            </p:cNvSpPr>
            <p:nvPr/>
          </p:nvSpPr>
          <p:spPr bwMode="auto">
            <a:xfrm>
              <a:off x="3853" y="1709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264" name="Line 125"/>
            <p:cNvCxnSpPr>
              <a:cxnSpLocks noChangeShapeType="1"/>
            </p:cNvCxnSpPr>
            <p:nvPr/>
          </p:nvCxnSpPr>
          <p:spPr bwMode="auto">
            <a:xfrm>
              <a:off x="3905" y="1935"/>
              <a:ext cx="0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Line 126"/>
            <p:cNvCxnSpPr>
              <a:cxnSpLocks noChangeShapeType="1"/>
            </p:cNvCxnSpPr>
            <p:nvPr/>
          </p:nvCxnSpPr>
          <p:spPr bwMode="auto">
            <a:xfrm>
              <a:off x="4463" y="1985"/>
              <a:ext cx="1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" name="Line 263"/>
            <p:cNvSpPr>
              <a:spLocks noChangeShapeType="1"/>
            </p:cNvSpPr>
            <p:nvPr/>
          </p:nvSpPr>
          <p:spPr bwMode="auto">
            <a:xfrm>
              <a:off x="3899" y="894"/>
              <a:ext cx="20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aphicFrame>
          <p:nvGraphicFramePr>
            <p:cNvPr id="267" name="Object 264"/>
            <p:cNvGraphicFramePr>
              <a:graphicFrameLocks noChangeAspect="1"/>
            </p:cNvGraphicFramePr>
            <p:nvPr>
              <p:extLst/>
            </p:nvPr>
          </p:nvGraphicFramePr>
          <p:xfrm>
            <a:off x="3872" y="602"/>
            <a:ext cx="24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94" name="Equation" r:id="rId11" imgW="215806" imgH="228501" progId="Equation.DSMT4">
                    <p:embed/>
                  </p:oleObj>
                </mc:Choice>
                <mc:Fallback>
                  <p:oleObj name="Equation" r:id="rId11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602"/>
                          <a:ext cx="24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" name="Object 265"/>
            <p:cNvGraphicFramePr>
              <a:graphicFrameLocks noChangeAspect="1"/>
            </p:cNvGraphicFramePr>
            <p:nvPr>
              <p:extLst/>
            </p:nvPr>
          </p:nvGraphicFramePr>
          <p:xfrm>
            <a:off x="3042" y="1243"/>
            <a:ext cx="24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95" name="Equation" r:id="rId13" imgW="215806" imgH="228501" progId="Equation.DSMT4">
                    <p:embed/>
                  </p:oleObj>
                </mc:Choice>
                <mc:Fallback>
                  <p:oleObj name="Equation" r:id="rId13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1243"/>
                          <a:ext cx="24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" name="Line 266"/>
            <p:cNvSpPr>
              <a:spLocks noChangeShapeType="1"/>
            </p:cNvSpPr>
            <p:nvPr/>
          </p:nvSpPr>
          <p:spPr bwMode="auto">
            <a:xfrm>
              <a:off x="3058" y="1205"/>
              <a:ext cx="20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70" name="Rectangle 123"/>
            <p:cNvSpPr>
              <a:spLocks noChangeArrowheads="1"/>
            </p:cNvSpPr>
            <p:nvPr/>
          </p:nvSpPr>
          <p:spPr bwMode="auto">
            <a:xfrm>
              <a:off x="900" y="1243"/>
              <a:ext cx="221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+</a:t>
              </a:r>
              <a:endParaRPr lang="en-US" altLang="zh-CN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737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64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29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1155" name="Object 131"/>
          <p:cNvGraphicFramePr>
            <a:graphicFrameLocks noChangeAspect="1"/>
          </p:cNvGraphicFramePr>
          <p:nvPr>
            <p:extLst/>
          </p:nvPr>
        </p:nvGraphicFramePr>
        <p:xfrm>
          <a:off x="377825" y="6003925"/>
          <a:ext cx="5051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2" name="Equation" r:id="rId3" imgW="2806560" imgH="304560" progId="Equation.DSMT4">
                  <p:embed/>
                </p:oleObj>
              </mc:Choice>
              <mc:Fallback>
                <p:oleObj name="Equation" r:id="rId3" imgW="2806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6003925"/>
                        <a:ext cx="5051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159" name="Object 135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417513" y="4900613"/>
          <a:ext cx="22637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3" name="Equation" r:id="rId5" imgW="1257120" imgH="469800" progId="Equation.DSMT4">
                  <p:embed/>
                </p:oleObj>
              </mc:Choice>
              <mc:Fallback>
                <p:oleObj name="Equation" r:id="rId5" imgW="1257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4900613"/>
                        <a:ext cx="22637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419" name="Object 395"/>
          <p:cNvGraphicFramePr>
            <a:graphicFrameLocks noChangeAspect="1"/>
          </p:cNvGraphicFramePr>
          <p:nvPr>
            <p:extLst/>
          </p:nvPr>
        </p:nvGraphicFramePr>
        <p:xfrm>
          <a:off x="785812" y="4261326"/>
          <a:ext cx="41148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" y="4261326"/>
                        <a:ext cx="41148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420" name="Text Box 396"/>
          <p:cNvSpPr txBox="1">
            <a:spLocks noChangeArrowheads="1"/>
          </p:cNvSpPr>
          <p:nvPr/>
        </p:nvSpPr>
        <p:spPr bwMode="auto">
          <a:xfrm>
            <a:off x="391477" y="4261326"/>
            <a:ext cx="600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/>
              <a:t>求</a:t>
            </a:r>
          </a:p>
        </p:txBody>
      </p:sp>
      <p:grpSp>
        <p:nvGrpSpPr>
          <p:cNvPr id="524" name="Group 138"/>
          <p:cNvGrpSpPr>
            <a:grpSpLocks/>
          </p:cNvGrpSpPr>
          <p:nvPr/>
        </p:nvGrpSpPr>
        <p:grpSpPr bwMode="auto">
          <a:xfrm>
            <a:off x="1195388" y="0"/>
            <a:ext cx="7948612" cy="5583238"/>
            <a:chOff x="753" y="0"/>
            <a:chExt cx="5007" cy="3517"/>
          </a:xfrm>
        </p:grpSpPr>
        <p:sp>
          <p:nvSpPr>
            <p:cNvPr id="525" name="Rectangle 123"/>
            <p:cNvSpPr>
              <a:spLocks noChangeArrowheads="1"/>
            </p:cNvSpPr>
            <p:nvPr/>
          </p:nvSpPr>
          <p:spPr bwMode="auto">
            <a:xfrm>
              <a:off x="923" y="1667"/>
              <a:ext cx="232" cy="3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_</a:t>
              </a:r>
              <a:endParaRPr lang="en-US" altLang="zh-CN" sz="1800" dirty="0"/>
            </a:p>
          </p:txBody>
        </p:sp>
        <p:sp>
          <p:nvSpPr>
            <p:cNvPr id="526" name="画布 2"/>
            <p:cNvSpPr>
              <a:spLocks noChangeAspect="1" noChangeArrowheads="1"/>
            </p:cNvSpPr>
            <p:nvPr/>
          </p:nvSpPr>
          <p:spPr bwMode="auto">
            <a:xfrm>
              <a:off x="753" y="219"/>
              <a:ext cx="5007" cy="3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527" name="Rectangle 4"/>
            <p:cNvSpPr>
              <a:spLocks noChangeArrowheads="1"/>
            </p:cNvSpPr>
            <p:nvPr/>
          </p:nvSpPr>
          <p:spPr bwMode="auto">
            <a:xfrm>
              <a:off x="4208" y="3228"/>
              <a:ext cx="811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/>
                <a:t>V</a:t>
              </a:r>
              <a:r>
                <a:rPr lang="en-US" altLang="zh-CN" sz="1800" b="0" i="1" baseline="-25000" dirty="0"/>
                <a:t>EE </a:t>
              </a:r>
              <a:r>
                <a:rPr lang="en-US" altLang="zh-CN" sz="1800" b="0" dirty="0"/>
                <a:t>= </a:t>
              </a:r>
              <a:r>
                <a:rPr lang="en-US" altLang="zh-CN" sz="1800" b="0" dirty="0" smtClean="0">
                  <a:sym typeface="Symbol" panose="05050102010706020507" pitchFamily="18" charset="2"/>
                </a:rPr>
                <a:t></a:t>
              </a:r>
              <a:r>
                <a:rPr lang="en-US" altLang="zh-CN" sz="1800" b="0" dirty="0" smtClean="0"/>
                <a:t>10V</a:t>
              </a:r>
              <a:endParaRPr lang="en-US" altLang="zh-CN" sz="1800" dirty="0"/>
            </a:p>
          </p:txBody>
        </p:sp>
        <p:sp>
          <p:nvSpPr>
            <p:cNvPr id="528" name="Rectangle 5"/>
            <p:cNvSpPr>
              <a:spLocks noChangeArrowheads="1"/>
            </p:cNvSpPr>
            <p:nvPr/>
          </p:nvSpPr>
          <p:spPr bwMode="auto">
            <a:xfrm>
              <a:off x="4190" y="0"/>
              <a:ext cx="811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V</a:t>
              </a:r>
              <a:r>
                <a:rPr lang="en-US" altLang="zh-CN" sz="1800" b="0" i="1" baseline="-25000"/>
                <a:t>CC </a:t>
              </a:r>
              <a:r>
                <a:rPr lang="en-US" altLang="zh-CN" sz="1800" b="0"/>
                <a:t>=10V</a:t>
              </a:r>
              <a:endParaRPr lang="en-US" altLang="zh-CN" sz="1800"/>
            </a:p>
          </p:txBody>
        </p:sp>
        <p:sp>
          <p:nvSpPr>
            <p:cNvPr id="529" name="Rectangle 6"/>
            <p:cNvSpPr>
              <a:spLocks noChangeArrowheads="1"/>
            </p:cNvSpPr>
            <p:nvPr/>
          </p:nvSpPr>
          <p:spPr bwMode="auto">
            <a:xfrm>
              <a:off x="5430" y="2483"/>
              <a:ext cx="245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dirty="0" smtClean="0">
                  <a:sym typeface="Symbol" panose="05050102010706020507" pitchFamily="18" charset="2"/>
                </a:rPr>
                <a:t></a:t>
              </a:r>
              <a:endParaRPr lang="en-US" altLang="zh-CN" sz="1800" dirty="0"/>
            </a:p>
          </p:txBody>
        </p:sp>
        <p:sp>
          <p:nvSpPr>
            <p:cNvPr id="530" name="Rectangle 7"/>
            <p:cNvSpPr>
              <a:spLocks noChangeArrowheads="1"/>
            </p:cNvSpPr>
            <p:nvPr/>
          </p:nvSpPr>
          <p:spPr bwMode="auto">
            <a:xfrm>
              <a:off x="5409" y="1928"/>
              <a:ext cx="330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+</a:t>
              </a:r>
              <a:endParaRPr lang="en-US" altLang="zh-CN" sz="1800"/>
            </a:p>
          </p:txBody>
        </p:sp>
        <p:sp>
          <p:nvSpPr>
            <p:cNvPr id="531" name="Rectangle 8"/>
            <p:cNvSpPr>
              <a:spLocks noChangeArrowheads="1"/>
            </p:cNvSpPr>
            <p:nvPr/>
          </p:nvSpPr>
          <p:spPr bwMode="auto">
            <a:xfrm>
              <a:off x="4425" y="2008"/>
              <a:ext cx="520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2mA</a:t>
              </a:r>
              <a:endParaRPr lang="en-US" altLang="zh-CN" sz="1800"/>
            </a:p>
          </p:txBody>
        </p:sp>
        <p:sp>
          <p:nvSpPr>
            <p:cNvPr id="532" name="Rectangle 9"/>
            <p:cNvSpPr>
              <a:spLocks noChangeArrowheads="1"/>
            </p:cNvSpPr>
            <p:nvPr/>
          </p:nvSpPr>
          <p:spPr bwMode="auto">
            <a:xfrm>
              <a:off x="4973" y="1571"/>
              <a:ext cx="444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T8</a:t>
              </a:r>
            </a:p>
            <a:p>
              <a:pPr eaLnBrk="1" hangingPunct="1"/>
              <a:endParaRPr lang="en-US" altLang="zh-CN" sz="1800"/>
            </a:p>
          </p:txBody>
        </p:sp>
        <p:sp>
          <p:nvSpPr>
            <p:cNvPr id="533" name="Rectangle 10"/>
            <p:cNvSpPr>
              <a:spLocks noChangeArrowheads="1"/>
            </p:cNvSpPr>
            <p:nvPr/>
          </p:nvSpPr>
          <p:spPr bwMode="auto">
            <a:xfrm>
              <a:off x="4312" y="2237"/>
              <a:ext cx="633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 dirty="0"/>
                <a:t>R</a:t>
              </a:r>
              <a:r>
                <a:rPr lang="en-US" altLang="zh-CN" sz="1800" b="0" baseline="-25000" dirty="0"/>
                <a:t>6</a:t>
              </a:r>
            </a:p>
            <a:p>
              <a:pPr algn="r" eaLnBrk="1" hangingPunct="1"/>
              <a:r>
                <a:rPr lang="en-US" altLang="zh-CN" sz="1800" b="0" dirty="0"/>
                <a:t>2.5K</a:t>
              </a:r>
              <a:r>
                <a:rPr lang="en-US" altLang="zh-CN" sz="1800" b="0" dirty="0">
                  <a:sym typeface="Symbol" pitchFamily="18" charset="2"/>
                </a:rPr>
                <a:t></a:t>
              </a:r>
              <a:endParaRPr lang="en-US" altLang="zh-CN" sz="1800" b="0" dirty="0"/>
            </a:p>
            <a:p>
              <a:pPr eaLnBrk="1" hangingPunct="1"/>
              <a:endParaRPr lang="en-US" altLang="zh-CN" sz="1800" dirty="0"/>
            </a:p>
          </p:txBody>
        </p:sp>
        <p:sp>
          <p:nvSpPr>
            <p:cNvPr id="534" name="Rectangle 11"/>
            <p:cNvSpPr>
              <a:spLocks noChangeArrowheads="1"/>
            </p:cNvSpPr>
            <p:nvPr/>
          </p:nvSpPr>
          <p:spPr bwMode="auto">
            <a:xfrm>
              <a:off x="4338" y="1174"/>
              <a:ext cx="65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R</a:t>
              </a:r>
              <a:r>
                <a:rPr lang="en-US" altLang="zh-CN" sz="1800" b="0" baseline="-25000"/>
                <a:t>5</a:t>
              </a:r>
            </a:p>
            <a:p>
              <a:pPr algn="just" eaLnBrk="1" hangingPunct="1"/>
              <a:r>
                <a:rPr lang="en-US" altLang="zh-CN" sz="1800" b="0"/>
                <a:t>2.2K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535" name="Rectangle 12"/>
            <p:cNvSpPr>
              <a:spLocks noChangeArrowheads="1"/>
            </p:cNvSpPr>
            <p:nvPr/>
          </p:nvSpPr>
          <p:spPr bwMode="auto">
            <a:xfrm>
              <a:off x="3238" y="1659"/>
              <a:ext cx="63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 dirty="0"/>
                <a:t>R</a:t>
              </a:r>
              <a:r>
                <a:rPr lang="en-US" altLang="zh-CN" sz="1800" b="0" baseline="-25000" dirty="0"/>
                <a:t>4</a:t>
              </a:r>
            </a:p>
            <a:p>
              <a:pPr algn="r" eaLnBrk="1" hangingPunct="1"/>
              <a:r>
                <a:rPr lang="en-US" altLang="zh-CN" sz="1800" b="0" dirty="0"/>
                <a:t>1.3K</a:t>
              </a:r>
              <a:r>
                <a:rPr lang="en-US" altLang="zh-CN" sz="1800" b="0" dirty="0">
                  <a:sym typeface="Symbol" pitchFamily="18" charset="2"/>
                </a:rPr>
                <a:t></a:t>
              </a:r>
              <a:endParaRPr lang="en-US" altLang="zh-CN" sz="1800" b="0" dirty="0"/>
            </a:p>
            <a:p>
              <a:pPr eaLnBrk="1" hangingPunct="1"/>
              <a:endParaRPr lang="en-US" altLang="zh-CN" sz="1800" dirty="0"/>
            </a:p>
          </p:txBody>
        </p:sp>
        <p:sp>
          <p:nvSpPr>
            <p:cNvPr id="536" name="Rectangle 13"/>
            <p:cNvSpPr>
              <a:spLocks noChangeArrowheads="1"/>
            </p:cNvSpPr>
            <p:nvPr/>
          </p:nvSpPr>
          <p:spPr bwMode="auto">
            <a:xfrm>
              <a:off x="4260" y="820"/>
              <a:ext cx="406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7</a:t>
              </a:r>
              <a:endParaRPr lang="en-US" altLang="zh-CN" sz="1800"/>
            </a:p>
          </p:txBody>
        </p:sp>
        <p:sp>
          <p:nvSpPr>
            <p:cNvPr id="537" name="Rectangle 14"/>
            <p:cNvSpPr>
              <a:spLocks noChangeArrowheads="1"/>
            </p:cNvSpPr>
            <p:nvPr/>
          </p:nvSpPr>
          <p:spPr bwMode="auto">
            <a:xfrm>
              <a:off x="3858" y="1277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6</a:t>
              </a:r>
              <a:endParaRPr lang="en-US" altLang="zh-CN" sz="1800"/>
            </a:p>
          </p:txBody>
        </p:sp>
        <p:sp>
          <p:nvSpPr>
            <p:cNvPr id="538" name="Rectangle 15"/>
            <p:cNvSpPr>
              <a:spLocks noChangeArrowheads="1"/>
            </p:cNvSpPr>
            <p:nvPr/>
          </p:nvSpPr>
          <p:spPr bwMode="auto">
            <a:xfrm>
              <a:off x="3369" y="1009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5</a:t>
              </a:r>
              <a:endParaRPr lang="en-US" altLang="zh-CN" sz="1800"/>
            </a:p>
          </p:txBody>
        </p:sp>
        <p:sp>
          <p:nvSpPr>
            <p:cNvPr id="539" name="Rectangle 16"/>
            <p:cNvSpPr>
              <a:spLocks noChangeArrowheads="1"/>
            </p:cNvSpPr>
            <p:nvPr/>
          </p:nvSpPr>
          <p:spPr bwMode="auto">
            <a:xfrm>
              <a:off x="3013" y="2185"/>
              <a:ext cx="406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4</a:t>
              </a:r>
              <a:endParaRPr lang="en-US" altLang="zh-CN" sz="1800"/>
            </a:p>
          </p:txBody>
        </p:sp>
        <p:sp>
          <p:nvSpPr>
            <p:cNvPr id="540" name="Rectangle 17"/>
            <p:cNvSpPr>
              <a:spLocks noChangeArrowheads="1"/>
            </p:cNvSpPr>
            <p:nvPr/>
          </p:nvSpPr>
          <p:spPr bwMode="auto">
            <a:xfrm>
              <a:off x="1953" y="2180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3</a:t>
              </a:r>
              <a:endParaRPr lang="en-US" altLang="zh-CN" sz="1800"/>
            </a:p>
          </p:txBody>
        </p:sp>
        <p:sp>
          <p:nvSpPr>
            <p:cNvPr id="541" name="Rectangle 18"/>
            <p:cNvSpPr>
              <a:spLocks noChangeArrowheads="1"/>
            </p:cNvSpPr>
            <p:nvPr/>
          </p:nvSpPr>
          <p:spPr bwMode="auto">
            <a:xfrm>
              <a:off x="3476" y="561"/>
              <a:ext cx="540" cy="3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R</a:t>
              </a:r>
              <a:r>
                <a:rPr lang="en-US" altLang="zh-CN" sz="1800" b="0" baseline="-25000"/>
                <a:t>2</a:t>
              </a:r>
            </a:p>
            <a:p>
              <a:pPr algn="just" eaLnBrk="1" hangingPunct="1"/>
              <a:r>
                <a:rPr lang="en-US" altLang="zh-CN" sz="1800" b="0"/>
                <a:t>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542" name="Rectangle 19"/>
            <p:cNvSpPr>
              <a:spLocks noChangeArrowheads="1"/>
            </p:cNvSpPr>
            <p:nvPr/>
          </p:nvSpPr>
          <p:spPr bwMode="auto">
            <a:xfrm>
              <a:off x="1970" y="654"/>
              <a:ext cx="515" cy="4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i="1" baseline="-25000"/>
                <a:t>C</a:t>
              </a:r>
              <a:r>
                <a:rPr lang="en-US" altLang="zh-CN" sz="1800" b="0" baseline="-25000"/>
                <a:t>2</a:t>
              </a:r>
            </a:p>
            <a:p>
              <a:pPr algn="r" eaLnBrk="1" hangingPunct="1"/>
              <a:r>
                <a:rPr lang="en-US" altLang="zh-CN" sz="1800" b="0"/>
                <a:t>15K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>
                <a:sym typeface="Symbol" pitchFamily="18" charset="2"/>
              </a:endParaRPr>
            </a:p>
          </p:txBody>
        </p:sp>
        <p:sp>
          <p:nvSpPr>
            <p:cNvPr id="543" name="Rectangle 20"/>
            <p:cNvSpPr>
              <a:spLocks noChangeArrowheads="1"/>
            </p:cNvSpPr>
            <p:nvPr/>
          </p:nvSpPr>
          <p:spPr bwMode="auto">
            <a:xfrm>
              <a:off x="2491" y="691"/>
              <a:ext cx="53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baseline="-25000"/>
                <a:t>3</a:t>
              </a:r>
            </a:p>
            <a:p>
              <a:pPr algn="r" eaLnBrk="1" hangingPunct="1"/>
              <a:r>
                <a:rPr lang="en-US" altLang="zh-CN" sz="1800" b="0"/>
                <a:t>25K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algn="r" eaLnBrk="1" hangingPunct="1"/>
              <a:endParaRPr lang="en-US" altLang="zh-CN" sz="1800"/>
            </a:p>
          </p:txBody>
        </p:sp>
        <p:sp>
          <p:nvSpPr>
            <p:cNvPr id="544" name="Rectangle 21"/>
            <p:cNvSpPr>
              <a:spLocks noChangeArrowheads="1"/>
            </p:cNvSpPr>
            <p:nvPr/>
          </p:nvSpPr>
          <p:spPr bwMode="auto">
            <a:xfrm>
              <a:off x="5286" y="2223"/>
              <a:ext cx="416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v</a:t>
              </a:r>
              <a:r>
                <a:rPr lang="en-US" altLang="zh-CN" sz="1800" b="0" i="1" baseline="-25000"/>
                <a:t>o</a:t>
              </a:r>
              <a:endParaRPr lang="en-US" altLang="zh-CN" sz="1800" i="1"/>
            </a:p>
          </p:txBody>
        </p:sp>
        <p:sp>
          <p:nvSpPr>
            <p:cNvPr id="545" name="Rectangle 22"/>
            <p:cNvSpPr>
              <a:spLocks noChangeArrowheads="1"/>
            </p:cNvSpPr>
            <p:nvPr/>
          </p:nvSpPr>
          <p:spPr bwMode="auto">
            <a:xfrm>
              <a:off x="1324" y="657"/>
              <a:ext cx="587" cy="4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i="1" baseline="-25000"/>
                <a:t>C</a:t>
              </a:r>
              <a:r>
                <a:rPr lang="en-US" altLang="zh-CN" sz="1800" b="0" baseline="-25000"/>
                <a:t>1</a:t>
              </a:r>
            </a:p>
            <a:p>
              <a:pPr algn="r" eaLnBrk="1" hangingPunct="1"/>
              <a:r>
                <a:rPr lang="en-US" altLang="zh-CN" sz="1800" b="0"/>
                <a:t>15K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</a:p>
          </p:txBody>
        </p:sp>
        <p:sp>
          <p:nvSpPr>
            <p:cNvPr id="546" name="Rectangle 23"/>
            <p:cNvSpPr>
              <a:spLocks noChangeArrowheads="1"/>
            </p:cNvSpPr>
            <p:nvPr/>
          </p:nvSpPr>
          <p:spPr bwMode="auto">
            <a:xfrm>
              <a:off x="2268" y="1271"/>
              <a:ext cx="407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2</a:t>
              </a:r>
              <a:endParaRPr lang="en-US" altLang="zh-CN" sz="1800"/>
            </a:p>
          </p:txBody>
        </p:sp>
        <p:sp>
          <p:nvSpPr>
            <p:cNvPr id="547" name="Rectangle 24"/>
            <p:cNvSpPr>
              <a:spLocks noChangeArrowheads="1"/>
            </p:cNvSpPr>
            <p:nvPr/>
          </p:nvSpPr>
          <p:spPr bwMode="auto">
            <a:xfrm>
              <a:off x="1896" y="1271"/>
              <a:ext cx="407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1</a:t>
              </a:r>
              <a:endParaRPr lang="en-US" altLang="zh-CN" sz="1800"/>
            </a:p>
          </p:txBody>
        </p:sp>
        <p:cxnSp>
          <p:nvCxnSpPr>
            <p:cNvPr id="548" name="Line 25"/>
            <p:cNvCxnSpPr>
              <a:cxnSpLocks noChangeShapeType="1"/>
            </p:cNvCxnSpPr>
            <p:nvPr/>
          </p:nvCxnSpPr>
          <p:spPr bwMode="auto">
            <a:xfrm>
              <a:off x="1795" y="1271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9" name="Line 26"/>
            <p:cNvCxnSpPr>
              <a:cxnSpLocks noChangeShapeType="1"/>
            </p:cNvCxnSpPr>
            <p:nvPr/>
          </p:nvCxnSpPr>
          <p:spPr bwMode="auto">
            <a:xfrm flipV="1">
              <a:off x="1795" y="1283"/>
              <a:ext cx="142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0" name="Line 27"/>
            <p:cNvCxnSpPr>
              <a:cxnSpLocks noChangeShapeType="1"/>
            </p:cNvCxnSpPr>
            <p:nvPr/>
          </p:nvCxnSpPr>
          <p:spPr bwMode="auto">
            <a:xfrm>
              <a:off x="1795" y="1421"/>
              <a:ext cx="179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1" name="Line 28"/>
            <p:cNvCxnSpPr>
              <a:cxnSpLocks noChangeShapeType="1"/>
            </p:cNvCxnSpPr>
            <p:nvPr/>
          </p:nvCxnSpPr>
          <p:spPr bwMode="auto">
            <a:xfrm>
              <a:off x="2674" y="1265"/>
              <a:ext cx="0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2" name="Line 29"/>
            <p:cNvCxnSpPr>
              <a:cxnSpLocks noChangeShapeType="1"/>
            </p:cNvCxnSpPr>
            <p:nvPr/>
          </p:nvCxnSpPr>
          <p:spPr bwMode="auto">
            <a:xfrm flipV="1">
              <a:off x="2533" y="1421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" name="Line 30"/>
            <p:cNvCxnSpPr>
              <a:cxnSpLocks noChangeShapeType="1"/>
            </p:cNvCxnSpPr>
            <p:nvPr/>
          </p:nvCxnSpPr>
          <p:spPr bwMode="auto">
            <a:xfrm>
              <a:off x="2524" y="1275"/>
              <a:ext cx="151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4" name="Rectangle 31"/>
            <p:cNvSpPr>
              <a:spLocks noChangeArrowheads="1"/>
            </p:cNvSpPr>
            <p:nvPr/>
          </p:nvSpPr>
          <p:spPr bwMode="auto">
            <a:xfrm>
              <a:off x="1886" y="749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555" name="Rectangle 32"/>
            <p:cNvSpPr>
              <a:spLocks noChangeArrowheads="1"/>
            </p:cNvSpPr>
            <p:nvPr/>
          </p:nvSpPr>
          <p:spPr bwMode="auto">
            <a:xfrm>
              <a:off x="2467" y="757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556" name="Line 33"/>
            <p:cNvCxnSpPr>
              <a:cxnSpLocks noChangeShapeType="1"/>
              <a:endCxn id="554" idx="2"/>
            </p:cNvCxnSpPr>
            <p:nvPr/>
          </p:nvCxnSpPr>
          <p:spPr bwMode="auto">
            <a:xfrm flipV="1">
              <a:off x="1937" y="975"/>
              <a:ext cx="1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7" name="Line 34"/>
            <p:cNvCxnSpPr>
              <a:cxnSpLocks noChangeShapeType="1"/>
            </p:cNvCxnSpPr>
            <p:nvPr/>
          </p:nvCxnSpPr>
          <p:spPr bwMode="auto">
            <a:xfrm flipV="1">
              <a:off x="2522" y="977"/>
              <a:ext cx="1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8" name="Line 35"/>
            <p:cNvCxnSpPr>
              <a:cxnSpLocks noChangeShapeType="1"/>
            </p:cNvCxnSpPr>
            <p:nvPr/>
          </p:nvCxnSpPr>
          <p:spPr bwMode="auto">
            <a:xfrm>
              <a:off x="1956" y="1509"/>
              <a:ext cx="0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9" name="Line 36"/>
            <p:cNvCxnSpPr>
              <a:cxnSpLocks noChangeShapeType="1"/>
            </p:cNvCxnSpPr>
            <p:nvPr/>
          </p:nvCxnSpPr>
          <p:spPr bwMode="auto">
            <a:xfrm>
              <a:off x="1956" y="1697"/>
              <a:ext cx="6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0" name="Line 37"/>
            <p:cNvCxnSpPr>
              <a:cxnSpLocks noChangeShapeType="1"/>
            </p:cNvCxnSpPr>
            <p:nvPr/>
          </p:nvCxnSpPr>
          <p:spPr bwMode="auto">
            <a:xfrm flipV="1">
              <a:off x="2552" y="1509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1" name="Line 38"/>
            <p:cNvCxnSpPr>
              <a:cxnSpLocks noChangeShapeType="1"/>
            </p:cNvCxnSpPr>
            <p:nvPr/>
          </p:nvCxnSpPr>
          <p:spPr bwMode="auto">
            <a:xfrm flipH="1">
              <a:off x="1265" y="1409"/>
              <a:ext cx="5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2" name="Line 39"/>
            <p:cNvCxnSpPr>
              <a:cxnSpLocks noChangeShapeType="1"/>
            </p:cNvCxnSpPr>
            <p:nvPr/>
          </p:nvCxnSpPr>
          <p:spPr bwMode="auto">
            <a:xfrm>
              <a:off x="2675" y="1396"/>
              <a:ext cx="1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" name="Line 40"/>
            <p:cNvCxnSpPr>
              <a:cxnSpLocks noChangeShapeType="1"/>
            </p:cNvCxnSpPr>
            <p:nvPr/>
          </p:nvCxnSpPr>
          <p:spPr bwMode="auto">
            <a:xfrm>
              <a:off x="2854" y="1396"/>
              <a:ext cx="0" cy="4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" name="Line 41"/>
            <p:cNvCxnSpPr>
              <a:cxnSpLocks noChangeShapeType="1"/>
            </p:cNvCxnSpPr>
            <p:nvPr/>
          </p:nvCxnSpPr>
          <p:spPr bwMode="auto">
            <a:xfrm flipH="1">
              <a:off x="1265" y="1822"/>
              <a:ext cx="15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5" name="Line 42"/>
            <p:cNvCxnSpPr>
              <a:cxnSpLocks noChangeShapeType="1"/>
            </p:cNvCxnSpPr>
            <p:nvPr/>
          </p:nvCxnSpPr>
          <p:spPr bwMode="auto">
            <a:xfrm flipV="1">
              <a:off x="1937" y="532"/>
              <a:ext cx="0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6" name="Line 43"/>
            <p:cNvCxnSpPr>
              <a:cxnSpLocks noChangeShapeType="1"/>
            </p:cNvCxnSpPr>
            <p:nvPr/>
          </p:nvCxnSpPr>
          <p:spPr bwMode="auto">
            <a:xfrm flipV="1">
              <a:off x="2514" y="532"/>
              <a:ext cx="0" cy="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7" name="Line 44"/>
            <p:cNvCxnSpPr>
              <a:cxnSpLocks noChangeShapeType="1"/>
            </p:cNvCxnSpPr>
            <p:nvPr/>
          </p:nvCxnSpPr>
          <p:spPr bwMode="auto">
            <a:xfrm>
              <a:off x="1937" y="532"/>
              <a:ext cx="30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8" name="Line 45"/>
            <p:cNvCxnSpPr>
              <a:cxnSpLocks noChangeShapeType="1"/>
            </p:cNvCxnSpPr>
            <p:nvPr/>
          </p:nvCxnSpPr>
          <p:spPr bwMode="auto">
            <a:xfrm>
              <a:off x="2366" y="2212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9" name="Line 46"/>
            <p:cNvCxnSpPr>
              <a:cxnSpLocks noChangeShapeType="1"/>
            </p:cNvCxnSpPr>
            <p:nvPr/>
          </p:nvCxnSpPr>
          <p:spPr bwMode="auto">
            <a:xfrm flipV="1">
              <a:off x="2192" y="2368"/>
              <a:ext cx="176" cy="1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0" name="Line 47"/>
            <p:cNvCxnSpPr>
              <a:cxnSpLocks noChangeShapeType="1"/>
            </p:cNvCxnSpPr>
            <p:nvPr/>
          </p:nvCxnSpPr>
          <p:spPr bwMode="auto">
            <a:xfrm>
              <a:off x="2220" y="2218"/>
              <a:ext cx="151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1" name="Line 49"/>
            <p:cNvCxnSpPr>
              <a:cxnSpLocks noChangeShapeType="1"/>
            </p:cNvCxnSpPr>
            <p:nvPr/>
          </p:nvCxnSpPr>
          <p:spPr bwMode="auto">
            <a:xfrm>
              <a:off x="2888" y="2206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2" name="Line 50"/>
            <p:cNvCxnSpPr>
              <a:cxnSpLocks noChangeShapeType="1"/>
            </p:cNvCxnSpPr>
            <p:nvPr/>
          </p:nvCxnSpPr>
          <p:spPr bwMode="auto">
            <a:xfrm flipV="1">
              <a:off x="2888" y="2219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" name="Line 51"/>
            <p:cNvCxnSpPr>
              <a:cxnSpLocks noChangeShapeType="1"/>
            </p:cNvCxnSpPr>
            <p:nvPr/>
          </p:nvCxnSpPr>
          <p:spPr bwMode="auto">
            <a:xfrm>
              <a:off x="2888" y="2356"/>
              <a:ext cx="180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4" name="Line 52"/>
            <p:cNvCxnSpPr>
              <a:cxnSpLocks noChangeShapeType="1"/>
            </p:cNvCxnSpPr>
            <p:nvPr/>
          </p:nvCxnSpPr>
          <p:spPr bwMode="auto">
            <a:xfrm flipH="1">
              <a:off x="2362" y="2342"/>
              <a:ext cx="5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" name="Line 53"/>
            <p:cNvCxnSpPr>
              <a:cxnSpLocks noChangeShapeType="1"/>
            </p:cNvCxnSpPr>
            <p:nvPr/>
          </p:nvCxnSpPr>
          <p:spPr bwMode="auto">
            <a:xfrm flipV="1">
              <a:off x="2220" y="1697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6" name="Line 54"/>
            <p:cNvCxnSpPr>
              <a:cxnSpLocks noChangeShapeType="1"/>
            </p:cNvCxnSpPr>
            <p:nvPr/>
          </p:nvCxnSpPr>
          <p:spPr bwMode="auto">
            <a:xfrm>
              <a:off x="2202" y="2949"/>
              <a:ext cx="27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7" name="Line 55"/>
            <p:cNvCxnSpPr>
              <a:cxnSpLocks noChangeShapeType="1"/>
            </p:cNvCxnSpPr>
            <p:nvPr/>
          </p:nvCxnSpPr>
          <p:spPr bwMode="auto">
            <a:xfrm>
              <a:off x="2202" y="2473"/>
              <a:ext cx="0" cy="4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8" name="Line 56"/>
            <p:cNvCxnSpPr>
              <a:cxnSpLocks noChangeShapeType="1"/>
            </p:cNvCxnSpPr>
            <p:nvPr/>
          </p:nvCxnSpPr>
          <p:spPr bwMode="auto">
            <a:xfrm>
              <a:off x="3062" y="2448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9" name="Rectangle 57"/>
            <p:cNvSpPr>
              <a:spLocks noChangeArrowheads="1"/>
            </p:cNvSpPr>
            <p:nvPr/>
          </p:nvSpPr>
          <p:spPr bwMode="auto">
            <a:xfrm>
              <a:off x="2982" y="695"/>
              <a:ext cx="105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580" name="Line 58"/>
            <p:cNvCxnSpPr>
              <a:cxnSpLocks noChangeShapeType="1"/>
            </p:cNvCxnSpPr>
            <p:nvPr/>
          </p:nvCxnSpPr>
          <p:spPr bwMode="auto">
            <a:xfrm flipH="1" flipV="1">
              <a:off x="3034" y="920"/>
              <a:ext cx="1" cy="13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1" name="Line 59"/>
            <p:cNvCxnSpPr>
              <a:cxnSpLocks noChangeShapeType="1"/>
            </p:cNvCxnSpPr>
            <p:nvPr/>
          </p:nvCxnSpPr>
          <p:spPr bwMode="auto">
            <a:xfrm flipV="1">
              <a:off x="3034" y="532"/>
              <a:ext cx="0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2" name="Line 60"/>
            <p:cNvCxnSpPr>
              <a:cxnSpLocks noChangeShapeType="1"/>
            </p:cNvCxnSpPr>
            <p:nvPr/>
          </p:nvCxnSpPr>
          <p:spPr bwMode="auto">
            <a:xfrm flipV="1">
              <a:off x="2627" y="2072"/>
              <a:ext cx="0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" name="Line 61"/>
            <p:cNvCxnSpPr>
              <a:cxnSpLocks noChangeShapeType="1"/>
            </p:cNvCxnSpPr>
            <p:nvPr/>
          </p:nvCxnSpPr>
          <p:spPr bwMode="auto">
            <a:xfrm>
              <a:off x="2627" y="2072"/>
              <a:ext cx="4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" name="Line 62"/>
            <p:cNvCxnSpPr>
              <a:cxnSpLocks noChangeShapeType="1"/>
            </p:cNvCxnSpPr>
            <p:nvPr/>
          </p:nvCxnSpPr>
          <p:spPr bwMode="auto">
            <a:xfrm>
              <a:off x="3268" y="1016"/>
              <a:ext cx="1" cy="2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5" name="Line 63"/>
            <p:cNvCxnSpPr>
              <a:cxnSpLocks noChangeShapeType="1"/>
            </p:cNvCxnSpPr>
            <p:nvPr/>
          </p:nvCxnSpPr>
          <p:spPr bwMode="auto">
            <a:xfrm flipV="1">
              <a:off x="3268" y="1028"/>
              <a:ext cx="142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6" name="Line 64"/>
            <p:cNvCxnSpPr>
              <a:cxnSpLocks noChangeShapeType="1"/>
            </p:cNvCxnSpPr>
            <p:nvPr/>
          </p:nvCxnSpPr>
          <p:spPr bwMode="auto">
            <a:xfrm>
              <a:off x="3268" y="1166"/>
              <a:ext cx="180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7" name="Rectangle 65"/>
            <p:cNvSpPr>
              <a:spLocks noChangeArrowheads="1"/>
            </p:cNvSpPr>
            <p:nvPr/>
          </p:nvSpPr>
          <p:spPr bwMode="auto">
            <a:xfrm>
              <a:off x="3362" y="695"/>
              <a:ext cx="104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588" name="Line 66"/>
            <p:cNvCxnSpPr>
              <a:cxnSpLocks noChangeShapeType="1"/>
            </p:cNvCxnSpPr>
            <p:nvPr/>
          </p:nvCxnSpPr>
          <p:spPr bwMode="auto">
            <a:xfrm>
              <a:off x="3443" y="1254"/>
              <a:ext cx="3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9" name="Line 67"/>
            <p:cNvCxnSpPr>
              <a:cxnSpLocks noChangeShapeType="1"/>
            </p:cNvCxnSpPr>
            <p:nvPr/>
          </p:nvCxnSpPr>
          <p:spPr bwMode="auto">
            <a:xfrm flipH="1">
              <a:off x="2514" y="1146"/>
              <a:ext cx="7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0" name="Line 68"/>
            <p:cNvCxnSpPr>
              <a:cxnSpLocks noChangeShapeType="1"/>
            </p:cNvCxnSpPr>
            <p:nvPr/>
          </p:nvCxnSpPr>
          <p:spPr bwMode="auto">
            <a:xfrm flipV="1">
              <a:off x="3413" y="92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1" name="Line 69"/>
            <p:cNvCxnSpPr>
              <a:cxnSpLocks noChangeShapeType="1"/>
            </p:cNvCxnSpPr>
            <p:nvPr/>
          </p:nvCxnSpPr>
          <p:spPr bwMode="auto">
            <a:xfrm>
              <a:off x="3412" y="532"/>
              <a:ext cx="1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2" name="Line 70"/>
            <p:cNvCxnSpPr>
              <a:cxnSpLocks noChangeShapeType="1"/>
            </p:cNvCxnSpPr>
            <p:nvPr/>
          </p:nvCxnSpPr>
          <p:spPr bwMode="auto">
            <a:xfrm>
              <a:off x="3744" y="1296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3" name="Line 71"/>
            <p:cNvCxnSpPr>
              <a:cxnSpLocks noChangeShapeType="1"/>
            </p:cNvCxnSpPr>
            <p:nvPr/>
          </p:nvCxnSpPr>
          <p:spPr bwMode="auto">
            <a:xfrm flipV="1">
              <a:off x="3744" y="1308"/>
              <a:ext cx="142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" name="Line 72"/>
            <p:cNvCxnSpPr>
              <a:cxnSpLocks noChangeShapeType="1"/>
            </p:cNvCxnSpPr>
            <p:nvPr/>
          </p:nvCxnSpPr>
          <p:spPr bwMode="auto">
            <a:xfrm>
              <a:off x="3744" y="1446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" name="Line 73"/>
            <p:cNvCxnSpPr>
              <a:cxnSpLocks noChangeShapeType="1"/>
            </p:cNvCxnSpPr>
            <p:nvPr/>
          </p:nvCxnSpPr>
          <p:spPr bwMode="auto">
            <a:xfrm>
              <a:off x="3905" y="1534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6" name="Line 74"/>
            <p:cNvCxnSpPr>
              <a:cxnSpLocks noChangeShapeType="1"/>
            </p:cNvCxnSpPr>
            <p:nvPr/>
          </p:nvCxnSpPr>
          <p:spPr bwMode="auto">
            <a:xfrm>
              <a:off x="3448" y="1426"/>
              <a:ext cx="2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7" name="Line 75"/>
            <p:cNvCxnSpPr>
              <a:cxnSpLocks noChangeShapeType="1"/>
            </p:cNvCxnSpPr>
            <p:nvPr/>
          </p:nvCxnSpPr>
          <p:spPr bwMode="auto">
            <a:xfrm>
              <a:off x="4138" y="849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8" name="Line 76"/>
            <p:cNvCxnSpPr>
              <a:cxnSpLocks noChangeShapeType="1"/>
            </p:cNvCxnSpPr>
            <p:nvPr/>
          </p:nvCxnSpPr>
          <p:spPr bwMode="auto">
            <a:xfrm flipV="1">
              <a:off x="4138" y="862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9" name="Line 77"/>
            <p:cNvCxnSpPr>
              <a:cxnSpLocks noChangeShapeType="1"/>
            </p:cNvCxnSpPr>
            <p:nvPr/>
          </p:nvCxnSpPr>
          <p:spPr bwMode="auto">
            <a:xfrm>
              <a:off x="4138" y="999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0" name="Line 78"/>
            <p:cNvCxnSpPr>
              <a:cxnSpLocks noChangeShapeType="1"/>
            </p:cNvCxnSpPr>
            <p:nvPr/>
          </p:nvCxnSpPr>
          <p:spPr bwMode="auto">
            <a:xfrm>
              <a:off x="4299" y="1087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" name="Line 79"/>
            <p:cNvCxnSpPr>
              <a:cxnSpLocks noChangeShapeType="1"/>
            </p:cNvCxnSpPr>
            <p:nvPr/>
          </p:nvCxnSpPr>
          <p:spPr bwMode="auto">
            <a:xfrm>
              <a:off x="3838" y="2260"/>
              <a:ext cx="14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2" name="Line 80"/>
            <p:cNvCxnSpPr>
              <a:cxnSpLocks noChangeShapeType="1"/>
            </p:cNvCxnSpPr>
            <p:nvPr/>
          </p:nvCxnSpPr>
          <p:spPr bwMode="auto">
            <a:xfrm flipH="1">
              <a:off x="3413" y="983"/>
              <a:ext cx="7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3" name="Line 81"/>
            <p:cNvCxnSpPr>
              <a:cxnSpLocks noChangeShapeType="1"/>
            </p:cNvCxnSpPr>
            <p:nvPr/>
          </p:nvCxnSpPr>
          <p:spPr bwMode="auto">
            <a:xfrm flipV="1">
              <a:off x="3886" y="983"/>
              <a:ext cx="0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" name="Line 82"/>
            <p:cNvCxnSpPr>
              <a:cxnSpLocks noChangeShapeType="1"/>
            </p:cNvCxnSpPr>
            <p:nvPr/>
          </p:nvCxnSpPr>
          <p:spPr bwMode="auto">
            <a:xfrm flipV="1">
              <a:off x="4283" y="532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5" name="Rectangle 83"/>
            <p:cNvSpPr>
              <a:spLocks noChangeArrowheads="1"/>
            </p:cNvSpPr>
            <p:nvPr/>
          </p:nvSpPr>
          <p:spPr bwMode="auto">
            <a:xfrm>
              <a:off x="4247" y="1276"/>
              <a:ext cx="104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06" name="Oval 84"/>
            <p:cNvSpPr>
              <a:spLocks noChangeArrowheads="1"/>
            </p:cNvSpPr>
            <p:nvPr/>
          </p:nvSpPr>
          <p:spPr bwMode="auto">
            <a:xfrm>
              <a:off x="4217" y="2060"/>
              <a:ext cx="180" cy="17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07" name="Line 85"/>
            <p:cNvCxnSpPr>
              <a:cxnSpLocks noChangeShapeType="1"/>
            </p:cNvCxnSpPr>
            <p:nvPr/>
          </p:nvCxnSpPr>
          <p:spPr bwMode="auto">
            <a:xfrm>
              <a:off x="4223" y="2147"/>
              <a:ext cx="17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" name="Line 86"/>
            <p:cNvCxnSpPr>
              <a:cxnSpLocks noChangeShapeType="1"/>
            </p:cNvCxnSpPr>
            <p:nvPr/>
          </p:nvCxnSpPr>
          <p:spPr bwMode="auto">
            <a:xfrm>
              <a:off x="4302" y="1496"/>
              <a:ext cx="1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9" name="Line 87"/>
            <p:cNvCxnSpPr>
              <a:cxnSpLocks noChangeShapeType="1"/>
            </p:cNvCxnSpPr>
            <p:nvPr/>
          </p:nvCxnSpPr>
          <p:spPr bwMode="auto">
            <a:xfrm>
              <a:off x="4312" y="2235"/>
              <a:ext cx="0" cy="7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0" name="Line 88"/>
            <p:cNvCxnSpPr>
              <a:cxnSpLocks noChangeShapeType="1"/>
            </p:cNvCxnSpPr>
            <p:nvPr/>
          </p:nvCxnSpPr>
          <p:spPr bwMode="auto">
            <a:xfrm>
              <a:off x="4825" y="1574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1" name="Line 89"/>
            <p:cNvCxnSpPr>
              <a:cxnSpLocks noChangeShapeType="1"/>
            </p:cNvCxnSpPr>
            <p:nvPr/>
          </p:nvCxnSpPr>
          <p:spPr bwMode="auto">
            <a:xfrm flipV="1">
              <a:off x="4830" y="1586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2" name="Line 90"/>
            <p:cNvCxnSpPr>
              <a:cxnSpLocks noChangeShapeType="1"/>
            </p:cNvCxnSpPr>
            <p:nvPr/>
          </p:nvCxnSpPr>
          <p:spPr bwMode="auto">
            <a:xfrm>
              <a:off x="4830" y="1724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3" name="Line 91"/>
            <p:cNvCxnSpPr>
              <a:cxnSpLocks noChangeShapeType="1"/>
            </p:cNvCxnSpPr>
            <p:nvPr/>
          </p:nvCxnSpPr>
          <p:spPr bwMode="auto">
            <a:xfrm flipH="1">
              <a:off x="4283" y="1697"/>
              <a:ext cx="5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" name="Line 92"/>
            <p:cNvCxnSpPr>
              <a:cxnSpLocks noChangeShapeType="1"/>
            </p:cNvCxnSpPr>
            <p:nvPr/>
          </p:nvCxnSpPr>
          <p:spPr bwMode="auto">
            <a:xfrm flipV="1">
              <a:off x="4974" y="532"/>
              <a:ext cx="1" cy="10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" name="Rectangle 93"/>
            <p:cNvSpPr>
              <a:spLocks noChangeArrowheads="1"/>
            </p:cNvSpPr>
            <p:nvPr/>
          </p:nvSpPr>
          <p:spPr bwMode="auto">
            <a:xfrm>
              <a:off x="4941" y="2258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16" name="Line 94"/>
            <p:cNvCxnSpPr>
              <a:cxnSpLocks noChangeShapeType="1"/>
            </p:cNvCxnSpPr>
            <p:nvPr/>
          </p:nvCxnSpPr>
          <p:spPr bwMode="auto">
            <a:xfrm>
              <a:off x="4993" y="1822"/>
              <a:ext cx="0" cy="4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" name="Line 95"/>
            <p:cNvCxnSpPr>
              <a:cxnSpLocks noChangeShapeType="1"/>
            </p:cNvCxnSpPr>
            <p:nvPr/>
          </p:nvCxnSpPr>
          <p:spPr bwMode="auto">
            <a:xfrm>
              <a:off x="4993" y="2485"/>
              <a:ext cx="1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" name="Line 96"/>
            <p:cNvCxnSpPr>
              <a:cxnSpLocks noChangeShapeType="1"/>
            </p:cNvCxnSpPr>
            <p:nvPr/>
          </p:nvCxnSpPr>
          <p:spPr bwMode="auto">
            <a:xfrm>
              <a:off x="4312" y="2949"/>
              <a:ext cx="0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9" name="Oval 97"/>
            <p:cNvSpPr>
              <a:spLocks noChangeArrowheads="1"/>
            </p:cNvSpPr>
            <p:nvPr/>
          </p:nvSpPr>
          <p:spPr bwMode="auto">
            <a:xfrm>
              <a:off x="1207" y="1794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20" name="Oval 98"/>
            <p:cNvSpPr>
              <a:spLocks noChangeArrowheads="1"/>
            </p:cNvSpPr>
            <p:nvPr/>
          </p:nvSpPr>
          <p:spPr bwMode="auto">
            <a:xfrm>
              <a:off x="1210" y="1387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21" name="Oval 99"/>
            <p:cNvSpPr>
              <a:spLocks noChangeArrowheads="1"/>
            </p:cNvSpPr>
            <p:nvPr/>
          </p:nvSpPr>
          <p:spPr bwMode="auto">
            <a:xfrm>
              <a:off x="4286" y="3132"/>
              <a:ext cx="53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22" name="Oval 100"/>
            <p:cNvSpPr>
              <a:spLocks noChangeArrowheads="1"/>
            </p:cNvSpPr>
            <p:nvPr/>
          </p:nvSpPr>
          <p:spPr bwMode="auto">
            <a:xfrm>
              <a:off x="4288" y="1683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23" name="Oval 101"/>
            <p:cNvSpPr>
              <a:spLocks noChangeArrowheads="1"/>
            </p:cNvSpPr>
            <p:nvPr/>
          </p:nvSpPr>
          <p:spPr bwMode="auto">
            <a:xfrm>
              <a:off x="3397" y="969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24" name="Oval 102"/>
            <p:cNvSpPr>
              <a:spLocks noChangeArrowheads="1"/>
            </p:cNvSpPr>
            <p:nvPr/>
          </p:nvSpPr>
          <p:spPr bwMode="auto">
            <a:xfrm>
              <a:off x="4265" y="519"/>
              <a:ext cx="34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25" name="Oval 103"/>
            <p:cNvSpPr>
              <a:spLocks noChangeArrowheads="1"/>
            </p:cNvSpPr>
            <p:nvPr/>
          </p:nvSpPr>
          <p:spPr bwMode="auto">
            <a:xfrm>
              <a:off x="3398" y="519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26" name="Oval 104"/>
            <p:cNvSpPr>
              <a:spLocks noChangeArrowheads="1"/>
            </p:cNvSpPr>
            <p:nvPr/>
          </p:nvSpPr>
          <p:spPr bwMode="auto">
            <a:xfrm>
              <a:off x="3021" y="513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27" name="Oval 105"/>
            <p:cNvSpPr>
              <a:spLocks noChangeArrowheads="1"/>
            </p:cNvSpPr>
            <p:nvPr/>
          </p:nvSpPr>
          <p:spPr bwMode="auto">
            <a:xfrm>
              <a:off x="2503" y="521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28" name="Oval 106"/>
            <p:cNvSpPr>
              <a:spLocks noChangeArrowheads="1"/>
            </p:cNvSpPr>
            <p:nvPr/>
          </p:nvSpPr>
          <p:spPr bwMode="auto">
            <a:xfrm>
              <a:off x="2507" y="1133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29" name="Oval 107"/>
            <p:cNvSpPr>
              <a:spLocks noChangeArrowheads="1"/>
            </p:cNvSpPr>
            <p:nvPr/>
          </p:nvSpPr>
          <p:spPr bwMode="auto">
            <a:xfrm>
              <a:off x="2208" y="1684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30" name="Oval 108"/>
            <p:cNvSpPr>
              <a:spLocks noChangeArrowheads="1"/>
            </p:cNvSpPr>
            <p:nvPr/>
          </p:nvSpPr>
          <p:spPr bwMode="auto">
            <a:xfrm>
              <a:off x="2609" y="2330"/>
              <a:ext cx="30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31" name="Oval 109"/>
            <p:cNvSpPr>
              <a:spLocks noChangeArrowheads="1"/>
            </p:cNvSpPr>
            <p:nvPr/>
          </p:nvSpPr>
          <p:spPr bwMode="auto">
            <a:xfrm>
              <a:off x="3020" y="2060"/>
              <a:ext cx="35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32" name="Oval 110"/>
            <p:cNvSpPr>
              <a:spLocks noChangeArrowheads="1"/>
            </p:cNvSpPr>
            <p:nvPr/>
          </p:nvSpPr>
          <p:spPr bwMode="auto">
            <a:xfrm>
              <a:off x="3871" y="970"/>
              <a:ext cx="32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33" name="Oval 111"/>
            <p:cNvSpPr>
              <a:spLocks noChangeArrowheads="1"/>
            </p:cNvSpPr>
            <p:nvPr/>
          </p:nvSpPr>
          <p:spPr bwMode="auto">
            <a:xfrm>
              <a:off x="4296" y="2938"/>
              <a:ext cx="35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34" name="Oval 112"/>
            <p:cNvSpPr>
              <a:spLocks noChangeArrowheads="1"/>
            </p:cNvSpPr>
            <p:nvPr/>
          </p:nvSpPr>
          <p:spPr bwMode="auto">
            <a:xfrm>
              <a:off x="3046" y="2938"/>
              <a:ext cx="33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35" name="Oval 113"/>
            <p:cNvSpPr>
              <a:spLocks noChangeArrowheads="1"/>
            </p:cNvSpPr>
            <p:nvPr/>
          </p:nvSpPr>
          <p:spPr bwMode="auto">
            <a:xfrm>
              <a:off x="5371" y="2047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36" name="Oval 114"/>
            <p:cNvSpPr>
              <a:spLocks noChangeArrowheads="1"/>
            </p:cNvSpPr>
            <p:nvPr/>
          </p:nvSpPr>
          <p:spPr bwMode="auto">
            <a:xfrm>
              <a:off x="5390" y="2583"/>
              <a:ext cx="57" cy="5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37" name="Line 115"/>
            <p:cNvCxnSpPr>
              <a:cxnSpLocks noChangeShapeType="1"/>
            </p:cNvCxnSpPr>
            <p:nvPr/>
          </p:nvCxnSpPr>
          <p:spPr bwMode="auto">
            <a:xfrm flipV="1">
              <a:off x="4283" y="344"/>
              <a:ext cx="1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8" name="Oval 116"/>
            <p:cNvSpPr>
              <a:spLocks noChangeArrowheads="1"/>
            </p:cNvSpPr>
            <p:nvPr/>
          </p:nvSpPr>
          <p:spPr bwMode="auto">
            <a:xfrm>
              <a:off x="4255" y="310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39" name="Line 117"/>
            <p:cNvCxnSpPr>
              <a:cxnSpLocks noChangeShapeType="1"/>
            </p:cNvCxnSpPr>
            <p:nvPr/>
          </p:nvCxnSpPr>
          <p:spPr bwMode="auto">
            <a:xfrm flipH="1">
              <a:off x="4993" y="2072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0" name="Oval 119"/>
            <p:cNvSpPr>
              <a:spLocks noChangeArrowheads="1"/>
            </p:cNvSpPr>
            <p:nvPr/>
          </p:nvSpPr>
          <p:spPr bwMode="auto">
            <a:xfrm>
              <a:off x="4980" y="2058"/>
              <a:ext cx="32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41" name="Line 120"/>
            <p:cNvCxnSpPr>
              <a:cxnSpLocks noChangeShapeType="1"/>
            </p:cNvCxnSpPr>
            <p:nvPr/>
          </p:nvCxnSpPr>
          <p:spPr bwMode="auto">
            <a:xfrm>
              <a:off x="5419" y="2636"/>
              <a:ext cx="0" cy="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2" name="Line 121"/>
            <p:cNvCxnSpPr>
              <a:cxnSpLocks noChangeShapeType="1"/>
            </p:cNvCxnSpPr>
            <p:nvPr/>
          </p:nvCxnSpPr>
          <p:spPr bwMode="auto">
            <a:xfrm>
              <a:off x="5333" y="2874"/>
              <a:ext cx="1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3" name="Rectangle 123"/>
            <p:cNvSpPr>
              <a:spLocks noChangeArrowheads="1"/>
            </p:cNvSpPr>
            <p:nvPr/>
          </p:nvSpPr>
          <p:spPr bwMode="auto">
            <a:xfrm>
              <a:off x="924" y="1447"/>
              <a:ext cx="424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v</a:t>
              </a:r>
              <a:r>
                <a:rPr lang="en-US" altLang="zh-CN" sz="1800" b="0" i="1" baseline="-25000" dirty="0" smtClean="0"/>
                <a:t>id</a:t>
              </a:r>
              <a:endParaRPr lang="en-US" altLang="zh-CN" sz="1800" dirty="0"/>
            </a:p>
          </p:txBody>
        </p:sp>
        <p:sp>
          <p:nvSpPr>
            <p:cNvPr id="644" name="Rectangle 124"/>
            <p:cNvSpPr>
              <a:spLocks noChangeArrowheads="1"/>
            </p:cNvSpPr>
            <p:nvPr/>
          </p:nvSpPr>
          <p:spPr bwMode="auto">
            <a:xfrm>
              <a:off x="3853" y="1709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45" name="Line 125"/>
            <p:cNvCxnSpPr>
              <a:cxnSpLocks noChangeShapeType="1"/>
            </p:cNvCxnSpPr>
            <p:nvPr/>
          </p:nvCxnSpPr>
          <p:spPr bwMode="auto">
            <a:xfrm>
              <a:off x="3905" y="1935"/>
              <a:ext cx="0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6" name="Line 126"/>
            <p:cNvCxnSpPr>
              <a:cxnSpLocks noChangeShapeType="1"/>
            </p:cNvCxnSpPr>
            <p:nvPr/>
          </p:nvCxnSpPr>
          <p:spPr bwMode="auto">
            <a:xfrm>
              <a:off x="4463" y="1985"/>
              <a:ext cx="1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7" name="Line 263"/>
            <p:cNvSpPr>
              <a:spLocks noChangeShapeType="1"/>
            </p:cNvSpPr>
            <p:nvPr/>
          </p:nvSpPr>
          <p:spPr bwMode="auto">
            <a:xfrm>
              <a:off x="3899" y="894"/>
              <a:ext cx="20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aphicFrame>
          <p:nvGraphicFramePr>
            <p:cNvPr id="648" name="Object 264"/>
            <p:cNvGraphicFramePr>
              <a:graphicFrameLocks noChangeAspect="1"/>
            </p:cNvGraphicFramePr>
            <p:nvPr>
              <p:extLst/>
            </p:nvPr>
          </p:nvGraphicFramePr>
          <p:xfrm>
            <a:off x="3872" y="602"/>
            <a:ext cx="24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15" name="Equation" r:id="rId9" imgW="215806" imgH="228501" progId="Equation.DSMT4">
                    <p:embed/>
                  </p:oleObj>
                </mc:Choice>
                <mc:Fallback>
                  <p:oleObj name="Equation" r:id="rId9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602"/>
                          <a:ext cx="24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9" name="Object 265"/>
            <p:cNvGraphicFramePr>
              <a:graphicFrameLocks noChangeAspect="1"/>
            </p:cNvGraphicFramePr>
            <p:nvPr>
              <p:extLst/>
            </p:nvPr>
          </p:nvGraphicFramePr>
          <p:xfrm>
            <a:off x="3042" y="1243"/>
            <a:ext cx="24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16" name="Equation" r:id="rId11" imgW="215806" imgH="228501" progId="Equation.DSMT4">
                    <p:embed/>
                  </p:oleObj>
                </mc:Choice>
                <mc:Fallback>
                  <p:oleObj name="Equation" r:id="rId11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1243"/>
                          <a:ext cx="24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0" name="Line 266"/>
            <p:cNvSpPr>
              <a:spLocks noChangeShapeType="1"/>
            </p:cNvSpPr>
            <p:nvPr/>
          </p:nvSpPr>
          <p:spPr bwMode="auto">
            <a:xfrm>
              <a:off x="3058" y="1205"/>
              <a:ext cx="20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51" name="Rectangle 123"/>
            <p:cNvSpPr>
              <a:spLocks noChangeArrowheads="1"/>
            </p:cNvSpPr>
            <p:nvPr/>
          </p:nvSpPr>
          <p:spPr bwMode="auto">
            <a:xfrm>
              <a:off x="900" y="1243"/>
              <a:ext cx="221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+</a:t>
              </a:r>
              <a:endParaRPr lang="en-US" altLang="zh-CN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113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4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4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2181" name="Object 133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3188047" y="5662533"/>
          <a:ext cx="799753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" name="Equation" r:id="rId3" imgW="444307" imgH="228501" progId="Equation.DSMT4">
                  <p:embed/>
                </p:oleObj>
              </mc:Choice>
              <mc:Fallback>
                <p:oleObj name="Equation" r:id="rId3" imgW="44430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047" y="5662533"/>
                        <a:ext cx="799753" cy="41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182" name="Rectangle 134"/>
          <p:cNvSpPr>
            <a:spLocks noChangeArrowheads="1"/>
          </p:cNvSpPr>
          <p:nvPr/>
        </p:nvSpPr>
        <p:spPr bwMode="auto">
          <a:xfrm>
            <a:off x="588814" y="5673725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射极跟随器</a:t>
            </a:r>
          </a:p>
        </p:txBody>
      </p:sp>
      <p:sp>
        <p:nvSpPr>
          <p:cNvPr id="642183" name="AutoShape 135"/>
          <p:cNvSpPr>
            <a:spLocks noChangeArrowheads="1"/>
          </p:cNvSpPr>
          <p:nvPr/>
        </p:nvSpPr>
        <p:spPr bwMode="auto">
          <a:xfrm>
            <a:off x="2393950" y="5762625"/>
            <a:ext cx="536575" cy="231775"/>
          </a:xfrm>
          <a:prstGeom prst="rightArrow">
            <a:avLst>
              <a:gd name="adj1" fmla="val 50000"/>
              <a:gd name="adj2" fmla="val 57877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graphicFrame>
        <p:nvGraphicFramePr>
          <p:cNvPr id="642313" name="Object 265"/>
          <p:cNvGraphicFramePr>
            <a:graphicFrameLocks noChangeAspect="1"/>
          </p:cNvGraphicFramePr>
          <p:nvPr>
            <p:extLst/>
          </p:nvPr>
        </p:nvGraphicFramePr>
        <p:xfrm>
          <a:off x="965200" y="4410075"/>
          <a:ext cx="41148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410075"/>
                        <a:ext cx="41148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314" name="Text Box 266"/>
          <p:cNvSpPr txBox="1">
            <a:spLocks noChangeArrowheads="1"/>
          </p:cNvSpPr>
          <p:nvPr/>
        </p:nvSpPr>
        <p:spPr bwMode="auto">
          <a:xfrm>
            <a:off x="533400" y="4410075"/>
            <a:ext cx="600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/>
              <a:t>求</a:t>
            </a:r>
          </a:p>
        </p:txBody>
      </p:sp>
      <p:grpSp>
        <p:nvGrpSpPr>
          <p:cNvPr id="267" name="Group 138"/>
          <p:cNvGrpSpPr>
            <a:grpSpLocks/>
          </p:cNvGrpSpPr>
          <p:nvPr/>
        </p:nvGrpSpPr>
        <p:grpSpPr bwMode="auto">
          <a:xfrm>
            <a:off x="1195388" y="0"/>
            <a:ext cx="7948612" cy="5583238"/>
            <a:chOff x="753" y="0"/>
            <a:chExt cx="5007" cy="3517"/>
          </a:xfrm>
        </p:grpSpPr>
        <p:sp>
          <p:nvSpPr>
            <p:cNvPr id="268" name="Rectangle 123"/>
            <p:cNvSpPr>
              <a:spLocks noChangeArrowheads="1"/>
            </p:cNvSpPr>
            <p:nvPr/>
          </p:nvSpPr>
          <p:spPr bwMode="auto">
            <a:xfrm>
              <a:off x="923" y="1667"/>
              <a:ext cx="232" cy="3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_</a:t>
              </a:r>
              <a:endParaRPr lang="en-US" altLang="zh-CN" sz="1800" dirty="0"/>
            </a:p>
          </p:txBody>
        </p:sp>
        <p:sp>
          <p:nvSpPr>
            <p:cNvPr id="269" name="画布 2"/>
            <p:cNvSpPr>
              <a:spLocks noChangeAspect="1" noChangeArrowheads="1"/>
            </p:cNvSpPr>
            <p:nvPr/>
          </p:nvSpPr>
          <p:spPr bwMode="auto">
            <a:xfrm>
              <a:off x="753" y="219"/>
              <a:ext cx="5007" cy="3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70" name="Rectangle 4"/>
            <p:cNvSpPr>
              <a:spLocks noChangeArrowheads="1"/>
            </p:cNvSpPr>
            <p:nvPr/>
          </p:nvSpPr>
          <p:spPr bwMode="auto">
            <a:xfrm>
              <a:off x="4208" y="3228"/>
              <a:ext cx="811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/>
                <a:t>V</a:t>
              </a:r>
              <a:r>
                <a:rPr lang="en-US" altLang="zh-CN" sz="1800" b="0" i="1" baseline="-25000" dirty="0"/>
                <a:t>EE </a:t>
              </a:r>
              <a:r>
                <a:rPr lang="en-US" altLang="zh-CN" sz="1800" b="0" dirty="0"/>
                <a:t>= </a:t>
              </a:r>
              <a:r>
                <a:rPr lang="en-US" altLang="zh-CN" sz="1800" b="0" dirty="0" smtClean="0">
                  <a:sym typeface="Symbol" panose="05050102010706020507" pitchFamily="18" charset="2"/>
                </a:rPr>
                <a:t></a:t>
              </a:r>
              <a:r>
                <a:rPr lang="en-US" altLang="zh-CN" sz="1800" b="0" dirty="0" smtClean="0"/>
                <a:t>10V</a:t>
              </a:r>
              <a:endParaRPr lang="en-US" altLang="zh-CN" sz="1800" dirty="0"/>
            </a:p>
          </p:txBody>
        </p:sp>
        <p:sp>
          <p:nvSpPr>
            <p:cNvPr id="271" name="Rectangle 5"/>
            <p:cNvSpPr>
              <a:spLocks noChangeArrowheads="1"/>
            </p:cNvSpPr>
            <p:nvPr/>
          </p:nvSpPr>
          <p:spPr bwMode="auto">
            <a:xfrm>
              <a:off x="4190" y="0"/>
              <a:ext cx="811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V</a:t>
              </a:r>
              <a:r>
                <a:rPr lang="en-US" altLang="zh-CN" sz="1800" b="0" i="1" baseline="-25000"/>
                <a:t>CC </a:t>
              </a:r>
              <a:r>
                <a:rPr lang="en-US" altLang="zh-CN" sz="1800" b="0"/>
                <a:t>=10V</a:t>
              </a:r>
              <a:endParaRPr lang="en-US" altLang="zh-CN" sz="1800"/>
            </a:p>
          </p:txBody>
        </p:sp>
        <p:sp>
          <p:nvSpPr>
            <p:cNvPr id="272" name="Rectangle 6"/>
            <p:cNvSpPr>
              <a:spLocks noChangeArrowheads="1"/>
            </p:cNvSpPr>
            <p:nvPr/>
          </p:nvSpPr>
          <p:spPr bwMode="auto">
            <a:xfrm>
              <a:off x="5430" y="2483"/>
              <a:ext cx="330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dirty="0" smtClean="0">
                  <a:sym typeface="Symbol" panose="05050102010706020507" pitchFamily="18" charset="2"/>
                </a:rPr>
                <a:t></a:t>
              </a:r>
              <a:endParaRPr lang="en-US" altLang="zh-CN" sz="1800" dirty="0"/>
            </a:p>
          </p:txBody>
        </p:sp>
        <p:sp>
          <p:nvSpPr>
            <p:cNvPr id="273" name="Rectangle 7"/>
            <p:cNvSpPr>
              <a:spLocks noChangeArrowheads="1"/>
            </p:cNvSpPr>
            <p:nvPr/>
          </p:nvSpPr>
          <p:spPr bwMode="auto">
            <a:xfrm>
              <a:off x="5409" y="1928"/>
              <a:ext cx="330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+</a:t>
              </a:r>
              <a:endParaRPr lang="en-US" altLang="zh-CN" sz="1800"/>
            </a:p>
          </p:txBody>
        </p:sp>
        <p:sp>
          <p:nvSpPr>
            <p:cNvPr id="274" name="Rectangle 8"/>
            <p:cNvSpPr>
              <a:spLocks noChangeArrowheads="1"/>
            </p:cNvSpPr>
            <p:nvPr/>
          </p:nvSpPr>
          <p:spPr bwMode="auto">
            <a:xfrm>
              <a:off x="4425" y="2008"/>
              <a:ext cx="520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2mA</a:t>
              </a:r>
              <a:endParaRPr lang="en-US" altLang="zh-CN" sz="1800"/>
            </a:p>
          </p:txBody>
        </p:sp>
        <p:sp>
          <p:nvSpPr>
            <p:cNvPr id="275" name="Rectangle 9"/>
            <p:cNvSpPr>
              <a:spLocks noChangeArrowheads="1"/>
            </p:cNvSpPr>
            <p:nvPr/>
          </p:nvSpPr>
          <p:spPr bwMode="auto">
            <a:xfrm>
              <a:off x="4973" y="1571"/>
              <a:ext cx="444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T8</a:t>
              </a:r>
            </a:p>
            <a:p>
              <a:pPr eaLnBrk="1" hangingPunct="1"/>
              <a:endParaRPr lang="en-US" altLang="zh-CN" sz="1800"/>
            </a:p>
          </p:txBody>
        </p:sp>
        <p:sp>
          <p:nvSpPr>
            <p:cNvPr id="276" name="Rectangle 10"/>
            <p:cNvSpPr>
              <a:spLocks noChangeArrowheads="1"/>
            </p:cNvSpPr>
            <p:nvPr/>
          </p:nvSpPr>
          <p:spPr bwMode="auto">
            <a:xfrm>
              <a:off x="4300" y="2231"/>
              <a:ext cx="633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baseline="-25000"/>
                <a:t>6</a:t>
              </a:r>
            </a:p>
            <a:p>
              <a:pPr algn="r" eaLnBrk="1" hangingPunct="1"/>
              <a:r>
                <a:rPr lang="en-US" altLang="zh-CN" sz="1800" b="0"/>
                <a:t>2.5K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277" name="Rectangle 11"/>
            <p:cNvSpPr>
              <a:spLocks noChangeArrowheads="1"/>
            </p:cNvSpPr>
            <p:nvPr/>
          </p:nvSpPr>
          <p:spPr bwMode="auto">
            <a:xfrm>
              <a:off x="4338" y="1174"/>
              <a:ext cx="65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R</a:t>
              </a:r>
              <a:r>
                <a:rPr lang="en-US" altLang="zh-CN" sz="1800" b="0" baseline="-25000"/>
                <a:t>5</a:t>
              </a:r>
            </a:p>
            <a:p>
              <a:pPr algn="just" eaLnBrk="1" hangingPunct="1"/>
              <a:r>
                <a:rPr lang="en-US" altLang="zh-CN" sz="1800" b="0"/>
                <a:t>2.2K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278" name="Rectangle 12"/>
            <p:cNvSpPr>
              <a:spLocks noChangeArrowheads="1"/>
            </p:cNvSpPr>
            <p:nvPr/>
          </p:nvSpPr>
          <p:spPr bwMode="auto">
            <a:xfrm>
              <a:off x="3238" y="1659"/>
              <a:ext cx="63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 dirty="0"/>
                <a:t>R</a:t>
              </a:r>
              <a:r>
                <a:rPr lang="en-US" altLang="zh-CN" sz="1800" b="0" baseline="-25000" dirty="0"/>
                <a:t>4</a:t>
              </a:r>
            </a:p>
            <a:p>
              <a:pPr algn="r" eaLnBrk="1" hangingPunct="1"/>
              <a:r>
                <a:rPr lang="en-US" altLang="zh-CN" sz="1800" b="0" dirty="0"/>
                <a:t>1.3K</a:t>
              </a:r>
              <a:r>
                <a:rPr lang="en-US" altLang="zh-CN" sz="1800" b="0" dirty="0">
                  <a:sym typeface="Symbol" pitchFamily="18" charset="2"/>
                </a:rPr>
                <a:t></a:t>
              </a:r>
              <a:endParaRPr lang="en-US" altLang="zh-CN" sz="1800" b="0" dirty="0"/>
            </a:p>
            <a:p>
              <a:pPr eaLnBrk="1" hangingPunct="1"/>
              <a:endParaRPr lang="en-US" altLang="zh-CN" sz="1800" dirty="0"/>
            </a:p>
          </p:txBody>
        </p:sp>
        <p:sp>
          <p:nvSpPr>
            <p:cNvPr id="279" name="Rectangle 13"/>
            <p:cNvSpPr>
              <a:spLocks noChangeArrowheads="1"/>
            </p:cNvSpPr>
            <p:nvPr/>
          </p:nvSpPr>
          <p:spPr bwMode="auto">
            <a:xfrm>
              <a:off x="4260" y="820"/>
              <a:ext cx="406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7</a:t>
              </a:r>
              <a:endParaRPr lang="en-US" altLang="zh-CN" sz="1800"/>
            </a:p>
          </p:txBody>
        </p:sp>
        <p:sp>
          <p:nvSpPr>
            <p:cNvPr id="280" name="Rectangle 14"/>
            <p:cNvSpPr>
              <a:spLocks noChangeArrowheads="1"/>
            </p:cNvSpPr>
            <p:nvPr/>
          </p:nvSpPr>
          <p:spPr bwMode="auto">
            <a:xfrm>
              <a:off x="3858" y="1277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6</a:t>
              </a:r>
              <a:endParaRPr lang="en-US" altLang="zh-CN" sz="1800"/>
            </a:p>
          </p:txBody>
        </p:sp>
        <p:sp>
          <p:nvSpPr>
            <p:cNvPr id="281" name="Rectangle 15"/>
            <p:cNvSpPr>
              <a:spLocks noChangeArrowheads="1"/>
            </p:cNvSpPr>
            <p:nvPr/>
          </p:nvSpPr>
          <p:spPr bwMode="auto">
            <a:xfrm>
              <a:off x="3369" y="1009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5</a:t>
              </a:r>
              <a:endParaRPr lang="en-US" altLang="zh-CN" sz="1800"/>
            </a:p>
          </p:txBody>
        </p:sp>
        <p:sp>
          <p:nvSpPr>
            <p:cNvPr id="282" name="Rectangle 16"/>
            <p:cNvSpPr>
              <a:spLocks noChangeArrowheads="1"/>
            </p:cNvSpPr>
            <p:nvPr/>
          </p:nvSpPr>
          <p:spPr bwMode="auto">
            <a:xfrm>
              <a:off x="3013" y="2185"/>
              <a:ext cx="406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4</a:t>
              </a:r>
              <a:endParaRPr lang="en-US" altLang="zh-CN" sz="1800"/>
            </a:p>
          </p:txBody>
        </p:sp>
        <p:sp>
          <p:nvSpPr>
            <p:cNvPr id="283" name="Rectangle 17"/>
            <p:cNvSpPr>
              <a:spLocks noChangeArrowheads="1"/>
            </p:cNvSpPr>
            <p:nvPr/>
          </p:nvSpPr>
          <p:spPr bwMode="auto">
            <a:xfrm>
              <a:off x="1953" y="2180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3</a:t>
              </a:r>
              <a:endParaRPr lang="en-US" altLang="zh-CN" sz="1800"/>
            </a:p>
          </p:txBody>
        </p:sp>
        <p:sp>
          <p:nvSpPr>
            <p:cNvPr id="284" name="Rectangle 18"/>
            <p:cNvSpPr>
              <a:spLocks noChangeArrowheads="1"/>
            </p:cNvSpPr>
            <p:nvPr/>
          </p:nvSpPr>
          <p:spPr bwMode="auto">
            <a:xfrm>
              <a:off x="3476" y="561"/>
              <a:ext cx="540" cy="3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R</a:t>
              </a:r>
              <a:r>
                <a:rPr lang="en-US" altLang="zh-CN" sz="1800" b="0" baseline="-25000"/>
                <a:t>2</a:t>
              </a:r>
            </a:p>
            <a:p>
              <a:pPr algn="just" eaLnBrk="1" hangingPunct="1"/>
              <a:r>
                <a:rPr lang="en-US" altLang="zh-CN" sz="1800" b="0"/>
                <a:t>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285" name="Rectangle 19"/>
            <p:cNvSpPr>
              <a:spLocks noChangeArrowheads="1"/>
            </p:cNvSpPr>
            <p:nvPr/>
          </p:nvSpPr>
          <p:spPr bwMode="auto">
            <a:xfrm>
              <a:off x="1970" y="654"/>
              <a:ext cx="515" cy="4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i="1" baseline="-25000"/>
                <a:t>C</a:t>
              </a:r>
              <a:r>
                <a:rPr lang="en-US" altLang="zh-CN" sz="1800" b="0" baseline="-25000"/>
                <a:t>2</a:t>
              </a:r>
            </a:p>
            <a:p>
              <a:pPr algn="r" eaLnBrk="1" hangingPunct="1"/>
              <a:r>
                <a:rPr lang="en-US" altLang="zh-CN" sz="1800" b="0"/>
                <a:t>15K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>
                <a:sym typeface="Symbol" pitchFamily="18" charset="2"/>
              </a:endParaRPr>
            </a:p>
          </p:txBody>
        </p:sp>
        <p:sp>
          <p:nvSpPr>
            <p:cNvPr id="286" name="Rectangle 20"/>
            <p:cNvSpPr>
              <a:spLocks noChangeArrowheads="1"/>
            </p:cNvSpPr>
            <p:nvPr/>
          </p:nvSpPr>
          <p:spPr bwMode="auto">
            <a:xfrm>
              <a:off x="2491" y="691"/>
              <a:ext cx="53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baseline="-25000"/>
                <a:t>3</a:t>
              </a:r>
            </a:p>
            <a:p>
              <a:pPr algn="r" eaLnBrk="1" hangingPunct="1"/>
              <a:r>
                <a:rPr lang="en-US" altLang="zh-CN" sz="1800" b="0"/>
                <a:t>25K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algn="r" eaLnBrk="1" hangingPunct="1"/>
              <a:endParaRPr lang="en-US" altLang="zh-CN" sz="1800"/>
            </a:p>
          </p:txBody>
        </p:sp>
        <p:sp>
          <p:nvSpPr>
            <p:cNvPr id="287" name="Rectangle 21"/>
            <p:cNvSpPr>
              <a:spLocks noChangeArrowheads="1"/>
            </p:cNvSpPr>
            <p:nvPr/>
          </p:nvSpPr>
          <p:spPr bwMode="auto">
            <a:xfrm>
              <a:off x="5286" y="2223"/>
              <a:ext cx="416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v</a:t>
              </a:r>
              <a:r>
                <a:rPr lang="en-US" altLang="zh-CN" sz="1800" b="0" i="1" baseline="-25000"/>
                <a:t>o</a:t>
              </a:r>
              <a:endParaRPr lang="en-US" altLang="zh-CN" sz="1800" i="1"/>
            </a:p>
          </p:txBody>
        </p:sp>
        <p:sp>
          <p:nvSpPr>
            <p:cNvPr id="288" name="Rectangle 22"/>
            <p:cNvSpPr>
              <a:spLocks noChangeArrowheads="1"/>
            </p:cNvSpPr>
            <p:nvPr/>
          </p:nvSpPr>
          <p:spPr bwMode="auto">
            <a:xfrm>
              <a:off x="1324" y="657"/>
              <a:ext cx="587" cy="4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i="1" baseline="-25000"/>
                <a:t>C</a:t>
              </a:r>
              <a:r>
                <a:rPr lang="en-US" altLang="zh-CN" sz="1800" b="0" baseline="-25000"/>
                <a:t>1</a:t>
              </a:r>
            </a:p>
            <a:p>
              <a:pPr algn="r" eaLnBrk="1" hangingPunct="1"/>
              <a:r>
                <a:rPr lang="en-US" altLang="zh-CN" sz="1800" b="0"/>
                <a:t>15K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</a:p>
          </p:txBody>
        </p:sp>
        <p:sp>
          <p:nvSpPr>
            <p:cNvPr id="289" name="Rectangle 23"/>
            <p:cNvSpPr>
              <a:spLocks noChangeArrowheads="1"/>
            </p:cNvSpPr>
            <p:nvPr/>
          </p:nvSpPr>
          <p:spPr bwMode="auto">
            <a:xfrm>
              <a:off x="2268" y="1271"/>
              <a:ext cx="407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2</a:t>
              </a:r>
              <a:endParaRPr lang="en-US" altLang="zh-CN" sz="1800"/>
            </a:p>
          </p:txBody>
        </p:sp>
        <p:sp>
          <p:nvSpPr>
            <p:cNvPr id="290" name="Rectangle 24"/>
            <p:cNvSpPr>
              <a:spLocks noChangeArrowheads="1"/>
            </p:cNvSpPr>
            <p:nvPr/>
          </p:nvSpPr>
          <p:spPr bwMode="auto">
            <a:xfrm>
              <a:off x="1896" y="1271"/>
              <a:ext cx="407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1</a:t>
              </a:r>
              <a:endParaRPr lang="en-US" altLang="zh-CN" sz="1800"/>
            </a:p>
          </p:txBody>
        </p:sp>
        <p:cxnSp>
          <p:nvCxnSpPr>
            <p:cNvPr id="291" name="Line 25"/>
            <p:cNvCxnSpPr>
              <a:cxnSpLocks noChangeShapeType="1"/>
            </p:cNvCxnSpPr>
            <p:nvPr/>
          </p:nvCxnSpPr>
          <p:spPr bwMode="auto">
            <a:xfrm>
              <a:off x="1795" y="1271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2" name="Line 26"/>
            <p:cNvCxnSpPr>
              <a:cxnSpLocks noChangeShapeType="1"/>
            </p:cNvCxnSpPr>
            <p:nvPr/>
          </p:nvCxnSpPr>
          <p:spPr bwMode="auto">
            <a:xfrm flipV="1">
              <a:off x="1795" y="1283"/>
              <a:ext cx="142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3" name="Line 27"/>
            <p:cNvCxnSpPr>
              <a:cxnSpLocks noChangeShapeType="1"/>
            </p:cNvCxnSpPr>
            <p:nvPr/>
          </p:nvCxnSpPr>
          <p:spPr bwMode="auto">
            <a:xfrm>
              <a:off x="1795" y="1421"/>
              <a:ext cx="179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4" name="Line 28"/>
            <p:cNvCxnSpPr>
              <a:cxnSpLocks noChangeShapeType="1"/>
            </p:cNvCxnSpPr>
            <p:nvPr/>
          </p:nvCxnSpPr>
          <p:spPr bwMode="auto">
            <a:xfrm>
              <a:off x="2674" y="1265"/>
              <a:ext cx="0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Line 29"/>
            <p:cNvCxnSpPr>
              <a:cxnSpLocks noChangeShapeType="1"/>
            </p:cNvCxnSpPr>
            <p:nvPr/>
          </p:nvCxnSpPr>
          <p:spPr bwMode="auto">
            <a:xfrm flipV="1">
              <a:off x="2533" y="1421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6" name="Line 30"/>
            <p:cNvCxnSpPr>
              <a:cxnSpLocks noChangeShapeType="1"/>
            </p:cNvCxnSpPr>
            <p:nvPr/>
          </p:nvCxnSpPr>
          <p:spPr bwMode="auto">
            <a:xfrm>
              <a:off x="2524" y="1275"/>
              <a:ext cx="151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" name="Rectangle 31"/>
            <p:cNvSpPr>
              <a:spLocks noChangeArrowheads="1"/>
            </p:cNvSpPr>
            <p:nvPr/>
          </p:nvSpPr>
          <p:spPr bwMode="auto">
            <a:xfrm>
              <a:off x="1886" y="749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98" name="Rectangle 32"/>
            <p:cNvSpPr>
              <a:spLocks noChangeArrowheads="1"/>
            </p:cNvSpPr>
            <p:nvPr/>
          </p:nvSpPr>
          <p:spPr bwMode="auto">
            <a:xfrm>
              <a:off x="2467" y="757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299" name="Line 33"/>
            <p:cNvCxnSpPr>
              <a:cxnSpLocks noChangeShapeType="1"/>
              <a:endCxn id="297" idx="2"/>
            </p:cNvCxnSpPr>
            <p:nvPr/>
          </p:nvCxnSpPr>
          <p:spPr bwMode="auto">
            <a:xfrm flipV="1">
              <a:off x="1937" y="975"/>
              <a:ext cx="1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0" name="Line 34"/>
            <p:cNvCxnSpPr>
              <a:cxnSpLocks noChangeShapeType="1"/>
            </p:cNvCxnSpPr>
            <p:nvPr/>
          </p:nvCxnSpPr>
          <p:spPr bwMode="auto">
            <a:xfrm flipV="1">
              <a:off x="2522" y="977"/>
              <a:ext cx="1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1" name="Line 35"/>
            <p:cNvCxnSpPr>
              <a:cxnSpLocks noChangeShapeType="1"/>
            </p:cNvCxnSpPr>
            <p:nvPr/>
          </p:nvCxnSpPr>
          <p:spPr bwMode="auto">
            <a:xfrm>
              <a:off x="1956" y="1509"/>
              <a:ext cx="0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2" name="Line 36"/>
            <p:cNvCxnSpPr>
              <a:cxnSpLocks noChangeShapeType="1"/>
            </p:cNvCxnSpPr>
            <p:nvPr/>
          </p:nvCxnSpPr>
          <p:spPr bwMode="auto">
            <a:xfrm>
              <a:off x="1956" y="1697"/>
              <a:ext cx="6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3" name="Line 37"/>
            <p:cNvCxnSpPr>
              <a:cxnSpLocks noChangeShapeType="1"/>
            </p:cNvCxnSpPr>
            <p:nvPr/>
          </p:nvCxnSpPr>
          <p:spPr bwMode="auto">
            <a:xfrm flipV="1">
              <a:off x="2552" y="1509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4" name="Line 38"/>
            <p:cNvCxnSpPr>
              <a:cxnSpLocks noChangeShapeType="1"/>
            </p:cNvCxnSpPr>
            <p:nvPr/>
          </p:nvCxnSpPr>
          <p:spPr bwMode="auto">
            <a:xfrm flipH="1">
              <a:off x="1265" y="1409"/>
              <a:ext cx="5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5" name="Line 39"/>
            <p:cNvCxnSpPr>
              <a:cxnSpLocks noChangeShapeType="1"/>
            </p:cNvCxnSpPr>
            <p:nvPr/>
          </p:nvCxnSpPr>
          <p:spPr bwMode="auto">
            <a:xfrm>
              <a:off x="2675" y="1396"/>
              <a:ext cx="1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6" name="Line 40"/>
            <p:cNvCxnSpPr>
              <a:cxnSpLocks noChangeShapeType="1"/>
            </p:cNvCxnSpPr>
            <p:nvPr/>
          </p:nvCxnSpPr>
          <p:spPr bwMode="auto">
            <a:xfrm>
              <a:off x="2854" y="1396"/>
              <a:ext cx="0" cy="4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" name="Line 41"/>
            <p:cNvCxnSpPr>
              <a:cxnSpLocks noChangeShapeType="1"/>
            </p:cNvCxnSpPr>
            <p:nvPr/>
          </p:nvCxnSpPr>
          <p:spPr bwMode="auto">
            <a:xfrm flipH="1">
              <a:off x="1265" y="1822"/>
              <a:ext cx="15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" name="Line 42"/>
            <p:cNvCxnSpPr>
              <a:cxnSpLocks noChangeShapeType="1"/>
            </p:cNvCxnSpPr>
            <p:nvPr/>
          </p:nvCxnSpPr>
          <p:spPr bwMode="auto">
            <a:xfrm flipV="1">
              <a:off x="1937" y="532"/>
              <a:ext cx="0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" name="Line 43"/>
            <p:cNvCxnSpPr>
              <a:cxnSpLocks noChangeShapeType="1"/>
            </p:cNvCxnSpPr>
            <p:nvPr/>
          </p:nvCxnSpPr>
          <p:spPr bwMode="auto">
            <a:xfrm flipV="1">
              <a:off x="2514" y="532"/>
              <a:ext cx="0" cy="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Line 44"/>
            <p:cNvCxnSpPr>
              <a:cxnSpLocks noChangeShapeType="1"/>
            </p:cNvCxnSpPr>
            <p:nvPr/>
          </p:nvCxnSpPr>
          <p:spPr bwMode="auto">
            <a:xfrm>
              <a:off x="1937" y="532"/>
              <a:ext cx="30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" name="Line 45"/>
            <p:cNvCxnSpPr>
              <a:cxnSpLocks noChangeShapeType="1"/>
            </p:cNvCxnSpPr>
            <p:nvPr/>
          </p:nvCxnSpPr>
          <p:spPr bwMode="auto">
            <a:xfrm>
              <a:off x="2366" y="2212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" name="Line 46"/>
            <p:cNvCxnSpPr>
              <a:cxnSpLocks noChangeShapeType="1"/>
            </p:cNvCxnSpPr>
            <p:nvPr/>
          </p:nvCxnSpPr>
          <p:spPr bwMode="auto">
            <a:xfrm flipV="1">
              <a:off x="2192" y="2368"/>
              <a:ext cx="176" cy="1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" name="Line 47"/>
            <p:cNvCxnSpPr>
              <a:cxnSpLocks noChangeShapeType="1"/>
            </p:cNvCxnSpPr>
            <p:nvPr/>
          </p:nvCxnSpPr>
          <p:spPr bwMode="auto">
            <a:xfrm>
              <a:off x="2220" y="2218"/>
              <a:ext cx="151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Line 49"/>
            <p:cNvCxnSpPr>
              <a:cxnSpLocks noChangeShapeType="1"/>
            </p:cNvCxnSpPr>
            <p:nvPr/>
          </p:nvCxnSpPr>
          <p:spPr bwMode="auto">
            <a:xfrm>
              <a:off x="2888" y="2206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Line 50"/>
            <p:cNvCxnSpPr>
              <a:cxnSpLocks noChangeShapeType="1"/>
            </p:cNvCxnSpPr>
            <p:nvPr/>
          </p:nvCxnSpPr>
          <p:spPr bwMode="auto">
            <a:xfrm flipV="1">
              <a:off x="2888" y="2219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" name="Line 51"/>
            <p:cNvCxnSpPr>
              <a:cxnSpLocks noChangeShapeType="1"/>
            </p:cNvCxnSpPr>
            <p:nvPr/>
          </p:nvCxnSpPr>
          <p:spPr bwMode="auto">
            <a:xfrm>
              <a:off x="2888" y="2356"/>
              <a:ext cx="180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" name="Line 52"/>
            <p:cNvCxnSpPr>
              <a:cxnSpLocks noChangeShapeType="1"/>
            </p:cNvCxnSpPr>
            <p:nvPr/>
          </p:nvCxnSpPr>
          <p:spPr bwMode="auto">
            <a:xfrm flipH="1">
              <a:off x="2362" y="2342"/>
              <a:ext cx="5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" name="Line 53"/>
            <p:cNvCxnSpPr>
              <a:cxnSpLocks noChangeShapeType="1"/>
            </p:cNvCxnSpPr>
            <p:nvPr/>
          </p:nvCxnSpPr>
          <p:spPr bwMode="auto">
            <a:xfrm flipV="1">
              <a:off x="2220" y="1697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Line 54"/>
            <p:cNvCxnSpPr>
              <a:cxnSpLocks noChangeShapeType="1"/>
            </p:cNvCxnSpPr>
            <p:nvPr/>
          </p:nvCxnSpPr>
          <p:spPr bwMode="auto">
            <a:xfrm>
              <a:off x="2202" y="2949"/>
              <a:ext cx="27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0" name="Line 55"/>
            <p:cNvCxnSpPr>
              <a:cxnSpLocks noChangeShapeType="1"/>
            </p:cNvCxnSpPr>
            <p:nvPr/>
          </p:nvCxnSpPr>
          <p:spPr bwMode="auto">
            <a:xfrm>
              <a:off x="2202" y="2473"/>
              <a:ext cx="0" cy="4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1" name="Line 56"/>
            <p:cNvCxnSpPr>
              <a:cxnSpLocks noChangeShapeType="1"/>
            </p:cNvCxnSpPr>
            <p:nvPr/>
          </p:nvCxnSpPr>
          <p:spPr bwMode="auto">
            <a:xfrm>
              <a:off x="3062" y="2448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2" name="Rectangle 57"/>
            <p:cNvSpPr>
              <a:spLocks noChangeArrowheads="1"/>
            </p:cNvSpPr>
            <p:nvPr/>
          </p:nvSpPr>
          <p:spPr bwMode="auto">
            <a:xfrm>
              <a:off x="2982" y="695"/>
              <a:ext cx="105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323" name="Line 58"/>
            <p:cNvCxnSpPr>
              <a:cxnSpLocks noChangeShapeType="1"/>
            </p:cNvCxnSpPr>
            <p:nvPr/>
          </p:nvCxnSpPr>
          <p:spPr bwMode="auto">
            <a:xfrm flipH="1" flipV="1">
              <a:off x="3034" y="920"/>
              <a:ext cx="1" cy="13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4" name="Line 59"/>
            <p:cNvCxnSpPr>
              <a:cxnSpLocks noChangeShapeType="1"/>
            </p:cNvCxnSpPr>
            <p:nvPr/>
          </p:nvCxnSpPr>
          <p:spPr bwMode="auto">
            <a:xfrm flipV="1">
              <a:off x="3034" y="532"/>
              <a:ext cx="0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Line 60"/>
            <p:cNvCxnSpPr>
              <a:cxnSpLocks noChangeShapeType="1"/>
            </p:cNvCxnSpPr>
            <p:nvPr/>
          </p:nvCxnSpPr>
          <p:spPr bwMode="auto">
            <a:xfrm flipV="1">
              <a:off x="2627" y="2072"/>
              <a:ext cx="0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6" name="Line 61"/>
            <p:cNvCxnSpPr>
              <a:cxnSpLocks noChangeShapeType="1"/>
            </p:cNvCxnSpPr>
            <p:nvPr/>
          </p:nvCxnSpPr>
          <p:spPr bwMode="auto">
            <a:xfrm>
              <a:off x="2627" y="2072"/>
              <a:ext cx="4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" name="Line 62"/>
            <p:cNvCxnSpPr>
              <a:cxnSpLocks noChangeShapeType="1"/>
            </p:cNvCxnSpPr>
            <p:nvPr/>
          </p:nvCxnSpPr>
          <p:spPr bwMode="auto">
            <a:xfrm>
              <a:off x="3268" y="1016"/>
              <a:ext cx="1" cy="2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" name="Line 63"/>
            <p:cNvCxnSpPr>
              <a:cxnSpLocks noChangeShapeType="1"/>
            </p:cNvCxnSpPr>
            <p:nvPr/>
          </p:nvCxnSpPr>
          <p:spPr bwMode="auto">
            <a:xfrm flipV="1">
              <a:off x="3268" y="1028"/>
              <a:ext cx="142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" name="Line 64"/>
            <p:cNvCxnSpPr>
              <a:cxnSpLocks noChangeShapeType="1"/>
            </p:cNvCxnSpPr>
            <p:nvPr/>
          </p:nvCxnSpPr>
          <p:spPr bwMode="auto">
            <a:xfrm>
              <a:off x="3268" y="1166"/>
              <a:ext cx="180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0" name="Rectangle 65"/>
            <p:cNvSpPr>
              <a:spLocks noChangeArrowheads="1"/>
            </p:cNvSpPr>
            <p:nvPr/>
          </p:nvSpPr>
          <p:spPr bwMode="auto">
            <a:xfrm>
              <a:off x="3362" y="695"/>
              <a:ext cx="104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331" name="Line 66"/>
            <p:cNvCxnSpPr>
              <a:cxnSpLocks noChangeShapeType="1"/>
            </p:cNvCxnSpPr>
            <p:nvPr/>
          </p:nvCxnSpPr>
          <p:spPr bwMode="auto">
            <a:xfrm>
              <a:off x="3443" y="1254"/>
              <a:ext cx="3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2" name="Line 67"/>
            <p:cNvCxnSpPr>
              <a:cxnSpLocks noChangeShapeType="1"/>
            </p:cNvCxnSpPr>
            <p:nvPr/>
          </p:nvCxnSpPr>
          <p:spPr bwMode="auto">
            <a:xfrm flipH="1">
              <a:off x="2514" y="1146"/>
              <a:ext cx="7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3" name="Line 68"/>
            <p:cNvCxnSpPr>
              <a:cxnSpLocks noChangeShapeType="1"/>
            </p:cNvCxnSpPr>
            <p:nvPr/>
          </p:nvCxnSpPr>
          <p:spPr bwMode="auto">
            <a:xfrm flipV="1">
              <a:off x="3413" y="92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4" name="Line 69"/>
            <p:cNvCxnSpPr>
              <a:cxnSpLocks noChangeShapeType="1"/>
            </p:cNvCxnSpPr>
            <p:nvPr/>
          </p:nvCxnSpPr>
          <p:spPr bwMode="auto">
            <a:xfrm>
              <a:off x="3412" y="532"/>
              <a:ext cx="1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Line 70"/>
            <p:cNvCxnSpPr>
              <a:cxnSpLocks noChangeShapeType="1"/>
            </p:cNvCxnSpPr>
            <p:nvPr/>
          </p:nvCxnSpPr>
          <p:spPr bwMode="auto">
            <a:xfrm>
              <a:off x="3744" y="1296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Line 71"/>
            <p:cNvCxnSpPr>
              <a:cxnSpLocks noChangeShapeType="1"/>
            </p:cNvCxnSpPr>
            <p:nvPr/>
          </p:nvCxnSpPr>
          <p:spPr bwMode="auto">
            <a:xfrm flipV="1">
              <a:off x="3744" y="1308"/>
              <a:ext cx="142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Line 72"/>
            <p:cNvCxnSpPr>
              <a:cxnSpLocks noChangeShapeType="1"/>
            </p:cNvCxnSpPr>
            <p:nvPr/>
          </p:nvCxnSpPr>
          <p:spPr bwMode="auto">
            <a:xfrm>
              <a:off x="3744" y="1446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" name="Line 73"/>
            <p:cNvCxnSpPr>
              <a:cxnSpLocks noChangeShapeType="1"/>
            </p:cNvCxnSpPr>
            <p:nvPr/>
          </p:nvCxnSpPr>
          <p:spPr bwMode="auto">
            <a:xfrm>
              <a:off x="3905" y="1534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" name="Line 74"/>
            <p:cNvCxnSpPr>
              <a:cxnSpLocks noChangeShapeType="1"/>
            </p:cNvCxnSpPr>
            <p:nvPr/>
          </p:nvCxnSpPr>
          <p:spPr bwMode="auto">
            <a:xfrm>
              <a:off x="3448" y="1426"/>
              <a:ext cx="2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0" name="Line 75"/>
            <p:cNvCxnSpPr>
              <a:cxnSpLocks noChangeShapeType="1"/>
            </p:cNvCxnSpPr>
            <p:nvPr/>
          </p:nvCxnSpPr>
          <p:spPr bwMode="auto">
            <a:xfrm>
              <a:off x="4138" y="849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1" name="Line 76"/>
            <p:cNvCxnSpPr>
              <a:cxnSpLocks noChangeShapeType="1"/>
            </p:cNvCxnSpPr>
            <p:nvPr/>
          </p:nvCxnSpPr>
          <p:spPr bwMode="auto">
            <a:xfrm flipV="1">
              <a:off x="4138" y="862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2" name="Line 77"/>
            <p:cNvCxnSpPr>
              <a:cxnSpLocks noChangeShapeType="1"/>
            </p:cNvCxnSpPr>
            <p:nvPr/>
          </p:nvCxnSpPr>
          <p:spPr bwMode="auto">
            <a:xfrm>
              <a:off x="4138" y="999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3" name="Line 78"/>
            <p:cNvCxnSpPr>
              <a:cxnSpLocks noChangeShapeType="1"/>
            </p:cNvCxnSpPr>
            <p:nvPr/>
          </p:nvCxnSpPr>
          <p:spPr bwMode="auto">
            <a:xfrm>
              <a:off x="4299" y="1087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4" name="Line 79"/>
            <p:cNvCxnSpPr>
              <a:cxnSpLocks noChangeShapeType="1"/>
            </p:cNvCxnSpPr>
            <p:nvPr/>
          </p:nvCxnSpPr>
          <p:spPr bwMode="auto">
            <a:xfrm>
              <a:off x="3838" y="2260"/>
              <a:ext cx="14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5" name="Line 80"/>
            <p:cNvCxnSpPr>
              <a:cxnSpLocks noChangeShapeType="1"/>
            </p:cNvCxnSpPr>
            <p:nvPr/>
          </p:nvCxnSpPr>
          <p:spPr bwMode="auto">
            <a:xfrm flipH="1">
              <a:off x="3413" y="983"/>
              <a:ext cx="7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6" name="Line 81"/>
            <p:cNvCxnSpPr>
              <a:cxnSpLocks noChangeShapeType="1"/>
            </p:cNvCxnSpPr>
            <p:nvPr/>
          </p:nvCxnSpPr>
          <p:spPr bwMode="auto">
            <a:xfrm flipV="1">
              <a:off x="3886" y="983"/>
              <a:ext cx="0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Line 82"/>
            <p:cNvCxnSpPr>
              <a:cxnSpLocks noChangeShapeType="1"/>
            </p:cNvCxnSpPr>
            <p:nvPr/>
          </p:nvCxnSpPr>
          <p:spPr bwMode="auto">
            <a:xfrm flipV="1">
              <a:off x="4283" y="532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" name="Rectangle 83"/>
            <p:cNvSpPr>
              <a:spLocks noChangeArrowheads="1"/>
            </p:cNvSpPr>
            <p:nvPr/>
          </p:nvSpPr>
          <p:spPr bwMode="auto">
            <a:xfrm>
              <a:off x="4247" y="1276"/>
              <a:ext cx="104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49" name="Oval 84"/>
            <p:cNvSpPr>
              <a:spLocks noChangeArrowheads="1"/>
            </p:cNvSpPr>
            <p:nvPr/>
          </p:nvSpPr>
          <p:spPr bwMode="auto">
            <a:xfrm>
              <a:off x="4217" y="2060"/>
              <a:ext cx="180" cy="17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350" name="Line 85"/>
            <p:cNvCxnSpPr>
              <a:cxnSpLocks noChangeShapeType="1"/>
            </p:cNvCxnSpPr>
            <p:nvPr/>
          </p:nvCxnSpPr>
          <p:spPr bwMode="auto">
            <a:xfrm>
              <a:off x="4223" y="2147"/>
              <a:ext cx="17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1" name="Line 86"/>
            <p:cNvCxnSpPr>
              <a:cxnSpLocks noChangeShapeType="1"/>
            </p:cNvCxnSpPr>
            <p:nvPr/>
          </p:nvCxnSpPr>
          <p:spPr bwMode="auto">
            <a:xfrm>
              <a:off x="4302" y="1496"/>
              <a:ext cx="1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2" name="Line 87"/>
            <p:cNvCxnSpPr>
              <a:cxnSpLocks noChangeShapeType="1"/>
            </p:cNvCxnSpPr>
            <p:nvPr/>
          </p:nvCxnSpPr>
          <p:spPr bwMode="auto">
            <a:xfrm>
              <a:off x="4312" y="2235"/>
              <a:ext cx="0" cy="7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3" name="Line 88"/>
            <p:cNvCxnSpPr>
              <a:cxnSpLocks noChangeShapeType="1"/>
            </p:cNvCxnSpPr>
            <p:nvPr/>
          </p:nvCxnSpPr>
          <p:spPr bwMode="auto">
            <a:xfrm>
              <a:off x="4825" y="1574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4" name="Line 89"/>
            <p:cNvCxnSpPr>
              <a:cxnSpLocks noChangeShapeType="1"/>
            </p:cNvCxnSpPr>
            <p:nvPr/>
          </p:nvCxnSpPr>
          <p:spPr bwMode="auto">
            <a:xfrm flipV="1">
              <a:off x="4830" y="1586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5" name="Line 90"/>
            <p:cNvCxnSpPr>
              <a:cxnSpLocks noChangeShapeType="1"/>
            </p:cNvCxnSpPr>
            <p:nvPr/>
          </p:nvCxnSpPr>
          <p:spPr bwMode="auto">
            <a:xfrm>
              <a:off x="4830" y="1724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6" name="Line 91"/>
            <p:cNvCxnSpPr>
              <a:cxnSpLocks noChangeShapeType="1"/>
            </p:cNvCxnSpPr>
            <p:nvPr/>
          </p:nvCxnSpPr>
          <p:spPr bwMode="auto">
            <a:xfrm flipH="1">
              <a:off x="4283" y="1697"/>
              <a:ext cx="5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Line 92"/>
            <p:cNvCxnSpPr>
              <a:cxnSpLocks noChangeShapeType="1"/>
            </p:cNvCxnSpPr>
            <p:nvPr/>
          </p:nvCxnSpPr>
          <p:spPr bwMode="auto">
            <a:xfrm flipV="1">
              <a:off x="4974" y="532"/>
              <a:ext cx="1" cy="10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" name="Rectangle 93"/>
            <p:cNvSpPr>
              <a:spLocks noChangeArrowheads="1"/>
            </p:cNvSpPr>
            <p:nvPr/>
          </p:nvSpPr>
          <p:spPr bwMode="auto">
            <a:xfrm>
              <a:off x="4941" y="2258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359" name="Line 94"/>
            <p:cNvCxnSpPr>
              <a:cxnSpLocks noChangeShapeType="1"/>
            </p:cNvCxnSpPr>
            <p:nvPr/>
          </p:nvCxnSpPr>
          <p:spPr bwMode="auto">
            <a:xfrm>
              <a:off x="4993" y="1822"/>
              <a:ext cx="0" cy="4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" name="Line 95"/>
            <p:cNvCxnSpPr>
              <a:cxnSpLocks noChangeShapeType="1"/>
            </p:cNvCxnSpPr>
            <p:nvPr/>
          </p:nvCxnSpPr>
          <p:spPr bwMode="auto">
            <a:xfrm>
              <a:off x="4993" y="2485"/>
              <a:ext cx="1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1" name="Line 96"/>
            <p:cNvCxnSpPr>
              <a:cxnSpLocks noChangeShapeType="1"/>
            </p:cNvCxnSpPr>
            <p:nvPr/>
          </p:nvCxnSpPr>
          <p:spPr bwMode="auto">
            <a:xfrm>
              <a:off x="4312" y="2949"/>
              <a:ext cx="0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2" name="Oval 97"/>
            <p:cNvSpPr>
              <a:spLocks noChangeArrowheads="1"/>
            </p:cNvSpPr>
            <p:nvPr/>
          </p:nvSpPr>
          <p:spPr bwMode="auto">
            <a:xfrm>
              <a:off x="1207" y="1794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63" name="Oval 98"/>
            <p:cNvSpPr>
              <a:spLocks noChangeArrowheads="1"/>
            </p:cNvSpPr>
            <p:nvPr/>
          </p:nvSpPr>
          <p:spPr bwMode="auto">
            <a:xfrm>
              <a:off x="1210" y="1387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64" name="Oval 99"/>
            <p:cNvSpPr>
              <a:spLocks noChangeArrowheads="1"/>
            </p:cNvSpPr>
            <p:nvPr/>
          </p:nvSpPr>
          <p:spPr bwMode="auto">
            <a:xfrm>
              <a:off x="4286" y="3132"/>
              <a:ext cx="53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65" name="Oval 100"/>
            <p:cNvSpPr>
              <a:spLocks noChangeArrowheads="1"/>
            </p:cNvSpPr>
            <p:nvPr/>
          </p:nvSpPr>
          <p:spPr bwMode="auto">
            <a:xfrm>
              <a:off x="4288" y="1683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66" name="Oval 101"/>
            <p:cNvSpPr>
              <a:spLocks noChangeArrowheads="1"/>
            </p:cNvSpPr>
            <p:nvPr/>
          </p:nvSpPr>
          <p:spPr bwMode="auto">
            <a:xfrm>
              <a:off x="3397" y="969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67" name="Oval 102"/>
            <p:cNvSpPr>
              <a:spLocks noChangeArrowheads="1"/>
            </p:cNvSpPr>
            <p:nvPr/>
          </p:nvSpPr>
          <p:spPr bwMode="auto">
            <a:xfrm>
              <a:off x="4265" y="519"/>
              <a:ext cx="34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68" name="Oval 103"/>
            <p:cNvSpPr>
              <a:spLocks noChangeArrowheads="1"/>
            </p:cNvSpPr>
            <p:nvPr/>
          </p:nvSpPr>
          <p:spPr bwMode="auto">
            <a:xfrm>
              <a:off x="3398" y="519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69" name="Oval 104"/>
            <p:cNvSpPr>
              <a:spLocks noChangeArrowheads="1"/>
            </p:cNvSpPr>
            <p:nvPr/>
          </p:nvSpPr>
          <p:spPr bwMode="auto">
            <a:xfrm>
              <a:off x="3021" y="513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70" name="Oval 105"/>
            <p:cNvSpPr>
              <a:spLocks noChangeArrowheads="1"/>
            </p:cNvSpPr>
            <p:nvPr/>
          </p:nvSpPr>
          <p:spPr bwMode="auto">
            <a:xfrm>
              <a:off x="2503" y="521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71" name="Oval 106"/>
            <p:cNvSpPr>
              <a:spLocks noChangeArrowheads="1"/>
            </p:cNvSpPr>
            <p:nvPr/>
          </p:nvSpPr>
          <p:spPr bwMode="auto">
            <a:xfrm>
              <a:off x="2507" y="1133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72" name="Oval 107"/>
            <p:cNvSpPr>
              <a:spLocks noChangeArrowheads="1"/>
            </p:cNvSpPr>
            <p:nvPr/>
          </p:nvSpPr>
          <p:spPr bwMode="auto">
            <a:xfrm>
              <a:off x="2208" y="1684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73" name="Oval 108"/>
            <p:cNvSpPr>
              <a:spLocks noChangeArrowheads="1"/>
            </p:cNvSpPr>
            <p:nvPr/>
          </p:nvSpPr>
          <p:spPr bwMode="auto">
            <a:xfrm>
              <a:off x="2609" y="2330"/>
              <a:ext cx="30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74" name="Oval 109"/>
            <p:cNvSpPr>
              <a:spLocks noChangeArrowheads="1"/>
            </p:cNvSpPr>
            <p:nvPr/>
          </p:nvSpPr>
          <p:spPr bwMode="auto">
            <a:xfrm>
              <a:off x="3020" y="2060"/>
              <a:ext cx="35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75" name="Oval 110"/>
            <p:cNvSpPr>
              <a:spLocks noChangeArrowheads="1"/>
            </p:cNvSpPr>
            <p:nvPr/>
          </p:nvSpPr>
          <p:spPr bwMode="auto">
            <a:xfrm>
              <a:off x="3871" y="970"/>
              <a:ext cx="32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76" name="Oval 111"/>
            <p:cNvSpPr>
              <a:spLocks noChangeArrowheads="1"/>
            </p:cNvSpPr>
            <p:nvPr/>
          </p:nvSpPr>
          <p:spPr bwMode="auto">
            <a:xfrm>
              <a:off x="4296" y="2938"/>
              <a:ext cx="35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77" name="Oval 112"/>
            <p:cNvSpPr>
              <a:spLocks noChangeArrowheads="1"/>
            </p:cNvSpPr>
            <p:nvPr/>
          </p:nvSpPr>
          <p:spPr bwMode="auto">
            <a:xfrm>
              <a:off x="3046" y="2938"/>
              <a:ext cx="33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78" name="Oval 113"/>
            <p:cNvSpPr>
              <a:spLocks noChangeArrowheads="1"/>
            </p:cNvSpPr>
            <p:nvPr/>
          </p:nvSpPr>
          <p:spPr bwMode="auto">
            <a:xfrm>
              <a:off x="5371" y="2047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79" name="Oval 114"/>
            <p:cNvSpPr>
              <a:spLocks noChangeArrowheads="1"/>
            </p:cNvSpPr>
            <p:nvPr/>
          </p:nvSpPr>
          <p:spPr bwMode="auto">
            <a:xfrm>
              <a:off x="5390" y="2583"/>
              <a:ext cx="57" cy="5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380" name="Line 115"/>
            <p:cNvCxnSpPr>
              <a:cxnSpLocks noChangeShapeType="1"/>
            </p:cNvCxnSpPr>
            <p:nvPr/>
          </p:nvCxnSpPr>
          <p:spPr bwMode="auto">
            <a:xfrm flipV="1">
              <a:off x="4283" y="344"/>
              <a:ext cx="1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1" name="Oval 116"/>
            <p:cNvSpPr>
              <a:spLocks noChangeArrowheads="1"/>
            </p:cNvSpPr>
            <p:nvPr/>
          </p:nvSpPr>
          <p:spPr bwMode="auto">
            <a:xfrm>
              <a:off x="4255" y="310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382" name="Line 117"/>
            <p:cNvCxnSpPr>
              <a:cxnSpLocks noChangeShapeType="1"/>
            </p:cNvCxnSpPr>
            <p:nvPr/>
          </p:nvCxnSpPr>
          <p:spPr bwMode="auto">
            <a:xfrm flipH="1">
              <a:off x="4993" y="2072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3" name="Oval 119"/>
            <p:cNvSpPr>
              <a:spLocks noChangeArrowheads="1"/>
            </p:cNvSpPr>
            <p:nvPr/>
          </p:nvSpPr>
          <p:spPr bwMode="auto">
            <a:xfrm>
              <a:off x="4980" y="2058"/>
              <a:ext cx="32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384" name="Line 120"/>
            <p:cNvCxnSpPr>
              <a:cxnSpLocks noChangeShapeType="1"/>
            </p:cNvCxnSpPr>
            <p:nvPr/>
          </p:nvCxnSpPr>
          <p:spPr bwMode="auto">
            <a:xfrm>
              <a:off x="5419" y="2636"/>
              <a:ext cx="0" cy="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5" name="Line 121"/>
            <p:cNvCxnSpPr>
              <a:cxnSpLocks noChangeShapeType="1"/>
            </p:cNvCxnSpPr>
            <p:nvPr/>
          </p:nvCxnSpPr>
          <p:spPr bwMode="auto">
            <a:xfrm>
              <a:off x="5333" y="2874"/>
              <a:ext cx="1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6" name="Rectangle 123"/>
            <p:cNvSpPr>
              <a:spLocks noChangeArrowheads="1"/>
            </p:cNvSpPr>
            <p:nvPr/>
          </p:nvSpPr>
          <p:spPr bwMode="auto">
            <a:xfrm>
              <a:off x="924" y="1447"/>
              <a:ext cx="424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v</a:t>
              </a:r>
              <a:r>
                <a:rPr lang="en-US" altLang="zh-CN" sz="1800" b="0" i="1" baseline="-25000" dirty="0" smtClean="0"/>
                <a:t>id</a:t>
              </a:r>
              <a:endParaRPr lang="en-US" altLang="zh-CN" sz="1800" dirty="0"/>
            </a:p>
          </p:txBody>
        </p:sp>
        <p:sp>
          <p:nvSpPr>
            <p:cNvPr id="387" name="Rectangle 124"/>
            <p:cNvSpPr>
              <a:spLocks noChangeArrowheads="1"/>
            </p:cNvSpPr>
            <p:nvPr/>
          </p:nvSpPr>
          <p:spPr bwMode="auto">
            <a:xfrm>
              <a:off x="3853" y="1709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388" name="Line 125"/>
            <p:cNvCxnSpPr>
              <a:cxnSpLocks noChangeShapeType="1"/>
            </p:cNvCxnSpPr>
            <p:nvPr/>
          </p:nvCxnSpPr>
          <p:spPr bwMode="auto">
            <a:xfrm>
              <a:off x="3905" y="1935"/>
              <a:ext cx="0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" name="Line 126"/>
            <p:cNvCxnSpPr>
              <a:cxnSpLocks noChangeShapeType="1"/>
            </p:cNvCxnSpPr>
            <p:nvPr/>
          </p:nvCxnSpPr>
          <p:spPr bwMode="auto">
            <a:xfrm>
              <a:off x="4463" y="1985"/>
              <a:ext cx="1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" name="Line 263"/>
            <p:cNvSpPr>
              <a:spLocks noChangeShapeType="1"/>
            </p:cNvSpPr>
            <p:nvPr/>
          </p:nvSpPr>
          <p:spPr bwMode="auto">
            <a:xfrm>
              <a:off x="3899" y="894"/>
              <a:ext cx="20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aphicFrame>
          <p:nvGraphicFramePr>
            <p:cNvPr id="391" name="Object 264"/>
            <p:cNvGraphicFramePr>
              <a:graphicFrameLocks noChangeAspect="1"/>
            </p:cNvGraphicFramePr>
            <p:nvPr>
              <p:extLst/>
            </p:nvPr>
          </p:nvGraphicFramePr>
          <p:xfrm>
            <a:off x="3872" y="602"/>
            <a:ext cx="24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36" name="Equation" r:id="rId7" imgW="215806" imgH="228501" progId="Equation.DSMT4">
                    <p:embed/>
                  </p:oleObj>
                </mc:Choice>
                <mc:Fallback>
                  <p:oleObj name="Equation" r:id="rId7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602"/>
                          <a:ext cx="24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2" name="Object 265"/>
            <p:cNvGraphicFramePr>
              <a:graphicFrameLocks noChangeAspect="1"/>
            </p:cNvGraphicFramePr>
            <p:nvPr>
              <p:extLst/>
            </p:nvPr>
          </p:nvGraphicFramePr>
          <p:xfrm>
            <a:off x="3042" y="1243"/>
            <a:ext cx="24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37" name="Equation" r:id="rId9" imgW="215806" imgH="228501" progId="Equation.DSMT4">
                    <p:embed/>
                  </p:oleObj>
                </mc:Choice>
                <mc:Fallback>
                  <p:oleObj name="Equation" r:id="rId9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1243"/>
                          <a:ext cx="24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3" name="Line 266"/>
            <p:cNvSpPr>
              <a:spLocks noChangeShapeType="1"/>
            </p:cNvSpPr>
            <p:nvPr/>
          </p:nvSpPr>
          <p:spPr bwMode="auto">
            <a:xfrm>
              <a:off x="3058" y="1205"/>
              <a:ext cx="20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94" name="Rectangle 123"/>
            <p:cNvSpPr>
              <a:spLocks noChangeArrowheads="1"/>
            </p:cNvSpPr>
            <p:nvPr/>
          </p:nvSpPr>
          <p:spPr bwMode="auto">
            <a:xfrm>
              <a:off x="900" y="1243"/>
              <a:ext cx="221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+</a:t>
              </a:r>
              <a:endParaRPr lang="en-US" altLang="zh-CN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8832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182" grpId="0"/>
      <p:bldP spid="642183" grpId="0" animBg="1"/>
      <p:bldP spid="6423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3208" name="Object 136"/>
          <p:cNvGraphicFramePr>
            <a:graphicFrameLocks noChangeAspect="1"/>
          </p:cNvGraphicFramePr>
          <p:nvPr>
            <p:extLst/>
          </p:nvPr>
        </p:nvGraphicFramePr>
        <p:xfrm>
          <a:off x="469900" y="5256213"/>
          <a:ext cx="407035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8" name="Equation" r:id="rId3" imgW="2260440" imgH="660240" progId="Equation.DSMT4">
                  <p:embed/>
                </p:oleObj>
              </mc:Choice>
              <mc:Fallback>
                <p:oleObj name="Equation" r:id="rId3" imgW="22604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5256213"/>
                        <a:ext cx="4070350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137"/>
          <p:cNvGraphicFramePr>
            <a:graphicFrameLocks noChangeAspect="1"/>
          </p:cNvGraphicFramePr>
          <p:nvPr>
            <p:extLst/>
          </p:nvPr>
        </p:nvGraphicFramePr>
        <p:xfrm>
          <a:off x="542925" y="4446588"/>
          <a:ext cx="662652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9" name="Equation" r:id="rId5" imgW="368140" imgH="203112" progId="Equation.DSMT4">
                  <p:embed/>
                </p:oleObj>
              </mc:Choice>
              <mc:Fallback>
                <p:oleObj name="Equation" r:id="rId5" imgW="36814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446588"/>
                        <a:ext cx="662652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4" name="Group 138"/>
          <p:cNvGrpSpPr>
            <a:grpSpLocks/>
          </p:cNvGrpSpPr>
          <p:nvPr/>
        </p:nvGrpSpPr>
        <p:grpSpPr bwMode="auto">
          <a:xfrm>
            <a:off x="1195388" y="0"/>
            <a:ext cx="7948612" cy="5583238"/>
            <a:chOff x="753" y="0"/>
            <a:chExt cx="5007" cy="3517"/>
          </a:xfrm>
        </p:grpSpPr>
        <p:sp>
          <p:nvSpPr>
            <p:cNvPr id="134" name="Rectangle 123"/>
            <p:cNvSpPr>
              <a:spLocks noChangeArrowheads="1"/>
            </p:cNvSpPr>
            <p:nvPr/>
          </p:nvSpPr>
          <p:spPr bwMode="auto">
            <a:xfrm>
              <a:off x="923" y="1667"/>
              <a:ext cx="232" cy="3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_</a:t>
              </a:r>
              <a:endParaRPr lang="en-US" altLang="zh-CN" sz="1800" dirty="0"/>
            </a:p>
          </p:txBody>
        </p:sp>
        <p:sp>
          <p:nvSpPr>
            <p:cNvPr id="61445" name="画布 2"/>
            <p:cNvSpPr>
              <a:spLocks noChangeAspect="1" noChangeArrowheads="1"/>
            </p:cNvSpPr>
            <p:nvPr/>
          </p:nvSpPr>
          <p:spPr bwMode="auto">
            <a:xfrm>
              <a:off x="753" y="219"/>
              <a:ext cx="5007" cy="3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446" name="Rectangle 4"/>
            <p:cNvSpPr>
              <a:spLocks noChangeArrowheads="1"/>
            </p:cNvSpPr>
            <p:nvPr/>
          </p:nvSpPr>
          <p:spPr bwMode="auto">
            <a:xfrm>
              <a:off x="4208" y="3228"/>
              <a:ext cx="811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/>
                <a:t>V</a:t>
              </a:r>
              <a:r>
                <a:rPr lang="en-US" altLang="zh-CN" sz="1800" b="0" i="1" baseline="-25000" dirty="0"/>
                <a:t>EE </a:t>
              </a:r>
              <a:r>
                <a:rPr lang="en-US" altLang="zh-CN" sz="1800" b="0" dirty="0"/>
                <a:t>= </a:t>
              </a:r>
              <a:r>
                <a:rPr lang="en-US" altLang="zh-CN" sz="1800" b="0" dirty="0" smtClean="0">
                  <a:sym typeface="Symbol" panose="05050102010706020507" pitchFamily="18" charset="2"/>
                </a:rPr>
                <a:t></a:t>
              </a:r>
              <a:r>
                <a:rPr lang="en-US" altLang="zh-CN" sz="1800" b="0" dirty="0" smtClean="0"/>
                <a:t>10V</a:t>
              </a:r>
              <a:endParaRPr lang="en-US" altLang="zh-CN" sz="1800" dirty="0"/>
            </a:p>
          </p:txBody>
        </p:sp>
        <p:sp>
          <p:nvSpPr>
            <p:cNvPr id="61447" name="Rectangle 5"/>
            <p:cNvSpPr>
              <a:spLocks noChangeArrowheads="1"/>
            </p:cNvSpPr>
            <p:nvPr/>
          </p:nvSpPr>
          <p:spPr bwMode="auto">
            <a:xfrm>
              <a:off x="4190" y="0"/>
              <a:ext cx="811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V</a:t>
              </a:r>
              <a:r>
                <a:rPr lang="en-US" altLang="zh-CN" sz="1800" b="0" i="1" baseline="-25000"/>
                <a:t>CC </a:t>
              </a:r>
              <a:r>
                <a:rPr lang="en-US" altLang="zh-CN" sz="1800" b="0"/>
                <a:t>=10V</a:t>
              </a:r>
              <a:endParaRPr lang="en-US" altLang="zh-CN" sz="1800"/>
            </a:p>
          </p:txBody>
        </p:sp>
        <p:sp>
          <p:nvSpPr>
            <p:cNvPr id="61448" name="Rectangle 6"/>
            <p:cNvSpPr>
              <a:spLocks noChangeArrowheads="1"/>
            </p:cNvSpPr>
            <p:nvPr/>
          </p:nvSpPr>
          <p:spPr bwMode="auto">
            <a:xfrm>
              <a:off x="5430" y="2483"/>
              <a:ext cx="330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dirty="0" smtClean="0">
                  <a:sym typeface="Symbol" panose="05050102010706020507" pitchFamily="18" charset="2"/>
                </a:rPr>
                <a:t></a:t>
              </a:r>
              <a:endParaRPr lang="en-US" altLang="zh-CN" sz="1800" dirty="0"/>
            </a:p>
          </p:txBody>
        </p:sp>
        <p:sp>
          <p:nvSpPr>
            <p:cNvPr id="61449" name="Rectangle 7"/>
            <p:cNvSpPr>
              <a:spLocks noChangeArrowheads="1"/>
            </p:cNvSpPr>
            <p:nvPr/>
          </p:nvSpPr>
          <p:spPr bwMode="auto">
            <a:xfrm>
              <a:off x="5409" y="1928"/>
              <a:ext cx="330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+</a:t>
              </a:r>
              <a:endParaRPr lang="en-US" altLang="zh-CN" sz="1800"/>
            </a:p>
          </p:txBody>
        </p:sp>
        <p:sp>
          <p:nvSpPr>
            <p:cNvPr id="61450" name="Rectangle 8"/>
            <p:cNvSpPr>
              <a:spLocks noChangeArrowheads="1"/>
            </p:cNvSpPr>
            <p:nvPr/>
          </p:nvSpPr>
          <p:spPr bwMode="auto">
            <a:xfrm>
              <a:off x="4425" y="2008"/>
              <a:ext cx="520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2mA</a:t>
              </a:r>
              <a:endParaRPr lang="en-US" altLang="zh-CN" sz="1800"/>
            </a:p>
          </p:txBody>
        </p:sp>
        <p:sp>
          <p:nvSpPr>
            <p:cNvPr id="61451" name="Rectangle 9"/>
            <p:cNvSpPr>
              <a:spLocks noChangeArrowheads="1"/>
            </p:cNvSpPr>
            <p:nvPr/>
          </p:nvSpPr>
          <p:spPr bwMode="auto">
            <a:xfrm>
              <a:off x="4973" y="1571"/>
              <a:ext cx="444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T8</a:t>
              </a:r>
            </a:p>
            <a:p>
              <a:pPr eaLnBrk="1" hangingPunct="1"/>
              <a:endParaRPr lang="en-US" altLang="zh-CN" sz="1800"/>
            </a:p>
          </p:txBody>
        </p:sp>
        <p:sp>
          <p:nvSpPr>
            <p:cNvPr id="61452" name="Rectangle 10"/>
            <p:cNvSpPr>
              <a:spLocks noChangeArrowheads="1"/>
            </p:cNvSpPr>
            <p:nvPr/>
          </p:nvSpPr>
          <p:spPr bwMode="auto">
            <a:xfrm>
              <a:off x="4300" y="2231"/>
              <a:ext cx="633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baseline="-25000"/>
                <a:t>6</a:t>
              </a:r>
            </a:p>
            <a:p>
              <a:pPr algn="r" eaLnBrk="1" hangingPunct="1"/>
              <a:r>
                <a:rPr lang="en-US" altLang="zh-CN" sz="1800" b="0"/>
                <a:t>2.5K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61453" name="Rectangle 11"/>
            <p:cNvSpPr>
              <a:spLocks noChangeArrowheads="1"/>
            </p:cNvSpPr>
            <p:nvPr/>
          </p:nvSpPr>
          <p:spPr bwMode="auto">
            <a:xfrm>
              <a:off x="4338" y="1174"/>
              <a:ext cx="65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R</a:t>
              </a:r>
              <a:r>
                <a:rPr lang="en-US" altLang="zh-CN" sz="1800" b="0" baseline="-25000"/>
                <a:t>5</a:t>
              </a:r>
            </a:p>
            <a:p>
              <a:pPr algn="just" eaLnBrk="1" hangingPunct="1"/>
              <a:r>
                <a:rPr lang="en-US" altLang="zh-CN" sz="1800" b="0"/>
                <a:t>2.2K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61454" name="Rectangle 12"/>
            <p:cNvSpPr>
              <a:spLocks noChangeArrowheads="1"/>
            </p:cNvSpPr>
            <p:nvPr/>
          </p:nvSpPr>
          <p:spPr bwMode="auto">
            <a:xfrm>
              <a:off x="3238" y="1659"/>
              <a:ext cx="63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 dirty="0"/>
                <a:t>R</a:t>
              </a:r>
              <a:r>
                <a:rPr lang="en-US" altLang="zh-CN" sz="1800" b="0" baseline="-25000" dirty="0"/>
                <a:t>4</a:t>
              </a:r>
            </a:p>
            <a:p>
              <a:pPr algn="r" eaLnBrk="1" hangingPunct="1"/>
              <a:r>
                <a:rPr lang="en-US" altLang="zh-CN" sz="1800" b="0" dirty="0"/>
                <a:t>1.3K</a:t>
              </a:r>
              <a:r>
                <a:rPr lang="en-US" altLang="zh-CN" sz="1800" b="0" dirty="0">
                  <a:sym typeface="Symbol" pitchFamily="18" charset="2"/>
                </a:rPr>
                <a:t></a:t>
              </a:r>
              <a:endParaRPr lang="en-US" altLang="zh-CN" sz="1800" b="0" dirty="0"/>
            </a:p>
            <a:p>
              <a:pPr eaLnBrk="1" hangingPunct="1"/>
              <a:endParaRPr lang="en-US" altLang="zh-CN" sz="1800" dirty="0"/>
            </a:p>
          </p:txBody>
        </p:sp>
        <p:sp>
          <p:nvSpPr>
            <p:cNvPr id="61455" name="Rectangle 13"/>
            <p:cNvSpPr>
              <a:spLocks noChangeArrowheads="1"/>
            </p:cNvSpPr>
            <p:nvPr/>
          </p:nvSpPr>
          <p:spPr bwMode="auto">
            <a:xfrm>
              <a:off x="4260" y="820"/>
              <a:ext cx="406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7</a:t>
              </a:r>
              <a:endParaRPr lang="en-US" altLang="zh-CN" sz="1800"/>
            </a:p>
          </p:txBody>
        </p:sp>
        <p:sp>
          <p:nvSpPr>
            <p:cNvPr id="61456" name="Rectangle 14"/>
            <p:cNvSpPr>
              <a:spLocks noChangeArrowheads="1"/>
            </p:cNvSpPr>
            <p:nvPr/>
          </p:nvSpPr>
          <p:spPr bwMode="auto">
            <a:xfrm>
              <a:off x="3858" y="1277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6</a:t>
              </a:r>
              <a:endParaRPr lang="en-US" altLang="zh-CN" sz="1800"/>
            </a:p>
          </p:txBody>
        </p:sp>
        <p:sp>
          <p:nvSpPr>
            <p:cNvPr id="61457" name="Rectangle 15"/>
            <p:cNvSpPr>
              <a:spLocks noChangeArrowheads="1"/>
            </p:cNvSpPr>
            <p:nvPr/>
          </p:nvSpPr>
          <p:spPr bwMode="auto">
            <a:xfrm>
              <a:off x="3369" y="1009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5</a:t>
              </a:r>
              <a:endParaRPr lang="en-US" altLang="zh-CN" sz="1800"/>
            </a:p>
          </p:txBody>
        </p:sp>
        <p:sp>
          <p:nvSpPr>
            <p:cNvPr id="61458" name="Rectangle 16"/>
            <p:cNvSpPr>
              <a:spLocks noChangeArrowheads="1"/>
            </p:cNvSpPr>
            <p:nvPr/>
          </p:nvSpPr>
          <p:spPr bwMode="auto">
            <a:xfrm>
              <a:off x="3013" y="2185"/>
              <a:ext cx="406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4</a:t>
              </a:r>
              <a:endParaRPr lang="en-US" altLang="zh-CN" sz="1800"/>
            </a:p>
          </p:txBody>
        </p:sp>
        <p:sp>
          <p:nvSpPr>
            <p:cNvPr id="61459" name="Rectangle 17"/>
            <p:cNvSpPr>
              <a:spLocks noChangeArrowheads="1"/>
            </p:cNvSpPr>
            <p:nvPr/>
          </p:nvSpPr>
          <p:spPr bwMode="auto">
            <a:xfrm>
              <a:off x="1953" y="2180"/>
              <a:ext cx="407" cy="2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3</a:t>
              </a:r>
              <a:endParaRPr lang="en-US" altLang="zh-CN" sz="1800"/>
            </a:p>
          </p:txBody>
        </p:sp>
        <p:sp>
          <p:nvSpPr>
            <p:cNvPr id="61460" name="Rectangle 18"/>
            <p:cNvSpPr>
              <a:spLocks noChangeArrowheads="1"/>
            </p:cNvSpPr>
            <p:nvPr/>
          </p:nvSpPr>
          <p:spPr bwMode="auto">
            <a:xfrm>
              <a:off x="3476" y="561"/>
              <a:ext cx="540" cy="3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R</a:t>
              </a:r>
              <a:r>
                <a:rPr lang="en-US" altLang="zh-CN" sz="1800" b="0" baseline="-25000"/>
                <a:t>2</a:t>
              </a:r>
            </a:p>
            <a:p>
              <a:pPr algn="just" eaLnBrk="1" hangingPunct="1"/>
              <a:r>
                <a:rPr lang="en-US" altLang="zh-CN" sz="1800" b="0"/>
                <a:t>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61461" name="Rectangle 19"/>
            <p:cNvSpPr>
              <a:spLocks noChangeArrowheads="1"/>
            </p:cNvSpPr>
            <p:nvPr/>
          </p:nvSpPr>
          <p:spPr bwMode="auto">
            <a:xfrm>
              <a:off x="1970" y="654"/>
              <a:ext cx="515" cy="4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i="1" baseline="-25000"/>
                <a:t>C</a:t>
              </a:r>
              <a:r>
                <a:rPr lang="en-US" altLang="zh-CN" sz="1800" b="0" baseline="-25000"/>
                <a:t>2</a:t>
              </a:r>
            </a:p>
            <a:p>
              <a:pPr algn="r" eaLnBrk="1" hangingPunct="1"/>
              <a:r>
                <a:rPr lang="en-US" altLang="zh-CN" sz="1800" b="0"/>
                <a:t>15K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>
                <a:sym typeface="Symbol" pitchFamily="18" charset="2"/>
              </a:endParaRPr>
            </a:p>
          </p:txBody>
        </p:sp>
        <p:sp>
          <p:nvSpPr>
            <p:cNvPr id="61462" name="Rectangle 20"/>
            <p:cNvSpPr>
              <a:spLocks noChangeArrowheads="1"/>
            </p:cNvSpPr>
            <p:nvPr/>
          </p:nvSpPr>
          <p:spPr bwMode="auto">
            <a:xfrm>
              <a:off x="2491" y="691"/>
              <a:ext cx="533" cy="3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baseline="-25000"/>
                <a:t>3</a:t>
              </a:r>
            </a:p>
            <a:p>
              <a:pPr algn="r" eaLnBrk="1" hangingPunct="1"/>
              <a:r>
                <a:rPr lang="en-US" altLang="zh-CN" sz="1800" b="0"/>
                <a:t>25K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  <a:endParaRPr lang="en-US" altLang="zh-CN" sz="1800" b="0"/>
            </a:p>
            <a:p>
              <a:pPr algn="r" eaLnBrk="1" hangingPunct="1"/>
              <a:endParaRPr lang="en-US" altLang="zh-CN" sz="1800"/>
            </a:p>
          </p:txBody>
        </p:sp>
        <p:sp>
          <p:nvSpPr>
            <p:cNvPr id="61463" name="Rectangle 21"/>
            <p:cNvSpPr>
              <a:spLocks noChangeArrowheads="1"/>
            </p:cNvSpPr>
            <p:nvPr/>
          </p:nvSpPr>
          <p:spPr bwMode="auto">
            <a:xfrm>
              <a:off x="5286" y="2223"/>
              <a:ext cx="416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/>
                <a:t>v</a:t>
              </a:r>
              <a:r>
                <a:rPr lang="en-US" altLang="zh-CN" sz="1800" b="0" i="1" baseline="-25000"/>
                <a:t>o</a:t>
              </a:r>
              <a:endParaRPr lang="en-US" altLang="zh-CN" sz="1800" i="1"/>
            </a:p>
          </p:txBody>
        </p:sp>
        <p:sp>
          <p:nvSpPr>
            <p:cNvPr id="61464" name="Rectangle 22"/>
            <p:cNvSpPr>
              <a:spLocks noChangeArrowheads="1"/>
            </p:cNvSpPr>
            <p:nvPr/>
          </p:nvSpPr>
          <p:spPr bwMode="auto">
            <a:xfrm>
              <a:off x="1324" y="657"/>
              <a:ext cx="587" cy="4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0" i="1"/>
                <a:t>R</a:t>
              </a:r>
              <a:r>
                <a:rPr lang="en-US" altLang="zh-CN" sz="1800" b="0" i="1" baseline="-25000"/>
                <a:t>C</a:t>
              </a:r>
              <a:r>
                <a:rPr lang="en-US" altLang="zh-CN" sz="1800" b="0" baseline="-25000"/>
                <a:t>1</a:t>
              </a:r>
            </a:p>
            <a:p>
              <a:pPr algn="r" eaLnBrk="1" hangingPunct="1"/>
              <a:r>
                <a:rPr lang="en-US" altLang="zh-CN" sz="1800" b="0"/>
                <a:t>15K</a:t>
              </a:r>
              <a:r>
                <a:rPr lang="en-US" altLang="zh-CN" sz="1800" b="0">
                  <a:sym typeface="Symbol" pitchFamily="18" charset="2"/>
                </a:rPr>
                <a:t></a:t>
              </a:r>
            </a:p>
          </p:txBody>
        </p:sp>
        <p:sp>
          <p:nvSpPr>
            <p:cNvPr id="61465" name="Rectangle 23"/>
            <p:cNvSpPr>
              <a:spLocks noChangeArrowheads="1"/>
            </p:cNvSpPr>
            <p:nvPr/>
          </p:nvSpPr>
          <p:spPr bwMode="auto">
            <a:xfrm>
              <a:off x="2268" y="1271"/>
              <a:ext cx="407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2</a:t>
              </a:r>
              <a:endParaRPr lang="en-US" altLang="zh-CN" sz="1800"/>
            </a:p>
          </p:txBody>
        </p:sp>
        <p:sp>
          <p:nvSpPr>
            <p:cNvPr id="61466" name="Rectangle 24"/>
            <p:cNvSpPr>
              <a:spLocks noChangeArrowheads="1"/>
            </p:cNvSpPr>
            <p:nvPr/>
          </p:nvSpPr>
          <p:spPr bwMode="auto">
            <a:xfrm>
              <a:off x="1896" y="1271"/>
              <a:ext cx="407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/>
                <a:t>T</a:t>
              </a:r>
              <a:r>
                <a:rPr lang="en-US" altLang="zh-CN" sz="1800" b="0" baseline="-25000"/>
                <a:t>1</a:t>
              </a:r>
              <a:endParaRPr lang="en-US" altLang="zh-CN" sz="1800"/>
            </a:p>
          </p:txBody>
        </p:sp>
        <p:cxnSp>
          <p:nvCxnSpPr>
            <p:cNvPr id="61467" name="Line 25"/>
            <p:cNvCxnSpPr>
              <a:cxnSpLocks noChangeShapeType="1"/>
            </p:cNvCxnSpPr>
            <p:nvPr/>
          </p:nvCxnSpPr>
          <p:spPr bwMode="auto">
            <a:xfrm>
              <a:off x="1795" y="1271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8" name="Line 26"/>
            <p:cNvCxnSpPr>
              <a:cxnSpLocks noChangeShapeType="1"/>
            </p:cNvCxnSpPr>
            <p:nvPr/>
          </p:nvCxnSpPr>
          <p:spPr bwMode="auto">
            <a:xfrm flipV="1">
              <a:off x="1795" y="1283"/>
              <a:ext cx="142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9" name="Line 27"/>
            <p:cNvCxnSpPr>
              <a:cxnSpLocks noChangeShapeType="1"/>
            </p:cNvCxnSpPr>
            <p:nvPr/>
          </p:nvCxnSpPr>
          <p:spPr bwMode="auto">
            <a:xfrm>
              <a:off x="1795" y="1421"/>
              <a:ext cx="179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0" name="Line 28"/>
            <p:cNvCxnSpPr>
              <a:cxnSpLocks noChangeShapeType="1"/>
            </p:cNvCxnSpPr>
            <p:nvPr/>
          </p:nvCxnSpPr>
          <p:spPr bwMode="auto">
            <a:xfrm>
              <a:off x="2674" y="1265"/>
              <a:ext cx="0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1" name="Line 29"/>
            <p:cNvCxnSpPr>
              <a:cxnSpLocks noChangeShapeType="1"/>
            </p:cNvCxnSpPr>
            <p:nvPr/>
          </p:nvCxnSpPr>
          <p:spPr bwMode="auto">
            <a:xfrm flipV="1">
              <a:off x="2533" y="1421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2" name="Line 30"/>
            <p:cNvCxnSpPr>
              <a:cxnSpLocks noChangeShapeType="1"/>
            </p:cNvCxnSpPr>
            <p:nvPr/>
          </p:nvCxnSpPr>
          <p:spPr bwMode="auto">
            <a:xfrm>
              <a:off x="2524" y="1275"/>
              <a:ext cx="151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73" name="Rectangle 31"/>
            <p:cNvSpPr>
              <a:spLocks noChangeArrowheads="1"/>
            </p:cNvSpPr>
            <p:nvPr/>
          </p:nvSpPr>
          <p:spPr bwMode="auto">
            <a:xfrm>
              <a:off x="1886" y="749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474" name="Rectangle 32"/>
            <p:cNvSpPr>
              <a:spLocks noChangeArrowheads="1"/>
            </p:cNvSpPr>
            <p:nvPr/>
          </p:nvSpPr>
          <p:spPr bwMode="auto">
            <a:xfrm>
              <a:off x="2467" y="757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1475" name="Line 33"/>
            <p:cNvCxnSpPr>
              <a:cxnSpLocks noChangeShapeType="1"/>
              <a:endCxn id="61473" idx="2"/>
            </p:cNvCxnSpPr>
            <p:nvPr/>
          </p:nvCxnSpPr>
          <p:spPr bwMode="auto">
            <a:xfrm flipV="1">
              <a:off x="1937" y="975"/>
              <a:ext cx="1" cy="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6" name="Line 34"/>
            <p:cNvCxnSpPr>
              <a:cxnSpLocks noChangeShapeType="1"/>
            </p:cNvCxnSpPr>
            <p:nvPr/>
          </p:nvCxnSpPr>
          <p:spPr bwMode="auto">
            <a:xfrm flipV="1">
              <a:off x="2522" y="977"/>
              <a:ext cx="1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7" name="Line 35"/>
            <p:cNvCxnSpPr>
              <a:cxnSpLocks noChangeShapeType="1"/>
            </p:cNvCxnSpPr>
            <p:nvPr/>
          </p:nvCxnSpPr>
          <p:spPr bwMode="auto">
            <a:xfrm>
              <a:off x="1956" y="1509"/>
              <a:ext cx="0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8" name="Line 36"/>
            <p:cNvCxnSpPr>
              <a:cxnSpLocks noChangeShapeType="1"/>
            </p:cNvCxnSpPr>
            <p:nvPr/>
          </p:nvCxnSpPr>
          <p:spPr bwMode="auto">
            <a:xfrm>
              <a:off x="1956" y="1697"/>
              <a:ext cx="6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79" name="Line 37"/>
            <p:cNvCxnSpPr>
              <a:cxnSpLocks noChangeShapeType="1"/>
            </p:cNvCxnSpPr>
            <p:nvPr/>
          </p:nvCxnSpPr>
          <p:spPr bwMode="auto">
            <a:xfrm flipV="1">
              <a:off x="2552" y="1509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0" name="Line 38"/>
            <p:cNvCxnSpPr>
              <a:cxnSpLocks noChangeShapeType="1"/>
            </p:cNvCxnSpPr>
            <p:nvPr/>
          </p:nvCxnSpPr>
          <p:spPr bwMode="auto">
            <a:xfrm flipH="1">
              <a:off x="1265" y="1409"/>
              <a:ext cx="5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1" name="Line 39"/>
            <p:cNvCxnSpPr>
              <a:cxnSpLocks noChangeShapeType="1"/>
            </p:cNvCxnSpPr>
            <p:nvPr/>
          </p:nvCxnSpPr>
          <p:spPr bwMode="auto">
            <a:xfrm>
              <a:off x="2675" y="1396"/>
              <a:ext cx="1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2" name="Line 40"/>
            <p:cNvCxnSpPr>
              <a:cxnSpLocks noChangeShapeType="1"/>
            </p:cNvCxnSpPr>
            <p:nvPr/>
          </p:nvCxnSpPr>
          <p:spPr bwMode="auto">
            <a:xfrm>
              <a:off x="2854" y="1396"/>
              <a:ext cx="0" cy="4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3" name="Line 41"/>
            <p:cNvCxnSpPr>
              <a:cxnSpLocks noChangeShapeType="1"/>
            </p:cNvCxnSpPr>
            <p:nvPr/>
          </p:nvCxnSpPr>
          <p:spPr bwMode="auto">
            <a:xfrm flipH="1">
              <a:off x="1265" y="1822"/>
              <a:ext cx="15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4" name="Line 42"/>
            <p:cNvCxnSpPr>
              <a:cxnSpLocks noChangeShapeType="1"/>
            </p:cNvCxnSpPr>
            <p:nvPr/>
          </p:nvCxnSpPr>
          <p:spPr bwMode="auto">
            <a:xfrm flipV="1">
              <a:off x="1937" y="532"/>
              <a:ext cx="0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5" name="Line 43"/>
            <p:cNvCxnSpPr>
              <a:cxnSpLocks noChangeShapeType="1"/>
            </p:cNvCxnSpPr>
            <p:nvPr/>
          </p:nvCxnSpPr>
          <p:spPr bwMode="auto">
            <a:xfrm flipV="1">
              <a:off x="2514" y="532"/>
              <a:ext cx="0" cy="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6" name="Line 44"/>
            <p:cNvCxnSpPr>
              <a:cxnSpLocks noChangeShapeType="1"/>
            </p:cNvCxnSpPr>
            <p:nvPr/>
          </p:nvCxnSpPr>
          <p:spPr bwMode="auto">
            <a:xfrm>
              <a:off x="1937" y="532"/>
              <a:ext cx="30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7" name="Line 45"/>
            <p:cNvCxnSpPr>
              <a:cxnSpLocks noChangeShapeType="1"/>
            </p:cNvCxnSpPr>
            <p:nvPr/>
          </p:nvCxnSpPr>
          <p:spPr bwMode="auto">
            <a:xfrm>
              <a:off x="2366" y="2212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8" name="Line 46"/>
            <p:cNvCxnSpPr>
              <a:cxnSpLocks noChangeShapeType="1"/>
            </p:cNvCxnSpPr>
            <p:nvPr/>
          </p:nvCxnSpPr>
          <p:spPr bwMode="auto">
            <a:xfrm flipV="1">
              <a:off x="2192" y="2368"/>
              <a:ext cx="176" cy="1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89" name="Line 47"/>
            <p:cNvCxnSpPr>
              <a:cxnSpLocks noChangeShapeType="1"/>
            </p:cNvCxnSpPr>
            <p:nvPr/>
          </p:nvCxnSpPr>
          <p:spPr bwMode="auto">
            <a:xfrm>
              <a:off x="2220" y="2218"/>
              <a:ext cx="151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1" name="Line 49"/>
            <p:cNvCxnSpPr>
              <a:cxnSpLocks noChangeShapeType="1"/>
            </p:cNvCxnSpPr>
            <p:nvPr/>
          </p:nvCxnSpPr>
          <p:spPr bwMode="auto">
            <a:xfrm>
              <a:off x="2888" y="2206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2" name="Line 50"/>
            <p:cNvCxnSpPr>
              <a:cxnSpLocks noChangeShapeType="1"/>
            </p:cNvCxnSpPr>
            <p:nvPr/>
          </p:nvCxnSpPr>
          <p:spPr bwMode="auto">
            <a:xfrm flipV="1">
              <a:off x="2888" y="2219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3" name="Line 51"/>
            <p:cNvCxnSpPr>
              <a:cxnSpLocks noChangeShapeType="1"/>
            </p:cNvCxnSpPr>
            <p:nvPr/>
          </p:nvCxnSpPr>
          <p:spPr bwMode="auto">
            <a:xfrm>
              <a:off x="2888" y="2356"/>
              <a:ext cx="180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4" name="Line 52"/>
            <p:cNvCxnSpPr>
              <a:cxnSpLocks noChangeShapeType="1"/>
            </p:cNvCxnSpPr>
            <p:nvPr/>
          </p:nvCxnSpPr>
          <p:spPr bwMode="auto">
            <a:xfrm flipH="1">
              <a:off x="2362" y="2342"/>
              <a:ext cx="5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5" name="Line 53"/>
            <p:cNvCxnSpPr>
              <a:cxnSpLocks noChangeShapeType="1"/>
            </p:cNvCxnSpPr>
            <p:nvPr/>
          </p:nvCxnSpPr>
          <p:spPr bwMode="auto">
            <a:xfrm flipV="1">
              <a:off x="2220" y="1697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6" name="Line 54"/>
            <p:cNvCxnSpPr>
              <a:cxnSpLocks noChangeShapeType="1"/>
            </p:cNvCxnSpPr>
            <p:nvPr/>
          </p:nvCxnSpPr>
          <p:spPr bwMode="auto">
            <a:xfrm>
              <a:off x="2202" y="2949"/>
              <a:ext cx="27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7" name="Line 55"/>
            <p:cNvCxnSpPr>
              <a:cxnSpLocks noChangeShapeType="1"/>
            </p:cNvCxnSpPr>
            <p:nvPr/>
          </p:nvCxnSpPr>
          <p:spPr bwMode="auto">
            <a:xfrm>
              <a:off x="2202" y="2473"/>
              <a:ext cx="0" cy="4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98" name="Line 56"/>
            <p:cNvCxnSpPr>
              <a:cxnSpLocks noChangeShapeType="1"/>
            </p:cNvCxnSpPr>
            <p:nvPr/>
          </p:nvCxnSpPr>
          <p:spPr bwMode="auto">
            <a:xfrm>
              <a:off x="3062" y="2448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99" name="Rectangle 57"/>
            <p:cNvSpPr>
              <a:spLocks noChangeArrowheads="1"/>
            </p:cNvSpPr>
            <p:nvPr/>
          </p:nvSpPr>
          <p:spPr bwMode="auto">
            <a:xfrm>
              <a:off x="2982" y="695"/>
              <a:ext cx="105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1500" name="Line 58"/>
            <p:cNvCxnSpPr>
              <a:cxnSpLocks noChangeShapeType="1"/>
            </p:cNvCxnSpPr>
            <p:nvPr/>
          </p:nvCxnSpPr>
          <p:spPr bwMode="auto">
            <a:xfrm flipH="1" flipV="1">
              <a:off x="3034" y="920"/>
              <a:ext cx="1" cy="13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1" name="Line 59"/>
            <p:cNvCxnSpPr>
              <a:cxnSpLocks noChangeShapeType="1"/>
            </p:cNvCxnSpPr>
            <p:nvPr/>
          </p:nvCxnSpPr>
          <p:spPr bwMode="auto">
            <a:xfrm flipV="1">
              <a:off x="3034" y="532"/>
              <a:ext cx="0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2" name="Line 60"/>
            <p:cNvCxnSpPr>
              <a:cxnSpLocks noChangeShapeType="1"/>
            </p:cNvCxnSpPr>
            <p:nvPr/>
          </p:nvCxnSpPr>
          <p:spPr bwMode="auto">
            <a:xfrm flipV="1">
              <a:off x="2627" y="2072"/>
              <a:ext cx="0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3" name="Line 61"/>
            <p:cNvCxnSpPr>
              <a:cxnSpLocks noChangeShapeType="1"/>
            </p:cNvCxnSpPr>
            <p:nvPr/>
          </p:nvCxnSpPr>
          <p:spPr bwMode="auto">
            <a:xfrm>
              <a:off x="2627" y="2072"/>
              <a:ext cx="4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4" name="Line 62"/>
            <p:cNvCxnSpPr>
              <a:cxnSpLocks noChangeShapeType="1"/>
            </p:cNvCxnSpPr>
            <p:nvPr/>
          </p:nvCxnSpPr>
          <p:spPr bwMode="auto">
            <a:xfrm>
              <a:off x="3268" y="1016"/>
              <a:ext cx="1" cy="2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5" name="Line 63"/>
            <p:cNvCxnSpPr>
              <a:cxnSpLocks noChangeShapeType="1"/>
            </p:cNvCxnSpPr>
            <p:nvPr/>
          </p:nvCxnSpPr>
          <p:spPr bwMode="auto">
            <a:xfrm flipV="1">
              <a:off x="3268" y="1028"/>
              <a:ext cx="142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6" name="Line 64"/>
            <p:cNvCxnSpPr>
              <a:cxnSpLocks noChangeShapeType="1"/>
            </p:cNvCxnSpPr>
            <p:nvPr/>
          </p:nvCxnSpPr>
          <p:spPr bwMode="auto">
            <a:xfrm>
              <a:off x="3268" y="1166"/>
              <a:ext cx="180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07" name="Rectangle 65"/>
            <p:cNvSpPr>
              <a:spLocks noChangeArrowheads="1"/>
            </p:cNvSpPr>
            <p:nvPr/>
          </p:nvSpPr>
          <p:spPr bwMode="auto">
            <a:xfrm>
              <a:off x="3362" y="695"/>
              <a:ext cx="104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1508" name="Line 66"/>
            <p:cNvCxnSpPr>
              <a:cxnSpLocks noChangeShapeType="1"/>
            </p:cNvCxnSpPr>
            <p:nvPr/>
          </p:nvCxnSpPr>
          <p:spPr bwMode="auto">
            <a:xfrm>
              <a:off x="3443" y="1254"/>
              <a:ext cx="3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9" name="Line 67"/>
            <p:cNvCxnSpPr>
              <a:cxnSpLocks noChangeShapeType="1"/>
            </p:cNvCxnSpPr>
            <p:nvPr/>
          </p:nvCxnSpPr>
          <p:spPr bwMode="auto">
            <a:xfrm flipH="1">
              <a:off x="2514" y="1146"/>
              <a:ext cx="7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0" name="Line 68"/>
            <p:cNvCxnSpPr>
              <a:cxnSpLocks noChangeShapeType="1"/>
            </p:cNvCxnSpPr>
            <p:nvPr/>
          </p:nvCxnSpPr>
          <p:spPr bwMode="auto">
            <a:xfrm flipV="1">
              <a:off x="3413" y="92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1" name="Line 69"/>
            <p:cNvCxnSpPr>
              <a:cxnSpLocks noChangeShapeType="1"/>
            </p:cNvCxnSpPr>
            <p:nvPr/>
          </p:nvCxnSpPr>
          <p:spPr bwMode="auto">
            <a:xfrm>
              <a:off x="3412" y="532"/>
              <a:ext cx="1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2" name="Line 70"/>
            <p:cNvCxnSpPr>
              <a:cxnSpLocks noChangeShapeType="1"/>
            </p:cNvCxnSpPr>
            <p:nvPr/>
          </p:nvCxnSpPr>
          <p:spPr bwMode="auto">
            <a:xfrm>
              <a:off x="3744" y="1296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3" name="Line 71"/>
            <p:cNvCxnSpPr>
              <a:cxnSpLocks noChangeShapeType="1"/>
            </p:cNvCxnSpPr>
            <p:nvPr/>
          </p:nvCxnSpPr>
          <p:spPr bwMode="auto">
            <a:xfrm flipV="1">
              <a:off x="3744" y="1308"/>
              <a:ext cx="142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4" name="Line 72"/>
            <p:cNvCxnSpPr>
              <a:cxnSpLocks noChangeShapeType="1"/>
            </p:cNvCxnSpPr>
            <p:nvPr/>
          </p:nvCxnSpPr>
          <p:spPr bwMode="auto">
            <a:xfrm>
              <a:off x="3744" y="1446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5" name="Line 73"/>
            <p:cNvCxnSpPr>
              <a:cxnSpLocks noChangeShapeType="1"/>
            </p:cNvCxnSpPr>
            <p:nvPr/>
          </p:nvCxnSpPr>
          <p:spPr bwMode="auto">
            <a:xfrm>
              <a:off x="3905" y="1534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6" name="Line 74"/>
            <p:cNvCxnSpPr>
              <a:cxnSpLocks noChangeShapeType="1"/>
            </p:cNvCxnSpPr>
            <p:nvPr/>
          </p:nvCxnSpPr>
          <p:spPr bwMode="auto">
            <a:xfrm>
              <a:off x="3448" y="1426"/>
              <a:ext cx="2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7" name="Line 75"/>
            <p:cNvCxnSpPr>
              <a:cxnSpLocks noChangeShapeType="1"/>
            </p:cNvCxnSpPr>
            <p:nvPr/>
          </p:nvCxnSpPr>
          <p:spPr bwMode="auto">
            <a:xfrm>
              <a:off x="4138" y="849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8" name="Line 76"/>
            <p:cNvCxnSpPr>
              <a:cxnSpLocks noChangeShapeType="1"/>
            </p:cNvCxnSpPr>
            <p:nvPr/>
          </p:nvCxnSpPr>
          <p:spPr bwMode="auto">
            <a:xfrm flipV="1">
              <a:off x="4138" y="862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9" name="Line 77"/>
            <p:cNvCxnSpPr>
              <a:cxnSpLocks noChangeShapeType="1"/>
            </p:cNvCxnSpPr>
            <p:nvPr/>
          </p:nvCxnSpPr>
          <p:spPr bwMode="auto">
            <a:xfrm>
              <a:off x="4138" y="999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0" name="Line 78"/>
            <p:cNvCxnSpPr>
              <a:cxnSpLocks noChangeShapeType="1"/>
            </p:cNvCxnSpPr>
            <p:nvPr/>
          </p:nvCxnSpPr>
          <p:spPr bwMode="auto">
            <a:xfrm>
              <a:off x="4299" y="1087"/>
              <a:ext cx="1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1" name="Line 79"/>
            <p:cNvCxnSpPr>
              <a:cxnSpLocks noChangeShapeType="1"/>
            </p:cNvCxnSpPr>
            <p:nvPr/>
          </p:nvCxnSpPr>
          <p:spPr bwMode="auto">
            <a:xfrm>
              <a:off x="3838" y="2260"/>
              <a:ext cx="14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2" name="Line 80"/>
            <p:cNvCxnSpPr>
              <a:cxnSpLocks noChangeShapeType="1"/>
            </p:cNvCxnSpPr>
            <p:nvPr/>
          </p:nvCxnSpPr>
          <p:spPr bwMode="auto">
            <a:xfrm flipH="1">
              <a:off x="3413" y="983"/>
              <a:ext cx="7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3" name="Line 81"/>
            <p:cNvCxnSpPr>
              <a:cxnSpLocks noChangeShapeType="1"/>
            </p:cNvCxnSpPr>
            <p:nvPr/>
          </p:nvCxnSpPr>
          <p:spPr bwMode="auto">
            <a:xfrm flipV="1">
              <a:off x="3886" y="983"/>
              <a:ext cx="0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4" name="Line 82"/>
            <p:cNvCxnSpPr>
              <a:cxnSpLocks noChangeShapeType="1"/>
            </p:cNvCxnSpPr>
            <p:nvPr/>
          </p:nvCxnSpPr>
          <p:spPr bwMode="auto">
            <a:xfrm flipV="1">
              <a:off x="4283" y="532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25" name="Rectangle 83"/>
            <p:cNvSpPr>
              <a:spLocks noChangeArrowheads="1"/>
            </p:cNvSpPr>
            <p:nvPr/>
          </p:nvSpPr>
          <p:spPr bwMode="auto">
            <a:xfrm>
              <a:off x="4247" y="1276"/>
              <a:ext cx="104" cy="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26" name="Oval 84"/>
            <p:cNvSpPr>
              <a:spLocks noChangeArrowheads="1"/>
            </p:cNvSpPr>
            <p:nvPr/>
          </p:nvSpPr>
          <p:spPr bwMode="auto">
            <a:xfrm>
              <a:off x="4217" y="2060"/>
              <a:ext cx="180" cy="17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1527" name="Line 85"/>
            <p:cNvCxnSpPr>
              <a:cxnSpLocks noChangeShapeType="1"/>
            </p:cNvCxnSpPr>
            <p:nvPr/>
          </p:nvCxnSpPr>
          <p:spPr bwMode="auto">
            <a:xfrm>
              <a:off x="4223" y="2147"/>
              <a:ext cx="17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8" name="Line 86"/>
            <p:cNvCxnSpPr>
              <a:cxnSpLocks noChangeShapeType="1"/>
            </p:cNvCxnSpPr>
            <p:nvPr/>
          </p:nvCxnSpPr>
          <p:spPr bwMode="auto">
            <a:xfrm>
              <a:off x="4302" y="1496"/>
              <a:ext cx="1" cy="5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9" name="Line 87"/>
            <p:cNvCxnSpPr>
              <a:cxnSpLocks noChangeShapeType="1"/>
            </p:cNvCxnSpPr>
            <p:nvPr/>
          </p:nvCxnSpPr>
          <p:spPr bwMode="auto">
            <a:xfrm>
              <a:off x="4312" y="2235"/>
              <a:ext cx="0" cy="7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0" name="Line 88"/>
            <p:cNvCxnSpPr>
              <a:cxnSpLocks noChangeShapeType="1"/>
            </p:cNvCxnSpPr>
            <p:nvPr/>
          </p:nvCxnSpPr>
          <p:spPr bwMode="auto">
            <a:xfrm>
              <a:off x="4825" y="1574"/>
              <a:ext cx="1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1" name="Line 89"/>
            <p:cNvCxnSpPr>
              <a:cxnSpLocks noChangeShapeType="1"/>
            </p:cNvCxnSpPr>
            <p:nvPr/>
          </p:nvCxnSpPr>
          <p:spPr bwMode="auto">
            <a:xfrm flipV="1">
              <a:off x="4830" y="1586"/>
              <a:ext cx="142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2" name="Line 90"/>
            <p:cNvCxnSpPr>
              <a:cxnSpLocks noChangeShapeType="1"/>
            </p:cNvCxnSpPr>
            <p:nvPr/>
          </p:nvCxnSpPr>
          <p:spPr bwMode="auto">
            <a:xfrm>
              <a:off x="4830" y="1724"/>
              <a:ext cx="180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3" name="Line 91"/>
            <p:cNvCxnSpPr>
              <a:cxnSpLocks noChangeShapeType="1"/>
            </p:cNvCxnSpPr>
            <p:nvPr/>
          </p:nvCxnSpPr>
          <p:spPr bwMode="auto">
            <a:xfrm flipH="1">
              <a:off x="4283" y="1697"/>
              <a:ext cx="5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4" name="Line 92"/>
            <p:cNvCxnSpPr>
              <a:cxnSpLocks noChangeShapeType="1"/>
            </p:cNvCxnSpPr>
            <p:nvPr/>
          </p:nvCxnSpPr>
          <p:spPr bwMode="auto">
            <a:xfrm flipV="1">
              <a:off x="4974" y="532"/>
              <a:ext cx="1" cy="10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35" name="Rectangle 93"/>
            <p:cNvSpPr>
              <a:spLocks noChangeArrowheads="1"/>
            </p:cNvSpPr>
            <p:nvPr/>
          </p:nvSpPr>
          <p:spPr bwMode="auto">
            <a:xfrm>
              <a:off x="4941" y="2258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1536" name="Line 94"/>
            <p:cNvCxnSpPr>
              <a:cxnSpLocks noChangeShapeType="1"/>
            </p:cNvCxnSpPr>
            <p:nvPr/>
          </p:nvCxnSpPr>
          <p:spPr bwMode="auto">
            <a:xfrm>
              <a:off x="4993" y="1822"/>
              <a:ext cx="0" cy="4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7" name="Line 95"/>
            <p:cNvCxnSpPr>
              <a:cxnSpLocks noChangeShapeType="1"/>
            </p:cNvCxnSpPr>
            <p:nvPr/>
          </p:nvCxnSpPr>
          <p:spPr bwMode="auto">
            <a:xfrm>
              <a:off x="4993" y="2485"/>
              <a:ext cx="1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8" name="Line 96"/>
            <p:cNvCxnSpPr>
              <a:cxnSpLocks noChangeShapeType="1"/>
            </p:cNvCxnSpPr>
            <p:nvPr/>
          </p:nvCxnSpPr>
          <p:spPr bwMode="auto">
            <a:xfrm>
              <a:off x="4312" y="2949"/>
              <a:ext cx="0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39" name="Oval 97"/>
            <p:cNvSpPr>
              <a:spLocks noChangeArrowheads="1"/>
            </p:cNvSpPr>
            <p:nvPr/>
          </p:nvSpPr>
          <p:spPr bwMode="auto">
            <a:xfrm>
              <a:off x="1207" y="1794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40" name="Oval 98"/>
            <p:cNvSpPr>
              <a:spLocks noChangeArrowheads="1"/>
            </p:cNvSpPr>
            <p:nvPr/>
          </p:nvSpPr>
          <p:spPr bwMode="auto">
            <a:xfrm>
              <a:off x="1210" y="1387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41" name="Oval 99"/>
            <p:cNvSpPr>
              <a:spLocks noChangeArrowheads="1"/>
            </p:cNvSpPr>
            <p:nvPr/>
          </p:nvSpPr>
          <p:spPr bwMode="auto">
            <a:xfrm>
              <a:off x="4286" y="3132"/>
              <a:ext cx="53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42" name="Oval 100"/>
            <p:cNvSpPr>
              <a:spLocks noChangeArrowheads="1"/>
            </p:cNvSpPr>
            <p:nvPr/>
          </p:nvSpPr>
          <p:spPr bwMode="auto">
            <a:xfrm>
              <a:off x="4288" y="1683"/>
              <a:ext cx="31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43" name="Oval 101"/>
            <p:cNvSpPr>
              <a:spLocks noChangeArrowheads="1"/>
            </p:cNvSpPr>
            <p:nvPr/>
          </p:nvSpPr>
          <p:spPr bwMode="auto">
            <a:xfrm>
              <a:off x="3397" y="969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44" name="Oval 102"/>
            <p:cNvSpPr>
              <a:spLocks noChangeArrowheads="1"/>
            </p:cNvSpPr>
            <p:nvPr/>
          </p:nvSpPr>
          <p:spPr bwMode="auto">
            <a:xfrm>
              <a:off x="4265" y="519"/>
              <a:ext cx="34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45" name="Oval 103"/>
            <p:cNvSpPr>
              <a:spLocks noChangeArrowheads="1"/>
            </p:cNvSpPr>
            <p:nvPr/>
          </p:nvSpPr>
          <p:spPr bwMode="auto">
            <a:xfrm>
              <a:off x="3398" y="519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46" name="Oval 104"/>
            <p:cNvSpPr>
              <a:spLocks noChangeArrowheads="1"/>
            </p:cNvSpPr>
            <p:nvPr/>
          </p:nvSpPr>
          <p:spPr bwMode="auto">
            <a:xfrm>
              <a:off x="3021" y="513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47" name="Oval 105"/>
            <p:cNvSpPr>
              <a:spLocks noChangeArrowheads="1"/>
            </p:cNvSpPr>
            <p:nvPr/>
          </p:nvSpPr>
          <p:spPr bwMode="auto">
            <a:xfrm>
              <a:off x="2503" y="521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48" name="Oval 106"/>
            <p:cNvSpPr>
              <a:spLocks noChangeArrowheads="1"/>
            </p:cNvSpPr>
            <p:nvPr/>
          </p:nvSpPr>
          <p:spPr bwMode="auto">
            <a:xfrm>
              <a:off x="2507" y="1133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49" name="Oval 107"/>
            <p:cNvSpPr>
              <a:spLocks noChangeArrowheads="1"/>
            </p:cNvSpPr>
            <p:nvPr/>
          </p:nvSpPr>
          <p:spPr bwMode="auto">
            <a:xfrm>
              <a:off x="2208" y="1684"/>
              <a:ext cx="29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50" name="Oval 108"/>
            <p:cNvSpPr>
              <a:spLocks noChangeArrowheads="1"/>
            </p:cNvSpPr>
            <p:nvPr/>
          </p:nvSpPr>
          <p:spPr bwMode="auto">
            <a:xfrm>
              <a:off x="2609" y="2330"/>
              <a:ext cx="30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51" name="Oval 109"/>
            <p:cNvSpPr>
              <a:spLocks noChangeArrowheads="1"/>
            </p:cNvSpPr>
            <p:nvPr/>
          </p:nvSpPr>
          <p:spPr bwMode="auto">
            <a:xfrm>
              <a:off x="3020" y="2060"/>
              <a:ext cx="35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52" name="Oval 110"/>
            <p:cNvSpPr>
              <a:spLocks noChangeArrowheads="1"/>
            </p:cNvSpPr>
            <p:nvPr/>
          </p:nvSpPr>
          <p:spPr bwMode="auto">
            <a:xfrm>
              <a:off x="3871" y="970"/>
              <a:ext cx="32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53" name="Oval 111"/>
            <p:cNvSpPr>
              <a:spLocks noChangeArrowheads="1"/>
            </p:cNvSpPr>
            <p:nvPr/>
          </p:nvSpPr>
          <p:spPr bwMode="auto">
            <a:xfrm>
              <a:off x="4296" y="2938"/>
              <a:ext cx="35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54" name="Oval 112"/>
            <p:cNvSpPr>
              <a:spLocks noChangeArrowheads="1"/>
            </p:cNvSpPr>
            <p:nvPr/>
          </p:nvSpPr>
          <p:spPr bwMode="auto">
            <a:xfrm>
              <a:off x="3046" y="2938"/>
              <a:ext cx="33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55" name="Oval 113"/>
            <p:cNvSpPr>
              <a:spLocks noChangeArrowheads="1"/>
            </p:cNvSpPr>
            <p:nvPr/>
          </p:nvSpPr>
          <p:spPr bwMode="auto">
            <a:xfrm>
              <a:off x="5371" y="2047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1556" name="Oval 114"/>
            <p:cNvSpPr>
              <a:spLocks noChangeArrowheads="1"/>
            </p:cNvSpPr>
            <p:nvPr/>
          </p:nvSpPr>
          <p:spPr bwMode="auto">
            <a:xfrm>
              <a:off x="5390" y="2583"/>
              <a:ext cx="57" cy="5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1557" name="Line 115"/>
            <p:cNvCxnSpPr>
              <a:cxnSpLocks noChangeShapeType="1"/>
            </p:cNvCxnSpPr>
            <p:nvPr/>
          </p:nvCxnSpPr>
          <p:spPr bwMode="auto">
            <a:xfrm flipV="1">
              <a:off x="4283" y="344"/>
              <a:ext cx="1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58" name="Oval 116"/>
            <p:cNvSpPr>
              <a:spLocks noChangeArrowheads="1"/>
            </p:cNvSpPr>
            <p:nvPr/>
          </p:nvSpPr>
          <p:spPr bwMode="auto">
            <a:xfrm>
              <a:off x="4255" y="310"/>
              <a:ext cx="57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1559" name="Line 117"/>
            <p:cNvCxnSpPr>
              <a:cxnSpLocks noChangeShapeType="1"/>
            </p:cNvCxnSpPr>
            <p:nvPr/>
          </p:nvCxnSpPr>
          <p:spPr bwMode="auto">
            <a:xfrm flipH="1">
              <a:off x="4993" y="2072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61" name="Oval 119"/>
            <p:cNvSpPr>
              <a:spLocks noChangeArrowheads="1"/>
            </p:cNvSpPr>
            <p:nvPr/>
          </p:nvSpPr>
          <p:spPr bwMode="auto">
            <a:xfrm>
              <a:off x="4980" y="2058"/>
              <a:ext cx="32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1562" name="Line 120"/>
            <p:cNvCxnSpPr>
              <a:cxnSpLocks noChangeShapeType="1"/>
            </p:cNvCxnSpPr>
            <p:nvPr/>
          </p:nvCxnSpPr>
          <p:spPr bwMode="auto">
            <a:xfrm>
              <a:off x="5419" y="2636"/>
              <a:ext cx="0" cy="2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63" name="Line 121"/>
            <p:cNvCxnSpPr>
              <a:cxnSpLocks noChangeShapeType="1"/>
            </p:cNvCxnSpPr>
            <p:nvPr/>
          </p:nvCxnSpPr>
          <p:spPr bwMode="auto">
            <a:xfrm>
              <a:off x="5333" y="2874"/>
              <a:ext cx="1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65" name="Rectangle 123"/>
            <p:cNvSpPr>
              <a:spLocks noChangeArrowheads="1"/>
            </p:cNvSpPr>
            <p:nvPr/>
          </p:nvSpPr>
          <p:spPr bwMode="auto">
            <a:xfrm>
              <a:off x="924" y="1447"/>
              <a:ext cx="424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v</a:t>
              </a:r>
              <a:r>
                <a:rPr lang="en-US" altLang="zh-CN" sz="1800" b="0" i="1" baseline="-25000" dirty="0" smtClean="0"/>
                <a:t>id</a:t>
              </a:r>
              <a:endParaRPr lang="en-US" altLang="zh-CN" sz="1800" dirty="0"/>
            </a:p>
          </p:txBody>
        </p:sp>
        <p:sp>
          <p:nvSpPr>
            <p:cNvPr id="61566" name="Rectangle 124"/>
            <p:cNvSpPr>
              <a:spLocks noChangeArrowheads="1"/>
            </p:cNvSpPr>
            <p:nvPr/>
          </p:nvSpPr>
          <p:spPr bwMode="auto">
            <a:xfrm>
              <a:off x="3853" y="1709"/>
              <a:ext cx="104" cy="2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61567" name="Line 125"/>
            <p:cNvCxnSpPr>
              <a:cxnSpLocks noChangeShapeType="1"/>
            </p:cNvCxnSpPr>
            <p:nvPr/>
          </p:nvCxnSpPr>
          <p:spPr bwMode="auto">
            <a:xfrm>
              <a:off x="3905" y="1935"/>
              <a:ext cx="0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68" name="Line 126"/>
            <p:cNvCxnSpPr>
              <a:cxnSpLocks noChangeShapeType="1"/>
            </p:cNvCxnSpPr>
            <p:nvPr/>
          </p:nvCxnSpPr>
          <p:spPr bwMode="auto">
            <a:xfrm>
              <a:off x="4463" y="1985"/>
              <a:ext cx="1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69" name="Line 263"/>
            <p:cNvSpPr>
              <a:spLocks noChangeShapeType="1"/>
            </p:cNvSpPr>
            <p:nvPr/>
          </p:nvSpPr>
          <p:spPr bwMode="auto">
            <a:xfrm>
              <a:off x="3899" y="894"/>
              <a:ext cx="20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aphicFrame>
          <p:nvGraphicFramePr>
            <p:cNvPr id="61570" name="Object 264"/>
            <p:cNvGraphicFramePr>
              <a:graphicFrameLocks noChangeAspect="1"/>
            </p:cNvGraphicFramePr>
            <p:nvPr>
              <p:extLst/>
            </p:nvPr>
          </p:nvGraphicFramePr>
          <p:xfrm>
            <a:off x="3872" y="602"/>
            <a:ext cx="24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60" name="Equation" r:id="rId7" imgW="215806" imgH="228501" progId="Equation.DSMT4">
                    <p:embed/>
                  </p:oleObj>
                </mc:Choice>
                <mc:Fallback>
                  <p:oleObj name="Equation" r:id="rId7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602"/>
                          <a:ext cx="24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1" name="Object 265"/>
            <p:cNvGraphicFramePr>
              <a:graphicFrameLocks noChangeAspect="1"/>
            </p:cNvGraphicFramePr>
            <p:nvPr>
              <p:extLst/>
            </p:nvPr>
          </p:nvGraphicFramePr>
          <p:xfrm>
            <a:off x="3042" y="1243"/>
            <a:ext cx="24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61" name="Equation" r:id="rId9" imgW="215806" imgH="228501" progId="Equation.DSMT4">
                    <p:embed/>
                  </p:oleObj>
                </mc:Choice>
                <mc:Fallback>
                  <p:oleObj name="Equation" r:id="rId9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1243"/>
                          <a:ext cx="24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2" name="Line 266"/>
            <p:cNvSpPr>
              <a:spLocks noChangeShapeType="1"/>
            </p:cNvSpPr>
            <p:nvPr/>
          </p:nvSpPr>
          <p:spPr bwMode="auto">
            <a:xfrm>
              <a:off x="3058" y="1205"/>
              <a:ext cx="20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33" name="Rectangle 123"/>
            <p:cNvSpPr>
              <a:spLocks noChangeArrowheads="1"/>
            </p:cNvSpPr>
            <p:nvPr/>
          </p:nvSpPr>
          <p:spPr bwMode="auto">
            <a:xfrm>
              <a:off x="900" y="1243"/>
              <a:ext cx="221" cy="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0" i="1" dirty="0" smtClean="0"/>
                <a:t>+</a:t>
              </a:r>
              <a:endParaRPr lang="en-US" altLang="zh-CN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728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16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0"/>
          <a:stretch>
            <a:fillRect/>
          </a:stretch>
        </p:blipFill>
        <p:spPr bwMode="auto">
          <a:xfrm>
            <a:off x="401638" y="1634431"/>
            <a:ext cx="2762608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1450975" y="5938441"/>
            <a:ext cx="67024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/>
              <a:t>     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差模电压就足以使电流几乎完全</a:t>
            </a:r>
            <a:r>
              <a:rPr lang="zh-CN" altLang="en-US" sz="2000" dirty="0" smtClean="0"/>
              <a:t>通过 </a:t>
            </a:r>
            <a:r>
              <a:rPr lang="en-US" altLang="zh-CN" sz="2000" dirty="0" smtClean="0"/>
              <a:t>BJT 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的一半。</a:t>
            </a:r>
          </a:p>
        </p:txBody>
      </p:sp>
      <p:graphicFrame>
        <p:nvGraphicFramePr>
          <p:cNvPr id="61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953726"/>
              </p:ext>
            </p:extLst>
          </p:nvPr>
        </p:nvGraphicFramePr>
        <p:xfrm>
          <a:off x="1485900" y="5963931"/>
          <a:ext cx="457002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2" name="Equation" r:id="rId4" imgW="253890" imgH="228501" progId="Equation.DSMT4">
                  <p:embed/>
                </p:oleObj>
              </mc:Choice>
              <mc:Fallback>
                <p:oleObj name="Equation" r:id="rId4" imgW="25389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963931"/>
                        <a:ext cx="457002" cy="41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640" y="1892405"/>
            <a:ext cx="5302356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71519"/>
              </p:ext>
            </p:extLst>
          </p:nvPr>
        </p:nvGraphicFramePr>
        <p:xfrm>
          <a:off x="1097416" y="558054"/>
          <a:ext cx="29765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3" name="Equation" r:id="rId7" imgW="1384200" imgH="393480" progId="Equation.DSMT4">
                  <p:embed/>
                </p:oleObj>
              </mc:Choice>
              <mc:Fallback>
                <p:oleObj name="Equation" r:id="rId7" imgW="1384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7416" y="558054"/>
                        <a:ext cx="2976562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08849"/>
              </p:ext>
            </p:extLst>
          </p:nvPr>
        </p:nvGraphicFramePr>
        <p:xfrm>
          <a:off x="4901974" y="558054"/>
          <a:ext cx="29210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4" name="Equation" r:id="rId9" imgW="1358640" imgH="393480" progId="Equation.DSMT4">
                  <p:embed/>
                </p:oleObj>
              </mc:Choice>
              <mc:Fallback>
                <p:oleObj name="Equation" r:id="rId9" imgW="1358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01974" y="558054"/>
                        <a:ext cx="2921000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3487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57" y="307435"/>
            <a:ext cx="2771775" cy="4124325"/>
          </a:xfrm>
          <a:prstGeom prst="rect">
            <a:avLst/>
          </a:prstGeom>
        </p:spPr>
      </p:pic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768350" y="1071750"/>
            <a:ext cx="417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</a:rPr>
              <a:t>、集电极电流</a:t>
            </a:r>
          </a:p>
        </p:txBody>
      </p:sp>
      <p:sp>
        <p:nvSpPr>
          <p:cNvPr id="7177" name="Text Box 16"/>
          <p:cNvSpPr txBox="1">
            <a:spLocks noChangeArrowheads="1"/>
          </p:cNvSpPr>
          <p:nvPr/>
        </p:nvSpPr>
        <p:spPr bwMode="auto">
          <a:xfrm>
            <a:off x="1154275" y="4388068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若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10100"/>
              </p:ext>
            </p:extLst>
          </p:nvPr>
        </p:nvGraphicFramePr>
        <p:xfrm>
          <a:off x="1244600" y="1716088"/>
          <a:ext cx="19939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99" name="Equation" r:id="rId4" imgW="927000" imgH="393480" progId="Equation.DSMT4">
                  <p:embed/>
                </p:oleObj>
              </mc:Choice>
              <mc:Fallback>
                <p:oleObj name="Equation" r:id="rId4" imgW="927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4600" y="1716088"/>
                        <a:ext cx="1993900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36242"/>
              </p:ext>
            </p:extLst>
          </p:nvPr>
        </p:nvGraphicFramePr>
        <p:xfrm>
          <a:off x="3802063" y="1714500"/>
          <a:ext cx="19113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0" name="Equation" r:id="rId6" imgW="888840" imgH="393480" progId="Equation.DSMT4">
                  <p:embed/>
                </p:oleObj>
              </mc:Choice>
              <mc:Fallback>
                <p:oleObj name="Equation" r:id="rId6" imgW="888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02063" y="1714500"/>
                        <a:ext cx="1911350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194461"/>
              </p:ext>
            </p:extLst>
          </p:nvPr>
        </p:nvGraphicFramePr>
        <p:xfrm>
          <a:off x="1597025" y="4328102"/>
          <a:ext cx="13922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1" name="Equation" r:id="rId8" imgW="647640" imgH="228600" progId="Equation.DSMT4">
                  <p:embed/>
                </p:oleObj>
              </mc:Choice>
              <mc:Fallback>
                <p:oleObj name="Equation" r:id="rId8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7025" y="4328102"/>
                        <a:ext cx="1392237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356627"/>
              </p:ext>
            </p:extLst>
          </p:nvPr>
        </p:nvGraphicFramePr>
        <p:xfrm>
          <a:off x="1244600" y="3040063"/>
          <a:ext cx="28130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2" name="Equation" r:id="rId10" imgW="1307880" imgH="419040" progId="Equation.DSMT4">
                  <p:embed/>
                </p:oleObj>
              </mc:Choice>
              <mc:Fallback>
                <p:oleObj name="Equation" r:id="rId10" imgW="1307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44600" y="3040063"/>
                        <a:ext cx="2813050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65730"/>
              </p:ext>
            </p:extLst>
          </p:nvPr>
        </p:nvGraphicFramePr>
        <p:xfrm>
          <a:off x="1943100" y="5272088"/>
          <a:ext cx="58181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3" name="Equation" r:id="rId12" imgW="2705040" imgH="457200" progId="Equation.DSMT4">
                  <p:embed/>
                </p:oleObj>
              </mc:Choice>
              <mc:Fallback>
                <p:oleObj name="Equation" r:id="rId12" imgW="2705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43100" y="5272088"/>
                        <a:ext cx="5818188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154275" y="5562761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则</a:t>
            </a:r>
            <a:endParaRPr lang="zh-CN" altLang="en-US" sz="2000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58763" y="43265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A50021"/>
                </a:solidFill>
              </a:rPr>
              <a:t>二、</a:t>
            </a:r>
            <a:r>
              <a:rPr lang="en-US" altLang="zh-CN" dirty="0">
                <a:solidFill>
                  <a:srgbClr val="A50021"/>
                </a:solidFill>
              </a:rPr>
              <a:t> </a:t>
            </a:r>
            <a:r>
              <a:rPr lang="zh-CN" altLang="en-US" dirty="0" smtClean="0">
                <a:solidFill>
                  <a:srgbClr val="A50021"/>
                </a:solidFill>
              </a:rPr>
              <a:t>小</a:t>
            </a:r>
            <a:r>
              <a:rPr lang="zh-CN" altLang="en-US" dirty="0">
                <a:solidFill>
                  <a:srgbClr val="A50021"/>
                </a:solidFill>
              </a:rPr>
              <a:t>信号运行传输特性</a:t>
            </a:r>
          </a:p>
        </p:txBody>
      </p:sp>
    </p:spTree>
    <p:extLst>
      <p:ext uri="{BB962C8B-B14F-4D97-AF65-F5344CB8AC3E}">
        <p14:creationId xmlns:p14="http://schemas.microsoft.com/office/powerpoint/2010/main" val="1344405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83" y="469655"/>
            <a:ext cx="2771775" cy="4124325"/>
          </a:xfrm>
          <a:prstGeom prst="rect">
            <a:avLst/>
          </a:prstGeom>
        </p:spPr>
      </p:pic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82370"/>
              </p:ext>
            </p:extLst>
          </p:nvPr>
        </p:nvGraphicFramePr>
        <p:xfrm>
          <a:off x="2218489" y="834476"/>
          <a:ext cx="1828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4" name="Equation" r:id="rId4" imgW="850680" imgH="393480" progId="Equation.DSMT4">
                  <p:embed/>
                </p:oleObj>
              </mc:Choice>
              <mc:Fallback>
                <p:oleObj name="Equation" r:id="rId4" imgW="850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8489" y="834476"/>
                        <a:ext cx="18288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298663" y="634421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其中</a:t>
            </a:r>
            <a:endParaRPr lang="zh-CN" altLang="en-US" sz="2000" dirty="0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82496" y="3440406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同理可得</a:t>
            </a:r>
            <a:endParaRPr lang="zh-CN" altLang="en-US" sz="20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214727"/>
              </p:ext>
            </p:extLst>
          </p:nvPr>
        </p:nvGraphicFramePr>
        <p:xfrm>
          <a:off x="2303461" y="3243006"/>
          <a:ext cx="24574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5" name="Equation" r:id="rId6" imgW="1143000" imgH="431640" progId="Equation.DSMT4">
                  <p:embed/>
                </p:oleObj>
              </mc:Choice>
              <mc:Fallback>
                <p:oleObj name="Equation" r:id="rId6" imgW="114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3461" y="3243006"/>
                        <a:ext cx="24574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6506"/>
              </p:ext>
            </p:extLst>
          </p:nvPr>
        </p:nvGraphicFramePr>
        <p:xfrm>
          <a:off x="2261936" y="1771531"/>
          <a:ext cx="16652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6" name="Equation" r:id="rId8" imgW="774360" imgH="431640" progId="Equation.DSMT4">
                  <p:embed/>
                </p:oleObj>
              </mc:Choice>
              <mc:Fallback>
                <p:oleObj name="Equation" r:id="rId8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1936" y="1771531"/>
                        <a:ext cx="1665287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052404"/>
              </p:ext>
            </p:extLst>
          </p:nvPr>
        </p:nvGraphicFramePr>
        <p:xfrm>
          <a:off x="3077577" y="4343125"/>
          <a:ext cx="18827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7" name="Equation" r:id="rId10" imgW="876240" imgH="393480" progId="Equation.DSMT4">
                  <p:embed/>
                </p:oleObj>
              </mc:Choice>
              <mc:Fallback>
                <p:oleObj name="Equation" r:id="rId10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7577" y="4343125"/>
                        <a:ext cx="1882775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2261936" y="4193870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其中</a:t>
            </a:r>
            <a:endParaRPr lang="zh-CN" altLang="en-US" sz="2000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893942"/>
              </p:ext>
            </p:extLst>
          </p:nvPr>
        </p:nvGraphicFramePr>
        <p:xfrm>
          <a:off x="3077577" y="5259644"/>
          <a:ext cx="1911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8" name="Equation" r:id="rId12" imgW="888840" imgH="431640" progId="Equation.DSMT4">
                  <p:embed/>
                </p:oleObj>
              </mc:Choice>
              <mc:Fallback>
                <p:oleObj name="Equation" r:id="rId12" imgW="888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77577" y="5259644"/>
                        <a:ext cx="1911350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866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12230</TotalTime>
  <Words>1227</Words>
  <Application>Microsoft Office PowerPoint</Application>
  <PresentationFormat>全屏显示(4:3)</PresentationFormat>
  <Paragraphs>298</Paragraphs>
  <Slides>68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78" baseType="lpstr"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Equation</vt:lpstr>
      <vt:lpstr>Visio</vt:lpstr>
      <vt:lpstr>第十章  差分和多级放大器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thcic</dc:creator>
  <cp:lastModifiedBy>JT</cp:lastModifiedBy>
  <cp:revision>818</cp:revision>
  <dcterms:created xsi:type="dcterms:W3CDTF">1998-03-26T06:58:13Z</dcterms:created>
  <dcterms:modified xsi:type="dcterms:W3CDTF">2022-06-07T08:18:08Z</dcterms:modified>
</cp:coreProperties>
</file>