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0" r:id="rId2"/>
    <p:sldId id="356" r:id="rId3"/>
    <p:sldId id="362" r:id="rId4"/>
    <p:sldId id="433" r:id="rId5"/>
    <p:sldId id="434" r:id="rId6"/>
    <p:sldId id="363" r:id="rId7"/>
    <p:sldId id="364" r:id="rId8"/>
    <p:sldId id="371" r:id="rId9"/>
    <p:sldId id="373" r:id="rId10"/>
    <p:sldId id="375" r:id="rId11"/>
    <p:sldId id="378" r:id="rId12"/>
    <p:sldId id="379" r:id="rId13"/>
    <p:sldId id="380" r:id="rId14"/>
    <p:sldId id="384" r:id="rId15"/>
    <p:sldId id="385" r:id="rId16"/>
    <p:sldId id="435" r:id="rId17"/>
    <p:sldId id="386" r:id="rId18"/>
    <p:sldId id="436" r:id="rId19"/>
    <p:sldId id="392" r:id="rId20"/>
    <p:sldId id="393" r:id="rId21"/>
    <p:sldId id="404" r:id="rId22"/>
    <p:sldId id="437" r:id="rId23"/>
    <p:sldId id="405" r:id="rId24"/>
    <p:sldId id="422" r:id="rId25"/>
    <p:sldId id="423" r:id="rId26"/>
    <p:sldId id="424" r:id="rId27"/>
    <p:sldId id="425" r:id="rId28"/>
    <p:sldId id="426" r:id="rId29"/>
  </p:sldIdLst>
  <p:sldSz cx="9144000" cy="6858000" type="screen4x3"/>
  <p:notesSz cx="6858000" cy="9144000"/>
  <p:defaultTextStyle>
    <a:defPPr>
      <a:defRPr lang="zh-CN"/>
    </a:defPPr>
    <a:lvl1pPr algn="l" rtl="0" fontAlgn="base">
      <a:spcBef>
        <a:spcPct val="0"/>
      </a:spcBef>
      <a:spcAft>
        <a:spcPct val="0"/>
      </a:spcAft>
      <a:defRPr sz="3200" b="1" kern="1200">
        <a:solidFill>
          <a:srgbClr val="FFFF00"/>
        </a:solidFill>
        <a:latin typeface="Times New Roman" pitchFamily="18" charset="0"/>
        <a:ea typeface="楷体_GB2312" pitchFamily="49" charset="-122"/>
        <a:cs typeface="+mn-cs"/>
      </a:defRPr>
    </a:lvl1pPr>
    <a:lvl2pPr marL="457200" algn="l" rtl="0" fontAlgn="base">
      <a:spcBef>
        <a:spcPct val="0"/>
      </a:spcBef>
      <a:spcAft>
        <a:spcPct val="0"/>
      </a:spcAft>
      <a:defRPr sz="3200" b="1" kern="1200">
        <a:solidFill>
          <a:srgbClr val="FFFF00"/>
        </a:solidFill>
        <a:latin typeface="Times New Roman" pitchFamily="18" charset="0"/>
        <a:ea typeface="楷体_GB2312" pitchFamily="49" charset="-122"/>
        <a:cs typeface="+mn-cs"/>
      </a:defRPr>
    </a:lvl2pPr>
    <a:lvl3pPr marL="914400" algn="l" rtl="0" fontAlgn="base">
      <a:spcBef>
        <a:spcPct val="0"/>
      </a:spcBef>
      <a:spcAft>
        <a:spcPct val="0"/>
      </a:spcAft>
      <a:defRPr sz="3200" b="1" kern="1200">
        <a:solidFill>
          <a:srgbClr val="FFFF00"/>
        </a:solidFill>
        <a:latin typeface="Times New Roman" pitchFamily="18" charset="0"/>
        <a:ea typeface="楷体_GB2312" pitchFamily="49" charset="-122"/>
        <a:cs typeface="+mn-cs"/>
      </a:defRPr>
    </a:lvl3pPr>
    <a:lvl4pPr marL="1371600" algn="l" rtl="0" fontAlgn="base">
      <a:spcBef>
        <a:spcPct val="0"/>
      </a:spcBef>
      <a:spcAft>
        <a:spcPct val="0"/>
      </a:spcAft>
      <a:defRPr sz="3200" b="1" kern="1200">
        <a:solidFill>
          <a:srgbClr val="FFFF00"/>
        </a:solidFill>
        <a:latin typeface="Times New Roman" pitchFamily="18" charset="0"/>
        <a:ea typeface="楷体_GB2312" pitchFamily="49" charset="-122"/>
        <a:cs typeface="+mn-cs"/>
      </a:defRPr>
    </a:lvl4pPr>
    <a:lvl5pPr marL="1828800" algn="l" rtl="0" fontAlgn="base">
      <a:spcBef>
        <a:spcPct val="0"/>
      </a:spcBef>
      <a:spcAft>
        <a:spcPct val="0"/>
      </a:spcAft>
      <a:defRPr sz="3200" b="1" kern="1200">
        <a:solidFill>
          <a:srgbClr val="FFFF00"/>
        </a:solidFill>
        <a:latin typeface="Times New Roman" pitchFamily="18" charset="0"/>
        <a:ea typeface="楷体_GB2312" pitchFamily="49" charset="-122"/>
        <a:cs typeface="+mn-cs"/>
      </a:defRPr>
    </a:lvl5pPr>
    <a:lvl6pPr marL="2286000" algn="l" defTabSz="914400" rtl="0" eaLnBrk="1" latinLnBrk="0" hangingPunct="1">
      <a:defRPr sz="3200" b="1" kern="1200">
        <a:solidFill>
          <a:srgbClr val="FFFF00"/>
        </a:solidFill>
        <a:latin typeface="Times New Roman" pitchFamily="18" charset="0"/>
        <a:ea typeface="楷体_GB2312" pitchFamily="49" charset="-122"/>
        <a:cs typeface="+mn-cs"/>
      </a:defRPr>
    </a:lvl6pPr>
    <a:lvl7pPr marL="2743200" algn="l" defTabSz="914400" rtl="0" eaLnBrk="1" latinLnBrk="0" hangingPunct="1">
      <a:defRPr sz="3200" b="1" kern="1200">
        <a:solidFill>
          <a:srgbClr val="FFFF00"/>
        </a:solidFill>
        <a:latin typeface="Times New Roman" pitchFamily="18" charset="0"/>
        <a:ea typeface="楷体_GB2312" pitchFamily="49" charset="-122"/>
        <a:cs typeface="+mn-cs"/>
      </a:defRPr>
    </a:lvl7pPr>
    <a:lvl8pPr marL="3200400" algn="l" defTabSz="914400" rtl="0" eaLnBrk="1" latinLnBrk="0" hangingPunct="1">
      <a:defRPr sz="3200" b="1" kern="1200">
        <a:solidFill>
          <a:srgbClr val="FFFF00"/>
        </a:solidFill>
        <a:latin typeface="Times New Roman" pitchFamily="18" charset="0"/>
        <a:ea typeface="楷体_GB2312" pitchFamily="49" charset="-122"/>
        <a:cs typeface="+mn-cs"/>
      </a:defRPr>
    </a:lvl8pPr>
    <a:lvl9pPr marL="3657600" algn="l" defTabSz="914400" rtl="0" eaLnBrk="1" latinLnBrk="0" hangingPunct="1">
      <a:defRPr sz="3200" b="1" kern="1200">
        <a:solidFill>
          <a:srgbClr val="FFFF00"/>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6600"/>
    <a:srgbClr val="FF9900"/>
    <a:srgbClr val="99CCFF"/>
    <a:srgbClr val="000099"/>
    <a:srgbClr val="00FFFF"/>
    <a:srgbClr val="FFFF00"/>
    <a:srgbClr val="33C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4" autoAdjust="0"/>
  </p:normalViewPr>
  <p:slideViewPr>
    <p:cSldViewPr>
      <p:cViewPr>
        <p:scale>
          <a:sx n="100" d="100"/>
          <a:sy n="100" d="100"/>
        </p:scale>
        <p:origin x="1914" y="414"/>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15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e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emf"/><Relationship Id="rId4" Type="http://schemas.openxmlformats.org/officeDocument/2006/relationships/image" Target="../media/image6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003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1003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003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fld id="{8C07DE62-6BC7-482B-BA23-8412444EB9A1}" type="slidenum">
              <a:rPr lang="en-US" altLang="zh-CN"/>
              <a:pPr>
                <a:defRPr/>
              </a:pPr>
              <a:t>‹#›</a:t>
            </a:fld>
            <a:endParaRPr lang="en-US" altLang="zh-CN"/>
          </a:p>
        </p:txBody>
      </p:sp>
    </p:spTree>
    <p:extLst>
      <p:ext uri="{BB962C8B-B14F-4D97-AF65-F5344CB8AC3E}">
        <p14:creationId xmlns:p14="http://schemas.microsoft.com/office/powerpoint/2010/main" val="4021153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8B95B-602E-4E9C-97A8-91DBF441E5EB}" type="datetimeFigureOut">
              <a:rPr lang="zh-CN" altLang="en-US" smtClean="0"/>
              <a:t>2022-06-07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C9B5B-CF9A-4F12-8DA9-F8DED5D921E0}" type="slidenum">
              <a:rPr lang="zh-CN" altLang="en-US" smtClean="0"/>
              <a:t>‹#›</a:t>
            </a:fld>
            <a:endParaRPr lang="zh-CN" altLang="en-US"/>
          </a:p>
        </p:txBody>
      </p:sp>
    </p:spTree>
    <p:extLst>
      <p:ext uri="{BB962C8B-B14F-4D97-AF65-F5344CB8AC3E}">
        <p14:creationId xmlns:p14="http://schemas.microsoft.com/office/powerpoint/2010/main" val="2858843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DC9B5B-CF9A-4F12-8DA9-F8DED5D921E0}" type="slidenum">
              <a:rPr lang="zh-CN" altLang="en-US" smtClean="0"/>
              <a:t>1</a:t>
            </a:fld>
            <a:endParaRPr lang="zh-CN" altLang="en-US"/>
          </a:p>
        </p:txBody>
      </p:sp>
    </p:spTree>
    <p:extLst>
      <p:ext uri="{BB962C8B-B14F-4D97-AF65-F5344CB8AC3E}">
        <p14:creationId xmlns:p14="http://schemas.microsoft.com/office/powerpoint/2010/main" val="226952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DC9B5B-CF9A-4F12-8DA9-F8DED5D921E0}" type="slidenum">
              <a:rPr lang="zh-CN" altLang="en-US" smtClean="0"/>
              <a:t>25</a:t>
            </a:fld>
            <a:endParaRPr lang="zh-CN" altLang="en-US"/>
          </a:p>
        </p:txBody>
      </p:sp>
    </p:spTree>
    <p:extLst>
      <p:ext uri="{BB962C8B-B14F-4D97-AF65-F5344CB8AC3E}">
        <p14:creationId xmlns:p14="http://schemas.microsoft.com/office/powerpoint/2010/main" val="1077942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423533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05971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74634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50490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16254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7207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8379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8896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56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6214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6993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6.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image" Target="../media/image8.png"/><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emf"/><Relationship Id="rId9"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e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7.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notesSlide" Target="../notesSlides/notesSlide2.xml"/><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1.wmf"/><Relationship Id="rId5" Type="http://schemas.openxmlformats.org/officeDocument/2006/relationships/oleObject" Target="../embeddings/oleObject49.bin"/><Relationship Id="rId10" Type="http://schemas.openxmlformats.org/officeDocument/2006/relationships/image" Target="../media/image53.wmf"/><Relationship Id="rId4" Type="http://schemas.openxmlformats.org/officeDocument/2006/relationships/image" Target="../media/image8.png"/><Relationship Id="rId9"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58.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5.wmf"/><Relationship Id="rId11" Type="http://schemas.openxmlformats.org/officeDocument/2006/relationships/image" Target="../media/image8.png"/><Relationship Id="rId5" Type="http://schemas.openxmlformats.org/officeDocument/2006/relationships/oleObject" Target="../embeddings/oleObject5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63.emf"/><Relationship Id="rId3" Type="http://schemas.openxmlformats.org/officeDocument/2006/relationships/oleObject" Target="../embeddings/oleObject57.bin"/><Relationship Id="rId7" Type="http://schemas.openxmlformats.org/officeDocument/2006/relationships/image" Target="../media/image60.emf"/><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58.bin"/><Relationship Id="rId11" Type="http://schemas.openxmlformats.org/officeDocument/2006/relationships/image" Target="../media/image62.emf"/><Relationship Id="rId5" Type="http://schemas.openxmlformats.org/officeDocument/2006/relationships/image" Target="../media/image8.png"/><Relationship Id="rId15" Type="http://schemas.openxmlformats.org/officeDocument/2006/relationships/image" Target="../media/image64.wmf"/><Relationship Id="rId10" Type="http://schemas.openxmlformats.org/officeDocument/2006/relationships/oleObject" Target="../embeddings/oleObject60.bin"/><Relationship Id="rId4" Type="http://schemas.openxmlformats.org/officeDocument/2006/relationships/image" Target="../media/image59.wmf"/><Relationship Id="rId9" Type="http://schemas.openxmlformats.org/officeDocument/2006/relationships/image" Target="../media/image61.emf"/><Relationship Id="rId14" Type="http://schemas.openxmlformats.org/officeDocument/2006/relationships/oleObject" Target="../embeddings/oleObject62.bin"/></Relationships>
</file>

<file path=ppt/slides/_rels/slide2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6.wmf"/><Relationship Id="rId5" Type="http://schemas.openxmlformats.org/officeDocument/2006/relationships/oleObject" Target="../embeddings/oleObject64.bin"/><Relationship Id="rId4" Type="http://schemas.openxmlformats.org/officeDocument/2006/relationships/image" Target="../media/image65.wmf"/><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a:xfrm>
            <a:off x="1361331" y="1052736"/>
            <a:ext cx="6418263" cy="867941"/>
          </a:xfrm>
          <a:prstGeom prst="rect">
            <a:avLst/>
          </a:prstGeom>
          <a:gradFill rotWithShape="0">
            <a:gsLst>
              <a:gs pos="0">
                <a:srgbClr val="FFFFFF"/>
              </a:gs>
              <a:gs pos="100000">
                <a:srgbClr val="FFFFFF">
                  <a:gamma/>
                  <a:shade val="46275"/>
                  <a:invGamma/>
                </a:srgbClr>
              </a:gs>
            </a:gsLst>
            <a:lin ang="5400000" scaled="1"/>
          </a:gradFill>
          <a:ln/>
          <a:effectLst>
            <a:prstShdw prst="shdw17" dist="17961" dir="2700000">
              <a:srgbClr val="FFFFFF">
                <a:gamma/>
                <a:shade val="60000"/>
                <a:invGamma/>
              </a:srgbClr>
            </a:prstShdw>
          </a:effectLst>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4800" b="1" kern="0" dirty="0" smtClean="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800" b="1" kern="0" dirty="0" smtClean="0">
                <a:solidFill>
                  <a:srgbClr val="FF0000"/>
                </a:solidFill>
                <a:effectLst>
                  <a:outerShdw blurRad="38100" dist="38100" dir="2700000" algn="tl">
                    <a:srgbClr val="C0C0C0"/>
                  </a:outerShdw>
                </a:effectLst>
                <a:ea typeface="隶书" pitchFamily="49" charset="-122"/>
              </a:rPr>
              <a:t>6</a:t>
            </a:r>
            <a:r>
              <a:rPr lang="zh-CN" altLang="en-US" sz="4800" kern="0" dirty="0" smtClean="0">
                <a:solidFill>
                  <a:srgbClr val="FF0000"/>
                </a:solidFill>
                <a:effectLst>
                  <a:outerShdw blurRad="38100" dist="38100" dir="2700000" algn="tl">
                    <a:srgbClr val="C0C0C0"/>
                  </a:outerShdw>
                </a:effectLst>
                <a:latin typeface="隶书" pitchFamily="49" charset="-122"/>
                <a:ea typeface="隶书" pitchFamily="49" charset="-122"/>
              </a:rPr>
              <a:t>章 磁耦合电路</a:t>
            </a:r>
            <a:endParaRPr lang="zh-CN" altLang="en-US" sz="4800" kern="0" dirty="0">
              <a:solidFill>
                <a:srgbClr val="FF0000"/>
              </a:solidFill>
              <a:effectLst>
                <a:outerShdw blurRad="38100" dist="38100" dir="2700000" algn="tl">
                  <a:srgbClr val="C0C0C0"/>
                </a:outerShdw>
              </a:effectLst>
              <a:latin typeface="隶书" pitchFamily="49" charset="-122"/>
              <a:ea typeface="隶书" pitchFamily="49" charset="-122"/>
            </a:endParaRPr>
          </a:p>
        </p:txBody>
      </p:sp>
      <p:sp>
        <p:nvSpPr>
          <p:cNvPr id="16" name="Text Box 10" descr="蓝色砂纸">
            <a:hlinkClick r:id="rId3" action="ppaction://hlinksldjump"/>
          </p:cNvPr>
          <p:cNvSpPr txBox="1">
            <a:spLocks noChangeArrowheads="1"/>
          </p:cNvSpPr>
          <p:nvPr/>
        </p:nvSpPr>
        <p:spPr bwMode="auto">
          <a:xfrm>
            <a:off x="1800225" y="2708920"/>
            <a:ext cx="5232400" cy="579438"/>
          </a:xfrm>
          <a:prstGeom prst="rect">
            <a:avLst/>
          </a:prstGeom>
          <a:blipFill dpi="0" rotWithShape="0">
            <a:blip r:embed="rId4"/>
            <a:srcRect/>
            <a:tile tx="0" ty="0" sx="100000" sy="100000" flip="none" algn="tl"/>
          </a:blipFill>
          <a:ln>
            <a:noFill/>
          </a:ln>
          <a:effectLst>
            <a:outerShdw dist="107763" dir="189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zh-CN" altLang="en-US" sz="3200" dirty="0">
                <a:solidFill>
                  <a:schemeClr val="tx2"/>
                </a:solidFill>
                <a:latin typeface="楷体_GB2312" pitchFamily="49" charset="-122"/>
                <a:ea typeface="楷体_GB2312" pitchFamily="49" charset="-122"/>
              </a:rPr>
              <a:t>磁耦合基本概念</a:t>
            </a:r>
          </a:p>
        </p:txBody>
      </p:sp>
      <p:sp>
        <p:nvSpPr>
          <p:cNvPr id="17" name="Rectangle 11" descr="蓝色砂纸">
            <a:hlinkClick r:id="rId5" action="ppaction://hlinksldjump"/>
          </p:cNvPr>
          <p:cNvSpPr>
            <a:spLocks noChangeArrowheads="1"/>
          </p:cNvSpPr>
          <p:nvPr/>
        </p:nvSpPr>
        <p:spPr bwMode="auto">
          <a:xfrm>
            <a:off x="1800225" y="4733925"/>
            <a:ext cx="5270500" cy="579438"/>
          </a:xfrm>
          <a:prstGeom prst="rect">
            <a:avLst/>
          </a:prstGeom>
          <a:blipFill dpi="0" rotWithShape="0">
            <a:blip r:embed="rId4"/>
            <a:srcRect/>
            <a:tile tx="0" ty="0" sx="100000" sy="100000" flip="none" algn="tl"/>
          </a:blipFill>
          <a:ln>
            <a:noFill/>
          </a:ln>
          <a:effectLst>
            <a:outerShdw dist="107763" dir="189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zh-CN" altLang="en-US" sz="3200" dirty="0">
                <a:solidFill>
                  <a:schemeClr val="tx2"/>
                </a:solidFill>
                <a:latin typeface="楷体_GB2312" pitchFamily="49" charset="-122"/>
                <a:ea typeface="楷体_GB2312" pitchFamily="49" charset="-122"/>
              </a:rPr>
              <a:t>变压器</a:t>
            </a:r>
          </a:p>
        </p:txBody>
      </p:sp>
      <p:sp>
        <p:nvSpPr>
          <p:cNvPr id="18" name="Text Box 13" descr="蓝色砂纸">
            <a:hlinkClick r:id="rId6" action="ppaction://hlinksldjump"/>
          </p:cNvPr>
          <p:cNvSpPr txBox="1">
            <a:spLocks noChangeArrowheads="1"/>
          </p:cNvSpPr>
          <p:nvPr/>
        </p:nvSpPr>
        <p:spPr bwMode="auto">
          <a:xfrm>
            <a:off x="1800225" y="3713658"/>
            <a:ext cx="5248275" cy="579438"/>
          </a:xfrm>
          <a:prstGeom prst="rect">
            <a:avLst/>
          </a:prstGeom>
          <a:blipFill dpi="0" rotWithShape="0">
            <a:blip r:embed="rId4"/>
            <a:srcRect/>
            <a:tile tx="0" ty="0" sx="100000" sy="100000" flip="none" algn="tl"/>
          </a:blipFill>
          <a:ln>
            <a:noFill/>
          </a:ln>
          <a:effectLst>
            <a:outerShdw dist="107763" dir="189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ea typeface="宋体" charset="-122"/>
              </a:defRPr>
            </a:lvl1pPr>
            <a:lvl2pPr marL="742950" indent="-285750" eaLnBrk="0" hangingPunct="0">
              <a:defRPr kumimoji="1" sz="2400" b="1">
                <a:solidFill>
                  <a:schemeClr val="tx1"/>
                </a:solidFill>
                <a:latin typeface="Times New Roman" pitchFamily="18" charset="0"/>
                <a:ea typeface="宋体" charset="-122"/>
              </a:defRPr>
            </a:lvl2pPr>
            <a:lvl3pPr marL="1143000" indent="-228600" eaLnBrk="0" hangingPunct="0">
              <a:defRPr kumimoji="1" sz="2400" b="1">
                <a:solidFill>
                  <a:schemeClr val="tx1"/>
                </a:solidFill>
                <a:latin typeface="Times New Roman" pitchFamily="18" charset="0"/>
                <a:ea typeface="宋体" charset="-122"/>
              </a:defRPr>
            </a:lvl3pPr>
            <a:lvl4pPr marL="1600200" indent="-228600" eaLnBrk="0" hangingPunct="0">
              <a:defRPr kumimoji="1" sz="2400" b="1">
                <a:solidFill>
                  <a:schemeClr val="tx1"/>
                </a:solidFill>
                <a:latin typeface="Times New Roman" pitchFamily="18" charset="0"/>
                <a:ea typeface="宋体" charset="-122"/>
              </a:defRPr>
            </a:lvl4pPr>
            <a:lvl5pPr marL="2057400" indent="-228600" eaLnBrk="0" hangingPunct="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zh-CN" altLang="en-US" sz="3200" dirty="0">
                <a:solidFill>
                  <a:schemeClr val="tx2"/>
                </a:solidFill>
                <a:ea typeface="楷体_GB2312" pitchFamily="49" charset="-122"/>
              </a:rPr>
              <a:t>互感耦合</a:t>
            </a:r>
            <a:r>
              <a:rPr lang="zh-CN" altLang="en-US" sz="3200" dirty="0" smtClean="0">
                <a:solidFill>
                  <a:schemeClr val="tx2"/>
                </a:solidFill>
                <a:ea typeface="楷体_GB2312" pitchFamily="49" charset="-122"/>
              </a:rPr>
              <a:t>电路</a:t>
            </a:r>
            <a:endParaRPr lang="zh-CN" altLang="en-US" sz="3200" dirty="0">
              <a:solidFill>
                <a:schemeClr val="tx2"/>
              </a:solidFill>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11188" y="1319752"/>
            <a:ext cx="6913140" cy="461665"/>
          </a:xfrm>
          <a:prstGeom prst="rect">
            <a:avLst/>
          </a:prstGeom>
          <a:noFill/>
          <a:ln>
            <a:noFill/>
          </a:ln>
          <a:effectLs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400" dirty="0">
                <a:solidFill>
                  <a:schemeClr val="tx1"/>
                </a:solidFill>
                <a:latin typeface="楷体_GB2312" pitchFamily="49" charset="-122"/>
              </a:rPr>
              <a:t>由同名端及</a:t>
            </a:r>
            <a:r>
              <a:rPr kumimoji="1" lang="en-US" altLang="zh-CN" sz="2400" i="1" dirty="0">
                <a:solidFill>
                  <a:schemeClr val="tx1"/>
                </a:solidFill>
              </a:rPr>
              <a:t>v</a:t>
            </a:r>
            <a:r>
              <a:rPr kumimoji="1" lang="zh-CN" altLang="en-US" sz="2400" dirty="0">
                <a:solidFill>
                  <a:schemeClr val="tx1"/>
                </a:solidFill>
              </a:rPr>
              <a:t>、</a:t>
            </a:r>
            <a:r>
              <a:rPr kumimoji="1" lang="en-US" altLang="zh-CN" sz="2400" i="1" dirty="0" err="1">
                <a:solidFill>
                  <a:schemeClr val="tx1"/>
                </a:solidFill>
              </a:rPr>
              <a:t>i</a:t>
            </a:r>
            <a:r>
              <a:rPr kumimoji="1" lang="zh-CN" altLang="en-US" sz="2400" dirty="0">
                <a:solidFill>
                  <a:schemeClr val="tx1"/>
                </a:solidFill>
                <a:latin typeface="楷体_GB2312" pitchFamily="49" charset="-122"/>
              </a:rPr>
              <a:t>参考方向确定互感线圈的特性方程</a:t>
            </a:r>
          </a:p>
        </p:txBody>
      </p:sp>
      <p:sp>
        <p:nvSpPr>
          <p:cNvPr id="138243" name="Text Box 3"/>
          <p:cNvSpPr txBox="1">
            <a:spLocks noChangeArrowheads="1"/>
          </p:cNvSpPr>
          <p:nvPr/>
        </p:nvSpPr>
        <p:spPr bwMode="auto">
          <a:xfrm>
            <a:off x="611188" y="1967452"/>
            <a:ext cx="79930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50000"/>
              </a:lnSpc>
            </a:pPr>
            <a:r>
              <a:rPr kumimoji="1" lang="en-US" altLang="zh-CN" sz="2000" dirty="0">
                <a:solidFill>
                  <a:schemeClr val="tx1"/>
                </a:solidFill>
                <a:latin typeface="楷体_GB2312" pitchFamily="49" charset="-122"/>
              </a:rPr>
              <a:t>    </a:t>
            </a:r>
            <a:r>
              <a:rPr kumimoji="1" lang="zh-CN" altLang="en-US" sz="2000" dirty="0" smtClean="0">
                <a:solidFill>
                  <a:schemeClr val="tx1"/>
                </a:solidFill>
                <a:latin typeface="楷体_GB2312" pitchFamily="49" charset="-122"/>
              </a:rPr>
              <a:t>标注了</a:t>
            </a:r>
            <a:r>
              <a:rPr kumimoji="1" lang="zh-CN" altLang="en-US" sz="2000" dirty="0">
                <a:solidFill>
                  <a:schemeClr val="tx1"/>
                </a:solidFill>
                <a:latin typeface="楷体_GB2312" pitchFamily="49" charset="-122"/>
              </a:rPr>
              <a:t>同名端</a:t>
            </a:r>
            <a:r>
              <a:rPr kumimoji="1" lang="zh-CN" altLang="en-US" sz="2000" dirty="0" smtClean="0">
                <a:solidFill>
                  <a:schemeClr val="tx1"/>
                </a:solidFill>
                <a:latin typeface="楷体_GB2312" pitchFamily="49" charset="-122"/>
              </a:rPr>
              <a:t>，分析两</a:t>
            </a:r>
            <a:r>
              <a:rPr kumimoji="1" lang="zh-CN" altLang="en-US" sz="2000" dirty="0">
                <a:solidFill>
                  <a:schemeClr val="tx1"/>
                </a:solidFill>
                <a:latin typeface="楷体_GB2312" pitchFamily="49" charset="-122"/>
              </a:rPr>
              <a:t>个线圈相互作用时，就不需考虑实际绕向，而只画出同名端</a:t>
            </a:r>
            <a:r>
              <a:rPr kumimoji="1" lang="zh-CN" altLang="en-US" sz="2000" dirty="0" smtClean="0">
                <a:solidFill>
                  <a:schemeClr val="tx1"/>
                </a:solidFill>
                <a:latin typeface="楷体_GB2312" pitchFamily="49" charset="-122"/>
              </a:rPr>
              <a:t>及 </a:t>
            </a:r>
            <a:r>
              <a:rPr kumimoji="1" lang="en-US" altLang="zh-CN" sz="2000" b="0" i="1" dirty="0" smtClean="0">
                <a:solidFill>
                  <a:schemeClr val="tx1"/>
                </a:solidFill>
              </a:rPr>
              <a:t>v</a:t>
            </a:r>
            <a:r>
              <a:rPr kumimoji="1" lang="zh-CN" altLang="en-US" sz="2000" b="0" i="1" dirty="0" smtClean="0">
                <a:solidFill>
                  <a:schemeClr val="tx1"/>
                </a:solidFill>
              </a:rPr>
              <a:t>、</a:t>
            </a:r>
            <a:r>
              <a:rPr kumimoji="1" lang="en-US" altLang="zh-CN" sz="2000" b="0" i="1" dirty="0" err="1" smtClean="0">
                <a:solidFill>
                  <a:schemeClr val="tx1"/>
                </a:solidFill>
              </a:rPr>
              <a:t>i</a:t>
            </a:r>
            <a:r>
              <a:rPr kumimoji="1" lang="en-US" altLang="zh-CN" sz="2000" b="0" i="1" dirty="0" smtClean="0">
                <a:solidFill>
                  <a:schemeClr val="tx1"/>
                </a:solidFill>
              </a:rPr>
              <a:t> </a:t>
            </a:r>
            <a:r>
              <a:rPr kumimoji="1" lang="zh-CN" altLang="en-US" sz="2000" dirty="0" smtClean="0">
                <a:solidFill>
                  <a:schemeClr val="tx1"/>
                </a:solidFill>
                <a:latin typeface="楷体_GB2312" pitchFamily="49" charset="-122"/>
              </a:rPr>
              <a:t>参考</a:t>
            </a:r>
            <a:r>
              <a:rPr kumimoji="1" lang="zh-CN" altLang="en-US" sz="2000" dirty="0">
                <a:solidFill>
                  <a:schemeClr val="tx1"/>
                </a:solidFill>
                <a:latin typeface="楷体_GB2312" pitchFamily="49" charset="-122"/>
              </a:rPr>
              <a:t>方向即可。</a:t>
            </a:r>
          </a:p>
        </p:txBody>
      </p:sp>
      <p:graphicFrame>
        <p:nvGraphicFramePr>
          <p:cNvPr id="138244" name="Object 4"/>
          <p:cNvGraphicFramePr>
            <a:graphicFrameLocks noChangeAspect="1"/>
          </p:cNvGraphicFramePr>
          <p:nvPr>
            <p:extLst>
              <p:ext uri="{D42A27DB-BD31-4B8C-83A1-F6EECF244321}">
                <p14:modId xmlns:p14="http://schemas.microsoft.com/office/powerpoint/2010/main" val="10196886"/>
              </p:ext>
            </p:extLst>
          </p:nvPr>
        </p:nvGraphicFramePr>
        <p:xfrm>
          <a:off x="6532560" y="3811612"/>
          <a:ext cx="1142424" cy="616896"/>
        </p:xfrm>
        <a:graphic>
          <a:graphicData uri="http://schemas.openxmlformats.org/presentationml/2006/ole">
            <mc:AlternateContent xmlns:mc="http://schemas.openxmlformats.org/markup-compatibility/2006">
              <mc:Choice xmlns:v="urn:schemas-microsoft-com:vml" Requires="v">
                <p:oleObj spid="_x0000_s67804" name="Equation" r:id="rId3" imgW="634680" imgH="342720" progId="Equation.DSMT4">
                  <p:embed/>
                </p:oleObj>
              </mc:Choice>
              <mc:Fallback>
                <p:oleObj name="Equation" r:id="rId3" imgW="634680" imgH="342720" progId="Equation.DSMT4">
                  <p:embed/>
                  <p:pic>
                    <p:nvPicPr>
                      <p:cNvPr id="0" name="Object 4"/>
                      <p:cNvPicPr>
                        <a:picLocks noChangeAspect="1" noChangeArrowheads="1"/>
                      </p:cNvPicPr>
                      <p:nvPr/>
                    </p:nvPicPr>
                    <p:blipFill>
                      <a:blip r:embed="rId4"/>
                      <a:srcRect/>
                      <a:stretch>
                        <a:fillRect/>
                      </a:stretch>
                    </p:blipFill>
                    <p:spPr bwMode="auto">
                      <a:xfrm>
                        <a:off x="6532560" y="3811612"/>
                        <a:ext cx="1142424" cy="616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5" name="Object 5"/>
          <p:cNvGraphicFramePr>
            <a:graphicFrameLocks noChangeAspect="1"/>
          </p:cNvGraphicFramePr>
          <p:nvPr>
            <p:extLst>
              <p:ext uri="{D42A27DB-BD31-4B8C-83A1-F6EECF244321}">
                <p14:modId xmlns:p14="http://schemas.microsoft.com/office/powerpoint/2010/main" val="3464531314"/>
              </p:ext>
            </p:extLst>
          </p:nvPr>
        </p:nvGraphicFramePr>
        <p:xfrm>
          <a:off x="6532560" y="5272382"/>
          <a:ext cx="1279800" cy="616896"/>
        </p:xfrm>
        <a:graphic>
          <a:graphicData uri="http://schemas.openxmlformats.org/presentationml/2006/ole">
            <mc:AlternateContent xmlns:mc="http://schemas.openxmlformats.org/markup-compatibility/2006">
              <mc:Choice xmlns:v="urn:schemas-microsoft-com:vml" Requires="v">
                <p:oleObj spid="_x0000_s67805" name="Equation" r:id="rId5" imgW="711000" imgH="342720" progId="Equation.DSMT4">
                  <p:embed/>
                </p:oleObj>
              </mc:Choice>
              <mc:Fallback>
                <p:oleObj name="Equation" r:id="rId5" imgW="711000" imgH="342720" progId="Equation.DSMT4">
                  <p:embed/>
                  <p:pic>
                    <p:nvPicPr>
                      <p:cNvPr id="0" name="Object 5"/>
                      <p:cNvPicPr>
                        <a:picLocks noChangeAspect="1" noChangeArrowheads="1"/>
                      </p:cNvPicPr>
                      <p:nvPr/>
                    </p:nvPicPr>
                    <p:blipFill>
                      <a:blip r:embed="rId6"/>
                      <a:srcRect/>
                      <a:stretch>
                        <a:fillRect/>
                      </a:stretch>
                    </p:blipFill>
                    <p:spPr bwMode="auto">
                      <a:xfrm>
                        <a:off x="6532560" y="5272382"/>
                        <a:ext cx="1279800" cy="616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8252" name="Group 12"/>
          <p:cNvGrpSpPr>
            <a:grpSpLocks/>
          </p:cNvGrpSpPr>
          <p:nvPr/>
        </p:nvGrpSpPr>
        <p:grpSpPr bwMode="auto">
          <a:xfrm>
            <a:off x="1419942" y="3411562"/>
            <a:ext cx="4392613" cy="1314450"/>
            <a:chOff x="612" y="1933"/>
            <a:chExt cx="2767" cy="828"/>
          </a:xfrm>
        </p:grpSpPr>
        <p:sp>
          <p:nvSpPr>
            <p:cNvPr id="67618" name="Line 13"/>
            <p:cNvSpPr>
              <a:spLocks noChangeShapeType="1"/>
            </p:cNvSpPr>
            <p:nvPr/>
          </p:nvSpPr>
          <p:spPr bwMode="auto">
            <a:xfrm>
              <a:off x="1424" y="2461"/>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19" name="Line 14"/>
            <p:cNvSpPr>
              <a:spLocks noChangeShapeType="1"/>
            </p:cNvSpPr>
            <p:nvPr/>
          </p:nvSpPr>
          <p:spPr bwMode="auto">
            <a:xfrm>
              <a:off x="680" y="2461"/>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20" name="Line 15"/>
            <p:cNvSpPr>
              <a:spLocks noChangeShapeType="1"/>
            </p:cNvSpPr>
            <p:nvPr/>
          </p:nvSpPr>
          <p:spPr bwMode="auto">
            <a:xfrm>
              <a:off x="680" y="2557"/>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21" name="Text Box 16"/>
            <p:cNvSpPr txBox="1">
              <a:spLocks noChangeArrowheads="1"/>
            </p:cNvSpPr>
            <p:nvPr/>
          </p:nvSpPr>
          <p:spPr bwMode="auto">
            <a:xfrm>
              <a:off x="704" y="2507"/>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67622" name="Text Box 17"/>
            <p:cNvSpPr txBox="1">
              <a:spLocks noChangeArrowheads="1"/>
            </p:cNvSpPr>
            <p:nvPr/>
          </p:nvSpPr>
          <p:spPr bwMode="auto">
            <a:xfrm>
              <a:off x="776" y="2189"/>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67623" name="Text Box 18"/>
            <p:cNvSpPr txBox="1">
              <a:spLocks noChangeArrowheads="1"/>
            </p:cNvSpPr>
            <p:nvPr/>
          </p:nvSpPr>
          <p:spPr bwMode="auto">
            <a:xfrm>
              <a:off x="2264" y="2221"/>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67624" name="Text Box 19"/>
            <p:cNvSpPr txBox="1">
              <a:spLocks noChangeArrowheads="1"/>
            </p:cNvSpPr>
            <p:nvPr/>
          </p:nvSpPr>
          <p:spPr bwMode="auto">
            <a:xfrm>
              <a:off x="2600" y="2429"/>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r>
                <a:rPr kumimoji="1" lang="en-US" altLang="zh-CN" sz="2000" b="0" baseline="-25000">
                  <a:solidFill>
                    <a:schemeClr val="tx1"/>
                  </a:solidFill>
                  <a:ea typeface="宋体" pitchFamily="2" charset="-122"/>
                </a:rPr>
                <a:t>21</a:t>
              </a:r>
              <a:endParaRPr kumimoji="1" lang="en-US" altLang="zh-CN" sz="2000" b="0">
                <a:solidFill>
                  <a:schemeClr val="tx1"/>
                </a:solidFill>
                <a:ea typeface="宋体" pitchFamily="2" charset="-122"/>
              </a:endParaRPr>
            </a:p>
          </p:txBody>
        </p:sp>
        <p:sp>
          <p:nvSpPr>
            <p:cNvPr id="67625" name="Oval 20"/>
            <p:cNvSpPr>
              <a:spLocks noChangeArrowheads="1"/>
            </p:cNvSpPr>
            <p:nvPr/>
          </p:nvSpPr>
          <p:spPr bwMode="auto">
            <a:xfrm>
              <a:off x="612" y="241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26" name="Oval 21"/>
            <p:cNvSpPr>
              <a:spLocks noChangeArrowheads="1"/>
            </p:cNvSpPr>
            <p:nvPr/>
          </p:nvSpPr>
          <p:spPr bwMode="auto">
            <a:xfrm>
              <a:off x="1814" y="242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27" name="Line 22"/>
            <p:cNvSpPr>
              <a:spLocks noChangeShapeType="1"/>
            </p:cNvSpPr>
            <p:nvPr/>
          </p:nvSpPr>
          <p:spPr bwMode="auto">
            <a:xfrm>
              <a:off x="2921" y="2461"/>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28" name="Line 23"/>
            <p:cNvSpPr>
              <a:spLocks noChangeShapeType="1"/>
            </p:cNvSpPr>
            <p:nvPr/>
          </p:nvSpPr>
          <p:spPr bwMode="auto">
            <a:xfrm>
              <a:off x="2174" y="2461"/>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29" name="Oval 24"/>
            <p:cNvSpPr>
              <a:spLocks noChangeArrowheads="1"/>
            </p:cNvSpPr>
            <p:nvPr/>
          </p:nvSpPr>
          <p:spPr bwMode="auto">
            <a:xfrm>
              <a:off x="2106" y="241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30" name="Oval 25"/>
            <p:cNvSpPr>
              <a:spLocks noChangeArrowheads="1"/>
            </p:cNvSpPr>
            <p:nvPr/>
          </p:nvSpPr>
          <p:spPr bwMode="auto">
            <a:xfrm>
              <a:off x="3311" y="2423"/>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31" name="Arc 26"/>
            <p:cNvSpPr>
              <a:spLocks/>
            </p:cNvSpPr>
            <p:nvPr/>
          </p:nvSpPr>
          <p:spPr bwMode="auto">
            <a:xfrm>
              <a:off x="1736" y="2077"/>
              <a:ext cx="592"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Lst>
              <a:ahLst/>
              <a:cxnLst>
                <a:cxn ang="T6">
                  <a:pos x="T0" y="T1"/>
                </a:cxn>
                <a:cxn ang="T7">
                  <a:pos x="T2" y="T3"/>
                </a:cxn>
                <a:cxn ang="T8">
                  <a:pos x="T4" y="T5"/>
                </a:cxn>
              </a:cxnLst>
              <a:rect l="0" t="0" r="r" b="b"/>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32" name="Arc 27"/>
            <p:cNvSpPr>
              <a:spLocks/>
            </p:cNvSpPr>
            <p:nvPr/>
          </p:nvSpPr>
          <p:spPr bwMode="auto">
            <a:xfrm flipH="1">
              <a:off x="968" y="2077"/>
              <a:ext cx="544"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Lst>
              <a:ahLst/>
              <a:cxnLst>
                <a:cxn ang="T6">
                  <a:pos x="T0" y="T1"/>
                </a:cxn>
                <a:cxn ang="T7">
                  <a:pos x="T2" y="T3"/>
                </a:cxn>
                <a:cxn ang="T8">
                  <a:pos x="T4" y="T5"/>
                </a:cxn>
              </a:cxnLst>
              <a:rect l="0" t="0" r="r" b="b"/>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33" name="Text Box 28"/>
            <p:cNvSpPr txBox="1">
              <a:spLocks noChangeArrowheads="1"/>
            </p:cNvSpPr>
            <p:nvPr/>
          </p:nvSpPr>
          <p:spPr bwMode="auto">
            <a:xfrm>
              <a:off x="2216" y="2509"/>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7634" name="Text Box 29"/>
            <p:cNvSpPr txBox="1">
              <a:spLocks noChangeArrowheads="1"/>
            </p:cNvSpPr>
            <p:nvPr/>
          </p:nvSpPr>
          <p:spPr bwMode="auto">
            <a:xfrm>
              <a:off x="3032" y="2509"/>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7635" name="Text Box 30"/>
            <p:cNvSpPr txBox="1">
              <a:spLocks noChangeArrowheads="1"/>
            </p:cNvSpPr>
            <p:nvPr/>
          </p:nvSpPr>
          <p:spPr bwMode="auto">
            <a:xfrm>
              <a:off x="1496" y="1933"/>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ea typeface="宋体" pitchFamily="2" charset="-122"/>
                </a:rPr>
                <a:t>M</a:t>
              </a:r>
              <a:endParaRPr kumimoji="1" lang="en-US" altLang="zh-CN" sz="2000" b="0">
                <a:solidFill>
                  <a:schemeClr val="tx1"/>
                </a:solidFill>
                <a:ea typeface="宋体" pitchFamily="2" charset="-122"/>
              </a:endParaRPr>
            </a:p>
          </p:txBody>
        </p:sp>
        <p:grpSp>
          <p:nvGrpSpPr>
            <p:cNvPr id="67636" name="Group 31"/>
            <p:cNvGrpSpPr>
              <a:grpSpLocks/>
            </p:cNvGrpSpPr>
            <p:nvPr/>
          </p:nvGrpSpPr>
          <p:grpSpPr bwMode="auto">
            <a:xfrm rot="-5400000">
              <a:off x="1179" y="2229"/>
              <a:ext cx="90" cy="408"/>
              <a:chOff x="2744" y="2931"/>
              <a:chExt cx="57" cy="283"/>
            </a:xfrm>
          </p:grpSpPr>
          <p:sp>
            <p:nvSpPr>
              <p:cNvPr id="67641" name="Arc 32"/>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42" name="Arc 33"/>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43" name="Arc 34"/>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67637" name="Group 35"/>
            <p:cNvGrpSpPr>
              <a:grpSpLocks/>
            </p:cNvGrpSpPr>
            <p:nvPr/>
          </p:nvGrpSpPr>
          <p:grpSpPr bwMode="auto">
            <a:xfrm rot="-5400000">
              <a:off x="2676" y="2229"/>
              <a:ext cx="90" cy="408"/>
              <a:chOff x="2744" y="2931"/>
              <a:chExt cx="57" cy="283"/>
            </a:xfrm>
          </p:grpSpPr>
          <p:sp>
            <p:nvSpPr>
              <p:cNvPr id="67638" name="Arc 36"/>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39" name="Arc 37"/>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40" name="Arc 38"/>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grpSp>
        <p:nvGrpSpPr>
          <p:cNvPr id="138279" name="Group 39"/>
          <p:cNvGrpSpPr>
            <a:grpSpLocks/>
          </p:cNvGrpSpPr>
          <p:nvPr/>
        </p:nvGrpSpPr>
        <p:grpSpPr bwMode="auto">
          <a:xfrm>
            <a:off x="1419942" y="4923605"/>
            <a:ext cx="4465637" cy="1320800"/>
            <a:chOff x="521" y="2704"/>
            <a:chExt cx="2813" cy="832"/>
          </a:xfrm>
        </p:grpSpPr>
        <p:sp>
          <p:nvSpPr>
            <p:cNvPr id="67592" name="Line 40"/>
            <p:cNvSpPr>
              <a:spLocks noChangeShapeType="1"/>
            </p:cNvSpPr>
            <p:nvPr/>
          </p:nvSpPr>
          <p:spPr bwMode="auto">
            <a:xfrm>
              <a:off x="1349" y="3232"/>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593" name="Line 41"/>
            <p:cNvSpPr>
              <a:spLocks noChangeShapeType="1"/>
            </p:cNvSpPr>
            <p:nvPr/>
          </p:nvSpPr>
          <p:spPr bwMode="auto">
            <a:xfrm>
              <a:off x="589" y="3232"/>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594" name="Line 42"/>
            <p:cNvSpPr>
              <a:spLocks noChangeShapeType="1"/>
            </p:cNvSpPr>
            <p:nvPr/>
          </p:nvSpPr>
          <p:spPr bwMode="auto">
            <a:xfrm>
              <a:off x="635" y="3328"/>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595" name="Text Box 43"/>
            <p:cNvSpPr txBox="1">
              <a:spLocks noChangeArrowheads="1"/>
            </p:cNvSpPr>
            <p:nvPr/>
          </p:nvSpPr>
          <p:spPr bwMode="auto">
            <a:xfrm>
              <a:off x="659" y="3284"/>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67596" name="Text Box 44"/>
            <p:cNvSpPr txBox="1">
              <a:spLocks noChangeArrowheads="1"/>
            </p:cNvSpPr>
            <p:nvPr/>
          </p:nvSpPr>
          <p:spPr bwMode="auto">
            <a:xfrm>
              <a:off x="685" y="2960"/>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67597" name="Text Box 45"/>
            <p:cNvSpPr txBox="1">
              <a:spLocks noChangeArrowheads="1"/>
            </p:cNvSpPr>
            <p:nvPr/>
          </p:nvSpPr>
          <p:spPr bwMode="auto">
            <a:xfrm>
              <a:off x="2219" y="299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67598" name="Text Box 46"/>
            <p:cNvSpPr txBox="1">
              <a:spLocks noChangeArrowheads="1"/>
            </p:cNvSpPr>
            <p:nvPr/>
          </p:nvSpPr>
          <p:spPr bwMode="auto">
            <a:xfrm>
              <a:off x="2555" y="3200"/>
              <a:ext cx="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r>
                <a:rPr kumimoji="1" lang="en-US" altLang="zh-CN" sz="2000" b="0" baseline="-25000">
                  <a:solidFill>
                    <a:schemeClr val="tx1"/>
                  </a:solidFill>
                  <a:ea typeface="宋体" pitchFamily="2" charset="-122"/>
                </a:rPr>
                <a:t>21</a:t>
              </a:r>
              <a:endParaRPr kumimoji="1" lang="en-US" altLang="zh-CN" sz="2000" b="0">
                <a:solidFill>
                  <a:schemeClr val="tx1"/>
                </a:solidFill>
                <a:ea typeface="宋体" pitchFamily="2" charset="-122"/>
              </a:endParaRPr>
            </a:p>
          </p:txBody>
        </p:sp>
        <p:sp>
          <p:nvSpPr>
            <p:cNvPr id="67599" name="Oval 47"/>
            <p:cNvSpPr>
              <a:spLocks noChangeArrowheads="1"/>
            </p:cNvSpPr>
            <p:nvPr/>
          </p:nvSpPr>
          <p:spPr bwMode="auto">
            <a:xfrm>
              <a:off x="521" y="3189"/>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00" name="Oval 48"/>
            <p:cNvSpPr>
              <a:spLocks noChangeArrowheads="1"/>
            </p:cNvSpPr>
            <p:nvPr/>
          </p:nvSpPr>
          <p:spPr bwMode="auto">
            <a:xfrm>
              <a:off x="1739" y="319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01" name="Line 49"/>
            <p:cNvSpPr>
              <a:spLocks noChangeShapeType="1"/>
            </p:cNvSpPr>
            <p:nvPr/>
          </p:nvSpPr>
          <p:spPr bwMode="auto">
            <a:xfrm>
              <a:off x="2876" y="3232"/>
              <a:ext cx="39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02" name="Line 50"/>
            <p:cNvSpPr>
              <a:spLocks noChangeShapeType="1"/>
            </p:cNvSpPr>
            <p:nvPr/>
          </p:nvSpPr>
          <p:spPr bwMode="auto">
            <a:xfrm>
              <a:off x="2129" y="3232"/>
              <a:ext cx="336"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03" name="Oval 51"/>
            <p:cNvSpPr>
              <a:spLocks noChangeArrowheads="1"/>
            </p:cNvSpPr>
            <p:nvPr/>
          </p:nvSpPr>
          <p:spPr bwMode="auto">
            <a:xfrm>
              <a:off x="2061" y="3189"/>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04" name="Oval 52"/>
            <p:cNvSpPr>
              <a:spLocks noChangeArrowheads="1"/>
            </p:cNvSpPr>
            <p:nvPr/>
          </p:nvSpPr>
          <p:spPr bwMode="auto">
            <a:xfrm>
              <a:off x="3266" y="3194"/>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7605" name="Arc 53"/>
            <p:cNvSpPr>
              <a:spLocks/>
            </p:cNvSpPr>
            <p:nvPr/>
          </p:nvSpPr>
          <p:spPr bwMode="auto">
            <a:xfrm>
              <a:off x="1691" y="2848"/>
              <a:ext cx="592"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Lst>
              <a:ahLst/>
              <a:cxnLst>
                <a:cxn ang="T6">
                  <a:pos x="T0" y="T1"/>
                </a:cxn>
                <a:cxn ang="T7">
                  <a:pos x="T2" y="T3"/>
                </a:cxn>
                <a:cxn ang="T8">
                  <a:pos x="T4" y="T5"/>
                </a:cxn>
              </a:cxnLst>
              <a:rect l="0" t="0" r="r" b="b"/>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06" name="Arc 54"/>
            <p:cNvSpPr>
              <a:spLocks/>
            </p:cNvSpPr>
            <p:nvPr/>
          </p:nvSpPr>
          <p:spPr bwMode="auto">
            <a:xfrm flipH="1">
              <a:off x="923" y="2848"/>
              <a:ext cx="544" cy="288"/>
            </a:xfrm>
            <a:custGeom>
              <a:avLst/>
              <a:gdLst>
                <a:gd name="T0" fmla="*/ 0 w 20759"/>
                <a:gd name="T1" fmla="*/ 0 h 21600"/>
                <a:gd name="T2" fmla="*/ 0 w 20759"/>
                <a:gd name="T3" fmla="*/ 0 h 21600"/>
                <a:gd name="T4" fmla="*/ 0 w 20759"/>
                <a:gd name="T5" fmla="*/ 0 h 21600"/>
                <a:gd name="T6" fmla="*/ 0 60000 65536"/>
                <a:gd name="T7" fmla="*/ 0 60000 65536"/>
                <a:gd name="T8" fmla="*/ 0 60000 65536"/>
              </a:gdLst>
              <a:ahLst/>
              <a:cxnLst>
                <a:cxn ang="T6">
                  <a:pos x="T0" y="T1"/>
                </a:cxn>
                <a:cxn ang="T7">
                  <a:pos x="T2" y="T3"/>
                </a:cxn>
                <a:cxn ang="T8">
                  <a:pos x="T4" y="T5"/>
                </a:cxn>
              </a:cxnLst>
              <a:rect l="0" t="0" r="r" b="b"/>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07" name="Text Box 55"/>
            <p:cNvSpPr txBox="1">
              <a:spLocks noChangeArrowheads="1"/>
            </p:cNvSpPr>
            <p:nvPr/>
          </p:nvSpPr>
          <p:spPr bwMode="auto">
            <a:xfrm>
              <a:off x="2171" y="3280"/>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7608" name="Text Box 56"/>
            <p:cNvSpPr txBox="1">
              <a:spLocks noChangeArrowheads="1"/>
            </p:cNvSpPr>
            <p:nvPr/>
          </p:nvSpPr>
          <p:spPr bwMode="auto">
            <a:xfrm>
              <a:off x="2987" y="3280"/>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7609" name="Text Box 57"/>
            <p:cNvSpPr txBox="1">
              <a:spLocks noChangeArrowheads="1"/>
            </p:cNvSpPr>
            <p:nvPr/>
          </p:nvSpPr>
          <p:spPr bwMode="auto">
            <a:xfrm>
              <a:off x="1451" y="270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ea typeface="宋体" pitchFamily="2" charset="-122"/>
                </a:rPr>
                <a:t>M</a:t>
              </a:r>
              <a:endParaRPr kumimoji="1" lang="en-US" altLang="zh-CN" sz="2000" b="0">
                <a:solidFill>
                  <a:schemeClr val="tx1"/>
                </a:solidFill>
                <a:ea typeface="宋体" pitchFamily="2" charset="-122"/>
              </a:endParaRPr>
            </a:p>
          </p:txBody>
        </p:sp>
        <p:grpSp>
          <p:nvGrpSpPr>
            <p:cNvPr id="67610" name="Group 58"/>
            <p:cNvGrpSpPr>
              <a:grpSpLocks/>
            </p:cNvGrpSpPr>
            <p:nvPr/>
          </p:nvGrpSpPr>
          <p:grpSpPr bwMode="auto">
            <a:xfrm rot="-5400000">
              <a:off x="2631" y="3000"/>
              <a:ext cx="90" cy="408"/>
              <a:chOff x="2744" y="2931"/>
              <a:chExt cx="57" cy="283"/>
            </a:xfrm>
          </p:grpSpPr>
          <p:sp>
            <p:nvSpPr>
              <p:cNvPr id="67615" name="Arc 59"/>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16" name="Arc 60"/>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17" name="Arc 61"/>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67611" name="Group 62"/>
            <p:cNvGrpSpPr>
              <a:grpSpLocks/>
            </p:cNvGrpSpPr>
            <p:nvPr/>
          </p:nvGrpSpPr>
          <p:grpSpPr bwMode="auto">
            <a:xfrm rot="-5400000">
              <a:off x="1089" y="3000"/>
              <a:ext cx="90" cy="408"/>
              <a:chOff x="2744" y="2931"/>
              <a:chExt cx="57" cy="283"/>
            </a:xfrm>
          </p:grpSpPr>
          <p:sp>
            <p:nvSpPr>
              <p:cNvPr id="67612" name="Arc 63"/>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13" name="Arc 64"/>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614" name="Arc 65"/>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sp>
        <p:nvSpPr>
          <p:cNvPr id="60" name="Text Box 65"/>
          <p:cNvSpPr txBox="1">
            <a:spLocks noChangeArrowheads="1"/>
          </p:cNvSpPr>
          <p:nvPr/>
        </p:nvSpPr>
        <p:spPr bwMode="auto">
          <a:xfrm>
            <a:off x="388938" y="548680"/>
            <a:ext cx="8288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zh-CN" sz="2400" dirty="0" smtClean="0">
                <a:solidFill>
                  <a:srgbClr val="990033"/>
                </a:solidFill>
              </a:rPr>
              <a:t>6.1.2 </a:t>
            </a:r>
            <a:r>
              <a:rPr lang="zh-CN" altLang="en-US" sz="2400" dirty="0" smtClean="0">
                <a:solidFill>
                  <a:srgbClr val="990033"/>
                </a:solidFill>
              </a:rPr>
              <a:t>具有</a:t>
            </a:r>
            <a:r>
              <a:rPr lang="zh-CN" altLang="en-US" sz="2400" dirty="0">
                <a:solidFill>
                  <a:srgbClr val="990033"/>
                </a:solidFill>
              </a:rPr>
              <a:t>互感的电感的伏安特性</a:t>
            </a:r>
            <a:endParaRPr lang="en-US" altLang="zh-CN" sz="2400" dirty="0">
              <a:solidFill>
                <a:srgbClr val="99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inVertical)">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Effect transition="in" filter="wipe(left)">
                                      <p:cBhvr>
                                        <p:cTn id="12" dur="500"/>
                                        <p:tgtEl>
                                          <p:spTgt spid="1382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52"/>
                                        </p:tgtEl>
                                        <p:attrNameLst>
                                          <p:attrName>style.visibility</p:attrName>
                                        </p:attrNameLst>
                                      </p:cBhvr>
                                      <p:to>
                                        <p:strVal val="visible"/>
                                      </p:to>
                                    </p:set>
                                    <p:animEffect transition="in" filter="blinds(horizontal)">
                                      <p:cBhvr>
                                        <p:cTn id="17" dur="500"/>
                                        <p:tgtEl>
                                          <p:spTgt spid="13825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38244"/>
                                        </p:tgtEl>
                                        <p:attrNameLst>
                                          <p:attrName>style.visibility</p:attrName>
                                        </p:attrNameLst>
                                      </p:cBhvr>
                                      <p:to>
                                        <p:strVal val="visible"/>
                                      </p:to>
                                    </p:set>
                                    <p:anim calcmode="lin" valueType="num">
                                      <p:cBhvr additive="base">
                                        <p:cTn id="22" dur="500" fill="hold"/>
                                        <p:tgtEl>
                                          <p:spTgt spid="138244"/>
                                        </p:tgtEl>
                                        <p:attrNameLst>
                                          <p:attrName>ppt_x</p:attrName>
                                        </p:attrNameLst>
                                      </p:cBhvr>
                                      <p:tavLst>
                                        <p:tav tm="0">
                                          <p:val>
                                            <p:strVal val="1+#ppt_w/2"/>
                                          </p:val>
                                        </p:tav>
                                        <p:tav tm="100000">
                                          <p:val>
                                            <p:strVal val="#ppt_x"/>
                                          </p:val>
                                        </p:tav>
                                      </p:tavLst>
                                    </p:anim>
                                    <p:anim calcmode="lin" valueType="num">
                                      <p:cBhvr additive="base">
                                        <p:cTn id="23"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8279"/>
                                        </p:tgtEl>
                                        <p:attrNameLst>
                                          <p:attrName>style.visibility</p:attrName>
                                        </p:attrNameLst>
                                      </p:cBhvr>
                                      <p:to>
                                        <p:strVal val="visible"/>
                                      </p:to>
                                    </p:set>
                                    <p:animEffect transition="in" filter="blinds(horizontal)">
                                      <p:cBhvr>
                                        <p:cTn id="28" dur="500"/>
                                        <p:tgtEl>
                                          <p:spTgt spid="13827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38245"/>
                                        </p:tgtEl>
                                        <p:attrNameLst>
                                          <p:attrName>style.visibility</p:attrName>
                                        </p:attrNameLst>
                                      </p:cBhvr>
                                      <p:to>
                                        <p:strVal val="visible"/>
                                      </p:to>
                                    </p:set>
                                    <p:anim calcmode="lin" valueType="num">
                                      <p:cBhvr additive="base">
                                        <p:cTn id="33" dur="500" fill="hold"/>
                                        <p:tgtEl>
                                          <p:spTgt spid="138245"/>
                                        </p:tgtEl>
                                        <p:attrNameLst>
                                          <p:attrName>ppt_x</p:attrName>
                                        </p:attrNameLst>
                                      </p:cBhvr>
                                      <p:tavLst>
                                        <p:tav tm="0">
                                          <p:val>
                                            <p:strVal val="1+#ppt_w/2"/>
                                          </p:val>
                                        </p:tav>
                                        <p:tav tm="100000">
                                          <p:val>
                                            <p:strVal val="#ppt_x"/>
                                          </p:val>
                                        </p:tav>
                                      </p:tavLst>
                                    </p:anim>
                                    <p:anim calcmode="lin" valueType="num">
                                      <p:cBhvr additive="base">
                                        <p:cTn id="34"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ext Box 3"/>
          <p:cNvSpPr txBox="1">
            <a:spLocks noChangeArrowheads="1"/>
          </p:cNvSpPr>
          <p:nvPr/>
        </p:nvSpPr>
        <p:spPr bwMode="auto">
          <a:xfrm>
            <a:off x="539749" y="1018306"/>
            <a:ext cx="5693868"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400" dirty="0" smtClean="0">
                <a:solidFill>
                  <a:srgbClr val="990033"/>
                </a:solidFill>
                <a:ea typeface="宋体" charset="-122"/>
              </a:rPr>
              <a:t>一、耦合</a:t>
            </a:r>
            <a:r>
              <a:rPr kumimoji="1" lang="zh-CN" altLang="en-US" sz="2400" dirty="0">
                <a:solidFill>
                  <a:srgbClr val="990033"/>
                </a:solidFill>
                <a:ea typeface="宋体" charset="-122"/>
              </a:rPr>
              <a:t>电感的</a:t>
            </a:r>
            <a:r>
              <a:rPr kumimoji="1" lang="zh-CN" altLang="en-US" sz="2400" dirty="0" smtClean="0">
                <a:solidFill>
                  <a:srgbClr val="990033"/>
                </a:solidFill>
                <a:ea typeface="宋体" charset="-122"/>
              </a:rPr>
              <a:t>串联</a:t>
            </a:r>
            <a:endParaRPr kumimoji="1" lang="zh-CN" altLang="en-US" sz="2400" dirty="0">
              <a:solidFill>
                <a:srgbClr val="990033"/>
              </a:solidFill>
              <a:ea typeface="宋体" charset="-122"/>
            </a:endParaRPr>
          </a:p>
        </p:txBody>
      </p:sp>
      <p:sp>
        <p:nvSpPr>
          <p:cNvPr id="141316" name="Text Box 4"/>
          <p:cNvSpPr txBox="1">
            <a:spLocks noChangeArrowheads="1"/>
          </p:cNvSpPr>
          <p:nvPr/>
        </p:nvSpPr>
        <p:spPr bwMode="auto">
          <a:xfrm>
            <a:off x="827584" y="1613033"/>
            <a:ext cx="2736304" cy="461665"/>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457200" indent="-457200" eaLnBrk="1" hangingPunct="1">
              <a:buAutoNum type="arabicPeriod"/>
            </a:pPr>
            <a:r>
              <a:rPr kumimoji="1" lang="zh-CN" altLang="en-US" sz="2400" dirty="0" smtClean="0">
                <a:solidFill>
                  <a:schemeClr val="accent2"/>
                </a:solidFill>
                <a:ea typeface="宋体" charset="-122"/>
              </a:rPr>
              <a:t>顺</a:t>
            </a:r>
            <a:r>
              <a:rPr kumimoji="1" lang="zh-CN" altLang="en-US" sz="2400" dirty="0">
                <a:solidFill>
                  <a:schemeClr val="accent2"/>
                </a:solidFill>
                <a:ea typeface="宋体" charset="-122"/>
              </a:rPr>
              <a:t>接</a:t>
            </a:r>
            <a:r>
              <a:rPr kumimoji="1" lang="zh-CN" altLang="en-US" sz="2400" dirty="0" smtClean="0">
                <a:solidFill>
                  <a:schemeClr val="accent2"/>
                </a:solidFill>
                <a:ea typeface="宋体" charset="-122"/>
              </a:rPr>
              <a:t>串联</a:t>
            </a:r>
            <a:r>
              <a:rPr kumimoji="1" lang="en-US" altLang="zh-CN" sz="2400" dirty="0" smtClean="0">
                <a:solidFill>
                  <a:schemeClr val="accent2"/>
                </a:solidFill>
                <a:ea typeface="宋体" charset="-122"/>
              </a:rPr>
              <a:t>      </a:t>
            </a:r>
            <a:endParaRPr kumimoji="1" lang="zh-CN" altLang="en-US" sz="2400" dirty="0">
              <a:solidFill>
                <a:schemeClr val="accent2"/>
              </a:solidFill>
              <a:ea typeface="宋体" charset="-122"/>
            </a:endParaRPr>
          </a:p>
        </p:txBody>
      </p:sp>
      <p:graphicFrame>
        <p:nvGraphicFramePr>
          <p:cNvPr id="141317" name="Object 5"/>
          <p:cNvGraphicFramePr>
            <a:graphicFrameLocks noChangeAspect="1"/>
          </p:cNvGraphicFramePr>
          <p:nvPr>
            <p:extLst>
              <p:ext uri="{D42A27DB-BD31-4B8C-83A1-F6EECF244321}">
                <p14:modId xmlns:p14="http://schemas.microsoft.com/office/powerpoint/2010/main" val="594845282"/>
              </p:ext>
            </p:extLst>
          </p:nvPr>
        </p:nvGraphicFramePr>
        <p:xfrm>
          <a:off x="944563" y="3340540"/>
          <a:ext cx="4617648" cy="594216"/>
        </p:xfrm>
        <a:graphic>
          <a:graphicData uri="http://schemas.openxmlformats.org/presentationml/2006/ole">
            <mc:AlternateContent xmlns:mc="http://schemas.openxmlformats.org/markup-compatibility/2006">
              <mc:Choice xmlns:v="urn:schemas-microsoft-com:vml" Requires="v">
                <p:oleObj spid="_x0000_s70023" name="Equation" r:id="rId3" imgW="2565360" imgH="330120" progId="Equation.DSMT4">
                  <p:embed/>
                </p:oleObj>
              </mc:Choice>
              <mc:Fallback>
                <p:oleObj name="Equation" r:id="rId3" imgW="2565360" imgH="330120" progId="Equation.DSMT4">
                  <p:embed/>
                  <p:pic>
                    <p:nvPicPr>
                      <p:cNvPr id="0" name="Object 5"/>
                      <p:cNvPicPr>
                        <a:picLocks noChangeAspect="1" noChangeArrowheads="1"/>
                      </p:cNvPicPr>
                      <p:nvPr/>
                    </p:nvPicPr>
                    <p:blipFill>
                      <a:blip r:embed="rId4"/>
                      <a:srcRect/>
                      <a:stretch>
                        <a:fillRect/>
                      </a:stretch>
                    </p:blipFill>
                    <p:spPr bwMode="auto">
                      <a:xfrm>
                        <a:off x="944563" y="3340540"/>
                        <a:ext cx="4617648" cy="59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18" name="Object 6"/>
          <p:cNvGraphicFramePr>
            <a:graphicFrameLocks noChangeAspect="1"/>
          </p:cNvGraphicFramePr>
          <p:nvPr>
            <p:extLst>
              <p:ext uri="{D42A27DB-BD31-4B8C-83A1-F6EECF244321}">
                <p14:modId xmlns:p14="http://schemas.microsoft.com/office/powerpoint/2010/main" val="429794569"/>
              </p:ext>
            </p:extLst>
          </p:nvPr>
        </p:nvGraphicFramePr>
        <p:xfrm>
          <a:off x="949855" y="5913290"/>
          <a:ext cx="4571768" cy="400050"/>
        </p:xfrm>
        <a:graphic>
          <a:graphicData uri="http://schemas.openxmlformats.org/presentationml/2006/ole">
            <mc:AlternateContent xmlns:mc="http://schemas.openxmlformats.org/markup-compatibility/2006">
              <mc:Choice xmlns:v="urn:schemas-microsoft-com:vml" Requires="v">
                <p:oleObj spid="_x0000_s70024" name="公式" r:id="rId5" imgW="2285884" imgH="200025" progId="Equation.3">
                  <p:embed/>
                </p:oleObj>
              </mc:Choice>
              <mc:Fallback>
                <p:oleObj name="公式" r:id="rId5" imgW="2285884" imgH="20002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855" y="5913290"/>
                        <a:ext cx="4571768" cy="400050"/>
                      </a:xfrm>
                      <a:prstGeom prst="rect">
                        <a:avLst/>
                      </a:prstGeom>
                      <a:noFill/>
                      <a:ln>
                        <a:noFill/>
                      </a:ln>
                      <a:effectLst/>
                      <a:extLst/>
                    </p:spPr>
                  </p:pic>
                </p:oleObj>
              </mc:Fallback>
            </mc:AlternateContent>
          </a:graphicData>
        </a:graphic>
      </p:graphicFrame>
      <p:sp>
        <p:nvSpPr>
          <p:cNvPr id="141319" name="AutoShape 7"/>
          <p:cNvSpPr>
            <a:spLocks noChangeArrowheads="1"/>
          </p:cNvSpPr>
          <p:nvPr/>
        </p:nvSpPr>
        <p:spPr bwMode="auto">
          <a:xfrm rot="5400000">
            <a:off x="7451725" y="3683719"/>
            <a:ext cx="647700" cy="215900"/>
          </a:xfrm>
          <a:prstGeom prst="rightArrow">
            <a:avLst>
              <a:gd name="adj1" fmla="val 50000"/>
              <a:gd name="adj2" fmla="val 75000"/>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141320" name="AutoShape 8" descr="羊皮纸"/>
          <p:cNvSpPr>
            <a:spLocks noChangeArrowheads="1"/>
          </p:cNvSpPr>
          <p:nvPr/>
        </p:nvSpPr>
        <p:spPr bwMode="auto">
          <a:xfrm>
            <a:off x="4338184" y="5202242"/>
            <a:ext cx="1885411" cy="459006"/>
          </a:xfrm>
          <a:prstGeom prst="wedgeRoundRectCallout">
            <a:avLst>
              <a:gd name="adj1" fmla="val 84736"/>
              <a:gd name="adj2" fmla="val -44968"/>
              <a:gd name="adj3" fmla="val 16667"/>
            </a:avLst>
          </a:prstGeom>
          <a:solidFill>
            <a:srgbClr val="99CCFF"/>
          </a:solidFill>
          <a:ln>
            <a:noFill/>
          </a:ln>
          <a:effectLs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r>
              <a:rPr lang="zh-CN" altLang="en-US" sz="2000" dirty="0">
                <a:solidFill>
                  <a:schemeClr val="tx1"/>
                </a:solidFill>
                <a:latin typeface="Arial" charset="0"/>
              </a:rPr>
              <a:t>去耦等效电路</a:t>
            </a:r>
          </a:p>
        </p:txBody>
      </p:sp>
      <p:grpSp>
        <p:nvGrpSpPr>
          <p:cNvPr id="141327" name="Group 15"/>
          <p:cNvGrpSpPr>
            <a:grpSpLocks/>
          </p:cNvGrpSpPr>
          <p:nvPr/>
        </p:nvGrpSpPr>
        <p:grpSpPr bwMode="auto">
          <a:xfrm>
            <a:off x="3858716" y="1450900"/>
            <a:ext cx="4845050" cy="1695450"/>
            <a:chOff x="752" y="2024"/>
            <a:chExt cx="3052" cy="1068"/>
          </a:xfrm>
        </p:grpSpPr>
        <p:sp>
          <p:nvSpPr>
            <p:cNvPr id="69662" name="Text Box 16"/>
            <p:cNvSpPr txBox="1">
              <a:spLocks noChangeArrowheads="1"/>
            </p:cNvSpPr>
            <p:nvPr/>
          </p:nvSpPr>
          <p:spPr bwMode="auto">
            <a:xfrm>
              <a:off x="752" y="2482"/>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endParaRPr kumimoji="1" lang="en-US" altLang="zh-CN" sz="2000" b="0">
                <a:solidFill>
                  <a:schemeClr val="tx1"/>
                </a:solidFill>
                <a:ea typeface="宋体" pitchFamily="2" charset="-122"/>
              </a:endParaRPr>
            </a:p>
          </p:txBody>
        </p:sp>
        <p:sp>
          <p:nvSpPr>
            <p:cNvPr id="69663" name="Text Box 17"/>
            <p:cNvSpPr txBox="1">
              <a:spLocks noChangeArrowheads="1"/>
            </p:cNvSpPr>
            <p:nvPr/>
          </p:nvSpPr>
          <p:spPr bwMode="auto">
            <a:xfrm>
              <a:off x="2229" y="202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69664" name="Line 18"/>
            <p:cNvSpPr>
              <a:spLocks noChangeShapeType="1"/>
            </p:cNvSpPr>
            <p:nvPr/>
          </p:nvSpPr>
          <p:spPr bwMode="auto">
            <a:xfrm>
              <a:off x="2925" y="2478"/>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69665" name="Line 19"/>
            <p:cNvSpPr>
              <a:spLocks noChangeShapeType="1"/>
            </p:cNvSpPr>
            <p:nvPr/>
          </p:nvSpPr>
          <p:spPr bwMode="auto">
            <a:xfrm>
              <a:off x="998" y="2478"/>
              <a:ext cx="839"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69666" name="Line 20"/>
            <p:cNvSpPr>
              <a:spLocks noChangeShapeType="1"/>
            </p:cNvSpPr>
            <p:nvPr/>
          </p:nvSpPr>
          <p:spPr bwMode="auto">
            <a:xfrm flipH="1" flipV="1">
              <a:off x="930" y="2499"/>
              <a:ext cx="5" cy="272"/>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67" name="Text Box 21"/>
            <p:cNvSpPr txBox="1">
              <a:spLocks noChangeArrowheads="1"/>
            </p:cNvSpPr>
            <p:nvPr/>
          </p:nvSpPr>
          <p:spPr bwMode="auto">
            <a:xfrm>
              <a:off x="1701" y="2452"/>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69668" name="Text Box 22"/>
            <p:cNvSpPr txBox="1">
              <a:spLocks noChangeArrowheads="1"/>
            </p:cNvSpPr>
            <p:nvPr/>
          </p:nvSpPr>
          <p:spPr bwMode="auto">
            <a:xfrm>
              <a:off x="2381" y="2452"/>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69669" name="Text Box 23"/>
            <p:cNvSpPr txBox="1">
              <a:spLocks noChangeArrowheads="1"/>
            </p:cNvSpPr>
            <p:nvPr/>
          </p:nvSpPr>
          <p:spPr bwMode="auto">
            <a:xfrm>
              <a:off x="2971" y="2491"/>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69670" name="Oval 24"/>
            <p:cNvSpPr>
              <a:spLocks noChangeArrowheads="1"/>
            </p:cNvSpPr>
            <p:nvPr/>
          </p:nvSpPr>
          <p:spPr bwMode="auto">
            <a:xfrm>
              <a:off x="962" y="2839"/>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9671" name="Oval 25"/>
            <p:cNvSpPr>
              <a:spLocks noChangeArrowheads="1"/>
            </p:cNvSpPr>
            <p:nvPr/>
          </p:nvSpPr>
          <p:spPr bwMode="auto">
            <a:xfrm>
              <a:off x="3575" y="2841"/>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9672" name="Arc 26"/>
            <p:cNvSpPr>
              <a:spLocks/>
            </p:cNvSpPr>
            <p:nvPr/>
          </p:nvSpPr>
          <p:spPr bwMode="auto">
            <a:xfrm rot="467013">
              <a:off x="2472" y="2194"/>
              <a:ext cx="324" cy="281"/>
            </a:xfrm>
            <a:custGeom>
              <a:avLst/>
              <a:gdLst>
                <a:gd name="T0" fmla="*/ 0 w 19335"/>
                <a:gd name="T1" fmla="*/ 0 h 21600"/>
                <a:gd name="T2" fmla="*/ 0 w 19335"/>
                <a:gd name="T3" fmla="*/ 0 h 21600"/>
                <a:gd name="T4" fmla="*/ 0 w 19335"/>
                <a:gd name="T5" fmla="*/ 0 h 21600"/>
                <a:gd name="T6" fmla="*/ 0 60000 65536"/>
                <a:gd name="T7" fmla="*/ 0 60000 65536"/>
                <a:gd name="T8" fmla="*/ 0 60000 65536"/>
              </a:gdLst>
              <a:ahLst/>
              <a:cxnLst>
                <a:cxn ang="T6">
                  <a:pos x="T0" y="T1"/>
                </a:cxn>
                <a:cxn ang="T7">
                  <a:pos x="T2" y="T3"/>
                </a:cxn>
                <a:cxn ang="T8">
                  <a:pos x="T4" y="T5"/>
                </a:cxn>
              </a:cxnLst>
              <a:rect l="0" t="0" r="r" b="b"/>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73" name="Arc 27"/>
            <p:cNvSpPr>
              <a:spLocks/>
            </p:cNvSpPr>
            <p:nvPr/>
          </p:nvSpPr>
          <p:spPr bwMode="auto">
            <a:xfrm rot="220785" flipH="1">
              <a:off x="1943" y="2171"/>
              <a:ext cx="347" cy="281"/>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74" name="Text Box 28"/>
            <p:cNvSpPr txBox="1">
              <a:spLocks noChangeArrowheads="1"/>
            </p:cNvSpPr>
            <p:nvPr/>
          </p:nvSpPr>
          <p:spPr bwMode="auto">
            <a:xfrm>
              <a:off x="1020" y="2523"/>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75" name="Text Box 29"/>
            <p:cNvSpPr txBox="1">
              <a:spLocks noChangeArrowheads="1"/>
            </p:cNvSpPr>
            <p:nvPr/>
          </p:nvSpPr>
          <p:spPr bwMode="auto">
            <a:xfrm>
              <a:off x="3379" y="252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76" name="Text Box 30"/>
            <p:cNvSpPr txBox="1">
              <a:spLocks noChangeArrowheads="1"/>
            </p:cNvSpPr>
            <p:nvPr/>
          </p:nvSpPr>
          <p:spPr bwMode="auto">
            <a:xfrm>
              <a:off x="1219" y="2156"/>
              <a:ext cx="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R</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69677" name="Text Box 31"/>
            <p:cNvSpPr txBox="1">
              <a:spLocks noChangeArrowheads="1"/>
            </p:cNvSpPr>
            <p:nvPr/>
          </p:nvSpPr>
          <p:spPr bwMode="auto">
            <a:xfrm>
              <a:off x="3152" y="2153"/>
              <a:ext cx="65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R</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69678" name="Text Box 32"/>
            <p:cNvSpPr txBox="1">
              <a:spLocks noChangeArrowheads="1"/>
            </p:cNvSpPr>
            <p:nvPr/>
          </p:nvSpPr>
          <p:spPr bwMode="auto">
            <a:xfrm>
              <a:off x="1700" y="2069"/>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69679" name="Text Box 33"/>
            <p:cNvSpPr txBox="1">
              <a:spLocks noChangeArrowheads="1"/>
            </p:cNvSpPr>
            <p:nvPr/>
          </p:nvSpPr>
          <p:spPr bwMode="auto">
            <a:xfrm>
              <a:off x="2789" y="2069"/>
              <a:ext cx="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69680" name="Text Box 34"/>
            <p:cNvSpPr txBox="1">
              <a:spLocks noChangeArrowheads="1"/>
            </p:cNvSpPr>
            <p:nvPr/>
          </p:nvSpPr>
          <p:spPr bwMode="auto">
            <a:xfrm>
              <a:off x="1429" y="2523"/>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69681" name="Text Box 35"/>
            <p:cNvSpPr txBox="1">
              <a:spLocks noChangeArrowheads="1"/>
            </p:cNvSpPr>
            <p:nvPr/>
          </p:nvSpPr>
          <p:spPr bwMode="auto">
            <a:xfrm>
              <a:off x="2290" y="2523"/>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82" name="Text Box 36"/>
            <p:cNvSpPr txBox="1">
              <a:spLocks noChangeArrowheads="1"/>
            </p:cNvSpPr>
            <p:nvPr/>
          </p:nvSpPr>
          <p:spPr bwMode="auto">
            <a:xfrm>
              <a:off x="2109" y="252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83" name="Text Box 37"/>
            <p:cNvSpPr txBox="1">
              <a:spLocks noChangeArrowheads="1"/>
            </p:cNvSpPr>
            <p:nvPr/>
          </p:nvSpPr>
          <p:spPr bwMode="auto">
            <a:xfrm>
              <a:off x="2154" y="2795"/>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v</a:t>
              </a:r>
              <a:endParaRPr kumimoji="1" lang="en-US" altLang="zh-CN" sz="2000" b="0" dirty="0">
                <a:solidFill>
                  <a:schemeClr val="tx1"/>
                </a:solidFill>
                <a:ea typeface="宋体" pitchFamily="2" charset="-122"/>
              </a:endParaRPr>
            </a:p>
          </p:txBody>
        </p:sp>
        <p:sp>
          <p:nvSpPr>
            <p:cNvPr id="69684" name="Text Box 38"/>
            <p:cNvSpPr txBox="1">
              <a:spLocks noChangeArrowheads="1"/>
            </p:cNvSpPr>
            <p:nvPr/>
          </p:nvSpPr>
          <p:spPr bwMode="auto">
            <a:xfrm>
              <a:off x="1020" y="2795"/>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85" name="Text Box 39"/>
            <p:cNvSpPr txBox="1">
              <a:spLocks noChangeArrowheads="1"/>
            </p:cNvSpPr>
            <p:nvPr/>
          </p:nvSpPr>
          <p:spPr bwMode="auto">
            <a:xfrm>
              <a:off x="3334" y="2840"/>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86" name="Line 40"/>
            <p:cNvSpPr>
              <a:spLocks noChangeShapeType="1"/>
            </p:cNvSpPr>
            <p:nvPr/>
          </p:nvSpPr>
          <p:spPr bwMode="auto">
            <a:xfrm>
              <a:off x="2245" y="2478"/>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87" name="Line 41"/>
            <p:cNvSpPr>
              <a:spLocks noChangeShapeType="1"/>
            </p:cNvSpPr>
            <p:nvPr/>
          </p:nvSpPr>
          <p:spPr bwMode="auto">
            <a:xfrm>
              <a:off x="998" y="2478"/>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69688" name="Line 42"/>
            <p:cNvSpPr>
              <a:spLocks noChangeShapeType="1"/>
            </p:cNvSpPr>
            <p:nvPr/>
          </p:nvSpPr>
          <p:spPr bwMode="auto">
            <a:xfrm>
              <a:off x="3606" y="2478"/>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69689" name="Rectangle 43"/>
            <p:cNvSpPr>
              <a:spLocks noChangeArrowheads="1"/>
            </p:cNvSpPr>
            <p:nvPr/>
          </p:nvSpPr>
          <p:spPr bwMode="auto">
            <a:xfrm>
              <a:off x="3107" y="2412"/>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9690" name="Rectangle 44"/>
            <p:cNvSpPr>
              <a:spLocks noChangeArrowheads="1"/>
            </p:cNvSpPr>
            <p:nvPr/>
          </p:nvSpPr>
          <p:spPr bwMode="auto">
            <a:xfrm>
              <a:off x="1202" y="2412"/>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69691" name="Group 45"/>
            <p:cNvGrpSpPr>
              <a:grpSpLocks/>
            </p:cNvGrpSpPr>
            <p:nvPr/>
          </p:nvGrpSpPr>
          <p:grpSpPr bwMode="auto">
            <a:xfrm rot="-5400000">
              <a:off x="1996" y="2228"/>
              <a:ext cx="90" cy="408"/>
              <a:chOff x="2744" y="2931"/>
              <a:chExt cx="57" cy="283"/>
            </a:xfrm>
          </p:grpSpPr>
          <p:sp>
            <p:nvSpPr>
              <p:cNvPr id="69696" name="Arc 46"/>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97" name="Arc 47"/>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98" name="Arc 48"/>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69692" name="Group 49"/>
            <p:cNvGrpSpPr>
              <a:grpSpLocks/>
            </p:cNvGrpSpPr>
            <p:nvPr/>
          </p:nvGrpSpPr>
          <p:grpSpPr bwMode="auto">
            <a:xfrm rot="-5400000">
              <a:off x="2676" y="2228"/>
              <a:ext cx="90" cy="408"/>
              <a:chOff x="2744" y="2931"/>
              <a:chExt cx="57" cy="283"/>
            </a:xfrm>
          </p:grpSpPr>
          <p:sp>
            <p:nvSpPr>
              <p:cNvPr id="69693" name="Arc 50"/>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94" name="Arc 51"/>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95" name="Arc 52"/>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grpSp>
        <p:nvGrpSpPr>
          <p:cNvPr id="141365" name="Group 53"/>
          <p:cNvGrpSpPr>
            <a:grpSpLocks/>
          </p:cNvGrpSpPr>
          <p:nvPr/>
        </p:nvGrpSpPr>
        <p:grpSpPr bwMode="auto">
          <a:xfrm>
            <a:off x="6948488" y="4331422"/>
            <a:ext cx="1535112" cy="2062164"/>
            <a:chOff x="1338" y="2208"/>
            <a:chExt cx="967" cy="1299"/>
          </a:xfrm>
        </p:grpSpPr>
        <p:sp>
          <p:nvSpPr>
            <p:cNvPr id="69644" name="Line 54"/>
            <p:cNvSpPr>
              <a:spLocks noChangeShapeType="1"/>
            </p:cNvSpPr>
            <p:nvPr/>
          </p:nvSpPr>
          <p:spPr bwMode="auto">
            <a:xfrm>
              <a:off x="1495" y="2244"/>
              <a:ext cx="71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45" name="Line 55"/>
            <p:cNvSpPr>
              <a:spLocks noChangeShapeType="1"/>
            </p:cNvSpPr>
            <p:nvPr/>
          </p:nvSpPr>
          <p:spPr bwMode="auto">
            <a:xfrm>
              <a:off x="1610" y="2296"/>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46" name="Text Box 56"/>
            <p:cNvSpPr txBox="1">
              <a:spLocks noChangeArrowheads="1"/>
            </p:cNvSpPr>
            <p:nvPr/>
          </p:nvSpPr>
          <p:spPr bwMode="auto">
            <a:xfrm>
              <a:off x="1656" y="2268"/>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dirty="0">
                <a:solidFill>
                  <a:schemeClr val="tx1"/>
                </a:solidFill>
                <a:ea typeface="宋体" pitchFamily="2" charset="-122"/>
              </a:endParaRPr>
            </a:p>
          </p:txBody>
        </p:sp>
        <p:sp>
          <p:nvSpPr>
            <p:cNvPr id="69647" name="Oval 57"/>
            <p:cNvSpPr>
              <a:spLocks noChangeArrowheads="1"/>
            </p:cNvSpPr>
            <p:nvPr/>
          </p:nvSpPr>
          <p:spPr bwMode="auto">
            <a:xfrm>
              <a:off x="1421" y="220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9648" name="Oval 58"/>
            <p:cNvSpPr>
              <a:spLocks noChangeArrowheads="1"/>
            </p:cNvSpPr>
            <p:nvPr/>
          </p:nvSpPr>
          <p:spPr bwMode="auto">
            <a:xfrm>
              <a:off x="1409" y="3439"/>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69649" name="Text Box 59"/>
            <p:cNvSpPr txBox="1">
              <a:spLocks noChangeArrowheads="1"/>
            </p:cNvSpPr>
            <p:nvPr/>
          </p:nvSpPr>
          <p:spPr bwMode="auto">
            <a:xfrm>
              <a:off x="1949" y="2418"/>
              <a:ext cx="3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R</a:t>
              </a:r>
              <a:endParaRPr kumimoji="1" lang="en-US" altLang="zh-CN" sz="2000" b="0" dirty="0">
                <a:solidFill>
                  <a:schemeClr val="tx1"/>
                </a:solidFill>
                <a:ea typeface="宋体" pitchFamily="2" charset="-122"/>
              </a:endParaRPr>
            </a:p>
          </p:txBody>
        </p:sp>
        <p:sp>
          <p:nvSpPr>
            <p:cNvPr id="69650" name="Text Box 60"/>
            <p:cNvSpPr txBox="1">
              <a:spLocks noChangeArrowheads="1"/>
            </p:cNvSpPr>
            <p:nvPr/>
          </p:nvSpPr>
          <p:spPr bwMode="auto">
            <a:xfrm>
              <a:off x="1993" y="2967"/>
              <a:ext cx="3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L</a:t>
              </a:r>
              <a:endParaRPr kumimoji="1" lang="en-US" altLang="zh-CN" sz="2000" b="0" dirty="0">
                <a:solidFill>
                  <a:schemeClr val="tx1"/>
                </a:solidFill>
                <a:ea typeface="宋体" pitchFamily="2" charset="-122"/>
              </a:endParaRPr>
            </a:p>
          </p:txBody>
        </p:sp>
        <p:sp>
          <p:nvSpPr>
            <p:cNvPr id="69651" name="Text Box 61"/>
            <p:cNvSpPr txBox="1">
              <a:spLocks noChangeArrowheads="1"/>
            </p:cNvSpPr>
            <p:nvPr/>
          </p:nvSpPr>
          <p:spPr bwMode="auto">
            <a:xfrm>
              <a:off x="1338" y="2725"/>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endParaRPr kumimoji="1" lang="en-US" altLang="zh-CN" sz="2000" b="0">
                <a:solidFill>
                  <a:schemeClr val="tx1"/>
                </a:solidFill>
                <a:ea typeface="宋体" pitchFamily="2" charset="-122"/>
              </a:endParaRPr>
            </a:p>
          </p:txBody>
        </p:sp>
        <p:sp>
          <p:nvSpPr>
            <p:cNvPr id="69652" name="Text Box 62"/>
            <p:cNvSpPr txBox="1">
              <a:spLocks noChangeArrowheads="1"/>
            </p:cNvSpPr>
            <p:nvPr/>
          </p:nvSpPr>
          <p:spPr bwMode="auto">
            <a:xfrm>
              <a:off x="1338" y="2256"/>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53" name="Text Box 63"/>
            <p:cNvSpPr txBox="1">
              <a:spLocks noChangeArrowheads="1"/>
            </p:cNvSpPr>
            <p:nvPr/>
          </p:nvSpPr>
          <p:spPr bwMode="auto">
            <a:xfrm>
              <a:off x="1338" y="311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69654" name="Line 64"/>
            <p:cNvSpPr>
              <a:spLocks noChangeShapeType="1"/>
            </p:cNvSpPr>
            <p:nvPr/>
          </p:nvSpPr>
          <p:spPr bwMode="auto">
            <a:xfrm flipH="1">
              <a:off x="2203" y="2238"/>
              <a:ext cx="8" cy="69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55" name="Line 65"/>
            <p:cNvSpPr>
              <a:spLocks noChangeShapeType="1"/>
            </p:cNvSpPr>
            <p:nvPr/>
          </p:nvSpPr>
          <p:spPr bwMode="auto">
            <a:xfrm>
              <a:off x="2200" y="3294"/>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56" name="Line 66"/>
            <p:cNvSpPr>
              <a:spLocks noChangeShapeType="1"/>
            </p:cNvSpPr>
            <p:nvPr/>
          </p:nvSpPr>
          <p:spPr bwMode="auto">
            <a:xfrm>
              <a:off x="1474" y="3475"/>
              <a:ext cx="7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57" name="Rectangle 67"/>
            <p:cNvSpPr>
              <a:spLocks noChangeArrowheads="1"/>
            </p:cNvSpPr>
            <p:nvPr/>
          </p:nvSpPr>
          <p:spPr bwMode="auto">
            <a:xfrm>
              <a:off x="2145" y="2387"/>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69658" name="Group 68"/>
            <p:cNvGrpSpPr>
              <a:grpSpLocks/>
            </p:cNvGrpSpPr>
            <p:nvPr/>
          </p:nvGrpSpPr>
          <p:grpSpPr bwMode="auto">
            <a:xfrm>
              <a:off x="2194" y="2931"/>
              <a:ext cx="91" cy="363"/>
              <a:chOff x="2740" y="2931"/>
              <a:chExt cx="57" cy="283"/>
            </a:xfrm>
          </p:grpSpPr>
          <p:sp>
            <p:nvSpPr>
              <p:cNvPr id="69659" name="Arc 69"/>
              <p:cNvSpPr>
                <a:spLocks/>
              </p:cNvSpPr>
              <p:nvPr/>
            </p:nvSpPr>
            <p:spPr bwMode="auto">
              <a:xfrm rot="10800000" flipH="1" flipV="1">
                <a:off x="2740"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60" name="Arc 70"/>
              <p:cNvSpPr>
                <a:spLocks/>
              </p:cNvSpPr>
              <p:nvPr/>
            </p:nvSpPr>
            <p:spPr bwMode="auto">
              <a:xfrm rot="10800000" flipH="1" flipV="1">
                <a:off x="2740"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661" name="Arc 71"/>
              <p:cNvSpPr>
                <a:spLocks/>
              </p:cNvSpPr>
              <p:nvPr/>
            </p:nvSpPr>
            <p:spPr bwMode="auto">
              <a:xfrm rot="10800000" flipH="1" flipV="1">
                <a:off x="2740"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graphicFrame>
        <p:nvGraphicFramePr>
          <p:cNvPr id="141384" name="Object 72"/>
          <p:cNvGraphicFramePr>
            <a:graphicFrameLocks noChangeAspect="1"/>
          </p:cNvGraphicFramePr>
          <p:nvPr>
            <p:extLst>
              <p:ext uri="{D42A27DB-BD31-4B8C-83A1-F6EECF244321}">
                <p14:modId xmlns:p14="http://schemas.microsoft.com/office/powerpoint/2010/main" val="2797257765"/>
              </p:ext>
            </p:extLst>
          </p:nvPr>
        </p:nvGraphicFramePr>
        <p:xfrm>
          <a:off x="985059" y="4808978"/>
          <a:ext cx="1417176" cy="594216"/>
        </p:xfrm>
        <a:graphic>
          <a:graphicData uri="http://schemas.openxmlformats.org/presentationml/2006/ole">
            <mc:AlternateContent xmlns:mc="http://schemas.openxmlformats.org/markup-compatibility/2006">
              <mc:Choice xmlns:v="urn:schemas-microsoft-com:vml" Requires="v">
                <p:oleObj spid="_x0000_s70025" name="Equation" r:id="rId7" imgW="787320" imgH="330120" progId="Equation.DSMT4">
                  <p:embed/>
                </p:oleObj>
              </mc:Choice>
              <mc:Fallback>
                <p:oleObj name="Equation" r:id="rId7" imgW="787320" imgH="330120" progId="Equation.DSMT4">
                  <p:embed/>
                  <p:pic>
                    <p:nvPicPr>
                      <p:cNvPr id="0" name="Object 72"/>
                      <p:cNvPicPr>
                        <a:picLocks noChangeAspect="1" noChangeArrowheads="1"/>
                      </p:cNvPicPr>
                      <p:nvPr/>
                    </p:nvPicPr>
                    <p:blipFill>
                      <a:blip r:embed="rId8"/>
                      <a:srcRect/>
                      <a:stretch>
                        <a:fillRect/>
                      </a:stretch>
                    </p:blipFill>
                    <p:spPr bwMode="auto">
                      <a:xfrm>
                        <a:off x="985059" y="4808978"/>
                        <a:ext cx="1417176" cy="59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85" name="Object 73"/>
          <p:cNvGraphicFramePr>
            <a:graphicFrameLocks noChangeAspect="1"/>
          </p:cNvGraphicFramePr>
          <p:nvPr>
            <p:extLst>
              <p:ext uri="{D42A27DB-BD31-4B8C-83A1-F6EECF244321}">
                <p14:modId xmlns:p14="http://schemas.microsoft.com/office/powerpoint/2010/main" val="214693670"/>
              </p:ext>
            </p:extLst>
          </p:nvPr>
        </p:nvGraphicFramePr>
        <p:xfrm>
          <a:off x="963613" y="4093015"/>
          <a:ext cx="3611304" cy="594216"/>
        </p:xfrm>
        <a:graphic>
          <a:graphicData uri="http://schemas.openxmlformats.org/presentationml/2006/ole">
            <mc:AlternateContent xmlns:mc="http://schemas.openxmlformats.org/markup-compatibility/2006">
              <mc:Choice xmlns:v="urn:schemas-microsoft-com:vml" Requires="v">
                <p:oleObj spid="_x0000_s70026" name="Equation" r:id="rId9" imgW="2006280" imgH="330120" progId="Equation.DSMT4">
                  <p:embed/>
                </p:oleObj>
              </mc:Choice>
              <mc:Fallback>
                <p:oleObj name="Equation" r:id="rId9" imgW="2006280" imgH="330120" progId="Equation.DSMT4">
                  <p:embed/>
                  <p:pic>
                    <p:nvPicPr>
                      <p:cNvPr id="0" name="Object 73"/>
                      <p:cNvPicPr>
                        <a:picLocks noChangeAspect="1" noChangeArrowheads="1"/>
                      </p:cNvPicPr>
                      <p:nvPr/>
                    </p:nvPicPr>
                    <p:blipFill>
                      <a:blip r:embed="rId10"/>
                      <a:srcRect/>
                      <a:stretch>
                        <a:fillRect/>
                      </a:stretch>
                    </p:blipFill>
                    <p:spPr bwMode="auto">
                      <a:xfrm>
                        <a:off x="963613" y="4093015"/>
                        <a:ext cx="3611304" cy="59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65"/>
          <p:cNvSpPr txBox="1">
            <a:spLocks noChangeArrowheads="1"/>
          </p:cNvSpPr>
          <p:nvPr/>
        </p:nvSpPr>
        <p:spPr bwMode="auto">
          <a:xfrm>
            <a:off x="388938" y="404664"/>
            <a:ext cx="8288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zh-CN" sz="2400" dirty="0" smtClean="0">
                <a:solidFill>
                  <a:srgbClr val="990033"/>
                </a:solidFill>
              </a:rPr>
              <a:t>6.1.3 </a:t>
            </a:r>
            <a:r>
              <a:rPr lang="zh-CN" altLang="en-US" sz="2400" dirty="0" smtClean="0">
                <a:solidFill>
                  <a:srgbClr val="990033"/>
                </a:solidFill>
              </a:rPr>
              <a:t>具有</a:t>
            </a:r>
            <a:r>
              <a:rPr lang="zh-CN" altLang="en-US" sz="2400" dirty="0">
                <a:solidFill>
                  <a:srgbClr val="990033"/>
                </a:solidFill>
              </a:rPr>
              <a:t>互感的电感元件的串并联</a:t>
            </a:r>
            <a:endParaRPr lang="en-US" altLang="zh-CN" sz="2400" dirty="0">
              <a:solidFill>
                <a:srgbClr val="99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0-#ppt_w/2"/>
                                          </p:val>
                                        </p:tav>
                                        <p:tav tm="100000">
                                          <p:val>
                                            <p:strVal val="#ppt_x"/>
                                          </p:val>
                                        </p:tav>
                                      </p:tavLst>
                                    </p:anim>
                                    <p:anim calcmode="lin" valueType="num">
                                      <p:cBhvr additive="base">
                                        <p:cTn id="8"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6"/>
                                        </p:tgtEl>
                                        <p:attrNameLst>
                                          <p:attrName>style.visibility</p:attrName>
                                        </p:attrNameLst>
                                      </p:cBhvr>
                                      <p:to>
                                        <p:strVal val="visible"/>
                                      </p:to>
                                    </p:set>
                                    <p:anim calcmode="lin" valueType="num">
                                      <p:cBhvr additive="base">
                                        <p:cTn id="13" dur="500" fill="hold"/>
                                        <p:tgtEl>
                                          <p:spTgt spid="141316"/>
                                        </p:tgtEl>
                                        <p:attrNameLst>
                                          <p:attrName>ppt_x</p:attrName>
                                        </p:attrNameLst>
                                      </p:cBhvr>
                                      <p:tavLst>
                                        <p:tav tm="0">
                                          <p:val>
                                            <p:strVal val="0-#ppt_w/2"/>
                                          </p:val>
                                        </p:tav>
                                        <p:tav tm="100000">
                                          <p:val>
                                            <p:strVal val="#ppt_x"/>
                                          </p:val>
                                        </p:tav>
                                      </p:tavLst>
                                    </p:anim>
                                    <p:anim calcmode="lin" valueType="num">
                                      <p:cBhvr additive="base">
                                        <p:cTn id="14"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41327"/>
                                        </p:tgtEl>
                                        <p:attrNameLst>
                                          <p:attrName>style.visibility</p:attrName>
                                        </p:attrNameLst>
                                      </p:cBhvr>
                                      <p:to>
                                        <p:strVal val="visible"/>
                                      </p:to>
                                    </p:set>
                                    <p:animEffect transition="in" filter="blinds(horizontal)">
                                      <p:cBhvr>
                                        <p:cTn id="19" dur="500"/>
                                        <p:tgtEl>
                                          <p:spTgt spid="1413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41317"/>
                                        </p:tgtEl>
                                        <p:attrNameLst>
                                          <p:attrName>style.visibility</p:attrName>
                                        </p:attrNameLst>
                                      </p:cBhvr>
                                      <p:to>
                                        <p:strVal val="visible"/>
                                      </p:to>
                                    </p:set>
                                    <p:animEffect transition="in" filter="strips(downRight)">
                                      <p:cBhvr>
                                        <p:cTn id="24" dur="2000"/>
                                        <p:tgtEl>
                                          <p:spTgt spid="1413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141385"/>
                                        </p:tgtEl>
                                        <p:attrNameLst>
                                          <p:attrName>style.visibility</p:attrName>
                                        </p:attrNameLst>
                                      </p:cBhvr>
                                      <p:to>
                                        <p:strVal val="visible"/>
                                      </p:to>
                                    </p:set>
                                    <p:animEffect transition="in" filter="strips(downRight)">
                                      <p:cBhvr>
                                        <p:cTn id="29" dur="2000"/>
                                        <p:tgtEl>
                                          <p:spTgt spid="1413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141384"/>
                                        </p:tgtEl>
                                        <p:attrNameLst>
                                          <p:attrName>style.visibility</p:attrName>
                                        </p:attrNameLst>
                                      </p:cBhvr>
                                      <p:to>
                                        <p:strVal val="visible"/>
                                      </p:to>
                                    </p:set>
                                    <p:animEffect transition="in" filter="strips(downRight)">
                                      <p:cBhvr>
                                        <p:cTn id="34" dur="2000"/>
                                        <p:tgtEl>
                                          <p:spTgt spid="14138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41318"/>
                                        </p:tgtEl>
                                        <p:attrNameLst>
                                          <p:attrName>style.visibility</p:attrName>
                                        </p:attrNameLst>
                                      </p:cBhvr>
                                      <p:to>
                                        <p:strVal val="visible"/>
                                      </p:to>
                                    </p:set>
                                    <p:animEffect transition="in" filter="wipe(left)">
                                      <p:cBhvr>
                                        <p:cTn id="39" dur="2000"/>
                                        <p:tgtEl>
                                          <p:spTgt spid="1413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141319"/>
                                        </p:tgtEl>
                                        <p:attrNameLst>
                                          <p:attrName>style.visibility</p:attrName>
                                        </p:attrNameLst>
                                      </p:cBhvr>
                                      <p:to>
                                        <p:strVal val="visible"/>
                                      </p:to>
                                    </p:set>
                                    <p:animEffect transition="in" filter="slide(fromTop)">
                                      <p:cBhvr>
                                        <p:cTn id="44" dur="500"/>
                                        <p:tgtEl>
                                          <p:spTgt spid="141319"/>
                                        </p:tgtEl>
                                      </p:cBhvr>
                                    </p:animEffect>
                                  </p:childTnLst>
                                </p:cTn>
                              </p:par>
                            </p:childTnLst>
                          </p:cTn>
                        </p:par>
                        <p:par>
                          <p:cTn id="45" fill="hold" nodeType="afterGroup">
                            <p:stCondLst>
                              <p:cond delay="500"/>
                            </p:stCondLst>
                            <p:childTnLst>
                              <p:par>
                                <p:cTn id="46" presetID="3" presetClass="entr" presetSubtype="10" fill="hold" nodeType="afterEffect">
                                  <p:stCondLst>
                                    <p:cond delay="0"/>
                                  </p:stCondLst>
                                  <p:childTnLst>
                                    <p:set>
                                      <p:cBhvr>
                                        <p:cTn id="47" dur="1" fill="hold">
                                          <p:stCondLst>
                                            <p:cond delay="0"/>
                                          </p:stCondLst>
                                        </p:cTn>
                                        <p:tgtEl>
                                          <p:spTgt spid="141365"/>
                                        </p:tgtEl>
                                        <p:attrNameLst>
                                          <p:attrName>style.visibility</p:attrName>
                                        </p:attrNameLst>
                                      </p:cBhvr>
                                      <p:to>
                                        <p:strVal val="visible"/>
                                      </p:to>
                                    </p:set>
                                    <p:animEffect transition="in" filter="blinds(horizontal)">
                                      <p:cBhvr>
                                        <p:cTn id="48" dur="500"/>
                                        <p:tgtEl>
                                          <p:spTgt spid="141365"/>
                                        </p:tgtEl>
                                      </p:cBhvr>
                                    </p:animEffect>
                                  </p:childTnLst>
                                </p:cTn>
                              </p:par>
                            </p:childTnLst>
                          </p:cTn>
                        </p:par>
                        <p:par>
                          <p:cTn id="49" fill="hold" nodeType="afterGroup">
                            <p:stCondLst>
                              <p:cond delay="1000"/>
                            </p:stCondLst>
                            <p:childTnLst>
                              <p:par>
                                <p:cTn id="50" presetID="20" presetClass="entr" presetSubtype="0" fill="hold" grpId="0" nodeType="afterEffect">
                                  <p:stCondLst>
                                    <p:cond delay="0"/>
                                  </p:stCondLst>
                                  <p:childTnLst>
                                    <p:set>
                                      <p:cBhvr>
                                        <p:cTn id="51" dur="1" fill="hold">
                                          <p:stCondLst>
                                            <p:cond delay="0"/>
                                          </p:stCondLst>
                                        </p:cTn>
                                        <p:tgtEl>
                                          <p:spTgt spid="141320"/>
                                        </p:tgtEl>
                                        <p:attrNameLst>
                                          <p:attrName>style.visibility</p:attrName>
                                        </p:attrNameLst>
                                      </p:cBhvr>
                                      <p:to>
                                        <p:strVal val="visible"/>
                                      </p:to>
                                    </p:set>
                                    <p:animEffect transition="in" filter="wedge">
                                      <p:cBhvr>
                                        <p:cTn id="52" dur="2000"/>
                                        <p:tgtEl>
                                          <p:spTgt spid="14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P spid="141316" grpId="0"/>
      <p:bldP spid="141319" grpId="0" animBg="1"/>
      <p:bldP spid="1413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611187" y="404813"/>
            <a:ext cx="7380288" cy="461665"/>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r>
              <a:rPr kumimoji="1" lang="en-US" altLang="zh-CN" sz="2400" dirty="0" smtClean="0">
                <a:solidFill>
                  <a:schemeClr val="accent2"/>
                </a:solidFill>
                <a:ea typeface="宋体" charset="-122"/>
              </a:rPr>
              <a:t>2. </a:t>
            </a:r>
            <a:r>
              <a:rPr kumimoji="1" lang="zh-CN" altLang="en-US" sz="2400" dirty="0" smtClean="0">
                <a:solidFill>
                  <a:schemeClr val="accent2"/>
                </a:solidFill>
                <a:ea typeface="宋体" charset="-122"/>
              </a:rPr>
              <a:t>反</a:t>
            </a:r>
            <a:r>
              <a:rPr kumimoji="1" lang="zh-CN" altLang="en-US" sz="2400" dirty="0">
                <a:solidFill>
                  <a:schemeClr val="accent2"/>
                </a:solidFill>
                <a:ea typeface="宋体" charset="-122"/>
              </a:rPr>
              <a:t>接</a:t>
            </a:r>
            <a:r>
              <a:rPr kumimoji="1" lang="zh-CN" altLang="en-US" sz="2400" dirty="0" smtClean="0">
                <a:solidFill>
                  <a:schemeClr val="accent2"/>
                </a:solidFill>
                <a:ea typeface="宋体" charset="-122"/>
              </a:rPr>
              <a:t>串联</a:t>
            </a:r>
            <a:endParaRPr kumimoji="1" lang="zh-CN" altLang="en-US" sz="2400" dirty="0">
              <a:solidFill>
                <a:schemeClr val="accent2"/>
              </a:solidFill>
              <a:ea typeface="宋体" charset="-122"/>
            </a:endParaRPr>
          </a:p>
        </p:txBody>
      </p:sp>
      <p:graphicFrame>
        <p:nvGraphicFramePr>
          <p:cNvPr id="142339" name="Object 3"/>
          <p:cNvGraphicFramePr>
            <a:graphicFrameLocks noChangeAspect="1"/>
          </p:cNvGraphicFramePr>
          <p:nvPr>
            <p:extLst>
              <p:ext uri="{D42A27DB-BD31-4B8C-83A1-F6EECF244321}">
                <p14:modId xmlns:p14="http://schemas.microsoft.com/office/powerpoint/2010/main" val="2939973994"/>
              </p:ext>
            </p:extLst>
          </p:nvPr>
        </p:nvGraphicFramePr>
        <p:xfrm>
          <a:off x="2382704" y="4437112"/>
          <a:ext cx="4400684" cy="400050"/>
        </p:xfrm>
        <a:graphic>
          <a:graphicData uri="http://schemas.openxmlformats.org/presentationml/2006/ole">
            <mc:AlternateContent xmlns:mc="http://schemas.openxmlformats.org/markup-compatibility/2006">
              <mc:Choice xmlns:v="urn:schemas-microsoft-com:vml" Requires="v">
                <p:oleObj spid="_x0000_s71045" name="公式" r:id="rId3" imgW="2200342" imgH="200025" progId="Equation.3">
                  <p:embed/>
                </p:oleObj>
              </mc:Choice>
              <mc:Fallback>
                <p:oleObj name="公式" r:id="rId3" imgW="2200342" imgH="2000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704" y="4437112"/>
                        <a:ext cx="4400684" cy="400050"/>
                      </a:xfrm>
                      <a:prstGeom prst="rect">
                        <a:avLst/>
                      </a:prstGeom>
                      <a:noFill/>
                      <a:ln>
                        <a:noFill/>
                      </a:ln>
                      <a:effectLst/>
                      <a:extLst/>
                    </p:spPr>
                  </p:pic>
                </p:oleObj>
              </mc:Fallback>
            </mc:AlternateContent>
          </a:graphicData>
        </a:graphic>
      </p:graphicFrame>
      <p:sp>
        <p:nvSpPr>
          <p:cNvPr id="142340" name="AutoShape 4"/>
          <p:cNvSpPr>
            <a:spLocks noChangeArrowheads="1"/>
          </p:cNvSpPr>
          <p:nvPr/>
        </p:nvSpPr>
        <p:spPr bwMode="auto">
          <a:xfrm>
            <a:off x="5483226" y="1700212"/>
            <a:ext cx="809625" cy="215900"/>
          </a:xfrm>
          <a:prstGeom prst="rightArrow">
            <a:avLst>
              <a:gd name="adj1" fmla="val 50000"/>
              <a:gd name="adj2" fmla="val 93750"/>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aphicFrame>
        <p:nvGraphicFramePr>
          <p:cNvPr id="142341" name="Object 5"/>
          <p:cNvGraphicFramePr>
            <a:graphicFrameLocks noChangeAspect="1"/>
          </p:cNvGraphicFramePr>
          <p:nvPr>
            <p:extLst>
              <p:ext uri="{D42A27DB-BD31-4B8C-83A1-F6EECF244321}">
                <p14:modId xmlns:p14="http://schemas.microsoft.com/office/powerpoint/2010/main" val="1199187006"/>
              </p:ext>
            </p:extLst>
          </p:nvPr>
        </p:nvGraphicFramePr>
        <p:xfrm>
          <a:off x="1041400" y="2849563"/>
          <a:ext cx="4937125" cy="1235075"/>
        </p:xfrm>
        <a:graphic>
          <a:graphicData uri="http://schemas.openxmlformats.org/presentationml/2006/ole">
            <mc:AlternateContent xmlns:mc="http://schemas.openxmlformats.org/markup-compatibility/2006">
              <mc:Choice xmlns:v="urn:schemas-microsoft-com:vml" Requires="v">
                <p:oleObj spid="_x0000_s71046" name="Equation" r:id="rId5" imgW="2743200" imgH="685800" progId="Equation.DSMT4">
                  <p:embed/>
                </p:oleObj>
              </mc:Choice>
              <mc:Fallback>
                <p:oleObj name="Equation" r:id="rId5" imgW="2743200" imgH="685800" progId="Equation.DSMT4">
                  <p:embed/>
                  <p:pic>
                    <p:nvPicPr>
                      <p:cNvPr id="0" name="Object 5"/>
                      <p:cNvPicPr>
                        <a:picLocks noChangeAspect="1" noChangeArrowheads="1"/>
                      </p:cNvPicPr>
                      <p:nvPr/>
                    </p:nvPicPr>
                    <p:blipFill>
                      <a:blip r:embed="rId6"/>
                      <a:srcRect/>
                      <a:stretch>
                        <a:fillRect/>
                      </a:stretch>
                    </p:blipFill>
                    <p:spPr bwMode="auto">
                      <a:xfrm>
                        <a:off x="1041400" y="2849563"/>
                        <a:ext cx="493712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2" name="Object 6"/>
          <p:cNvGraphicFramePr>
            <a:graphicFrameLocks noChangeAspect="1"/>
          </p:cNvGraphicFramePr>
          <p:nvPr>
            <p:extLst>
              <p:ext uri="{D42A27DB-BD31-4B8C-83A1-F6EECF244321}">
                <p14:modId xmlns:p14="http://schemas.microsoft.com/office/powerpoint/2010/main" val="2820782551"/>
              </p:ext>
            </p:extLst>
          </p:nvPr>
        </p:nvGraphicFramePr>
        <p:xfrm>
          <a:off x="6131595" y="5747008"/>
          <a:ext cx="1828800" cy="634320"/>
        </p:xfrm>
        <a:graphic>
          <a:graphicData uri="http://schemas.openxmlformats.org/presentationml/2006/ole">
            <mc:AlternateContent xmlns:mc="http://schemas.openxmlformats.org/markup-compatibility/2006">
              <mc:Choice xmlns:v="urn:schemas-microsoft-com:vml" Requires="v">
                <p:oleObj spid="_x0000_s71047" name="Equation" r:id="rId7" imgW="914400" imgH="317160" progId="Equation.DSMT4">
                  <p:embed/>
                </p:oleObj>
              </mc:Choice>
              <mc:Fallback>
                <p:oleObj name="Equation" r:id="rId7" imgW="914400" imgH="317160" progId="Equation.DSMT4">
                  <p:embed/>
                  <p:pic>
                    <p:nvPicPr>
                      <p:cNvPr id="0" name="Object 6"/>
                      <p:cNvPicPr>
                        <a:picLocks noChangeAspect="1" noChangeArrowheads="1"/>
                      </p:cNvPicPr>
                      <p:nvPr/>
                    </p:nvPicPr>
                    <p:blipFill>
                      <a:blip r:embed="rId8"/>
                      <a:srcRect/>
                      <a:stretch>
                        <a:fillRect/>
                      </a:stretch>
                    </p:blipFill>
                    <p:spPr bwMode="auto">
                      <a:xfrm>
                        <a:off x="6131595" y="5747008"/>
                        <a:ext cx="1828800" cy="63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3" name="Object 7"/>
          <p:cNvGraphicFramePr>
            <a:graphicFrameLocks noChangeAspect="1"/>
          </p:cNvGraphicFramePr>
          <p:nvPr>
            <p:extLst>
              <p:ext uri="{D42A27DB-BD31-4B8C-83A1-F6EECF244321}">
                <p14:modId xmlns:p14="http://schemas.microsoft.com/office/powerpoint/2010/main" val="3055247450"/>
              </p:ext>
            </p:extLst>
          </p:nvPr>
        </p:nvGraphicFramePr>
        <p:xfrm>
          <a:off x="2051720" y="5867658"/>
          <a:ext cx="2463120" cy="406080"/>
        </p:xfrm>
        <a:graphic>
          <a:graphicData uri="http://schemas.openxmlformats.org/presentationml/2006/ole">
            <mc:AlternateContent xmlns:mc="http://schemas.openxmlformats.org/markup-compatibility/2006">
              <mc:Choice xmlns:v="urn:schemas-microsoft-com:vml" Requires="v">
                <p:oleObj spid="_x0000_s71048" name="Equation" r:id="rId9" imgW="1231560" imgH="203040" progId="Equation.DSMT4">
                  <p:embed/>
                </p:oleObj>
              </mc:Choice>
              <mc:Fallback>
                <p:oleObj name="Equation" r:id="rId9" imgW="1231560" imgH="203040" progId="Equation.DSMT4">
                  <p:embed/>
                  <p:pic>
                    <p:nvPicPr>
                      <p:cNvPr id="0" name="Object 7"/>
                      <p:cNvPicPr>
                        <a:picLocks noChangeAspect="1" noChangeArrowheads="1"/>
                      </p:cNvPicPr>
                      <p:nvPr/>
                    </p:nvPicPr>
                    <p:blipFill>
                      <a:blip r:embed="rId10"/>
                      <a:srcRect/>
                      <a:stretch>
                        <a:fillRect/>
                      </a:stretch>
                    </p:blipFill>
                    <p:spPr bwMode="auto">
                      <a:xfrm>
                        <a:off x="2051720" y="5867658"/>
                        <a:ext cx="2463120" cy="4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4" name="Line 8"/>
          <p:cNvSpPr>
            <a:spLocks noChangeShapeType="1"/>
          </p:cNvSpPr>
          <p:nvPr/>
        </p:nvSpPr>
        <p:spPr bwMode="auto">
          <a:xfrm>
            <a:off x="5147270" y="6088320"/>
            <a:ext cx="576263"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grpSp>
        <p:nvGrpSpPr>
          <p:cNvPr id="142351" name="Group 15"/>
          <p:cNvGrpSpPr>
            <a:grpSpLocks/>
          </p:cNvGrpSpPr>
          <p:nvPr/>
        </p:nvGrpSpPr>
        <p:grpSpPr bwMode="auto">
          <a:xfrm>
            <a:off x="539750" y="1052513"/>
            <a:ext cx="4943475" cy="1695450"/>
            <a:chOff x="340" y="663"/>
            <a:chExt cx="3114" cy="1068"/>
          </a:xfrm>
        </p:grpSpPr>
        <p:sp>
          <p:nvSpPr>
            <p:cNvPr id="70688" name="Text Box 16"/>
            <p:cNvSpPr txBox="1">
              <a:spLocks noChangeArrowheads="1"/>
            </p:cNvSpPr>
            <p:nvPr/>
          </p:nvSpPr>
          <p:spPr bwMode="auto">
            <a:xfrm>
              <a:off x="340" y="1071"/>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endParaRPr kumimoji="1" lang="en-US" altLang="zh-CN" sz="2000" b="0">
                <a:solidFill>
                  <a:schemeClr val="tx1"/>
                </a:solidFill>
                <a:ea typeface="宋体" pitchFamily="2" charset="-122"/>
              </a:endParaRPr>
            </a:p>
          </p:txBody>
        </p:sp>
        <p:sp>
          <p:nvSpPr>
            <p:cNvPr id="70689" name="Text Box 17"/>
            <p:cNvSpPr txBox="1">
              <a:spLocks noChangeArrowheads="1"/>
            </p:cNvSpPr>
            <p:nvPr/>
          </p:nvSpPr>
          <p:spPr bwMode="auto">
            <a:xfrm>
              <a:off x="1912" y="663"/>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70690" name="Line 18"/>
            <p:cNvSpPr>
              <a:spLocks noChangeShapeType="1"/>
            </p:cNvSpPr>
            <p:nvPr/>
          </p:nvSpPr>
          <p:spPr bwMode="auto">
            <a:xfrm>
              <a:off x="2608" y="1117"/>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0691" name="Line 19"/>
            <p:cNvSpPr>
              <a:spLocks noChangeShapeType="1"/>
            </p:cNvSpPr>
            <p:nvPr/>
          </p:nvSpPr>
          <p:spPr bwMode="auto">
            <a:xfrm>
              <a:off x="681" y="1117"/>
              <a:ext cx="839"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0692" name="Line 20"/>
            <p:cNvSpPr>
              <a:spLocks noChangeShapeType="1"/>
            </p:cNvSpPr>
            <p:nvPr/>
          </p:nvSpPr>
          <p:spPr bwMode="auto">
            <a:xfrm flipV="1">
              <a:off x="613" y="1071"/>
              <a:ext cx="0" cy="363"/>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93" name="Text Box 21"/>
            <p:cNvSpPr txBox="1">
              <a:spLocks noChangeArrowheads="1"/>
            </p:cNvSpPr>
            <p:nvPr/>
          </p:nvSpPr>
          <p:spPr bwMode="auto">
            <a:xfrm>
              <a:off x="1384" y="1071"/>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70694" name="Text Box 22"/>
            <p:cNvSpPr txBox="1">
              <a:spLocks noChangeArrowheads="1"/>
            </p:cNvSpPr>
            <p:nvPr/>
          </p:nvSpPr>
          <p:spPr bwMode="auto">
            <a:xfrm>
              <a:off x="2472" y="1071"/>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70695" name="Text Box 23"/>
            <p:cNvSpPr txBox="1">
              <a:spLocks noChangeArrowheads="1"/>
            </p:cNvSpPr>
            <p:nvPr/>
          </p:nvSpPr>
          <p:spPr bwMode="auto">
            <a:xfrm>
              <a:off x="2593" y="1130"/>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v</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0696" name="Oval 24"/>
            <p:cNvSpPr>
              <a:spLocks noChangeArrowheads="1"/>
            </p:cNvSpPr>
            <p:nvPr/>
          </p:nvSpPr>
          <p:spPr bwMode="auto">
            <a:xfrm>
              <a:off x="658" y="1457"/>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0697" name="Oval 25"/>
            <p:cNvSpPr>
              <a:spLocks noChangeArrowheads="1"/>
            </p:cNvSpPr>
            <p:nvPr/>
          </p:nvSpPr>
          <p:spPr bwMode="auto">
            <a:xfrm>
              <a:off x="3243" y="1480"/>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0698" name="Arc 26"/>
            <p:cNvSpPr>
              <a:spLocks/>
            </p:cNvSpPr>
            <p:nvPr/>
          </p:nvSpPr>
          <p:spPr bwMode="auto">
            <a:xfrm rot="467013">
              <a:off x="2155" y="845"/>
              <a:ext cx="324" cy="281"/>
            </a:xfrm>
            <a:custGeom>
              <a:avLst/>
              <a:gdLst>
                <a:gd name="T0" fmla="*/ 0 w 19335"/>
                <a:gd name="T1" fmla="*/ 0 h 21600"/>
                <a:gd name="T2" fmla="*/ 0 w 19335"/>
                <a:gd name="T3" fmla="*/ 0 h 21600"/>
                <a:gd name="T4" fmla="*/ 0 w 19335"/>
                <a:gd name="T5" fmla="*/ 0 h 21600"/>
                <a:gd name="T6" fmla="*/ 0 60000 65536"/>
                <a:gd name="T7" fmla="*/ 0 60000 65536"/>
                <a:gd name="T8" fmla="*/ 0 60000 65536"/>
              </a:gdLst>
              <a:ahLst/>
              <a:cxnLst>
                <a:cxn ang="T6">
                  <a:pos x="T0" y="T1"/>
                </a:cxn>
                <a:cxn ang="T7">
                  <a:pos x="T2" y="T3"/>
                </a:cxn>
                <a:cxn ang="T8">
                  <a:pos x="T4" y="T5"/>
                </a:cxn>
              </a:cxnLst>
              <a:rect l="0" t="0" r="r" b="b"/>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99" name="Arc 27"/>
            <p:cNvSpPr>
              <a:spLocks/>
            </p:cNvSpPr>
            <p:nvPr/>
          </p:nvSpPr>
          <p:spPr bwMode="auto">
            <a:xfrm rot="220785" flipH="1">
              <a:off x="1626" y="818"/>
              <a:ext cx="347" cy="281"/>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700" name="Text Box 28"/>
            <p:cNvSpPr txBox="1">
              <a:spLocks noChangeArrowheads="1"/>
            </p:cNvSpPr>
            <p:nvPr/>
          </p:nvSpPr>
          <p:spPr bwMode="auto">
            <a:xfrm>
              <a:off x="703" y="116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701" name="Text Box 29"/>
            <p:cNvSpPr txBox="1">
              <a:spLocks noChangeArrowheads="1"/>
            </p:cNvSpPr>
            <p:nvPr/>
          </p:nvSpPr>
          <p:spPr bwMode="auto">
            <a:xfrm>
              <a:off x="3062" y="1162"/>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702" name="Text Box 30"/>
            <p:cNvSpPr txBox="1">
              <a:spLocks noChangeArrowheads="1"/>
            </p:cNvSpPr>
            <p:nvPr/>
          </p:nvSpPr>
          <p:spPr bwMode="auto">
            <a:xfrm>
              <a:off x="930" y="768"/>
              <a:ext cx="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R</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0703" name="Text Box 31"/>
            <p:cNvSpPr txBox="1">
              <a:spLocks noChangeArrowheads="1"/>
            </p:cNvSpPr>
            <p:nvPr/>
          </p:nvSpPr>
          <p:spPr bwMode="auto">
            <a:xfrm>
              <a:off x="2819" y="768"/>
              <a:ext cx="6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ea typeface="宋体" pitchFamily="2" charset="-122"/>
                </a:rPr>
                <a:t>R</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70704" name="Text Box 32"/>
            <p:cNvSpPr txBox="1">
              <a:spLocks noChangeArrowheads="1"/>
            </p:cNvSpPr>
            <p:nvPr/>
          </p:nvSpPr>
          <p:spPr bwMode="auto">
            <a:xfrm>
              <a:off x="1279" y="762"/>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0705" name="Text Box 33"/>
            <p:cNvSpPr txBox="1">
              <a:spLocks noChangeArrowheads="1"/>
            </p:cNvSpPr>
            <p:nvPr/>
          </p:nvSpPr>
          <p:spPr bwMode="auto">
            <a:xfrm>
              <a:off x="2514" y="756"/>
              <a:ext cx="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0706" name="Text Box 34"/>
            <p:cNvSpPr txBox="1">
              <a:spLocks noChangeArrowheads="1"/>
            </p:cNvSpPr>
            <p:nvPr/>
          </p:nvSpPr>
          <p:spPr bwMode="auto">
            <a:xfrm>
              <a:off x="1277" y="1162"/>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v</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0707" name="Text Box 35"/>
            <p:cNvSpPr txBox="1">
              <a:spLocks noChangeArrowheads="1"/>
            </p:cNvSpPr>
            <p:nvPr/>
          </p:nvSpPr>
          <p:spPr bwMode="auto">
            <a:xfrm>
              <a:off x="2064" y="116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708" name="Text Box 36"/>
            <p:cNvSpPr txBox="1">
              <a:spLocks noChangeArrowheads="1"/>
            </p:cNvSpPr>
            <p:nvPr/>
          </p:nvSpPr>
          <p:spPr bwMode="auto">
            <a:xfrm>
              <a:off x="1792" y="1162"/>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709" name="Text Box 37"/>
            <p:cNvSpPr txBox="1">
              <a:spLocks noChangeArrowheads="1"/>
            </p:cNvSpPr>
            <p:nvPr/>
          </p:nvSpPr>
          <p:spPr bwMode="auto">
            <a:xfrm>
              <a:off x="1837" y="1434"/>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v</a:t>
              </a:r>
              <a:endParaRPr kumimoji="1" lang="en-US" altLang="zh-CN" sz="2000" b="0" dirty="0">
                <a:solidFill>
                  <a:schemeClr val="tx1"/>
                </a:solidFill>
                <a:ea typeface="宋体" pitchFamily="2" charset="-122"/>
              </a:endParaRPr>
            </a:p>
          </p:txBody>
        </p:sp>
        <p:sp>
          <p:nvSpPr>
            <p:cNvPr id="70710" name="Text Box 38"/>
            <p:cNvSpPr txBox="1">
              <a:spLocks noChangeArrowheads="1"/>
            </p:cNvSpPr>
            <p:nvPr/>
          </p:nvSpPr>
          <p:spPr bwMode="auto">
            <a:xfrm>
              <a:off x="703" y="1434"/>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711" name="Text Box 39"/>
            <p:cNvSpPr txBox="1">
              <a:spLocks noChangeArrowheads="1"/>
            </p:cNvSpPr>
            <p:nvPr/>
          </p:nvSpPr>
          <p:spPr bwMode="auto">
            <a:xfrm>
              <a:off x="3017" y="1479"/>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712" name="Line 40"/>
            <p:cNvSpPr>
              <a:spLocks noChangeShapeType="1"/>
            </p:cNvSpPr>
            <p:nvPr/>
          </p:nvSpPr>
          <p:spPr bwMode="auto">
            <a:xfrm>
              <a:off x="1928" y="1117"/>
              <a:ext cx="27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713" name="Line 41"/>
            <p:cNvSpPr>
              <a:spLocks noChangeShapeType="1"/>
            </p:cNvSpPr>
            <p:nvPr/>
          </p:nvSpPr>
          <p:spPr bwMode="auto">
            <a:xfrm>
              <a:off x="681" y="1117"/>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0714" name="Line 42"/>
            <p:cNvSpPr>
              <a:spLocks noChangeShapeType="1"/>
            </p:cNvSpPr>
            <p:nvPr/>
          </p:nvSpPr>
          <p:spPr bwMode="auto">
            <a:xfrm>
              <a:off x="3289" y="1117"/>
              <a:ext cx="0" cy="3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0715" name="Rectangle 43"/>
            <p:cNvSpPr>
              <a:spLocks noChangeArrowheads="1"/>
            </p:cNvSpPr>
            <p:nvPr/>
          </p:nvSpPr>
          <p:spPr bwMode="auto">
            <a:xfrm>
              <a:off x="2790" y="1050"/>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0716" name="Rectangle 44"/>
            <p:cNvSpPr>
              <a:spLocks noChangeArrowheads="1"/>
            </p:cNvSpPr>
            <p:nvPr/>
          </p:nvSpPr>
          <p:spPr bwMode="auto">
            <a:xfrm>
              <a:off x="885" y="1050"/>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70717" name="Group 45"/>
            <p:cNvGrpSpPr>
              <a:grpSpLocks/>
            </p:cNvGrpSpPr>
            <p:nvPr/>
          </p:nvGrpSpPr>
          <p:grpSpPr bwMode="auto">
            <a:xfrm rot="-5400000">
              <a:off x="1679" y="867"/>
              <a:ext cx="90" cy="408"/>
              <a:chOff x="2744" y="2931"/>
              <a:chExt cx="57" cy="283"/>
            </a:xfrm>
          </p:grpSpPr>
          <p:sp>
            <p:nvSpPr>
              <p:cNvPr id="70722" name="Arc 46"/>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723" name="Arc 47"/>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724" name="Arc 48"/>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70718" name="Group 49"/>
            <p:cNvGrpSpPr>
              <a:grpSpLocks/>
            </p:cNvGrpSpPr>
            <p:nvPr/>
          </p:nvGrpSpPr>
          <p:grpSpPr bwMode="auto">
            <a:xfrm rot="-5400000">
              <a:off x="2359" y="867"/>
              <a:ext cx="90" cy="408"/>
              <a:chOff x="2744" y="2931"/>
              <a:chExt cx="57" cy="283"/>
            </a:xfrm>
          </p:grpSpPr>
          <p:sp>
            <p:nvSpPr>
              <p:cNvPr id="70719" name="Arc 50"/>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720" name="Arc 51"/>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721" name="Arc 52"/>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grpSp>
        <p:nvGrpSpPr>
          <p:cNvPr id="142389" name="Group 53"/>
          <p:cNvGrpSpPr>
            <a:grpSpLocks/>
          </p:cNvGrpSpPr>
          <p:nvPr/>
        </p:nvGrpSpPr>
        <p:grpSpPr bwMode="auto">
          <a:xfrm>
            <a:off x="6629400" y="969966"/>
            <a:ext cx="1512887" cy="2071689"/>
            <a:chOff x="1338" y="2208"/>
            <a:chExt cx="953" cy="1305"/>
          </a:xfrm>
        </p:grpSpPr>
        <p:sp>
          <p:nvSpPr>
            <p:cNvPr id="70670" name="Line 54"/>
            <p:cNvSpPr>
              <a:spLocks noChangeShapeType="1"/>
            </p:cNvSpPr>
            <p:nvPr/>
          </p:nvSpPr>
          <p:spPr bwMode="auto">
            <a:xfrm>
              <a:off x="1495" y="2244"/>
              <a:ext cx="71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71" name="Line 55"/>
            <p:cNvSpPr>
              <a:spLocks noChangeShapeType="1"/>
            </p:cNvSpPr>
            <p:nvPr/>
          </p:nvSpPr>
          <p:spPr bwMode="auto">
            <a:xfrm>
              <a:off x="1610" y="2296"/>
              <a:ext cx="2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72" name="Text Box 56"/>
            <p:cNvSpPr txBox="1">
              <a:spLocks noChangeArrowheads="1"/>
            </p:cNvSpPr>
            <p:nvPr/>
          </p:nvSpPr>
          <p:spPr bwMode="auto">
            <a:xfrm>
              <a:off x="1655" y="2250"/>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dirty="0">
                <a:solidFill>
                  <a:schemeClr val="tx1"/>
                </a:solidFill>
                <a:ea typeface="宋体" pitchFamily="2" charset="-122"/>
              </a:endParaRPr>
            </a:p>
          </p:txBody>
        </p:sp>
        <p:sp>
          <p:nvSpPr>
            <p:cNvPr id="70673" name="Oval 57"/>
            <p:cNvSpPr>
              <a:spLocks noChangeArrowheads="1"/>
            </p:cNvSpPr>
            <p:nvPr/>
          </p:nvSpPr>
          <p:spPr bwMode="auto">
            <a:xfrm>
              <a:off x="1421" y="2208"/>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0674" name="Oval 58"/>
            <p:cNvSpPr>
              <a:spLocks noChangeArrowheads="1"/>
            </p:cNvSpPr>
            <p:nvPr/>
          </p:nvSpPr>
          <p:spPr bwMode="auto">
            <a:xfrm>
              <a:off x="1409" y="3445"/>
              <a:ext cx="68" cy="6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0675" name="Text Box 59"/>
            <p:cNvSpPr txBox="1">
              <a:spLocks noChangeArrowheads="1"/>
            </p:cNvSpPr>
            <p:nvPr/>
          </p:nvSpPr>
          <p:spPr bwMode="auto">
            <a:xfrm>
              <a:off x="1949" y="2420"/>
              <a:ext cx="3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R</a:t>
              </a:r>
              <a:endParaRPr kumimoji="1" lang="en-US" altLang="zh-CN" sz="2000" b="0" dirty="0">
                <a:solidFill>
                  <a:schemeClr val="tx1"/>
                </a:solidFill>
                <a:ea typeface="宋体" pitchFamily="2" charset="-122"/>
              </a:endParaRPr>
            </a:p>
          </p:txBody>
        </p:sp>
        <p:sp>
          <p:nvSpPr>
            <p:cNvPr id="70676" name="Text Box 60"/>
            <p:cNvSpPr txBox="1">
              <a:spLocks noChangeArrowheads="1"/>
            </p:cNvSpPr>
            <p:nvPr/>
          </p:nvSpPr>
          <p:spPr bwMode="auto">
            <a:xfrm>
              <a:off x="1979" y="2973"/>
              <a:ext cx="3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L</a:t>
              </a:r>
              <a:endParaRPr kumimoji="1" lang="en-US" altLang="zh-CN" sz="2000" b="0" dirty="0">
                <a:solidFill>
                  <a:schemeClr val="tx1"/>
                </a:solidFill>
                <a:ea typeface="宋体" pitchFamily="2" charset="-122"/>
              </a:endParaRPr>
            </a:p>
          </p:txBody>
        </p:sp>
        <p:sp>
          <p:nvSpPr>
            <p:cNvPr id="70677" name="Text Box 61"/>
            <p:cNvSpPr txBox="1">
              <a:spLocks noChangeArrowheads="1"/>
            </p:cNvSpPr>
            <p:nvPr/>
          </p:nvSpPr>
          <p:spPr bwMode="auto">
            <a:xfrm>
              <a:off x="1338" y="2725"/>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endParaRPr kumimoji="1" lang="en-US" altLang="zh-CN" sz="2000" b="0">
                <a:solidFill>
                  <a:schemeClr val="tx1"/>
                </a:solidFill>
                <a:ea typeface="宋体" pitchFamily="2" charset="-122"/>
              </a:endParaRPr>
            </a:p>
          </p:txBody>
        </p:sp>
        <p:sp>
          <p:nvSpPr>
            <p:cNvPr id="70678" name="Text Box 62"/>
            <p:cNvSpPr txBox="1">
              <a:spLocks noChangeArrowheads="1"/>
            </p:cNvSpPr>
            <p:nvPr/>
          </p:nvSpPr>
          <p:spPr bwMode="auto">
            <a:xfrm>
              <a:off x="1338" y="2256"/>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679" name="Text Box 63"/>
            <p:cNvSpPr txBox="1">
              <a:spLocks noChangeArrowheads="1"/>
            </p:cNvSpPr>
            <p:nvPr/>
          </p:nvSpPr>
          <p:spPr bwMode="auto">
            <a:xfrm>
              <a:off x="1338" y="311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0680" name="Line 64"/>
            <p:cNvSpPr>
              <a:spLocks noChangeShapeType="1"/>
            </p:cNvSpPr>
            <p:nvPr/>
          </p:nvSpPr>
          <p:spPr bwMode="auto">
            <a:xfrm flipH="1">
              <a:off x="2200" y="2238"/>
              <a:ext cx="8" cy="69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81" name="Line 65"/>
            <p:cNvSpPr>
              <a:spLocks noChangeShapeType="1"/>
            </p:cNvSpPr>
            <p:nvPr/>
          </p:nvSpPr>
          <p:spPr bwMode="auto">
            <a:xfrm>
              <a:off x="2200" y="3294"/>
              <a:ext cx="0" cy="181"/>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82" name="Line 66"/>
            <p:cNvSpPr>
              <a:spLocks noChangeShapeType="1"/>
            </p:cNvSpPr>
            <p:nvPr/>
          </p:nvSpPr>
          <p:spPr bwMode="auto">
            <a:xfrm>
              <a:off x="1474" y="3475"/>
              <a:ext cx="72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83" name="Rectangle 67"/>
            <p:cNvSpPr>
              <a:spLocks noChangeArrowheads="1"/>
            </p:cNvSpPr>
            <p:nvPr/>
          </p:nvSpPr>
          <p:spPr bwMode="auto">
            <a:xfrm>
              <a:off x="2154" y="2387"/>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70684" name="Group 68"/>
            <p:cNvGrpSpPr>
              <a:grpSpLocks/>
            </p:cNvGrpSpPr>
            <p:nvPr/>
          </p:nvGrpSpPr>
          <p:grpSpPr bwMode="auto">
            <a:xfrm>
              <a:off x="2200" y="2931"/>
              <a:ext cx="91" cy="363"/>
              <a:chOff x="2744" y="2931"/>
              <a:chExt cx="57" cy="283"/>
            </a:xfrm>
          </p:grpSpPr>
          <p:sp>
            <p:nvSpPr>
              <p:cNvPr id="70685" name="Arc 69"/>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86" name="Arc 70"/>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687" name="Arc 71"/>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grpSp>
        <p:nvGrpSpPr>
          <p:cNvPr id="142408" name="Group 72"/>
          <p:cNvGrpSpPr>
            <a:grpSpLocks/>
          </p:cNvGrpSpPr>
          <p:nvPr/>
        </p:nvGrpSpPr>
        <p:grpSpPr bwMode="auto">
          <a:xfrm>
            <a:off x="630237" y="5157788"/>
            <a:ext cx="1576388" cy="850900"/>
            <a:chOff x="385" y="3022"/>
            <a:chExt cx="993" cy="536"/>
          </a:xfrm>
        </p:grpSpPr>
        <p:pic>
          <p:nvPicPr>
            <p:cNvPr id="70668" name="Picture 73" descr="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9" name="Text Box 74"/>
            <p:cNvSpPr txBox="1">
              <a:spLocks noChangeArrowheads="1"/>
            </p:cNvSpPr>
            <p:nvPr/>
          </p:nvSpPr>
          <p:spPr bwMode="auto">
            <a:xfrm>
              <a:off x="793" y="3116"/>
              <a:ext cx="5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b="0" dirty="0">
                  <a:solidFill>
                    <a:srgbClr val="FF0000"/>
                  </a:solidFill>
                  <a:ea typeface="华文行楷" pitchFamily="2" charset="-122"/>
                </a:rPr>
                <a:t>注意</a:t>
              </a:r>
              <a:r>
                <a:rPr kumimoji="1" lang="zh-CN" altLang="en-US" sz="2000" b="0" dirty="0">
                  <a:solidFill>
                    <a:schemeClr val="tx1"/>
                  </a:solidFill>
                  <a:ea typeface="华文行楷"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ppt_x"/>
                                          </p:val>
                                        </p:tav>
                                        <p:tav tm="100000">
                                          <p:val>
                                            <p:strVal val="#ppt_x"/>
                                          </p:val>
                                        </p:tav>
                                      </p:tavLst>
                                    </p:anim>
                                    <p:anim calcmode="lin" valueType="num">
                                      <p:cBhvr additive="base">
                                        <p:cTn id="8" dur="500" fill="hold"/>
                                        <p:tgtEl>
                                          <p:spTgt spid="1423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2351"/>
                                        </p:tgtEl>
                                        <p:attrNameLst>
                                          <p:attrName>style.visibility</p:attrName>
                                        </p:attrNameLst>
                                      </p:cBhvr>
                                      <p:to>
                                        <p:strVal val="visible"/>
                                      </p:to>
                                    </p:set>
                                    <p:animEffect transition="in" filter="blinds(horizontal)">
                                      <p:cBhvr>
                                        <p:cTn id="13" dur="500"/>
                                        <p:tgtEl>
                                          <p:spTgt spid="1423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142341"/>
                                        </p:tgtEl>
                                        <p:attrNameLst>
                                          <p:attrName>style.visibility</p:attrName>
                                        </p:attrNameLst>
                                      </p:cBhvr>
                                      <p:to>
                                        <p:strVal val="visible"/>
                                      </p:to>
                                    </p:set>
                                    <p:anim calcmode="lin" valueType="num">
                                      <p:cBhvr>
                                        <p:cTn id="18" dur="500" fill="hold"/>
                                        <p:tgtEl>
                                          <p:spTgt spid="142341"/>
                                        </p:tgtEl>
                                        <p:attrNameLst>
                                          <p:attrName>ppt_x</p:attrName>
                                        </p:attrNameLst>
                                      </p:cBhvr>
                                      <p:tavLst>
                                        <p:tav tm="0">
                                          <p:val>
                                            <p:strVal val="#ppt_x"/>
                                          </p:val>
                                        </p:tav>
                                        <p:tav tm="100000">
                                          <p:val>
                                            <p:strVal val="#ppt_x"/>
                                          </p:val>
                                        </p:tav>
                                      </p:tavLst>
                                    </p:anim>
                                    <p:anim calcmode="lin" valueType="num">
                                      <p:cBhvr>
                                        <p:cTn id="19" dur="500" fill="hold"/>
                                        <p:tgtEl>
                                          <p:spTgt spid="142341"/>
                                        </p:tgtEl>
                                        <p:attrNameLst>
                                          <p:attrName>ppt_y</p:attrName>
                                        </p:attrNameLst>
                                      </p:cBhvr>
                                      <p:tavLst>
                                        <p:tav tm="0">
                                          <p:val>
                                            <p:strVal val="#ppt_y-#ppt_h/2"/>
                                          </p:val>
                                        </p:tav>
                                        <p:tav tm="100000">
                                          <p:val>
                                            <p:strVal val="#ppt_y"/>
                                          </p:val>
                                        </p:tav>
                                      </p:tavLst>
                                    </p:anim>
                                    <p:anim calcmode="lin" valueType="num">
                                      <p:cBhvr>
                                        <p:cTn id="20" dur="500" fill="hold"/>
                                        <p:tgtEl>
                                          <p:spTgt spid="142341"/>
                                        </p:tgtEl>
                                        <p:attrNameLst>
                                          <p:attrName>ppt_w</p:attrName>
                                        </p:attrNameLst>
                                      </p:cBhvr>
                                      <p:tavLst>
                                        <p:tav tm="0">
                                          <p:val>
                                            <p:strVal val="#ppt_w"/>
                                          </p:val>
                                        </p:tav>
                                        <p:tav tm="100000">
                                          <p:val>
                                            <p:strVal val="#ppt_w"/>
                                          </p:val>
                                        </p:tav>
                                      </p:tavLst>
                                    </p:anim>
                                    <p:anim calcmode="lin" valueType="num">
                                      <p:cBhvr>
                                        <p:cTn id="21" dur="500" fill="hold"/>
                                        <p:tgtEl>
                                          <p:spTgt spid="142341"/>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nodeType="clickEffect">
                                  <p:stCondLst>
                                    <p:cond delay="0"/>
                                  </p:stCondLst>
                                  <p:childTnLst>
                                    <p:set>
                                      <p:cBhvr>
                                        <p:cTn id="25" dur="1" fill="hold">
                                          <p:stCondLst>
                                            <p:cond delay="0"/>
                                          </p:stCondLst>
                                        </p:cTn>
                                        <p:tgtEl>
                                          <p:spTgt spid="142339"/>
                                        </p:tgtEl>
                                        <p:attrNameLst>
                                          <p:attrName>style.visibility</p:attrName>
                                        </p:attrNameLst>
                                      </p:cBhvr>
                                      <p:to>
                                        <p:strVal val="visible"/>
                                      </p:to>
                                    </p:set>
                                    <p:anim calcmode="lin" valueType="num">
                                      <p:cBhvr>
                                        <p:cTn id="26" dur="500" fill="hold"/>
                                        <p:tgtEl>
                                          <p:spTgt spid="142339"/>
                                        </p:tgtEl>
                                        <p:attrNameLst>
                                          <p:attrName>ppt_x</p:attrName>
                                        </p:attrNameLst>
                                      </p:cBhvr>
                                      <p:tavLst>
                                        <p:tav tm="0">
                                          <p:val>
                                            <p:strVal val="#ppt_x"/>
                                          </p:val>
                                        </p:tav>
                                        <p:tav tm="100000">
                                          <p:val>
                                            <p:strVal val="#ppt_x"/>
                                          </p:val>
                                        </p:tav>
                                      </p:tavLst>
                                    </p:anim>
                                    <p:anim calcmode="lin" valueType="num">
                                      <p:cBhvr>
                                        <p:cTn id="27" dur="500" fill="hold"/>
                                        <p:tgtEl>
                                          <p:spTgt spid="142339"/>
                                        </p:tgtEl>
                                        <p:attrNameLst>
                                          <p:attrName>ppt_y</p:attrName>
                                        </p:attrNameLst>
                                      </p:cBhvr>
                                      <p:tavLst>
                                        <p:tav tm="0">
                                          <p:val>
                                            <p:strVal val="#ppt_y-#ppt_h/2"/>
                                          </p:val>
                                        </p:tav>
                                        <p:tav tm="100000">
                                          <p:val>
                                            <p:strVal val="#ppt_y"/>
                                          </p:val>
                                        </p:tav>
                                      </p:tavLst>
                                    </p:anim>
                                    <p:anim calcmode="lin" valueType="num">
                                      <p:cBhvr>
                                        <p:cTn id="28" dur="500" fill="hold"/>
                                        <p:tgtEl>
                                          <p:spTgt spid="142339"/>
                                        </p:tgtEl>
                                        <p:attrNameLst>
                                          <p:attrName>ppt_w</p:attrName>
                                        </p:attrNameLst>
                                      </p:cBhvr>
                                      <p:tavLst>
                                        <p:tav tm="0">
                                          <p:val>
                                            <p:strVal val="#ppt_w"/>
                                          </p:val>
                                        </p:tav>
                                        <p:tav tm="100000">
                                          <p:val>
                                            <p:strVal val="#ppt_w"/>
                                          </p:val>
                                        </p:tav>
                                      </p:tavLst>
                                    </p:anim>
                                    <p:anim calcmode="lin" valueType="num">
                                      <p:cBhvr>
                                        <p:cTn id="29" dur="500" fill="hold"/>
                                        <p:tgtEl>
                                          <p:spTgt spid="14233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42408"/>
                                        </p:tgtEl>
                                        <p:attrNameLst>
                                          <p:attrName>style.visibility</p:attrName>
                                        </p:attrNameLst>
                                      </p:cBhvr>
                                      <p:to>
                                        <p:strVal val="visible"/>
                                      </p:to>
                                    </p:set>
                                    <p:animEffect transition="in" filter="blinds(horizontal)">
                                      <p:cBhvr>
                                        <p:cTn id="34" dur="500"/>
                                        <p:tgtEl>
                                          <p:spTgt spid="1424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142343"/>
                                        </p:tgtEl>
                                        <p:attrNameLst>
                                          <p:attrName>style.visibility</p:attrName>
                                        </p:attrNameLst>
                                      </p:cBhvr>
                                      <p:to>
                                        <p:strVal val="visible"/>
                                      </p:to>
                                    </p:set>
                                    <p:anim calcmode="lin" valueType="num">
                                      <p:cBhvr>
                                        <p:cTn id="39" dur="500" fill="hold"/>
                                        <p:tgtEl>
                                          <p:spTgt spid="142343"/>
                                        </p:tgtEl>
                                        <p:attrNameLst>
                                          <p:attrName>ppt_w</p:attrName>
                                        </p:attrNameLst>
                                      </p:cBhvr>
                                      <p:tavLst>
                                        <p:tav tm="0">
                                          <p:val>
                                            <p:fltVal val="0"/>
                                          </p:val>
                                        </p:tav>
                                        <p:tav tm="100000">
                                          <p:val>
                                            <p:strVal val="#ppt_w"/>
                                          </p:val>
                                        </p:tav>
                                      </p:tavLst>
                                    </p:anim>
                                    <p:anim calcmode="lin" valueType="num">
                                      <p:cBhvr>
                                        <p:cTn id="40" dur="500" fill="hold"/>
                                        <p:tgtEl>
                                          <p:spTgt spid="142343"/>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142344"/>
                                        </p:tgtEl>
                                        <p:attrNameLst>
                                          <p:attrName>style.visibility</p:attrName>
                                        </p:attrNameLst>
                                      </p:cBhvr>
                                      <p:to>
                                        <p:strVal val="visible"/>
                                      </p:to>
                                    </p:set>
                                    <p:animEffect transition="in" filter="slide(fromLeft)">
                                      <p:cBhvr>
                                        <p:cTn id="45" dur="500"/>
                                        <p:tgtEl>
                                          <p:spTgt spid="142344"/>
                                        </p:tgtEl>
                                      </p:cBhvr>
                                    </p:animEffect>
                                  </p:childTnLst>
                                </p:cTn>
                              </p:par>
                            </p:childTnLst>
                          </p:cTn>
                        </p:par>
                        <p:par>
                          <p:cTn id="46" fill="hold" nodeType="afterGroup">
                            <p:stCondLst>
                              <p:cond delay="500"/>
                            </p:stCondLst>
                            <p:childTnLst>
                              <p:par>
                                <p:cTn id="47" presetID="2" presetClass="entr" presetSubtype="2" fill="hold" nodeType="afterEffect">
                                  <p:stCondLst>
                                    <p:cond delay="0"/>
                                  </p:stCondLst>
                                  <p:childTnLst>
                                    <p:set>
                                      <p:cBhvr>
                                        <p:cTn id="48" dur="1" fill="hold">
                                          <p:stCondLst>
                                            <p:cond delay="0"/>
                                          </p:stCondLst>
                                        </p:cTn>
                                        <p:tgtEl>
                                          <p:spTgt spid="142342"/>
                                        </p:tgtEl>
                                        <p:attrNameLst>
                                          <p:attrName>style.visibility</p:attrName>
                                        </p:attrNameLst>
                                      </p:cBhvr>
                                      <p:to>
                                        <p:strVal val="visible"/>
                                      </p:to>
                                    </p:set>
                                    <p:anim calcmode="lin" valueType="num">
                                      <p:cBhvr additive="base">
                                        <p:cTn id="49" dur="500" fill="hold"/>
                                        <p:tgtEl>
                                          <p:spTgt spid="142342"/>
                                        </p:tgtEl>
                                        <p:attrNameLst>
                                          <p:attrName>ppt_x</p:attrName>
                                        </p:attrNameLst>
                                      </p:cBhvr>
                                      <p:tavLst>
                                        <p:tav tm="0">
                                          <p:val>
                                            <p:strVal val="1+#ppt_w/2"/>
                                          </p:val>
                                        </p:tav>
                                        <p:tav tm="100000">
                                          <p:val>
                                            <p:strVal val="#ppt_x"/>
                                          </p:val>
                                        </p:tav>
                                      </p:tavLst>
                                    </p:anim>
                                    <p:anim calcmode="lin" valueType="num">
                                      <p:cBhvr additive="base">
                                        <p:cTn id="50" dur="500" fill="hold"/>
                                        <p:tgtEl>
                                          <p:spTgt spid="14234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142340"/>
                                        </p:tgtEl>
                                        <p:attrNameLst>
                                          <p:attrName>style.visibility</p:attrName>
                                        </p:attrNameLst>
                                      </p:cBhvr>
                                      <p:to>
                                        <p:strVal val="visible"/>
                                      </p:to>
                                    </p:set>
                                    <p:animEffect transition="in" filter="slide(fromLeft)">
                                      <p:cBhvr>
                                        <p:cTn id="55" dur="500"/>
                                        <p:tgtEl>
                                          <p:spTgt spid="142340"/>
                                        </p:tgtEl>
                                      </p:cBhvr>
                                    </p:animEffect>
                                  </p:childTnLst>
                                </p:cTn>
                              </p:par>
                            </p:childTnLst>
                          </p:cTn>
                        </p:par>
                        <p:par>
                          <p:cTn id="56" fill="hold" nodeType="afterGroup">
                            <p:stCondLst>
                              <p:cond delay="500"/>
                            </p:stCondLst>
                            <p:childTnLst>
                              <p:par>
                                <p:cTn id="57" presetID="3" presetClass="entr" presetSubtype="10" fill="hold" nodeType="afterEffect">
                                  <p:stCondLst>
                                    <p:cond delay="0"/>
                                  </p:stCondLst>
                                  <p:childTnLst>
                                    <p:set>
                                      <p:cBhvr>
                                        <p:cTn id="58" dur="1" fill="hold">
                                          <p:stCondLst>
                                            <p:cond delay="0"/>
                                          </p:stCondLst>
                                        </p:cTn>
                                        <p:tgtEl>
                                          <p:spTgt spid="142389"/>
                                        </p:tgtEl>
                                        <p:attrNameLst>
                                          <p:attrName>style.visibility</p:attrName>
                                        </p:attrNameLst>
                                      </p:cBhvr>
                                      <p:to>
                                        <p:strVal val="visible"/>
                                      </p:to>
                                    </p:set>
                                    <p:animEffect transition="in" filter="blinds(horizontal)">
                                      <p:cBhvr>
                                        <p:cTn id="59" dur="500"/>
                                        <p:tgtEl>
                                          <p:spTgt spid="14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40" grpId="0" animBg="1"/>
      <p:bldP spid="1423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43756" y="1570820"/>
            <a:ext cx="7632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latin typeface="楷体_GB2312" pitchFamily="49" charset="-122"/>
              </a:rPr>
              <a:t>顺接一次，反接一次，就可以测出互感：</a:t>
            </a:r>
          </a:p>
        </p:txBody>
      </p:sp>
      <p:graphicFrame>
        <p:nvGraphicFramePr>
          <p:cNvPr id="143363" name="Object 3"/>
          <p:cNvGraphicFramePr>
            <a:graphicFrameLocks noChangeAspect="1"/>
          </p:cNvGraphicFramePr>
          <p:nvPr>
            <p:extLst>
              <p:ext uri="{D42A27DB-BD31-4B8C-83A1-F6EECF244321}">
                <p14:modId xmlns:p14="http://schemas.microsoft.com/office/powerpoint/2010/main" val="3927334508"/>
              </p:ext>
            </p:extLst>
          </p:nvPr>
        </p:nvGraphicFramePr>
        <p:xfrm>
          <a:off x="3075739" y="2218520"/>
          <a:ext cx="1924018" cy="781178"/>
        </p:xfrm>
        <a:graphic>
          <a:graphicData uri="http://schemas.openxmlformats.org/presentationml/2006/ole">
            <mc:AlternateContent xmlns:mc="http://schemas.openxmlformats.org/markup-compatibility/2006">
              <mc:Choice xmlns:v="urn:schemas-microsoft-com:vml" Requires="v">
                <p:oleObj spid="_x0000_s71931" name="公式" r:id="rId3" imgW="962009" imgH="390589" progId="Equation.3">
                  <p:embed/>
                </p:oleObj>
              </mc:Choice>
              <mc:Fallback>
                <p:oleObj name="公式" r:id="rId3" imgW="962009" imgH="39058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739" y="2218520"/>
                        <a:ext cx="1924018" cy="781178"/>
                      </a:xfrm>
                      <a:prstGeom prst="rect">
                        <a:avLst/>
                      </a:prstGeom>
                      <a:noFill/>
                      <a:ln>
                        <a:noFill/>
                      </a:ln>
                      <a:effectLst/>
                      <a:extLst/>
                    </p:spPr>
                  </p:pic>
                </p:oleObj>
              </mc:Fallback>
            </mc:AlternateContent>
          </a:graphicData>
        </a:graphic>
      </p:graphicFrame>
      <p:sp>
        <p:nvSpPr>
          <p:cNvPr id="143364" name="Text Box 4"/>
          <p:cNvSpPr txBox="1">
            <a:spLocks noChangeArrowheads="1"/>
          </p:cNvSpPr>
          <p:nvPr/>
        </p:nvSpPr>
        <p:spPr bwMode="auto">
          <a:xfrm>
            <a:off x="1115616" y="3586945"/>
            <a:ext cx="13468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latin typeface="楷体_GB2312" pitchFamily="49" charset="-122"/>
              </a:rPr>
              <a:t>全耦合时 </a:t>
            </a:r>
          </a:p>
        </p:txBody>
      </p:sp>
      <p:graphicFrame>
        <p:nvGraphicFramePr>
          <p:cNvPr id="143365" name="Object 5"/>
          <p:cNvGraphicFramePr>
            <a:graphicFrameLocks noChangeAspect="1"/>
          </p:cNvGraphicFramePr>
          <p:nvPr>
            <p:extLst>
              <p:ext uri="{D42A27DB-BD31-4B8C-83A1-F6EECF244321}">
                <p14:modId xmlns:p14="http://schemas.microsoft.com/office/powerpoint/2010/main" val="3987086439"/>
              </p:ext>
            </p:extLst>
          </p:nvPr>
        </p:nvGraphicFramePr>
        <p:xfrm>
          <a:off x="2771726" y="3597611"/>
          <a:ext cx="1211112" cy="434160"/>
        </p:xfrm>
        <a:graphic>
          <a:graphicData uri="http://schemas.openxmlformats.org/presentationml/2006/ole">
            <mc:AlternateContent xmlns:mc="http://schemas.openxmlformats.org/markup-compatibility/2006">
              <mc:Choice xmlns:v="urn:schemas-microsoft-com:vml" Requires="v">
                <p:oleObj spid="_x0000_s71932" name="Equation" r:id="rId5" imgW="672840" imgH="241200" progId="Equation.DSMT4">
                  <p:embed/>
                </p:oleObj>
              </mc:Choice>
              <mc:Fallback>
                <p:oleObj name="Equation" r:id="rId5" imgW="672840" imgH="241200" progId="Equation.DSMT4">
                  <p:embed/>
                  <p:pic>
                    <p:nvPicPr>
                      <p:cNvPr id="0" name="Object 5"/>
                      <p:cNvPicPr>
                        <a:picLocks noChangeAspect="1" noChangeArrowheads="1"/>
                      </p:cNvPicPr>
                      <p:nvPr/>
                    </p:nvPicPr>
                    <p:blipFill>
                      <a:blip r:embed="rId6"/>
                      <a:srcRect/>
                      <a:stretch>
                        <a:fillRect/>
                      </a:stretch>
                    </p:blipFill>
                    <p:spPr bwMode="auto">
                      <a:xfrm>
                        <a:off x="2771726" y="3597611"/>
                        <a:ext cx="1211112" cy="43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6" name="Object 6"/>
          <p:cNvGraphicFramePr>
            <a:graphicFrameLocks noChangeAspect="1"/>
          </p:cNvGraphicFramePr>
          <p:nvPr>
            <p:extLst>
              <p:ext uri="{D42A27DB-BD31-4B8C-83A1-F6EECF244321}">
                <p14:modId xmlns:p14="http://schemas.microsoft.com/office/powerpoint/2010/main" val="1537575997"/>
              </p:ext>
            </p:extLst>
          </p:nvPr>
        </p:nvGraphicFramePr>
        <p:xfrm>
          <a:off x="1635480" y="4669480"/>
          <a:ext cx="2216808" cy="1279800"/>
        </p:xfrm>
        <a:graphic>
          <a:graphicData uri="http://schemas.openxmlformats.org/presentationml/2006/ole">
            <mc:AlternateContent xmlns:mc="http://schemas.openxmlformats.org/markup-compatibility/2006">
              <mc:Choice xmlns:v="urn:schemas-microsoft-com:vml" Requires="v">
                <p:oleObj spid="_x0000_s71933" name="Equation" r:id="rId7" imgW="1231560" imgH="711000" progId="Equation.DSMT4">
                  <p:embed/>
                </p:oleObj>
              </mc:Choice>
              <mc:Fallback>
                <p:oleObj name="Equation" r:id="rId7" imgW="1231560" imgH="711000" progId="Equation.DSMT4">
                  <p:embed/>
                  <p:pic>
                    <p:nvPicPr>
                      <p:cNvPr id="0" name="Object 6"/>
                      <p:cNvPicPr>
                        <a:picLocks noChangeAspect="1" noChangeArrowheads="1"/>
                      </p:cNvPicPr>
                      <p:nvPr/>
                    </p:nvPicPr>
                    <p:blipFill>
                      <a:blip r:embed="rId8"/>
                      <a:srcRect/>
                      <a:stretch>
                        <a:fillRect/>
                      </a:stretch>
                    </p:blipFill>
                    <p:spPr bwMode="auto">
                      <a:xfrm>
                        <a:off x="1635480" y="4669480"/>
                        <a:ext cx="2216808" cy="12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7" name="Text Box 7"/>
          <p:cNvSpPr txBox="1">
            <a:spLocks noChangeArrowheads="1"/>
          </p:cNvSpPr>
          <p:nvPr/>
        </p:nvSpPr>
        <p:spPr bwMode="auto">
          <a:xfrm>
            <a:off x="5596689" y="3586945"/>
            <a:ext cx="22156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smtClean="0">
                <a:solidFill>
                  <a:schemeClr val="tx1"/>
                </a:solidFill>
              </a:rPr>
              <a:t>当</a:t>
            </a:r>
            <a:r>
              <a:rPr kumimoji="1" lang="zh-CN" altLang="en-US" sz="2000" b="0" dirty="0" smtClean="0">
                <a:solidFill>
                  <a:schemeClr val="tx1"/>
                </a:solidFill>
                <a:ea typeface="宋体" pitchFamily="2" charset="-122"/>
              </a:rPr>
              <a:t> </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1</a:t>
            </a:r>
            <a:r>
              <a:rPr kumimoji="1" lang="en-US" altLang="zh-CN" sz="2000" b="0" dirty="0" smtClean="0">
                <a:solidFill>
                  <a:schemeClr val="tx1"/>
                </a:solidFill>
                <a:ea typeface="宋体" pitchFamily="2" charset="-122"/>
              </a:rPr>
              <a:t>=</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2</a:t>
            </a:r>
            <a:r>
              <a:rPr kumimoji="1" lang="en-US" altLang="zh-CN" sz="2000" baseline="-25000" dirty="0" smtClean="0">
                <a:solidFill>
                  <a:schemeClr val="tx1"/>
                </a:solidFill>
                <a:latin typeface="楷体_GB2312" pitchFamily="49" charset="-122"/>
              </a:rPr>
              <a:t> </a:t>
            </a:r>
            <a:r>
              <a:rPr kumimoji="1" lang="zh-CN" altLang="en-US" sz="2000" dirty="0" smtClean="0">
                <a:solidFill>
                  <a:schemeClr val="tx1"/>
                </a:solidFill>
                <a:latin typeface="楷体_GB2312" pitchFamily="49" charset="-122"/>
              </a:rPr>
              <a:t>时</a:t>
            </a:r>
            <a:r>
              <a:rPr kumimoji="1" lang="en-US" altLang="zh-CN" sz="2000" dirty="0" smtClean="0">
                <a:solidFill>
                  <a:schemeClr val="tx1"/>
                </a:solidFill>
                <a:ea typeface="宋体" pitchFamily="2" charset="-122"/>
              </a:rPr>
              <a:t>, </a:t>
            </a:r>
            <a:r>
              <a:rPr kumimoji="1" lang="en-US" altLang="zh-CN" sz="2000" b="0" dirty="0" smtClean="0">
                <a:solidFill>
                  <a:schemeClr val="tx1"/>
                </a:solidFill>
                <a:ea typeface="宋体" pitchFamily="2" charset="-122"/>
              </a:rPr>
              <a:t> </a:t>
            </a:r>
            <a:r>
              <a:rPr kumimoji="1" lang="en-US" altLang="zh-CN" sz="2000" b="0" i="1" dirty="0">
                <a:solidFill>
                  <a:schemeClr val="tx1"/>
                </a:solidFill>
                <a:ea typeface="宋体" pitchFamily="2" charset="-122"/>
              </a:rPr>
              <a:t>M=L</a:t>
            </a:r>
            <a:endParaRPr kumimoji="1" lang="en-US" altLang="zh-CN" sz="2000" b="0" dirty="0">
              <a:solidFill>
                <a:schemeClr val="tx1"/>
              </a:solidFill>
              <a:ea typeface="宋体" pitchFamily="2" charset="-122"/>
            </a:endParaRPr>
          </a:p>
        </p:txBody>
      </p:sp>
      <p:grpSp>
        <p:nvGrpSpPr>
          <p:cNvPr id="143368" name="Group 8"/>
          <p:cNvGrpSpPr>
            <a:grpSpLocks/>
          </p:cNvGrpSpPr>
          <p:nvPr/>
        </p:nvGrpSpPr>
        <p:grpSpPr bwMode="auto">
          <a:xfrm>
            <a:off x="5681364" y="4716152"/>
            <a:ext cx="2058988" cy="1047750"/>
            <a:chOff x="1721" y="3126"/>
            <a:chExt cx="1297" cy="660"/>
          </a:xfrm>
        </p:grpSpPr>
        <p:sp>
          <p:nvSpPr>
            <p:cNvPr id="71690" name="Rectangle 9"/>
            <p:cNvSpPr>
              <a:spLocks noChangeArrowheads="1"/>
            </p:cNvSpPr>
            <p:nvPr/>
          </p:nvSpPr>
          <p:spPr bwMode="auto">
            <a:xfrm>
              <a:off x="2200" y="3126"/>
              <a:ext cx="8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4</a:t>
              </a:r>
              <a:r>
                <a:rPr kumimoji="1" lang="en-US" altLang="zh-CN" sz="2000" b="0" i="1" dirty="0">
                  <a:solidFill>
                    <a:schemeClr val="tx1"/>
                  </a:solidFill>
                  <a:ea typeface="宋体" pitchFamily="2" charset="-122"/>
                </a:rPr>
                <a:t>M    </a:t>
              </a:r>
              <a:r>
                <a:rPr kumimoji="1" lang="zh-CN" altLang="zh-CN" sz="2000" dirty="0" smtClean="0">
                  <a:solidFill>
                    <a:schemeClr val="tx1"/>
                  </a:solidFill>
                </a:rPr>
                <a:t>顺</a:t>
              </a:r>
              <a:r>
                <a:rPr kumimoji="1" lang="zh-CN" altLang="zh-CN" sz="2000" dirty="0">
                  <a:solidFill>
                    <a:schemeClr val="tx1"/>
                  </a:solidFill>
                </a:rPr>
                <a:t>接</a:t>
              </a:r>
              <a:endParaRPr kumimoji="1" lang="zh-CN" altLang="en-US" sz="2000" dirty="0">
                <a:solidFill>
                  <a:schemeClr val="tx1"/>
                </a:solidFill>
              </a:endParaRPr>
            </a:p>
          </p:txBody>
        </p:sp>
        <p:sp>
          <p:nvSpPr>
            <p:cNvPr id="71691" name="Text Box 10"/>
            <p:cNvSpPr txBox="1">
              <a:spLocks noChangeArrowheads="1"/>
            </p:cNvSpPr>
            <p:nvPr/>
          </p:nvSpPr>
          <p:spPr bwMode="auto">
            <a:xfrm>
              <a:off x="2245" y="3534"/>
              <a:ext cx="7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0      </a:t>
              </a:r>
              <a:r>
                <a:rPr kumimoji="1" lang="zh-CN" altLang="en-US" sz="2000" dirty="0" smtClean="0">
                  <a:solidFill>
                    <a:schemeClr val="tx1"/>
                  </a:solidFill>
                </a:rPr>
                <a:t>反</a:t>
              </a:r>
              <a:r>
                <a:rPr kumimoji="1" lang="zh-CN" altLang="en-US" sz="2000" dirty="0">
                  <a:solidFill>
                    <a:schemeClr val="tx1"/>
                  </a:solidFill>
                </a:rPr>
                <a:t>接</a:t>
              </a:r>
            </a:p>
          </p:txBody>
        </p:sp>
        <p:sp>
          <p:nvSpPr>
            <p:cNvPr id="71692" name="Text Box 11"/>
            <p:cNvSpPr txBox="1">
              <a:spLocks noChangeArrowheads="1"/>
            </p:cNvSpPr>
            <p:nvPr/>
          </p:nvSpPr>
          <p:spPr bwMode="auto">
            <a:xfrm>
              <a:off x="1721" y="3331"/>
              <a:ext cx="2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dirty="0">
                  <a:solidFill>
                    <a:schemeClr val="tx1"/>
                  </a:solidFill>
                  <a:ea typeface="宋体" pitchFamily="2" charset="-122"/>
                </a:rPr>
                <a:t>=</a:t>
              </a:r>
            </a:p>
          </p:txBody>
        </p:sp>
        <p:sp>
          <p:nvSpPr>
            <p:cNvPr id="71693" name="AutoShape 12"/>
            <p:cNvSpPr>
              <a:spLocks/>
            </p:cNvSpPr>
            <p:nvPr/>
          </p:nvSpPr>
          <p:spPr bwMode="auto">
            <a:xfrm>
              <a:off x="2075" y="3175"/>
              <a:ext cx="124" cy="586"/>
            </a:xfrm>
            <a:prstGeom prst="leftBrace">
              <a:avLst>
                <a:gd name="adj1" fmla="val 5511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endParaRPr lang="zh-CN" altLang="zh-CN" sz="2000">
                <a:solidFill>
                  <a:schemeClr val="tx1"/>
                </a:solidFill>
                <a:latin typeface="Arial" charset="0"/>
                <a:ea typeface="仿宋_GB2312" pitchFamily="49" charset="-122"/>
              </a:endParaRPr>
            </a:p>
          </p:txBody>
        </p:sp>
      </p:grpSp>
      <p:sp>
        <p:nvSpPr>
          <p:cNvPr id="143373" name="Text Box 13"/>
          <p:cNvSpPr txBox="1">
            <a:spLocks noChangeArrowheads="1"/>
          </p:cNvSpPr>
          <p:nvPr/>
        </p:nvSpPr>
        <p:spPr bwMode="auto">
          <a:xfrm>
            <a:off x="611188" y="778657"/>
            <a:ext cx="2520652" cy="461665"/>
          </a:xfrm>
          <a:prstGeom prst="rect">
            <a:avLst/>
          </a:prstGeom>
          <a:noFill/>
          <a:ln>
            <a:noFill/>
          </a:ln>
          <a:effectLs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400" dirty="0">
                <a:solidFill>
                  <a:schemeClr val="tx1"/>
                </a:solidFill>
              </a:rPr>
              <a:t>互感的测量方法</a:t>
            </a:r>
            <a:r>
              <a:rPr kumimoji="1" lang="zh-CN" altLang="en-US" sz="2400"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3373"/>
                                        </p:tgtEl>
                                        <p:attrNameLst>
                                          <p:attrName>style.visibility</p:attrName>
                                        </p:attrNameLst>
                                      </p:cBhvr>
                                      <p:to>
                                        <p:strVal val="visible"/>
                                      </p:to>
                                    </p:set>
                                    <p:anim calcmode="lin" valueType="num">
                                      <p:cBhvr additive="base">
                                        <p:cTn id="7" dur="500" fill="hold"/>
                                        <p:tgtEl>
                                          <p:spTgt spid="143373"/>
                                        </p:tgtEl>
                                        <p:attrNameLst>
                                          <p:attrName>ppt_x</p:attrName>
                                        </p:attrNameLst>
                                      </p:cBhvr>
                                      <p:tavLst>
                                        <p:tav tm="0">
                                          <p:val>
                                            <p:strVal val="0-#ppt_w/2"/>
                                          </p:val>
                                        </p:tav>
                                        <p:tav tm="100000">
                                          <p:val>
                                            <p:strVal val="#ppt_x"/>
                                          </p:val>
                                        </p:tav>
                                      </p:tavLst>
                                    </p:anim>
                                    <p:anim calcmode="lin" valueType="num">
                                      <p:cBhvr additive="base">
                                        <p:cTn id="8" dur="500" fill="hold"/>
                                        <p:tgtEl>
                                          <p:spTgt spid="1433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2"/>
                                        </p:tgtEl>
                                        <p:attrNameLst>
                                          <p:attrName>style.visibility</p:attrName>
                                        </p:attrNameLst>
                                      </p:cBhvr>
                                      <p:to>
                                        <p:strVal val="visible"/>
                                      </p:to>
                                    </p:set>
                                    <p:anim calcmode="lin" valueType="num">
                                      <p:cBhvr additive="base">
                                        <p:cTn id="13" dur="500" fill="hold"/>
                                        <p:tgtEl>
                                          <p:spTgt spid="143362"/>
                                        </p:tgtEl>
                                        <p:attrNameLst>
                                          <p:attrName>ppt_x</p:attrName>
                                        </p:attrNameLst>
                                      </p:cBhvr>
                                      <p:tavLst>
                                        <p:tav tm="0">
                                          <p:val>
                                            <p:strVal val="0-#ppt_w/2"/>
                                          </p:val>
                                        </p:tav>
                                        <p:tav tm="100000">
                                          <p:val>
                                            <p:strVal val="#ppt_x"/>
                                          </p:val>
                                        </p:tav>
                                      </p:tavLst>
                                    </p:anim>
                                    <p:anim calcmode="lin" valueType="num">
                                      <p:cBhvr additive="base">
                                        <p:cTn id="14" dur="500" fill="hold"/>
                                        <p:tgtEl>
                                          <p:spTgt spid="1433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43363"/>
                                        </p:tgtEl>
                                        <p:attrNameLst>
                                          <p:attrName>style.visibility</p:attrName>
                                        </p:attrNameLst>
                                      </p:cBhvr>
                                      <p:to>
                                        <p:strVal val="visible"/>
                                      </p:to>
                                    </p:set>
                                    <p:animEffect transition="in" filter="dissolve">
                                      <p:cBhvr>
                                        <p:cTn id="19" dur="500"/>
                                        <p:tgtEl>
                                          <p:spTgt spid="143363"/>
                                        </p:tgtEl>
                                      </p:cBhvr>
                                    </p:animEffec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43364"/>
                                        </p:tgtEl>
                                        <p:attrNameLst>
                                          <p:attrName>style.visibility</p:attrName>
                                        </p:attrNameLst>
                                      </p:cBhvr>
                                      <p:to>
                                        <p:strVal val="visible"/>
                                      </p:to>
                                    </p:set>
                                    <p:anim calcmode="lin" valueType="num">
                                      <p:cBhvr additive="base">
                                        <p:cTn id="23" dur="500" fill="hold"/>
                                        <p:tgtEl>
                                          <p:spTgt spid="143364"/>
                                        </p:tgtEl>
                                        <p:attrNameLst>
                                          <p:attrName>ppt_x</p:attrName>
                                        </p:attrNameLst>
                                      </p:cBhvr>
                                      <p:tavLst>
                                        <p:tav tm="0">
                                          <p:val>
                                            <p:strVal val="0-#ppt_w/2"/>
                                          </p:val>
                                        </p:tav>
                                        <p:tav tm="100000">
                                          <p:val>
                                            <p:strVal val="#ppt_x"/>
                                          </p:val>
                                        </p:tav>
                                      </p:tavLst>
                                    </p:anim>
                                    <p:anim calcmode="lin" valueType="num">
                                      <p:cBhvr additive="base">
                                        <p:cTn id="24" dur="500" fill="hold"/>
                                        <p:tgtEl>
                                          <p:spTgt spid="14336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43365"/>
                                        </p:tgtEl>
                                        <p:attrNameLst>
                                          <p:attrName>style.visibility</p:attrName>
                                        </p:attrNameLst>
                                      </p:cBhvr>
                                      <p:to>
                                        <p:strVal val="visible"/>
                                      </p:to>
                                    </p:set>
                                    <p:anim calcmode="lin" valueType="num">
                                      <p:cBhvr additive="base">
                                        <p:cTn id="29" dur="500" fill="hold"/>
                                        <p:tgtEl>
                                          <p:spTgt spid="143365"/>
                                        </p:tgtEl>
                                        <p:attrNameLst>
                                          <p:attrName>ppt_x</p:attrName>
                                        </p:attrNameLst>
                                      </p:cBhvr>
                                      <p:tavLst>
                                        <p:tav tm="0">
                                          <p:val>
                                            <p:strVal val="1+#ppt_w/2"/>
                                          </p:val>
                                        </p:tav>
                                        <p:tav tm="100000">
                                          <p:val>
                                            <p:strVal val="#ppt_x"/>
                                          </p:val>
                                        </p:tav>
                                      </p:tavLst>
                                    </p:anim>
                                    <p:anim calcmode="lin" valueType="num">
                                      <p:cBhvr additive="base">
                                        <p:cTn id="30"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3366"/>
                                        </p:tgtEl>
                                        <p:attrNameLst>
                                          <p:attrName>style.visibility</p:attrName>
                                        </p:attrNameLst>
                                      </p:cBhvr>
                                      <p:to>
                                        <p:strVal val="visible"/>
                                      </p:to>
                                    </p:set>
                                    <p:animEffect transition="in" filter="blinds(horizontal)">
                                      <p:cBhvr>
                                        <p:cTn id="35" dur="500"/>
                                        <p:tgtEl>
                                          <p:spTgt spid="1433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43367"/>
                                        </p:tgtEl>
                                        <p:attrNameLst>
                                          <p:attrName>style.visibility</p:attrName>
                                        </p:attrNameLst>
                                      </p:cBhvr>
                                      <p:to>
                                        <p:strVal val="visible"/>
                                      </p:to>
                                    </p:set>
                                    <p:anim calcmode="lin" valueType="num">
                                      <p:cBhvr>
                                        <p:cTn id="40" dur="500" fill="hold"/>
                                        <p:tgtEl>
                                          <p:spTgt spid="143367"/>
                                        </p:tgtEl>
                                        <p:attrNameLst>
                                          <p:attrName>ppt_w</p:attrName>
                                        </p:attrNameLst>
                                      </p:cBhvr>
                                      <p:tavLst>
                                        <p:tav tm="0">
                                          <p:val>
                                            <p:fltVal val="0"/>
                                          </p:val>
                                        </p:tav>
                                        <p:tav tm="100000">
                                          <p:val>
                                            <p:strVal val="#ppt_w"/>
                                          </p:val>
                                        </p:tav>
                                      </p:tavLst>
                                    </p:anim>
                                    <p:anim calcmode="lin" valueType="num">
                                      <p:cBhvr>
                                        <p:cTn id="41" dur="500" fill="hold"/>
                                        <p:tgtEl>
                                          <p:spTgt spid="143367"/>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3368"/>
                                        </p:tgtEl>
                                        <p:attrNameLst>
                                          <p:attrName>style.visibility</p:attrName>
                                        </p:attrNameLst>
                                      </p:cBhvr>
                                      <p:to>
                                        <p:strVal val="visible"/>
                                      </p:to>
                                    </p:set>
                                    <p:animEffect transition="in" filter="wipe(left)">
                                      <p:cBhvr>
                                        <p:cTn id="46" dur="500"/>
                                        <p:tgtEl>
                                          <p:spTgt spid="14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4" grpId="0" autoUpdateAnimBg="0"/>
      <p:bldP spid="143367" grpId="0" autoUpdateAnimBg="0"/>
      <p:bldP spid="1433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755650" y="1052736"/>
            <a:ext cx="2736850" cy="461665"/>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r>
              <a:rPr kumimoji="1" lang="en-US" altLang="zh-CN" sz="2400" dirty="0" smtClean="0">
                <a:solidFill>
                  <a:schemeClr val="accent2"/>
                </a:solidFill>
                <a:ea typeface="宋体" charset="-122"/>
              </a:rPr>
              <a:t>1. </a:t>
            </a:r>
            <a:r>
              <a:rPr kumimoji="1" lang="zh-CN" altLang="en-US" sz="2400" dirty="0" smtClean="0">
                <a:solidFill>
                  <a:schemeClr val="accent2"/>
                </a:solidFill>
                <a:ea typeface="宋体" charset="-122"/>
              </a:rPr>
              <a:t>同</a:t>
            </a:r>
            <a:r>
              <a:rPr kumimoji="1" lang="zh-CN" altLang="en-US" sz="2400" dirty="0">
                <a:solidFill>
                  <a:schemeClr val="accent2"/>
                </a:solidFill>
                <a:ea typeface="宋体" charset="-122"/>
              </a:rPr>
              <a:t>侧并联</a:t>
            </a:r>
          </a:p>
        </p:txBody>
      </p:sp>
      <p:graphicFrame>
        <p:nvGraphicFramePr>
          <p:cNvPr id="147459" name="Object 3"/>
          <p:cNvGraphicFramePr>
            <a:graphicFrameLocks noChangeAspect="1"/>
          </p:cNvGraphicFramePr>
          <p:nvPr>
            <p:extLst>
              <p:ext uri="{D42A27DB-BD31-4B8C-83A1-F6EECF244321}">
                <p14:modId xmlns:p14="http://schemas.microsoft.com/office/powerpoint/2010/main" val="401117077"/>
              </p:ext>
            </p:extLst>
          </p:nvPr>
        </p:nvGraphicFramePr>
        <p:xfrm>
          <a:off x="1392238" y="2003425"/>
          <a:ext cx="1988712" cy="662904"/>
        </p:xfrm>
        <a:graphic>
          <a:graphicData uri="http://schemas.openxmlformats.org/presentationml/2006/ole">
            <mc:AlternateContent xmlns:mc="http://schemas.openxmlformats.org/markup-compatibility/2006">
              <mc:Choice xmlns:v="urn:schemas-microsoft-com:vml" Requires="v">
                <p:oleObj spid="_x0000_s72990" name="Equation" r:id="rId3" imgW="1104840" imgH="368280" progId="Equation.DSMT4">
                  <p:embed/>
                </p:oleObj>
              </mc:Choice>
              <mc:Fallback>
                <p:oleObj name="Equation" r:id="rId3" imgW="1104840" imgH="368280" progId="Equation.DSMT4">
                  <p:embed/>
                  <p:pic>
                    <p:nvPicPr>
                      <p:cNvPr id="0" name="Object 3"/>
                      <p:cNvPicPr>
                        <a:picLocks noChangeAspect="1" noChangeArrowheads="1"/>
                      </p:cNvPicPr>
                      <p:nvPr/>
                    </p:nvPicPr>
                    <p:blipFill>
                      <a:blip r:embed="rId4"/>
                      <a:srcRect/>
                      <a:stretch>
                        <a:fillRect/>
                      </a:stretch>
                    </p:blipFill>
                    <p:spPr bwMode="auto">
                      <a:xfrm>
                        <a:off x="1392238" y="2003425"/>
                        <a:ext cx="1988712" cy="66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0" name="AutoShape 4"/>
          <p:cNvSpPr>
            <a:spLocks/>
          </p:cNvSpPr>
          <p:nvPr/>
        </p:nvSpPr>
        <p:spPr bwMode="auto">
          <a:xfrm>
            <a:off x="960438" y="2162175"/>
            <a:ext cx="227012" cy="2346325"/>
          </a:xfrm>
          <a:prstGeom prst="leftBrace">
            <a:avLst>
              <a:gd name="adj1" fmla="val 8613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aphicFrame>
        <p:nvGraphicFramePr>
          <p:cNvPr id="147461" name="Object 5"/>
          <p:cNvGraphicFramePr>
            <a:graphicFrameLocks noChangeAspect="1"/>
          </p:cNvGraphicFramePr>
          <p:nvPr>
            <p:extLst>
              <p:ext uri="{D42A27DB-BD31-4B8C-83A1-F6EECF244321}">
                <p14:modId xmlns:p14="http://schemas.microsoft.com/office/powerpoint/2010/main" val="659624463"/>
              </p:ext>
            </p:extLst>
          </p:nvPr>
        </p:nvGraphicFramePr>
        <p:xfrm>
          <a:off x="3779912" y="5357247"/>
          <a:ext cx="2216808" cy="776952"/>
        </p:xfrm>
        <a:graphic>
          <a:graphicData uri="http://schemas.openxmlformats.org/presentationml/2006/ole">
            <mc:AlternateContent xmlns:mc="http://schemas.openxmlformats.org/markup-compatibility/2006">
              <mc:Choice xmlns:v="urn:schemas-microsoft-com:vml" Requires="v">
                <p:oleObj spid="_x0000_s72991" name="Equation" r:id="rId5" imgW="1231560" imgH="431640" progId="Equation.DSMT4">
                  <p:embed/>
                </p:oleObj>
              </mc:Choice>
              <mc:Fallback>
                <p:oleObj name="Equation" r:id="rId5" imgW="1231560" imgH="431640" progId="Equation.DSMT4">
                  <p:embed/>
                  <p:pic>
                    <p:nvPicPr>
                      <p:cNvPr id="0" name="Object 5"/>
                      <p:cNvPicPr>
                        <a:picLocks noChangeAspect="1" noChangeArrowheads="1"/>
                      </p:cNvPicPr>
                      <p:nvPr/>
                    </p:nvPicPr>
                    <p:blipFill>
                      <a:blip r:embed="rId6"/>
                      <a:srcRect/>
                      <a:stretch>
                        <a:fillRect/>
                      </a:stretch>
                    </p:blipFill>
                    <p:spPr bwMode="auto">
                      <a:xfrm>
                        <a:off x="3779912" y="5357247"/>
                        <a:ext cx="2216808" cy="7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2" name="Text Box 6"/>
          <p:cNvSpPr txBox="1">
            <a:spLocks noChangeArrowheads="1"/>
          </p:cNvSpPr>
          <p:nvPr/>
        </p:nvSpPr>
        <p:spPr bwMode="auto">
          <a:xfrm>
            <a:off x="1258888" y="4076700"/>
            <a:ext cx="1090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r>
              <a:rPr kumimoji="1" lang="en-US" altLang="zh-CN" sz="2000" b="0">
                <a:solidFill>
                  <a:schemeClr val="tx1"/>
                </a:solidFill>
                <a:ea typeface="宋体" pitchFamily="2" charset="-122"/>
              </a:rPr>
              <a:t> = </a:t>
            </a:r>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1</a:t>
            </a:r>
            <a:r>
              <a:rPr kumimoji="1" lang="en-US" altLang="zh-CN" sz="2000" b="0">
                <a:solidFill>
                  <a:schemeClr val="tx1"/>
                </a:solidFill>
                <a:ea typeface="宋体" pitchFamily="2" charset="-122"/>
              </a:rPr>
              <a:t> +</a:t>
            </a:r>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2 </a:t>
            </a:r>
            <a:endParaRPr kumimoji="1" lang="en-US" altLang="zh-CN" sz="2000" b="0">
              <a:solidFill>
                <a:schemeClr val="tx1"/>
              </a:solidFill>
              <a:ea typeface="宋体" pitchFamily="2" charset="-122"/>
            </a:endParaRPr>
          </a:p>
        </p:txBody>
      </p:sp>
      <p:sp>
        <p:nvSpPr>
          <p:cNvPr id="147463" name="Text Box 7"/>
          <p:cNvSpPr txBox="1">
            <a:spLocks noChangeArrowheads="1"/>
          </p:cNvSpPr>
          <p:nvPr/>
        </p:nvSpPr>
        <p:spPr bwMode="auto">
          <a:xfrm>
            <a:off x="1174501" y="5157192"/>
            <a:ext cx="22677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2000" rIns="162000">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latin typeface="楷体_GB2312" pitchFamily="49" charset="-122"/>
              </a:rPr>
              <a:t>解</a:t>
            </a:r>
            <a:r>
              <a:rPr kumimoji="1" lang="zh-CN" altLang="en-US" sz="2000" dirty="0" smtClean="0">
                <a:solidFill>
                  <a:schemeClr val="tx1"/>
                </a:solidFill>
                <a:latin typeface="楷体_GB2312" pitchFamily="49" charset="-122"/>
              </a:rPr>
              <a:t>得 </a:t>
            </a:r>
            <a:r>
              <a:rPr kumimoji="1" lang="en-US" altLang="zh-CN" sz="2000" b="0" i="1" dirty="0" smtClean="0">
                <a:solidFill>
                  <a:schemeClr val="tx1"/>
                </a:solidFill>
              </a:rPr>
              <a:t>v</a:t>
            </a:r>
            <a:r>
              <a:rPr kumimoji="1" lang="en-US" altLang="zh-CN" sz="2000" b="0" dirty="0">
                <a:solidFill>
                  <a:schemeClr val="tx1"/>
                </a:solidFill>
              </a:rPr>
              <a:t>, </a:t>
            </a:r>
            <a:r>
              <a:rPr kumimoji="1" lang="en-US" altLang="zh-CN" sz="2000" b="0" i="1" dirty="0" err="1">
                <a:solidFill>
                  <a:schemeClr val="tx1"/>
                </a:solidFill>
              </a:rPr>
              <a:t>i</a:t>
            </a:r>
            <a:r>
              <a:rPr kumimoji="1" lang="en-US" altLang="zh-CN" sz="2000" i="1" dirty="0">
                <a:solidFill>
                  <a:schemeClr val="tx1"/>
                </a:solidFill>
                <a:latin typeface="楷体_GB2312" pitchFamily="49" charset="-122"/>
              </a:rPr>
              <a:t> </a:t>
            </a:r>
            <a:r>
              <a:rPr kumimoji="1" lang="zh-CN" altLang="en-US" sz="2000" dirty="0">
                <a:solidFill>
                  <a:schemeClr val="tx1"/>
                </a:solidFill>
                <a:latin typeface="楷体_GB2312" pitchFamily="49" charset="-122"/>
              </a:rPr>
              <a:t>的关系：</a:t>
            </a:r>
          </a:p>
        </p:txBody>
      </p:sp>
      <p:sp>
        <p:nvSpPr>
          <p:cNvPr id="147464" name="Text Box 8"/>
          <p:cNvSpPr txBox="1">
            <a:spLocks noChangeArrowheads="1"/>
          </p:cNvSpPr>
          <p:nvPr/>
        </p:nvSpPr>
        <p:spPr bwMode="auto">
          <a:xfrm>
            <a:off x="539750" y="476250"/>
            <a:ext cx="5760442"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400" dirty="0" smtClean="0">
                <a:solidFill>
                  <a:srgbClr val="990033"/>
                </a:solidFill>
                <a:ea typeface="宋体" charset="-122"/>
              </a:rPr>
              <a:t>二、耦合</a:t>
            </a:r>
            <a:r>
              <a:rPr kumimoji="1" lang="zh-CN" altLang="en-US" sz="2400" dirty="0">
                <a:solidFill>
                  <a:srgbClr val="990033"/>
                </a:solidFill>
                <a:ea typeface="宋体" charset="-122"/>
              </a:rPr>
              <a:t>电感的</a:t>
            </a:r>
            <a:r>
              <a:rPr kumimoji="1" lang="zh-CN" altLang="en-US" sz="2400" dirty="0" smtClean="0">
                <a:solidFill>
                  <a:srgbClr val="990033"/>
                </a:solidFill>
                <a:ea typeface="宋体" charset="-122"/>
              </a:rPr>
              <a:t>并联</a:t>
            </a:r>
            <a:endParaRPr kumimoji="1" lang="zh-CN" altLang="en-US" sz="2400" dirty="0">
              <a:solidFill>
                <a:srgbClr val="990033"/>
              </a:solidFill>
              <a:ea typeface="宋体" charset="-122"/>
            </a:endParaRPr>
          </a:p>
        </p:txBody>
      </p:sp>
      <p:graphicFrame>
        <p:nvGraphicFramePr>
          <p:cNvPr id="147465" name="Object 9"/>
          <p:cNvGraphicFramePr>
            <a:graphicFrameLocks noChangeAspect="1"/>
          </p:cNvGraphicFramePr>
          <p:nvPr>
            <p:extLst>
              <p:ext uri="{D42A27DB-BD31-4B8C-83A1-F6EECF244321}">
                <p14:modId xmlns:p14="http://schemas.microsoft.com/office/powerpoint/2010/main" val="4087691553"/>
              </p:ext>
            </p:extLst>
          </p:nvPr>
        </p:nvGraphicFramePr>
        <p:xfrm>
          <a:off x="1408113" y="3013075"/>
          <a:ext cx="2011392" cy="662904"/>
        </p:xfrm>
        <a:graphic>
          <a:graphicData uri="http://schemas.openxmlformats.org/presentationml/2006/ole">
            <mc:AlternateContent xmlns:mc="http://schemas.openxmlformats.org/markup-compatibility/2006">
              <mc:Choice xmlns:v="urn:schemas-microsoft-com:vml" Requires="v">
                <p:oleObj spid="_x0000_s72992" name="Equation" r:id="rId7" imgW="1117440" imgH="368280" progId="Equation.DSMT4">
                  <p:embed/>
                </p:oleObj>
              </mc:Choice>
              <mc:Fallback>
                <p:oleObj name="Equation" r:id="rId7" imgW="1117440" imgH="368280" progId="Equation.DSMT4">
                  <p:embed/>
                  <p:pic>
                    <p:nvPicPr>
                      <p:cNvPr id="0" name="Object 9"/>
                      <p:cNvPicPr>
                        <a:picLocks noChangeAspect="1" noChangeArrowheads="1"/>
                      </p:cNvPicPr>
                      <p:nvPr/>
                    </p:nvPicPr>
                    <p:blipFill>
                      <a:blip r:embed="rId8"/>
                      <a:srcRect/>
                      <a:stretch>
                        <a:fillRect/>
                      </a:stretch>
                    </p:blipFill>
                    <p:spPr bwMode="auto">
                      <a:xfrm>
                        <a:off x="1408113" y="3013075"/>
                        <a:ext cx="2011392" cy="66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7472" name="Group 16"/>
          <p:cNvGrpSpPr>
            <a:grpSpLocks/>
          </p:cNvGrpSpPr>
          <p:nvPr/>
        </p:nvGrpSpPr>
        <p:grpSpPr bwMode="auto">
          <a:xfrm>
            <a:off x="4932363" y="1336352"/>
            <a:ext cx="3325813" cy="2484440"/>
            <a:chOff x="930" y="1525"/>
            <a:chExt cx="2095" cy="1565"/>
          </a:xfrm>
        </p:grpSpPr>
        <p:sp>
          <p:nvSpPr>
            <p:cNvPr id="72715" name="Line 17"/>
            <p:cNvSpPr>
              <a:spLocks noChangeShapeType="1"/>
            </p:cNvSpPr>
            <p:nvPr/>
          </p:nvSpPr>
          <p:spPr bwMode="auto">
            <a:xfrm>
              <a:off x="2154" y="2614"/>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16" name="Line 18"/>
            <p:cNvSpPr>
              <a:spLocks noChangeShapeType="1"/>
            </p:cNvSpPr>
            <p:nvPr/>
          </p:nvSpPr>
          <p:spPr bwMode="auto">
            <a:xfrm flipH="1">
              <a:off x="2154" y="1933"/>
              <a:ext cx="5" cy="31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17" name="Line 19"/>
            <p:cNvSpPr>
              <a:spLocks noChangeShapeType="1"/>
            </p:cNvSpPr>
            <p:nvPr/>
          </p:nvSpPr>
          <p:spPr bwMode="auto">
            <a:xfrm>
              <a:off x="2653" y="2614"/>
              <a:ext cx="0" cy="4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18" name="Line 20"/>
            <p:cNvSpPr>
              <a:spLocks noChangeShapeType="1"/>
            </p:cNvSpPr>
            <p:nvPr/>
          </p:nvSpPr>
          <p:spPr bwMode="auto">
            <a:xfrm flipH="1">
              <a:off x="2653" y="1933"/>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19" name="Line 21"/>
            <p:cNvSpPr>
              <a:spLocks noChangeShapeType="1"/>
            </p:cNvSpPr>
            <p:nvPr/>
          </p:nvSpPr>
          <p:spPr bwMode="auto">
            <a:xfrm flipV="1">
              <a:off x="1020" y="1933"/>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20" name="Line 22"/>
            <p:cNvSpPr>
              <a:spLocks noChangeShapeType="1"/>
            </p:cNvSpPr>
            <p:nvPr/>
          </p:nvSpPr>
          <p:spPr bwMode="auto">
            <a:xfrm>
              <a:off x="1065" y="3067"/>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21" name="Line 23"/>
            <p:cNvSpPr>
              <a:spLocks noChangeShapeType="1"/>
            </p:cNvSpPr>
            <p:nvPr/>
          </p:nvSpPr>
          <p:spPr bwMode="auto">
            <a:xfrm>
              <a:off x="2094" y="2018"/>
              <a:ext cx="0" cy="24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22" name="Line 24"/>
            <p:cNvSpPr>
              <a:spLocks noChangeShapeType="1"/>
            </p:cNvSpPr>
            <p:nvPr/>
          </p:nvSpPr>
          <p:spPr bwMode="auto">
            <a:xfrm>
              <a:off x="2726" y="1979"/>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23" name="Text Box 25"/>
            <p:cNvSpPr txBox="1">
              <a:spLocks noChangeArrowheads="1"/>
            </p:cNvSpPr>
            <p:nvPr/>
          </p:nvSpPr>
          <p:spPr bwMode="auto">
            <a:xfrm>
              <a:off x="2184" y="2090"/>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72724" name="Text Box 26"/>
            <p:cNvSpPr txBox="1">
              <a:spLocks noChangeArrowheads="1"/>
            </p:cNvSpPr>
            <p:nvPr/>
          </p:nvSpPr>
          <p:spPr bwMode="auto">
            <a:xfrm>
              <a:off x="2444" y="2093"/>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72725" name="Text Box 27"/>
            <p:cNvSpPr txBox="1">
              <a:spLocks noChangeArrowheads="1"/>
            </p:cNvSpPr>
            <p:nvPr/>
          </p:nvSpPr>
          <p:spPr bwMode="auto">
            <a:xfrm>
              <a:off x="2290" y="1525"/>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M</a:t>
              </a:r>
              <a:endParaRPr kumimoji="1" lang="en-US" altLang="zh-CN" sz="2000" b="0">
                <a:solidFill>
                  <a:schemeClr val="tx1"/>
                </a:solidFill>
                <a:ea typeface="宋体" pitchFamily="2" charset="-122"/>
              </a:endParaRPr>
            </a:p>
          </p:txBody>
        </p:sp>
        <p:sp>
          <p:nvSpPr>
            <p:cNvPr id="72726" name="Text Box 28"/>
            <p:cNvSpPr txBox="1">
              <a:spLocks noChangeArrowheads="1"/>
            </p:cNvSpPr>
            <p:nvPr/>
          </p:nvSpPr>
          <p:spPr bwMode="auto">
            <a:xfrm>
              <a:off x="2723" y="1933"/>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2727" name="Text Box 29"/>
            <p:cNvSpPr txBox="1">
              <a:spLocks noChangeArrowheads="1"/>
            </p:cNvSpPr>
            <p:nvPr/>
          </p:nvSpPr>
          <p:spPr bwMode="auto">
            <a:xfrm>
              <a:off x="1869" y="1963"/>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2728" name="Text Box 30"/>
            <p:cNvSpPr txBox="1">
              <a:spLocks noChangeArrowheads="1"/>
            </p:cNvSpPr>
            <p:nvPr/>
          </p:nvSpPr>
          <p:spPr bwMode="auto">
            <a:xfrm>
              <a:off x="1894" y="2278"/>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2729" name="Text Box 31"/>
            <p:cNvSpPr txBox="1">
              <a:spLocks noChangeArrowheads="1"/>
            </p:cNvSpPr>
            <p:nvPr/>
          </p:nvSpPr>
          <p:spPr bwMode="auto">
            <a:xfrm>
              <a:off x="2765" y="2263"/>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2730" name="Text Box 32"/>
            <p:cNvSpPr txBox="1">
              <a:spLocks noChangeArrowheads="1"/>
            </p:cNvSpPr>
            <p:nvPr/>
          </p:nvSpPr>
          <p:spPr bwMode="auto">
            <a:xfrm>
              <a:off x="930" y="2341"/>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p>
          </p:txBody>
        </p:sp>
        <p:sp>
          <p:nvSpPr>
            <p:cNvPr id="72731" name="Text Box 33"/>
            <p:cNvSpPr txBox="1">
              <a:spLocks noChangeArrowheads="1"/>
            </p:cNvSpPr>
            <p:nvPr/>
          </p:nvSpPr>
          <p:spPr bwMode="auto">
            <a:xfrm>
              <a:off x="1111" y="1633"/>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i="1" dirty="0">
                <a:solidFill>
                  <a:schemeClr val="tx1"/>
                </a:solidFill>
                <a:ea typeface="宋体" pitchFamily="2" charset="-122"/>
              </a:endParaRPr>
            </a:p>
          </p:txBody>
        </p:sp>
        <p:sp>
          <p:nvSpPr>
            <p:cNvPr id="72732" name="Line 34"/>
            <p:cNvSpPr>
              <a:spLocks noChangeShapeType="1"/>
            </p:cNvSpPr>
            <p:nvPr/>
          </p:nvSpPr>
          <p:spPr bwMode="auto">
            <a:xfrm>
              <a:off x="1066" y="1870"/>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33" name="Oval 35"/>
            <p:cNvSpPr>
              <a:spLocks noChangeArrowheads="1"/>
            </p:cNvSpPr>
            <p:nvPr/>
          </p:nvSpPr>
          <p:spPr bwMode="auto">
            <a:xfrm>
              <a:off x="975" y="191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2734" name="Arc 36"/>
            <p:cNvSpPr>
              <a:spLocks/>
            </p:cNvSpPr>
            <p:nvPr/>
          </p:nvSpPr>
          <p:spPr bwMode="auto">
            <a:xfrm rot="10800000" flipV="1">
              <a:off x="2189" y="1729"/>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35" name="Text Box 37"/>
            <p:cNvSpPr txBox="1">
              <a:spLocks noChangeArrowheads="1"/>
            </p:cNvSpPr>
            <p:nvPr/>
          </p:nvSpPr>
          <p:spPr bwMode="auto">
            <a:xfrm>
              <a:off x="930" y="1979"/>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2736" name="Text Box 38"/>
            <p:cNvSpPr txBox="1">
              <a:spLocks noChangeArrowheads="1"/>
            </p:cNvSpPr>
            <p:nvPr/>
          </p:nvSpPr>
          <p:spPr bwMode="auto">
            <a:xfrm>
              <a:off x="930" y="2770"/>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dirty="0">
                  <a:solidFill>
                    <a:schemeClr val="tx1"/>
                  </a:solidFill>
                  <a:ea typeface="宋体" pitchFamily="2" charset="-122"/>
                </a:rPr>
                <a:t>–</a:t>
              </a:r>
            </a:p>
          </p:txBody>
        </p:sp>
        <p:sp>
          <p:nvSpPr>
            <p:cNvPr id="72737" name="Arc 39"/>
            <p:cNvSpPr>
              <a:spLocks/>
            </p:cNvSpPr>
            <p:nvPr/>
          </p:nvSpPr>
          <p:spPr bwMode="auto">
            <a:xfrm rot="10800000" flipH="1" flipV="1">
              <a:off x="2482" y="1732"/>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38" name="Oval 40"/>
            <p:cNvSpPr>
              <a:spLocks noChangeArrowheads="1"/>
            </p:cNvSpPr>
            <p:nvPr/>
          </p:nvSpPr>
          <p:spPr bwMode="auto">
            <a:xfrm>
              <a:off x="1020" y="3042"/>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72739" name="Group 41"/>
            <p:cNvGrpSpPr>
              <a:grpSpLocks/>
            </p:cNvGrpSpPr>
            <p:nvPr/>
          </p:nvGrpSpPr>
          <p:grpSpPr bwMode="auto">
            <a:xfrm>
              <a:off x="2653" y="2251"/>
              <a:ext cx="91" cy="363"/>
              <a:chOff x="2744" y="2931"/>
              <a:chExt cx="57" cy="283"/>
            </a:xfrm>
          </p:grpSpPr>
          <p:sp>
            <p:nvSpPr>
              <p:cNvPr id="72744" name="Arc 42"/>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45" name="Arc 43"/>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46" name="Arc 44"/>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72740" name="Group 45"/>
            <p:cNvGrpSpPr>
              <a:grpSpLocks/>
            </p:cNvGrpSpPr>
            <p:nvPr/>
          </p:nvGrpSpPr>
          <p:grpSpPr bwMode="auto">
            <a:xfrm>
              <a:off x="2154" y="2251"/>
              <a:ext cx="91" cy="363"/>
              <a:chOff x="2744" y="2931"/>
              <a:chExt cx="57" cy="283"/>
            </a:xfrm>
          </p:grpSpPr>
          <p:sp>
            <p:nvSpPr>
              <p:cNvPr id="72741" name="Arc 46"/>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42" name="Arc 47"/>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2743" name="Arc 48"/>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7464"/>
                                        </p:tgtEl>
                                        <p:attrNameLst>
                                          <p:attrName>style.visibility</p:attrName>
                                        </p:attrNameLst>
                                      </p:cBhvr>
                                      <p:to>
                                        <p:strVal val="visible"/>
                                      </p:to>
                                    </p:set>
                                    <p:anim calcmode="lin" valueType="num">
                                      <p:cBhvr additive="base">
                                        <p:cTn id="7" dur="500" fill="hold"/>
                                        <p:tgtEl>
                                          <p:spTgt spid="147464"/>
                                        </p:tgtEl>
                                        <p:attrNameLst>
                                          <p:attrName>ppt_x</p:attrName>
                                        </p:attrNameLst>
                                      </p:cBhvr>
                                      <p:tavLst>
                                        <p:tav tm="0">
                                          <p:val>
                                            <p:strVal val="0-#ppt_w/2"/>
                                          </p:val>
                                        </p:tav>
                                        <p:tav tm="100000">
                                          <p:val>
                                            <p:strVal val="#ppt_x"/>
                                          </p:val>
                                        </p:tav>
                                      </p:tavLst>
                                    </p:anim>
                                    <p:anim calcmode="lin" valueType="num">
                                      <p:cBhvr additive="base">
                                        <p:cTn id="8" dur="500" fill="hold"/>
                                        <p:tgtEl>
                                          <p:spTgt spid="1474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8"/>
                                        </p:tgtEl>
                                        <p:attrNameLst>
                                          <p:attrName>style.visibility</p:attrName>
                                        </p:attrNameLst>
                                      </p:cBhvr>
                                      <p:to>
                                        <p:strVal val="visible"/>
                                      </p:to>
                                    </p:set>
                                    <p:anim calcmode="lin" valueType="num">
                                      <p:cBhvr additive="base">
                                        <p:cTn id="13" dur="500" fill="hold"/>
                                        <p:tgtEl>
                                          <p:spTgt spid="147458"/>
                                        </p:tgtEl>
                                        <p:attrNameLst>
                                          <p:attrName>ppt_x</p:attrName>
                                        </p:attrNameLst>
                                      </p:cBhvr>
                                      <p:tavLst>
                                        <p:tav tm="0">
                                          <p:val>
                                            <p:strVal val="0-#ppt_w/2"/>
                                          </p:val>
                                        </p:tav>
                                        <p:tav tm="100000">
                                          <p:val>
                                            <p:strVal val="#ppt_x"/>
                                          </p:val>
                                        </p:tav>
                                      </p:tavLst>
                                    </p:anim>
                                    <p:anim calcmode="lin" valueType="num">
                                      <p:cBhvr additive="base">
                                        <p:cTn id="14" dur="500" fill="hold"/>
                                        <p:tgtEl>
                                          <p:spTgt spid="1474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47472"/>
                                        </p:tgtEl>
                                        <p:attrNameLst>
                                          <p:attrName>style.visibility</p:attrName>
                                        </p:attrNameLst>
                                      </p:cBhvr>
                                      <p:to>
                                        <p:strVal val="visible"/>
                                      </p:to>
                                    </p:set>
                                    <p:animEffect transition="in" filter="blinds(horizontal)">
                                      <p:cBhvr>
                                        <p:cTn id="19" dur="500"/>
                                        <p:tgtEl>
                                          <p:spTgt spid="14747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47459"/>
                                        </p:tgtEl>
                                        <p:attrNameLst>
                                          <p:attrName>style.visibility</p:attrName>
                                        </p:attrNameLst>
                                      </p:cBhvr>
                                      <p:to>
                                        <p:strVal val="visible"/>
                                      </p:to>
                                    </p:set>
                                    <p:animEffect transition="in" filter="wipe(left)">
                                      <p:cBhvr>
                                        <p:cTn id="24" dur="2000"/>
                                        <p:tgtEl>
                                          <p:spTgt spid="14745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47465"/>
                                        </p:tgtEl>
                                        <p:attrNameLst>
                                          <p:attrName>style.visibility</p:attrName>
                                        </p:attrNameLst>
                                      </p:cBhvr>
                                      <p:to>
                                        <p:strVal val="visible"/>
                                      </p:to>
                                    </p:set>
                                    <p:animEffect transition="in" filter="wipe(left)">
                                      <p:cBhvr>
                                        <p:cTn id="29" dur="2000"/>
                                        <p:tgtEl>
                                          <p:spTgt spid="1474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7462"/>
                                        </p:tgtEl>
                                        <p:attrNameLst>
                                          <p:attrName>style.visibility</p:attrName>
                                        </p:attrNameLst>
                                      </p:cBhvr>
                                      <p:to>
                                        <p:strVal val="visible"/>
                                      </p:to>
                                    </p:set>
                                    <p:animEffect transition="in" filter="wipe(left)">
                                      <p:cBhvr>
                                        <p:cTn id="34" dur="2000"/>
                                        <p:tgtEl>
                                          <p:spTgt spid="147462"/>
                                        </p:tgtEl>
                                      </p:cBhvr>
                                    </p:animEffect>
                                  </p:childTnLst>
                                </p:cTn>
                              </p:par>
                            </p:childTnLst>
                          </p:cTn>
                        </p:par>
                        <p:par>
                          <p:cTn id="35" fill="hold" nodeType="afterGroup">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14746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47463"/>
                                        </p:tgtEl>
                                        <p:attrNameLst>
                                          <p:attrName>style.visibility</p:attrName>
                                        </p:attrNameLst>
                                      </p:cBhvr>
                                      <p:to>
                                        <p:strVal val="visible"/>
                                      </p:to>
                                    </p:set>
                                    <p:anim calcmode="lin" valueType="num">
                                      <p:cBhvr additive="base">
                                        <p:cTn id="42" dur="500" fill="hold"/>
                                        <p:tgtEl>
                                          <p:spTgt spid="147463"/>
                                        </p:tgtEl>
                                        <p:attrNameLst>
                                          <p:attrName>ppt_x</p:attrName>
                                        </p:attrNameLst>
                                      </p:cBhvr>
                                      <p:tavLst>
                                        <p:tav tm="0">
                                          <p:val>
                                            <p:strVal val="0-#ppt_w/2"/>
                                          </p:val>
                                        </p:tav>
                                        <p:tav tm="100000">
                                          <p:val>
                                            <p:strVal val="#ppt_x"/>
                                          </p:val>
                                        </p:tav>
                                      </p:tavLst>
                                    </p:anim>
                                    <p:anim calcmode="lin" valueType="num">
                                      <p:cBhvr additive="base">
                                        <p:cTn id="43" dur="500" fill="hold"/>
                                        <p:tgtEl>
                                          <p:spTgt spid="14746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18" presetClass="entr" presetSubtype="6" fill="hold" nodeType="afterEffect">
                                  <p:stCondLst>
                                    <p:cond delay="0"/>
                                  </p:stCondLst>
                                  <p:childTnLst>
                                    <p:set>
                                      <p:cBhvr>
                                        <p:cTn id="46" dur="1" fill="hold">
                                          <p:stCondLst>
                                            <p:cond delay="0"/>
                                          </p:stCondLst>
                                        </p:cTn>
                                        <p:tgtEl>
                                          <p:spTgt spid="147461"/>
                                        </p:tgtEl>
                                        <p:attrNameLst>
                                          <p:attrName>style.visibility</p:attrName>
                                        </p:attrNameLst>
                                      </p:cBhvr>
                                      <p:to>
                                        <p:strVal val="visible"/>
                                      </p:to>
                                    </p:set>
                                    <p:animEffect transition="in" filter="strips(downRight)">
                                      <p:cBhvr>
                                        <p:cTn id="47" dur="20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P spid="147460" grpId="0" animBg="1"/>
      <p:bldP spid="147462" grpId="0" autoUpdateAnimBg="0"/>
      <p:bldP spid="147463" grpId="0" autoUpdateAnimBg="0"/>
      <p:bldP spid="1474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1043682" y="3748821"/>
            <a:ext cx="3816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latin typeface="楷体_GB2312" pitchFamily="49" charset="-122"/>
              </a:rPr>
              <a:t>如全耦合：</a:t>
            </a:r>
            <a:r>
              <a:rPr kumimoji="1" lang="en-US" altLang="zh-CN" sz="2000" b="0" i="1" dirty="0" smtClean="0">
                <a:solidFill>
                  <a:schemeClr val="tx1"/>
                </a:solidFill>
              </a:rPr>
              <a:t>L</a:t>
            </a:r>
            <a:r>
              <a:rPr kumimoji="1" lang="en-US" altLang="zh-CN" sz="2000" b="0" baseline="-25000" dirty="0" smtClean="0">
                <a:solidFill>
                  <a:schemeClr val="tx1"/>
                </a:solidFill>
              </a:rPr>
              <a:t>1 </a:t>
            </a:r>
            <a:r>
              <a:rPr kumimoji="1" lang="en-US" altLang="zh-CN" sz="2000" b="0" i="1" dirty="0" smtClean="0">
                <a:solidFill>
                  <a:schemeClr val="tx1"/>
                </a:solidFill>
              </a:rPr>
              <a:t>L</a:t>
            </a:r>
            <a:r>
              <a:rPr kumimoji="1" lang="en-US" altLang="zh-CN" sz="2000" b="0" baseline="-25000" dirty="0" smtClean="0">
                <a:solidFill>
                  <a:schemeClr val="tx1"/>
                </a:solidFill>
              </a:rPr>
              <a:t>2 </a:t>
            </a:r>
            <a:r>
              <a:rPr kumimoji="1" lang="en-US" altLang="zh-CN" sz="2000" b="0" dirty="0" smtClean="0">
                <a:solidFill>
                  <a:schemeClr val="tx1"/>
                </a:solidFill>
              </a:rPr>
              <a:t>= </a:t>
            </a:r>
            <a:r>
              <a:rPr kumimoji="1" lang="en-US" altLang="zh-CN" sz="2000" b="0" i="1" dirty="0" smtClean="0">
                <a:solidFill>
                  <a:schemeClr val="tx1"/>
                </a:solidFill>
              </a:rPr>
              <a:t>M </a:t>
            </a:r>
            <a:r>
              <a:rPr kumimoji="1" lang="en-US" altLang="zh-CN" sz="2000" b="0" baseline="30000" dirty="0" smtClean="0">
                <a:solidFill>
                  <a:schemeClr val="tx1"/>
                </a:solidFill>
              </a:rPr>
              <a:t>2</a:t>
            </a:r>
            <a:endParaRPr kumimoji="1" lang="en-US" altLang="zh-CN" sz="2000" b="0" dirty="0">
              <a:solidFill>
                <a:schemeClr val="tx1"/>
              </a:solidFill>
            </a:endParaRPr>
          </a:p>
        </p:txBody>
      </p:sp>
      <p:sp>
        <p:nvSpPr>
          <p:cNvPr id="148483" name="Text Box 3"/>
          <p:cNvSpPr txBox="1">
            <a:spLocks noChangeArrowheads="1"/>
          </p:cNvSpPr>
          <p:nvPr/>
        </p:nvSpPr>
        <p:spPr bwMode="auto">
          <a:xfrm>
            <a:off x="1043608" y="4564796"/>
            <a:ext cx="32464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rPr>
              <a:t>当</a:t>
            </a:r>
            <a:r>
              <a:rPr kumimoji="1" lang="zh-CN" altLang="en-US" sz="2000" dirty="0">
                <a:solidFill>
                  <a:schemeClr val="tx1"/>
                </a:solidFill>
                <a:ea typeface="宋体" pitchFamily="2" charset="-122"/>
              </a:rPr>
              <a:t>  </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1 </a:t>
            </a:r>
            <a:r>
              <a:rPr kumimoji="1" lang="en-US" altLang="zh-CN" sz="2000" b="0" dirty="0" smtClean="0">
                <a:solidFill>
                  <a:schemeClr val="tx1"/>
                </a:solidFill>
                <a:ea typeface="宋体" pitchFamily="2" charset="-122"/>
                <a:sym typeface="Symbol" pitchFamily="18" charset="2"/>
              </a:rPr>
              <a:t> </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2</a:t>
            </a:r>
            <a:r>
              <a:rPr kumimoji="1" lang="en-US" altLang="zh-CN" sz="2000" b="0" dirty="0" smtClean="0">
                <a:solidFill>
                  <a:schemeClr val="tx1"/>
                </a:solidFill>
                <a:ea typeface="宋体" pitchFamily="2" charset="-122"/>
              </a:rPr>
              <a:t>  </a:t>
            </a:r>
            <a:r>
              <a:rPr kumimoji="1" lang="zh-CN" altLang="en-US" sz="2000" b="0" dirty="0">
                <a:solidFill>
                  <a:schemeClr val="tx1"/>
                </a:solidFill>
                <a:ea typeface="宋体" pitchFamily="2" charset="-122"/>
              </a:rPr>
              <a:t>，</a:t>
            </a:r>
            <a:r>
              <a:rPr kumimoji="1" lang="en-US" altLang="zh-CN" sz="2000" b="0" i="1" dirty="0" err="1" smtClean="0">
                <a:solidFill>
                  <a:schemeClr val="tx1"/>
                </a:solidFill>
                <a:ea typeface="宋体" pitchFamily="2" charset="-122"/>
              </a:rPr>
              <a:t>L</a:t>
            </a:r>
            <a:r>
              <a:rPr kumimoji="1" lang="en-US" altLang="zh-CN" sz="2000" b="0" i="1" baseline="-25000" dirty="0" err="1" smtClean="0">
                <a:solidFill>
                  <a:schemeClr val="tx1"/>
                </a:solidFill>
                <a:ea typeface="宋体" pitchFamily="2" charset="-122"/>
              </a:rPr>
              <a:t>eq</a:t>
            </a:r>
            <a:r>
              <a:rPr kumimoji="1" lang="en-US" altLang="zh-CN" sz="2000" b="0" i="1" baseline="-25000" dirty="0" smtClean="0">
                <a:solidFill>
                  <a:schemeClr val="tx1"/>
                </a:solidFill>
                <a:ea typeface="宋体" pitchFamily="2" charset="-122"/>
              </a:rPr>
              <a:t> </a:t>
            </a:r>
            <a:r>
              <a:rPr kumimoji="1" lang="en-US" altLang="zh-CN" sz="2000" b="0" dirty="0" smtClean="0">
                <a:solidFill>
                  <a:schemeClr val="tx1"/>
                </a:solidFill>
                <a:ea typeface="宋体" pitchFamily="2" charset="-122"/>
              </a:rPr>
              <a:t>= 0</a:t>
            </a:r>
            <a:r>
              <a:rPr kumimoji="1" lang="en-US" altLang="zh-CN" sz="2000" dirty="0" smtClean="0">
                <a:solidFill>
                  <a:schemeClr val="tx1"/>
                </a:solidFill>
                <a:ea typeface="宋体" pitchFamily="2" charset="-122"/>
              </a:rPr>
              <a:t>  </a:t>
            </a:r>
            <a:r>
              <a:rPr kumimoji="1" lang="en-US" altLang="zh-CN" sz="2000" dirty="0">
                <a:solidFill>
                  <a:schemeClr val="tx1"/>
                </a:solidFill>
                <a:latin typeface="楷体_GB2312" pitchFamily="49" charset="-122"/>
              </a:rPr>
              <a:t>(</a:t>
            </a:r>
            <a:r>
              <a:rPr kumimoji="1" lang="zh-CN" altLang="en-US" sz="2000" dirty="0">
                <a:solidFill>
                  <a:schemeClr val="tx1"/>
                </a:solidFill>
                <a:latin typeface="楷体_GB2312" pitchFamily="49" charset="-122"/>
              </a:rPr>
              <a:t>短路</a:t>
            </a:r>
            <a:r>
              <a:rPr kumimoji="1" lang="en-US" altLang="zh-CN" sz="2000" dirty="0">
                <a:solidFill>
                  <a:schemeClr val="tx1"/>
                </a:solidFill>
                <a:latin typeface="仿宋_GB2312" pitchFamily="49" charset="-122"/>
                <a:ea typeface="仿宋_GB2312" pitchFamily="49" charset="-122"/>
              </a:rPr>
              <a:t>)</a:t>
            </a:r>
          </a:p>
        </p:txBody>
      </p:sp>
      <p:sp>
        <p:nvSpPr>
          <p:cNvPr id="148484" name="Text Box 4"/>
          <p:cNvSpPr txBox="1">
            <a:spLocks noChangeArrowheads="1"/>
          </p:cNvSpPr>
          <p:nvPr/>
        </p:nvSpPr>
        <p:spPr bwMode="auto">
          <a:xfrm>
            <a:off x="1047035" y="5333146"/>
            <a:ext cx="6324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rPr>
              <a:t>当  </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1 </a:t>
            </a:r>
            <a:r>
              <a:rPr kumimoji="1" lang="en-US" altLang="zh-CN" sz="2000" b="0" dirty="0" smtClean="0">
                <a:solidFill>
                  <a:schemeClr val="tx1"/>
                </a:solidFill>
                <a:ea typeface="宋体" pitchFamily="2" charset="-122"/>
              </a:rPr>
              <a:t>= </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2</a:t>
            </a:r>
            <a:r>
              <a:rPr kumimoji="1" lang="en-US" altLang="zh-CN" sz="2000" b="0" dirty="0" smtClean="0">
                <a:solidFill>
                  <a:schemeClr val="tx1"/>
                </a:solidFill>
                <a:ea typeface="宋体" pitchFamily="2" charset="-122"/>
              </a:rPr>
              <a:t> = </a:t>
            </a:r>
            <a:r>
              <a:rPr kumimoji="1" lang="en-US" altLang="zh-CN" sz="2000" b="0" i="1" dirty="0" smtClean="0">
                <a:solidFill>
                  <a:schemeClr val="tx1"/>
                </a:solidFill>
                <a:ea typeface="宋体" pitchFamily="2" charset="-122"/>
              </a:rPr>
              <a:t>L</a:t>
            </a:r>
            <a:r>
              <a:rPr kumimoji="1" lang="en-US" altLang="zh-CN" sz="2000" b="0" dirty="0" smtClean="0">
                <a:solidFill>
                  <a:schemeClr val="tx1"/>
                </a:solidFill>
                <a:ea typeface="宋体" pitchFamily="2" charset="-122"/>
              </a:rPr>
              <a:t> </a:t>
            </a:r>
            <a:r>
              <a:rPr kumimoji="1" lang="zh-CN" altLang="en-US" sz="2000" b="0" dirty="0">
                <a:solidFill>
                  <a:schemeClr val="tx1"/>
                </a:solidFill>
                <a:ea typeface="宋体" pitchFamily="2" charset="-122"/>
              </a:rPr>
              <a:t>，  </a:t>
            </a:r>
            <a:r>
              <a:rPr kumimoji="1" lang="en-US" altLang="zh-CN" sz="2000" b="0" i="1" dirty="0" err="1" smtClean="0">
                <a:solidFill>
                  <a:schemeClr val="tx1"/>
                </a:solidFill>
                <a:ea typeface="宋体" pitchFamily="2" charset="-122"/>
              </a:rPr>
              <a:t>L</a:t>
            </a:r>
            <a:r>
              <a:rPr kumimoji="1" lang="en-US" altLang="zh-CN" sz="2000" b="0" i="1" baseline="-25000" dirty="0" err="1" smtClean="0">
                <a:solidFill>
                  <a:schemeClr val="tx1"/>
                </a:solidFill>
                <a:ea typeface="宋体" pitchFamily="2" charset="-122"/>
              </a:rPr>
              <a:t>eq</a:t>
            </a:r>
            <a:r>
              <a:rPr kumimoji="1" lang="en-US" altLang="zh-CN" sz="2000" b="0" i="1" baseline="-25000" dirty="0" smtClean="0">
                <a:solidFill>
                  <a:schemeClr val="tx1"/>
                </a:solidFill>
                <a:ea typeface="宋体" pitchFamily="2" charset="-122"/>
              </a:rPr>
              <a:t> </a:t>
            </a:r>
            <a:r>
              <a:rPr kumimoji="1" lang="en-US" altLang="zh-CN" sz="2000" b="0" dirty="0" smtClean="0">
                <a:solidFill>
                  <a:schemeClr val="tx1"/>
                </a:solidFill>
                <a:ea typeface="宋体" pitchFamily="2" charset="-122"/>
              </a:rPr>
              <a:t>= </a:t>
            </a:r>
            <a:r>
              <a:rPr kumimoji="1" lang="en-US" altLang="zh-CN" sz="2000" b="0" i="1" dirty="0" smtClean="0">
                <a:solidFill>
                  <a:schemeClr val="tx1"/>
                </a:solidFill>
                <a:ea typeface="宋体" pitchFamily="2" charset="-122"/>
              </a:rPr>
              <a:t>L</a:t>
            </a:r>
            <a:r>
              <a:rPr kumimoji="1" lang="en-US" altLang="zh-CN" sz="2000" i="1" dirty="0" smtClean="0">
                <a:solidFill>
                  <a:schemeClr val="tx1"/>
                </a:solidFill>
                <a:ea typeface="宋体" pitchFamily="2" charset="-122"/>
              </a:rPr>
              <a:t> </a:t>
            </a:r>
            <a:r>
              <a:rPr kumimoji="1" lang="en-US" altLang="zh-CN" sz="2000" dirty="0">
                <a:solidFill>
                  <a:schemeClr val="tx1"/>
                </a:solidFill>
                <a:latin typeface="楷体_GB2312" pitchFamily="49" charset="-122"/>
              </a:rPr>
              <a:t>(</a:t>
            </a:r>
            <a:r>
              <a:rPr kumimoji="1" lang="zh-CN" altLang="en-US" sz="2000" dirty="0">
                <a:solidFill>
                  <a:schemeClr val="tx1"/>
                </a:solidFill>
                <a:latin typeface="楷体_GB2312" pitchFamily="49" charset="-122"/>
              </a:rPr>
              <a:t>相当于导线加粗，电感不变</a:t>
            </a:r>
            <a:r>
              <a:rPr kumimoji="1" lang="en-US" altLang="zh-CN" sz="2000" dirty="0">
                <a:solidFill>
                  <a:schemeClr val="tx1"/>
                </a:solidFill>
                <a:latin typeface="楷体_GB2312" pitchFamily="49" charset="-122"/>
              </a:rPr>
              <a:t>)</a:t>
            </a:r>
            <a:r>
              <a:rPr kumimoji="1" lang="en-US" altLang="zh-CN" sz="2000" dirty="0">
                <a:solidFill>
                  <a:schemeClr val="tx1"/>
                </a:solidFill>
                <a:ea typeface="宋体" pitchFamily="2" charset="-122"/>
              </a:rPr>
              <a:t> </a:t>
            </a:r>
          </a:p>
        </p:txBody>
      </p:sp>
      <p:sp>
        <p:nvSpPr>
          <p:cNvPr id="148485" name="Text Box 5"/>
          <p:cNvSpPr txBox="1">
            <a:spLocks noChangeArrowheads="1"/>
          </p:cNvSpPr>
          <p:nvPr/>
        </p:nvSpPr>
        <p:spPr bwMode="auto">
          <a:xfrm>
            <a:off x="611188" y="836613"/>
            <a:ext cx="230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a:solidFill>
                  <a:schemeClr val="tx1"/>
                </a:solidFill>
                <a:latin typeface="Arial" charset="0"/>
              </a:rPr>
              <a:t>等效电感：</a:t>
            </a:r>
          </a:p>
        </p:txBody>
      </p:sp>
      <p:graphicFrame>
        <p:nvGraphicFramePr>
          <p:cNvPr id="148486" name="Object 6"/>
          <p:cNvGraphicFramePr>
            <a:graphicFrameLocks noChangeAspect="1"/>
          </p:cNvGraphicFramePr>
          <p:nvPr>
            <p:extLst>
              <p:ext uri="{D42A27DB-BD31-4B8C-83A1-F6EECF244321}">
                <p14:modId xmlns:p14="http://schemas.microsoft.com/office/powerpoint/2010/main" val="2797267249"/>
              </p:ext>
            </p:extLst>
          </p:nvPr>
        </p:nvGraphicFramePr>
        <p:xfrm>
          <a:off x="2515652" y="764704"/>
          <a:ext cx="2686070" cy="704952"/>
        </p:xfrm>
        <a:graphic>
          <a:graphicData uri="http://schemas.openxmlformats.org/presentationml/2006/ole">
            <mc:AlternateContent xmlns:mc="http://schemas.openxmlformats.org/markup-compatibility/2006">
              <mc:Choice xmlns:v="urn:schemas-microsoft-com:vml" Requires="v">
                <p:oleObj spid="_x0000_s73831" name="Equation" r:id="rId3" imgW="1343035" imgH="352476" progId="Equation.DSMT4">
                  <p:embed/>
                </p:oleObj>
              </mc:Choice>
              <mc:Fallback>
                <p:oleObj name="Equation" r:id="rId3" imgW="1343035" imgH="352476"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652" y="764704"/>
                        <a:ext cx="2686070" cy="704952"/>
                      </a:xfrm>
                      <a:prstGeom prst="rect">
                        <a:avLst/>
                      </a:prstGeom>
                      <a:noFill/>
                      <a:ln>
                        <a:noFill/>
                      </a:ln>
                      <a:effectLst/>
                      <a:extLst/>
                    </p:spPr>
                  </p:pic>
                </p:oleObj>
              </mc:Fallback>
            </mc:AlternateContent>
          </a:graphicData>
        </a:graphic>
      </p:graphicFrame>
      <p:sp>
        <p:nvSpPr>
          <p:cNvPr id="148487" name="AutoShape 7" descr="羊皮纸"/>
          <p:cNvSpPr>
            <a:spLocks noChangeArrowheads="1"/>
          </p:cNvSpPr>
          <p:nvPr/>
        </p:nvSpPr>
        <p:spPr bwMode="auto">
          <a:xfrm flipH="1">
            <a:off x="3491880" y="2698625"/>
            <a:ext cx="1871636" cy="457201"/>
          </a:xfrm>
          <a:prstGeom prst="wedgeRoundRectCallout">
            <a:avLst>
              <a:gd name="adj1" fmla="val -67122"/>
              <a:gd name="adj2" fmla="val -107230"/>
              <a:gd name="adj3" fmla="val 16667"/>
            </a:avLst>
          </a:prstGeom>
          <a:solidFill>
            <a:srgbClr val="99CCFF"/>
          </a:solidFill>
          <a:ln>
            <a:noFill/>
          </a:ln>
          <a:effectLs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r>
              <a:rPr lang="zh-CN" altLang="en-US" sz="2000" dirty="0">
                <a:solidFill>
                  <a:schemeClr val="tx1"/>
                </a:solidFill>
                <a:latin typeface="Arial" charset="0"/>
              </a:rPr>
              <a:t>去耦等效电路</a:t>
            </a:r>
          </a:p>
        </p:txBody>
      </p:sp>
      <p:grpSp>
        <p:nvGrpSpPr>
          <p:cNvPr id="148494" name="Group 14"/>
          <p:cNvGrpSpPr>
            <a:grpSpLocks/>
          </p:cNvGrpSpPr>
          <p:nvPr/>
        </p:nvGrpSpPr>
        <p:grpSpPr bwMode="auto">
          <a:xfrm>
            <a:off x="5723334" y="1484190"/>
            <a:ext cx="2305050" cy="1744664"/>
            <a:chOff x="1610" y="1953"/>
            <a:chExt cx="1452" cy="1099"/>
          </a:xfrm>
        </p:grpSpPr>
        <p:sp>
          <p:nvSpPr>
            <p:cNvPr id="73737" name="Line 15"/>
            <p:cNvSpPr>
              <a:spLocks noChangeShapeType="1"/>
            </p:cNvSpPr>
            <p:nvPr/>
          </p:nvSpPr>
          <p:spPr bwMode="auto">
            <a:xfrm>
              <a:off x="2971" y="2750"/>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38" name="Line 16"/>
            <p:cNvSpPr>
              <a:spLocks noChangeShapeType="1"/>
            </p:cNvSpPr>
            <p:nvPr/>
          </p:nvSpPr>
          <p:spPr bwMode="auto">
            <a:xfrm>
              <a:off x="2971" y="2205"/>
              <a:ext cx="0" cy="18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39" name="Line 17"/>
            <p:cNvSpPr>
              <a:spLocks noChangeShapeType="1"/>
            </p:cNvSpPr>
            <p:nvPr/>
          </p:nvSpPr>
          <p:spPr bwMode="auto">
            <a:xfrm>
              <a:off x="1746" y="2205"/>
              <a:ext cx="1225"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40" name="Line 18"/>
            <p:cNvSpPr>
              <a:spLocks noChangeShapeType="1"/>
            </p:cNvSpPr>
            <p:nvPr/>
          </p:nvSpPr>
          <p:spPr bwMode="auto">
            <a:xfrm flipV="1">
              <a:off x="1754" y="3022"/>
              <a:ext cx="1217" cy="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41" name="Text Box 19"/>
            <p:cNvSpPr txBox="1">
              <a:spLocks noChangeArrowheads="1"/>
            </p:cNvSpPr>
            <p:nvPr/>
          </p:nvSpPr>
          <p:spPr bwMode="auto">
            <a:xfrm>
              <a:off x="2666" y="2432"/>
              <a:ext cx="3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L</a:t>
              </a:r>
              <a:r>
                <a:rPr kumimoji="1" lang="en-US" altLang="zh-CN" sz="2000" b="0" i="1" baseline="-25000" dirty="0" err="1">
                  <a:solidFill>
                    <a:schemeClr val="tx1"/>
                  </a:solidFill>
                  <a:ea typeface="宋体" pitchFamily="2" charset="-122"/>
                </a:rPr>
                <a:t>eq</a:t>
              </a:r>
              <a:endParaRPr kumimoji="1" lang="en-US" altLang="zh-CN" sz="2000" b="0" i="1" dirty="0">
                <a:solidFill>
                  <a:schemeClr val="tx1"/>
                </a:solidFill>
                <a:ea typeface="宋体" pitchFamily="2" charset="-122"/>
              </a:endParaRPr>
            </a:p>
          </p:txBody>
        </p:sp>
        <p:sp>
          <p:nvSpPr>
            <p:cNvPr id="73742" name="Text Box 20"/>
            <p:cNvSpPr txBox="1">
              <a:spLocks noChangeArrowheads="1"/>
            </p:cNvSpPr>
            <p:nvPr/>
          </p:nvSpPr>
          <p:spPr bwMode="auto">
            <a:xfrm>
              <a:off x="1610" y="2442"/>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p>
          </p:txBody>
        </p:sp>
        <p:sp>
          <p:nvSpPr>
            <p:cNvPr id="73743" name="Text Box 21"/>
            <p:cNvSpPr txBox="1">
              <a:spLocks noChangeArrowheads="1"/>
            </p:cNvSpPr>
            <p:nvPr/>
          </p:nvSpPr>
          <p:spPr bwMode="auto">
            <a:xfrm>
              <a:off x="1927" y="1953"/>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i="1" dirty="0">
                <a:solidFill>
                  <a:schemeClr val="tx1"/>
                </a:solidFill>
                <a:ea typeface="宋体" pitchFamily="2" charset="-122"/>
              </a:endParaRPr>
            </a:p>
          </p:txBody>
        </p:sp>
        <p:sp>
          <p:nvSpPr>
            <p:cNvPr id="73744" name="Line 22"/>
            <p:cNvSpPr>
              <a:spLocks noChangeShapeType="1"/>
            </p:cNvSpPr>
            <p:nvPr/>
          </p:nvSpPr>
          <p:spPr bwMode="auto">
            <a:xfrm>
              <a:off x="1864" y="2281"/>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45" name="Oval 23"/>
            <p:cNvSpPr>
              <a:spLocks noChangeArrowheads="1"/>
            </p:cNvSpPr>
            <p:nvPr/>
          </p:nvSpPr>
          <p:spPr bwMode="auto">
            <a:xfrm>
              <a:off x="1698" y="218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3746" name="Text Box 24"/>
            <p:cNvSpPr txBox="1">
              <a:spLocks noChangeArrowheads="1"/>
            </p:cNvSpPr>
            <p:nvPr/>
          </p:nvSpPr>
          <p:spPr bwMode="auto">
            <a:xfrm>
              <a:off x="1610" y="219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3747" name="Text Box 25"/>
            <p:cNvSpPr txBox="1">
              <a:spLocks noChangeArrowheads="1"/>
            </p:cNvSpPr>
            <p:nvPr/>
          </p:nvSpPr>
          <p:spPr bwMode="auto">
            <a:xfrm>
              <a:off x="1622" y="273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3748" name="Oval 26"/>
            <p:cNvSpPr>
              <a:spLocks noChangeArrowheads="1"/>
            </p:cNvSpPr>
            <p:nvPr/>
          </p:nvSpPr>
          <p:spPr bwMode="auto">
            <a:xfrm>
              <a:off x="1698" y="3004"/>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73749" name="Group 27"/>
            <p:cNvGrpSpPr>
              <a:grpSpLocks/>
            </p:cNvGrpSpPr>
            <p:nvPr/>
          </p:nvGrpSpPr>
          <p:grpSpPr bwMode="auto">
            <a:xfrm>
              <a:off x="2971" y="2387"/>
              <a:ext cx="91" cy="363"/>
              <a:chOff x="2744" y="2931"/>
              <a:chExt cx="57" cy="283"/>
            </a:xfrm>
          </p:grpSpPr>
          <p:sp>
            <p:nvSpPr>
              <p:cNvPr id="73750" name="Arc 28"/>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51" name="Arc 29"/>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752" name="Arc 30"/>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slide(fromLeft)">
                                      <p:cBhvr>
                                        <p:cTn id="7" dur="500"/>
                                        <p:tgtEl>
                                          <p:spTgt spid="148485"/>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48486"/>
                                        </p:tgtEl>
                                        <p:attrNameLst>
                                          <p:attrName>style.visibility</p:attrName>
                                        </p:attrNameLst>
                                      </p:cBhvr>
                                      <p:to>
                                        <p:strVal val="visible"/>
                                      </p:to>
                                    </p:set>
                                    <p:animEffect transition="in" filter="strips(downRight)">
                                      <p:cBhvr>
                                        <p:cTn id="11" dur="2000"/>
                                        <p:tgtEl>
                                          <p:spTgt spid="1484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48494"/>
                                        </p:tgtEl>
                                        <p:attrNameLst>
                                          <p:attrName>style.visibility</p:attrName>
                                        </p:attrNameLst>
                                      </p:cBhvr>
                                      <p:to>
                                        <p:strVal val="visible"/>
                                      </p:to>
                                    </p:set>
                                    <p:animEffect transition="in" filter="blinds(horizontal)">
                                      <p:cBhvr>
                                        <p:cTn id="16" dur="500"/>
                                        <p:tgtEl>
                                          <p:spTgt spid="148494"/>
                                        </p:tgtEl>
                                      </p:cBhvr>
                                    </p:animEffect>
                                  </p:childTnLst>
                                </p:cTn>
                              </p:par>
                            </p:childTnLst>
                          </p:cTn>
                        </p:par>
                        <p:par>
                          <p:cTn id="17" fill="hold" nodeType="afterGroup">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148487"/>
                                        </p:tgtEl>
                                        <p:attrNameLst>
                                          <p:attrName>style.visibility</p:attrName>
                                        </p:attrNameLst>
                                      </p:cBhvr>
                                      <p:to>
                                        <p:strVal val="visible"/>
                                      </p:to>
                                    </p:set>
                                    <p:animEffect transition="in" filter="wedge">
                                      <p:cBhvr>
                                        <p:cTn id="20" dur="2000"/>
                                        <p:tgtEl>
                                          <p:spTgt spid="1484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8482"/>
                                        </p:tgtEl>
                                        <p:attrNameLst>
                                          <p:attrName>style.visibility</p:attrName>
                                        </p:attrNameLst>
                                      </p:cBhvr>
                                      <p:to>
                                        <p:strVal val="visible"/>
                                      </p:to>
                                    </p:set>
                                    <p:animEffect transition="in" filter="wipe(left)">
                                      <p:cBhvr>
                                        <p:cTn id="25" dur="2000"/>
                                        <p:tgtEl>
                                          <p:spTgt spid="1484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8483"/>
                                        </p:tgtEl>
                                        <p:attrNameLst>
                                          <p:attrName>style.visibility</p:attrName>
                                        </p:attrNameLst>
                                      </p:cBhvr>
                                      <p:to>
                                        <p:strVal val="visible"/>
                                      </p:to>
                                    </p:set>
                                    <p:animEffect transition="in" filter="wipe(left)">
                                      <p:cBhvr>
                                        <p:cTn id="30" dur="2000"/>
                                        <p:tgtEl>
                                          <p:spTgt spid="1484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8484"/>
                                        </p:tgtEl>
                                        <p:attrNameLst>
                                          <p:attrName>style.visibility</p:attrName>
                                        </p:attrNameLst>
                                      </p:cBhvr>
                                      <p:to>
                                        <p:strVal val="visible"/>
                                      </p:to>
                                    </p:set>
                                    <p:animEffect transition="in" filter="wipe(left)">
                                      <p:cBhvr>
                                        <p:cTn id="35" dur="20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utoUpdateAnimBg="0"/>
      <p:bldP spid="148484" grpId="0" autoUpdateAnimBg="0"/>
      <p:bldP spid="148485" grpId="0"/>
      <p:bldP spid="1484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Text Box 5"/>
          <p:cNvSpPr txBox="1">
            <a:spLocks noChangeArrowheads="1"/>
          </p:cNvSpPr>
          <p:nvPr/>
        </p:nvSpPr>
        <p:spPr bwMode="auto">
          <a:xfrm>
            <a:off x="611188" y="836613"/>
            <a:ext cx="230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a:solidFill>
                  <a:schemeClr val="tx1"/>
                </a:solidFill>
                <a:latin typeface="Arial" charset="0"/>
              </a:rPr>
              <a:t>等效电感：</a:t>
            </a:r>
          </a:p>
        </p:txBody>
      </p:sp>
      <p:graphicFrame>
        <p:nvGraphicFramePr>
          <p:cNvPr id="148486" name="Object 6"/>
          <p:cNvGraphicFramePr>
            <a:graphicFrameLocks noChangeAspect="1"/>
          </p:cNvGraphicFramePr>
          <p:nvPr>
            <p:extLst>
              <p:ext uri="{D42A27DB-BD31-4B8C-83A1-F6EECF244321}">
                <p14:modId xmlns:p14="http://schemas.microsoft.com/office/powerpoint/2010/main" val="708095643"/>
              </p:ext>
            </p:extLst>
          </p:nvPr>
        </p:nvGraphicFramePr>
        <p:xfrm>
          <a:off x="1554044" y="1628800"/>
          <a:ext cx="2724388" cy="1828878"/>
        </p:xfrm>
        <a:graphic>
          <a:graphicData uri="http://schemas.openxmlformats.org/presentationml/2006/ole">
            <mc:AlternateContent xmlns:mc="http://schemas.openxmlformats.org/markup-compatibility/2006">
              <mc:Choice xmlns:v="urn:schemas-microsoft-com:vml" Requires="v">
                <p:oleObj spid="_x0000_s74835" name="Equation" r:id="rId3" imgW="1362194" imgH="914439" progId="Equation.DSMT4">
                  <p:embed/>
                </p:oleObj>
              </mc:Choice>
              <mc:Fallback>
                <p:oleObj name="Equation" r:id="rId3" imgW="1362194" imgH="9144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044" y="1628800"/>
                        <a:ext cx="2724388" cy="1828878"/>
                      </a:xfrm>
                      <a:prstGeom prst="rect">
                        <a:avLst/>
                      </a:prstGeom>
                      <a:noFill/>
                      <a:ln>
                        <a:noFill/>
                      </a:ln>
                      <a:effectLst/>
                      <a:extLst/>
                    </p:spPr>
                  </p:pic>
                </p:oleObj>
              </mc:Fallback>
            </mc:AlternateContent>
          </a:graphicData>
        </a:graphic>
      </p:graphicFrame>
      <p:grpSp>
        <p:nvGrpSpPr>
          <p:cNvPr id="38" name="组合 37"/>
          <p:cNvGrpSpPr/>
          <p:nvPr/>
        </p:nvGrpSpPr>
        <p:grpSpPr>
          <a:xfrm>
            <a:off x="5364088" y="2420888"/>
            <a:ext cx="2637278" cy="3504460"/>
            <a:chOff x="5707531" y="1118142"/>
            <a:chExt cx="2637278" cy="3504460"/>
          </a:xfrm>
        </p:grpSpPr>
        <p:sp>
          <p:nvSpPr>
            <p:cNvPr id="39" name="Line 18"/>
            <p:cNvSpPr>
              <a:spLocks noChangeShapeType="1"/>
            </p:cNvSpPr>
            <p:nvPr/>
          </p:nvSpPr>
          <p:spPr bwMode="auto">
            <a:xfrm>
              <a:off x="6571580" y="2707361"/>
              <a:ext cx="7938" cy="433607"/>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0" name="Line 19"/>
            <p:cNvSpPr>
              <a:spLocks noChangeShapeType="1"/>
            </p:cNvSpPr>
            <p:nvPr/>
          </p:nvSpPr>
          <p:spPr bwMode="auto">
            <a:xfrm flipH="1">
              <a:off x="6571580" y="1626273"/>
              <a:ext cx="7938" cy="504826"/>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1" name="Line 20"/>
            <p:cNvSpPr>
              <a:spLocks noChangeShapeType="1"/>
            </p:cNvSpPr>
            <p:nvPr/>
          </p:nvSpPr>
          <p:spPr bwMode="auto">
            <a:xfrm flipH="1">
              <a:off x="7363668" y="2715674"/>
              <a:ext cx="75" cy="4336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2" name="Line 21"/>
            <p:cNvSpPr>
              <a:spLocks noChangeShapeType="1"/>
            </p:cNvSpPr>
            <p:nvPr/>
          </p:nvSpPr>
          <p:spPr bwMode="auto">
            <a:xfrm flipH="1">
              <a:off x="7363743" y="1626273"/>
              <a:ext cx="0" cy="5048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3" name="Line 25"/>
            <p:cNvSpPr>
              <a:spLocks noChangeShapeType="1"/>
            </p:cNvSpPr>
            <p:nvPr/>
          </p:nvSpPr>
          <p:spPr bwMode="auto">
            <a:xfrm>
              <a:off x="7489155" y="1699298"/>
              <a:ext cx="0" cy="38100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4" name="Text Box 29"/>
            <p:cNvSpPr txBox="1">
              <a:spLocks noChangeArrowheads="1"/>
            </p:cNvSpPr>
            <p:nvPr/>
          </p:nvSpPr>
          <p:spPr bwMode="auto">
            <a:xfrm>
              <a:off x="7503443" y="1626273"/>
              <a:ext cx="339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45" name="Text Box 30"/>
            <p:cNvSpPr txBox="1">
              <a:spLocks noChangeArrowheads="1"/>
            </p:cNvSpPr>
            <p:nvPr/>
          </p:nvSpPr>
          <p:spPr bwMode="auto">
            <a:xfrm>
              <a:off x="6100093" y="1673898"/>
              <a:ext cx="339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46" name="Text Box 31"/>
            <p:cNvSpPr txBox="1">
              <a:spLocks noChangeArrowheads="1"/>
            </p:cNvSpPr>
            <p:nvPr/>
          </p:nvSpPr>
          <p:spPr bwMode="auto">
            <a:xfrm>
              <a:off x="5707531" y="2213564"/>
              <a:ext cx="871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1</a:t>
              </a:r>
              <a:r>
                <a:rPr kumimoji="1" lang="en-US" altLang="zh-CN" sz="2000" b="0" i="1" dirty="0" smtClean="0">
                  <a:solidFill>
                    <a:schemeClr val="tx1"/>
                  </a:solidFill>
                  <a:ea typeface="宋体" pitchFamily="2" charset="-122"/>
                  <a:sym typeface="Symbol" panose="05050102010706020507" pitchFamily="18" charset="2"/>
                </a:rPr>
                <a:t></a:t>
              </a:r>
              <a:r>
                <a:rPr kumimoji="1" lang="en-US" altLang="zh-CN" sz="2000" b="0" i="1" dirty="0" smtClean="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47" name="Text Box 32"/>
            <p:cNvSpPr txBox="1">
              <a:spLocks noChangeArrowheads="1"/>
            </p:cNvSpPr>
            <p:nvPr/>
          </p:nvSpPr>
          <p:spPr bwMode="auto">
            <a:xfrm>
              <a:off x="7578252" y="2213564"/>
              <a:ext cx="7665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2</a:t>
              </a:r>
              <a:r>
                <a:rPr kumimoji="1" lang="en-US" altLang="zh-CN" sz="2000" b="0" i="1" dirty="0" smtClean="0">
                  <a:solidFill>
                    <a:schemeClr val="tx1"/>
                  </a:solidFill>
                  <a:ea typeface="宋体" pitchFamily="2" charset="-122"/>
                  <a:sym typeface="Symbol" panose="05050102010706020507" pitchFamily="18" charset="2"/>
                </a:rPr>
                <a:t></a:t>
              </a:r>
              <a:r>
                <a:rPr kumimoji="1" lang="en-US" altLang="zh-CN" sz="2000" b="0" i="1" dirty="0" smtClean="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48" name="Text Box 33"/>
            <p:cNvSpPr txBox="1">
              <a:spLocks noChangeArrowheads="1"/>
            </p:cNvSpPr>
            <p:nvPr/>
          </p:nvSpPr>
          <p:spPr bwMode="auto">
            <a:xfrm>
              <a:off x="7180386" y="3605782"/>
              <a:ext cx="397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M</a:t>
              </a:r>
              <a:endParaRPr kumimoji="1" lang="en-US" altLang="zh-CN" sz="2000" b="0" i="1" dirty="0">
                <a:solidFill>
                  <a:schemeClr val="tx1"/>
                </a:solidFill>
                <a:ea typeface="宋体" pitchFamily="2" charset="-122"/>
              </a:endParaRPr>
            </a:p>
          </p:txBody>
        </p:sp>
        <p:sp>
          <p:nvSpPr>
            <p:cNvPr id="49" name="Text Box 34"/>
            <p:cNvSpPr txBox="1">
              <a:spLocks noChangeArrowheads="1"/>
            </p:cNvSpPr>
            <p:nvPr/>
          </p:nvSpPr>
          <p:spPr bwMode="auto">
            <a:xfrm>
              <a:off x="7180386" y="4176818"/>
              <a:ext cx="2555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i="1" dirty="0">
                <a:solidFill>
                  <a:schemeClr val="tx1"/>
                </a:solidFill>
                <a:ea typeface="宋体" pitchFamily="2" charset="-122"/>
              </a:endParaRPr>
            </a:p>
          </p:txBody>
        </p:sp>
        <p:sp>
          <p:nvSpPr>
            <p:cNvPr id="50" name="Oval 36"/>
            <p:cNvSpPr>
              <a:spLocks noChangeArrowheads="1"/>
            </p:cNvSpPr>
            <p:nvPr/>
          </p:nvSpPr>
          <p:spPr bwMode="auto">
            <a:xfrm>
              <a:off x="6908807" y="1118142"/>
              <a:ext cx="76200" cy="76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51" name="Oval 41"/>
            <p:cNvSpPr>
              <a:spLocks noChangeArrowheads="1"/>
            </p:cNvSpPr>
            <p:nvPr/>
          </p:nvSpPr>
          <p:spPr bwMode="auto">
            <a:xfrm>
              <a:off x="6933860" y="4546402"/>
              <a:ext cx="76200" cy="76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52" name="Group 42"/>
            <p:cNvGrpSpPr>
              <a:grpSpLocks/>
            </p:cNvGrpSpPr>
            <p:nvPr/>
          </p:nvGrpSpPr>
          <p:grpSpPr bwMode="auto">
            <a:xfrm>
              <a:off x="7363743" y="2131098"/>
              <a:ext cx="144463" cy="576263"/>
              <a:chOff x="2744" y="2931"/>
              <a:chExt cx="57" cy="283"/>
            </a:xfrm>
          </p:grpSpPr>
          <p:sp>
            <p:nvSpPr>
              <p:cNvPr id="68" name="Arc 43"/>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9" name="Arc 44"/>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0" name="Arc 45"/>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53" name="Group 46"/>
            <p:cNvGrpSpPr>
              <a:grpSpLocks/>
            </p:cNvGrpSpPr>
            <p:nvPr/>
          </p:nvGrpSpPr>
          <p:grpSpPr bwMode="auto">
            <a:xfrm>
              <a:off x="6571580" y="2131098"/>
              <a:ext cx="144463" cy="576263"/>
              <a:chOff x="2744" y="2931"/>
              <a:chExt cx="57" cy="283"/>
            </a:xfrm>
          </p:grpSpPr>
          <p:sp>
            <p:nvSpPr>
              <p:cNvPr id="65" name="Arc 47"/>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6" name="Arc 48"/>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7" name="Arc 49"/>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54" name="Line 18"/>
            <p:cNvSpPr>
              <a:spLocks noChangeShapeType="1"/>
            </p:cNvSpPr>
            <p:nvPr/>
          </p:nvSpPr>
          <p:spPr bwMode="auto">
            <a:xfrm flipH="1" flipV="1">
              <a:off x="6571580" y="1625330"/>
              <a:ext cx="792088" cy="942"/>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5" name="Line 18"/>
            <p:cNvSpPr>
              <a:spLocks noChangeShapeType="1"/>
            </p:cNvSpPr>
            <p:nvPr/>
          </p:nvSpPr>
          <p:spPr bwMode="auto">
            <a:xfrm>
              <a:off x="6948264" y="1196752"/>
              <a:ext cx="7260" cy="428578"/>
            </a:xfrm>
            <a:prstGeom prst="line">
              <a:avLst/>
            </a:prstGeom>
            <a:noFill/>
            <a:ln w="28575">
              <a:solidFill>
                <a:srgbClr val="FFCC00"/>
              </a:solidFill>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6" name="Line 18"/>
            <p:cNvSpPr>
              <a:spLocks noChangeShapeType="1"/>
            </p:cNvSpPr>
            <p:nvPr/>
          </p:nvSpPr>
          <p:spPr bwMode="auto">
            <a:xfrm flipH="1" flipV="1">
              <a:off x="6571598" y="3140968"/>
              <a:ext cx="792088" cy="942"/>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7" name="Line 18"/>
            <p:cNvSpPr>
              <a:spLocks noChangeShapeType="1"/>
            </p:cNvSpPr>
            <p:nvPr/>
          </p:nvSpPr>
          <p:spPr bwMode="auto">
            <a:xfrm>
              <a:off x="6963994" y="3140968"/>
              <a:ext cx="7260" cy="428578"/>
            </a:xfrm>
            <a:prstGeom prst="line">
              <a:avLst/>
            </a:prstGeom>
            <a:noFill/>
            <a:ln w="28575">
              <a:solidFill>
                <a:srgbClr val="FFCC00"/>
              </a:solidFill>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nvGrpSpPr>
            <p:cNvPr id="58" name="Group 46"/>
            <p:cNvGrpSpPr>
              <a:grpSpLocks/>
            </p:cNvGrpSpPr>
            <p:nvPr/>
          </p:nvGrpSpPr>
          <p:grpSpPr bwMode="auto">
            <a:xfrm>
              <a:off x="6954455" y="3567204"/>
              <a:ext cx="144463" cy="576263"/>
              <a:chOff x="2744" y="2931"/>
              <a:chExt cx="57" cy="283"/>
            </a:xfrm>
          </p:grpSpPr>
          <p:sp>
            <p:nvSpPr>
              <p:cNvPr id="62" name="Arc 47"/>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3" name="Arc 48"/>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4" name="Arc 49"/>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59" name="Line 18"/>
            <p:cNvSpPr>
              <a:spLocks noChangeShapeType="1"/>
            </p:cNvSpPr>
            <p:nvPr/>
          </p:nvSpPr>
          <p:spPr bwMode="auto">
            <a:xfrm>
              <a:off x="6963994" y="4138417"/>
              <a:ext cx="7260" cy="428578"/>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0" name="Line 25"/>
            <p:cNvSpPr>
              <a:spLocks noChangeShapeType="1"/>
            </p:cNvSpPr>
            <p:nvPr/>
          </p:nvSpPr>
          <p:spPr bwMode="auto">
            <a:xfrm>
              <a:off x="7164288" y="4241602"/>
              <a:ext cx="0" cy="38100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61" name="Line 25"/>
            <p:cNvSpPr>
              <a:spLocks noChangeShapeType="1"/>
            </p:cNvSpPr>
            <p:nvPr/>
          </p:nvSpPr>
          <p:spPr bwMode="auto">
            <a:xfrm>
              <a:off x="6446848" y="1699298"/>
              <a:ext cx="0" cy="38100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755650" y="620713"/>
            <a:ext cx="2592388" cy="461665"/>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r>
              <a:rPr kumimoji="1" lang="en-US" altLang="zh-CN" sz="2400" dirty="0">
                <a:solidFill>
                  <a:schemeClr val="accent2"/>
                </a:solidFill>
                <a:ea typeface="宋体" charset="-122"/>
              </a:rPr>
              <a:t>2. </a:t>
            </a:r>
            <a:r>
              <a:rPr kumimoji="1" lang="zh-CN" altLang="en-US" sz="2400" dirty="0" smtClean="0">
                <a:solidFill>
                  <a:schemeClr val="accent2"/>
                </a:solidFill>
                <a:ea typeface="宋体" charset="-122"/>
              </a:rPr>
              <a:t>异</a:t>
            </a:r>
            <a:r>
              <a:rPr kumimoji="1" lang="zh-CN" altLang="en-US" sz="2400" dirty="0">
                <a:solidFill>
                  <a:schemeClr val="accent2"/>
                </a:solidFill>
                <a:ea typeface="宋体" charset="-122"/>
              </a:rPr>
              <a:t>侧并联</a:t>
            </a:r>
          </a:p>
        </p:txBody>
      </p:sp>
      <p:graphicFrame>
        <p:nvGraphicFramePr>
          <p:cNvPr id="149507" name="Object 3"/>
          <p:cNvGraphicFramePr>
            <a:graphicFrameLocks noChangeAspect="1"/>
          </p:cNvGraphicFramePr>
          <p:nvPr>
            <p:extLst>
              <p:ext uri="{D42A27DB-BD31-4B8C-83A1-F6EECF244321}">
                <p14:modId xmlns:p14="http://schemas.microsoft.com/office/powerpoint/2010/main" val="1664471847"/>
              </p:ext>
            </p:extLst>
          </p:nvPr>
        </p:nvGraphicFramePr>
        <p:xfrm>
          <a:off x="1462088" y="1354138"/>
          <a:ext cx="1988712" cy="662904"/>
        </p:xfrm>
        <a:graphic>
          <a:graphicData uri="http://schemas.openxmlformats.org/presentationml/2006/ole">
            <mc:AlternateContent xmlns:mc="http://schemas.openxmlformats.org/markup-compatibility/2006">
              <mc:Choice xmlns:v="urn:schemas-microsoft-com:vml" Requires="v">
                <p:oleObj spid="_x0000_s76144" name="Equation" r:id="rId3" imgW="1104840" imgH="368280" progId="Equation.DSMT4">
                  <p:embed/>
                </p:oleObj>
              </mc:Choice>
              <mc:Fallback>
                <p:oleObj name="Equation" r:id="rId3" imgW="1104840" imgH="368280" progId="Equation.DSMT4">
                  <p:embed/>
                  <p:pic>
                    <p:nvPicPr>
                      <p:cNvPr id="0" name="Object 3"/>
                      <p:cNvPicPr>
                        <a:picLocks noChangeAspect="1" noChangeArrowheads="1"/>
                      </p:cNvPicPr>
                      <p:nvPr/>
                    </p:nvPicPr>
                    <p:blipFill>
                      <a:blip r:embed="rId4"/>
                      <a:srcRect/>
                      <a:stretch>
                        <a:fillRect/>
                      </a:stretch>
                    </p:blipFill>
                    <p:spPr bwMode="auto">
                      <a:xfrm>
                        <a:off x="1462088" y="1354138"/>
                        <a:ext cx="1988712" cy="66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8" name="AutoShape 4"/>
          <p:cNvSpPr>
            <a:spLocks/>
          </p:cNvSpPr>
          <p:nvPr/>
        </p:nvSpPr>
        <p:spPr bwMode="auto">
          <a:xfrm>
            <a:off x="1042988" y="1628775"/>
            <a:ext cx="215900" cy="2089150"/>
          </a:xfrm>
          <a:prstGeom prst="leftBrace">
            <a:avLst>
              <a:gd name="adj1" fmla="val 8063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149509" name="Text Box 5"/>
          <p:cNvSpPr txBox="1">
            <a:spLocks noChangeArrowheads="1"/>
          </p:cNvSpPr>
          <p:nvPr/>
        </p:nvSpPr>
        <p:spPr bwMode="auto">
          <a:xfrm>
            <a:off x="1331913" y="3284538"/>
            <a:ext cx="1090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r>
              <a:rPr kumimoji="1" lang="en-US" altLang="zh-CN" sz="2000" b="0">
                <a:solidFill>
                  <a:schemeClr val="tx1"/>
                </a:solidFill>
                <a:ea typeface="宋体" pitchFamily="2" charset="-122"/>
              </a:rPr>
              <a:t> = </a:t>
            </a:r>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1</a:t>
            </a:r>
            <a:r>
              <a:rPr kumimoji="1" lang="en-US" altLang="zh-CN" sz="2000" b="0">
                <a:solidFill>
                  <a:schemeClr val="tx1"/>
                </a:solidFill>
                <a:ea typeface="宋体" pitchFamily="2" charset="-122"/>
              </a:rPr>
              <a:t> +</a:t>
            </a:r>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2 </a:t>
            </a:r>
            <a:endParaRPr kumimoji="1" lang="en-US" altLang="zh-CN" sz="2000" b="0">
              <a:solidFill>
                <a:schemeClr val="tx1"/>
              </a:solidFill>
              <a:ea typeface="宋体" pitchFamily="2" charset="-122"/>
            </a:endParaRPr>
          </a:p>
        </p:txBody>
      </p:sp>
      <p:graphicFrame>
        <p:nvGraphicFramePr>
          <p:cNvPr id="149510" name="Object 6"/>
          <p:cNvGraphicFramePr>
            <a:graphicFrameLocks noChangeAspect="1"/>
          </p:cNvGraphicFramePr>
          <p:nvPr>
            <p:extLst>
              <p:ext uri="{D42A27DB-BD31-4B8C-83A1-F6EECF244321}">
                <p14:modId xmlns:p14="http://schemas.microsoft.com/office/powerpoint/2010/main" val="164226594"/>
              </p:ext>
            </p:extLst>
          </p:nvPr>
        </p:nvGraphicFramePr>
        <p:xfrm>
          <a:off x="1387475" y="2290763"/>
          <a:ext cx="2011392" cy="662904"/>
        </p:xfrm>
        <a:graphic>
          <a:graphicData uri="http://schemas.openxmlformats.org/presentationml/2006/ole">
            <mc:AlternateContent xmlns:mc="http://schemas.openxmlformats.org/markup-compatibility/2006">
              <mc:Choice xmlns:v="urn:schemas-microsoft-com:vml" Requires="v">
                <p:oleObj spid="_x0000_s76145" name="Equation" r:id="rId5" imgW="1117440" imgH="368280" progId="Equation.DSMT4">
                  <p:embed/>
                </p:oleObj>
              </mc:Choice>
              <mc:Fallback>
                <p:oleObj name="Equation" r:id="rId5" imgW="1117440" imgH="368280" progId="Equation.DSMT4">
                  <p:embed/>
                  <p:pic>
                    <p:nvPicPr>
                      <p:cNvPr id="0" name="Object 6"/>
                      <p:cNvPicPr>
                        <a:picLocks noChangeAspect="1" noChangeArrowheads="1"/>
                      </p:cNvPicPr>
                      <p:nvPr/>
                    </p:nvPicPr>
                    <p:blipFill>
                      <a:blip r:embed="rId6"/>
                      <a:srcRect/>
                      <a:stretch>
                        <a:fillRect/>
                      </a:stretch>
                    </p:blipFill>
                    <p:spPr bwMode="auto">
                      <a:xfrm>
                        <a:off x="1387475" y="2290763"/>
                        <a:ext cx="2011392" cy="66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1" name="Object 7"/>
          <p:cNvGraphicFramePr>
            <a:graphicFrameLocks noChangeAspect="1"/>
          </p:cNvGraphicFramePr>
          <p:nvPr>
            <p:extLst>
              <p:ext uri="{D42A27DB-BD31-4B8C-83A1-F6EECF244321}">
                <p14:modId xmlns:p14="http://schemas.microsoft.com/office/powerpoint/2010/main" val="3111431655"/>
              </p:ext>
            </p:extLst>
          </p:nvPr>
        </p:nvGraphicFramePr>
        <p:xfrm>
          <a:off x="3432004" y="3888279"/>
          <a:ext cx="2240136" cy="776952"/>
        </p:xfrm>
        <a:graphic>
          <a:graphicData uri="http://schemas.openxmlformats.org/presentationml/2006/ole">
            <mc:AlternateContent xmlns:mc="http://schemas.openxmlformats.org/markup-compatibility/2006">
              <mc:Choice xmlns:v="urn:schemas-microsoft-com:vml" Requires="v">
                <p:oleObj spid="_x0000_s76146" name="Equation" r:id="rId7" imgW="1244520" imgH="431640" progId="Equation.DSMT4">
                  <p:embed/>
                </p:oleObj>
              </mc:Choice>
              <mc:Fallback>
                <p:oleObj name="Equation" r:id="rId7" imgW="1244520" imgH="431640" progId="Equation.DSMT4">
                  <p:embed/>
                  <p:pic>
                    <p:nvPicPr>
                      <p:cNvPr id="0" name="Object 7"/>
                      <p:cNvPicPr>
                        <a:picLocks noChangeAspect="1" noChangeArrowheads="1"/>
                      </p:cNvPicPr>
                      <p:nvPr/>
                    </p:nvPicPr>
                    <p:blipFill>
                      <a:blip r:embed="rId8"/>
                      <a:srcRect/>
                      <a:stretch>
                        <a:fillRect/>
                      </a:stretch>
                    </p:blipFill>
                    <p:spPr bwMode="auto">
                      <a:xfrm>
                        <a:off x="3432004" y="3888279"/>
                        <a:ext cx="2240136" cy="7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2" name="Text Box 8"/>
          <p:cNvSpPr txBox="1">
            <a:spLocks noChangeArrowheads="1"/>
          </p:cNvSpPr>
          <p:nvPr/>
        </p:nvSpPr>
        <p:spPr bwMode="auto">
          <a:xfrm>
            <a:off x="611188" y="4076700"/>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latin typeface="楷体_GB2312" pitchFamily="49" charset="-122"/>
              </a:rPr>
              <a:t>解</a:t>
            </a:r>
            <a:r>
              <a:rPr kumimoji="1" lang="zh-CN" altLang="en-US" sz="2000" dirty="0" smtClean="0">
                <a:solidFill>
                  <a:schemeClr val="tx1"/>
                </a:solidFill>
                <a:latin typeface="楷体_GB2312" pitchFamily="49" charset="-122"/>
              </a:rPr>
              <a:t>得 </a:t>
            </a:r>
            <a:r>
              <a:rPr kumimoji="1" lang="en-US" altLang="zh-CN" sz="2000" b="0" i="1" dirty="0" smtClean="0">
                <a:solidFill>
                  <a:schemeClr val="tx1"/>
                </a:solidFill>
              </a:rPr>
              <a:t>v</a:t>
            </a:r>
            <a:r>
              <a:rPr kumimoji="1" lang="en-US" altLang="zh-CN" sz="2000" b="0" dirty="0">
                <a:solidFill>
                  <a:schemeClr val="tx1"/>
                </a:solidFill>
              </a:rPr>
              <a:t>, </a:t>
            </a:r>
            <a:r>
              <a:rPr kumimoji="1" lang="en-US" altLang="zh-CN" sz="2000" b="0" i="1" dirty="0" err="1">
                <a:solidFill>
                  <a:schemeClr val="tx1"/>
                </a:solidFill>
              </a:rPr>
              <a:t>i</a:t>
            </a:r>
            <a:r>
              <a:rPr kumimoji="1" lang="en-US" altLang="zh-CN" sz="2000" i="1" dirty="0">
                <a:solidFill>
                  <a:schemeClr val="tx1"/>
                </a:solidFill>
                <a:latin typeface="楷体_GB2312" pitchFamily="49" charset="-122"/>
              </a:rPr>
              <a:t> </a:t>
            </a:r>
            <a:r>
              <a:rPr kumimoji="1" lang="zh-CN" altLang="en-US" sz="2000" dirty="0">
                <a:solidFill>
                  <a:schemeClr val="tx1"/>
                </a:solidFill>
                <a:latin typeface="楷体_GB2312" pitchFamily="49" charset="-122"/>
              </a:rPr>
              <a:t>的关系：</a:t>
            </a:r>
          </a:p>
        </p:txBody>
      </p:sp>
      <p:sp>
        <p:nvSpPr>
          <p:cNvPr id="149513" name="Text Box 9"/>
          <p:cNvSpPr txBox="1">
            <a:spLocks noChangeArrowheads="1"/>
          </p:cNvSpPr>
          <p:nvPr/>
        </p:nvSpPr>
        <p:spPr bwMode="auto">
          <a:xfrm>
            <a:off x="539750" y="5157788"/>
            <a:ext cx="230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a:solidFill>
                  <a:schemeClr val="tx1"/>
                </a:solidFill>
                <a:latin typeface="Arial" charset="0"/>
              </a:rPr>
              <a:t>等效电感：</a:t>
            </a:r>
          </a:p>
        </p:txBody>
      </p:sp>
      <p:graphicFrame>
        <p:nvGraphicFramePr>
          <p:cNvPr id="149514" name="Object 10"/>
          <p:cNvGraphicFramePr>
            <a:graphicFrameLocks noChangeAspect="1"/>
          </p:cNvGraphicFramePr>
          <p:nvPr>
            <p:extLst>
              <p:ext uri="{D42A27DB-BD31-4B8C-83A1-F6EECF244321}">
                <p14:modId xmlns:p14="http://schemas.microsoft.com/office/powerpoint/2010/main" val="3073968849"/>
              </p:ext>
            </p:extLst>
          </p:nvPr>
        </p:nvGraphicFramePr>
        <p:xfrm>
          <a:off x="2462194" y="5357843"/>
          <a:ext cx="2686070" cy="704952"/>
        </p:xfrm>
        <a:graphic>
          <a:graphicData uri="http://schemas.openxmlformats.org/presentationml/2006/ole">
            <mc:AlternateContent xmlns:mc="http://schemas.openxmlformats.org/markup-compatibility/2006">
              <mc:Choice xmlns:v="urn:schemas-microsoft-com:vml" Requires="v">
                <p:oleObj spid="_x0000_s76147" name="Equation" r:id="rId9" imgW="1343035" imgH="352476" progId="Equation.DSMT4">
                  <p:embed/>
                </p:oleObj>
              </mc:Choice>
              <mc:Fallback>
                <p:oleObj name="Equation" r:id="rId9" imgW="1343035" imgH="35247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2194" y="5357843"/>
                        <a:ext cx="2686070" cy="704952"/>
                      </a:xfrm>
                      <a:prstGeom prst="rect">
                        <a:avLst/>
                      </a:prstGeom>
                      <a:noFill/>
                      <a:ln>
                        <a:noFill/>
                      </a:ln>
                      <a:effectLst/>
                      <a:extLst/>
                    </p:spPr>
                  </p:pic>
                </p:oleObj>
              </mc:Fallback>
            </mc:AlternateContent>
          </a:graphicData>
        </a:graphic>
      </p:graphicFrame>
      <p:grpSp>
        <p:nvGrpSpPr>
          <p:cNvPr id="149521" name="Group 17"/>
          <p:cNvGrpSpPr>
            <a:grpSpLocks/>
          </p:cNvGrpSpPr>
          <p:nvPr/>
        </p:nvGrpSpPr>
        <p:grpSpPr bwMode="auto">
          <a:xfrm>
            <a:off x="5148264" y="547688"/>
            <a:ext cx="3287713" cy="2484440"/>
            <a:chOff x="3243" y="209"/>
            <a:chExt cx="2071" cy="1565"/>
          </a:xfrm>
        </p:grpSpPr>
        <p:sp>
          <p:nvSpPr>
            <p:cNvPr id="75788" name="Line 18"/>
            <p:cNvSpPr>
              <a:spLocks noChangeShapeType="1"/>
            </p:cNvSpPr>
            <p:nvPr/>
          </p:nvSpPr>
          <p:spPr bwMode="auto">
            <a:xfrm>
              <a:off x="4467" y="1298"/>
              <a:ext cx="0" cy="453"/>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89" name="Line 19"/>
            <p:cNvSpPr>
              <a:spLocks noChangeShapeType="1"/>
            </p:cNvSpPr>
            <p:nvPr/>
          </p:nvSpPr>
          <p:spPr bwMode="auto">
            <a:xfrm flipH="1">
              <a:off x="4467" y="617"/>
              <a:ext cx="5" cy="318"/>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0" name="Line 20"/>
            <p:cNvSpPr>
              <a:spLocks noChangeShapeType="1"/>
            </p:cNvSpPr>
            <p:nvPr/>
          </p:nvSpPr>
          <p:spPr bwMode="auto">
            <a:xfrm>
              <a:off x="4966" y="1298"/>
              <a:ext cx="0" cy="4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1" name="Line 21"/>
            <p:cNvSpPr>
              <a:spLocks noChangeShapeType="1"/>
            </p:cNvSpPr>
            <p:nvPr/>
          </p:nvSpPr>
          <p:spPr bwMode="auto">
            <a:xfrm flipH="1">
              <a:off x="4966" y="617"/>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2" name="Line 22"/>
            <p:cNvSpPr>
              <a:spLocks noChangeShapeType="1"/>
            </p:cNvSpPr>
            <p:nvPr/>
          </p:nvSpPr>
          <p:spPr bwMode="auto">
            <a:xfrm flipV="1">
              <a:off x="3333" y="617"/>
              <a:ext cx="163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3" name="Line 23"/>
            <p:cNvSpPr>
              <a:spLocks noChangeShapeType="1"/>
            </p:cNvSpPr>
            <p:nvPr/>
          </p:nvSpPr>
          <p:spPr bwMode="auto">
            <a:xfrm>
              <a:off x="3378" y="1751"/>
              <a:ext cx="1588"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4" name="Line 24"/>
            <p:cNvSpPr>
              <a:spLocks noChangeShapeType="1"/>
            </p:cNvSpPr>
            <p:nvPr/>
          </p:nvSpPr>
          <p:spPr bwMode="auto">
            <a:xfrm>
              <a:off x="4389" y="708"/>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5" name="Line 25"/>
            <p:cNvSpPr>
              <a:spLocks noChangeShapeType="1"/>
            </p:cNvSpPr>
            <p:nvPr/>
          </p:nvSpPr>
          <p:spPr bwMode="auto">
            <a:xfrm>
              <a:off x="5045" y="663"/>
              <a:ext cx="0" cy="24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796" name="Text Box 26"/>
            <p:cNvSpPr txBox="1">
              <a:spLocks noChangeArrowheads="1"/>
            </p:cNvSpPr>
            <p:nvPr/>
          </p:nvSpPr>
          <p:spPr bwMode="auto">
            <a:xfrm>
              <a:off x="4497" y="774"/>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75797" name="Text Box 27"/>
            <p:cNvSpPr txBox="1">
              <a:spLocks noChangeArrowheads="1"/>
            </p:cNvSpPr>
            <p:nvPr/>
          </p:nvSpPr>
          <p:spPr bwMode="auto">
            <a:xfrm>
              <a:off x="4785" y="1228"/>
              <a:ext cx="2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75798" name="Text Box 28"/>
            <p:cNvSpPr txBox="1">
              <a:spLocks noChangeArrowheads="1"/>
            </p:cNvSpPr>
            <p:nvPr/>
          </p:nvSpPr>
          <p:spPr bwMode="auto">
            <a:xfrm>
              <a:off x="4603" y="209"/>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M</a:t>
              </a:r>
              <a:endParaRPr kumimoji="1" lang="en-US" altLang="zh-CN" sz="2000" b="0">
                <a:solidFill>
                  <a:schemeClr val="tx1"/>
                </a:solidFill>
                <a:ea typeface="宋体" pitchFamily="2" charset="-122"/>
              </a:endParaRPr>
            </a:p>
          </p:txBody>
        </p:sp>
        <p:sp>
          <p:nvSpPr>
            <p:cNvPr id="75799" name="Text Box 29"/>
            <p:cNvSpPr txBox="1">
              <a:spLocks noChangeArrowheads="1"/>
            </p:cNvSpPr>
            <p:nvPr/>
          </p:nvSpPr>
          <p:spPr bwMode="auto">
            <a:xfrm>
              <a:off x="5054" y="617"/>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5800" name="Text Box 30"/>
            <p:cNvSpPr txBox="1">
              <a:spLocks noChangeArrowheads="1"/>
            </p:cNvSpPr>
            <p:nvPr/>
          </p:nvSpPr>
          <p:spPr bwMode="auto">
            <a:xfrm>
              <a:off x="4170" y="647"/>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5801" name="Text Box 31"/>
            <p:cNvSpPr txBox="1">
              <a:spLocks noChangeArrowheads="1"/>
            </p:cNvSpPr>
            <p:nvPr/>
          </p:nvSpPr>
          <p:spPr bwMode="auto">
            <a:xfrm>
              <a:off x="4176" y="980"/>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5802" name="Text Box 32"/>
            <p:cNvSpPr txBox="1">
              <a:spLocks noChangeArrowheads="1"/>
            </p:cNvSpPr>
            <p:nvPr/>
          </p:nvSpPr>
          <p:spPr bwMode="auto">
            <a:xfrm>
              <a:off x="5054" y="981"/>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5803" name="Text Box 33"/>
            <p:cNvSpPr txBox="1">
              <a:spLocks noChangeArrowheads="1"/>
            </p:cNvSpPr>
            <p:nvPr/>
          </p:nvSpPr>
          <p:spPr bwMode="auto">
            <a:xfrm>
              <a:off x="3243" y="1025"/>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p>
          </p:txBody>
        </p:sp>
        <p:sp>
          <p:nvSpPr>
            <p:cNvPr id="75804" name="Text Box 34"/>
            <p:cNvSpPr txBox="1">
              <a:spLocks noChangeArrowheads="1"/>
            </p:cNvSpPr>
            <p:nvPr/>
          </p:nvSpPr>
          <p:spPr bwMode="auto">
            <a:xfrm>
              <a:off x="3424" y="311"/>
              <a:ext cx="1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i="1" dirty="0">
                <a:solidFill>
                  <a:schemeClr val="tx1"/>
                </a:solidFill>
                <a:ea typeface="宋体" pitchFamily="2" charset="-122"/>
              </a:endParaRPr>
            </a:p>
          </p:txBody>
        </p:sp>
        <p:sp>
          <p:nvSpPr>
            <p:cNvPr id="75805" name="Line 35"/>
            <p:cNvSpPr>
              <a:spLocks noChangeShapeType="1"/>
            </p:cNvSpPr>
            <p:nvPr/>
          </p:nvSpPr>
          <p:spPr bwMode="auto">
            <a:xfrm>
              <a:off x="3379" y="574"/>
              <a:ext cx="33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06" name="Oval 36"/>
            <p:cNvSpPr>
              <a:spLocks noChangeArrowheads="1"/>
            </p:cNvSpPr>
            <p:nvPr/>
          </p:nvSpPr>
          <p:spPr bwMode="auto">
            <a:xfrm>
              <a:off x="3288" y="600"/>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5807" name="Arc 37"/>
            <p:cNvSpPr>
              <a:spLocks/>
            </p:cNvSpPr>
            <p:nvPr/>
          </p:nvSpPr>
          <p:spPr bwMode="auto">
            <a:xfrm rot="10800000" flipV="1">
              <a:off x="4502" y="413"/>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08" name="Text Box 38"/>
            <p:cNvSpPr txBox="1">
              <a:spLocks noChangeArrowheads="1"/>
            </p:cNvSpPr>
            <p:nvPr/>
          </p:nvSpPr>
          <p:spPr bwMode="auto">
            <a:xfrm>
              <a:off x="3243" y="66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5809" name="Text Box 39"/>
            <p:cNvSpPr txBox="1">
              <a:spLocks noChangeArrowheads="1"/>
            </p:cNvSpPr>
            <p:nvPr/>
          </p:nvSpPr>
          <p:spPr bwMode="auto">
            <a:xfrm>
              <a:off x="3243" y="1343"/>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75810" name="Arc 40"/>
            <p:cNvSpPr>
              <a:spLocks/>
            </p:cNvSpPr>
            <p:nvPr/>
          </p:nvSpPr>
          <p:spPr bwMode="auto">
            <a:xfrm rot="10800000" flipH="1" flipV="1">
              <a:off x="4795" y="416"/>
              <a:ext cx="195" cy="20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11" name="Oval 41"/>
            <p:cNvSpPr>
              <a:spLocks noChangeArrowheads="1"/>
            </p:cNvSpPr>
            <p:nvPr/>
          </p:nvSpPr>
          <p:spPr bwMode="auto">
            <a:xfrm>
              <a:off x="3333" y="1726"/>
              <a:ext cx="48" cy="48"/>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75812" name="Group 42"/>
            <p:cNvGrpSpPr>
              <a:grpSpLocks/>
            </p:cNvGrpSpPr>
            <p:nvPr/>
          </p:nvGrpSpPr>
          <p:grpSpPr bwMode="auto">
            <a:xfrm>
              <a:off x="4966" y="935"/>
              <a:ext cx="91" cy="363"/>
              <a:chOff x="2744" y="2931"/>
              <a:chExt cx="57" cy="283"/>
            </a:xfrm>
          </p:grpSpPr>
          <p:sp>
            <p:nvSpPr>
              <p:cNvPr id="75817" name="Arc 43"/>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18" name="Arc 44"/>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19" name="Arc 45"/>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75813" name="Group 46"/>
            <p:cNvGrpSpPr>
              <a:grpSpLocks/>
            </p:cNvGrpSpPr>
            <p:nvPr/>
          </p:nvGrpSpPr>
          <p:grpSpPr bwMode="auto">
            <a:xfrm>
              <a:off x="4467" y="935"/>
              <a:ext cx="91" cy="363"/>
              <a:chOff x="2744" y="2931"/>
              <a:chExt cx="57" cy="283"/>
            </a:xfrm>
          </p:grpSpPr>
          <p:sp>
            <p:nvSpPr>
              <p:cNvPr id="75814" name="Arc 47"/>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15" name="Arc 48"/>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816" name="Arc 49"/>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additive="base">
                                        <p:cTn id="7" dur="500" fill="hold"/>
                                        <p:tgtEl>
                                          <p:spTgt spid="149506"/>
                                        </p:tgtEl>
                                        <p:attrNameLst>
                                          <p:attrName>ppt_x</p:attrName>
                                        </p:attrNameLst>
                                      </p:cBhvr>
                                      <p:tavLst>
                                        <p:tav tm="0">
                                          <p:val>
                                            <p:strVal val="0-#ppt_w/2"/>
                                          </p:val>
                                        </p:tav>
                                        <p:tav tm="100000">
                                          <p:val>
                                            <p:strVal val="#ppt_x"/>
                                          </p:val>
                                        </p:tav>
                                      </p:tavLst>
                                    </p:anim>
                                    <p:anim calcmode="lin" valueType="num">
                                      <p:cBhvr additive="base">
                                        <p:cTn id="8" dur="500" fill="hold"/>
                                        <p:tgtEl>
                                          <p:spTgt spid="149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9521"/>
                                        </p:tgtEl>
                                        <p:attrNameLst>
                                          <p:attrName>style.visibility</p:attrName>
                                        </p:attrNameLst>
                                      </p:cBhvr>
                                      <p:to>
                                        <p:strVal val="visible"/>
                                      </p:to>
                                    </p:set>
                                    <p:animEffect transition="in" filter="blinds(horizontal)">
                                      <p:cBhvr>
                                        <p:cTn id="13" dur="500"/>
                                        <p:tgtEl>
                                          <p:spTgt spid="1495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9507"/>
                                        </p:tgtEl>
                                        <p:attrNameLst>
                                          <p:attrName>style.visibility</p:attrName>
                                        </p:attrNameLst>
                                      </p:cBhvr>
                                      <p:to>
                                        <p:strVal val="visible"/>
                                      </p:to>
                                    </p:set>
                                    <p:animEffect transition="in" filter="wipe(left)">
                                      <p:cBhvr>
                                        <p:cTn id="18" dur="2000"/>
                                        <p:tgtEl>
                                          <p:spTgt spid="1495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49510"/>
                                        </p:tgtEl>
                                        <p:attrNameLst>
                                          <p:attrName>style.visibility</p:attrName>
                                        </p:attrNameLst>
                                      </p:cBhvr>
                                      <p:to>
                                        <p:strVal val="visible"/>
                                      </p:to>
                                    </p:set>
                                    <p:animEffect transition="in" filter="wipe(left)">
                                      <p:cBhvr>
                                        <p:cTn id="23" dur="2000"/>
                                        <p:tgtEl>
                                          <p:spTgt spid="1495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9509"/>
                                        </p:tgtEl>
                                        <p:attrNameLst>
                                          <p:attrName>style.visibility</p:attrName>
                                        </p:attrNameLst>
                                      </p:cBhvr>
                                      <p:to>
                                        <p:strVal val="visible"/>
                                      </p:to>
                                    </p:set>
                                    <p:animEffect transition="in" filter="wipe(left)">
                                      <p:cBhvr>
                                        <p:cTn id="28" dur="2000"/>
                                        <p:tgtEl>
                                          <p:spTgt spid="149509"/>
                                        </p:tgtEl>
                                      </p:cBhvr>
                                    </p:animEffect>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14950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49512"/>
                                        </p:tgtEl>
                                        <p:attrNameLst>
                                          <p:attrName>style.visibility</p:attrName>
                                        </p:attrNameLst>
                                      </p:cBhvr>
                                      <p:to>
                                        <p:strVal val="visible"/>
                                      </p:to>
                                    </p:set>
                                    <p:anim calcmode="lin" valueType="num">
                                      <p:cBhvr additive="base">
                                        <p:cTn id="36" dur="500" fill="hold"/>
                                        <p:tgtEl>
                                          <p:spTgt spid="149512"/>
                                        </p:tgtEl>
                                        <p:attrNameLst>
                                          <p:attrName>ppt_x</p:attrName>
                                        </p:attrNameLst>
                                      </p:cBhvr>
                                      <p:tavLst>
                                        <p:tav tm="0">
                                          <p:val>
                                            <p:strVal val="0-#ppt_w/2"/>
                                          </p:val>
                                        </p:tav>
                                        <p:tav tm="100000">
                                          <p:val>
                                            <p:strVal val="#ppt_x"/>
                                          </p:val>
                                        </p:tav>
                                      </p:tavLst>
                                    </p:anim>
                                    <p:anim calcmode="lin" valueType="num">
                                      <p:cBhvr additive="base">
                                        <p:cTn id="37" dur="500" fill="hold"/>
                                        <p:tgtEl>
                                          <p:spTgt spid="149512"/>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8" presetClass="entr" presetSubtype="6" fill="hold" nodeType="afterEffect">
                                  <p:stCondLst>
                                    <p:cond delay="0"/>
                                  </p:stCondLst>
                                  <p:childTnLst>
                                    <p:set>
                                      <p:cBhvr>
                                        <p:cTn id="40" dur="1" fill="hold">
                                          <p:stCondLst>
                                            <p:cond delay="0"/>
                                          </p:stCondLst>
                                        </p:cTn>
                                        <p:tgtEl>
                                          <p:spTgt spid="149511"/>
                                        </p:tgtEl>
                                        <p:attrNameLst>
                                          <p:attrName>style.visibility</p:attrName>
                                        </p:attrNameLst>
                                      </p:cBhvr>
                                      <p:to>
                                        <p:strVal val="visible"/>
                                      </p:to>
                                    </p:set>
                                    <p:animEffect transition="in" filter="strips(downRight)">
                                      <p:cBhvr>
                                        <p:cTn id="41" dur="2000"/>
                                        <p:tgtEl>
                                          <p:spTgt spid="1495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149513"/>
                                        </p:tgtEl>
                                        <p:attrNameLst>
                                          <p:attrName>style.visibility</p:attrName>
                                        </p:attrNameLst>
                                      </p:cBhvr>
                                      <p:to>
                                        <p:strVal val="visible"/>
                                      </p:to>
                                    </p:set>
                                    <p:animEffect transition="in" filter="slide(fromLeft)">
                                      <p:cBhvr>
                                        <p:cTn id="46" dur="500"/>
                                        <p:tgtEl>
                                          <p:spTgt spid="149513"/>
                                        </p:tgtEl>
                                      </p:cBhvr>
                                    </p:animEffect>
                                  </p:childTnLst>
                                </p:cTn>
                              </p:par>
                            </p:childTnLst>
                          </p:cTn>
                        </p:par>
                        <p:par>
                          <p:cTn id="47" fill="hold" nodeType="afterGroup">
                            <p:stCondLst>
                              <p:cond delay="500"/>
                            </p:stCondLst>
                            <p:childTnLst>
                              <p:par>
                                <p:cTn id="48" presetID="18" presetClass="entr" presetSubtype="6" fill="hold" nodeType="afterEffect">
                                  <p:stCondLst>
                                    <p:cond delay="0"/>
                                  </p:stCondLst>
                                  <p:childTnLst>
                                    <p:set>
                                      <p:cBhvr>
                                        <p:cTn id="49" dur="1" fill="hold">
                                          <p:stCondLst>
                                            <p:cond delay="0"/>
                                          </p:stCondLst>
                                        </p:cTn>
                                        <p:tgtEl>
                                          <p:spTgt spid="149514"/>
                                        </p:tgtEl>
                                        <p:attrNameLst>
                                          <p:attrName>style.visibility</p:attrName>
                                        </p:attrNameLst>
                                      </p:cBhvr>
                                      <p:to>
                                        <p:strVal val="visible"/>
                                      </p:to>
                                    </p:set>
                                    <p:animEffect transition="in" filter="strips(downRight)">
                                      <p:cBhvr>
                                        <p:cTn id="50" dur="2000"/>
                                        <p:tgtEl>
                                          <p:spTgt spid="149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8" grpId="0" animBg="1"/>
      <p:bldP spid="149509" grpId="0" autoUpdateAnimBg="0"/>
      <p:bldP spid="149512" grpId="0" autoUpdateAnimBg="0"/>
      <p:bldP spid="1495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Text Box 5"/>
          <p:cNvSpPr txBox="1">
            <a:spLocks noChangeArrowheads="1"/>
          </p:cNvSpPr>
          <p:nvPr/>
        </p:nvSpPr>
        <p:spPr bwMode="auto">
          <a:xfrm>
            <a:off x="637903" y="1025616"/>
            <a:ext cx="230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dirty="0">
                <a:solidFill>
                  <a:schemeClr val="tx1"/>
                </a:solidFill>
                <a:latin typeface="Arial" charset="0"/>
              </a:rPr>
              <a:t>等效电感：</a:t>
            </a:r>
          </a:p>
        </p:txBody>
      </p:sp>
      <p:graphicFrame>
        <p:nvGraphicFramePr>
          <p:cNvPr id="148486" name="Object 6"/>
          <p:cNvGraphicFramePr>
            <a:graphicFrameLocks noChangeAspect="1"/>
          </p:cNvGraphicFramePr>
          <p:nvPr>
            <p:extLst>
              <p:ext uri="{D42A27DB-BD31-4B8C-83A1-F6EECF244321}">
                <p14:modId xmlns:p14="http://schemas.microsoft.com/office/powerpoint/2010/main" val="2608807867"/>
              </p:ext>
            </p:extLst>
          </p:nvPr>
        </p:nvGraphicFramePr>
        <p:xfrm>
          <a:off x="1331640" y="1916828"/>
          <a:ext cx="2724388" cy="1828878"/>
        </p:xfrm>
        <a:graphic>
          <a:graphicData uri="http://schemas.openxmlformats.org/presentationml/2006/ole">
            <mc:AlternateContent xmlns:mc="http://schemas.openxmlformats.org/markup-compatibility/2006">
              <mc:Choice xmlns:v="urn:schemas-microsoft-com:vml" Requires="v">
                <p:oleObj spid="_x0000_s76883" name="Equation" r:id="rId3" imgW="1362194" imgH="914439" progId="Equation.DSMT4">
                  <p:embed/>
                </p:oleObj>
              </mc:Choice>
              <mc:Fallback>
                <p:oleObj name="Equation" r:id="rId3" imgW="1362194" imgH="9144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916828"/>
                        <a:ext cx="2724388" cy="1828878"/>
                      </a:xfrm>
                      <a:prstGeom prst="rect">
                        <a:avLst/>
                      </a:prstGeom>
                      <a:noFill/>
                      <a:ln>
                        <a:noFill/>
                      </a:ln>
                      <a:effectLst/>
                      <a:extLst/>
                    </p:spPr>
                  </p:pic>
                </p:oleObj>
              </mc:Fallback>
            </mc:AlternateContent>
          </a:graphicData>
        </a:graphic>
      </p:graphicFrame>
      <p:grpSp>
        <p:nvGrpSpPr>
          <p:cNvPr id="2" name="组合 1"/>
          <p:cNvGrpSpPr/>
          <p:nvPr/>
        </p:nvGrpSpPr>
        <p:grpSpPr>
          <a:xfrm>
            <a:off x="5652120" y="2204864"/>
            <a:ext cx="2669338" cy="3504460"/>
            <a:chOff x="5707531" y="1118142"/>
            <a:chExt cx="2669338" cy="3504460"/>
          </a:xfrm>
        </p:grpSpPr>
        <p:sp>
          <p:nvSpPr>
            <p:cNvPr id="6" name="Line 18"/>
            <p:cNvSpPr>
              <a:spLocks noChangeShapeType="1"/>
            </p:cNvSpPr>
            <p:nvPr/>
          </p:nvSpPr>
          <p:spPr bwMode="auto">
            <a:xfrm>
              <a:off x="6571580" y="2707361"/>
              <a:ext cx="7938" cy="433607"/>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 name="Line 19"/>
            <p:cNvSpPr>
              <a:spLocks noChangeShapeType="1"/>
            </p:cNvSpPr>
            <p:nvPr/>
          </p:nvSpPr>
          <p:spPr bwMode="auto">
            <a:xfrm flipH="1">
              <a:off x="6571580" y="1626273"/>
              <a:ext cx="7938" cy="504826"/>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 name="Line 20"/>
            <p:cNvSpPr>
              <a:spLocks noChangeShapeType="1"/>
            </p:cNvSpPr>
            <p:nvPr/>
          </p:nvSpPr>
          <p:spPr bwMode="auto">
            <a:xfrm flipH="1">
              <a:off x="7363668" y="2715674"/>
              <a:ext cx="75" cy="4336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 name="Line 21"/>
            <p:cNvSpPr>
              <a:spLocks noChangeShapeType="1"/>
            </p:cNvSpPr>
            <p:nvPr/>
          </p:nvSpPr>
          <p:spPr bwMode="auto">
            <a:xfrm flipH="1">
              <a:off x="7363743" y="1626273"/>
              <a:ext cx="0" cy="504826"/>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3" name="Line 25"/>
            <p:cNvSpPr>
              <a:spLocks noChangeShapeType="1"/>
            </p:cNvSpPr>
            <p:nvPr/>
          </p:nvSpPr>
          <p:spPr bwMode="auto">
            <a:xfrm>
              <a:off x="7489155" y="1699298"/>
              <a:ext cx="0" cy="38100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7" name="Text Box 29"/>
            <p:cNvSpPr txBox="1">
              <a:spLocks noChangeArrowheads="1"/>
            </p:cNvSpPr>
            <p:nvPr/>
          </p:nvSpPr>
          <p:spPr bwMode="auto">
            <a:xfrm>
              <a:off x="7503443" y="1626273"/>
              <a:ext cx="339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18" name="Text Box 30"/>
            <p:cNvSpPr txBox="1">
              <a:spLocks noChangeArrowheads="1"/>
            </p:cNvSpPr>
            <p:nvPr/>
          </p:nvSpPr>
          <p:spPr bwMode="auto">
            <a:xfrm>
              <a:off x="6100093" y="1673898"/>
              <a:ext cx="339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19" name="Text Box 31"/>
            <p:cNvSpPr txBox="1">
              <a:spLocks noChangeArrowheads="1"/>
            </p:cNvSpPr>
            <p:nvPr/>
          </p:nvSpPr>
          <p:spPr bwMode="auto">
            <a:xfrm>
              <a:off x="5707531" y="2213564"/>
              <a:ext cx="871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1</a:t>
              </a:r>
              <a:r>
                <a:rPr kumimoji="1" lang="en-US" altLang="zh-CN" sz="2000" b="0" i="1" dirty="0" smtClean="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20" name="Text Box 32"/>
            <p:cNvSpPr txBox="1">
              <a:spLocks noChangeArrowheads="1"/>
            </p:cNvSpPr>
            <p:nvPr/>
          </p:nvSpPr>
          <p:spPr bwMode="auto">
            <a:xfrm>
              <a:off x="7578252" y="2213564"/>
              <a:ext cx="798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2</a:t>
              </a:r>
              <a:r>
                <a:rPr kumimoji="1" lang="en-US" altLang="zh-CN" sz="2000" b="0" i="1" dirty="0" smtClean="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21" name="Text Box 33"/>
            <p:cNvSpPr txBox="1">
              <a:spLocks noChangeArrowheads="1"/>
            </p:cNvSpPr>
            <p:nvPr/>
          </p:nvSpPr>
          <p:spPr bwMode="auto">
            <a:xfrm>
              <a:off x="7180386" y="3605782"/>
              <a:ext cx="5389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sym typeface="Symbol" panose="05050102010706020507" pitchFamily="18" charset="2"/>
                </a:rPr>
                <a:t></a:t>
              </a:r>
              <a:r>
                <a:rPr kumimoji="1" lang="en-US" altLang="zh-CN" sz="2000" b="0" i="1" dirty="0" smtClean="0">
                  <a:solidFill>
                    <a:schemeClr val="tx1"/>
                  </a:solidFill>
                  <a:ea typeface="宋体" pitchFamily="2" charset="-122"/>
                </a:rPr>
                <a:t>M</a:t>
              </a:r>
              <a:endParaRPr kumimoji="1" lang="en-US" altLang="zh-CN" sz="2000" b="0" i="1" dirty="0">
                <a:solidFill>
                  <a:schemeClr val="tx1"/>
                </a:solidFill>
                <a:ea typeface="宋体" pitchFamily="2" charset="-122"/>
              </a:endParaRPr>
            </a:p>
          </p:txBody>
        </p:sp>
        <p:sp>
          <p:nvSpPr>
            <p:cNvPr id="22" name="Text Box 34"/>
            <p:cNvSpPr txBox="1">
              <a:spLocks noChangeArrowheads="1"/>
            </p:cNvSpPr>
            <p:nvPr/>
          </p:nvSpPr>
          <p:spPr bwMode="auto">
            <a:xfrm>
              <a:off x="7180386" y="4176818"/>
              <a:ext cx="2555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i</a:t>
              </a:r>
              <a:endParaRPr kumimoji="1" lang="en-US" altLang="zh-CN" sz="2000" b="0" i="1" dirty="0">
                <a:solidFill>
                  <a:schemeClr val="tx1"/>
                </a:solidFill>
                <a:ea typeface="宋体" pitchFamily="2" charset="-122"/>
              </a:endParaRPr>
            </a:p>
          </p:txBody>
        </p:sp>
        <p:sp>
          <p:nvSpPr>
            <p:cNvPr id="24" name="Oval 36"/>
            <p:cNvSpPr>
              <a:spLocks noChangeArrowheads="1"/>
            </p:cNvSpPr>
            <p:nvPr/>
          </p:nvSpPr>
          <p:spPr bwMode="auto">
            <a:xfrm>
              <a:off x="6908807" y="1118142"/>
              <a:ext cx="76200" cy="76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29" name="Oval 41"/>
            <p:cNvSpPr>
              <a:spLocks noChangeArrowheads="1"/>
            </p:cNvSpPr>
            <p:nvPr/>
          </p:nvSpPr>
          <p:spPr bwMode="auto">
            <a:xfrm>
              <a:off x="6933860" y="4546402"/>
              <a:ext cx="76200" cy="76200"/>
            </a:xfrm>
            <a:prstGeom prst="ellipse">
              <a:avLst/>
            </a:pr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30" name="Group 42"/>
            <p:cNvGrpSpPr>
              <a:grpSpLocks/>
            </p:cNvGrpSpPr>
            <p:nvPr/>
          </p:nvGrpSpPr>
          <p:grpSpPr bwMode="auto">
            <a:xfrm>
              <a:off x="7363743" y="2131098"/>
              <a:ext cx="144463" cy="576263"/>
              <a:chOff x="2744" y="2931"/>
              <a:chExt cx="57" cy="283"/>
            </a:xfrm>
          </p:grpSpPr>
          <p:sp>
            <p:nvSpPr>
              <p:cNvPr id="35" name="Arc 43"/>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36" name="Arc 44"/>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37" name="Arc 45"/>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31" name="Group 46"/>
            <p:cNvGrpSpPr>
              <a:grpSpLocks/>
            </p:cNvGrpSpPr>
            <p:nvPr/>
          </p:nvGrpSpPr>
          <p:grpSpPr bwMode="auto">
            <a:xfrm>
              <a:off x="6571580" y="2131098"/>
              <a:ext cx="144463" cy="576263"/>
              <a:chOff x="2744" y="2931"/>
              <a:chExt cx="57" cy="283"/>
            </a:xfrm>
          </p:grpSpPr>
          <p:sp>
            <p:nvSpPr>
              <p:cNvPr id="32" name="Arc 47"/>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33" name="Arc 48"/>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34" name="Arc 49"/>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38" name="Line 18"/>
            <p:cNvSpPr>
              <a:spLocks noChangeShapeType="1"/>
            </p:cNvSpPr>
            <p:nvPr/>
          </p:nvSpPr>
          <p:spPr bwMode="auto">
            <a:xfrm flipH="1" flipV="1">
              <a:off x="6571580" y="1625330"/>
              <a:ext cx="792088" cy="942"/>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39" name="Line 18"/>
            <p:cNvSpPr>
              <a:spLocks noChangeShapeType="1"/>
            </p:cNvSpPr>
            <p:nvPr/>
          </p:nvSpPr>
          <p:spPr bwMode="auto">
            <a:xfrm>
              <a:off x="6948264" y="1196752"/>
              <a:ext cx="7260" cy="428578"/>
            </a:xfrm>
            <a:prstGeom prst="line">
              <a:avLst/>
            </a:prstGeom>
            <a:noFill/>
            <a:ln w="28575">
              <a:solidFill>
                <a:srgbClr val="FFCC00"/>
              </a:solidFill>
              <a:round/>
              <a:headEnd type="non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0" name="Line 18"/>
            <p:cNvSpPr>
              <a:spLocks noChangeShapeType="1"/>
            </p:cNvSpPr>
            <p:nvPr/>
          </p:nvSpPr>
          <p:spPr bwMode="auto">
            <a:xfrm flipH="1" flipV="1">
              <a:off x="6571598" y="3140968"/>
              <a:ext cx="792088" cy="942"/>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1" name="Line 18"/>
            <p:cNvSpPr>
              <a:spLocks noChangeShapeType="1"/>
            </p:cNvSpPr>
            <p:nvPr/>
          </p:nvSpPr>
          <p:spPr bwMode="auto">
            <a:xfrm>
              <a:off x="6963994" y="3140968"/>
              <a:ext cx="7260" cy="428578"/>
            </a:xfrm>
            <a:prstGeom prst="line">
              <a:avLst/>
            </a:prstGeom>
            <a:noFill/>
            <a:ln w="28575">
              <a:solidFill>
                <a:srgbClr val="FFCC00"/>
              </a:solidFill>
              <a:round/>
              <a:headEnd type="oval"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nvGrpSpPr>
            <p:cNvPr id="42" name="Group 46"/>
            <p:cNvGrpSpPr>
              <a:grpSpLocks/>
            </p:cNvGrpSpPr>
            <p:nvPr/>
          </p:nvGrpSpPr>
          <p:grpSpPr bwMode="auto">
            <a:xfrm>
              <a:off x="6954455" y="3567204"/>
              <a:ext cx="144463" cy="576263"/>
              <a:chOff x="2744" y="2931"/>
              <a:chExt cx="57" cy="283"/>
            </a:xfrm>
          </p:grpSpPr>
          <p:sp>
            <p:nvSpPr>
              <p:cNvPr id="43" name="Arc 47"/>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4" name="Arc 48"/>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5" name="Arc 49"/>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46" name="Line 18"/>
            <p:cNvSpPr>
              <a:spLocks noChangeShapeType="1"/>
            </p:cNvSpPr>
            <p:nvPr/>
          </p:nvSpPr>
          <p:spPr bwMode="auto">
            <a:xfrm>
              <a:off x="6963994" y="4138417"/>
              <a:ext cx="7260" cy="428578"/>
            </a:xfrm>
            <a:prstGeom prst="line">
              <a:avLst/>
            </a:prstGeom>
            <a:noFill/>
            <a:ln w="28575">
              <a:solidFill>
                <a:srgbClr val="FFCC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7" name="Line 25"/>
            <p:cNvSpPr>
              <a:spLocks noChangeShapeType="1"/>
            </p:cNvSpPr>
            <p:nvPr/>
          </p:nvSpPr>
          <p:spPr bwMode="auto">
            <a:xfrm>
              <a:off x="7164288" y="4241602"/>
              <a:ext cx="0" cy="38100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48" name="Line 25"/>
            <p:cNvSpPr>
              <a:spLocks noChangeShapeType="1"/>
            </p:cNvSpPr>
            <p:nvPr/>
          </p:nvSpPr>
          <p:spPr bwMode="auto">
            <a:xfrm>
              <a:off x="6446848" y="1699298"/>
              <a:ext cx="0" cy="38100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539750" y="1273984"/>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50000"/>
              </a:lnSpc>
              <a:buFontTx/>
              <a:buAutoNum type="circleNumDbPlain"/>
            </a:pPr>
            <a:r>
              <a:rPr kumimoji="1" lang="zh-CN" altLang="en-US" sz="2000" dirty="0">
                <a:solidFill>
                  <a:schemeClr val="tx1"/>
                </a:solidFill>
                <a:latin typeface="楷体_GB2312" pitchFamily="49" charset="-122"/>
              </a:rPr>
              <a:t>在正弦稳态情况下，有互感的电路的计算仍应用前面介绍的相量分析方法</a:t>
            </a:r>
            <a:r>
              <a:rPr kumimoji="1" lang="zh-CN" altLang="en-US" sz="2000" dirty="0" smtClean="0">
                <a:solidFill>
                  <a:schemeClr val="tx1"/>
                </a:solidFill>
                <a:latin typeface="楷体_GB2312" pitchFamily="49" charset="-122"/>
              </a:rPr>
              <a:t>。</a:t>
            </a:r>
            <a:endParaRPr kumimoji="1" lang="zh-CN" altLang="en-US" sz="2000" dirty="0">
              <a:solidFill>
                <a:schemeClr val="tx1"/>
              </a:solidFill>
              <a:latin typeface="楷体_GB2312" pitchFamily="49" charset="-122"/>
            </a:endParaRPr>
          </a:p>
          <a:p>
            <a:pPr eaLnBrk="1" hangingPunct="1">
              <a:lnSpc>
                <a:spcPct val="150000"/>
              </a:lnSpc>
              <a:buFontTx/>
              <a:buAutoNum type="circleNumDbPlain"/>
            </a:pPr>
            <a:r>
              <a:rPr kumimoji="1" lang="zh-CN" altLang="en-US" sz="2000" dirty="0">
                <a:solidFill>
                  <a:schemeClr val="tx1"/>
                </a:solidFill>
                <a:latin typeface="楷体_GB2312" pitchFamily="49" charset="-122"/>
              </a:rPr>
              <a:t>注意互感线圈上的电压除自感电压外，还应包含互感电压。</a:t>
            </a:r>
          </a:p>
          <a:p>
            <a:pPr eaLnBrk="1" hangingPunct="1">
              <a:lnSpc>
                <a:spcPct val="150000"/>
              </a:lnSpc>
              <a:buFontTx/>
              <a:buAutoNum type="circleNumDbPlain"/>
            </a:pPr>
            <a:r>
              <a:rPr kumimoji="1" lang="zh-CN" altLang="en-US" sz="2000" dirty="0">
                <a:solidFill>
                  <a:schemeClr val="tx1"/>
                </a:solidFill>
                <a:latin typeface="楷体_GB2312" pitchFamily="49" charset="-122"/>
              </a:rPr>
              <a:t>一般采用支路法和回路法计算。</a:t>
            </a:r>
          </a:p>
        </p:txBody>
      </p:sp>
      <p:sp>
        <p:nvSpPr>
          <p:cNvPr id="155658" name="Text Box 10"/>
          <p:cNvSpPr txBox="1">
            <a:spLocks noChangeArrowheads="1"/>
          </p:cNvSpPr>
          <p:nvPr/>
        </p:nvSpPr>
        <p:spPr bwMode="auto">
          <a:xfrm>
            <a:off x="467519" y="3604954"/>
            <a:ext cx="1150938" cy="400110"/>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ea typeface="宋体" pitchFamily="2" charset="-122"/>
              </a:rPr>
              <a:t>例</a:t>
            </a:r>
            <a:endParaRPr kumimoji="1" lang="zh-CN" altLang="en-US" sz="2000" b="0" dirty="0">
              <a:solidFill>
                <a:schemeClr val="tx1"/>
              </a:solidFill>
              <a:ea typeface="宋体" pitchFamily="2" charset="-122"/>
            </a:endParaRPr>
          </a:p>
        </p:txBody>
      </p:sp>
      <p:sp>
        <p:nvSpPr>
          <p:cNvPr id="155659" name="Text Box 11"/>
          <p:cNvSpPr txBox="1">
            <a:spLocks noChangeArrowheads="1"/>
          </p:cNvSpPr>
          <p:nvPr/>
        </p:nvSpPr>
        <p:spPr bwMode="auto">
          <a:xfrm>
            <a:off x="842442" y="3601712"/>
            <a:ext cx="3189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a:solidFill>
                  <a:schemeClr val="tx1"/>
                </a:solidFill>
              </a:rPr>
              <a:t>列写电路</a:t>
            </a:r>
            <a:r>
              <a:rPr kumimoji="1" lang="zh-CN" altLang="en-US" sz="2000" dirty="0" smtClean="0">
                <a:solidFill>
                  <a:schemeClr val="tx1"/>
                </a:solidFill>
              </a:rPr>
              <a:t>的网孔电流</a:t>
            </a:r>
            <a:r>
              <a:rPr kumimoji="1" lang="zh-CN" altLang="en-US" sz="2000" dirty="0">
                <a:solidFill>
                  <a:schemeClr val="tx1"/>
                </a:solidFill>
              </a:rPr>
              <a:t>方程。</a:t>
            </a:r>
          </a:p>
        </p:txBody>
      </p:sp>
      <p:grpSp>
        <p:nvGrpSpPr>
          <p:cNvPr id="155660" name="Group 12"/>
          <p:cNvGrpSpPr>
            <a:grpSpLocks/>
          </p:cNvGrpSpPr>
          <p:nvPr/>
        </p:nvGrpSpPr>
        <p:grpSpPr bwMode="auto">
          <a:xfrm>
            <a:off x="4786833" y="3611565"/>
            <a:ext cx="3457575" cy="2882901"/>
            <a:chOff x="657" y="2229"/>
            <a:chExt cx="2178" cy="1816"/>
          </a:xfrm>
        </p:grpSpPr>
        <p:sp>
          <p:nvSpPr>
            <p:cNvPr id="77831" name="Oval 13"/>
            <p:cNvSpPr>
              <a:spLocks noChangeArrowheads="1"/>
            </p:cNvSpPr>
            <p:nvPr/>
          </p:nvSpPr>
          <p:spPr bwMode="auto">
            <a:xfrm>
              <a:off x="1338"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endParaRPr lang="zh-CN" altLang="zh-CN" sz="2000" b="0">
                <a:solidFill>
                  <a:schemeClr val="tx1"/>
                </a:solidFill>
                <a:latin typeface="Arial" charset="0"/>
                <a:ea typeface="仿宋_GB2312" pitchFamily="49" charset="-122"/>
              </a:endParaRPr>
            </a:p>
          </p:txBody>
        </p:sp>
        <p:sp>
          <p:nvSpPr>
            <p:cNvPr id="77832" name="AutoShape 14"/>
            <p:cNvSpPr>
              <a:spLocks noChangeArrowheads="1"/>
            </p:cNvSpPr>
            <p:nvPr/>
          </p:nvSpPr>
          <p:spPr bwMode="auto">
            <a:xfrm>
              <a:off x="1791" y="2523"/>
              <a:ext cx="363" cy="408"/>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7833" name="Line 15"/>
            <p:cNvSpPr>
              <a:spLocks noChangeShapeType="1"/>
            </p:cNvSpPr>
            <p:nvPr/>
          </p:nvSpPr>
          <p:spPr bwMode="auto">
            <a:xfrm>
              <a:off x="657" y="3203"/>
              <a:ext cx="227"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34" name="Text Box 16"/>
            <p:cNvSpPr txBox="1">
              <a:spLocks noChangeArrowheads="1"/>
            </p:cNvSpPr>
            <p:nvPr/>
          </p:nvSpPr>
          <p:spPr bwMode="auto">
            <a:xfrm>
              <a:off x="1586" y="3249"/>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仿宋_GB2312" pitchFamily="49" charset="-122"/>
                  <a:sym typeface="Symbol" pitchFamily="18" charset="2"/>
                </a:rPr>
                <a:t>M</a:t>
              </a:r>
            </a:p>
          </p:txBody>
        </p:sp>
        <p:sp>
          <p:nvSpPr>
            <p:cNvPr id="77835" name="Line 17"/>
            <p:cNvSpPr>
              <a:spLocks noChangeShapeType="1"/>
            </p:cNvSpPr>
            <p:nvPr/>
          </p:nvSpPr>
          <p:spPr bwMode="auto">
            <a:xfrm>
              <a:off x="1519"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36" name="Line 18"/>
            <p:cNvSpPr>
              <a:spLocks noChangeShapeType="1"/>
            </p:cNvSpPr>
            <p:nvPr/>
          </p:nvSpPr>
          <p:spPr bwMode="auto">
            <a:xfrm flipH="1">
              <a:off x="2653" y="3203"/>
              <a:ext cx="18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37" name="Line 19"/>
            <p:cNvSpPr>
              <a:spLocks noChangeShapeType="1"/>
            </p:cNvSpPr>
            <p:nvPr/>
          </p:nvSpPr>
          <p:spPr bwMode="auto">
            <a:xfrm>
              <a:off x="657" y="379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38" name="Text Box 20"/>
            <p:cNvSpPr txBox="1">
              <a:spLocks noChangeArrowheads="1"/>
            </p:cNvSpPr>
            <p:nvPr/>
          </p:nvSpPr>
          <p:spPr bwMode="auto">
            <a:xfrm>
              <a:off x="1090" y="2568"/>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仿宋_GB2312" pitchFamily="49" charset="-122"/>
                  <a:sym typeface="Symbol" pitchFamily="18" charset="2"/>
                </a:rPr>
                <a:t>v</a:t>
              </a:r>
              <a:r>
                <a:rPr kumimoji="1" lang="en-US" altLang="zh-CN" sz="2000" b="0" i="1" baseline="-25000" dirty="0" err="1">
                  <a:solidFill>
                    <a:schemeClr val="tx1"/>
                  </a:solidFill>
                  <a:ea typeface="仿宋_GB2312" pitchFamily="49" charset="-122"/>
                  <a:sym typeface="Symbol" pitchFamily="18" charset="2"/>
                </a:rPr>
                <a:t>S</a:t>
              </a:r>
              <a:endParaRPr kumimoji="1" lang="en-US" altLang="zh-CN" sz="2000" b="0" i="1" baseline="-25000" dirty="0">
                <a:solidFill>
                  <a:schemeClr val="tx1"/>
                </a:solidFill>
                <a:ea typeface="仿宋_GB2312" pitchFamily="49" charset="-122"/>
                <a:sym typeface="Symbol" pitchFamily="18" charset="2"/>
              </a:endParaRPr>
            </a:p>
          </p:txBody>
        </p:sp>
        <p:sp>
          <p:nvSpPr>
            <p:cNvPr id="77839" name="Text Box 21"/>
            <p:cNvSpPr txBox="1">
              <a:spLocks noChangeArrowheads="1"/>
            </p:cNvSpPr>
            <p:nvPr/>
          </p:nvSpPr>
          <p:spPr bwMode="auto">
            <a:xfrm>
              <a:off x="1519" y="2251"/>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仿宋_GB2312" pitchFamily="49" charset="-122"/>
                  <a:sym typeface="Symbol" pitchFamily="18" charset="2"/>
                </a:rPr>
                <a:t>+</a:t>
              </a:r>
            </a:p>
          </p:txBody>
        </p:sp>
        <p:sp>
          <p:nvSpPr>
            <p:cNvPr id="77840" name="Text Box 22"/>
            <p:cNvSpPr txBox="1">
              <a:spLocks noChangeArrowheads="1"/>
            </p:cNvSpPr>
            <p:nvPr/>
          </p:nvSpPr>
          <p:spPr bwMode="auto">
            <a:xfrm>
              <a:off x="1356" y="3793"/>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dirty="0">
                  <a:solidFill>
                    <a:schemeClr val="tx1"/>
                  </a:solidFill>
                  <a:ea typeface="仿宋_GB2312" pitchFamily="49" charset="-122"/>
                </a:rPr>
                <a:t>C</a:t>
              </a:r>
            </a:p>
          </p:txBody>
        </p:sp>
        <p:sp>
          <p:nvSpPr>
            <p:cNvPr id="77841" name="Text Box 23"/>
            <p:cNvSpPr txBox="1">
              <a:spLocks noChangeArrowheads="1"/>
            </p:cNvSpPr>
            <p:nvPr/>
          </p:nvSpPr>
          <p:spPr bwMode="auto">
            <a:xfrm>
              <a:off x="1519" y="2840"/>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b="0" dirty="0">
                  <a:solidFill>
                    <a:schemeClr val="tx1"/>
                  </a:solidFill>
                  <a:ea typeface="仿宋_GB2312" pitchFamily="49" charset="-122"/>
                </a:rPr>
                <a:t>－</a:t>
              </a:r>
            </a:p>
          </p:txBody>
        </p:sp>
        <p:sp>
          <p:nvSpPr>
            <p:cNvPr id="77842" name="Line 24"/>
            <p:cNvSpPr>
              <a:spLocks noChangeShapeType="1"/>
            </p:cNvSpPr>
            <p:nvPr/>
          </p:nvSpPr>
          <p:spPr bwMode="auto">
            <a:xfrm>
              <a:off x="1701" y="3793"/>
              <a:ext cx="113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3" name="Line 25"/>
            <p:cNvSpPr>
              <a:spLocks noChangeShapeType="1"/>
            </p:cNvSpPr>
            <p:nvPr/>
          </p:nvSpPr>
          <p:spPr bwMode="auto">
            <a:xfrm>
              <a:off x="1973"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4" name="Line 26"/>
            <p:cNvSpPr>
              <a:spLocks noChangeShapeType="1"/>
            </p:cNvSpPr>
            <p:nvPr/>
          </p:nvSpPr>
          <p:spPr bwMode="auto">
            <a:xfrm>
              <a:off x="1292" y="320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5" name="Line 27"/>
            <p:cNvSpPr>
              <a:spLocks noChangeShapeType="1"/>
            </p:cNvSpPr>
            <p:nvPr/>
          </p:nvSpPr>
          <p:spPr bwMode="auto">
            <a:xfrm>
              <a:off x="2835"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6" name="Line 28"/>
            <p:cNvSpPr>
              <a:spLocks noChangeShapeType="1"/>
            </p:cNvSpPr>
            <p:nvPr/>
          </p:nvSpPr>
          <p:spPr bwMode="auto">
            <a:xfrm>
              <a:off x="657"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7" name="Line 29"/>
            <p:cNvSpPr>
              <a:spLocks noChangeShapeType="1"/>
            </p:cNvSpPr>
            <p:nvPr/>
          </p:nvSpPr>
          <p:spPr bwMode="auto">
            <a:xfrm>
              <a:off x="657"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8" name="Line 30"/>
            <p:cNvSpPr>
              <a:spLocks noChangeShapeType="1"/>
            </p:cNvSpPr>
            <p:nvPr/>
          </p:nvSpPr>
          <p:spPr bwMode="auto">
            <a:xfrm>
              <a:off x="1610" y="362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49" name="Line 31"/>
            <p:cNvSpPr>
              <a:spLocks noChangeShapeType="1"/>
            </p:cNvSpPr>
            <p:nvPr/>
          </p:nvSpPr>
          <p:spPr bwMode="auto">
            <a:xfrm>
              <a:off x="1701" y="362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50" name="Line 32"/>
            <p:cNvSpPr>
              <a:spLocks noChangeShapeType="1"/>
            </p:cNvSpPr>
            <p:nvPr/>
          </p:nvSpPr>
          <p:spPr bwMode="auto">
            <a:xfrm>
              <a:off x="1973"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51" name="Arc 33"/>
            <p:cNvSpPr>
              <a:spLocks/>
            </p:cNvSpPr>
            <p:nvPr/>
          </p:nvSpPr>
          <p:spPr bwMode="auto">
            <a:xfrm flipV="1">
              <a:off x="1882" y="3293"/>
              <a:ext cx="294" cy="136"/>
            </a:xfrm>
            <a:custGeom>
              <a:avLst/>
              <a:gdLst>
                <a:gd name="T0" fmla="*/ 0 w 19943"/>
                <a:gd name="T1" fmla="*/ 0 h 21600"/>
                <a:gd name="T2" fmla="*/ 0 w 19943"/>
                <a:gd name="T3" fmla="*/ 0 h 21600"/>
                <a:gd name="T4" fmla="*/ 0 w 19943"/>
                <a:gd name="T5" fmla="*/ 0 h 21600"/>
                <a:gd name="T6" fmla="*/ 0 60000 65536"/>
                <a:gd name="T7" fmla="*/ 0 60000 65536"/>
                <a:gd name="T8" fmla="*/ 0 60000 65536"/>
              </a:gdLst>
              <a:ahLst/>
              <a:cxnLst>
                <a:cxn ang="T6">
                  <a:pos x="T0" y="T1"/>
                </a:cxn>
                <a:cxn ang="T7">
                  <a:pos x="T2" y="T3"/>
                </a:cxn>
                <a:cxn ang="T8">
                  <a:pos x="T4" y="T5"/>
                </a:cxn>
              </a:cxnLst>
              <a:rect l="0" t="0" r="r" b="b"/>
              <a:pathLst>
                <a:path w="19943" h="21600" fill="none" extrusionOk="0">
                  <a:moveTo>
                    <a:pt x="-1" y="0"/>
                  </a:moveTo>
                  <a:cubicBezTo>
                    <a:pt x="8724" y="0"/>
                    <a:pt x="16592" y="5248"/>
                    <a:pt x="19943" y="13303"/>
                  </a:cubicBezTo>
                </a:path>
                <a:path w="19943" h="21600" stroke="0" extrusionOk="0">
                  <a:moveTo>
                    <a:pt x="-1" y="0"/>
                  </a:moveTo>
                  <a:cubicBezTo>
                    <a:pt x="8724" y="0"/>
                    <a:pt x="16592" y="5248"/>
                    <a:pt x="19943" y="13303"/>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52" name="Arc 34"/>
            <p:cNvSpPr>
              <a:spLocks/>
            </p:cNvSpPr>
            <p:nvPr/>
          </p:nvSpPr>
          <p:spPr bwMode="auto">
            <a:xfrm flipH="1" flipV="1">
              <a:off x="1247" y="3339"/>
              <a:ext cx="318" cy="89"/>
            </a:xfrm>
            <a:custGeom>
              <a:avLst/>
              <a:gdLst>
                <a:gd name="T0" fmla="*/ 0 w 21600"/>
                <a:gd name="T1" fmla="*/ 0 h 21184"/>
                <a:gd name="T2" fmla="*/ 0 w 21600"/>
                <a:gd name="T3" fmla="*/ 0 h 21184"/>
                <a:gd name="T4" fmla="*/ 0 w 21600"/>
                <a:gd name="T5" fmla="*/ 0 h 21184"/>
                <a:gd name="T6" fmla="*/ 0 60000 65536"/>
                <a:gd name="T7" fmla="*/ 0 60000 65536"/>
                <a:gd name="T8" fmla="*/ 0 60000 65536"/>
              </a:gdLst>
              <a:ahLst/>
              <a:cxnLst>
                <a:cxn ang="T6">
                  <a:pos x="T0" y="T1"/>
                </a:cxn>
                <a:cxn ang="T7">
                  <a:pos x="T2" y="T3"/>
                </a:cxn>
                <a:cxn ang="T8">
                  <a:pos x="T4" y="T5"/>
                </a:cxn>
              </a:cxnLst>
              <a:rect l="0" t="0" r="r" b="b"/>
              <a:pathLst>
                <a:path w="21600" h="21184" fill="none" extrusionOk="0">
                  <a:moveTo>
                    <a:pt x="4217" y="-1"/>
                  </a:moveTo>
                  <a:cubicBezTo>
                    <a:pt x="14322" y="2011"/>
                    <a:pt x="21600" y="10880"/>
                    <a:pt x="21600" y="21184"/>
                  </a:cubicBezTo>
                </a:path>
                <a:path w="21600" h="21184" stroke="0" extrusionOk="0">
                  <a:moveTo>
                    <a:pt x="4217" y="-1"/>
                  </a:moveTo>
                  <a:cubicBezTo>
                    <a:pt x="14322" y="2011"/>
                    <a:pt x="21600" y="10880"/>
                    <a:pt x="21600" y="21184"/>
                  </a:cubicBezTo>
                  <a:lnTo>
                    <a:pt x="0" y="21184"/>
                  </a:lnTo>
                  <a:lnTo>
                    <a:pt x="4217" y="-1"/>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53" name="Text Box 35"/>
            <p:cNvSpPr txBox="1">
              <a:spLocks noChangeArrowheads="1"/>
            </p:cNvSpPr>
            <p:nvPr/>
          </p:nvSpPr>
          <p:spPr bwMode="auto">
            <a:xfrm>
              <a:off x="975" y="3157"/>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7854" name="Text Box 36"/>
            <p:cNvSpPr txBox="1">
              <a:spLocks noChangeArrowheads="1"/>
            </p:cNvSpPr>
            <p:nvPr/>
          </p:nvSpPr>
          <p:spPr bwMode="auto">
            <a:xfrm>
              <a:off x="2336" y="3157"/>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77855" name="Text Box 37"/>
            <p:cNvSpPr txBox="1">
              <a:spLocks noChangeArrowheads="1"/>
            </p:cNvSpPr>
            <p:nvPr/>
          </p:nvSpPr>
          <p:spPr bwMode="auto">
            <a:xfrm>
              <a:off x="839" y="2320"/>
              <a:ext cx="2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R</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77856" name="Text Box 38"/>
            <p:cNvSpPr txBox="1">
              <a:spLocks noChangeArrowheads="1"/>
            </p:cNvSpPr>
            <p:nvPr/>
          </p:nvSpPr>
          <p:spPr bwMode="auto">
            <a:xfrm>
              <a:off x="2336" y="2320"/>
              <a:ext cx="2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R</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77857" name="Text Box 39"/>
            <p:cNvSpPr txBox="1">
              <a:spLocks noChangeArrowheads="1"/>
            </p:cNvSpPr>
            <p:nvPr/>
          </p:nvSpPr>
          <p:spPr bwMode="auto">
            <a:xfrm>
              <a:off x="2109" y="3194"/>
              <a:ext cx="2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a:solidFill>
                    <a:schemeClr val="tx1"/>
                  </a:solidFill>
                  <a:latin typeface="Arial" charset="0"/>
                  <a:ea typeface="仿宋_GB2312" pitchFamily="49" charset="-122"/>
                </a:rPr>
                <a:t>*</a:t>
              </a:r>
            </a:p>
          </p:txBody>
        </p:sp>
        <p:sp>
          <p:nvSpPr>
            <p:cNvPr id="77858" name="Text Box 40"/>
            <p:cNvSpPr txBox="1">
              <a:spLocks noChangeArrowheads="1"/>
            </p:cNvSpPr>
            <p:nvPr/>
          </p:nvSpPr>
          <p:spPr bwMode="auto">
            <a:xfrm>
              <a:off x="748" y="3203"/>
              <a:ext cx="2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dirty="0">
                  <a:solidFill>
                    <a:schemeClr val="tx1"/>
                  </a:solidFill>
                  <a:latin typeface="Arial" charset="0"/>
                  <a:ea typeface="仿宋_GB2312" pitchFamily="49" charset="-122"/>
                </a:rPr>
                <a:t>*</a:t>
              </a:r>
            </a:p>
          </p:txBody>
        </p:sp>
        <p:sp>
          <p:nvSpPr>
            <p:cNvPr id="77859" name="Text Box 41"/>
            <p:cNvSpPr txBox="1">
              <a:spLocks noChangeArrowheads="1"/>
            </p:cNvSpPr>
            <p:nvPr/>
          </p:nvSpPr>
          <p:spPr bwMode="auto">
            <a:xfrm>
              <a:off x="2018" y="2341"/>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仿宋_GB2312" pitchFamily="49" charset="-122"/>
                  <a:sym typeface="Symbol" pitchFamily="18" charset="2"/>
                </a:rPr>
                <a:t>+</a:t>
              </a:r>
            </a:p>
          </p:txBody>
        </p:sp>
        <p:sp>
          <p:nvSpPr>
            <p:cNvPr id="77860" name="Text Box 42"/>
            <p:cNvSpPr txBox="1">
              <a:spLocks noChangeArrowheads="1"/>
            </p:cNvSpPr>
            <p:nvPr/>
          </p:nvSpPr>
          <p:spPr bwMode="auto">
            <a:xfrm>
              <a:off x="1997" y="2852"/>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b="0" dirty="0">
                  <a:solidFill>
                    <a:schemeClr val="tx1"/>
                  </a:solidFill>
                  <a:ea typeface="仿宋_GB2312" pitchFamily="49" charset="-122"/>
                </a:rPr>
                <a:t>－</a:t>
              </a:r>
            </a:p>
          </p:txBody>
        </p:sp>
        <p:sp>
          <p:nvSpPr>
            <p:cNvPr id="77861" name="Text Box 43"/>
            <p:cNvSpPr txBox="1">
              <a:spLocks noChangeArrowheads="1"/>
            </p:cNvSpPr>
            <p:nvPr/>
          </p:nvSpPr>
          <p:spPr bwMode="auto">
            <a:xfrm>
              <a:off x="2155" y="2588"/>
              <a:ext cx="2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ki</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77862" name="Line 44"/>
            <p:cNvSpPr>
              <a:spLocks noChangeShapeType="1"/>
            </p:cNvSpPr>
            <p:nvPr/>
          </p:nvSpPr>
          <p:spPr bwMode="auto">
            <a:xfrm flipV="1">
              <a:off x="748" y="2568"/>
              <a:ext cx="0" cy="364"/>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77863" name="Text Box 45"/>
            <p:cNvSpPr txBox="1">
              <a:spLocks noChangeArrowheads="1"/>
            </p:cNvSpPr>
            <p:nvPr/>
          </p:nvSpPr>
          <p:spPr bwMode="auto">
            <a:xfrm>
              <a:off x="748" y="2614"/>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77864" name="Rectangle 46"/>
            <p:cNvSpPr>
              <a:spLocks noChangeArrowheads="1"/>
            </p:cNvSpPr>
            <p:nvPr/>
          </p:nvSpPr>
          <p:spPr bwMode="auto">
            <a:xfrm>
              <a:off x="839" y="2229"/>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77865" name="Rectangle 47"/>
            <p:cNvSpPr>
              <a:spLocks noChangeArrowheads="1"/>
            </p:cNvSpPr>
            <p:nvPr/>
          </p:nvSpPr>
          <p:spPr bwMode="auto">
            <a:xfrm>
              <a:off x="2336" y="2229"/>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77866" name="Group 48"/>
            <p:cNvGrpSpPr>
              <a:grpSpLocks/>
            </p:cNvGrpSpPr>
            <p:nvPr/>
          </p:nvGrpSpPr>
          <p:grpSpPr bwMode="auto">
            <a:xfrm rot="-5400000">
              <a:off x="2404" y="2954"/>
              <a:ext cx="90" cy="408"/>
              <a:chOff x="2744" y="2931"/>
              <a:chExt cx="57" cy="283"/>
            </a:xfrm>
          </p:grpSpPr>
          <p:sp>
            <p:nvSpPr>
              <p:cNvPr id="77871" name="Arc 49"/>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72" name="Arc 50"/>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73" name="Arc 51"/>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77867" name="Group 52"/>
            <p:cNvGrpSpPr>
              <a:grpSpLocks/>
            </p:cNvGrpSpPr>
            <p:nvPr/>
          </p:nvGrpSpPr>
          <p:grpSpPr bwMode="auto">
            <a:xfrm rot="-5400000">
              <a:off x="1043" y="2954"/>
              <a:ext cx="90" cy="408"/>
              <a:chOff x="2744" y="2931"/>
              <a:chExt cx="57" cy="283"/>
            </a:xfrm>
          </p:grpSpPr>
          <p:sp>
            <p:nvSpPr>
              <p:cNvPr id="77868" name="Arc 53"/>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69" name="Arc 54"/>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7870" name="Arc 55"/>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sp>
        <p:nvSpPr>
          <p:cNvPr id="50" name="Rectangle 64"/>
          <p:cNvSpPr>
            <a:spLocks noChangeArrowheads="1"/>
          </p:cNvSpPr>
          <p:nvPr/>
        </p:nvSpPr>
        <p:spPr bwMode="auto">
          <a:xfrm>
            <a:off x="666750" y="533623"/>
            <a:ext cx="7515225" cy="519113"/>
          </a:xfrm>
          <a:prstGeom prst="rect">
            <a:avLst/>
          </a:prstGeom>
          <a:solidFill>
            <a:srgbClr val="CCFFCC"/>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2800" dirty="0" smtClean="0">
                <a:solidFill>
                  <a:schemeClr val="tx2"/>
                </a:solidFill>
              </a:rPr>
              <a:t>6.2 </a:t>
            </a:r>
            <a:r>
              <a:rPr lang="zh-CN" altLang="en-US" sz="2800" dirty="0" smtClean="0">
                <a:solidFill>
                  <a:schemeClr val="tx2"/>
                </a:solidFill>
              </a:rPr>
              <a:t>互感</a:t>
            </a:r>
            <a:r>
              <a:rPr lang="zh-CN" altLang="en-US" sz="2800" dirty="0">
                <a:solidFill>
                  <a:schemeClr val="tx2"/>
                </a:solidFill>
              </a:rPr>
              <a:t>耦合</a:t>
            </a:r>
            <a:r>
              <a:rPr lang="zh-CN" altLang="en-US" sz="2800" dirty="0" smtClean="0">
                <a:solidFill>
                  <a:schemeClr val="tx2"/>
                </a:solidFill>
              </a:rPr>
              <a:t>电路</a:t>
            </a:r>
            <a:endParaRPr lang="zh-CN" altLang="en-US" sz="28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slide(fromBottom)">
                                      <p:cBhvr>
                                        <p:cTn id="7" dur="2000"/>
                                        <p:tgtEl>
                                          <p:spTgt spid="155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55658"/>
                                        </p:tgtEl>
                                        <p:attrNameLst>
                                          <p:attrName>style.visibility</p:attrName>
                                        </p:attrNameLst>
                                      </p:cBhvr>
                                      <p:to>
                                        <p:strVal val="visible"/>
                                      </p:to>
                                    </p:set>
                                    <p:anim calcmode="lin" valueType="num">
                                      <p:cBhvr>
                                        <p:cTn id="12" dur="1000" fill="hold"/>
                                        <p:tgtEl>
                                          <p:spTgt spid="155658"/>
                                        </p:tgtEl>
                                        <p:attrNameLst>
                                          <p:attrName>ppt_w</p:attrName>
                                        </p:attrNameLst>
                                      </p:cBhvr>
                                      <p:tavLst>
                                        <p:tav tm="0">
                                          <p:val>
                                            <p:fltVal val="0"/>
                                          </p:val>
                                        </p:tav>
                                        <p:tav tm="100000">
                                          <p:val>
                                            <p:strVal val="#ppt_w"/>
                                          </p:val>
                                        </p:tav>
                                      </p:tavLst>
                                    </p:anim>
                                    <p:anim calcmode="lin" valueType="num">
                                      <p:cBhvr>
                                        <p:cTn id="13" dur="1000" fill="hold"/>
                                        <p:tgtEl>
                                          <p:spTgt spid="155658"/>
                                        </p:tgtEl>
                                        <p:attrNameLst>
                                          <p:attrName>ppt_h</p:attrName>
                                        </p:attrNameLst>
                                      </p:cBhvr>
                                      <p:tavLst>
                                        <p:tav tm="0">
                                          <p:val>
                                            <p:fltVal val="0"/>
                                          </p:val>
                                        </p:tav>
                                        <p:tav tm="100000">
                                          <p:val>
                                            <p:strVal val="#ppt_h"/>
                                          </p:val>
                                        </p:tav>
                                      </p:tavLst>
                                    </p:anim>
                                    <p:anim calcmode="lin" valueType="num">
                                      <p:cBhvr>
                                        <p:cTn id="14" dur="1000" fill="hold"/>
                                        <p:tgtEl>
                                          <p:spTgt spid="15565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55658"/>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55659"/>
                                        </p:tgtEl>
                                        <p:attrNameLst>
                                          <p:attrName>style.visibility</p:attrName>
                                        </p:attrNameLst>
                                      </p:cBhvr>
                                      <p:to>
                                        <p:strVal val="visible"/>
                                      </p:to>
                                    </p:set>
                                    <p:animEffect transition="in" filter="wipe(left)">
                                      <p:cBhvr>
                                        <p:cTn id="19" dur="2000"/>
                                        <p:tgtEl>
                                          <p:spTgt spid="155659"/>
                                        </p:tgtEl>
                                      </p:cBhvr>
                                    </p:animEffect>
                                  </p:childTnLst>
                                </p:cTn>
                              </p:par>
                            </p:childTnLst>
                          </p:cTn>
                        </p:par>
                        <p:par>
                          <p:cTn id="20" fill="hold" nodeType="afterGroup">
                            <p:stCondLst>
                              <p:cond delay="3000"/>
                            </p:stCondLst>
                            <p:childTnLst>
                              <p:par>
                                <p:cTn id="21" presetID="3" presetClass="entr" presetSubtype="10" fill="hold" nodeType="afterEffect">
                                  <p:stCondLst>
                                    <p:cond delay="0"/>
                                  </p:stCondLst>
                                  <p:childTnLst>
                                    <p:set>
                                      <p:cBhvr>
                                        <p:cTn id="22" dur="1" fill="hold">
                                          <p:stCondLst>
                                            <p:cond delay="0"/>
                                          </p:stCondLst>
                                        </p:cTn>
                                        <p:tgtEl>
                                          <p:spTgt spid="155660"/>
                                        </p:tgtEl>
                                        <p:attrNameLst>
                                          <p:attrName>style.visibility</p:attrName>
                                        </p:attrNameLst>
                                      </p:cBhvr>
                                      <p:to>
                                        <p:strVal val="visible"/>
                                      </p:to>
                                    </p:set>
                                    <p:animEffect transition="in" filter="blinds(horizontal)">
                                      <p:cBhvr>
                                        <p:cTn id="23" dur="500"/>
                                        <p:tgtEl>
                                          <p:spTgt spid="155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P spid="155658" grpId="0"/>
      <p:bldP spid="1556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ChangeArrowheads="1"/>
          </p:cNvSpPr>
          <p:nvPr/>
        </p:nvSpPr>
        <p:spPr bwMode="auto">
          <a:xfrm>
            <a:off x="827088" y="2132856"/>
            <a:ext cx="7777162" cy="140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50000"/>
              </a:lnSpc>
              <a:spcBef>
                <a:spcPct val="50000"/>
              </a:spcBef>
            </a:pPr>
            <a:r>
              <a:rPr lang="en-US" altLang="zh-CN" sz="2000" dirty="0">
                <a:solidFill>
                  <a:schemeClr val="tx1"/>
                </a:solidFill>
                <a:latin typeface="楷体_GB2312" pitchFamily="49" charset="-122"/>
              </a:rPr>
              <a:t>    </a:t>
            </a:r>
            <a:r>
              <a:rPr lang="zh-CN" altLang="en-US" sz="2000" dirty="0">
                <a:solidFill>
                  <a:schemeClr val="tx1"/>
                </a:solidFill>
                <a:latin typeface="楷体_GB2312" pitchFamily="49" charset="-122"/>
              </a:rPr>
              <a:t>耦合电感元件属于多端元件，在实际电路中，如收音机、电视机中的中周线圈、振荡线圈，整流电源里使用的变压器等都是耦合电感</a:t>
            </a:r>
            <a:r>
              <a:rPr lang="zh-CN" altLang="en-US" sz="2000" dirty="0" smtClean="0">
                <a:solidFill>
                  <a:schemeClr val="tx1"/>
                </a:solidFill>
                <a:latin typeface="楷体_GB2312" pitchFamily="49" charset="-122"/>
              </a:rPr>
              <a:t>元件。</a:t>
            </a:r>
            <a:endParaRPr lang="zh-CN" altLang="en-US" sz="2000" dirty="0">
              <a:solidFill>
                <a:schemeClr val="tx1"/>
              </a:solidFill>
              <a:latin typeface="楷体_GB2312" pitchFamily="49" charset="-122"/>
            </a:endParaRPr>
          </a:p>
        </p:txBody>
      </p:sp>
      <p:sp>
        <p:nvSpPr>
          <p:cNvPr id="4" name="Rectangle 64"/>
          <p:cNvSpPr>
            <a:spLocks noChangeArrowheads="1"/>
          </p:cNvSpPr>
          <p:nvPr/>
        </p:nvSpPr>
        <p:spPr bwMode="auto">
          <a:xfrm>
            <a:off x="666750" y="764704"/>
            <a:ext cx="7515225" cy="519113"/>
          </a:xfrm>
          <a:prstGeom prst="rect">
            <a:avLst/>
          </a:prstGeom>
          <a:solidFill>
            <a:srgbClr val="CCFFCC"/>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2800" dirty="0" smtClean="0">
                <a:solidFill>
                  <a:schemeClr val="tx2"/>
                </a:solidFill>
              </a:rPr>
              <a:t>6.1 </a:t>
            </a:r>
            <a:r>
              <a:rPr lang="zh-CN" altLang="en-US" sz="2800" dirty="0" smtClean="0">
                <a:solidFill>
                  <a:schemeClr val="tx2"/>
                </a:solidFill>
              </a:rPr>
              <a:t>磁耦合</a:t>
            </a:r>
            <a:r>
              <a:rPr lang="zh-CN" altLang="en-US" sz="2800" dirty="0">
                <a:solidFill>
                  <a:schemeClr val="tx2"/>
                </a:solidFill>
              </a:rPr>
              <a:t>基本概念</a:t>
            </a:r>
          </a:p>
        </p:txBody>
      </p:sp>
      <p:sp>
        <p:nvSpPr>
          <p:cNvPr id="5" name="Text Box 65"/>
          <p:cNvSpPr txBox="1">
            <a:spLocks noChangeArrowheads="1"/>
          </p:cNvSpPr>
          <p:nvPr/>
        </p:nvSpPr>
        <p:spPr bwMode="auto">
          <a:xfrm>
            <a:off x="388938" y="1594322"/>
            <a:ext cx="8288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zh-CN" sz="2400" dirty="0" smtClean="0">
                <a:solidFill>
                  <a:srgbClr val="990033"/>
                </a:solidFill>
              </a:rPr>
              <a:t>6.1.1 </a:t>
            </a:r>
            <a:r>
              <a:rPr lang="zh-CN" altLang="en-US" sz="2400" dirty="0" smtClean="0">
                <a:solidFill>
                  <a:srgbClr val="990033"/>
                </a:solidFill>
              </a:rPr>
              <a:t>互感</a:t>
            </a:r>
            <a:r>
              <a:rPr lang="zh-CN" altLang="en-US" sz="2400" dirty="0">
                <a:solidFill>
                  <a:srgbClr val="990033"/>
                </a:solidFill>
              </a:rPr>
              <a:t>的概念及其</a:t>
            </a:r>
            <a:r>
              <a:rPr lang="zh-CN" altLang="en-US" sz="2400" dirty="0" smtClean="0">
                <a:solidFill>
                  <a:srgbClr val="990033"/>
                </a:solidFill>
              </a:rPr>
              <a:t>计算</a:t>
            </a:r>
            <a:endParaRPr lang="en-US" altLang="zh-CN" sz="2400" dirty="0">
              <a:solidFill>
                <a:srgbClr val="99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barn(inVertical)">
                                      <p:cBhvr>
                                        <p:cTn id="12"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extLst>
              <p:ext uri="{D42A27DB-BD31-4B8C-83A1-F6EECF244321}">
                <p14:modId xmlns:p14="http://schemas.microsoft.com/office/powerpoint/2010/main" val="216224630"/>
              </p:ext>
            </p:extLst>
          </p:nvPr>
        </p:nvGraphicFramePr>
        <p:xfrm>
          <a:off x="758825" y="3821113"/>
          <a:ext cx="4889500" cy="433387"/>
        </p:xfrm>
        <a:graphic>
          <a:graphicData uri="http://schemas.openxmlformats.org/presentationml/2006/ole">
            <mc:AlternateContent xmlns:mc="http://schemas.openxmlformats.org/markup-compatibility/2006">
              <mc:Choice xmlns:v="urn:schemas-microsoft-com:vml" Requires="v">
                <p:oleObj spid="_x0000_s79150" name="Equation" r:id="rId3" imgW="2717640" imgH="241200" progId="Equation.DSMT4">
                  <p:embed/>
                </p:oleObj>
              </mc:Choice>
              <mc:Fallback>
                <p:oleObj name="Equation" r:id="rId3" imgW="2717640" imgH="241200" progId="Equation.DSMT4">
                  <p:embed/>
                  <p:pic>
                    <p:nvPicPr>
                      <p:cNvPr id="0" name="Object 2"/>
                      <p:cNvPicPr>
                        <a:picLocks noChangeAspect="1" noChangeArrowheads="1"/>
                      </p:cNvPicPr>
                      <p:nvPr/>
                    </p:nvPicPr>
                    <p:blipFill>
                      <a:blip r:embed="rId4"/>
                      <a:srcRect/>
                      <a:stretch>
                        <a:fillRect/>
                      </a:stretch>
                    </p:blipFill>
                    <p:spPr bwMode="auto">
                      <a:xfrm>
                        <a:off x="758825" y="3821113"/>
                        <a:ext cx="48895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6675" name="Group 3"/>
          <p:cNvGrpSpPr>
            <a:grpSpLocks/>
          </p:cNvGrpSpPr>
          <p:nvPr/>
        </p:nvGrpSpPr>
        <p:grpSpPr bwMode="auto">
          <a:xfrm>
            <a:off x="2771052" y="1412548"/>
            <a:ext cx="3240088" cy="1655763"/>
            <a:chOff x="475" y="2704"/>
            <a:chExt cx="2041" cy="1043"/>
          </a:xfrm>
        </p:grpSpPr>
        <p:grpSp>
          <p:nvGrpSpPr>
            <p:cNvPr id="78900" name="Group 4"/>
            <p:cNvGrpSpPr>
              <a:grpSpLocks/>
            </p:cNvGrpSpPr>
            <p:nvPr/>
          </p:nvGrpSpPr>
          <p:grpSpPr bwMode="auto">
            <a:xfrm>
              <a:off x="475" y="2704"/>
              <a:ext cx="1996" cy="1043"/>
              <a:chOff x="475" y="2704"/>
              <a:chExt cx="1996" cy="1043"/>
            </a:xfrm>
          </p:grpSpPr>
          <p:grpSp>
            <p:nvGrpSpPr>
              <p:cNvPr id="78904" name="Group 5"/>
              <p:cNvGrpSpPr>
                <a:grpSpLocks/>
              </p:cNvGrpSpPr>
              <p:nvPr/>
            </p:nvGrpSpPr>
            <p:grpSpPr bwMode="auto">
              <a:xfrm>
                <a:off x="475" y="2704"/>
                <a:ext cx="544" cy="408"/>
                <a:chOff x="1530" y="2137"/>
                <a:chExt cx="992" cy="838"/>
              </a:xfrm>
            </p:grpSpPr>
            <p:sp>
              <p:nvSpPr>
                <p:cNvPr id="78911" name="Arc 6"/>
                <p:cNvSpPr>
                  <a:spLocks/>
                </p:cNvSpPr>
                <p:nvPr/>
              </p:nvSpPr>
              <p:spPr bwMode="auto">
                <a:xfrm>
                  <a:off x="1530" y="2137"/>
                  <a:ext cx="992" cy="83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lnTo>
                        <a:pt x="21600" y="21600"/>
                      </a:lnTo>
                      <a:lnTo>
                        <a:pt x="21599" y="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912" name="Line 7"/>
                <p:cNvSpPr>
                  <a:spLocks noChangeShapeType="1"/>
                </p:cNvSpPr>
                <p:nvPr/>
              </p:nvSpPr>
              <p:spPr bwMode="auto">
                <a:xfrm rot="19500000">
                  <a:off x="1692" y="2213"/>
                  <a:ext cx="98" cy="0"/>
                </a:xfrm>
                <a:prstGeom prst="line">
                  <a:avLst/>
                </a:prstGeom>
                <a:noFill/>
                <a:ln w="19050">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grpSp>
          <p:grpSp>
            <p:nvGrpSpPr>
              <p:cNvPr id="78905" name="Group 8"/>
              <p:cNvGrpSpPr>
                <a:grpSpLocks/>
              </p:cNvGrpSpPr>
              <p:nvPr/>
            </p:nvGrpSpPr>
            <p:grpSpPr bwMode="auto">
              <a:xfrm>
                <a:off x="1156" y="3339"/>
                <a:ext cx="544" cy="408"/>
                <a:chOff x="1613" y="2137"/>
                <a:chExt cx="992" cy="838"/>
              </a:xfrm>
            </p:grpSpPr>
            <p:sp>
              <p:nvSpPr>
                <p:cNvPr id="78909" name="Arc 9"/>
                <p:cNvSpPr>
                  <a:spLocks/>
                </p:cNvSpPr>
                <p:nvPr/>
              </p:nvSpPr>
              <p:spPr bwMode="auto">
                <a:xfrm>
                  <a:off x="1613" y="2137"/>
                  <a:ext cx="992" cy="83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lnTo>
                        <a:pt x="21600" y="21600"/>
                      </a:lnTo>
                      <a:lnTo>
                        <a:pt x="21599" y="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910" name="Line 10"/>
                <p:cNvSpPr>
                  <a:spLocks noChangeShapeType="1"/>
                </p:cNvSpPr>
                <p:nvPr/>
              </p:nvSpPr>
              <p:spPr bwMode="auto">
                <a:xfrm rot="-2100000">
                  <a:off x="1732" y="2245"/>
                  <a:ext cx="98" cy="0"/>
                </a:xfrm>
                <a:prstGeom prst="line">
                  <a:avLst/>
                </a:prstGeom>
                <a:noFill/>
                <a:ln w="19050">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grpSp>
          <p:grpSp>
            <p:nvGrpSpPr>
              <p:cNvPr id="78906" name="Group 11"/>
              <p:cNvGrpSpPr>
                <a:grpSpLocks/>
              </p:cNvGrpSpPr>
              <p:nvPr/>
            </p:nvGrpSpPr>
            <p:grpSpPr bwMode="auto">
              <a:xfrm>
                <a:off x="1927" y="2704"/>
                <a:ext cx="544" cy="408"/>
                <a:chOff x="1613" y="2137"/>
                <a:chExt cx="992" cy="838"/>
              </a:xfrm>
            </p:grpSpPr>
            <p:sp>
              <p:nvSpPr>
                <p:cNvPr id="78907" name="Arc 12"/>
                <p:cNvSpPr>
                  <a:spLocks/>
                </p:cNvSpPr>
                <p:nvPr/>
              </p:nvSpPr>
              <p:spPr bwMode="auto">
                <a:xfrm>
                  <a:off x="1613" y="2137"/>
                  <a:ext cx="992" cy="83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5430"/>
                        <a:pt x="2638" y="9555"/>
                        <a:pt x="7248" y="5456"/>
                      </a:cubicBezTo>
                      <a:lnTo>
                        <a:pt x="21600" y="21600"/>
                      </a:lnTo>
                      <a:lnTo>
                        <a:pt x="21599" y="0"/>
                      </a:lnTo>
                      <a:close/>
                    </a:path>
                  </a:pathLst>
                </a:custGeom>
                <a:noFill/>
                <a:ln w="28575">
                  <a:solidFill>
                    <a:srgbClr val="66FF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908" name="Line 13"/>
                <p:cNvSpPr>
                  <a:spLocks noChangeShapeType="1"/>
                </p:cNvSpPr>
                <p:nvPr/>
              </p:nvSpPr>
              <p:spPr bwMode="auto">
                <a:xfrm rot="-2100000">
                  <a:off x="1732" y="2245"/>
                  <a:ext cx="98" cy="0"/>
                </a:xfrm>
                <a:prstGeom prst="line">
                  <a:avLst/>
                </a:prstGeom>
                <a:noFill/>
                <a:ln w="19050">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grpSp>
        </p:grpSp>
        <p:sp>
          <p:nvSpPr>
            <p:cNvPr id="78901" name="Text Box 14"/>
            <p:cNvSpPr txBox="1">
              <a:spLocks noChangeArrowheads="1"/>
            </p:cNvSpPr>
            <p:nvPr/>
          </p:nvSpPr>
          <p:spPr bwMode="auto">
            <a:xfrm>
              <a:off x="2108" y="2769"/>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dirty="0">
                  <a:solidFill>
                    <a:schemeClr val="tx1"/>
                  </a:solidFill>
                  <a:ea typeface="仿宋_GB2312" pitchFamily="49" charset="-122"/>
                  <a:cs typeface="Times New Roman" panose="02020603050405020304" pitchFamily="18" charset="0"/>
                </a:rPr>
                <a:t>2</a:t>
              </a:r>
            </a:p>
          </p:txBody>
        </p:sp>
        <p:sp>
          <p:nvSpPr>
            <p:cNvPr id="78902" name="Text Box 15"/>
            <p:cNvSpPr txBox="1">
              <a:spLocks noChangeArrowheads="1"/>
            </p:cNvSpPr>
            <p:nvPr/>
          </p:nvSpPr>
          <p:spPr bwMode="auto">
            <a:xfrm>
              <a:off x="702" y="2769"/>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dirty="0">
                  <a:solidFill>
                    <a:schemeClr val="tx1"/>
                  </a:solidFill>
                  <a:ea typeface="仿宋_GB2312" pitchFamily="49" charset="-122"/>
                  <a:cs typeface="Times New Roman" panose="02020603050405020304" pitchFamily="18" charset="0"/>
                </a:rPr>
                <a:t>1</a:t>
              </a:r>
            </a:p>
          </p:txBody>
        </p:sp>
        <p:sp>
          <p:nvSpPr>
            <p:cNvPr id="78903" name="Text Box 16"/>
            <p:cNvSpPr txBox="1">
              <a:spLocks noChangeArrowheads="1"/>
            </p:cNvSpPr>
            <p:nvPr/>
          </p:nvSpPr>
          <p:spPr bwMode="auto">
            <a:xfrm>
              <a:off x="1337" y="3475"/>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dirty="0">
                  <a:solidFill>
                    <a:schemeClr val="tx1"/>
                  </a:solidFill>
                  <a:ea typeface="仿宋_GB2312" pitchFamily="49" charset="-122"/>
                  <a:cs typeface="Times New Roman" panose="02020603050405020304" pitchFamily="18" charset="0"/>
                </a:rPr>
                <a:t>3</a:t>
              </a:r>
            </a:p>
          </p:txBody>
        </p:sp>
      </p:grpSp>
      <p:graphicFrame>
        <p:nvGraphicFramePr>
          <p:cNvPr id="156689" name="Object 17"/>
          <p:cNvGraphicFramePr>
            <a:graphicFrameLocks noChangeAspect="1"/>
          </p:cNvGraphicFramePr>
          <p:nvPr>
            <p:extLst>
              <p:ext uri="{D42A27DB-BD31-4B8C-83A1-F6EECF244321}">
                <p14:modId xmlns:p14="http://schemas.microsoft.com/office/powerpoint/2010/main" val="2405153162"/>
              </p:ext>
            </p:extLst>
          </p:nvPr>
        </p:nvGraphicFramePr>
        <p:xfrm>
          <a:off x="733425" y="4660900"/>
          <a:ext cx="4525963" cy="388938"/>
        </p:xfrm>
        <a:graphic>
          <a:graphicData uri="http://schemas.openxmlformats.org/presentationml/2006/ole">
            <mc:AlternateContent xmlns:mc="http://schemas.openxmlformats.org/markup-compatibility/2006">
              <mc:Choice xmlns:v="urn:schemas-microsoft-com:vml" Requires="v">
                <p:oleObj spid="_x0000_s79151" name="Equation" r:id="rId5" imgW="2514600" imgH="215640" progId="Equation.DSMT4">
                  <p:embed/>
                </p:oleObj>
              </mc:Choice>
              <mc:Fallback>
                <p:oleObj name="Equation" r:id="rId5" imgW="2514600" imgH="215640" progId="Equation.DSMT4">
                  <p:embed/>
                  <p:pic>
                    <p:nvPicPr>
                      <p:cNvPr id="0" name="Object 17"/>
                      <p:cNvPicPr>
                        <a:picLocks noChangeAspect="1" noChangeArrowheads="1"/>
                      </p:cNvPicPr>
                      <p:nvPr/>
                    </p:nvPicPr>
                    <p:blipFill>
                      <a:blip r:embed="rId6"/>
                      <a:srcRect/>
                      <a:stretch>
                        <a:fillRect/>
                      </a:stretch>
                    </p:blipFill>
                    <p:spPr bwMode="auto">
                      <a:xfrm>
                        <a:off x="733425" y="4660900"/>
                        <a:ext cx="4525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0" name="Object 18"/>
          <p:cNvGraphicFramePr>
            <a:graphicFrameLocks noChangeAspect="1"/>
          </p:cNvGraphicFramePr>
          <p:nvPr>
            <p:extLst>
              <p:ext uri="{D42A27DB-BD31-4B8C-83A1-F6EECF244321}">
                <p14:modId xmlns:p14="http://schemas.microsoft.com/office/powerpoint/2010/main" val="3555549315"/>
              </p:ext>
            </p:extLst>
          </p:nvPr>
        </p:nvGraphicFramePr>
        <p:xfrm>
          <a:off x="660722" y="5303838"/>
          <a:ext cx="8159750" cy="774700"/>
        </p:xfrm>
        <a:graphic>
          <a:graphicData uri="http://schemas.openxmlformats.org/presentationml/2006/ole">
            <mc:AlternateContent xmlns:mc="http://schemas.openxmlformats.org/markup-compatibility/2006">
              <mc:Choice xmlns:v="urn:schemas-microsoft-com:vml" Requires="v">
                <p:oleObj spid="_x0000_s79152" name="Equation" r:id="rId7" imgW="4533840" imgH="431640" progId="Equation.DSMT4">
                  <p:embed/>
                </p:oleObj>
              </mc:Choice>
              <mc:Fallback>
                <p:oleObj name="Equation" r:id="rId7" imgW="4533840" imgH="431640" progId="Equation.DSMT4">
                  <p:embed/>
                  <p:pic>
                    <p:nvPicPr>
                      <p:cNvPr id="0" name="Object 18"/>
                      <p:cNvPicPr>
                        <a:picLocks noChangeAspect="1" noChangeArrowheads="1"/>
                      </p:cNvPicPr>
                      <p:nvPr/>
                    </p:nvPicPr>
                    <p:blipFill>
                      <a:blip r:embed="rId8"/>
                      <a:srcRect/>
                      <a:stretch>
                        <a:fillRect/>
                      </a:stretch>
                    </p:blipFill>
                    <p:spPr bwMode="auto">
                      <a:xfrm>
                        <a:off x="660722" y="5303838"/>
                        <a:ext cx="815975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91" name="Text Box 19"/>
          <p:cNvSpPr txBox="1">
            <a:spLocks noChangeArrowheads="1"/>
          </p:cNvSpPr>
          <p:nvPr/>
        </p:nvSpPr>
        <p:spPr bwMode="auto">
          <a:xfrm>
            <a:off x="539750" y="507081"/>
            <a:ext cx="431850" cy="401639"/>
          </a:xfrm>
          <a:prstGeom prst="rect">
            <a:avLst/>
          </a:prstGeom>
          <a:solidFill>
            <a:srgbClr val="99CCFF"/>
          </a:solidFill>
          <a:ln>
            <a:noFill/>
          </a:ln>
          <a:effectLs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ea typeface="宋体" pitchFamily="2" charset="-122"/>
                <a:cs typeface="Times New Roman" panose="02020603050405020304" pitchFamily="18" charset="0"/>
              </a:rPr>
              <a:t>解</a:t>
            </a:r>
          </a:p>
        </p:txBody>
      </p:sp>
      <p:sp>
        <p:nvSpPr>
          <p:cNvPr id="156692" name="AutoShape 20"/>
          <p:cNvSpPr>
            <a:spLocks/>
          </p:cNvSpPr>
          <p:nvPr/>
        </p:nvSpPr>
        <p:spPr bwMode="auto">
          <a:xfrm>
            <a:off x="323528" y="3847133"/>
            <a:ext cx="287337" cy="2016224"/>
          </a:xfrm>
          <a:prstGeom prst="leftBrace">
            <a:avLst>
              <a:gd name="adj1" fmla="val 8144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nvGrpSpPr>
          <p:cNvPr id="156699" name="Group 27"/>
          <p:cNvGrpSpPr>
            <a:grpSpLocks/>
          </p:cNvGrpSpPr>
          <p:nvPr/>
        </p:nvGrpSpPr>
        <p:grpSpPr bwMode="auto">
          <a:xfrm>
            <a:off x="2194791" y="793426"/>
            <a:ext cx="3889377" cy="2995614"/>
            <a:chOff x="385" y="2223"/>
            <a:chExt cx="2450" cy="1887"/>
          </a:xfrm>
        </p:grpSpPr>
        <p:sp>
          <p:nvSpPr>
            <p:cNvPr id="78857" name="Oval 28"/>
            <p:cNvSpPr>
              <a:spLocks noChangeArrowheads="1"/>
            </p:cNvSpPr>
            <p:nvPr/>
          </p:nvSpPr>
          <p:spPr bwMode="auto">
            <a:xfrm>
              <a:off x="1338"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endParaRPr lang="zh-CN" altLang="zh-CN" sz="2000" b="0">
                <a:solidFill>
                  <a:schemeClr val="tx1"/>
                </a:solidFill>
                <a:ea typeface="仿宋_GB2312" pitchFamily="49" charset="-122"/>
                <a:cs typeface="Times New Roman" panose="02020603050405020304" pitchFamily="18" charset="0"/>
              </a:endParaRPr>
            </a:p>
          </p:txBody>
        </p:sp>
        <p:sp>
          <p:nvSpPr>
            <p:cNvPr id="78858" name="AutoShape 29"/>
            <p:cNvSpPr>
              <a:spLocks noChangeArrowheads="1"/>
            </p:cNvSpPr>
            <p:nvPr/>
          </p:nvSpPr>
          <p:spPr bwMode="auto">
            <a:xfrm>
              <a:off x="1791" y="2523"/>
              <a:ext cx="363" cy="408"/>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78859" name="Line 30"/>
            <p:cNvSpPr>
              <a:spLocks noChangeShapeType="1"/>
            </p:cNvSpPr>
            <p:nvPr/>
          </p:nvSpPr>
          <p:spPr bwMode="auto">
            <a:xfrm>
              <a:off x="657" y="3203"/>
              <a:ext cx="227"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60" name="Text Box 31"/>
            <p:cNvSpPr txBox="1">
              <a:spLocks noChangeArrowheads="1"/>
            </p:cNvSpPr>
            <p:nvPr/>
          </p:nvSpPr>
          <p:spPr bwMode="auto">
            <a:xfrm>
              <a:off x="1586" y="3249"/>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仿宋_GB2312" pitchFamily="49" charset="-122"/>
                  <a:cs typeface="Times New Roman" panose="02020603050405020304" pitchFamily="18" charset="0"/>
                  <a:sym typeface="Symbol" pitchFamily="18" charset="2"/>
                </a:rPr>
                <a:t>M</a:t>
              </a:r>
            </a:p>
          </p:txBody>
        </p:sp>
        <p:sp>
          <p:nvSpPr>
            <p:cNvPr id="78861" name="Line 32"/>
            <p:cNvSpPr>
              <a:spLocks noChangeShapeType="1"/>
            </p:cNvSpPr>
            <p:nvPr/>
          </p:nvSpPr>
          <p:spPr bwMode="auto">
            <a:xfrm>
              <a:off x="1519"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62" name="Line 33"/>
            <p:cNvSpPr>
              <a:spLocks noChangeShapeType="1"/>
            </p:cNvSpPr>
            <p:nvPr/>
          </p:nvSpPr>
          <p:spPr bwMode="auto">
            <a:xfrm flipH="1">
              <a:off x="2653" y="3203"/>
              <a:ext cx="182" cy="0"/>
            </a:xfrm>
            <a:prstGeom prst="line">
              <a:avLst/>
            </a:prstGeom>
            <a:noFill/>
            <a:ln w="28575">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63" name="Line 34"/>
            <p:cNvSpPr>
              <a:spLocks noChangeShapeType="1"/>
            </p:cNvSpPr>
            <p:nvPr/>
          </p:nvSpPr>
          <p:spPr bwMode="auto">
            <a:xfrm>
              <a:off x="657" y="379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64" name="Text Box 35"/>
            <p:cNvSpPr txBox="1">
              <a:spLocks noChangeArrowheads="1"/>
            </p:cNvSpPr>
            <p:nvPr/>
          </p:nvSpPr>
          <p:spPr bwMode="auto">
            <a:xfrm>
              <a:off x="1156" y="2386"/>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仿宋_GB2312" pitchFamily="49" charset="-122"/>
                  <a:cs typeface="Times New Roman" panose="02020603050405020304" pitchFamily="18" charset="0"/>
                  <a:sym typeface="Symbol" pitchFamily="18" charset="2"/>
                </a:rPr>
                <a:t>v</a:t>
              </a:r>
              <a:r>
                <a:rPr kumimoji="1" lang="en-US" altLang="zh-CN" sz="2000" b="0" i="1" baseline="-25000" dirty="0" err="1">
                  <a:solidFill>
                    <a:schemeClr val="tx1"/>
                  </a:solidFill>
                  <a:ea typeface="仿宋_GB2312" pitchFamily="49" charset="-122"/>
                  <a:cs typeface="Times New Roman" panose="02020603050405020304" pitchFamily="18" charset="0"/>
                  <a:sym typeface="Symbol" pitchFamily="18" charset="2"/>
                </a:rPr>
                <a:t>S</a:t>
              </a:r>
              <a:endParaRPr kumimoji="1" lang="en-US" altLang="zh-CN" sz="2000" b="0" i="1" baseline="-25000" dirty="0">
                <a:solidFill>
                  <a:schemeClr val="tx1"/>
                </a:solidFill>
                <a:ea typeface="仿宋_GB2312" pitchFamily="49" charset="-122"/>
                <a:cs typeface="Times New Roman" panose="02020603050405020304" pitchFamily="18" charset="0"/>
                <a:sym typeface="Symbol" pitchFamily="18" charset="2"/>
              </a:endParaRPr>
            </a:p>
          </p:txBody>
        </p:sp>
        <p:sp>
          <p:nvSpPr>
            <p:cNvPr id="78865" name="Text Box 36"/>
            <p:cNvSpPr txBox="1">
              <a:spLocks noChangeArrowheads="1"/>
            </p:cNvSpPr>
            <p:nvPr/>
          </p:nvSpPr>
          <p:spPr bwMode="auto">
            <a:xfrm>
              <a:off x="1519" y="2251"/>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仿宋_GB2312" pitchFamily="49" charset="-122"/>
                  <a:cs typeface="Times New Roman" panose="02020603050405020304" pitchFamily="18" charset="0"/>
                  <a:sym typeface="Symbol" pitchFamily="18" charset="2"/>
                </a:rPr>
                <a:t>+</a:t>
              </a:r>
            </a:p>
          </p:txBody>
        </p:sp>
        <p:sp>
          <p:nvSpPr>
            <p:cNvPr id="78866" name="Text Box 37"/>
            <p:cNvSpPr txBox="1">
              <a:spLocks noChangeArrowheads="1"/>
            </p:cNvSpPr>
            <p:nvPr/>
          </p:nvSpPr>
          <p:spPr bwMode="auto">
            <a:xfrm>
              <a:off x="1383" y="3858"/>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dirty="0">
                  <a:solidFill>
                    <a:schemeClr val="tx1"/>
                  </a:solidFill>
                  <a:ea typeface="仿宋_GB2312" pitchFamily="49" charset="-122"/>
                  <a:cs typeface="Times New Roman" panose="02020603050405020304" pitchFamily="18" charset="0"/>
                </a:rPr>
                <a:t>C</a:t>
              </a:r>
            </a:p>
          </p:txBody>
        </p:sp>
        <p:sp>
          <p:nvSpPr>
            <p:cNvPr id="78867" name="Text Box 38"/>
            <p:cNvSpPr txBox="1">
              <a:spLocks noChangeArrowheads="1"/>
            </p:cNvSpPr>
            <p:nvPr/>
          </p:nvSpPr>
          <p:spPr bwMode="auto">
            <a:xfrm>
              <a:off x="1519" y="2886"/>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b="0">
                  <a:solidFill>
                    <a:schemeClr val="tx1"/>
                  </a:solidFill>
                  <a:ea typeface="仿宋_GB2312" pitchFamily="49" charset="-122"/>
                  <a:cs typeface="Times New Roman" panose="02020603050405020304" pitchFamily="18" charset="0"/>
                </a:rPr>
                <a:t>－</a:t>
              </a:r>
            </a:p>
          </p:txBody>
        </p:sp>
        <p:sp>
          <p:nvSpPr>
            <p:cNvPr id="78868" name="Line 39"/>
            <p:cNvSpPr>
              <a:spLocks noChangeShapeType="1"/>
            </p:cNvSpPr>
            <p:nvPr/>
          </p:nvSpPr>
          <p:spPr bwMode="auto">
            <a:xfrm>
              <a:off x="1701" y="3793"/>
              <a:ext cx="1134"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69" name="Line 40"/>
            <p:cNvSpPr>
              <a:spLocks noChangeShapeType="1"/>
            </p:cNvSpPr>
            <p:nvPr/>
          </p:nvSpPr>
          <p:spPr bwMode="auto">
            <a:xfrm>
              <a:off x="1973" y="2296"/>
              <a:ext cx="0" cy="907"/>
            </a:xfrm>
            <a:prstGeom prst="line">
              <a:avLst/>
            </a:prstGeom>
            <a:noFill/>
            <a:ln w="28575">
              <a:solidFill>
                <a:srgbClr val="FFCC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0" name="Line 41"/>
            <p:cNvSpPr>
              <a:spLocks noChangeShapeType="1"/>
            </p:cNvSpPr>
            <p:nvPr/>
          </p:nvSpPr>
          <p:spPr bwMode="auto">
            <a:xfrm>
              <a:off x="1292" y="3203"/>
              <a:ext cx="953"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1" name="Line 42"/>
            <p:cNvSpPr>
              <a:spLocks noChangeShapeType="1"/>
            </p:cNvSpPr>
            <p:nvPr/>
          </p:nvSpPr>
          <p:spPr bwMode="auto">
            <a:xfrm>
              <a:off x="2835"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2" name="Line 43"/>
            <p:cNvSpPr>
              <a:spLocks noChangeShapeType="1"/>
            </p:cNvSpPr>
            <p:nvPr/>
          </p:nvSpPr>
          <p:spPr bwMode="auto">
            <a:xfrm>
              <a:off x="657"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3" name="Line 44"/>
            <p:cNvSpPr>
              <a:spLocks noChangeShapeType="1"/>
            </p:cNvSpPr>
            <p:nvPr/>
          </p:nvSpPr>
          <p:spPr bwMode="auto">
            <a:xfrm>
              <a:off x="657" y="2296"/>
              <a:ext cx="0" cy="149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4" name="Line 45"/>
            <p:cNvSpPr>
              <a:spLocks noChangeShapeType="1"/>
            </p:cNvSpPr>
            <p:nvPr/>
          </p:nvSpPr>
          <p:spPr bwMode="auto">
            <a:xfrm>
              <a:off x="1610" y="365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5" name="Line 46"/>
            <p:cNvSpPr>
              <a:spLocks noChangeShapeType="1"/>
            </p:cNvSpPr>
            <p:nvPr/>
          </p:nvSpPr>
          <p:spPr bwMode="auto">
            <a:xfrm>
              <a:off x="1701" y="3657"/>
              <a:ext cx="0" cy="317"/>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6" name="Line 47"/>
            <p:cNvSpPr>
              <a:spLocks noChangeShapeType="1"/>
            </p:cNvSpPr>
            <p:nvPr/>
          </p:nvSpPr>
          <p:spPr bwMode="auto">
            <a:xfrm>
              <a:off x="1973" y="2296"/>
              <a:ext cx="862"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77" name="Arc 48"/>
            <p:cNvSpPr>
              <a:spLocks/>
            </p:cNvSpPr>
            <p:nvPr/>
          </p:nvSpPr>
          <p:spPr bwMode="auto">
            <a:xfrm flipV="1">
              <a:off x="1882" y="3293"/>
              <a:ext cx="294" cy="136"/>
            </a:xfrm>
            <a:custGeom>
              <a:avLst/>
              <a:gdLst>
                <a:gd name="T0" fmla="*/ 0 w 19943"/>
                <a:gd name="T1" fmla="*/ 0 h 21600"/>
                <a:gd name="T2" fmla="*/ 0 w 19943"/>
                <a:gd name="T3" fmla="*/ 0 h 21600"/>
                <a:gd name="T4" fmla="*/ 0 w 19943"/>
                <a:gd name="T5" fmla="*/ 0 h 21600"/>
                <a:gd name="T6" fmla="*/ 0 60000 65536"/>
                <a:gd name="T7" fmla="*/ 0 60000 65536"/>
                <a:gd name="T8" fmla="*/ 0 60000 65536"/>
              </a:gdLst>
              <a:ahLst/>
              <a:cxnLst>
                <a:cxn ang="T6">
                  <a:pos x="T0" y="T1"/>
                </a:cxn>
                <a:cxn ang="T7">
                  <a:pos x="T2" y="T3"/>
                </a:cxn>
                <a:cxn ang="T8">
                  <a:pos x="T4" y="T5"/>
                </a:cxn>
              </a:cxnLst>
              <a:rect l="0" t="0" r="r" b="b"/>
              <a:pathLst>
                <a:path w="19943" h="21600" fill="none" extrusionOk="0">
                  <a:moveTo>
                    <a:pt x="-1" y="0"/>
                  </a:moveTo>
                  <a:cubicBezTo>
                    <a:pt x="8724" y="0"/>
                    <a:pt x="16592" y="5248"/>
                    <a:pt x="19943" y="13303"/>
                  </a:cubicBezTo>
                </a:path>
                <a:path w="19943" h="21600" stroke="0" extrusionOk="0">
                  <a:moveTo>
                    <a:pt x="-1" y="0"/>
                  </a:moveTo>
                  <a:cubicBezTo>
                    <a:pt x="8724" y="0"/>
                    <a:pt x="16592" y="5248"/>
                    <a:pt x="19943" y="13303"/>
                  </a:cubicBezTo>
                  <a:lnTo>
                    <a:pt x="0" y="21600"/>
                  </a:lnTo>
                  <a:lnTo>
                    <a:pt x="-1"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78" name="Arc 49"/>
            <p:cNvSpPr>
              <a:spLocks/>
            </p:cNvSpPr>
            <p:nvPr/>
          </p:nvSpPr>
          <p:spPr bwMode="auto">
            <a:xfrm flipH="1" flipV="1">
              <a:off x="1247" y="3339"/>
              <a:ext cx="318" cy="89"/>
            </a:xfrm>
            <a:custGeom>
              <a:avLst/>
              <a:gdLst>
                <a:gd name="T0" fmla="*/ 0 w 21600"/>
                <a:gd name="T1" fmla="*/ 0 h 21184"/>
                <a:gd name="T2" fmla="*/ 0 w 21600"/>
                <a:gd name="T3" fmla="*/ 0 h 21184"/>
                <a:gd name="T4" fmla="*/ 0 w 21600"/>
                <a:gd name="T5" fmla="*/ 0 h 21184"/>
                <a:gd name="T6" fmla="*/ 0 60000 65536"/>
                <a:gd name="T7" fmla="*/ 0 60000 65536"/>
                <a:gd name="T8" fmla="*/ 0 60000 65536"/>
              </a:gdLst>
              <a:ahLst/>
              <a:cxnLst>
                <a:cxn ang="T6">
                  <a:pos x="T0" y="T1"/>
                </a:cxn>
                <a:cxn ang="T7">
                  <a:pos x="T2" y="T3"/>
                </a:cxn>
                <a:cxn ang="T8">
                  <a:pos x="T4" y="T5"/>
                </a:cxn>
              </a:cxnLst>
              <a:rect l="0" t="0" r="r" b="b"/>
              <a:pathLst>
                <a:path w="21600" h="21184" fill="none" extrusionOk="0">
                  <a:moveTo>
                    <a:pt x="4217" y="-1"/>
                  </a:moveTo>
                  <a:cubicBezTo>
                    <a:pt x="14322" y="2011"/>
                    <a:pt x="21600" y="10880"/>
                    <a:pt x="21600" y="21184"/>
                  </a:cubicBezTo>
                </a:path>
                <a:path w="21600" h="21184" stroke="0" extrusionOk="0">
                  <a:moveTo>
                    <a:pt x="4217" y="-1"/>
                  </a:moveTo>
                  <a:cubicBezTo>
                    <a:pt x="14322" y="2011"/>
                    <a:pt x="21600" y="10880"/>
                    <a:pt x="21600" y="21184"/>
                  </a:cubicBezTo>
                  <a:lnTo>
                    <a:pt x="0" y="21184"/>
                  </a:lnTo>
                  <a:lnTo>
                    <a:pt x="4217" y="-1"/>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79" name="Text Box 50"/>
            <p:cNvSpPr txBox="1">
              <a:spLocks noChangeArrowheads="1"/>
            </p:cNvSpPr>
            <p:nvPr/>
          </p:nvSpPr>
          <p:spPr bwMode="auto">
            <a:xfrm>
              <a:off x="884" y="3203"/>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cs typeface="Times New Roman" panose="02020603050405020304" pitchFamily="18" charset="0"/>
                </a:rPr>
                <a:t>L</a:t>
              </a:r>
              <a:r>
                <a:rPr kumimoji="1" lang="en-US" altLang="zh-CN" sz="2000" b="0" baseline="-25000" dirty="0">
                  <a:solidFill>
                    <a:schemeClr val="tx1"/>
                  </a:solidFill>
                  <a:ea typeface="宋体" pitchFamily="2" charset="-122"/>
                  <a:cs typeface="Times New Roman" panose="02020603050405020304" pitchFamily="18" charset="0"/>
                </a:rPr>
                <a:t>1</a:t>
              </a:r>
              <a:endParaRPr kumimoji="1" lang="en-US" altLang="zh-CN" sz="2000" b="0" dirty="0">
                <a:solidFill>
                  <a:schemeClr val="tx1"/>
                </a:solidFill>
                <a:ea typeface="宋体" pitchFamily="2" charset="-122"/>
                <a:cs typeface="Times New Roman" panose="02020603050405020304" pitchFamily="18" charset="0"/>
              </a:endParaRPr>
            </a:p>
          </p:txBody>
        </p:sp>
        <p:sp>
          <p:nvSpPr>
            <p:cNvPr id="78880" name="Text Box 51"/>
            <p:cNvSpPr txBox="1">
              <a:spLocks noChangeArrowheads="1"/>
            </p:cNvSpPr>
            <p:nvPr/>
          </p:nvSpPr>
          <p:spPr bwMode="auto">
            <a:xfrm>
              <a:off x="2336" y="3203"/>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cs typeface="Times New Roman" panose="02020603050405020304" pitchFamily="18" charset="0"/>
                </a:rPr>
                <a:t>L</a:t>
              </a:r>
              <a:r>
                <a:rPr kumimoji="1" lang="en-US" altLang="zh-CN" sz="2000" b="0" baseline="-25000">
                  <a:solidFill>
                    <a:schemeClr val="tx1"/>
                  </a:solidFill>
                  <a:ea typeface="宋体" pitchFamily="2" charset="-122"/>
                  <a:cs typeface="Times New Roman" panose="02020603050405020304" pitchFamily="18" charset="0"/>
                </a:rPr>
                <a:t>2</a:t>
              </a:r>
              <a:endParaRPr kumimoji="1" lang="en-US" altLang="zh-CN" sz="2000" b="0">
                <a:solidFill>
                  <a:schemeClr val="tx1"/>
                </a:solidFill>
                <a:ea typeface="宋体" pitchFamily="2" charset="-122"/>
                <a:cs typeface="Times New Roman" panose="02020603050405020304" pitchFamily="18" charset="0"/>
              </a:endParaRPr>
            </a:p>
          </p:txBody>
        </p:sp>
        <p:sp>
          <p:nvSpPr>
            <p:cNvPr id="78881" name="Text Box 52"/>
            <p:cNvSpPr txBox="1">
              <a:spLocks noChangeArrowheads="1"/>
            </p:cNvSpPr>
            <p:nvPr/>
          </p:nvSpPr>
          <p:spPr bwMode="auto">
            <a:xfrm>
              <a:off x="839" y="2314"/>
              <a:ext cx="2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cs typeface="Times New Roman" panose="02020603050405020304" pitchFamily="18" charset="0"/>
                </a:rPr>
                <a:t>R</a:t>
              </a:r>
              <a:r>
                <a:rPr kumimoji="1" lang="en-US" altLang="zh-CN" sz="2000" b="0" baseline="-25000">
                  <a:solidFill>
                    <a:schemeClr val="tx1"/>
                  </a:solidFill>
                  <a:ea typeface="宋体" pitchFamily="2" charset="-122"/>
                  <a:cs typeface="Times New Roman" panose="02020603050405020304" pitchFamily="18" charset="0"/>
                </a:rPr>
                <a:t>1</a:t>
              </a:r>
              <a:endParaRPr kumimoji="1" lang="en-US" altLang="zh-CN" sz="2000" b="0">
                <a:solidFill>
                  <a:schemeClr val="tx1"/>
                </a:solidFill>
                <a:ea typeface="宋体" pitchFamily="2" charset="-122"/>
                <a:cs typeface="Times New Roman" panose="02020603050405020304" pitchFamily="18" charset="0"/>
              </a:endParaRPr>
            </a:p>
          </p:txBody>
        </p:sp>
        <p:sp>
          <p:nvSpPr>
            <p:cNvPr id="78882" name="Text Box 53"/>
            <p:cNvSpPr txBox="1">
              <a:spLocks noChangeArrowheads="1"/>
            </p:cNvSpPr>
            <p:nvPr/>
          </p:nvSpPr>
          <p:spPr bwMode="auto">
            <a:xfrm>
              <a:off x="2336" y="2314"/>
              <a:ext cx="2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cs typeface="Times New Roman" panose="02020603050405020304" pitchFamily="18" charset="0"/>
                </a:rPr>
                <a:t>R</a:t>
              </a:r>
              <a:r>
                <a:rPr kumimoji="1" lang="en-US" altLang="zh-CN" sz="2000" b="0" baseline="-25000">
                  <a:solidFill>
                    <a:schemeClr val="tx1"/>
                  </a:solidFill>
                  <a:ea typeface="宋体" pitchFamily="2" charset="-122"/>
                  <a:cs typeface="Times New Roman" panose="02020603050405020304" pitchFamily="18" charset="0"/>
                </a:rPr>
                <a:t>2</a:t>
              </a:r>
              <a:endParaRPr kumimoji="1" lang="en-US" altLang="zh-CN" sz="2000" b="0">
                <a:solidFill>
                  <a:schemeClr val="tx1"/>
                </a:solidFill>
                <a:ea typeface="宋体" pitchFamily="2" charset="-122"/>
                <a:cs typeface="Times New Roman" panose="02020603050405020304" pitchFamily="18" charset="0"/>
              </a:endParaRPr>
            </a:p>
          </p:txBody>
        </p:sp>
        <p:sp>
          <p:nvSpPr>
            <p:cNvPr id="78883" name="Text Box 54"/>
            <p:cNvSpPr txBox="1">
              <a:spLocks noChangeArrowheads="1"/>
            </p:cNvSpPr>
            <p:nvPr/>
          </p:nvSpPr>
          <p:spPr bwMode="auto">
            <a:xfrm>
              <a:off x="2109" y="3177"/>
              <a:ext cx="2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a:solidFill>
                    <a:schemeClr val="tx1"/>
                  </a:solidFill>
                  <a:ea typeface="仿宋_GB2312" pitchFamily="49" charset="-122"/>
                  <a:cs typeface="Times New Roman" panose="02020603050405020304" pitchFamily="18" charset="0"/>
                </a:rPr>
                <a:t>*</a:t>
              </a:r>
            </a:p>
          </p:txBody>
        </p:sp>
        <p:sp>
          <p:nvSpPr>
            <p:cNvPr id="78884" name="Text Box 55"/>
            <p:cNvSpPr txBox="1">
              <a:spLocks noChangeArrowheads="1"/>
            </p:cNvSpPr>
            <p:nvPr/>
          </p:nvSpPr>
          <p:spPr bwMode="auto">
            <a:xfrm>
              <a:off x="703" y="3177"/>
              <a:ext cx="2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dirty="0">
                  <a:solidFill>
                    <a:schemeClr val="tx1"/>
                  </a:solidFill>
                  <a:ea typeface="仿宋_GB2312" pitchFamily="49" charset="-122"/>
                  <a:cs typeface="Times New Roman" panose="02020603050405020304" pitchFamily="18" charset="0"/>
                </a:rPr>
                <a:t>*</a:t>
              </a:r>
            </a:p>
          </p:txBody>
        </p:sp>
        <p:sp>
          <p:nvSpPr>
            <p:cNvPr id="78885" name="Text Box 56"/>
            <p:cNvSpPr txBox="1">
              <a:spLocks noChangeArrowheads="1"/>
            </p:cNvSpPr>
            <p:nvPr/>
          </p:nvSpPr>
          <p:spPr bwMode="auto">
            <a:xfrm>
              <a:off x="1973" y="2295"/>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仿宋_GB2312" pitchFamily="49" charset="-122"/>
                  <a:cs typeface="Times New Roman" panose="02020603050405020304" pitchFamily="18" charset="0"/>
                  <a:sym typeface="Symbol" pitchFamily="18" charset="2"/>
                </a:rPr>
                <a:t>+</a:t>
              </a:r>
            </a:p>
          </p:txBody>
        </p:sp>
        <p:sp>
          <p:nvSpPr>
            <p:cNvPr id="78886" name="Text Box 57"/>
            <p:cNvSpPr txBox="1">
              <a:spLocks noChangeArrowheads="1"/>
            </p:cNvSpPr>
            <p:nvPr/>
          </p:nvSpPr>
          <p:spPr bwMode="auto">
            <a:xfrm>
              <a:off x="1927" y="2886"/>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b="0">
                  <a:solidFill>
                    <a:schemeClr val="tx1"/>
                  </a:solidFill>
                  <a:ea typeface="仿宋_GB2312" pitchFamily="49" charset="-122"/>
                  <a:cs typeface="Times New Roman" panose="02020603050405020304" pitchFamily="18" charset="0"/>
                </a:rPr>
                <a:t>－</a:t>
              </a:r>
            </a:p>
          </p:txBody>
        </p:sp>
        <p:sp>
          <p:nvSpPr>
            <p:cNvPr id="78887" name="Text Box 58"/>
            <p:cNvSpPr txBox="1">
              <a:spLocks noChangeArrowheads="1"/>
            </p:cNvSpPr>
            <p:nvPr/>
          </p:nvSpPr>
          <p:spPr bwMode="auto">
            <a:xfrm>
              <a:off x="2021" y="2414"/>
              <a:ext cx="2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cs typeface="Times New Roman" panose="02020603050405020304" pitchFamily="18" charset="0"/>
                </a:rPr>
                <a:t>ki</a:t>
              </a:r>
              <a:r>
                <a:rPr kumimoji="1" lang="en-US" altLang="zh-CN" sz="2000" b="0" baseline="-25000" dirty="0">
                  <a:solidFill>
                    <a:schemeClr val="tx1"/>
                  </a:solidFill>
                  <a:ea typeface="宋体" pitchFamily="2" charset="-122"/>
                  <a:cs typeface="Times New Roman" panose="02020603050405020304" pitchFamily="18" charset="0"/>
                </a:rPr>
                <a:t>1</a:t>
              </a:r>
              <a:endParaRPr kumimoji="1" lang="en-US" altLang="zh-CN" sz="2000" b="0" dirty="0">
                <a:solidFill>
                  <a:schemeClr val="tx1"/>
                </a:solidFill>
                <a:ea typeface="宋体" pitchFamily="2" charset="-122"/>
                <a:cs typeface="Times New Roman" panose="02020603050405020304" pitchFamily="18" charset="0"/>
              </a:endParaRPr>
            </a:p>
          </p:txBody>
        </p:sp>
        <p:sp>
          <p:nvSpPr>
            <p:cNvPr id="78888" name="Line 59"/>
            <p:cNvSpPr>
              <a:spLocks noChangeShapeType="1"/>
            </p:cNvSpPr>
            <p:nvPr/>
          </p:nvSpPr>
          <p:spPr bwMode="auto">
            <a:xfrm flipV="1">
              <a:off x="612" y="2568"/>
              <a:ext cx="0" cy="364"/>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78889" name="Text Box 60"/>
            <p:cNvSpPr txBox="1">
              <a:spLocks noChangeArrowheads="1"/>
            </p:cNvSpPr>
            <p:nvPr/>
          </p:nvSpPr>
          <p:spPr bwMode="auto">
            <a:xfrm>
              <a:off x="385" y="2633"/>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cs typeface="Times New Roman" panose="02020603050405020304" pitchFamily="18" charset="0"/>
                </a:rPr>
                <a:t>i</a:t>
              </a:r>
              <a:r>
                <a:rPr kumimoji="1" lang="en-US" altLang="zh-CN" sz="2000" b="0" baseline="-25000" dirty="0">
                  <a:solidFill>
                    <a:schemeClr val="tx1"/>
                  </a:solidFill>
                  <a:ea typeface="宋体" pitchFamily="2" charset="-122"/>
                  <a:cs typeface="Times New Roman" panose="02020603050405020304" pitchFamily="18" charset="0"/>
                </a:rPr>
                <a:t>1</a:t>
              </a:r>
              <a:endParaRPr kumimoji="1" lang="en-US" altLang="zh-CN" sz="2000" b="0" dirty="0">
                <a:solidFill>
                  <a:schemeClr val="tx1"/>
                </a:solidFill>
                <a:ea typeface="宋体" pitchFamily="2" charset="-122"/>
                <a:cs typeface="Times New Roman" panose="02020603050405020304" pitchFamily="18" charset="0"/>
              </a:endParaRPr>
            </a:p>
          </p:txBody>
        </p:sp>
        <p:sp>
          <p:nvSpPr>
            <p:cNvPr id="78890" name="Rectangle 61"/>
            <p:cNvSpPr>
              <a:spLocks noChangeArrowheads="1"/>
            </p:cNvSpPr>
            <p:nvPr/>
          </p:nvSpPr>
          <p:spPr bwMode="auto">
            <a:xfrm>
              <a:off x="839" y="2223"/>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78891" name="Rectangle 62"/>
            <p:cNvSpPr>
              <a:spLocks noChangeArrowheads="1"/>
            </p:cNvSpPr>
            <p:nvPr/>
          </p:nvSpPr>
          <p:spPr bwMode="auto">
            <a:xfrm>
              <a:off x="2336" y="2223"/>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nvGrpSpPr>
            <p:cNvPr id="78892" name="Group 63"/>
            <p:cNvGrpSpPr>
              <a:grpSpLocks/>
            </p:cNvGrpSpPr>
            <p:nvPr/>
          </p:nvGrpSpPr>
          <p:grpSpPr bwMode="auto">
            <a:xfrm rot="-5400000">
              <a:off x="2404" y="2954"/>
              <a:ext cx="90" cy="408"/>
              <a:chOff x="2744" y="2931"/>
              <a:chExt cx="57" cy="283"/>
            </a:xfrm>
          </p:grpSpPr>
          <p:sp>
            <p:nvSpPr>
              <p:cNvPr id="78897" name="Arc 64"/>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98" name="Arc 65"/>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99" name="Arc 66"/>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grpSp>
        <p:grpSp>
          <p:nvGrpSpPr>
            <p:cNvPr id="78893" name="Group 67"/>
            <p:cNvGrpSpPr>
              <a:grpSpLocks/>
            </p:cNvGrpSpPr>
            <p:nvPr/>
          </p:nvGrpSpPr>
          <p:grpSpPr bwMode="auto">
            <a:xfrm rot="-5400000">
              <a:off x="1043" y="2954"/>
              <a:ext cx="90" cy="408"/>
              <a:chOff x="2744" y="2931"/>
              <a:chExt cx="57" cy="283"/>
            </a:xfrm>
          </p:grpSpPr>
          <p:sp>
            <p:nvSpPr>
              <p:cNvPr id="78894" name="Arc 68"/>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95" name="Arc 69"/>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sp>
            <p:nvSpPr>
              <p:cNvPr id="78896" name="Arc 70"/>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56691"/>
                                        </p:tgtEl>
                                        <p:attrNameLst>
                                          <p:attrName>style.visibility</p:attrName>
                                        </p:attrNameLst>
                                      </p:cBhvr>
                                      <p:to>
                                        <p:strVal val="visible"/>
                                      </p:to>
                                    </p:set>
                                    <p:anim calcmode="lin" valueType="num">
                                      <p:cBhvr>
                                        <p:cTn id="7" dur="1000" fill="hold"/>
                                        <p:tgtEl>
                                          <p:spTgt spid="156691"/>
                                        </p:tgtEl>
                                        <p:attrNameLst>
                                          <p:attrName>ppt_w</p:attrName>
                                        </p:attrNameLst>
                                      </p:cBhvr>
                                      <p:tavLst>
                                        <p:tav tm="0">
                                          <p:val>
                                            <p:fltVal val="0"/>
                                          </p:val>
                                        </p:tav>
                                        <p:tav tm="100000">
                                          <p:val>
                                            <p:strVal val="#ppt_w"/>
                                          </p:val>
                                        </p:tav>
                                      </p:tavLst>
                                    </p:anim>
                                    <p:anim calcmode="lin" valueType="num">
                                      <p:cBhvr>
                                        <p:cTn id="8" dur="1000" fill="hold"/>
                                        <p:tgtEl>
                                          <p:spTgt spid="156691"/>
                                        </p:tgtEl>
                                        <p:attrNameLst>
                                          <p:attrName>ppt_h</p:attrName>
                                        </p:attrNameLst>
                                      </p:cBhvr>
                                      <p:tavLst>
                                        <p:tav tm="0">
                                          <p:val>
                                            <p:fltVal val="0"/>
                                          </p:val>
                                        </p:tav>
                                        <p:tav tm="100000">
                                          <p:val>
                                            <p:strVal val="#ppt_h"/>
                                          </p:val>
                                        </p:tav>
                                      </p:tavLst>
                                    </p:anim>
                                    <p:anim calcmode="lin" valueType="num">
                                      <p:cBhvr>
                                        <p:cTn id="9" dur="1000" fill="hold"/>
                                        <p:tgtEl>
                                          <p:spTgt spid="15669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66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6699"/>
                                        </p:tgtEl>
                                        <p:attrNameLst>
                                          <p:attrName>style.visibility</p:attrName>
                                        </p:attrNameLst>
                                      </p:cBhvr>
                                      <p:to>
                                        <p:strVal val="visible"/>
                                      </p:to>
                                    </p:set>
                                    <p:animEffect transition="in" filter="blinds(horizontal)">
                                      <p:cBhvr>
                                        <p:cTn id="15" dur="500"/>
                                        <p:tgtEl>
                                          <p:spTgt spid="1566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32" fill="hold" nodeType="clickEffect">
                                  <p:stCondLst>
                                    <p:cond delay="0"/>
                                  </p:stCondLst>
                                  <p:childTnLst>
                                    <p:set>
                                      <p:cBhvr>
                                        <p:cTn id="19" dur="1" fill="hold">
                                          <p:stCondLst>
                                            <p:cond delay="0"/>
                                          </p:stCondLst>
                                        </p:cTn>
                                        <p:tgtEl>
                                          <p:spTgt spid="156675"/>
                                        </p:tgtEl>
                                        <p:attrNameLst>
                                          <p:attrName>style.visibility</p:attrName>
                                        </p:attrNameLst>
                                      </p:cBhvr>
                                      <p:to>
                                        <p:strVal val="visible"/>
                                      </p:to>
                                    </p:set>
                                    <p:anim calcmode="lin" valueType="num">
                                      <p:cBhvr>
                                        <p:cTn id="20" dur="1000" fill="hold"/>
                                        <p:tgtEl>
                                          <p:spTgt spid="156675"/>
                                        </p:tgtEl>
                                        <p:attrNameLst>
                                          <p:attrName>ppt_w</p:attrName>
                                        </p:attrNameLst>
                                      </p:cBhvr>
                                      <p:tavLst>
                                        <p:tav tm="0">
                                          <p:val>
                                            <p:strVal val="4*#ppt_w"/>
                                          </p:val>
                                        </p:tav>
                                        <p:tav tm="100000">
                                          <p:val>
                                            <p:strVal val="#ppt_w"/>
                                          </p:val>
                                        </p:tav>
                                      </p:tavLst>
                                    </p:anim>
                                    <p:anim calcmode="lin" valueType="num">
                                      <p:cBhvr>
                                        <p:cTn id="21" dur="1000" fill="hold"/>
                                        <p:tgtEl>
                                          <p:spTgt spid="156675"/>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56674"/>
                                        </p:tgtEl>
                                        <p:attrNameLst>
                                          <p:attrName>style.visibility</p:attrName>
                                        </p:attrNameLst>
                                      </p:cBhvr>
                                      <p:to>
                                        <p:strVal val="visible"/>
                                      </p:to>
                                    </p:set>
                                    <p:animEffect transition="in" filter="wipe(left)">
                                      <p:cBhvr>
                                        <p:cTn id="26" dur="2000"/>
                                        <p:tgtEl>
                                          <p:spTgt spid="1566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56689"/>
                                        </p:tgtEl>
                                        <p:attrNameLst>
                                          <p:attrName>style.visibility</p:attrName>
                                        </p:attrNameLst>
                                      </p:cBhvr>
                                      <p:to>
                                        <p:strVal val="visible"/>
                                      </p:to>
                                    </p:set>
                                    <p:animEffect transition="in" filter="wipe(left)">
                                      <p:cBhvr>
                                        <p:cTn id="31" dur="2000"/>
                                        <p:tgtEl>
                                          <p:spTgt spid="1566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56690"/>
                                        </p:tgtEl>
                                        <p:attrNameLst>
                                          <p:attrName>style.visibility</p:attrName>
                                        </p:attrNameLst>
                                      </p:cBhvr>
                                      <p:to>
                                        <p:strVal val="visible"/>
                                      </p:to>
                                    </p:set>
                                    <p:animEffect transition="in" filter="wipe(left)">
                                      <p:cBhvr>
                                        <p:cTn id="36" dur="2000"/>
                                        <p:tgtEl>
                                          <p:spTgt spid="156690"/>
                                        </p:tgtEl>
                                      </p:cBhvr>
                                    </p:animEffect>
                                  </p:childTnLst>
                                </p:cTn>
                              </p:par>
                            </p:childTnLst>
                          </p:cTn>
                        </p:par>
                        <p:par>
                          <p:cTn id="37" fill="hold" nodeType="afterGroup">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56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1" grpId="0" animBg="1" autoUpdateAnimBg="0"/>
      <p:bldP spid="1566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Text Box 3"/>
          <p:cNvSpPr txBox="1">
            <a:spLocks noChangeArrowheads="1"/>
          </p:cNvSpPr>
          <p:nvPr/>
        </p:nvSpPr>
        <p:spPr bwMode="auto">
          <a:xfrm>
            <a:off x="539750" y="1628800"/>
            <a:ext cx="82089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50000"/>
              </a:lnSpc>
              <a:spcBef>
                <a:spcPct val="50000"/>
              </a:spcBef>
            </a:pPr>
            <a:r>
              <a:rPr lang="en-US" altLang="zh-CN" sz="2000" dirty="0">
                <a:solidFill>
                  <a:schemeClr val="tx1"/>
                </a:solidFill>
                <a:latin typeface="楷体_GB2312" pitchFamily="49" charset="-122"/>
              </a:rPr>
              <a:t>    </a:t>
            </a:r>
            <a:r>
              <a:rPr lang="zh-CN" altLang="en-US" sz="2000" dirty="0">
                <a:solidFill>
                  <a:schemeClr val="tx1"/>
                </a:solidFill>
                <a:latin typeface="楷体_GB2312" pitchFamily="49" charset="-122"/>
              </a:rPr>
              <a:t>变压器由两个具有互感的线圈构成，一个线圈接向电源，另一线圈接向负载，变压器是利用互感来实现从一个电路向另一个电路传输能量或信号的器件。当变压器线圈的芯子为非铁磁材料时，称空心变压器。</a:t>
            </a:r>
          </a:p>
        </p:txBody>
      </p:sp>
      <p:sp>
        <p:nvSpPr>
          <p:cNvPr id="167940" name="Text Box 4"/>
          <p:cNvSpPr txBox="1">
            <a:spLocks noChangeArrowheads="1"/>
          </p:cNvSpPr>
          <p:nvPr/>
        </p:nvSpPr>
        <p:spPr bwMode="auto">
          <a:xfrm>
            <a:off x="612973" y="3211835"/>
            <a:ext cx="3311525" cy="461665"/>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dirty="0" smtClean="0">
                <a:solidFill>
                  <a:srgbClr val="990033"/>
                </a:solidFill>
                <a:ea typeface="宋体" charset="-122"/>
              </a:rPr>
              <a:t>一、变压器</a:t>
            </a:r>
            <a:r>
              <a:rPr kumimoji="1" lang="zh-CN" altLang="en-US" sz="2400" dirty="0">
                <a:solidFill>
                  <a:srgbClr val="990033"/>
                </a:solidFill>
                <a:ea typeface="宋体" charset="-122"/>
              </a:rPr>
              <a:t>电路</a:t>
            </a:r>
          </a:p>
        </p:txBody>
      </p:sp>
      <p:sp>
        <p:nvSpPr>
          <p:cNvPr id="167941" name="AutoShape 5" descr="羊皮纸"/>
          <p:cNvSpPr>
            <a:spLocks noChangeArrowheads="1"/>
          </p:cNvSpPr>
          <p:nvPr/>
        </p:nvSpPr>
        <p:spPr bwMode="auto">
          <a:xfrm>
            <a:off x="755848" y="5877247"/>
            <a:ext cx="2089150" cy="504825"/>
          </a:xfrm>
          <a:prstGeom prst="wedgeEllipseCallout">
            <a:avLst>
              <a:gd name="adj1" fmla="val 33815"/>
              <a:gd name="adj2" fmla="val -155032"/>
            </a:avLst>
          </a:prstGeom>
          <a:solidFill>
            <a:srgbClr val="99CCFF"/>
          </a:solidFill>
          <a:ln>
            <a:noFill/>
          </a:ln>
          <a:effectLs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r>
              <a:rPr lang="zh-CN" altLang="en-US" sz="2000">
                <a:solidFill>
                  <a:schemeClr val="tx1"/>
                </a:solidFill>
                <a:latin typeface="Arial" charset="0"/>
              </a:rPr>
              <a:t>原边回路</a:t>
            </a:r>
          </a:p>
        </p:txBody>
      </p:sp>
      <p:sp>
        <p:nvSpPr>
          <p:cNvPr id="167942" name="AutoShape 6" descr="羊皮纸"/>
          <p:cNvSpPr>
            <a:spLocks noChangeArrowheads="1"/>
          </p:cNvSpPr>
          <p:nvPr/>
        </p:nvSpPr>
        <p:spPr bwMode="auto">
          <a:xfrm>
            <a:off x="6372423" y="3211834"/>
            <a:ext cx="2016001" cy="505198"/>
          </a:xfrm>
          <a:prstGeom prst="wedgeEllipseCallout">
            <a:avLst>
              <a:gd name="adj1" fmla="val -53843"/>
              <a:gd name="adj2" fmla="val 194630"/>
            </a:avLst>
          </a:prstGeom>
          <a:solidFill>
            <a:srgbClr val="99CCFF"/>
          </a:solidFill>
          <a:ln>
            <a:noFill/>
          </a:ln>
          <a:effectLs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r>
              <a:rPr lang="zh-CN" altLang="en-US" sz="2000">
                <a:solidFill>
                  <a:schemeClr val="tx1"/>
                </a:solidFill>
                <a:latin typeface="Arial" charset="0"/>
              </a:rPr>
              <a:t>副边回路</a:t>
            </a:r>
          </a:p>
        </p:txBody>
      </p:sp>
      <p:grpSp>
        <p:nvGrpSpPr>
          <p:cNvPr id="167949" name="Group 13"/>
          <p:cNvGrpSpPr>
            <a:grpSpLocks/>
          </p:cNvGrpSpPr>
          <p:nvPr/>
        </p:nvGrpSpPr>
        <p:grpSpPr bwMode="auto">
          <a:xfrm>
            <a:off x="1135260" y="3653160"/>
            <a:ext cx="6389688" cy="2081213"/>
            <a:chOff x="307" y="1938"/>
            <a:chExt cx="4025" cy="1311"/>
          </a:xfrm>
        </p:grpSpPr>
        <p:sp>
          <p:nvSpPr>
            <p:cNvPr id="82952" name="Oval 14"/>
            <p:cNvSpPr>
              <a:spLocks noChangeArrowheads="1"/>
            </p:cNvSpPr>
            <p:nvPr/>
          </p:nvSpPr>
          <p:spPr bwMode="auto">
            <a:xfrm>
              <a:off x="612" y="256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endParaRPr lang="zh-CN" altLang="zh-CN" sz="2000" b="0">
                <a:solidFill>
                  <a:schemeClr val="tx1"/>
                </a:solidFill>
                <a:latin typeface="Arial" charset="0"/>
                <a:ea typeface="仿宋_GB2312" pitchFamily="49" charset="-122"/>
              </a:endParaRPr>
            </a:p>
          </p:txBody>
        </p:sp>
        <p:sp>
          <p:nvSpPr>
            <p:cNvPr id="82953" name="Line 15"/>
            <p:cNvSpPr>
              <a:spLocks noChangeShapeType="1"/>
            </p:cNvSpPr>
            <p:nvPr/>
          </p:nvSpPr>
          <p:spPr bwMode="auto">
            <a:xfrm flipH="1">
              <a:off x="2064" y="2931"/>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54" name="Line 16"/>
            <p:cNvSpPr>
              <a:spLocks noChangeShapeType="1"/>
            </p:cNvSpPr>
            <p:nvPr/>
          </p:nvSpPr>
          <p:spPr bwMode="auto">
            <a:xfrm>
              <a:off x="2064" y="2296"/>
              <a:ext cx="0" cy="27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55" name="Line 17"/>
            <p:cNvSpPr>
              <a:spLocks noChangeShapeType="1"/>
            </p:cNvSpPr>
            <p:nvPr/>
          </p:nvSpPr>
          <p:spPr bwMode="auto">
            <a:xfrm>
              <a:off x="2562" y="2931"/>
              <a:ext cx="0" cy="31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56" name="Line 18"/>
            <p:cNvSpPr>
              <a:spLocks noChangeShapeType="1"/>
            </p:cNvSpPr>
            <p:nvPr/>
          </p:nvSpPr>
          <p:spPr bwMode="auto">
            <a:xfrm>
              <a:off x="2562" y="2296"/>
              <a:ext cx="0" cy="29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57" name="Line 19"/>
            <p:cNvSpPr>
              <a:spLocks noChangeShapeType="1"/>
            </p:cNvSpPr>
            <p:nvPr/>
          </p:nvSpPr>
          <p:spPr bwMode="auto">
            <a:xfrm flipV="1">
              <a:off x="2562" y="3249"/>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58" name="Line 20"/>
            <p:cNvSpPr>
              <a:spLocks noChangeShapeType="1"/>
            </p:cNvSpPr>
            <p:nvPr/>
          </p:nvSpPr>
          <p:spPr bwMode="auto">
            <a:xfrm>
              <a:off x="3902" y="2389"/>
              <a:ext cx="0" cy="257"/>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59" name="Text Box 21"/>
            <p:cNvSpPr txBox="1">
              <a:spLocks noChangeArrowheads="1"/>
            </p:cNvSpPr>
            <p:nvPr/>
          </p:nvSpPr>
          <p:spPr bwMode="auto">
            <a:xfrm>
              <a:off x="2062" y="2341"/>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2960" name="Text Box 22"/>
            <p:cNvSpPr txBox="1">
              <a:spLocks noChangeArrowheads="1"/>
            </p:cNvSpPr>
            <p:nvPr/>
          </p:nvSpPr>
          <p:spPr bwMode="auto">
            <a:xfrm>
              <a:off x="2336" y="2341"/>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2961" name="Text Box 23"/>
            <p:cNvSpPr txBox="1">
              <a:spLocks noChangeArrowheads="1"/>
            </p:cNvSpPr>
            <p:nvPr/>
          </p:nvSpPr>
          <p:spPr bwMode="auto">
            <a:xfrm>
              <a:off x="1649" y="2613"/>
              <a:ext cx="4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j</a:t>
              </a:r>
              <a:r>
                <a:rPr kumimoji="1" lang="en-US" altLang="zh-CN" sz="2000" b="0" i="1" dirty="0" smtClean="0">
                  <a:solidFill>
                    <a:schemeClr val="tx1"/>
                  </a:solidFill>
                  <a:ea typeface="宋体" pitchFamily="2" charset="-122"/>
                  <a:sym typeface="Symbol" pitchFamily="18" charset="2"/>
                </a:rPr>
                <a:t></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82962" name="Line 24"/>
            <p:cNvSpPr>
              <a:spLocks noChangeShapeType="1"/>
            </p:cNvSpPr>
            <p:nvPr/>
          </p:nvSpPr>
          <p:spPr bwMode="auto">
            <a:xfrm>
              <a:off x="884" y="2341"/>
              <a:ext cx="272"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63" name="Arc 25"/>
            <p:cNvSpPr>
              <a:spLocks/>
            </p:cNvSpPr>
            <p:nvPr/>
          </p:nvSpPr>
          <p:spPr bwMode="auto">
            <a:xfrm rot="10800000" flipV="1">
              <a:off x="1927" y="2115"/>
              <a:ext cx="196" cy="216"/>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64" name="Arc 26"/>
            <p:cNvSpPr>
              <a:spLocks/>
            </p:cNvSpPr>
            <p:nvPr/>
          </p:nvSpPr>
          <p:spPr bwMode="auto">
            <a:xfrm rot="10800000" flipH="1" flipV="1">
              <a:off x="2562" y="2115"/>
              <a:ext cx="198" cy="215"/>
            </a:xfrm>
            <a:custGeom>
              <a:avLst/>
              <a:gdLst>
                <a:gd name="T0" fmla="*/ 0 w 20759"/>
                <a:gd name="T1" fmla="*/ 0 h 21109"/>
                <a:gd name="T2" fmla="*/ 0 w 20759"/>
                <a:gd name="T3" fmla="*/ 0 h 21109"/>
                <a:gd name="T4" fmla="*/ 0 w 20759"/>
                <a:gd name="T5" fmla="*/ 0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aphicFrame>
          <p:nvGraphicFramePr>
            <p:cNvPr id="82965" name="Object 27"/>
            <p:cNvGraphicFramePr>
              <a:graphicFrameLocks noChangeAspect="1"/>
            </p:cNvGraphicFramePr>
            <p:nvPr>
              <p:extLst>
                <p:ext uri="{D42A27DB-BD31-4B8C-83A1-F6EECF244321}">
                  <p14:modId xmlns:p14="http://schemas.microsoft.com/office/powerpoint/2010/main" val="1900012978"/>
                </p:ext>
              </p:extLst>
            </p:nvPr>
          </p:nvGraphicFramePr>
          <p:xfrm>
            <a:off x="906" y="2230"/>
            <a:ext cx="192" cy="352"/>
          </p:xfrm>
          <a:graphic>
            <a:graphicData uri="http://schemas.openxmlformats.org/presentationml/2006/ole">
              <mc:AlternateContent xmlns:mc="http://schemas.openxmlformats.org/markup-compatibility/2006">
                <mc:Choice xmlns:v="urn:schemas-microsoft-com:vml" Requires="v">
                  <p:oleObj spid="_x0000_s83237" name="Equation" r:id="rId3" imgW="152280" imgH="279360" progId="Equation.DSMT4">
                    <p:embed/>
                  </p:oleObj>
                </mc:Choice>
                <mc:Fallback>
                  <p:oleObj name="Equation" r:id="rId3" imgW="152280" imgH="279360" progId="Equation.DSMT4">
                    <p:embed/>
                    <p:pic>
                      <p:nvPicPr>
                        <p:cNvPr id="0" name="Object 27"/>
                        <p:cNvPicPr>
                          <a:picLocks noChangeAspect="1" noChangeArrowheads="1"/>
                        </p:cNvPicPr>
                        <p:nvPr/>
                      </p:nvPicPr>
                      <p:blipFill>
                        <a:blip r:embed="rId4"/>
                        <a:srcRect/>
                        <a:stretch>
                          <a:fillRect/>
                        </a:stretch>
                      </p:blipFill>
                      <p:spPr bwMode="auto">
                        <a:xfrm>
                          <a:off x="906" y="2230"/>
                          <a:ext cx="19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6" name="Object 28"/>
            <p:cNvGraphicFramePr>
              <a:graphicFrameLocks noChangeAspect="1"/>
            </p:cNvGraphicFramePr>
            <p:nvPr>
              <p:extLst>
                <p:ext uri="{D42A27DB-BD31-4B8C-83A1-F6EECF244321}">
                  <p14:modId xmlns:p14="http://schemas.microsoft.com/office/powerpoint/2010/main" val="1925660394"/>
                </p:ext>
              </p:extLst>
            </p:nvPr>
          </p:nvGraphicFramePr>
          <p:xfrm>
            <a:off x="3992" y="2261"/>
            <a:ext cx="208" cy="320"/>
          </p:xfrm>
          <a:graphic>
            <a:graphicData uri="http://schemas.openxmlformats.org/presentationml/2006/ole">
              <mc:AlternateContent xmlns:mc="http://schemas.openxmlformats.org/markup-compatibility/2006">
                <mc:Choice xmlns:v="urn:schemas-microsoft-com:vml" Requires="v">
                  <p:oleObj spid="_x0000_s83238" name="Equation" r:id="rId5" imgW="164880" imgH="253800" progId="Equation.DSMT4">
                    <p:embed/>
                  </p:oleObj>
                </mc:Choice>
                <mc:Fallback>
                  <p:oleObj name="Equation" r:id="rId5" imgW="164880" imgH="253800" progId="Equation.DSMT4">
                    <p:embed/>
                    <p:pic>
                      <p:nvPicPr>
                        <p:cNvPr id="0" name="Object 28"/>
                        <p:cNvPicPr>
                          <a:picLocks noChangeAspect="1" noChangeArrowheads="1"/>
                        </p:cNvPicPr>
                        <p:nvPr/>
                      </p:nvPicPr>
                      <p:blipFill>
                        <a:blip r:embed="rId6"/>
                        <a:srcRect/>
                        <a:stretch>
                          <a:fillRect/>
                        </a:stretch>
                      </p:blipFill>
                      <p:spPr bwMode="auto">
                        <a:xfrm>
                          <a:off x="3992" y="2261"/>
                          <a:ext cx="208"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7" name="Text Box 29"/>
            <p:cNvSpPr txBox="1">
              <a:spLocks noChangeArrowheads="1"/>
            </p:cNvSpPr>
            <p:nvPr/>
          </p:nvSpPr>
          <p:spPr bwMode="auto">
            <a:xfrm>
              <a:off x="2586" y="2615"/>
              <a:ext cx="8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j</a:t>
              </a:r>
              <a:r>
                <a:rPr kumimoji="1" lang="en-US" altLang="zh-CN" sz="2000" b="0" i="1" dirty="0" smtClean="0">
                  <a:solidFill>
                    <a:schemeClr val="tx1"/>
                  </a:solidFill>
                  <a:ea typeface="宋体" pitchFamily="2" charset="-122"/>
                  <a:sym typeface="Symbol" pitchFamily="18" charset="2"/>
                </a:rPr>
                <a:t></a:t>
              </a:r>
              <a:r>
                <a:rPr kumimoji="1" lang="en-US" altLang="zh-CN" sz="2000" b="0" i="1" dirty="0" smtClean="0">
                  <a:solidFill>
                    <a:schemeClr val="tx1"/>
                  </a:solidFill>
                  <a:ea typeface="宋体" pitchFamily="2" charset="-122"/>
                </a:rPr>
                <a:t>L</a:t>
              </a:r>
              <a:r>
                <a:rPr kumimoji="1" lang="en-US" altLang="zh-CN" sz="2000" b="0" baseline="-25000" dirty="0" smtClean="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82968" name="Text Box 30"/>
            <p:cNvSpPr txBox="1">
              <a:spLocks noChangeArrowheads="1"/>
            </p:cNvSpPr>
            <p:nvPr/>
          </p:nvSpPr>
          <p:spPr bwMode="auto">
            <a:xfrm>
              <a:off x="2123" y="1938"/>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j</a:t>
              </a:r>
              <a:r>
                <a:rPr kumimoji="1" lang="en-US" altLang="zh-CN" sz="2000" b="0" i="1" dirty="0" err="1" smtClean="0">
                  <a:solidFill>
                    <a:schemeClr val="tx1"/>
                  </a:solidFill>
                  <a:ea typeface="宋体" pitchFamily="2" charset="-122"/>
                  <a:sym typeface="Symbol" pitchFamily="18" charset="2"/>
                </a:rPr>
                <a:t></a:t>
              </a:r>
              <a:r>
                <a:rPr kumimoji="1" lang="en-US" altLang="zh-CN" sz="2000" b="0" i="1" dirty="0" err="1" smtClean="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82969" name="Line 31"/>
            <p:cNvSpPr>
              <a:spLocks noChangeShapeType="1"/>
            </p:cNvSpPr>
            <p:nvPr/>
          </p:nvSpPr>
          <p:spPr bwMode="auto">
            <a:xfrm flipH="1">
              <a:off x="793" y="3249"/>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70" name="Text Box 32"/>
            <p:cNvSpPr txBox="1">
              <a:spLocks noChangeArrowheads="1"/>
            </p:cNvSpPr>
            <p:nvPr/>
          </p:nvSpPr>
          <p:spPr bwMode="auto">
            <a:xfrm>
              <a:off x="574" y="2263"/>
              <a:ext cx="2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82971" name="Text Box 33"/>
            <p:cNvSpPr txBox="1">
              <a:spLocks noChangeArrowheads="1"/>
            </p:cNvSpPr>
            <p:nvPr/>
          </p:nvSpPr>
          <p:spPr bwMode="auto">
            <a:xfrm>
              <a:off x="521" y="2886"/>
              <a:ext cx="2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graphicFrame>
          <p:nvGraphicFramePr>
            <p:cNvPr id="82972" name="Object 34"/>
            <p:cNvGraphicFramePr>
              <a:graphicFrameLocks noChangeAspect="1"/>
            </p:cNvGraphicFramePr>
            <p:nvPr/>
          </p:nvGraphicFramePr>
          <p:xfrm>
            <a:off x="307" y="2466"/>
            <a:ext cx="249" cy="507"/>
          </p:xfrm>
          <a:graphic>
            <a:graphicData uri="http://schemas.openxmlformats.org/presentationml/2006/ole">
              <mc:AlternateContent xmlns:mc="http://schemas.openxmlformats.org/markup-compatibility/2006">
                <mc:Choice xmlns:v="urn:schemas-microsoft-com:vml" Requires="v">
                  <p:oleObj spid="_x0000_s83239" name="Equation" r:id="rId7" imgW="181068" imgH="323824" progId="Equation.DSMT4">
                    <p:embed/>
                  </p:oleObj>
                </mc:Choice>
                <mc:Fallback>
                  <p:oleObj name="Equation" r:id="rId7" imgW="181068" imgH="323824" progId="Equation.DSMT4">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 y="2466"/>
                          <a:ext cx="249"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3" name="Line 35"/>
            <p:cNvSpPr>
              <a:spLocks noChangeShapeType="1"/>
            </p:cNvSpPr>
            <p:nvPr/>
          </p:nvSpPr>
          <p:spPr bwMode="auto">
            <a:xfrm>
              <a:off x="791" y="2286"/>
              <a:ext cx="2" cy="9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74" name="Line 36"/>
            <p:cNvSpPr>
              <a:spLocks noChangeShapeType="1"/>
            </p:cNvSpPr>
            <p:nvPr/>
          </p:nvSpPr>
          <p:spPr bwMode="auto">
            <a:xfrm flipH="1" flipV="1">
              <a:off x="793" y="2296"/>
              <a:ext cx="127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75" name="Line 37"/>
            <p:cNvSpPr>
              <a:spLocks noChangeShapeType="1"/>
            </p:cNvSpPr>
            <p:nvPr/>
          </p:nvSpPr>
          <p:spPr bwMode="auto">
            <a:xfrm flipV="1">
              <a:off x="3969" y="2296"/>
              <a:ext cx="7" cy="95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76" name="Line 38"/>
            <p:cNvSpPr>
              <a:spLocks noChangeShapeType="1"/>
            </p:cNvSpPr>
            <p:nvPr/>
          </p:nvSpPr>
          <p:spPr bwMode="auto">
            <a:xfrm flipV="1">
              <a:off x="2562" y="2296"/>
              <a:ext cx="1407"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77" name="Text Box 39"/>
            <p:cNvSpPr txBox="1">
              <a:spLocks noChangeArrowheads="1"/>
            </p:cNvSpPr>
            <p:nvPr/>
          </p:nvSpPr>
          <p:spPr bwMode="auto">
            <a:xfrm>
              <a:off x="1413" y="2319"/>
              <a:ext cx="5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R</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82978" name="Text Box 40"/>
            <p:cNvSpPr txBox="1">
              <a:spLocks noChangeArrowheads="1"/>
            </p:cNvSpPr>
            <p:nvPr/>
          </p:nvSpPr>
          <p:spPr bwMode="auto">
            <a:xfrm>
              <a:off x="3198" y="2323"/>
              <a:ext cx="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R</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82979" name="Text Box 41"/>
            <p:cNvSpPr txBox="1">
              <a:spLocks noChangeArrowheads="1"/>
            </p:cNvSpPr>
            <p:nvPr/>
          </p:nvSpPr>
          <p:spPr bwMode="auto">
            <a:xfrm>
              <a:off x="4043" y="2732"/>
              <a:ext cx="2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Z</a:t>
              </a:r>
              <a:r>
                <a:rPr kumimoji="1" lang="en-US" altLang="zh-CN" sz="2000" b="0" i="1" baseline="-25000" dirty="0">
                  <a:solidFill>
                    <a:schemeClr val="tx1"/>
                  </a:solidFill>
                  <a:ea typeface="宋体" pitchFamily="2" charset="-122"/>
                </a:rPr>
                <a:t>L</a:t>
              </a:r>
            </a:p>
          </p:txBody>
        </p:sp>
        <p:sp>
          <p:nvSpPr>
            <p:cNvPr id="82980" name="Rectangle 42"/>
            <p:cNvSpPr>
              <a:spLocks noChangeArrowheads="1"/>
            </p:cNvSpPr>
            <p:nvPr/>
          </p:nvSpPr>
          <p:spPr bwMode="auto">
            <a:xfrm>
              <a:off x="3923" y="2704"/>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2981" name="Rectangle 43"/>
            <p:cNvSpPr>
              <a:spLocks noChangeArrowheads="1"/>
            </p:cNvSpPr>
            <p:nvPr/>
          </p:nvSpPr>
          <p:spPr bwMode="auto">
            <a:xfrm>
              <a:off x="3152" y="2233"/>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82982" name="Group 44"/>
            <p:cNvGrpSpPr>
              <a:grpSpLocks/>
            </p:cNvGrpSpPr>
            <p:nvPr/>
          </p:nvGrpSpPr>
          <p:grpSpPr bwMode="auto">
            <a:xfrm rot="10800000">
              <a:off x="2472" y="2568"/>
              <a:ext cx="91" cy="363"/>
              <a:chOff x="2744" y="2931"/>
              <a:chExt cx="57" cy="283"/>
            </a:xfrm>
          </p:grpSpPr>
          <p:sp>
            <p:nvSpPr>
              <p:cNvPr id="82988" name="Arc 45"/>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89" name="Arc 46"/>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90" name="Arc 47"/>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82983" name="Group 48"/>
            <p:cNvGrpSpPr>
              <a:grpSpLocks/>
            </p:cNvGrpSpPr>
            <p:nvPr/>
          </p:nvGrpSpPr>
          <p:grpSpPr bwMode="auto">
            <a:xfrm>
              <a:off x="2064" y="2568"/>
              <a:ext cx="91" cy="363"/>
              <a:chOff x="2744" y="2931"/>
              <a:chExt cx="57" cy="283"/>
            </a:xfrm>
          </p:grpSpPr>
          <p:sp>
            <p:nvSpPr>
              <p:cNvPr id="82985" name="Arc 49"/>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86" name="Arc 50"/>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2987" name="Arc 51"/>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82984" name="Rectangle 52"/>
            <p:cNvSpPr>
              <a:spLocks noChangeArrowheads="1"/>
            </p:cNvSpPr>
            <p:nvPr/>
          </p:nvSpPr>
          <p:spPr bwMode="auto">
            <a:xfrm>
              <a:off x="1383" y="2229"/>
              <a:ext cx="317" cy="136"/>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sp>
        <p:nvSpPr>
          <p:cNvPr id="47" name="Rectangle 64"/>
          <p:cNvSpPr>
            <a:spLocks noChangeArrowheads="1"/>
          </p:cNvSpPr>
          <p:nvPr/>
        </p:nvSpPr>
        <p:spPr bwMode="auto">
          <a:xfrm>
            <a:off x="666750" y="409575"/>
            <a:ext cx="7515225" cy="519113"/>
          </a:xfrm>
          <a:prstGeom prst="rect">
            <a:avLst/>
          </a:prstGeom>
          <a:solidFill>
            <a:srgbClr val="CCFFCC"/>
          </a:solidFill>
          <a:ln>
            <a:noFill/>
          </a:ln>
          <a:effectLst>
            <a:outerShdw dist="35921" dir="2700000" algn="ctr" rotWithShape="0">
              <a:srgbClr val="808080"/>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2800" dirty="0" smtClean="0">
                <a:solidFill>
                  <a:schemeClr val="tx2"/>
                </a:solidFill>
              </a:rPr>
              <a:t>6.3 </a:t>
            </a:r>
            <a:r>
              <a:rPr lang="zh-CN" altLang="en-US" sz="2800" dirty="0" smtClean="0">
                <a:solidFill>
                  <a:schemeClr val="tx2"/>
                </a:solidFill>
              </a:rPr>
              <a:t>变压器</a:t>
            </a:r>
            <a:endParaRPr lang="zh-CN" altLang="en-US" sz="2800" dirty="0">
              <a:solidFill>
                <a:schemeClr val="tx2"/>
              </a:solidFill>
            </a:endParaRPr>
          </a:p>
        </p:txBody>
      </p:sp>
      <p:sp>
        <p:nvSpPr>
          <p:cNvPr id="48" name="Text Box 65"/>
          <p:cNvSpPr txBox="1">
            <a:spLocks noChangeArrowheads="1"/>
          </p:cNvSpPr>
          <p:nvPr/>
        </p:nvSpPr>
        <p:spPr bwMode="auto">
          <a:xfrm>
            <a:off x="388938" y="1239193"/>
            <a:ext cx="8288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zh-CN" sz="2400" dirty="0" smtClean="0">
                <a:solidFill>
                  <a:srgbClr val="990033"/>
                </a:solidFill>
              </a:rPr>
              <a:t>6.3.1 </a:t>
            </a:r>
            <a:r>
              <a:rPr lang="zh-CN" altLang="en-US" sz="2400" dirty="0" smtClean="0">
                <a:solidFill>
                  <a:srgbClr val="990033"/>
                </a:solidFill>
              </a:rPr>
              <a:t>变压器</a:t>
            </a:r>
            <a:r>
              <a:rPr lang="zh-CN" altLang="en-US" sz="2400" dirty="0">
                <a:solidFill>
                  <a:srgbClr val="990033"/>
                </a:solidFill>
              </a:rPr>
              <a:t>的原理和结构</a:t>
            </a:r>
            <a:endParaRPr lang="en-US" altLang="zh-CN" sz="2400" dirty="0">
              <a:solidFill>
                <a:srgbClr val="99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7939"/>
                                        </p:tgtEl>
                                        <p:attrNameLst>
                                          <p:attrName>style.visibility</p:attrName>
                                        </p:attrNameLst>
                                      </p:cBhvr>
                                      <p:to>
                                        <p:strVal val="visible"/>
                                      </p:to>
                                    </p:set>
                                    <p:animEffect transition="in" filter="wipe(left)">
                                      <p:cBhvr>
                                        <p:cTn id="12" dur="1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7940"/>
                                        </p:tgtEl>
                                        <p:attrNameLst>
                                          <p:attrName>style.visibility</p:attrName>
                                        </p:attrNameLst>
                                      </p:cBhvr>
                                      <p:to>
                                        <p:strVal val="visible"/>
                                      </p:to>
                                    </p:set>
                                    <p:anim calcmode="lin" valueType="num">
                                      <p:cBhvr additive="base">
                                        <p:cTn id="17" dur="500" fill="hold"/>
                                        <p:tgtEl>
                                          <p:spTgt spid="167940"/>
                                        </p:tgtEl>
                                        <p:attrNameLst>
                                          <p:attrName>ppt_x</p:attrName>
                                        </p:attrNameLst>
                                      </p:cBhvr>
                                      <p:tavLst>
                                        <p:tav tm="0">
                                          <p:val>
                                            <p:strVal val="0-#ppt_w/2"/>
                                          </p:val>
                                        </p:tav>
                                        <p:tav tm="100000">
                                          <p:val>
                                            <p:strVal val="#ppt_x"/>
                                          </p:val>
                                        </p:tav>
                                      </p:tavLst>
                                    </p:anim>
                                    <p:anim calcmode="lin" valueType="num">
                                      <p:cBhvr additive="base">
                                        <p:cTn id="18" dur="500" fill="hold"/>
                                        <p:tgtEl>
                                          <p:spTgt spid="1679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7949"/>
                                        </p:tgtEl>
                                        <p:attrNameLst>
                                          <p:attrName>style.visibility</p:attrName>
                                        </p:attrNameLst>
                                      </p:cBhvr>
                                      <p:to>
                                        <p:strVal val="visible"/>
                                      </p:to>
                                    </p:set>
                                    <p:animEffect transition="in" filter="blinds(horizontal)">
                                      <p:cBhvr>
                                        <p:cTn id="23" dur="500"/>
                                        <p:tgtEl>
                                          <p:spTgt spid="167949"/>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167941"/>
                                        </p:tgtEl>
                                        <p:attrNameLst>
                                          <p:attrName>style.visibility</p:attrName>
                                        </p:attrNameLst>
                                      </p:cBhvr>
                                      <p:to>
                                        <p:strVal val="visible"/>
                                      </p:to>
                                    </p:set>
                                    <p:animEffect transition="in" filter="wedge">
                                      <p:cBhvr>
                                        <p:cTn id="28" dur="2000"/>
                                        <p:tgtEl>
                                          <p:spTgt spid="167941"/>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167942"/>
                                        </p:tgtEl>
                                        <p:attrNameLst>
                                          <p:attrName>style.visibility</p:attrName>
                                        </p:attrNameLst>
                                      </p:cBhvr>
                                      <p:to>
                                        <p:strVal val="visible"/>
                                      </p:to>
                                    </p:set>
                                    <p:animEffect transition="in" filter="wedge">
                                      <p:cBhvr>
                                        <p:cTn id="33" dur="2000"/>
                                        <p:tgtEl>
                                          <p:spTgt spid="167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0" grpId="0"/>
      <p:bldP spid="167941" grpId="0" animBg="1"/>
      <p:bldP spid="167942"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23850" y="332656"/>
            <a:ext cx="6120358" cy="461665"/>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198000" rIns="198000">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dirty="0" smtClean="0">
                <a:solidFill>
                  <a:srgbClr val="990033"/>
                </a:solidFill>
                <a:ea typeface="宋体" charset="-122"/>
              </a:rPr>
              <a:t>二、理想变压器（</a:t>
            </a:r>
            <a:r>
              <a:rPr kumimoji="1" lang="en-US" altLang="zh-CN" sz="2400" dirty="0" smtClean="0">
                <a:solidFill>
                  <a:srgbClr val="990033"/>
                </a:solidFill>
                <a:ea typeface="宋体" charset="-122"/>
              </a:rPr>
              <a:t>Ideal </a:t>
            </a:r>
            <a:r>
              <a:rPr kumimoji="1" lang="en-US" altLang="zh-CN" sz="2400" dirty="0" err="1" smtClean="0">
                <a:solidFill>
                  <a:srgbClr val="990033"/>
                </a:solidFill>
                <a:ea typeface="宋体" charset="-122"/>
              </a:rPr>
              <a:t>autotranformers</a:t>
            </a:r>
            <a:r>
              <a:rPr kumimoji="1" lang="zh-CN" altLang="en-US" sz="2400" dirty="0" smtClean="0">
                <a:solidFill>
                  <a:srgbClr val="990033"/>
                </a:solidFill>
                <a:ea typeface="宋体" charset="-122"/>
              </a:rPr>
              <a:t>）</a:t>
            </a:r>
            <a:endParaRPr kumimoji="1" lang="zh-CN" altLang="en-US" sz="2400" dirty="0">
              <a:solidFill>
                <a:srgbClr val="990033"/>
              </a:solidFill>
              <a:ea typeface="宋体" charset="-122"/>
            </a:endParaRPr>
          </a:p>
        </p:txBody>
      </p:sp>
      <p:graphicFrame>
        <p:nvGraphicFramePr>
          <p:cNvPr id="185347" name="Object 3"/>
          <p:cNvGraphicFramePr>
            <a:graphicFrameLocks noChangeAspect="1"/>
          </p:cNvGraphicFramePr>
          <p:nvPr>
            <p:extLst>
              <p:ext uri="{D42A27DB-BD31-4B8C-83A1-F6EECF244321}">
                <p14:modId xmlns:p14="http://schemas.microsoft.com/office/powerpoint/2010/main" val="274562339"/>
              </p:ext>
            </p:extLst>
          </p:nvPr>
        </p:nvGraphicFramePr>
        <p:xfrm>
          <a:off x="3635523" y="3245131"/>
          <a:ext cx="2628900" cy="433388"/>
        </p:xfrm>
        <a:graphic>
          <a:graphicData uri="http://schemas.openxmlformats.org/presentationml/2006/ole">
            <mc:AlternateContent xmlns:mc="http://schemas.openxmlformats.org/markup-compatibility/2006">
              <mc:Choice xmlns:v="urn:schemas-microsoft-com:vml" Requires="v">
                <p:oleObj spid="_x0000_s95372" name="Equation" r:id="rId3" imgW="1460160" imgH="241200" progId="Equation.DSMT4">
                  <p:embed/>
                </p:oleObj>
              </mc:Choice>
              <mc:Fallback>
                <p:oleObj name="Equation" r:id="rId3" imgW="1460160" imgH="241200" progId="Equation.DSMT4">
                  <p:embed/>
                  <p:pic>
                    <p:nvPicPr>
                      <p:cNvPr id="0" name=""/>
                      <p:cNvPicPr>
                        <a:picLocks noChangeAspect="1" noChangeArrowheads="1"/>
                      </p:cNvPicPr>
                      <p:nvPr/>
                    </p:nvPicPr>
                    <p:blipFill>
                      <a:blip r:embed="rId4"/>
                      <a:srcRect/>
                      <a:stretch>
                        <a:fillRect/>
                      </a:stretch>
                    </p:blipFill>
                    <p:spPr bwMode="auto">
                      <a:xfrm>
                        <a:off x="3635523" y="3245131"/>
                        <a:ext cx="2628900" cy="4333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sp>
        <p:nvSpPr>
          <p:cNvPr id="185348" name="Text Box 4"/>
          <p:cNvSpPr txBox="1">
            <a:spLocks noChangeArrowheads="1"/>
          </p:cNvSpPr>
          <p:nvPr/>
        </p:nvSpPr>
        <p:spPr bwMode="auto">
          <a:xfrm>
            <a:off x="468313" y="1990001"/>
            <a:ext cx="4175695" cy="430887"/>
          </a:xfrm>
          <a:prstGeom prst="rect">
            <a:avLst/>
          </a:prstGeom>
          <a:noFill/>
          <a:ln>
            <a:noFill/>
          </a:ln>
          <a:effectLs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200" dirty="0" smtClean="0">
                <a:solidFill>
                  <a:srgbClr val="7030A0"/>
                </a:solidFill>
                <a:latin typeface="楷体_GB2312" pitchFamily="49" charset="-122"/>
              </a:rPr>
              <a:t>理想变压器</a:t>
            </a:r>
            <a:r>
              <a:rPr kumimoji="1" lang="zh-CN" altLang="en-US" sz="2200" dirty="0">
                <a:solidFill>
                  <a:srgbClr val="7030A0"/>
                </a:solidFill>
                <a:latin typeface="楷体_GB2312" pitchFamily="49" charset="-122"/>
              </a:rPr>
              <a:t>的三个理想化条件</a:t>
            </a:r>
          </a:p>
        </p:txBody>
      </p:sp>
      <p:sp>
        <p:nvSpPr>
          <p:cNvPr id="185349" name="Text Box 5"/>
          <p:cNvSpPr txBox="1">
            <a:spLocks noChangeArrowheads="1"/>
          </p:cNvSpPr>
          <p:nvPr/>
        </p:nvSpPr>
        <p:spPr bwMode="auto">
          <a:xfrm>
            <a:off x="395288" y="764704"/>
            <a:ext cx="84963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50000"/>
              </a:lnSpc>
              <a:spcBef>
                <a:spcPct val="50000"/>
              </a:spcBef>
            </a:pPr>
            <a:r>
              <a:rPr lang="en-US" altLang="zh-CN" sz="2000" dirty="0">
                <a:solidFill>
                  <a:schemeClr val="tx1"/>
                </a:solidFill>
                <a:latin typeface="楷体_GB2312" pitchFamily="49" charset="-122"/>
              </a:rPr>
              <a:t>    </a:t>
            </a:r>
            <a:r>
              <a:rPr lang="zh-CN" altLang="en-US" sz="2000" dirty="0">
                <a:solidFill>
                  <a:schemeClr val="tx1"/>
                </a:solidFill>
                <a:latin typeface="楷体_GB2312" pitchFamily="49" charset="-122"/>
              </a:rPr>
              <a:t>理想变压器是实际变压器的理想化模型，是对互感元件的理想科学抽象，是极限情况下的耦合电感。</a:t>
            </a:r>
          </a:p>
        </p:txBody>
      </p:sp>
      <p:sp>
        <p:nvSpPr>
          <p:cNvPr id="185350" name="Text Box 6"/>
          <p:cNvSpPr txBox="1">
            <a:spLocks noChangeArrowheads="1"/>
          </p:cNvSpPr>
          <p:nvPr/>
        </p:nvSpPr>
        <p:spPr bwMode="auto">
          <a:xfrm>
            <a:off x="898847" y="3230001"/>
            <a:ext cx="2232025" cy="4001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buFontTx/>
              <a:buAutoNum type="circleNumDbPlain" startAt="2"/>
            </a:pPr>
            <a:r>
              <a:rPr lang="zh-CN" altLang="en-US" sz="2000" dirty="0">
                <a:solidFill>
                  <a:srgbClr val="FF0000"/>
                </a:solidFill>
                <a:latin typeface="楷体_GB2312" pitchFamily="49" charset="-122"/>
              </a:rPr>
              <a:t>全耦合</a:t>
            </a:r>
          </a:p>
        </p:txBody>
      </p:sp>
      <p:sp>
        <p:nvSpPr>
          <p:cNvPr id="185351" name="Text Box 7"/>
          <p:cNvSpPr txBox="1">
            <a:spLocks noChangeArrowheads="1"/>
          </p:cNvSpPr>
          <p:nvPr/>
        </p:nvSpPr>
        <p:spPr bwMode="auto">
          <a:xfrm>
            <a:off x="898847" y="2563763"/>
            <a:ext cx="2232025" cy="4001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buFontTx/>
              <a:buAutoNum type="circleNumDbPlain"/>
            </a:pPr>
            <a:r>
              <a:rPr lang="zh-CN" altLang="en-US" sz="2000" dirty="0">
                <a:solidFill>
                  <a:srgbClr val="FF0000"/>
                </a:solidFill>
                <a:latin typeface="楷体_GB2312" pitchFamily="49" charset="-122"/>
              </a:rPr>
              <a:t>无损耗</a:t>
            </a:r>
          </a:p>
        </p:txBody>
      </p:sp>
      <p:sp>
        <p:nvSpPr>
          <p:cNvPr id="185352" name="Text Box 8"/>
          <p:cNvSpPr txBox="1">
            <a:spLocks noChangeArrowheads="1"/>
          </p:cNvSpPr>
          <p:nvPr/>
        </p:nvSpPr>
        <p:spPr bwMode="auto">
          <a:xfrm>
            <a:off x="3275334" y="2420888"/>
            <a:ext cx="5545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20000"/>
              </a:lnSpc>
              <a:spcBef>
                <a:spcPct val="50000"/>
              </a:spcBef>
            </a:pPr>
            <a:r>
              <a:rPr lang="zh-CN" altLang="en-US" sz="2000">
                <a:solidFill>
                  <a:schemeClr val="tx1"/>
                </a:solidFill>
                <a:latin typeface="Arial" charset="0"/>
              </a:rPr>
              <a:t>线圈导线无电阻，做芯子的铁磁材料的磁导率无限大。</a:t>
            </a:r>
          </a:p>
        </p:txBody>
      </p:sp>
      <p:sp>
        <p:nvSpPr>
          <p:cNvPr id="185353" name="Line 9"/>
          <p:cNvSpPr>
            <a:spLocks noChangeShapeType="1"/>
          </p:cNvSpPr>
          <p:nvPr/>
        </p:nvSpPr>
        <p:spPr bwMode="auto">
          <a:xfrm>
            <a:off x="2446659" y="2763818"/>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185354" name="Line 10"/>
          <p:cNvSpPr>
            <a:spLocks noChangeShapeType="1"/>
          </p:cNvSpPr>
          <p:nvPr/>
        </p:nvSpPr>
        <p:spPr bwMode="auto">
          <a:xfrm>
            <a:off x="2627634" y="3461825"/>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185355" name="Text Box 11"/>
          <p:cNvSpPr txBox="1">
            <a:spLocks noChangeArrowheads="1"/>
          </p:cNvSpPr>
          <p:nvPr/>
        </p:nvSpPr>
        <p:spPr bwMode="auto">
          <a:xfrm>
            <a:off x="898847" y="3907661"/>
            <a:ext cx="2952750" cy="4001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buFontTx/>
              <a:buAutoNum type="circleNumDbPlain" startAt="3"/>
            </a:pPr>
            <a:r>
              <a:rPr lang="zh-CN" altLang="en-US" sz="2000" dirty="0">
                <a:solidFill>
                  <a:srgbClr val="FF0000"/>
                </a:solidFill>
                <a:latin typeface="楷体_GB2312" pitchFamily="49" charset="-122"/>
              </a:rPr>
              <a:t>参数无限大</a:t>
            </a:r>
          </a:p>
        </p:txBody>
      </p:sp>
      <p:graphicFrame>
        <p:nvGraphicFramePr>
          <p:cNvPr id="185356" name="Object 12"/>
          <p:cNvGraphicFramePr>
            <a:graphicFrameLocks noChangeAspect="1"/>
          </p:cNvGraphicFramePr>
          <p:nvPr>
            <p:extLst>
              <p:ext uri="{D42A27DB-BD31-4B8C-83A1-F6EECF244321}">
                <p14:modId xmlns:p14="http://schemas.microsoft.com/office/powerpoint/2010/main" val="2115131594"/>
              </p:ext>
            </p:extLst>
          </p:nvPr>
        </p:nvGraphicFramePr>
        <p:xfrm>
          <a:off x="3635523" y="3709488"/>
          <a:ext cx="3131784" cy="799632"/>
        </p:xfrm>
        <a:graphic>
          <a:graphicData uri="http://schemas.openxmlformats.org/presentationml/2006/ole">
            <mc:AlternateContent xmlns:mc="http://schemas.openxmlformats.org/markup-compatibility/2006">
              <mc:Choice xmlns:v="urn:schemas-microsoft-com:vml" Requires="v">
                <p:oleObj spid="_x0000_s95373" name="Equation" r:id="rId5" imgW="1739880" imgH="444240" progId="Equation.DSMT4">
                  <p:embed/>
                </p:oleObj>
              </mc:Choice>
              <mc:Fallback>
                <p:oleObj name="Equation" r:id="rId5" imgW="1739880" imgH="444240" progId="Equation.DSMT4">
                  <p:embed/>
                  <p:pic>
                    <p:nvPicPr>
                      <p:cNvPr id="0" name=""/>
                      <p:cNvPicPr>
                        <a:picLocks noChangeAspect="1" noChangeArrowheads="1"/>
                      </p:cNvPicPr>
                      <p:nvPr/>
                    </p:nvPicPr>
                    <p:blipFill>
                      <a:blip r:embed="rId6"/>
                      <a:srcRect/>
                      <a:stretch>
                        <a:fillRect/>
                      </a:stretch>
                    </p:blipFill>
                    <p:spPr bwMode="auto">
                      <a:xfrm>
                        <a:off x="3635523" y="3709488"/>
                        <a:ext cx="3131784" cy="7996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sp>
        <p:nvSpPr>
          <p:cNvPr id="185357" name="Line 13"/>
          <p:cNvSpPr>
            <a:spLocks noChangeShapeType="1"/>
          </p:cNvSpPr>
          <p:nvPr/>
        </p:nvSpPr>
        <p:spPr bwMode="auto">
          <a:xfrm>
            <a:off x="2807815" y="4109304"/>
            <a:ext cx="64928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14" name="Text Box 2"/>
          <p:cNvSpPr txBox="1">
            <a:spLocks noChangeArrowheads="1"/>
          </p:cNvSpPr>
          <p:nvPr/>
        </p:nvSpPr>
        <p:spPr bwMode="auto">
          <a:xfrm>
            <a:off x="755650" y="5036983"/>
            <a:ext cx="80645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50000"/>
              </a:lnSpc>
              <a:spcBef>
                <a:spcPct val="50000"/>
              </a:spcBef>
            </a:pPr>
            <a:r>
              <a:rPr lang="en-US" altLang="zh-CN" sz="2000" dirty="0">
                <a:solidFill>
                  <a:schemeClr val="tx1"/>
                </a:solidFill>
                <a:latin typeface="楷体_GB2312" pitchFamily="49" charset="-122"/>
              </a:rPr>
              <a:t>         </a:t>
            </a:r>
            <a:r>
              <a:rPr lang="zh-CN" altLang="en-US" sz="2000" dirty="0">
                <a:solidFill>
                  <a:schemeClr val="tx1"/>
                </a:solidFill>
                <a:latin typeface="楷体_GB2312" pitchFamily="49" charset="-122"/>
              </a:rPr>
              <a:t>以上三个条件在工程实际中不可能满足，但在一些实际工程概算中，在误差允许的范围内，把实际变压器当理想变压器对待，可使计算过程简化。</a:t>
            </a:r>
          </a:p>
        </p:txBody>
      </p:sp>
      <p:grpSp>
        <p:nvGrpSpPr>
          <p:cNvPr id="15" name="Group 9"/>
          <p:cNvGrpSpPr>
            <a:grpSpLocks/>
          </p:cNvGrpSpPr>
          <p:nvPr/>
        </p:nvGrpSpPr>
        <p:grpSpPr bwMode="auto">
          <a:xfrm>
            <a:off x="323850" y="4738340"/>
            <a:ext cx="1677988" cy="850900"/>
            <a:chOff x="385" y="3022"/>
            <a:chExt cx="1057" cy="536"/>
          </a:xfrm>
        </p:grpSpPr>
        <p:pic>
          <p:nvPicPr>
            <p:cNvPr id="16" name="Picture 10" descr="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1"/>
            <p:cNvSpPr txBox="1">
              <a:spLocks noChangeArrowheads="1"/>
            </p:cNvSpPr>
            <p:nvPr/>
          </p:nvSpPr>
          <p:spPr bwMode="auto">
            <a:xfrm>
              <a:off x="793" y="3116"/>
              <a:ext cx="6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b="0" dirty="0">
                  <a:solidFill>
                    <a:srgbClr val="FF0000"/>
                  </a:solidFill>
                  <a:ea typeface="华文行楷" pitchFamily="2" charset="-122"/>
                </a:rPr>
                <a:t>注意   </a:t>
              </a:r>
            </a:p>
          </p:txBody>
        </p:sp>
      </p:grpSp>
    </p:spTree>
    <p:extLst>
      <p:ext uri="{BB962C8B-B14F-4D97-AF65-F5344CB8AC3E}">
        <p14:creationId xmlns:p14="http://schemas.microsoft.com/office/powerpoint/2010/main" val="26886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500" fill="hold"/>
                                        <p:tgtEl>
                                          <p:spTgt spid="185346"/>
                                        </p:tgtEl>
                                        <p:attrNameLst>
                                          <p:attrName>ppt_x</p:attrName>
                                        </p:attrNameLst>
                                      </p:cBhvr>
                                      <p:tavLst>
                                        <p:tav tm="0">
                                          <p:val>
                                            <p:strVal val="0-#ppt_w/2"/>
                                          </p:val>
                                        </p:tav>
                                        <p:tav tm="100000">
                                          <p:val>
                                            <p:strVal val="#ppt_x"/>
                                          </p:val>
                                        </p:tav>
                                      </p:tavLst>
                                    </p:anim>
                                    <p:anim calcmode="lin" valueType="num">
                                      <p:cBhvr additive="base">
                                        <p:cTn id="8" dur="500" fill="hold"/>
                                        <p:tgtEl>
                                          <p:spTgt spid="1853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85349"/>
                                        </p:tgtEl>
                                        <p:attrNameLst>
                                          <p:attrName>style.visibility</p:attrName>
                                        </p:attrNameLst>
                                      </p:cBhvr>
                                      <p:to>
                                        <p:strVal val="visible"/>
                                      </p:to>
                                    </p:set>
                                    <p:animEffect transition="in" filter="slide(fromBottom)">
                                      <p:cBhvr>
                                        <p:cTn id="13" dur="2000"/>
                                        <p:tgtEl>
                                          <p:spTgt spid="1853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5348"/>
                                        </p:tgtEl>
                                        <p:attrNameLst>
                                          <p:attrName>style.visibility</p:attrName>
                                        </p:attrNameLst>
                                      </p:cBhvr>
                                      <p:to>
                                        <p:strVal val="visible"/>
                                      </p:to>
                                    </p:set>
                                    <p:anim calcmode="lin" valueType="num">
                                      <p:cBhvr additive="base">
                                        <p:cTn id="18" dur="500" fill="hold"/>
                                        <p:tgtEl>
                                          <p:spTgt spid="185348"/>
                                        </p:tgtEl>
                                        <p:attrNameLst>
                                          <p:attrName>ppt_x</p:attrName>
                                        </p:attrNameLst>
                                      </p:cBhvr>
                                      <p:tavLst>
                                        <p:tav tm="0">
                                          <p:val>
                                            <p:strVal val="0-#ppt_w/2"/>
                                          </p:val>
                                        </p:tav>
                                        <p:tav tm="100000">
                                          <p:val>
                                            <p:strVal val="#ppt_x"/>
                                          </p:val>
                                        </p:tav>
                                      </p:tavLst>
                                    </p:anim>
                                    <p:anim calcmode="lin" valueType="num">
                                      <p:cBhvr additive="base">
                                        <p:cTn id="19"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5351"/>
                                        </p:tgtEl>
                                        <p:attrNameLst>
                                          <p:attrName>style.visibility</p:attrName>
                                        </p:attrNameLst>
                                      </p:cBhvr>
                                      <p:to>
                                        <p:strVal val="visible"/>
                                      </p:to>
                                    </p:set>
                                    <p:anim calcmode="lin" valueType="num">
                                      <p:cBhvr additive="base">
                                        <p:cTn id="24" dur="500" fill="hold"/>
                                        <p:tgtEl>
                                          <p:spTgt spid="185351"/>
                                        </p:tgtEl>
                                        <p:attrNameLst>
                                          <p:attrName>ppt_x</p:attrName>
                                        </p:attrNameLst>
                                      </p:cBhvr>
                                      <p:tavLst>
                                        <p:tav tm="0">
                                          <p:val>
                                            <p:strVal val="0-#ppt_w/2"/>
                                          </p:val>
                                        </p:tav>
                                        <p:tav tm="100000">
                                          <p:val>
                                            <p:strVal val="#ppt_x"/>
                                          </p:val>
                                        </p:tav>
                                      </p:tavLst>
                                    </p:anim>
                                    <p:anim calcmode="lin" valueType="num">
                                      <p:cBhvr additive="base">
                                        <p:cTn id="25" dur="500" fill="hold"/>
                                        <p:tgtEl>
                                          <p:spTgt spid="18535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85353"/>
                                        </p:tgtEl>
                                        <p:attrNameLst>
                                          <p:attrName>style.visibility</p:attrName>
                                        </p:attrNameLst>
                                      </p:cBhvr>
                                      <p:to>
                                        <p:strVal val="visible"/>
                                      </p:to>
                                    </p:set>
                                    <p:animEffect transition="in" filter="slide(fromLeft)">
                                      <p:cBhvr>
                                        <p:cTn id="30" dur="500"/>
                                        <p:tgtEl>
                                          <p:spTgt spid="185353"/>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185352"/>
                                        </p:tgtEl>
                                        <p:attrNameLst>
                                          <p:attrName>style.visibility</p:attrName>
                                        </p:attrNameLst>
                                      </p:cBhvr>
                                      <p:to>
                                        <p:strVal val="visible"/>
                                      </p:to>
                                    </p:set>
                                    <p:animEffect transition="in" filter="wipe(left)">
                                      <p:cBhvr>
                                        <p:cTn id="34" dur="100"/>
                                        <p:tgtEl>
                                          <p:spTgt spid="1853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85350"/>
                                        </p:tgtEl>
                                        <p:attrNameLst>
                                          <p:attrName>style.visibility</p:attrName>
                                        </p:attrNameLst>
                                      </p:cBhvr>
                                      <p:to>
                                        <p:strVal val="visible"/>
                                      </p:to>
                                    </p:set>
                                    <p:anim calcmode="lin" valueType="num">
                                      <p:cBhvr additive="base">
                                        <p:cTn id="39" dur="500" fill="hold"/>
                                        <p:tgtEl>
                                          <p:spTgt spid="185350"/>
                                        </p:tgtEl>
                                        <p:attrNameLst>
                                          <p:attrName>ppt_x</p:attrName>
                                        </p:attrNameLst>
                                      </p:cBhvr>
                                      <p:tavLst>
                                        <p:tav tm="0">
                                          <p:val>
                                            <p:strVal val="0-#ppt_w/2"/>
                                          </p:val>
                                        </p:tav>
                                        <p:tav tm="100000">
                                          <p:val>
                                            <p:strVal val="#ppt_x"/>
                                          </p:val>
                                        </p:tav>
                                      </p:tavLst>
                                    </p:anim>
                                    <p:anim calcmode="lin" valueType="num">
                                      <p:cBhvr additive="base">
                                        <p:cTn id="40" dur="500" fill="hold"/>
                                        <p:tgtEl>
                                          <p:spTgt spid="18535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185354"/>
                                        </p:tgtEl>
                                        <p:attrNameLst>
                                          <p:attrName>style.visibility</p:attrName>
                                        </p:attrNameLst>
                                      </p:cBhvr>
                                      <p:to>
                                        <p:strVal val="visible"/>
                                      </p:to>
                                    </p:set>
                                    <p:animEffect transition="in" filter="slide(fromLeft)">
                                      <p:cBhvr>
                                        <p:cTn id="45" dur="500"/>
                                        <p:tgtEl>
                                          <p:spTgt spid="185354"/>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185347"/>
                                        </p:tgtEl>
                                        <p:attrNameLst>
                                          <p:attrName>style.visibility</p:attrName>
                                        </p:attrNameLst>
                                      </p:cBhvr>
                                      <p:to>
                                        <p:strVal val="visible"/>
                                      </p:to>
                                    </p:set>
                                    <p:animEffect transition="in" filter="wipe(left)">
                                      <p:cBhvr>
                                        <p:cTn id="49" dur="2000"/>
                                        <p:tgtEl>
                                          <p:spTgt spid="1853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85355"/>
                                        </p:tgtEl>
                                        <p:attrNameLst>
                                          <p:attrName>style.visibility</p:attrName>
                                        </p:attrNameLst>
                                      </p:cBhvr>
                                      <p:to>
                                        <p:strVal val="visible"/>
                                      </p:to>
                                    </p:set>
                                    <p:anim calcmode="lin" valueType="num">
                                      <p:cBhvr additive="base">
                                        <p:cTn id="54" dur="500" fill="hold"/>
                                        <p:tgtEl>
                                          <p:spTgt spid="185355"/>
                                        </p:tgtEl>
                                        <p:attrNameLst>
                                          <p:attrName>ppt_x</p:attrName>
                                        </p:attrNameLst>
                                      </p:cBhvr>
                                      <p:tavLst>
                                        <p:tav tm="0">
                                          <p:val>
                                            <p:strVal val="0-#ppt_w/2"/>
                                          </p:val>
                                        </p:tav>
                                        <p:tav tm="100000">
                                          <p:val>
                                            <p:strVal val="#ppt_x"/>
                                          </p:val>
                                        </p:tav>
                                      </p:tavLst>
                                    </p:anim>
                                    <p:anim calcmode="lin" valueType="num">
                                      <p:cBhvr additive="base">
                                        <p:cTn id="55" dur="500" fill="hold"/>
                                        <p:tgtEl>
                                          <p:spTgt spid="185355"/>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185357"/>
                                        </p:tgtEl>
                                        <p:attrNameLst>
                                          <p:attrName>style.visibility</p:attrName>
                                        </p:attrNameLst>
                                      </p:cBhvr>
                                      <p:to>
                                        <p:strVal val="visible"/>
                                      </p:to>
                                    </p:set>
                                    <p:animEffect transition="in" filter="slide(fromLeft)">
                                      <p:cBhvr>
                                        <p:cTn id="60" dur="500"/>
                                        <p:tgtEl>
                                          <p:spTgt spid="185357"/>
                                        </p:tgtEl>
                                      </p:cBhvr>
                                    </p:animEffect>
                                  </p:childTnLst>
                                </p:cTn>
                              </p:par>
                            </p:childTnLst>
                          </p:cTn>
                        </p:par>
                        <p:par>
                          <p:cTn id="61" fill="hold" nodeType="afterGroup">
                            <p:stCondLst>
                              <p:cond delay="500"/>
                            </p:stCondLst>
                            <p:childTnLst>
                              <p:par>
                                <p:cTn id="62" presetID="22" presetClass="entr" presetSubtype="1" fill="hold" nodeType="afterEffect">
                                  <p:stCondLst>
                                    <p:cond delay="0"/>
                                  </p:stCondLst>
                                  <p:childTnLst>
                                    <p:set>
                                      <p:cBhvr>
                                        <p:cTn id="63" dur="1" fill="hold">
                                          <p:stCondLst>
                                            <p:cond delay="0"/>
                                          </p:stCondLst>
                                        </p:cTn>
                                        <p:tgtEl>
                                          <p:spTgt spid="185356"/>
                                        </p:tgtEl>
                                        <p:attrNameLst>
                                          <p:attrName>style.visibility</p:attrName>
                                        </p:attrNameLst>
                                      </p:cBhvr>
                                      <p:to>
                                        <p:strVal val="visible"/>
                                      </p:to>
                                    </p:set>
                                    <p:animEffect transition="in" filter="wipe(up)">
                                      <p:cBhvr>
                                        <p:cTn id="64" dur="2000"/>
                                        <p:tgtEl>
                                          <p:spTgt spid="185356"/>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p:cTn id="69" dur="1000" fill="hold"/>
                                        <p:tgtEl>
                                          <p:spTgt spid="14"/>
                                        </p:tgtEl>
                                        <p:attrNameLst>
                                          <p:attrName>ppt_w</p:attrName>
                                        </p:attrNameLst>
                                      </p:cBhvr>
                                      <p:tavLst>
                                        <p:tav tm="0">
                                          <p:val>
                                            <p:strVal val="#ppt_w*0.70"/>
                                          </p:val>
                                        </p:tav>
                                        <p:tav tm="100000">
                                          <p:val>
                                            <p:strVal val="#ppt_w"/>
                                          </p:val>
                                        </p:tav>
                                      </p:tavLst>
                                    </p:anim>
                                    <p:anim calcmode="lin" valueType="num">
                                      <p:cBhvr>
                                        <p:cTn id="70" dur="1000" fill="hold"/>
                                        <p:tgtEl>
                                          <p:spTgt spid="14"/>
                                        </p:tgtEl>
                                        <p:attrNameLst>
                                          <p:attrName>ppt_h</p:attrName>
                                        </p:attrNameLst>
                                      </p:cBhvr>
                                      <p:tavLst>
                                        <p:tav tm="0">
                                          <p:val>
                                            <p:strVal val="#ppt_h"/>
                                          </p:val>
                                        </p:tav>
                                        <p:tav tm="100000">
                                          <p:val>
                                            <p:strVal val="#ppt_h"/>
                                          </p:val>
                                        </p:tav>
                                      </p:tavLst>
                                    </p:anim>
                                    <p:animEffect transition="in" filter="fade">
                                      <p:cBhvr>
                                        <p:cTn id="71" dur="1000"/>
                                        <p:tgtEl>
                                          <p:spTgt spid="14"/>
                                        </p:tgtEl>
                                      </p:cBhvr>
                                    </p:animEffect>
                                  </p:childTnLst>
                                </p:cTn>
                              </p:par>
                              <p:par>
                                <p:cTn id="72" presetID="3" presetClass="entr" presetSubtype="1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blinds(horizontal)">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P spid="185348" grpId="0"/>
      <p:bldP spid="185349" grpId="0"/>
      <p:bldP spid="185350" grpId="0"/>
      <p:bldP spid="185351" grpId="0"/>
      <p:bldP spid="185352" grpId="0"/>
      <p:bldP spid="185353" grpId="0" animBg="1"/>
      <p:bldP spid="185354" grpId="0" animBg="1"/>
      <p:bldP spid="185355" grpId="0"/>
      <p:bldP spid="185357"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682898" y="1065932"/>
            <a:ext cx="2520950" cy="461665"/>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dirty="0" smtClean="0">
                <a:solidFill>
                  <a:srgbClr val="990033"/>
                </a:solidFill>
                <a:ea typeface="宋体" charset="-122"/>
              </a:rPr>
              <a:t>一、分析</a:t>
            </a:r>
            <a:r>
              <a:rPr kumimoji="1" lang="zh-CN" altLang="en-US" sz="2400" dirty="0">
                <a:solidFill>
                  <a:srgbClr val="990033"/>
                </a:solidFill>
                <a:ea typeface="宋体" charset="-122"/>
              </a:rPr>
              <a:t>方法</a:t>
            </a:r>
          </a:p>
        </p:txBody>
      </p:sp>
      <p:graphicFrame>
        <p:nvGraphicFramePr>
          <p:cNvPr id="83971" name="Object 4"/>
          <p:cNvGraphicFramePr>
            <a:graphicFrameLocks noChangeAspect="1"/>
          </p:cNvGraphicFramePr>
          <p:nvPr>
            <p:extLst>
              <p:ext uri="{D42A27DB-BD31-4B8C-83A1-F6EECF244321}">
                <p14:modId xmlns:p14="http://schemas.microsoft.com/office/powerpoint/2010/main" val="35478643"/>
              </p:ext>
            </p:extLst>
          </p:nvPr>
        </p:nvGraphicFramePr>
        <p:xfrm>
          <a:off x="2428875" y="5065713"/>
          <a:ext cx="3430588" cy="595312"/>
        </p:xfrm>
        <a:graphic>
          <a:graphicData uri="http://schemas.openxmlformats.org/presentationml/2006/ole">
            <mc:AlternateContent xmlns:mc="http://schemas.openxmlformats.org/markup-compatibility/2006">
              <mc:Choice xmlns:v="urn:schemas-microsoft-com:vml" Requires="v">
                <p:oleObj spid="_x0000_s84409" name="Equation" r:id="rId3" imgW="1904760" imgH="330120" progId="Equation.DSMT4">
                  <p:embed/>
                </p:oleObj>
              </mc:Choice>
              <mc:Fallback>
                <p:oleObj name="Equation" r:id="rId3" imgW="1904760" imgH="330120" progId="Equation.DSMT4">
                  <p:embed/>
                  <p:pic>
                    <p:nvPicPr>
                      <p:cNvPr id="0" name="Object 4"/>
                      <p:cNvPicPr>
                        <a:picLocks noChangeAspect="1" noChangeArrowheads="1"/>
                      </p:cNvPicPr>
                      <p:nvPr/>
                    </p:nvPicPr>
                    <p:blipFill>
                      <a:blip r:embed="rId4"/>
                      <a:srcRect/>
                      <a:stretch>
                        <a:fillRect/>
                      </a:stretch>
                    </p:blipFill>
                    <p:spPr bwMode="auto">
                      <a:xfrm>
                        <a:off x="2428875" y="5065713"/>
                        <a:ext cx="343058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2" name="Object 5"/>
          <p:cNvGraphicFramePr>
            <a:graphicFrameLocks noChangeAspect="1"/>
          </p:cNvGraphicFramePr>
          <p:nvPr>
            <p:extLst>
              <p:ext uri="{D42A27DB-BD31-4B8C-83A1-F6EECF244321}">
                <p14:modId xmlns:p14="http://schemas.microsoft.com/office/powerpoint/2010/main" val="969383912"/>
              </p:ext>
            </p:extLst>
          </p:nvPr>
        </p:nvGraphicFramePr>
        <p:xfrm>
          <a:off x="2433638" y="5680075"/>
          <a:ext cx="3817937" cy="571500"/>
        </p:xfrm>
        <a:graphic>
          <a:graphicData uri="http://schemas.openxmlformats.org/presentationml/2006/ole">
            <mc:AlternateContent xmlns:mc="http://schemas.openxmlformats.org/markup-compatibility/2006">
              <mc:Choice xmlns:v="urn:schemas-microsoft-com:vml" Requires="v">
                <p:oleObj spid="_x0000_s84410" name="Equation" r:id="rId5" imgW="2120760" imgH="317160" progId="Equation.DSMT4">
                  <p:embed/>
                </p:oleObj>
              </mc:Choice>
              <mc:Fallback>
                <p:oleObj name="Equation" r:id="rId5" imgW="2120760" imgH="317160" progId="Equation.DSMT4">
                  <p:embed/>
                  <p:pic>
                    <p:nvPicPr>
                      <p:cNvPr id="0" name="Object 5"/>
                      <p:cNvPicPr>
                        <a:picLocks noChangeAspect="1" noChangeArrowheads="1"/>
                      </p:cNvPicPr>
                      <p:nvPr/>
                    </p:nvPicPr>
                    <p:blipFill>
                      <a:blip r:embed="rId6"/>
                      <a:srcRect/>
                      <a:stretch>
                        <a:fillRect/>
                      </a:stretch>
                    </p:blipFill>
                    <p:spPr bwMode="auto">
                      <a:xfrm>
                        <a:off x="2433638" y="5680075"/>
                        <a:ext cx="3817937"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AutoShape 6"/>
          <p:cNvSpPr>
            <a:spLocks/>
          </p:cNvSpPr>
          <p:nvPr/>
        </p:nvSpPr>
        <p:spPr bwMode="auto">
          <a:xfrm>
            <a:off x="2278410" y="5229200"/>
            <a:ext cx="133350" cy="1009650"/>
          </a:xfrm>
          <a:prstGeom prst="leftBrace">
            <a:avLst>
              <a:gd name="adj1" fmla="val 630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3974" name="Text Box 8"/>
          <p:cNvSpPr txBox="1">
            <a:spLocks noChangeArrowheads="1"/>
          </p:cNvSpPr>
          <p:nvPr/>
        </p:nvSpPr>
        <p:spPr bwMode="auto">
          <a:xfrm>
            <a:off x="1403648" y="4365104"/>
            <a:ext cx="2520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dirty="0">
                <a:solidFill>
                  <a:schemeClr val="tx1"/>
                </a:solidFill>
                <a:latin typeface="Arial" charset="0"/>
              </a:rPr>
              <a:t>回路方程：</a:t>
            </a:r>
          </a:p>
        </p:txBody>
      </p:sp>
      <p:grpSp>
        <p:nvGrpSpPr>
          <p:cNvPr id="3" name="组合 2"/>
          <p:cNvGrpSpPr/>
          <p:nvPr/>
        </p:nvGrpSpPr>
        <p:grpSpPr>
          <a:xfrm>
            <a:off x="2345085" y="1774024"/>
            <a:ext cx="5610795" cy="2101783"/>
            <a:chOff x="2345085" y="1774024"/>
            <a:chExt cx="5610795" cy="2101783"/>
          </a:xfrm>
        </p:grpSpPr>
        <p:grpSp>
          <p:nvGrpSpPr>
            <p:cNvPr id="2" name="组合 1"/>
            <p:cNvGrpSpPr/>
            <p:nvPr/>
          </p:nvGrpSpPr>
          <p:grpSpPr>
            <a:xfrm>
              <a:off x="2345085" y="1774024"/>
              <a:ext cx="4732883" cy="2101783"/>
              <a:chOff x="2345085" y="1774024"/>
              <a:chExt cx="4732883" cy="2101783"/>
            </a:xfrm>
          </p:grpSpPr>
          <p:graphicFrame>
            <p:nvGraphicFramePr>
              <p:cNvPr id="83975" name="Object 19"/>
              <p:cNvGraphicFramePr>
                <a:graphicFrameLocks noChangeAspect="1"/>
              </p:cNvGraphicFramePr>
              <p:nvPr>
                <p:extLst>
                  <p:ext uri="{D42A27DB-BD31-4B8C-83A1-F6EECF244321}">
                    <p14:modId xmlns:p14="http://schemas.microsoft.com/office/powerpoint/2010/main" val="598534356"/>
                  </p:ext>
                </p:extLst>
              </p:nvPr>
            </p:nvGraphicFramePr>
            <p:xfrm>
              <a:off x="3131840" y="1774024"/>
              <a:ext cx="274104" cy="502848"/>
            </p:xfrm>
            <a:graphic>
              <a:graphicData uri="http://schemas.openxmlformats.org/presentationml/2006/ole">
                <mc:AlternateContent xmlns:mc="http://schemas.openxmlformats.org/markup-compatibility/2006">
                  <mc:Choice xmlns:v="urn:schemas-microsoft-com:vml" Requires="v">
                    <p:oleObj spid="_x0000_s84411" name="Equation" r:id="rId7" imgW="152280" imgH="279360" progId="Equation.DSMT4">
                      <p:embed/>
                    </p:oleObj>
                  </mc:Choice>
                  <mc:Fallback>
                    <p:oleObj name="Equation" r:id="rId7" imgW="152280" imgH="279360" progId="Equation.DSMT4">
                      <p:embed/>
                      <p:pic>
                        <p:nvPicPr>
                          <p:cNvPr id="0" name="Object 19"/>
                          <p:cNvPicPr>
                            <a:picLocks noChangeAspect="1" noChangeArrowheads="1"/>
                          </p:cNvPicPr>
                          <p:nvPr/>
                        </p:nvPicPr>
                        <p:blipFill>
                          <a:blip r:embed="rId8"/>
                          <a:srcRect/>
                          <a:stretch>
                            <a:fillRect/>
                          </a:stretch>
                        </p:blipFill>
                        <p:spPr bwMode="auto">
                          <a:xfrm>
                            <a:off x="3131840" y="1774024"/>
                            <a:ext cx="274104" cy="502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20"/>
              <p:cNvGraphicFramePr>
                <a:graphicFrameLocks noChangeAspect="1"/>
              </p:cNvGraphicFramePr>
              <p:nvPr>
                <p:extLst>
                  <p:ext uri="{D42A27DB-BD31-4B8C-83A1-F6EECF244321}">
                    <p14:modId xmlns:p14="http://schemas.microsoft.com/office/powerpoint/2010/main" val="2843862056"/>
                  </p:ext>
                </p:extLst>
              </p:nvPr>
            </p:nvGraphicFramePr>
            <p:xfrm>
              <a:off x="6579472" y="1846032"/>
              <a:ext cx="296784" cy="502848"/>
            </p:xfrm>
            <a:graphic>
              <a:graphicData uri="http://schemas.openxmlformats.org/presentationml/2006/ole">
                <mc:AlternateContent xmlns:mc="http://schemas.openxmlformats.org/markup-compatibility/2006">
                  <mc:Choice xmlns:v="urn:schemas-microsoft-com:vml" Requires="v">
                    <p:oleObj spid="_x0000_s84412" name="Equation" r:id="rId9" imgW="164880" imgH="279360" progId="Equation.DSMT4">
                      <p:embed/>
                    </p:oleObj>
                  </mc:Choice>
                  <mc:Fallback>
                    <p:oleObj name="Equation" r:id="rId9" imgW="164880" imgH="279360" progId="Equation.DSMT4">
                      <p:embed/>
                      <p:pic>
                        <p:nvPicPr>
                          <p:cNvPr id="0" name="Object 20"/>
                          <p:cNvPicPr>
                            <a:picLocks noChangeAspect="1" noChangeArrowheads="1"/>
                          </p:cNvPicPr>
                          <p:nvPr/>
                        </p:nvPicPr>
                        <p:blipFill>
                          <a:blip r:embed="rId10"/>
                          <a:srcRect/>
                          <a:stretch>
                            <a:fillRect/>
                          </a:stretch>
                        </p:blipFill>
                        <p:spPr bwMode="auto">
                          <a:xfrm>
                            <a:off x="6579472" y="1846032"/>
                            <a:ext cx="296784" cy="502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7" name="Oval 22"/>
              <p:cNvSpPr>
                <a:spLocks noChangeArrowheads="1"/>
              </p:cNvSpPr>
              <p:nvPr/>
            </p:nvSpPr>
            <p:spPr bwMode="auto">
              <a:xfrm>
                <a:off x="2699643" y="2794719"/>
                <a:ext cx="576263" cy="5762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endParaRPr lang="zh-CN" altLang="zh-CN" sz="2000" b="0">
                  <a:solidFill>
                    <a:schemeClr val="tx1"/>
                  </a:solidFill>
                  <a:latin typeface="Arial" charset="0"/>
                  <a:ea typeface="仿宋_GB2312" pitchFamily="49" charset="-122"/>
                </a:endParaRPr>
              </a:p>
            </p:txBody>
          </p:sp>
          <p:sp>
            <p:nvSpPr>
              <p:cNvPr id="83978" name="Line 23"/>
              <p:cNvSpPr>
                <a:spLocks noChangeShapeType="1"/>
              </p:cNvSpPr>
              <p:nvPr/>
            </p:nvSpPr>
            <p:spPr bwMode="auto">
              <a:xfrm flipH="1">
                <a:off x="4715768" y="3370982"/>
                <a:ext cx="0" cy="5048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79" name="Line 24"/>
              <p:cNvSpPr>
                <a:spLocks noChangeShapeType="1"/>
              </p:cNvSpPr>
              <p:nvPr/>
            </p:nvSpPr>
            <p:spPr bwMode="auto">
              <a:xfrm>
                <a:off x="4715768" y="2362919"/>
                <a:ext cx="0" cy="43180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0" name="Line 25"/>
              <p:cNvSpPr>
                <a:spLocks noChangeShapeType="1"/>
              </p:cNvSpPr>
              <p:nvPr/>
            </p:nvSpPr>
            <p:spPr bwMode="auto">
              <a:xfrm>
                <a:off x="5506343" y="3370982"/>
                <a:ext cx="0" cy="5048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1" name="Line 26"/>
              <p:cNvSpPr>
                <a:spLocks noChangeShapeType="1"/>
              </p:cNvSpPr>
              <p:nvPr/>
            </p:nvSpPr>
            <p:spPr bwMode="auto">
              <a:xfrm>
                <a:off x="5506343" y="2362919"/>
                <a:ext cx="0" cy="47307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2" name="Line 27"/>
              <p:cNvSpPr>
                <a:spLocks noChangeShapeType="1"/>
              </p:cNvSpPr>
              <p:nvPr/>
            </p:nvSpPr>
            <p:spPr bwMode="auto">
              <a:xfrm flipV="1">
                <a:off x="5506343" y="3874219"/>
                <a:ext cx="1441450" cy="15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3" name="Line 28"/>
              <p:cNvSpPr>
                <a:spLocks noChangeShapeType="1"/>
              </p:cNvSpPr>
              <p:nvPr/>
            </p:nvSpPr>
            <p:spPr bwMode="auto">
              <a:xfrm flipV="1">
                <a:off x="6444556" y="2477219"/>
                <a:ext cx="504825"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4" name="Text Box 29"/>
              <p:cNvSpPr txBox="1">
                <a:spLocks noChangeArrowheads="1"/>
              </p:cNvSpPr>
              <p:nvPr/>
            </p:nvSpPr>
            <p:spPr bwMode="auto">
              <a:xfrm>
                <a:off x="4712593" y="2434357"/>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3985" name="Text Box 30"/>
              <p:cNvSpPr txBox="1">
                <a:spLocks noChangeArrowheads="1"/>
              </p:cNvSpPr>
              <p:nvPr/>
            </p:nvSpPr>
            <p:spPr bwMode="auto">
              <a:xfrm>
                <a:off x="5147568" y="2434357"/>
                <a:ext cx="339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3986" name="Text Box 31"/>
              <p:cNvSpPr txBox="1">
                <a:spLocks noChangeArrowheads="1"/>
              </p:cNvSpPr>
              <p:nvPr/>
            </p:nvSpPr>
            <p:spPr bwMode="auto">
              <a:xfrm>
                <a:off x="4066386" y="2871986"/>
                <a:ext cx="6591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j</a:t>
                </a:r>
                <a:r>
                  <a:rPr kumimoji="1" lang="en-US" altLang="zh-CN" sz="2000" b="0" i="1" dirty="0">
                    <a:solidFill>
                      <a:schemeClr val="tx1"/>
                    </a:solidFill>
                    <a:ea typeface="宋体" pitchFamily="2" charset="-122"/>
                    <a:sym typeface="Symbol" pitchFamily="18" charset="2"/>
                  </a:rPr>
                  <a:t></a:t>
                </a:r>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83987" name="Line 32"/>
              <p:cNvSpPr>
                <a:spLocks noChangeShapeType="1"/>
              </p:cNvSpPr>
              <p:nvPr/>
            </p:nvSpPr>
            <p:spPr bwMode="auto">
              <a:xfrm>
                <a:off x="3060006" y="2434357"/>
                <a:ext cx="431800"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8" name="Arc 33"/>
              <p:cNvSpPr>
                <a:spLocks/>
              </p:cNvSpPr>
              <p:nvPr/>
            </p:nvSpPr>
            <p:spPr bwMode="auto">
              <a:xfrm rot="10800000" flipV="1">
                <a:off x="4498281" y="2075582"/>
                <a:ext cx="311150" cy="342900"/>
              </a:xfrm>
              <a:custGeom>
                <a:avLst/>
                <a:gdLst>
                  <a:gd name="T0" fmla="*/ 231162866 w 20759"/>
                  <a:gd name="T1" fmla="*/ 0 h 21109"/>
                  <a:gd name="T2" fmla="*/ 1047755544 w 20759"/>
                  <a:gd name="T3" fmla="*/ 1054136539 h 21109"/>
                  <a:gd name="T4" fmla="*/ 0 w 20759"/>
                  <a:gd name="T5" fmla="*/ 1469829406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89" name="Arc 34"/>
              <p:cNvSpPr>
                <a:spLocks/>
              </p:cNvSpPr>
              <p:nvPr/>
            </p:nvSpPr>
            <p:spPr bwMode="auto">
              <a:xfrm rot="10800000" flipH="1" flipV="1">
                <a:off x="5506343" y="2075582"/>
                <a:ext cx="314325" cy="341312"/>
              </a:xfrm>
              <a:custGeom>
                <a:avLst/>
                <a:gdLst>
                  <a:gd name="T0" fmla="*/ 240745332 w 20759"/>
                  <a:gd name="T1" fmla="*/ 0 h 21109"/>
                  <a:gd name="T2" fmla="*/ 1091179942 w 20759"/>
                  <a:gd name="T3" fmla="*/ 1034744057 h 21109"/>
                  <a:gd name="T4" fmla="*/ 0 w 20759"/>
                  <a:gd name="T5" fmla="*/ 1442790403 h 21109"/>
                  <a:gd name="T6" fmla="*/ 0 60000 65536"/>
                  <a:gd name="T7" fmla="*/ 0 60000 65536"/>
                  <a:gd name="T8" fmla="*/ 0 60000 65536"/>
                </a:gdLst>
                <a:ahLst/>
                <a:cxnLst>
                  <a:cxn ang="T6">
                    <a:pos x="T0" y="T1"/>
                  </a:cxn>
                  <a:cxn ang="T7">
                    <a:pos x="T2" y="T3"/>
                  </a:cxn>
                  <a:cxn ang="T8">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lnTo>
                      <a:pt x="4579" y="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90" name="Text Box 35"/>
              <p:cNvSpPr txBox="1">
                <a:spLocks noChangeArrowheads="1"/>
              </p:cNvSpPr>
              <p:nvPr/>
            </p:nvSpPr>
            <p:spPr bwMode="auto">
              <a:xfrm>
                <a:off x="5557043" y="2850966"/>
                <a:ext cx="12811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j</a:t>
                </a:r>
                <a:r>
                  <a:rPr kumimoji="1" lang="en-US" altLang="zh-CN" sz="2000" b="0" i="1" dirty="0">
                    <a:solidFill>
                      <a:schemeClr val="tx1"/>
                    </a:solidFill>
                    <a:ea typeface="宋体" pitchFamily="2" charset="-122"/>
                    <a:sym typeface="Symbol" pitchFamily="18" charset="2"/>
                  </a:rPr>
                  <a:t></a:t>
                </a:r>
                <a:r>
                  <a:rPr kumimoji="1" lang="en-US" altLang="zh-CN" sz="2000" b="0" i="1" dirty="0">
                    <a:solidFill>
                      <a:schemeClr val="tx1"/>
                    </a:solidFill>
                    <a:ea typeface="宋体" pitchFamily="2" charset="-122"/>
                  </a:rPr>
                  <a:t>L</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83991" name="Text Box 36"/>
              <p:cNvSpPr txBox="1">
                <a:spLocks noChangeArrowheads="1"/>
              </p:cNvSpPr>
              <p:nvPr/>
            </p:nvSpPr>
            <p:spPr bwMode="auto">
              <a:xfrm>
                <a:off x="4863376" y="1786657"/>
                <a:ext cx="6447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err="1">
                    <a:solidFill>
                      <a:schemeClr val="tx1"/>
                    </a:solidFill>
                    <a:ea typeface="宋体" pitchFamily="2" charset="-122"/>
                  </a:rPr>
                  <a:t>j</a:t>
                </a:r>
                <a:r>
                  <a:rPr kumimoji="1" lang="en-US" altLang="zh-CN" sz="2000" b="0" i="1" dirty="0" err="1" smtClean="0">
                    <a:solidFill>
                      <a:schemeClr val="tx1"/>
                    </a:solidFill>
                    <a:ea typeface="宋体" pitchFamily="2" charset="-122"/>
                    <a:sym typeface="Symbol" pitchFamily="18" charset="2"/>
                  </a:rPr>
                  <a:t></a:t>
                </a:r>
                <a:r>
                  <a:rPr kumimoji="1" lang="en-US" altLang="zh-CN" sz="2000" b="0" i="1" dirty="0" err="1" smtClean="0">
                    <a:solidFill>
                      <a:schemeClr val="tx1"/>
                    </a:solidFill>
                    <a:ea typeface="宋体" pitchFamily="2" charset="-122"/>
                  </a:rPr>
                  <a:t>M</a:t>
                </a:r>
                <a:endParaRPr kumimoji="1" lang="en-US" altLang="zh-CN" sz="2000" b="0" dirty="0">
                  <a:solidFill>
                    <a:schemeClr val="tx1"/>
                  </a:solidFill>
                  <a:ea typeface="宋体" pitchFamily="2" charset="-122"/>
                </a:endParaRPr>
              </a:p>
            </p:txBody>
          </p:sp>
          <p:sp>
            <p:nvSpPr>
              <p:cNvPr id="83992" name="Line 37"/>
              <p:cNvSpPr>
                <a:spLocks noChangeShapeType="1"/>
              </p:cNvSpPr>
              <p:nvPr/>
            </p:nvSpPr>
            <p:spPr bwMode="auto">
              <a:xfrm flipH="1" flipV="1">
                <a:off x="2986981" y="3874219"/>
                <a:ext cx="1728787" cy="15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93" name="Text Box 38"/>
              <p:cNvSpPr txBox="1">
                <a:spLocks noChangeArrowheads="1"/>
              </p:cNvSpPr>
              <p:nvPr/>
            </p:nvSpPr>
            <p:spPr bwMode="auto">
              <a:xfrm>
                <a:off x="2483768" y="2452826"/>
                <a:ext cx="466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dirty="0">
                    <a:solidFill>
                      <a:schemeClr val="tx1"/>
                    </a:solidFill>
                    <a:ea typeface="宋体" pitchFamily="2" charset="-122"/>
                  </a:rPr>
                  <a:t>+</a:t>
                </a:r>
              </a:p>
            </p:txBody>
          </p:sp>
          <p:sp>
            <p:nvSpPr>
              <p:cNvPr id="83994" name="Text Box 39"/>
              <p:cNvSpPr txBox="1">
                <a:spLocks noChangeArrowheads="1"/>
              </p:cNvSpPr>
              <p:nvPr/>
            </p:nvSpPr>
            <p:spPr bwMode="auto">
              <a:xfrm>
                <a:off x="2483768" y="3284984"/>
                <a:ext cx="466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graphicFrame>
            <p:nvGraphicFramePr>
              <p:cNvPr id="83995" name="Object 40"/>
              <p:cNvGraphicFramePr>
                <a:graphicFrameLocks noChangeAspect="1"/>
              </p:cNvGraphicFramePr>
              <p:nvPr>
                <p:extLst>
                  <p:ext uri="{D42A27DB-BD31-4B8C-83A1-F6EECF244321}">
                    <p14:modId xmlns:p14="http://schemas.microsoft.com/office/powerpoint/2010/main" val="4162899855"/>
                  </p:ext>
                </p:extLst>
              </p:nvPr>
            </p:nvGraphicFramePr>
            <p:xfrm>
              <a:off x="2345085" y="2717725"/>
              <a:ext cx="342900" cy="595313"/>
            </p:xfrm>
            <a:graphic>
              <a:graphicData uri="http://schemas.openxmlformats.org/presentationml/2006/ole">
                <mc:AlternateContent xmlns:mc="http://schemas.openxmlformats.org/markup-compatibility/2006">
                  <mc:Choice xmlns:v="urn:schemas-microsoft-com:vml" Requires="v">
                    <p:oleObj spid="_x0000_s84413" name="Equation" r:id="rId11" imgW="190440" imgH="330120" progId="Equation.DSMT4">
                      <p:embed/>
                    </p:oleObj>
                  </mc:Choice>
                  <mc:Fallback>
                    <p:oleObj name="Equation" r:id="rId11" imgW="190440" imgH="330120" progId="Equation.DSMT4">
                      <p:embed/>
                      <p:pic>
                        <p:nvPicPr>
                          <p:cNvPr id="0" name="Object 40"/>
                          <p:cNvPicPr>
                            <a:picLocks noChangeAspect="1" noChangeArrowheads="1"/>
                          </p:cNvPicPr>
                          <p:nvPr/>
                        </p:nvPicPr>
                        <p:blipFill>
                          <a:blip r:embed="rId12"/>
                          <a:srcRect/>
                          <a:stretch>
                            <a:fillRect/>
                          </a:stretch>
                        </p:blipFill>
                        <p:spPr bwMode="auto">
                          <a:xfrm>
                            <a:off x="2345085" y="2717725"/>
                            <a:ext cx="342900" cy="595313"/>
                          </a:xfrm>
                          <a:prstGeom prst="rect">
                            <a:avLst/>
                          </a:prstGeom>
                          <a:noFill/>
                          <a:ln>
                            <a:noFill/>
                          </a:ln>
                          <a:effectLst/>
                          <a:extLst/>
                        </p:spPr>
                      </p:pic>
                    </p:oleObj>
                  </mc:Fallback>
                </mc:AlternateContent>
              </a:graphicData>
            </a:graphic>
          </p:graphicFrame>
          <p:sp>
            <p:nvSpPr>
              <p:cNvPr id="83996" name="Line 41"/>
              <p:cNvSpPr>
                <a:spLocks noChangeShapeType="1"/>
              </p:cNvSpPr>
              <p:nvPr/>
            </p:nvSpPr>
            <p:spPr bwMode="auto">
              <a:xfrm>
                <a:off x="2983806" y="2347044"/>
                <a:ext cx="3175" cy="152876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97" name="Line 42"/>
              <p:cNvSpPr>
                <a:spLocks noChangeShapeType="1"/>
              </p:cNvSpPr>
              <p:nvPr/>
            </p:nvSpPr>
            <p:spPr bwMode="auto">
              <a:xfrm flipH="1" flipV="1">
                <a:off x="2986981" y="2361332"/>
                <a:ext cx="1728787" cy="158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98" name="Line 43"/>
              <p:cNvSpPr>
                <a:spLocks noChangeShapeType="1"/>
              </p:cNvSpPr>
              <p:nvPr/>
            </p:nvSpPr>
            <p:spPr bwMode="auto">
              <a:xfrm flipV="1">
                <a:off x="6947793" y="2362919"/>
                <a:ext cx="11113" cy="151288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3999" name="Line 44"/>
              <p:cNvSpPr>
                <a:spLocks noChangeShapeType="1"/>
              </p:cNvSpPr>
              <p:nvPr/>
            </p:nvSpPr>
            <p:spPr bwMode="auto">
              <a:xfrm flipV="1">
                <a:off x="5506343" y="2361332"/>
                <a:ext cx="1441450" cy="158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4000" name="Text Box 45"/>
              <p:cNvSpPr txBox="1">
                <a:spLocks noChangeArrowheads="1"/>
              </p:cNvSpPr>
              <p:nvPr/>
            </p:nvSpPr>
            <p:spPr bwMode="auto">
              <a:xfrm>
                <a:off x="3779143" y="2434357"/>
                <a:ext cx="817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R</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84001" name="Text Box 46"/>
              <p:cNvSpPr txBox="1">
                <a:spLocks noChangeArrowheads="1"/>
              </p:cNvSpPr>
              <p:nvPr/>
            </p:nvSpPr>
            <p:spPr bwMode="auto">
              <a:xfrm>
                <a:off x="5868293" y="2405782"/>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R</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84002" name="Rectangle 48"/>
              <p:cNvSpPr>
                <a:spLocks noChangeArrowheads="1"/>
              </p:cNvSpPr>
              <p:nvPr/>
            </p:nvSpPr>
            <p:spPr bwMode="auto">
              <a:xfrm>
                <a:off x="6876356" y="2766144"/>
                <a:ext cx="201612" cy="504825"/>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4003" name="Rectangle 49"/>
              <p:cNvSpPr>
                <a:spLocks noChangeArrowheads="1"/>
              </p:cNvSpPr>
              <p:nvPr/>
            </p:nvSpPr>
            <p:spPr bwMode="auto">
              <a:xfrm>
                <a:off x="5868293" y="2261319"/>
                <a:ext cx="503238" cy="215900"/>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84004" name="Group 50"/>
              <p:cNvGrpSpPr>
                <a:grpSpLocks/>
              </p:cNvGrpSpPr>
              <p:nvPr/>
            </p:nvGrpSpPr>
            <p:grpSpPr bwMode="auto">
              <a:xfrm rot="10800000">
                <a:off x="5363468" y="2794719"/>
                <a:ext cx="144463" cy="576263"/>
                <a:chOff x="2744" y="2931"/>
                <a:chExt cx="57" cy="283"/>
              </a:xfrm>
            </p:grpSpPr>
            <p:sp>
              <p:nvSpPr>
                <p:cNvPr id="84011" name="Arc 51"/>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4012" name="Arc 52"/>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4013" name="Arc 53"/>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84005" name="Group 54"/>
              <p:cNvGrpSpPr>
                <a:grpSpLocks/>
              </p:cNvGrpSpPr>
              <p:nvPr/>
            </p:nvGrpSpPr>
            <p:grpSpPr bwMode="auto">
              <a:xfrm>
                <a:off x="4715768" y="2794719"/>
                <a:ext cx="144463" cy="576263"/>
                <a:chOff x="2744" y="2931"/>
                <a:chExt cx="57" cy="283"/>
              </a:xfrm>
            </p:grpSpPr>
            <p:sp>
              <p:nvSpPr>
                <p:cNvPr id="84008" name="Arc 55"/>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4009" name="Arc 56"/>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4010" name="Arc 57"/>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84006" name="Rectangle 58"/>
              <p:cNvSpPr>
                <a:spLocks noChangeArrowheads="1"/>
              </p:cNvSpPr>
              <p:nvPr/>
            </p:nvSpPr>
            <p:spPr bwMode="auto">
              <a:xfrm>
                <a:off x="3779143" y="2262014"/>
                <a:ext cx="503238" cy="215900"/>
              </a:xfrm>
              <a:prstGeom prst="rect">
                <a:avLst/>
              </a:prstGeom>
              <a:gradFill rotWithShape="1">
                <a:gsLst>
                  <a:gs pos="0">
                    <a:srgbClr val="764700"/>
                  </a:gs>
                  <a:gs pos="50000">
                    <a:srgbClr val="FF9900"/>
                  </a:gs>
                  <a:gs pos="100000">
                    <a:srgbClr val="764700"/>
                  </a:gs>
                </a:gsLst>
                <a:lin ang="540000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sp>
          <p:nvSpPr>
            <p:cNvPr id="84007" name="Text Box 62"/>
            <p:cNvSpPr txBox="1">
              <a:spLocks noChangeArrowheads="1"/>
            </p:cNvSpPr>
            <p:nvPr/>
          </p:nvSpPr>
          <p:spPr bwMode="auto">
            <a:xfrm>
              <a:off x="7092280" y="2812866"/>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Z</a:t>
              </a:r>
              <a:r>
                <a:rPr kumimoji="1" lang="en-US" altLang="zh-CN" sz="2000" b="0" i="1" baseline="-25000" dirty="0">
                  <a:solidFill>
                    <a:schemeClr val="tx1"/>
                  </a:solidFill>
                  <a:ea typeface="宋体" pitchFamily="2" charset="-122"/>
                </a:rPr>
                <a:t>L</a:t>
              </a:r>
              <a:endParaRPr kumimoji="1" lang="en-US" altLang="zh-CN" sz="2000" b="0" i="1" dirty="0">
                <a:solidFill>
                  <a:schemeClr val="tx1"/>
                </a:solidFill>
                <a:ea typeface="宋体" pitchFamily="2" charset="-122"/>
              </a:endParaRPr>
            </a:p>
          </p:txBody>
        </p:sp>
      </p:grpSp>
      <p:sp>
        <p:nvSpPr>
          <p:cNvPr id="46" name="Text Box 65"/>
          <p:cNvSpPr txBox="1">
            <a:spLocks noChangeArrowheads="1"/>
          </p:cNvSpPr>
          <p:nvPr/>
        </p:nvSpPr>
        <p:spPr bwMode="auto">
          <a:xfrm>
            <a:off x="388938" y="519063"/>
            <a:ext cx="8288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en-US" altLang="zh-CN" sz="2400" dirty="0" smtClean="0">
                <a:solidFill>
                  <a:srgbClr val="990033"/>
                </a:solidFill>
              </a:rPr>
              <a:t>6.3.2 </a:t>
            </a:r>
            <a:r>
              <a:rPr lang="zh-CN" altLang="en-US" sz="2400" dirty="0" smtClean="0">
                <a:solidFill>
                  <a:srgbClr val="990033"/>
                </a:solidFill>
              </a:rPr>
              <a:t>包含</a:t>
            </a:r>
            <a:r>
              <a:rPr lang="zh-CN" altLang="en-US" sz="2400" dirty="0">
                <a:solidFill>
                  <a:srgbClr val="990033"/>
                </a:solidFill>
              </a:rPr>
              <a:t>变压器的电路的分析计算</a:t>
            </a:r>
            <a:endParaRPr lang="en-US" altLang="zh-CN" sz="2400" dirty="0">
              <a:solidFill>
                <a:srgbClr val="99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barn(inVertical)">
                                      <p:cBhvr>
                                        <p:cTn id="7" dur="5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barn(inVertical)">
                                      <p:cBhvr>
                                        <p:cTn id="17" dur="500"/>
                                        <p:tgtEl>
                                          <p:spTgt spid="839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3971"/>
                                        </p:tgtEl>
                                        <p:attrNameLst>
                                          <p:attrName>style.visibility</p:attrName>
                                        </p:attrNameLst>
                                      </p:cBhvr>
                                      <p:to>
                                        <p:strVal val="visible"/>
                                      </p:to>
                                    </p:set>
                                    <p:animEffect transition="in" filter="barn(inVertical)">
                                      <p:cBhvr>
                                        <p:cTn id="22" dur="500"/>
                                        <p:tgtEl>
                                          <p:spTgt spid="8397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3972"/>
                                        </p:tgtEl>
                                        <p:attrNameLst>
                                          <p:attrName>style.visibility</p:attrName>
                                        </p:attrNameLst>
                                      </p:cBhvr>
                                      <p:to>
                                        <p:strVal val="visible"/>
                                      </p:to>
                                    </p:set>
                                    <p:animEffect transition="in" filter="barn(inVertical)">
                                      <p:cBhvr>
                                        <p:cTn id="27" dur="500"/>
                                        <p:tgtEl>
                                          <p:spTgt spid="83972"/>
                                        </p:tgtEl>
                                      </p:cBhvr>
                                    </p:animEffect>
                                  </p:childTnLst>
                                </p:cTn>
                              </p:par>
                            </p:childTnLst>
                          </p:cTn>
                        </p:par>
                        <p:par>
                          <p:cTn id="28" fill="hold">
                            <p:stCondLst>
                              <p:cond delay="500"/>
                            </p:stCondLst>
                            <p:childTnLst>
                              <p:par>
                                <p:cTn id="29" presetID="16" presetClass="entr" presetSubtype="21" fill="hold" grpId="0" nodeType="afterEffect">
                                  <p:stCondLst>
                                    <p:cond delay="0"/>
                                  </p:stCondLst>
                                  <p:childTnLst>
                                    <p:set>
                                      <p:cBhvr>
                                        <p:cTn id="30" dur="1" fill="hold">
                                          <p:stCondLst>
                                            <p:cond delay="0"/>
                                          </p:stCondLst>
                                        </p:cTn>
                                        <p:tgtEl>
                                          <p:spTgt spid="83973"/>
                                        </p:tgtEl>
                                        <p:attrNameLst>
                                          <p:attrName>style.visibility</p:attrName>
                                        </p:attrNameLst>
                                      </p:cBhvr>
                                      <p:to>
                                        <p:strVal val="visible"/>
                                      </p:to>
                                    </p:set>
                                    <p:animEffect transition="in" filter="barn(inVertical)">
                                      <p:cBhvr>
                                        <p:cTn id="31"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3" grpId="0" animBg="1"/>
      <p:bldP spid="839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80" name="Text Box 12"/>
          <p:cNvSpPr txBox="1">
            <a:spLocks noChangeArrowheads="1"/>
          </p:cNvSpPr>
          <p:nvPr/>
        </p:nvSpPr>
        <p:spPr bwMode="auto">
          <a:xfrm>
            <a:off x="468313" y="620688"/>
            <a:ext cx="4751387"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dirty="0" smtClean="0">
                <a:solidFill>
                  <a:srgbClr val="990033"/>
                </a:solidFill>
                <a:ea typeface="宋体" charset="-122"/>
              </a:rPr>
              <a:t>二、理想变压器</a:t>
            </a:r>
            <a:r>
              <a:rPr kumimoji="1" lang="zh-CN" altLang="en-US" sz="2400" dirty="0">
                <a:solidFill>
                  <a:srgbClr val="990033"/>
                </a:solidFill>
                <a:ea typeface="宋体" charset="-122"/>
              </a:rPr>
              <a:t>的主要性能</a:t>
            </a:r>
          </a:p>
        </p:txBody>
      </p:sp>
      <p:grpSp>
        <p:nvGrpSpPr>
          <p:cNvPr id="186381" name="Group 13"/>
          <p:cNvGrpSpPr>
            <a:grpSpLocks/>
          </p:cNvGrpSpPr>
          <p:nvPr/>
        </p:nvGrpSpPr>
        <p:grpSpPr bwMode="auto">
          <a:xfrm>
            <a:off x="5707856" y="1723456"/>
            <a:ext cx="3144837" cy="1711325"/>
            <a:chOff x="340" y="1833"/>
            <a:chExt cx="1981" cy="1078"/>
          </a:xfrm>
        </p:grpSpPr>
        <p:grpSp>
          <p:nvGrpSpPr>
            <p:cNvPr id="86028" name="Group 14"/>
            <p:cNvGrpSpPr>
              <a:grpSpLocks/>
            </p:cNvGrpSpPr>
            <p:nvPr/>
          </p:nvGrpSpPr>
          <p:grpSpPr bwMode="auto">
            <a:xfrm>
              <a:off x="340" y="1833"/>
              <a:ext cx="1981" cy="1043"/>
              <a:chOff x="748" y="1516"/>
              <a:chExt cx="1981" cy="1043"/>
            </a:xfrm>
          </p:grpSpPr>
          <p:sp>
            <p:nvSpPr>
              <p:cNvPr id="86031" name="Rectangle 15"/>
              <p:cNvSpPr>
                <a:spLocks noChangeArrowheads="1"/>
              </p:cNvSpPr>
              <p:nvPr/>
            </p:nvSpPr>
            <p:spPr bwMode="auto">
              <a:xfrm>
                <a:off x="1211" y="1626"/>
                <a:ext cx="876" cy="933"/>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6032" name="Rectangle 16"/>
              <p:cNvSpPr>
                <a:spLocks noChangeArrowheads="1"/>
              </p:cNvSpPr>
              <p:nvPr/>
            </p:nvSpPr>
            <p:spPr bwMode="auto">
              <a:xfrm>
                <a:off x="1390" y="1792"/>
                <a:ext cx="482" cy="589"/>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6033" name="AutoShape 17"/>
              <p:cNvSpPr>
                <a:spLocks noChangeArrowheads="1"/>
              </p:cNvSpPr>
              <p:nvPr/>
            </p:nvSpPr>
            <p:spPr bwMode="auto">
              <a:xfrm>
                <a:off x="1283" y="1713"/>
                <a:ext cx="696" cy="742"/>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6034" name="Line 18"/>
              <p:cNvSpPr>
                <a:spLocks noChangeShapeType="1"/>
              </p:cNvSpPr>
              <p:nvPr/>
            </p:nvSpPr>
            <p:spPr bwMode="auto">
              <a:xfrm>
                <a:off x="1979" y="2068"/>
                <a:ext cx="0" cy="63"/>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grpSp>
            <p:nvGrpSpPr>
              <p:cNvPr id="86035" name="Group 19"/>
              <p:cNvGrpSpPr>
                <a:grpSpLocks/>
              </p:cNvGrpSpPr>
              <p:nvPr/>
            </p:nvGrpSpPr>
            <p:grpSpPr bwMode="auto">
              <a:xfrm>
                <a:off x="960" y="1842"/>
                <a:ext cx="472" cy="457"/>
                <a:chOff x="862" y="2612"/>
                <a:chExt cx="423" cy="450"/>
              </a:xfrm>
            </p:grpSpPr>
            <p:sp>
              <p:nvSpPr>
                <p:cNvPr id="86052" name="Freeform 20"/>
                <p:cNvSpPr>
                  <a:spLocks/>
                </p:cNvSpPr>
                <p:nvPr/>
              </p:nvSpPr>
              <p:spPr bwMode="auto">
                <a:xfrm>
                  <a:off x="892" y="2626"/>
                  <a:ext cx="348" cy="1"/>
                </a:xfrm>
                <a:custGeom>
                  <a:avLst/>
                  <a:gdLst>
                    <a:gd name="T0" fmla="*/ 0 w 739"/>
                    <a:gd name="T1" fmla="*/ 0 h 1"/>
                    <a:gd name="T2" fmla="*/ 36 w 739"/>
                    <a:gd name="T3" fmla="*/ 0 h 1"/>
                    <a:gd name="T4" fmla="*/ 0 60000 65536"/>
                    <a:gd name="T5" fmla="*/ 0 60000 65536"/>
                  </a:gdLst>
                  <a:ahLst/>
                  <a:cxnLst>
                    <a:cxn ang="T4">
                      <a:pos x="T0" y="T1"/>
                    </a:cxn>
                    <a:cxn ang="T5">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3" name="Line 21"/>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4" name="Freeform 22"/>
                <p:cNvSpPr>
                  <a:spLocks/>
                </p:cNvSpPr>
                <p:nvPr/>
              </p:nvSpPr>
              <p:spPr bwMode="auto">
                <a:xfrm>
                  <a:off x="1239" y="2624"/>
                  <a:ext cx="45" cy="36"/>
                </a:xfrm>
                <a:custGeom>
                  <a:avLst/>
                  <a:gdLst>
                    <a:gd name="T0" fmla="*/ 0 w 95"/>
                    <a:gd name="T1" fmla="*/ 0 h 60"/>
                    <a:gd name="T2" fmla="*/ 4 w 95"/>
                    <a:gd name="T3" fmla="*/ 2 h 60"/>
                    <a:gd name="T4" fmla="*/ 1 w 95"/>
                    <a:gd name="T5" fmla="*/ 8 h 60"/>
                    <a:gd name="T6" fmla="*/ 0 60000 65536"/>
                    <a:gd name="T7" fmla="*/ 0 60000 65536"/>
                    <a:gd name="T8" fmla="*/ 0 60000 65536"/>
                  </a:gdLst>
                  <a:ahLst/>
                  <a:cxnLst>
                    <a:cxn ang="T6">
                      <a:pos x="T0" y="T1"/>
                    </a:cxn>
                    <a:cxn ang="T7">
                      <a:pos x="T2" y="T3"/>
                    </a:cxn>
                    <a:cxn ang="T8">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5" name="Freeform 23"/>
                <p:cNvSpPr>
                  <a:spLocks/>
                </p:cNvSpPr>
                <p:nvPr/>
              </p:nvSpPr>
              <p:spPr bwMode="auto">
                <a:xfrm>
                  <a:off x="1061" y="2697"/>
                  <a:ext cx="223" cy="75"/>
                </a:xfrm>
                <a:custGeom>
                  <a:avLst/>
                  <a:gdLst>
                    <a:gd name="T0" fmla="*/ 3 w 474"/>
                    <a:gd name="T1" fmla="*/ 0 h 126"/>
                    <a:gd name="T2" fmla="*/ 0 w 474"/>
                    <a:gd name="T3" fmla="*/ 2 h 126"/>
                    <a:gd name="T4" fmla="*/ 4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6" name="Freeform 24"/>
                <p:cNvSpPr>
                  <a:spLocks/>
                </p:cNvSpPr>
                <p:nvPr/>
              </p:nvSpPr>
              <p:spPr bwMode="auto">
                <a:xfrm>
                  <a:off x="1061" y="2801"/>
                  <a:ext cx="223" cy="75"/>
                </a:xfrm>
                <a:custGeom>
                  <a:avLst/>
                  <a:gdLst>
                    <a:gd name="T0" fmla="*/ 3 w 474"/>
                    <a:gd name="T1" fmla="*/ 0 h 126"/>
                    <a:gd name="T2" fmla="*/ 0 w 474"/>
                    <a:gd name="T3" fmla="*/ 2 h 126"/>
                    <a:gd name="T4" fmla="*/ 3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7" name="Freeform 25"/>
                <p:cNvSpPr>
                  <a:spLocks/>
                </p:cNvSpPr>
                <p:nvPr/>
              </p:nvSpPr>
              <p:spPr bwMode="auto">
                <a:xfrm>
                  <a:off x="1055" y="2913"/>
                  <a:ext cx="230" cy="86"/>
                </a:xfrm>
                <a:custGeom>
                  <a:avLst/>
                  <a:gdLst>
                    <a:gd name="T0" fmla="*/ 2 w 487"/>
                    <a:gd name="T1" fmla="*/ 0 h 144"/>
                    <a:gd name="T2" fmla="*/ 0 w 487"/>
                    <a:gd name="T3" fmla="*/ 3 h 144"/>
                    <a:gd name="T4" fmla="*/ 4 w 487"/>
                    <a:gd name="T5" fmla="*/ 7 h 144"/>
                    <a:gd name="T6" fmla="*/ 21 w 487"/>
                    <a:gd name="T7" fmla="*/ 10 h 144"/>
                    <a:gd name="T8" fmla="*/ 21 w 487"/>
                    <a:gd name="T9" fmla="*/ 18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8" name="Oval 26"/>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6059" name="Oval 27"/>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sp>
            <p:nvSpPr>
              <p:cNvPr id="86036" name="Line 28"/>
              <p:cNvSpPr>
                <a:spLocks noChangeShapeType="1"/>
              </p:cNvSpPr>
              <p:nvPr/>
            </p:nvSpPr>
            <p:spPr bwMode="auto">
              <a:xfrm>
                <a:off x="959" y="1773"/>
                <a:ext cx="18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37" name="Text Box 29"/>
              <p:cNvSpPr txBox="1">
                <a:spLocks noChangeArrowheads="1"/>
              </p:cNvSpPr>
              <p:nvPr/>
            </p:nvSpPr>
            <p:spPr bwMode="auto">
              <a:xfrm>
                <a:off x="1497" y="1575"/>
                <a:ext cx="3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r>
                  <a:rPr kumimoji="1" lang="en-US" altLang="zh-CN" sz="2000" b="0" i="1" dirty="0">
                    <a:solidFill>
                      <a:schemeClr val="tx1"/>
                    </a:solidFill>
                    <a:ea typeface="宋体" pitchFamily="2" charset="-122"/>
                    <a:sym typeface="Symbol" pitchFamily="18" charset="2"/>
                  </a:rPr>
                  <a:t></a:t>
                </a:r>
                <a:endParaRPr kumimoji="1" lang="en-US" altLang="zh-CN" sz="2000" b="0" dirty="0">
                  <a:solidFill>
                    <a:schemeClr val="tx1"/>
                  </a:solidFill>
                  <a:ea typeface="宋体" pitchFamily="2" charset="-122"/>
                </a:endParaRPr>
              </a:p>
            </p:txBody>
          </p:sp>
          <p:sp>
            <p:nvSpPr>
              <p:cNvPr id="86038" name="Text Box 30"/>
              <p:cNvSpPr txBox="1">
                <a:spLocks noChangeArrowheads="1"/>
              </p:cNvSpPr>
              <p:nvPr/>
            </p:nvSpPr>
            <p:spPr bwMode="auto">
              <a:xfrm>
                <a:off x="964" y="1516"/>
                <a:ext cx="20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r>
                  <a:rPr kumimoji="1" lang="en-US" altLang="zh-CN" sz="2000" b="0" i="1" dirty="0" err="1">
                    <a:solidFill>
                      <a:schemeClr val="tx1"/>
                    </a:solidFill>
                    <a:ea typeface="宋体" pitchFamily="2" charset="-122"/>
                  </a:rPr>
                  <a:t>i</a:t>
                </a:r>
                <a:endParaRPr kumimoji="1" lang="en-US" altLang="zh-CN" sz="2000" b="0" dirty="0">
                  <a:solidFill>
                    <a:schemeClr val="tx1"/>
                  </a:solidFill>
                  <a:ea typeface="宋体" pitchFamily="2" charset="-122"/>
                </a:endParaRPr>
              </a:p>
            </p:txBody>
          </p:sp>
          <p:grpSp>
            <p:nvGrpSpPr>
              <p:cNvPr id="86039" name="Group 31"/>
              <p:cNvGrpSpPr>
                <a:grpSpLocks/>
              </p:cNvGrpSpPr>
              <p:nvPr/>
            </p:nvGrpSpPr>
            <p:grpSpPr bwMode="auto">
              <a:xfrm flipH="1">
                <a:off x="1819" y="1870"/>
                <a:ext cx="589" cy="439"/>
                <a:chOff x="862" y="2612"/>
                <a:chExt cx="423" cy="450"/>
              </a:xfrm>
            </p:grpSpPr>
            <p:sp>
              <p:nvSpPr>
                <p:cNvPr id="86044" name="Freeform 32"/>
                <p:cNvSpPr>
                  <a:spLocks/>
                </p:cNvSpPr>
                <p:nvPr/>
              </p:nvSpPr>
              <p:spPr bwMode="auto">
                <a:xfrm>
                  <a:off x="892" y="2626"/>
                  <a:ext cx="348" cy="1"/>
                </a:xfrm>
                <a:custGeom>
                  <a:avLst/>
                  <a:gdLst>
                    <a:gd name="T0" fmla="*/ 0 w 739"/>
                    <a:gd name="T1" fmla="*/ 0 h 1"/>
                    <a:gd name="T2" fmla="*/ 36 w 739"/>
                    <a:gd name="T3" fmla="*/ 0 h 1"/>
                    <a:gd name="T4" fmla="*/ 0 60000 65536"/>
                    <a:gd name="T5" fmla="*/ 0 60000 65536"/>
                  </a:gdLst>
                  <a:ahLst/>
                  <a:cxnLst>
                    <a:cxn ang="T4">
                      <a:pos x="T0" y="T1"/>
                    </a:cxn>
                    <a:cxn ang="T5">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45" name="Line 33"/>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46" name="Freeform 34"/>
                <p:cNvSpPr>
                  <a:spLocks/>
                </p:cNvSpPr>
                <p:nvPr/>
              </p:nvSpPr>
              <p:spPr bwMode="auto">
                <a:xfrm>
                  <a:off x="1239" y="2624"/>
                  <a:ext cx="45" cy="36"/>
                </a:xfrm>
                <a:custGeom>
                  <a:avLst/>
                  <a:gdLst>
                    <a:gd name="T0" fmla="*/ 0 w 95"/>
                    <a:gd name="T1" fmla="*/ 0 h 60"/>
                    <a:gd name="T2" fmla="*/ 4 w 95"/>
                    <a:gd name="T3" fmla="*/ 2 h 60"/>
                    <a:gd name="T4" fmla="*/ 1 w 95"/>
                    <a:gd name="T5" fmla="*/ 8 h 60"/>
                    <a:gd name="T6" fmla="*/ 0 60000 65536"/>
                    <a:gd name="T7" fmla="*/ 0 60000 65536"/>
                    <a:gd name="T8" fmla="*/ 0 60000 65536"/>
                  </a:gdLst>
                  <a:ahLst/>
                  <a:cxnLst>
                    <a:cxn ang="T6">
                      <a:pos x="T0" y="T1"/>
                    </a:cxn>
                    <a:cxn ang="T7">
                      <a:pos x="T2" y="T3"/>
                    </a:cxn>
                    <a:cxn ang="T8">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47" name="Freeform 35"/>
                <p:cNvSpPr>
                  <a:spLocks/>
                </p:cNvSpPr>
                <p:nvPr/>
              </p:nvSpPr>
              <p:spPr bwMode="auto">
                <a:xfrm>
                  <a:off x="1061" y="2697"/>
                  <a:ext cx="223" cy="75"/>
                </a:xfrm>
                <a:custGeom>
                  <a:avLst/>
                  <a:gdLst>
                    <a:gd name="T0" fmla="*/ 3 w 474"/>
                    <a:gd name="T1" fmla="*/ 0 h 126"/>
                    <a:gd name="T2" fmla="*/ 0 w 474"/>
                    <a:gd name="T3" fmla="*/ 2 h 126"/>
                    <a:gd name="T4" fmla="*/ 4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48" name="Freeform 36"/>
                <p:cNvSpPr>
                  <a:spLocks/>
                </p:cNvSpPr>
                <p:nvPr/>
              </p:nvSpPr>
              <p:spPr bwMode="auto">
                <a:xfrm>
                  <a:off x="1061" y="2801"/>
                  <a:ext cx="223" cy="75"/>
                </a:xfrm>
                <a:custGeom>
                  <a:avLst/>
                  <a:gdLst>
                    <a:gd name="T0" fmla="*/ 3 w 474"/>
                    <a:gd name="T1" fmla="*/ 0 h 126"/>
                    <a:gd name="T2" fmla="*/ 0 w 474"/>
                    <a:gd name="T3" fmla="*/ 2 h 126"/>
                    <a:gd name="T4" fmla="*/ 3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49" name="Freeform 37"/>
                <p:cNvSpPr>
                  <a:spLocks/>
                </p:cNvSpPr>
                <p:nvPr/>
              </p:nvSpPr>
              <p:spPr bwMode="auto">
                <a:xfrm>
                  <a:off x="1055" y="2913"/>
                  <a:ext cx="230" cy="86"/>
                </a:xfrm>
                <a:custGeom>
                  <a:avLst/>
                  <a:gdLst>
                    <a:gd name="T0" fmla="*/ 2 w 487"/>
                    <a:gd name="T1" fmla="*/ 0 h 144"/>
                    <a:gd name="T2" fmla="*/ 0 w 487"/>
                    <a:gd name="T3" fmla="*/ 3 h 144"/>
                    <a:gd name="T4" fmla="*/ 4 w 487"/>
                    <a:gd name="T5" fmla="*/ 7 h 144"/>
                    <a:gd name="T6" fmla="*/ 21 w 487"/>
                    <a:gd name="T7" fmla="*/ 10 h 144"/>
                    <a:gd name="T8" fmla="*/ 21 w 487"/>
                    <a:gd name="T9" fmla="*/ 18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endParaRPr>
                </a:p>
              </p:txBody>
            </p:sp>
            <p:sp>
              <p:nvSpPr>
                <p:cNvPr id="86050" name="Oval 38"/>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6051" name="Oval 39"/>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sp>
            <p:nvSpPr>
              <p:cNvPr id="86040" name="Text Box 40"/>
              <p:cNvSpPr txBox="1">
                <a:spLocks noChangeArrowheads="1"/>
              </p:cNvSpPr>
              <p:nvPr/>
            </p:nvSpPr>
            <p:spPr bwMode="auto">
              <a:xfrm>
                <a:off x="748" y="1724"/>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1</a:t>
                </a:r>
              </a:p>
            </p:txBody>
          </p:sp>
          <p:sp>
            <p:nvSpPr>
              <p:cNvPr id="86041" name="Text Box 41"/>
              <p:cNvSpPr txBox="1">
                <a:spLocks noChangeArrowheads="1"/>
              </p:cNvSpPr>
              <p:nvPr/>
            </p:nvSpPr>
            <p:spPr bwMode="auto">
              <a:xfrm>
                <a:off x="748" y="211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1'</a:t>
                </a:r>
              </a:p>
            </p:txBody>
          </p:sp>
          <p:sp>
            <p:nvSpPr>
              <p:cNvPr id="86042" name="Text Box 42"/>
              <p:cNvSpPr txBox="1">
                <a:spLocks noChangeArrowheads="1"/>
              </p:cNvSpPr>
              <p:nvPr/>
            </p:nvSpPr>
            <p:spPr bwMode="auto">
              <a:xfrm>
                <a:off x="2408" y="172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2</a:t>
                </a:r>
              </a:p>
            </p:txBody>
          </p:sp>
          <p:sp>
            <p:nvSpPr>
              <p:cNvPr id="86043" name="Text Box 43"/>
              <p:cNvSpPr txBox="1">
                <a:spLocks noChangeArrowheads="1"/>
              </p:cNvSpPr>
              <p:nvPr/>
            </p:nvSpPr>
            <p:spPr bwMode="auto">
              <a:xfrm>
                <a:off x="2408" y="211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2'</a:t>
                </a:r>
              </a:p>
            </p:txBody>
          </p:sp>
        </p:grpSp>
        <p:sp>
          <p:nvSpPr>
            <p:cNvPr id="86029" name="Text Box 44"/>
            <p:cNvSpPr txBox="1">
              <a:spLocks noChangeArrowheads="1"/>
            </p:cNvSpPr>
            <p:nvPr/>
          </p:nvSpPr>
          <p:spPr bwMode="auto">
            <a:xfrm>
              <a:off x="551" y="2659"/>
              <a:ext cx="2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dirty="0">
                  <a:solidFill>
                    <a:schemeClr val="tx1"/>
                  </a:solidFill>
                  <a:ea typeface="仿宋_GB2312" pitchFamily="49" charset="-122"/>
                </a:rPr>
                <a:t>N</a:t>
              </a:r>
              <a:r>
                <a:rPr lang="en-US" altLang="zh-CN" sz="2000" b="0" baseline="-25000" dirty="0">
                  <a:solidFill>
                    <a:schemeClr val="tx1"/>
                  </a:solidFill>
                  <a:ea typeface="仿宋_GB2312" pitchFamily="49" charset="-122"/>
                </a:rPr>
                <a:t>1</a:t>
              </a:r>
            </a:p>
          </p:txBody>
        </p:sp>
        <p:sp>
          <p:nvSpPr>
            <p:cNvPr id="86030" name="Text Box 45"/>
            <p:cNvSpPr txBox="1">
              <a:spLocks noChangeArrowheads="1"/>
            </p:cNvSpPr>
            <p:nvPr/>
          </p:nvSpPr>
          <p:spPr bwMode="auto">
            <a:xfrm>
              <a:off x="1655" y="2659"/>
              <a:ext cx="4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a:solidFill>
                    <a:schemeClr val="tx1"/>
                  </a:solidFill>
                  <a:ea typeface="仿宋_GB2312" pitchFamily="49" charset="-122"/>
                </a:rPr>
                <a:t>N</a:t>
              </a:r>
              <a:r>
                <a:rPr lang="en-US" altLang="zh-CN" sz="2000" b="0" baseline="-25000">
                  <a:solidFill>
                    <a:schemeClr val="tx1"/>
                  </a:solidFill>
                  <a:ea typeface="仿宋_GB2312" pitchFamily="49" charset="-122"/>
                </a:rPr>
                <a:t>2</a:t>
              </a:r>
            </a:p>
          </p:txBody>
        </p:sp>
      </p:grpSp>
      <p:sp>
        <p:nvSpPr>
          <p:cNvPr id="186414" name="Text Box 46"/>
          <p:cNvSpPr txBox="1">
            <a:spLocks noChangeArrowheads="1"/>
          </p:cNvSpPr>
          <p:nvPr/>
        </p:nvSpPr>
        <p:spPr bwMode="auto">
          <a:xfrm>
            <a:off x="792163" y="1196752"/>
            <a:ext cx="252095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spcBef>
                <a:spcPct val="50000"/>
              </a:spcBef>
            </a:pPr>
            <a:r>
              <a:rPr kumimoji="1" lang="en-US" altLang="zh-CN" sz="2400" dirty="0" smtClean="0">
                <a:solidFill>
                  <a:schemeClr val="accent2"/>
                </a:solidFill>
                <a:ea typeface="宋体" charset="-122"/>
              </a:rPr>
              <a:t>1. </a:t>
            </a:r>
            <a:r>
              <a:rPr kumimoji="1" lang="zh-CN" altLang="en-US" sz="2400" dirty="0" smtClean="0">
                <a:solidFill>
                  <a:schemeClr val="accent2"/>
                </a:solidFill>
                <a:ea typeface="宋体" charset="-122"/>
              </a:rPr>
              <a:t>变压</a:t>
            </a:r>
            <a:r>
              <a:rPr kumimoji="1" lang="zh-CN" altLang="en-US" sz="2400" dirty="0">
                <a:solidFill>
                  <a:schemeClr val="accent2"/>
                </a:solidFill>
                <a:ea typeface="宋体" charset="-122"/>
              </a:rPr>
              <a:t>关系</a:t>
            </a:r>
          </a:p>
        </p:txBody>
      </p:sp>
      <p:graphicFrame>
        <p:nvGraphicFramePr>
          <p:cNvPr id="186415" name="Object 47"/>
          <p:cNvGraphicFramePr>
            <a:graphicFrameLocks noChangeAspect="1"/>
          </p:cNvGraphicFramePr>
          <p:nvPr>
            <p:extLst>
              <p:ext uri="{D42A27DB-BD31-4B8C-83A1-F6EECF244321}">
                <p14:modId xmlns:p14="http://schemas.microsoft.com/office/powerpoint/2010/main" val="3117840264"/>
              </p:ext>
            </p:extLst>
          </p:nvPr>
        </p:nvGraphicFramePr>
        <p:xfrm>
          <a:off x="2844006" y="1916832"/>
          <a:ext cx="1211112" cy="411480"/>
        </p:xfrm>
        <a:graphic>
          <a:graphicData uri="http://schemas.openxmlformats.org/presentationml/2006/ole">
            <mc:AlternateContent xmlns:mc="http://schemas.openxmlformats.org/markup-compatibility/2006">
              <mc:Choice xmlns:v="urn:schemas-microsoft-com:vml" Requires="v">
                <p:oleObj spid="_x0000_s86455" name="Equation" r:id="rId3" imgW="672840" imgH="228600" progId="Equation.DSMT4">
                  <p:embed/>
                </p:oleObj>
              </mc:Choice>
              <mc:Fallback>
                <p:oleObj name="Equation" r:id="rId3" imgW="672840" imgH="228600" progId="Equation.DSMT4">
                  <p:embed/>
                  <p:pic>
                    <p:nvPicPr>
                      <p:cNvPr id="0" name="Object 47"/>
                      <p:cNvPicPr>
                        <a:picLocks noChangeAspect="1" noChangeArrowheads="1"/>
                      </p:cNvPicPr>
                      <p:nvPr/>
                    </p:nvPicPr>
                    <p:blipFill>
                      <a:blip r:embed="rId4"/>
                      <a:srcRect/>
                      <a:stretch>
                        <a:fillRect/>
                      </a:stretch>
                    </p:blipFill>
                    <p:spPr bwMode="auto">
                      <a:xfrm>
                        <a:off x="2844006" y="1916832"/>
                        <a:ext cx="1211112" cy="411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16" name="Object 48"/>
          <p:cNvGraphicFramePr>
            <a:graphicFrameLocks noChangeAspect="1"/>
          </p:cNvGraphicFramePr>
          <p:nvPr>
            <p:extLst>
              <p:ext uri="{D42A27DB-BD31-4B8C-83A1-F6EECF244321}">
                <p14:modId xmlns:p14="http://schemas.microsoft.com/office/powerpoint/2010/main" val="1793400462"/>
              </p:ext>
            </p:extLst>
          </p:nvPr>
        </p:nvGraphicFramePr>
        <p:xfrm>
          <a:off x="1331640" y="1988840"/>
          <a:ext cx="548208" cy="296784"/>
        </p:xfrm>
        <a:graphic>
          <a:graphicData uri="http://schemas.openxmlformats.org/presentationml/2006/ole">
            <mc:AlternateContent xmlns:mc="http://schemas.openxmlformats.org/markup-compatibility/2006">
              <mc:Choice xmlns:v="urn:schemas-microsoft-com:vml" Requires="v">
                <p:oleObj spid="_x0000_s86456" name="Equation" r:id="rId5" imgW="304560" imgH="164880" progId="Equation.DSMT4">
                  <p:embed/>
                </p:oleObj>
              </mc:Choice>
              <mc:Fallback>
                <p:oleObj name="Equation" r:id="rId5" imgW="304560" imgH="164880" progId="Equation.DSMT4">
                  <p:embed/>
                  <p:pic>
                    <p:nvPicPr>
                      <p:cNvPr id="0" name="Object 48"/>
                      <p:cNvPicPr>
                        <a:picLocks noChangeAspect="1" noChangeArrowheads="1"/>
                      </p:cNvPicPr>
                      <p:nvPr/>
                    </p:nvPicPr>
                    <p:blipFill>
                      <a:blip r:embed="rId6"/>
                      <a:srcRect/>
                      <a:stretch>
                        <a:fillRect/>
                      </a:stretch>
                    </p:blipFill>
                    <p:spPr bwMode="auto">
                      <a:xfrm>
                        <a:off x="1331640" y="1988840"/>
                        <a:ext cx="548208" cy="296784"/>
                      </a:xfrm>
                      <a:prstGeom prst="rect">
                        <a:avLst/>
                      </a:prstGeom>
                      <a:noFill/>
                      <a:ln>
                        <a:noFill/>
                      </a:ln>
                      <a:effectLst/>
                      <a:extLst/>
                    </p:spPr>
                  </p:pic>
                </p:oleObj>
              </mc:Fallback>
            </mc:AlternateContent>
          </a:graphicData>
        </a:graphic>
      </p:graphicFrame>
      <p:sp>
        <p:nvSpPr>
          <p:cNvPr id="186417" name="Line 49"/>
          <p:cNvSpPr>
            <a:spLocks noChangeShapeType="1"/>
          </p:cNvSpPr>
          <p:nvPr/>
        </p:nvSpPr>
        <p:spPr bwMode="auto">
          <a:xfrm>
            <a:off x="2052638" y="2132856"/>
            <a:ext cx="57785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graphicFrame>
        <p:nvGraphicFramePr>
          <p:cNvPr id="186418" name="Object 50"/>
          <p:cNvGraphicFramePr>
            <a:graphicFrameLocks noChangeAspect="1"/>
          </p:cNvGraphicFramePr>
          <p:nvPr>
            <p:extLst>
              <p:ext uri="{D42A27DB-BD31-4B8C-83A1-F6EECF244321}">
                <p14:modId xmlns:p14="http://schemas.microsoft.com/office/powerpoint/2010/main" val="2922584888"/>
              </p:ext>
            </p:extLst>
          </p:nvPr>
        </p:nvGraphicFramePr>
        <p:xfrm>
          <a:off x="1331640" y="2572838"/>
          <a:ext cx="1234440" cy="708264"/>
        </p:xfrm>
        <a:graphic>
          <a:graphicData uri="http://schemas.openxmlformats.org/presentationml/2006/ole">
            <mc:AlternateContent xmlns:mc="http://schemas.openxmlformats.org/markup-compatibility/2006">
              <mc:Choice xmlns:v="urn:schemas-microsoft-com:vml" Requires="v">
                <p:oleObj spid="_x0000_s86457" name="Equation" r:id="rId7" imgW="685800" imgH="393480" progId="Equation.DSMT4">
                  <p:embed/>
                </p:oleObj>
              </mc:Choice>
              <mc:Fallback>
                <p:oleObj name="Equation" r:id="rId7" imgW="685800" imgH="393480" progId="Equation.DSMT4">
                  <p:embed/>
                  <p:pic>
                    <p:nvPicPr>
                      <p:cNvPr id="0" name="Object 50"/>
                      <p:cNvPicPr>
                        <a:picLocks noChangeAspect="1" noChangeArrowheads="1"/>
                      </p:cNvPicPr>
                      <p:nvPr/>
                    </p:nvPicPr>
                    <p:blipFill>
                      <a:blip r:embed="rId8"/>
                      <a:srcRect/>
                      <a:stretch>
                        <a:fillRect/>
                      </a:stretch>
                    </p:blipFill>
                    <p:spPr bwMode="auto">
                      <a:xfrm>
                        <a:off x="1331640" y="2572838"/>
                        <a:ext cx="1234440" cy="70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19" name="Object 51"/>
          <p:cNvGraphicFramePr>
            <a:graphicFrameLocks noChangeAspect="1"/>
          </p:cNvGraphicFramePr>
          <p:nvPr>
            <p:extLst>
              <p:ext uri="{D42A27DB-BD31-4B8C-83A1-F6EECF244321}">
                <p14:modId xmlns:p14="http://schemas.microsoft.com/office/powerpoint/2010/main" val="3108067095"/>
              </p:ext>
            </p:extLst>
          </p:nvPr>
        </p:nvGraphicFramePr>
        <p:xfrm>
          <a:off x="2987824" y="2556511"/>
          <a:ext cx="1279800" cy="708264"/>
        </p:xfrm>
        <a:graphic>
          <a:graphicData uri="http://schemas.openxmlformats.org/presentationml/2006/ole">
            <mc:AlternateContent xmlns:mc="http://schemas.openxmlformats.org/markup-compatibility/2006">
              <mc:Choice xmlns:v="urn:schemas-microsoft-com:vml" Requires="v">
                <p:oleObj spid="_x0000_s86458" name="Equation" r:id="rId9" imgW="711000" imgH="393480" progId="Equation.DSMT4">
                  <p:embed/>
                </p:oleObj>
              </mc:Choice>
              <mc:Fallback>
                <p:oleObj name="Equation" r:id="rId9" imgW="711000" imgH="393480" progId="Equation.DSMT4">
                  <p:embed/>
                  <p:pic>
                    <p:nvPicPr>
                      <p:cNvPr id="0" name="Object 51"/>
                      <p:cNvPicPr>
                        <a:picLocks noChangeAspect="1" noChangeArrowheads="1"/>
                      </p:cNvPicPr>
                      <p:nvPr/>
                    </p:nvPicPr>
                    <p:blipFill>
                      <a:blip r:embed="rId10"/>
                      <a:srcRect/>
                      <a:stretch>
                        <a:fillRect/>
                      </a:stretch>
                    </p:blipFill>
                    <p:spPr bwMode="auto">
                      <a:xfrm>
                        <a:off x="2987824" y="2556511"/>
                        <a:ext cx="1279800" cy="70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
          <p:cNvGraphicFramePr>
            <a:graphicFrameLocks noChangeAspect="1"/>
          </p:cNvGraphicFramePr>
          <p:nvPr>
            <p:extLst>
              <p:ext uri="{D42A27DB-BD31-4B8C-83A1-F6EECF244321}">
                <p14:modId xmlns:p14="http://schemas.microsoft.com/office/powerpoint/2010/main" val="3248188904"/>
              </p:ext>
            </p:extLst>
          </p:nvPr>
        </p:nvGraphicFramePr>
        <p:xfrm>
          <a:off x="1739900" y="4434131"/>
          <a:ext cx="1597596" cy="829122"/>
        </p:xfrm>
        <a:graphic>
          <a:graphicData uri="http://schemas.openxmlformats.org/presentationml/2006/ole">
            <mc:AlternateContent xmlns:mc="http://schemas.openxmlformats.org/markup-compatibility/2006">
              <mc:Choice xmlns:v="urn:schemas-microsoft-com:vml" Requires="v">
                <p:oleObj spid="_x0000_s86459" name="Equation" r:id="rId11" imgW="752607" imgH="390589" progId="Equation.DSMT4">
                  <p:embed/>
                </p:oleObj>
              </mc:Choice>
              <mc:Fallback>
                <p:oleObj name="Equation" r:id="rId11" imgW="752607" imgH="39058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9900" y="4434131"/>
                        <a:ext cx="1597596" cy="829122"/>
                      </a:xfrm>
                      <a:prstGeom prst="rect">
                        <a:avLst/>
                      </a:prstGeom>
                      <a:noFill/>
                      <a:ln>
                        <a:noFill/>
                      </a:ln>
                      <a:effectLst/>
                      <a:extLst/>
                    </p:spPr>
                  </p:pic>
                </p:oleObj>
              </mc:Fallback>
            </mc:AlternateContent>
          </a:graphicData>
        </a:graphic>
      </p:graphicFrame>
      <p:grpSp>
        <p:nvGrpSpPr>
          <p:cNvPr id="47" name="Group 11"/>
          <p:cNvGrpSpPr>
            <a:grpSpLocks/>
          </p:cNvGrpSpPr>
          <p:nvPr/>
        </p:nvGrpSpPr>
        <p:grpSpPr bwMode="auto">
          <a:xfrm>
            <a:off x="4583112" y="3861048"/>
            <a:ext cx="3802061" cy="2271713"/>
            <a:chOff x="2887" y="210"/>
            <a:chExt cx="2395" cy="1431"/>
          </a:xfrm>
        </p:grpSpPr>
        <p:sp>
          <p:nvSpPr>
            <p:cNvPr id="48" name="Rectangle 12" descr="羊皮纸"/>
            <p:cNvSpPr>
              <a:spLocks noChangeArrowheads="1"/>
            </p:cNvSpPr>
            <p:nvPr/>
          </p:nvSpPr>
          <p:spPr bwMode="auto">
            <a:xfrm>
              <a:off x="3395" y="1389"/>
              <a:ext cx="1390" cy="25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spcBef>
                  <a:spcPct val="50000"/>
                </a:spcBef>
              </a:pPr>
              <a:r>
                <a:rPr lang="zh-CN" altLang="en-US" sz="2000" dirty="0">
                  <a:solidFill>
                    <a:schemeClr val="tx1"/>
                  </a:solidFill>
                  <a:latin typeface="Arial" charset="0"/>
                </a:rPr>
                <a:t>理想变压器模型</a:t>
              </a:r>
            </a:p>
          </p:txBody>
        </p:sp>
        <p:grpSp>
          <p:nvGrpSpPr>
            <p:cNvPr id="49" name="Group 13"/>
            <p:cNvGrpSpPr>
              <a:grpSpLocks/>
            </p:cNvGrpSpPr>
            <p:nvPr/>
          </p:nvGrpSpPr>
          <p:grpSpPr bwMode="auto">
            <a:xfrm>
              <a:off x="2887" y="210"/>
              <a:ext cx="2395" cy="1089"/>
              <a:chOff x="1663" y="1933"/>
              <a:chExt cx="2395" cy="1089"/>
            </a:xfrm>
          </p:grpSpPr>
          <p:sp>
            <p:nvSpPr>
              <p:cNvPr id="50" name="Line 14"/>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51" name="Line 15"/>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52" name="Line 16"/>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53" name="Text Box 17"/>
              <p:cNvSpPr txBox="1">
                <a:spLocks noChangeArrowheads="1"/>
              </p:cNvSpPr>
              <p:nvPr/>
            </p:nvSpPr>
            <p:spPr bwMode="auto">
              <a:xfrm>
                <a:off x="2493" y="2231"/>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dirty="0">
                    <a:solidFill>
                      <a:schemeClr val="tx1"/>
                    </a:solidFill>
                    <a:ea typeface="宋体" pitchFamily="2" charset="-122"/>
                  </a:rPr>
                  <a:t>*</a:t>
                </a:r>
              </a:p>
            </p:txBody>
          </p:sp>
          <p:sp>
            <p:nvSpPr>
              <p:cNvPr id="54" name="Text Box 18"/>
              <p:cNvSpPr txBox="1">
                <a:spLocks noChangeArrowheads="1"/>
              </p:cNvSpPr>
              <p:nvPr/>
            </p:nvSpPr>
            <p:spPr bwMode="auto">
              <a:xfrm>
                <a:off x="3061" y="2241"/>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a:t>
                </a:r>
              </a:p>
            </p:txBody>
          </p:sp>
          <p:sp>
            <p:nvSpPr>
              <p:cNvPr id="55" name="Text Box 19"/>
              <p:cNvSpPr txBox="1">
                <a:spLocks noChangeArrowheads="1"/>
              </p:cNvSpPr>
              <p:nvPr/>
            </p:nvSpPr>
            <p:spPr bwMode="auto">
              <a:xfrm>
                <a:off x="2699" y="1933"/>
                <a:ext cx="3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i="1" dirty="0">
                    <a:solidFill>
                      <a:schemeClr val="tx1"/>
                    </a:solidFill>
                    <a:ea typeface="宋体" pitchFamily="2" charset="-122"/>
                  </a:rPr>
                  <a:t>n</a:t>
                </a:r>
                <a:r>
                  <a:rPr kumimoji="1" lang="en-US" altLang="zh-CN" sz="2400" b="0" dirty="0">
                    <a:solidFill>
                      <a:schemeClr val="tx1"/>
                    </a:solidFill>
                    <a:ea typeface="宋体" pitchFamily="2" charset="-122"/>
                  </a:rPr>
                  <a:t>:1</a:t>
                </a:r>
              </a:p>
            </p:txBody>
          </p:sp>
          <p:sp>
            <p:nvSpPr>
              <p:cNvPr id="56" name="Text Box 20"/>
              <p:cNvSpPr txBox="1">
                <a:spLocks noChangeArrowheads="1"/>
              </p:cNvSpPr>
              <p:nvPr/>
            </p:nvSpPr>
            <p:spPr bwMode="auto">
              <a:xfrm>
                <a:off x="1697" y="2115"/>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dirty="0">
                    <a:solidFill>
                      <a:schemeClr val="tx1"/>
                    </a:solidFill>
                    <a:ea typeface="宋体" pitchFamily="2" charset="-122"/>
                  </a:rPr>
                  <a:t>+</a:t>
                </a:r>
              </a:p>
            </p:txBody>
          </p:sp>
          <p:sp>
            <p:nvSpPr>
              <p:cNvPr id="57" name="Text Box 21"/>
              <p:cNvSpPr txBox="1">
                <a:spLocks noChangeArrowheads="1"/>
              </p:cNvSpPr>
              <p:nvPr/>
            </p:nvSpPr>
            <p:spPr bwMode="auto">
              <a:xfrm>
                <a:off x="1715" y="265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dirty="0">
                    <a:solidFill>
                      <a:schemeClr val="tx1"/>
                    </a:solidFill>
                    <a:ea typeface="宋体" pitchFamily="2" charset="-122"/>
                  </a:rPr>
                  <a:t>_</a:t>
                </a:r>
              </a:p>
            </p:txBody>
          </p:sp>
          <p:sp>
            <p:nvSpPr>
              <p:cNvPr id="58" name="Text Box 22"/>
              <p:cNvSpPr txBox="1">
                <a:spLocks noChangeArrowheads="1"/>
              </p:cNvSpPr>
              <p:nvPr/>
            </p:nvSpPr>
            <p:spPr bwMode="auto">
              <a:xfrm>
                <a:off x="1663" y="2387"/>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i="1" dirty="0">
                    <a:solidFill>
                      <a:schemeClr val="tx1"/>
                    </a:solidFill>
                    <a:ea typeface="宋体" pitchFamily="2" charset="-122"/>
                  </a:rPr>
                  <a:t>v</a:t>
                </a:r>
                <a:r>
                  <a:rPr kumimoji="1" lang="en-US" altLang="zh-CN" sz="2400" b="0" baseline="-25000" dirty="0">
                    <a:solidFill>
                      <a:schemeClr val="tx1"/>
                    </a:solidFill>
                    <a:ea typeface="宋体" pitchFamily="2" charset="-122"/>
                  </a:rPr>
                  <a:t>1</a:t>
                </a:r>
                <a:endParaRPr kumimoji="1" lang="en-US" altLang="zh-CN" sz="2400" b="0" dirty="0">
                  <a:solidFill>
                    <a:schemeClr val="tx1"/>
                  </a:solidFill>
                  <a:ea typeface="宋体" pitchFamily="2" charset="-122"/>
                </a:endParaRPr>
              </a:p>
            </p:txBody>
          </p:sp>
          <p:sp>
            <p:nvSpPr>
              <p:cNvPr id="59" name="Text Box 23"/>
              <p:cNvSpPr txBox="1">
                <a:spLocks noChangeArrowheads="1"/>
              </p:cNvSpPr>
              <p:nvPr/>
            </p:nvSpPr>
            <p:spPr bwMode="auto">
              <a:xfrm>
                <a:off x="3761" y="2141"/>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dirty="0">
                    <a:solidFill>
                      <a:schemeClr val="tx1"/>
                    </a:solidFill>
                    <a:ea typeface="宋体" pitchFamily="2" charset="-122"/>
                  </a:rPr>
                  <a:t>+</a:t>
                </a:r>
              </a:p>
            </p:txBody>
          </p:sp>
          <p:sp>
            <p:nvSpPr>
              <p:cNvPr id="60" name="Text Box 24"/>
              <p:cNvSpPr txBox="1">
                <a:spLocks noChangeArrowheads="1"/>
              </p:cNvSpPr>
              <p:nvPr/>
            </p:nvSpPr>
            <p:spPr bwMode="auto">
              <a:xfrm>
                <a:off x="3771" y="2633"/>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dirty="0">
                    <a:solidFill>
                      <a:schemeClr val="tx1"/>
                    </a:solidFill>
                    <a:ea typeface="宋体" pitchFamily="2" charset="-122"/>
                  </a:rPr>
                  <a:t>_</a:t>
                </a:r>
              </a:p>
            </p:txBody>
          </p:sp>
          <p:sp>
            <p:nvSpPr>
              <p:cNvPr id="61" name="Text Box 25"/>
              <p:cNvSpPr txBox="1">
                <a:spLocks noChangeArrowheads="1"/>
              </p:cNvSpPr>
              <p:nvPr/>
            </p:nvSpPr>
            <p:spPr bwMode="auto">
              <a:xfrm>
                <a:off x="3791" y="2387"/>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i="1" dirty="0">
                    <a:solidFill>
                      <a:schemeClr val="tx1"/>
                    </a:solidFill>
                    <a:ea typeface="宋体" pitchFamily="2" charset="-122"/>
                  </a:rPr>
                  <a:t>v</a:t>
                </a:r>
                <a:r>
                  <a:rPr kumimoji="1" lang="en-US" altLang="zh-CN" sz="2400" b="0" baseline="-25000" dirty="0">
                    <a:solidFill>
                      <a:schemeClr val="tx1"/>
                    </a:solidFill>
                    <a:ea typeface="宋体" pitchFamily="2" charset="-122"/>
                  </a:rPr>
                  <a:t>2</a:t>
                </a:r>
                <a:endParaRPr kumimoji="1" lang="en-US" altLang="zh-CN" sz="2400" b="0" dirty="0">
                  <a:solidFill>
                    <a:schemeClr val="tx1"/>
                  </a:solidFill>
                  <a:ea typeface="宋体" pitchFamily="2" charset="-122"/>
                </a:endParaRPr>
              </a:p>
            </p:txBody>
          </p:sp>
          <p:sp>
            <p:nvSpPr>
              <p:cNvPr id="62" name="Oval 26"/>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sp>
            <p:nvSpPr>
              <p:cNvPr id="63" name="Line 27"/>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64" name="Oval 28"/>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sp>
            <p:nvSpPr>
              <p:cNvPr id="65" name="Line 29"/>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66" name="Oval 30"/>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sp>
            <p:nvSpPr>
              <p:cNvPr id="67" name="Line 31"/>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68" name="Oval 32"/>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grpSp>
            <p:nvGrpSpPr>
              <p:cNvPr id="69" name="Group 33"/>
              <p:cNvGrpSpPr>
                <a:grpSpLocks/>
              </p:cNvGrpSpPr>
              <p:nvPr/>
            </p:nvGrpSpPr>
            <p:grpSpPr bwMode="auto">
              <a:xfrm>
                <a:off x="2699" y="2432"/>
                <a:ext cx="91" cy="363"/>
                <a:chOff x="2744" y="2931"/>
                <a:chExt cx="57" cy="283"/>
              </a:xfrm>
            </p:grpSpPr>
            <p:sp>
              <p:nvSpPr>
                <p:cNvPr id="76" name="Arc 34"/>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77" name="Arc 35"/>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78" name="Arc 36"/>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grpSp>
          <p:grpSp>
            <p:nvGrpSpPr>
              <p:cNvPr id="70" name="Group 37"/>
              <p:cNvGrpSpPr>
                <a:grpSpLocks/>
              </p:cNvGrpSpPr>
              <p:nvPr/>
            </p:nvGrpSpPr>
            <p:grpSpPr bwMode="auto">
              <a:xfrm rot="10800000">
                <a:off x="2971" y="2433"/>
                <a:ext cx="90" cy="362"/>
                <a:chOff x="2744" y="2931"/>
                <a:chExt cx="57" cy="283"/>
              </a:xfrm>
            </p:grpSpPr>
            <p:sp>
              <p:nvSpPr>
                <p:cNvPr id="73" name="Arc 38"/>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74" name="Arc 39"/>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75" name="Arc 40"/>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grpSp>
          <p:sp>
            <p:nvSpPr>
              <p:cNvPr id="71" name="Line 41"/>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72" name="Line 42"/>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86381"/>
                                        </p:tgtEl>
                                        <p:attrNameLst>
                                          <p:attrName>style.visibility</p:attrName>
                                        </p:attrNameLst>
                                      </p:cBhvr>
                                      <p:to>
                                        <p:strVal val="visible"/>
                                      </p:to>
                                    </p:set>
                                    <p:animEffect transition="in" filter="wedge">
                                      <p:cBhvr>
                                        <p:cTn id="7" dur="2000"/>
                                        <p:tgtEl>
                                          <p:spTgt spid="186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6414"/>
                                        </p:tgtEl>
                                        <p:attrNameLst>
                                          <p:attrName>style.visibility</p:attrName>
                                        </p:attrNameLst>
                                      </p:cBhvr>
                                      <p:to>
                                        <p:strVal val="visible"/>
                                      </p:to>
                                    </p:set>
                                    <p:anim calcmode="lin" valueType="num">
                                      <p:cBhvr additive="base">
                                        <p:cTn id="12" dur="500" fill="hold"/>
                                        <p:tgtEl>
                                          <p:spTgt spid="186414"/>
                                        </p:tgtEl>
                                        <p:attrNameLst>
                                          <p:attrName>ppt_x</p:attrName>
                                        </p:attrNameLst>
                                      </p:cBhvr>
                                      <p:tavLst>
                                        <p:tav tm="0">
                                          <p:val>
                                            <p:strVal val="0-#ppt_w/2"/>
                                          </p:val>
                                        </p:tav>
                                        <p:tav tm="100000">
                                          <p:val>
                                            <p:strVal val="#ppt_x"/>
                                          </p:val>
                                        </p:tav>
                                      </p:tavLst>
                                    </p:anim>
                                    <p:anim calcmode="lin" valueType="num">
                                      <p:cBhvr additive="base">
                                        <p:cTn id="13" dur="500" fill="hold"/>
                                        <p:tgtEl>
                                          <p:spTgt spid="1864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86416"/>
                                        </p:tgtEl>
                                        <p:attrNameLst>
                                          <p:attrName>style.visibility</p:attrName>
                                        </p:attrNameLst>
                                      </p:cBhvr>
                                      <p:to>
                                        <p:strVal val="visible"/>
                                      </p:to>
                                    </p:set>
                                    <p:animEffect transition="in" filter="barn(inVertical)">
                                      <p:cBhvr>
                                        <p:cTn id="18" dur="500"/>
                                        <p:tgtEl>
                                          <p:spTgt spid="18641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86417"/>
                                        </p:tgtEl>
                                        <p:attrNameLst>
                                          <p:attrName>style.visibility</p:attrName>
                                        </p:attrNameLst>
                                      </p:cBhvr>
                                      <p:to>
                                        <p:strVal val="visible"/>
                                      </p:to>
                                    </p:set>
                                    <p:animEffect transition="in" filter="barn(inVertical)">
                                      <p:cBhvr>
                                        <p:cTn id="23" dur="500"/>
                                        <p:tgtEl>
                                          <p:spTgt spid="186417"/>
                                        </p:tgtEl>
                                      </p:cBhvr>
                                    </p:animEffect>
                                  </p:childTnLst>
                                </p:cTn>
                              </p:par>
                              <p:par>
                                <p:cTn id="24" presetID="16" presetClass="entr" presetSubtype="21" fill="hold" nodeType="withEffect">
                                  <p:stCondLst>
                                    <p:cond delay="0"/>
                                  </p:stCondLst>
                                  <p:childTnLst>
                                    <p:set>
                                      <p:cBhvr>
                                        <p:cTn id="25" dur="1" fill="hold">
                                          <p:stCondLst>
                                            <p:cond delay="0"/>
                                          </p:stCondLst>
                                        </p:cTn>
                                        <p:tgtEl>
                                          <p:spTgt spid="186415"/>
                                        </p:tgtEl>
                                        <p:attrNameLst>
                                          <p:attrName>style.visibility</p:attrName>
                                        </p:attrNameLst>
                                      </p:cBhvr>
                                      <p:to>
                                        <p:strVal val="visible"/>
                                      </p:to>
                                    </p:set>
                                    <p:animEffect transition="in" filter="barn(inVertical)">
                                      <p:cBhvr>
                                        <p:cTn id="26" dur="500"/>
                                        <p:tgtEl>
                                          <p:spTgt spid="1864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arn(inVertical)">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86418"/>
                                        </p:tgtEl>
                                        <p:attrNameLst>
                                          <p:attrName>style.visibility</p:attrName>
                                        </p:attrNameLst>
                                      </p:cBhvr>
                                      <p:to>
                                        <p:strVal val="visible"/>
                                      </p:to>
                                    </p:set>
                                    <p:animEffect transition="in" filter="barn(inVertical)">
                                      <p:cBhvr>
                                        <p:cTn id="36" dur="500"/>
                                        <p:tgtEl>
                                          <p:spTgt spid="18641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86419"/>
                                        </p:tgtEl>
                                        <p:attrNameLst>
                                          <p:attrName>style.visibility</p:attrName>
                                        </p:attrNameLst>
                                      </p:cBhvr>
                                      <p:to>
                                        <p:strVal val="visible"/>
                                      </p:to>
                                    </p:set>
                                    <p:animEffect transition="in" filter="barn(inVertical)">
                                      <p:cBhvr>
                                        <p:cTn id="41" dur="500"/>
                                        <p:tgtEl>
                                          <p:spTgt spid="18641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14" grpId="0"/>
      <p:bldP spid="1864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Text Box 3"/>
          <p:cNvSpPr txBox="1">
            <a:spLocks noChangeArrowheads="1"/>
          </p:cNvSpPr>
          <p:nvPr/>
        </p:nvSpPr>
        <p:spPr bwMode="auto">
          <a:xfrm>
            <a:off x="2124075" y="474861"/>
            <a:ext cx="431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dirty="0">
                <a:solidFill>
                  <a:schemeClr val="tx1"/>
                </a:solidFill>
                <a:latin typeface="Arial" charset="0"/>
              </a:rPr>
              <a:t>若</a:t>
            </a:r>
          </a:p>
        </p:txBody>
      </p:sp>
      <p:sp>
        <p:nvSpPr>
          <p:cNvPr id="187396" name="Line 4"/>
          <p:cNvSpPr>
            <a:spLocks noChangeShapeType="1"/>
          </p:cNvSpPr>
          <p:nvPr/>
        </p:nvSpPr>
        <p:spPr bwMode="auto">
          <a:xfrm>
            <a:off x="5251748" y="2015253"/>
            <a:ext cx="7921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endParaRPr>
          </a:p>
        </p:txBody>
      </p:sp>
      <p:grpSp>
        <p:nvGrpSpPr>
          <p:cNvPr id="187435" name="Group 43"/>
          <p:cNvGrpSpPr>
            <a:grpSpLocks/>
          </p:cNvGrpSpPr>
          <p:nvPr/>
        </p:nvGrpSpPr>
        <p:grpSpPr bwMode="auto">
          <a:xfrm>
            <a:off x="395288" y="258961"/>
            <a:ext cx="1677988" cy="850900"/>
            <a:chOff x="385" y="3022"/>
            <a:chExt cx="1057" cy="536"/>
          </a:xfrm>
        </p:grpSpPr>
        <p:pic>
          <p:nvPicPr>
            <p:cNvPr id="87078" name="Picture 44"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79" name="Text Box 45"/>
            <p:cNvSpPr txBox="1">
              <a:spLocks noChangeArrowheads="1"/>
            </p:cNvSpPr>
            <p:nvPr/>
          </p:nvSpPr>
          <p:spPr bwMode="auto">
            <a:xfrm>
              <a:off x="793" y="3116"/>
              <a:ext cx="6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b="0" dirty="0">
                  <a:solidFill>
                    <a:srgbClr val="FF0000"/>
                  </a:solidFill>
                  <a:ea typeface="华文行楷" pitchFamily="2" charset="-122"/>
                </a:rPr>
                <a:t>注意</a:t>
              </a:r>
              <a:r>
                <a:rPr kumimoji="1" lang="zh-CN" altLang="en-US" sz="2400" b="0" dirty="0">
                  <a:solidFill>
                    <a:schemeClr val="tx1"/>
                  </a:solidFill>
                  <a:ea typeface="华文行楷" pitchFamily="2" charset="-122"/>
                </a:rPr>
                <a:t>   </a:t>
              </a:r>
            </a:p>
          </p:txBody>
        </p:sp>
      </p:grpSp>
      <p:graphicFrame>
        <p:nvGraphicFramePr>
          <p:cNvPr id="187438" name="Object 46"/>
          <p:cNvGraphicFramePr>
            <a:graphicFrameLocks noChangeAspect="1"/>
          </p:cNvGraphicFramePr>
          <p:nvPr>
            <p:extLst>
              <p:ext uri="{D42A27DB-BD31-4B8C-83A1-F6EECF244321}">
                <p14:modId xmlns:p14="http://schemas.microsoft.com/office/powerpoint/2010/main" val="2474167190"/>
              </p:ext>
            </p:extLst>
          </p:nvPr>
        </p:nvGraphicFramePr>
        <p:xfrm>
          <a:off x="6326188" y="1639888"/>
          <a:ext cx="1760537" cy="776287"/>
        </p:xfrm>
        <a:graphic>
          <a:graphicData uri="http://schemas.openxmlformats.org/presentationml/2006/ole">
            <mc:AlternateContent xmlns:mc="http://schemas.openxmlformats.org/markup-compatibility/2006">
              <mc:Choice xmlns:v="urn:schemas-microsoft-com:vml" Requires="v">
                <p:oleObj spid="_x0000_s87340" name="Equation" r:id="rId5" imgW="977760" imgH="431640" progId="Equation.DSMT4">
                  <p:embed/>
                </p:oleObj>
              </mc:Choice>
              <mc:Fallback>
                <p:oleObj name="Equation" r:id="rId5" imgW="977760" imgH="431640" progId="Equation.DSMT4">
                  <p:embed/>
                  <p:pic>
                    <p:nvPicPr>
                      <p:cNvPr id="0" name="Object 46"/>
                      <p:cNvPicPr>
                        <a:picLocks noChangeAspect="1" noChangeArrowheads="1"/>
                      </p:cNvPicPr>
                      <p:nvPr/>
                    </p:nvPicPr>
                    <p:blipFill>
                      <a:blip r:embed="rId6"/>
                      <a:srcRect/>
                      <a:stretch>
                        <a:fillRect/>
                      </a:stretch>
                    </p:blipFill>
                    <p:spPr bwMode="auto">
                      <a:xfrm>
                        <a:off x="6326188" y="1639888"/>
                        <a:ext cx="1760537" cy="776287"/>
                      </a:xfrm>
                      <a:prstGeom prst="rect">
                        <a:avLst/>
                      </a:prstGeom>
                      <a:noFill/>
                      <a:ln>
                        <a:noFill/>
                      </a:ln>
                      <a:effectLst/>
                      <a:extLst/>
                    </p:spPr>
                  </p:pic>
                </p:oleObj>
              </mc:Fallback>
            </mc:AlternateContent>
          </a:graphicData>
        </a:graphic>
      </p:graphicFrame>
      <p:grpSp>
        <p:nvGrpSpPr>
          <p:cNvPr id="187439" name="Group 47"/>
          <p:cNvGrpSpPr>
            <a:grpSpLocks/>
          </p:cNvGrpSpPr>
          <p:nvPr/>
        </p:nvGrpSpPr>
        <p:grpSpPr bwMode="auto">
          <a:xfrm>
            <a:off x="1403648" y="1124148"/>
            <a:ext cx="3303587" cy="1728788"/>
            <a:chOff x="1837" y="1933"/>
            <a:chExt cx="2081" cy="1089"/>
          </a:xfrm>
        </p:grpSpPr>
        <p:sp>
          <p:nvSpPr>
            <p:cNvPr id="87049" name="Line 48"/>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50" name="Line 49"/>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51" name="Line 50"/>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52" name="Text Box 51"/>
            <p:cNvSpPr txBox="1">
              <a:spLocks noChangeArrowheads="1"/>
            </p:cNvSpPr>
            <p:nvPr/>
          </p:nvSpPr>
          <p:spPr bwMode="auto">
            <a:xfrm>
              <a:off x="2472" y="2205"/>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a:t>
              </a:r>
            </a:p>
          </p:txBody>
        </p:sp>
        <p:sp>
          <p:nvSpPr>
            <p:cNvPr id="87053" name="Text Box 52"/>
            <p:cNvSpPr txBox="1">
              <a:spLocks noChangeArrowheads="1"/>
            </p:cNvSpPr>
            <p:nvPr/>
          </p:nvSpPr>
          <p:spPr bwMode="auto">
            <a:xfrm>
              <a:off x="3061" y="2695"/>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a:t>
              </a:r>
            </a:p>
          </p:txBody>
        </p:sp>
        <p:sp>
          <p:nvSpPr>
            <p:cNvPr id="87054" name="Text Box 53"/>
            <p:cNvSpPr txBox="1">
              <a:spLocks noChangeArrowheads="1"/>
            </p:cNvSpPr>
            <p:nvPr/>
          </p:nvSpPr>
          <p:spPr bwMode="auto">
            <a:xfrm>
              <a:off x="2699" y="1933"/>
              <a:ext cx="3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i="1">
                  <a:solidFill>
                    <a:schemeClr val="tx1"/>
                  </a:solidFill>
                  <a:ea typeface="宋体" pitchFamily="2" charset="-122"/>
                </a:rPr>
                <a:t>n</a:t>
              </a:r>
              <a:r>
                <a:rPr kumimoji="1" lang="en-US" altLang="zh-CN" sz="2400" b="0">
                  <a:solidFill>
                    <a:schemeClr val="tx1"/>
                  </a:solidFill>
                  <a:ea typeface="宋体" pitchFamily="2" charset="-122"/>
                </a:rPr>
                <a:t>:1</a:t>
              </a:r>
            </a:p>
          </p:txBody>
        </p:sp>
        <p:sp>
          <p:nvSpPr>
            <p:cNvPr id="87055" name="Text Box 54"/>
            <p:cNvSpPr txBox="1">
              <a:spLocks noChangeArrowheads="1"/>
            </p:cNvSpPr>
            <p:nvPr/>
          </p:nvSpPr>
          <p:spPr bwMode="auto">
            <a:xfrm>
              <a:off x="1837" y="2205"/>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a:t>
              </a:r>
            </a:p>
          </p:txBody>
        </p:sp>
        <p:sp>
          <p:nvSpPr>
            <p:cNvPr id="87056" name="Text Box 55"/>
            <p:cNvSpPr txBox="1">
              <a:spLocks noChangeArrowheads="1"/>
            </p:cNvSpPr>
            <p:nvPr/>
          </p:nvSpPr>
          <p:spPr bwMode="auto">
            <a:xfrm>
              <a:off x="1837" y="2523"/>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_</a:t>
              </a:r>
            </a:p>
          </p:txBody>
        </p:sp>
        <p:sp>
          <p:nvSpPr>
            <p:cNvPr id="87057" name="Text Box 56"/>
            <p:cNvSpPr txBox="1">
              <a:spLocks noChangeArrowheads="1"/>
            </p:cNvSpPr>
            <p:nvPr/>
          </p:nvSpPr>
          <p:spPr bwMode="auto">
            <a:xfrm>
              <a:off x="1837" y="2387"/>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i="1">
                  <a:solidFill>
                    <a:schemeClr val="tx1"/>
                  </a:solidFill>
                  <a:ea typeface="宋体" pitchFamily="2" charset="-122"/>
                </a:rPr>
                <a:t>v</a:t>
              </a:r>
              <a:r>
                <a:rPr kumimoji="1" lang="en-US" altLang="zh-CN" sz="2400" b="0" baseline="-25000">
                  <a:solidFill>
                    <a:schemeClr val="tx1"/>
                  </a:solidFill>
                  <a:ea typeface="宋体" pitchFamily="2" charset="-122"/>
                </a:rPr>
                <a:t>1</a:t>
              </a:r>
              <a:endParaRPr kumimoji="1" lang="en-US" altLang="zh-CN" sz="2400" b="0">
                <a:solidFill>
                  <a:schemeClr val="tx1"/>
                </a:solidFill>
                <a:ea typeface="宋体" pitchFamily="2" charset="-122"/>
              </a:endParaRPr>
            </a:p>
          </p:txBody>
        </p:sp>
        <p:sp>
          <p:nvSpPr>
            <p:cNvPr id="87058" name="Text Box 57"/>
            <p:cNvSpPr txBox="1">
              <a:spLocks noChangeArrowheads="1"/>
            </p:cNvSpPr>
            <p:nvPr/>
          </p:nvSpPr>
          <p:spPr bwMode="auto">
            <a:xfrm>
              <a:off x="3651" y="2160"/>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a:t>
              </a:r>
            </a:p>
          </p:txBody>
        </p:sp>
        <p:sp>
          <p:nvSpPr>
            <p:cNvPr id="87059" name="Text Box 58"/>
            <p:cNvSpPr txBox="1">
              <a:spLocks noChangeArrowheads="1"/>
            </p:cNvSpPr>
            <p:nvPr/>
          </p:nvSpPr>
          <p:spPr bwMode="auto">
            <a:xfrm>
              <a:off x="3651" y="256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a:solidFill>
                    <a:schemeClr val="tx1"/>
                  </a:solidFill>
                  <a:ea typeface="宋体" pitchFamily="2" charset="-122"/>
                </a:rPr>
                <a:t>_</a:t>
              </a:r>
            </a:p>
          </p:txBody>
        </p:sp>
        <p:sp>
          <p:nvSpPr>
            <p:cNvPr id="87060" name="Text Box 59"/>
            <p:cNvSpPr txBox="1">
              <a:spLocks noChangeArrowheads="1"/>
            </p:cNvSpPr>
            <p:nvPr/>
          </p:nvSpPr>
          <p:spPr bwMode="auto">
            <a:xfrm>
              <a:off x="3651" y="2387"/>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b="0" i="1">
                  <a:solidFill>
                    <a:schemeClr val="tx1"/>
                  </a:solidFill>
                  <a:ea typeface="宋体" pitchFamily="2" charset="-122"/>
                </a:rPr>
                <a:t>v</a:t>
              </a:r>
              <a:r>
                <a:rPr kumimoji="1" lang="en-US" altLang="zh-CN" sz="2400" b="0" baseline="-25000">
                  <a:solidFill>
                    <a:schemeClr val="tx1"/>
                  </a:solidFill>
                  <a:ea typeface="宋体" pitchFamily="2" charset="-122"/>
                </a:rPr>
                <a:t>2</a:t>
              </a:r>
              <a:endParaRPr kumimoji="1" lang="en-US" altLang="zh-CN" sz="2400" b="0">
                <a:solidFill>
                  <a:schemeClr val="tx1"/>
                </a:solidFill>
                <a:ea typeface="宋体" pitchFamily="2" charset="-122"/>
              </a:endParaRPr>
            </a:p>
          </p:txBody>
        </p:sp>
        <p:sp>
          <p:nvSpPr>
            <p:cNvPr id="87061" name="Oval 60"/>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sp>
          <p:nvSpPr>
            <p:cNvPr id="87062" name="Line 61"/>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63" name="Oval 62"/>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sp>
          <p:nvSpPr>
            <p:cNvPr id="87064" name="Line 63"/>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65" name="Oval 64"/>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sp>
          <p:nvSpPr>
            <p:cNvPr id="87066" name="Line 65"/>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67" name="Oval 66"/>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400">
                <a:solidFill>
                  <a:schemeClr val="tx1"/>
                </a:solidFill>
              </a:endParaRPr>
            </a:p>
          </p:txBody>
        </p:sp>
        <p:grpSp>
          <p:nvGrpSpPr>
            <p:cNvPr id="87068" name="Group 67"/>
            <p:cNvGrpSpPr>
              <a:grpSpLocks/>
            </p:cNvGrpSpPr>
            <p:nvPr/>
          </p:nvGrpSpPr>
          <p:grpSpPr bwMode="auto">
            <a:xfrm>
              <a:off x="2699" y="2432"/>
              <a:ext cx="91" cy="363"/>
              <a:chOff x="2744" y="2931"/>
              <a:chExt cx="57" cy="283"/>
            </a:xfrm>
          </p:grpSpPr>
          <p:sp>
            <p:nvSpPr>
              <p:cNvPr id="87075" name="Arc 68"/>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76" name="Arc 69"/>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77" name="Arc 70"/>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grpSp>
        <p:grpSp>
          <p:nvGrpSpPr>
            <p:cNvPr id="87069" name="Group 71"/>
            <p:cNvGrpSpPr>
              <a:grpSpLocks/>
            </p:cNvGrpSpPr>
            <p:nvPr/>
          </p:nvGrpSpPr>
          <p:grpSpPr bwMode="auto">
            <a:xfrm rot="10800000">
              <a:off x="2971" y="2433"/>
              <a:ext cx="90" cy="362"/>
              <a:chOff x="2744" y="2931"/>
              <a:chExt cx="57" cy="283"/>
            </a:xfrm>
          </p:grpSpPr>
          <p:sp>
            <p:nvSpPr>
              <p:cNvPr id="87072" name="Arc 72"/>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73" name="Arc 73"/>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74" name="Arc 74"/>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grpSp>
        <p:sp>
          <p:nvSpPr>
            <p:cNvPr id="87070" name="Line 75"/>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sp>
          <p:nvSpPr>
            <p:cNvPr id="87071" name="Line 76"/>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endParaRPr>
            </a:p>
          </p:txBody>
        </p:sp>
      </p:grpSp>
      <p:grpSp>
        <p:nvGrpSpPr>
          <p:cNvPr id="71" name="Group 2"/>
          <p:cNvGrpSpPr>
            <a:grpSpLocks/>
          </p:cNvGrpSpPr>
          <p:nvPr/>
        </p:nvGrpSpPr>
        <p:grpSpPr bwMode="auto">
          <a:xfrm>
            <a:off x="5292528" y="3070696"/>
            <a:ext cx="3263900" cy="2089150"/>
            <a:chOff x="2653" y="1570"/>
            <a:chExt cx="2056" cy="1316"/>
          </a:xfrm>
        </p:grpSpPr>
        <p:sp>
          <p:nvSpPr>
            <p:cNvPr id="72" name="Line 3"/>
            <p:cNvSpPr>
              <a:spLocks noChangeShapeType="1"/>
            </p:cNvSpPr>
            <p:nvPr/>
          </p:nvSpPr>
          <p:spPr bwMode="auto">
            <a:xfrm flipV="1">
              <a:off x="3515" y="2024"/>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3" name="Line 4"/>
            <p:cNvSpPr>
              <a:spLocks noChangeShapeType="1"/>
            </p:cNvSpPr>
            <p:nvPr/>
          </p:nvSpPr>
          <p:spPr bwMode="auto">
            <a:xfrm flipH="1" flipV="1">
              <a:off x="3515" y="265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4" name="Line 5"/>
            <p:cNvSpPr>
              <a:spLocks noChangeShapeType="1"/>
            </p:cNvSpPr>
            <p:nvPr/>
          </p:nvSpPr>
          <p:spPr bwMode="auto">
            <a:xfrm>
              <a:off x="2834" y="284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75" name="Text Box 6"/>
            <p:cNvSpPr txBox="1">
              <a:spLocks noChangeArrowheads="1"/>
            </p:cNvSpPr>
            <p:nvPr/>
          </p:nvSpPr>
          <p:spPr bwMode="auto">
            <a:xfrm>
              <a:off x="3288" y="2069"/>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76" name="Text Box 7"/>
            <p:cNvSpPr txBox="1">
              <a:spLocks noChangeArrowheads="1"/>
            </p:cNvSpPr>
            <p:nvPr/>
          </p:nvSpPr>
          <p:spPr bwMode="auto">
            <a:xfrm>
              <a:off x="3878" y="2069"/>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77" name="Text Box 8"/>
            <p:cNvSpPr txBox="1">
              <a:spLocks noChangeArrowheads="1"/>
            </p:cNvSpPr>
            <p:nvPr/>
          </p:nvSpPr>
          <p:spPr bwMode="auto">
            <a:xfrm>
              <a:off x="2653" y="2069"/>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78" name="Text Box 9"/>
            <p:cNvSpPr txBox="1">
              <a:spLocks noChangeArrowheads="1"/>
            </p:cNvSpPr>
            <p:nvPr/>
          </p:nvSpPr>
          <p:spPr bwMode="auto">
            <a:xfrm>
              <a:off x="2653" y="2387"/>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_</a:t>
              </a:r>
            </a:p>
          </p:txBody>
        </p:sp>
        <p:sp>
          <p:nvSpPr>
            <p:cNvPr id="79" name="Text Box 10"/>
            <p:cNvSpPr txBox="1">
              <a:spLocks noChangeArrowheads="1"/>
            </p:cNvSpPr>
            <p:nvPr/>
          </p:nvSpPr>
          <p:spPr bwMode="auto">
            <a:xfrm>
              <a:off x="2653" y="2251"/>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80" name="Text Box 11"/>
            <p:cNvSpPr txBox="1">
              <a:spLocks noChangeArrowheads="1"/>
            </p:cNvSpPr>
            <p:nvPr/>
          </p:nvSpPr>
          <p:spPr bwMode="auto">
            <a:xfrm>
              <a:off x="4467" y="2024"/>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1" name="Text Box 12"/>
            <p:cNvSpPr txBox="1">
              <a:spLocks noChangeArrowheads="1"/>
            </p:cNvSpPr>
            <p:nvPr/>
          </p:nvSpPr>
          <p:spPr bwMode="auto">
            <a:xfrm>
              <a:off x="4467" y="2432"/>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_</a:t>
              </a:r>
            </a:p>
          </p:txBody>
        </p:sp>
        <p:sp>
          <p:nvSpPr>
            <p:cNvPr id="82" name="Text Box 13"/>
            <p:cNvSpPr txBox="1">
              <a:spLocks noChangeArrowheads="1"/>
            </p:cNvSpPr>
            <p:nvPr/>
          </p:nvSpPr>
          <p:spPr bwMode="auto">
            <a:xfrm>
              <a:off x="4467" y="2251"/>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v</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83" name="Oval 14"/>
            <p:cNvSpPr>
              <a:spLocks noChangeArrowheads="1"/>
            </p:cNvSpPr>
            <p:nvPr/>
          </p:nvSpPr>
          <p:spPr bwMode="auto">
            <a:xfrm>
              <a:off x="2743" y="279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4" name="Line 15"/>
            <p:cNvSpPr>
              <a:spLocks noChangeShapeType="1"/>
            </p:cNvSpPr>
            <p:nvPr/>
          </p:nvSpPr>
          <p:spPr bwMode="auto">
            <a:xfrm>
              <a:off x="3877" y="284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5" name="Oval 16"/>
            <p:cNvSpPr>
              <a:spLocks noChangeArrowheads="1"/>
            </p:cNvSpPr>
            <p:nvPr/>
          </p:nvSpPr>
          <p:spPr bwMode="auto">
            <a:xfrm>
              <a:off x="4557" y="279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6" name="Line 17"/>
            <p:cNvSpPr>
              <a:spLocks noChangeShapeType="1"/>
            </p:cNvSpPr>
            <p:nvPr/>
          </p:nvSpPr>
          <p:spPr bwMode="auto">
            <a:xfrm>
              <a:off x="3877" y="2024"/>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7" name="Oval 18"/>
            <p:cNvSpPr>
              <a:spLocks noChangeArrowheads="1"/>
            </p:cNvSpPr>
            <p:nvPr/>
          </p:nvSpPr>
          <p:spPr bwMode="auto">
            <a:xfrm>
              <a:off x="4557" y="1979"/>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8" name="Line 19"/>
            <p:cNvSpPr>
              <a:spLocks noChangeShapeType="1"/>
            </p:cNvSpPr>
            <p:nvPr/>
          </p:nvSpPr>
          <p:spPr bwMode="auto">
            <a:xfrm>
              <a:off x="2789" y="2024"/>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 name="Oval 20"/>
            <p:cNvSpPr>
              <a:spLocks noChangeArrowheads="1"/>
            </p:cNvSpPr>
            <p:nvPr/>
          </p:nvSpPr>
          <p:spPr bwMode="auto">
            <a:xfrm>
              <a:off x="2698" y="1979"/>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90" name="Group 21"/>
            <p:cNvGrpSpPr>
              <a:grpSpLocks/>
            </p:cNvGrpSpPr>
            <p:nvPr/>
          </p:nvGrpSpPr>
          <p:grpSpPr bwMode="auto">
            <a:xfrm>
              <a:off x="3515" y="2296"/>
              <a:ext cx="91" cy="363"/>
              <a:chOff x="2744" y="2931"/>
              <a:chExt cx="57" cy="283"/>
            </a:xfrm>
          </p:grpSpPr>
          <p:sp>
            <p:nvSpPr>
              <p:cNvPr id="106" name="Arc 22"/>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07" name="Arc 23"/>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08" name="Arc 24"/>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91" name="Group 25"/>
            <p:cNvGrpSpPr>
              <a:grpSpLocks/>
            </p:cNvGrpSpPr>
            <p:nvPr/>
          </p:nvGrpSpPr>
          <p:grpSpPr bwMode="auto">
            <a:xfrm rot="10800000">
              <a:off x="3787" y="2297"/>
              <a:ext cx="90" cy="362"/>
              <a:chOff x="2744" y="2931"/>
              <a:chExt cx="57" cy="283"/>
            </a:xfrm>
          </p:grpSpPr>
          <p:sp>
            <p:nvSpPr>
              <p:cNvPr id="103" name="Arc 26"/>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04" name="Arc 27"/>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05" name="Arc 28"/>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92" name="Line 29"/>
            <p:cNvSpPr>
              <a:spLocks noChangeShapeType="1"/>
            </p:cNvSpPr>
            <p:nvPr/>
          </p:nvSpPr>
          <p:spPr bwMode="auto">
            <a:xfrm flipH="1" flipV="1">
              <a:off x="3877" y="2659"/>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3" name="Line 30"/>
            <p:cNvSpPr>
              <a:spLocks noChangeShapeType="1"/>
            </p:cNvSpPr>
            <p:nvPr/>
          </p:nvSpPr>
          <p:spPr bwMode="auto">
            <a:xfrm flipH="1" flipV="1">
              <a:off x="3877" y="2024"/>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4" name="Text Box 31"/>
            <p:cNvSpPr txBox="1">
              <a:spLocks noChangeArrowheads="1"/>
            </p:cNvSpPr>
            <p:nvPr/>
          </p:nvSpPr>
          <p:spPr bwMode="auto">
            <a:xfrm>
              <a:off x="2789" y="1570"/>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95" name="Line 32"/>
            <p:cNvSpPr>
              <a:spLocks noChangeShapeType="1"/>
            </p:cNvSpPr>
            <p:nvPr/>
          </p:nvSpPr>
          <p:spPr bwMode="auto">
            <a:xfrm>
              <a:off x="2744" y="1933"/>
              <a:ext cx="28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6" name="Text Box 33"/>
            <p:cNvSpPr txBox="1">
              <a:spLocks noChangeArrowheads="1"/>
            </p:cNvSpPr>
            <p:nvPr/>
          </p:nvSpPr>
          <p:spPr bwMode="auto">
            <a:xfrm>
              <a:off x="3198" y="2296"/>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L</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97" name="Text Box 34"/>
            <p:cNvSpPr txBox="1">
              <a:spLocks noChangeArrowheads="1"/>
            </p:cNvSpPr>
            <p:nvPr/>
          </p:nvSpPr>
          <p:spPr bwMode="auto">
            <a:xfrm>
              <a:off x="3878" y="2296"/>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L</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98" name="Text Box 35"/>
            <p:cNvSpPr txBox="1">
              <a:spLocks noChangeArrowheads="1"/>
            </p:cNvSpPr>
            <p:nvPr/>
          </p:nvSpPr>
          <p:spPr bwMode="auto">
            <a:xfrm>
              <a:off x="4332" y="1570"/>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sp>
          <p:nvSpPr>
            <p:cNvPr id="99" name="Text Box 36"/>
            <p:cNvSpPr txBox="1">
              <a:spLocks noChangeArrowheads="1"/>
            </p:cNvSpPr>
            <p:nvPr/>
          </p:nvSpPr>
          <p:spPr bwMode="auto">
            <a:xfrm>
              <a:off x="3560" y="1661"/>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M</a:t>
              </a:r>
              <a:endParaRPr kumimoji="1" lang="en-US" altLang="zh-CN" sz="2000" b="0">
                <a:solidFill>
                  <a:schemeClr val="tx1"/>
                </a:solidFill>
                <a:ea typeface="宋体" pitchFamily="2" charset="-122"/>
              </a:endParaRPr>
            </a:p>
          </p:txBody>
        </p:sp>
        <p:sp>
          <p:nvSpPr>
            <p:cNvPr id="100" name="Line 37"/>
            <p:cNvSpPr>
              <a:spLocks noChangeShapeType="1"/>
            </p:cNvSpPr>
            <p:nvPr/>
          </p:nvSpPr>
          <p:spPr bwMode="auto">
            <a:xfrm flipH="1">
              <a:off x="4332" y="1933"/>
              <a:ext cx="288" cy="0"/>
            </a:xfrm>
            <a:prstGeom prst="line">
              <a:avLst/>
            </a:prstGeom>
            <a:noFill/>
            <a:ln w="38100">
              <a:solidFill>
                <a:srgbClr val="00FF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01" name="Arc 38"/>
            <p:cNvSpPr>
              <a:spLocks/>
            </p:cNvSpPr>
            <p:nvPr/>
          </p:nvSpPr>
          <p:spPr bwMode="auto">
            <a:xfrm flipH="1">
              <a:off x="3464" y="1860"/>
              <a:ext cx="148" cy="131"/>
            </a:xfrm>
            <a:custGeom>
              <a:avLst/>
              <a:gdLst>
                <a:gd name="T0" fmla="*/ 0 w 22702"/>
                <a:gd name="T1" fmla="*/ 0 h 21600"/>
                <a:gd name="T2" fmla="*/ 0 w 22702"/>
                <a:gd name="T3" fmla="*/ 0 h 21600"/>
                <a:gd name="T4" fmla="*/ 0 w 22702"/>
                <a:gd name="T5" fmla="*/ 0 h 21600"/>
                <a:gd name="T6" fmla="*/ 0 60000 65536"/>
                <a:gd name="T7" fmla="*/ 0 60000 65536"/>
                <a:gd name="T8" fmla="*/ 0 60000 65536"/>
              </a:gdLst>
              <a:ahLst/>
              <a:cxnLst>
                <a:cxn ang="T6">
                  <a:pos x="T0" y="T1"/>
                </a:cxn>
                <a:cxn ang="T7">
                  <a:pos x="T2" y="T3"/>
                </a:cxn>
                <a:cxn ang="T8">
                  <a:pos x="T4" y="T5"/>
                </a:cxn>
              </a:cxnLst>
              <a:rect l="0" t="0" r="r" b="b"/>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lnTo>
                    <a:pt x="-1" y="54"/>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02" name="Arc 39"/>
            <p:cNvSpPr>
              <a:spLocks/>
            </p:cNvSpPr>
            <p:nvPr/>
          </p:nvSpPr>
          <p:spPr bwMode="auto">
            <a:xfrm>
              <a:off x="3770" y="1868"/>
              <a:ext cx="148" cy="131"/>
            </a:xfrm>
            <a:custGeom>
              <a:avLst/>
              <a:gdLst>
                <a:gd name="T0" fmla="*/ 0 w 22702"/>
                <a:gd name="T1" fmla="*/ 0 h 21600"/>
                <a:gd name="T2" fmla="*/ 0 w 22702"/>
                <a:gd name="T3" fmla="*/ 0 h 21600"/>
                <a:gd name="T4" fmla="*/ 0 w 22702"/>
                <a:gd name="T5" fmla="*/ 0 h 21600"/>
                <a:gd name="T6" fmla="*/ 0 60000 65536"/>
                <a:gd name="T7" fmla="*/ 0 60000 65536"/>
                <a:gd name="T8" fmla="*/ 0 60000 65536"/>
              </a:gdLst>
              <a:ahLst/>
              <a:cxnLst>
                <a:cxn ang="T6">
                  <a:pos x="T0" y="T1"/>
                </a:cxn>
                <a:cxn ang="T7">
                  <a:pos x="T2" y="T3"/>
                </a:cxn>
                <a:cxn ang="T8">
                  <a:pos x="T4" y="T5"/>
                </a:cxn>
              </a:cxnLst>
              <a:rect l="0" t="0" r="r" b="b"/>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lnTo>
                    <a:pt x="-1" y="54"/>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109" name="Group 40"/>
          <p:cNvGrpSpPr>
            <a:grpSpLocks/>
          </p:cNvGrpSpPr>
          <p:nvPr/>
        </p:nvGrpSpPr>
        <p:grpSpPr bwMode="auto">
          <a:xfrm>
            <a:off x="4698803" y="3174206"/>
            <a:ext cx="4067175" cy="2559050"/>
            <a:chOff x="657" y="1616"/>
            <a:chExt cx="2404" cy="1612"/>
          </a:xfrm>
        </p:grpSpPr>
        <p:grpSp>
          <p:nvGrpSpPr>
            <p:cNvPr id="110" name="Group 41"/>
            <p:cNvGrpSpPr>
              <a:grpSpLocks/>
            </p:cNvGrpSpPr>
            <p:nvPr/>
          </p:nvGrpSpPr>
          <p:grpSpPr bwMode="auto">
            <a:xfrm>
              <a:off x="657" y="1616"/>
              <a:ext cx="2404" cy="1612"/>
              <a:chOff x="3243" y="210"/>
              <a:chExt cx="2404" cy="1612"/>
            </a:xfrm>
          </p:grpSpPr>
          <p:sp>
            <p:nvSpPr>
              <p:cNvPr id="115" name="Rectangle 42"/>
              <p:cNvSpPr>
                <a:spLocks noChangeArrowheads="1"/>
              </p:cNvSpPr>
              <p:nvPr/>
            </p:nvSpPr>
            <p:spPr bwMode="auto">
              <a:xfrm>
                <a:off x="3243" y="210"/>
                <a:ext cx="2404" cy="1270"/>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116" name="Rectangle 43" descr="羊皮纸"/>
              <p:cNvSpPr>
                <a:spLocks noChangeArrowheads="1"/>
              </p:cNvSpPr>
              <p:nvPr/>
            </p:nvSpPr>
            <p:spPr bwMode="auto">
              <a:xfrm>
                <a:off x="3606" y="1570"/>
                <a:ext cx="1825" cy="25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ctr" eaLnBrk="1" hangingPunct="1">
                  <a:spcBef>
                    <a:spcPct val="50000"/>
                  </a:spcBef>
                </a:pPr>
                <a:r>
                  <a:rPr lang="zh-CN" altLang="en-US" sz="2000" dirty="0">
                    <a:solidFill>
                      <a:schemeClr val="tx1"/>
                    </a:solidFill>
                    <a:latin typeface="Arial" charset="0"/>
                  </a:rPr>
                  <a:t>理想变压器模型</a:t>
                </a:r>
              </a:p>
            </p:txBody>
          </p:sp>
          <p:grpSp>
            <p:nvGrpSpPr>
              <p:cNvPr id="117" name="Group 44"/>
              <p:cNvGrpSpPr>
                <a:grpSpLocks/>
              </p:cNvGrpSpPr>
              <p:nvPr/>
            </p:nvGrpSpPr>
            <p:grpSpPr bwMode="auto">
              <a:xfrm>
                <a:off x="3284" y="210"/>
                <a:ext cx="2254" cy="1089"/>
                <a:chOff x="1742" y="1933"/>
                <a:chExt cx="2254" cy="1089"/>
              </a:xfrm>
            </p:grpSpPr>
            <p:sp>
              <p:nvSpPr>
                <p:cNvPr id="118" name="Line 45"/>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19" name="Line 46"/>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20" name="Line 47"/>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21" name="Text Box 48"/>
                <p:cNvSpPr txBox="1">
                  <a:spLocks noChangeArrowheads="1"/>
                </p:cNvSpPr>
                <p:nvPr/>
              </p:nvSpPr>
              <p:spPr bwMode="auto">
                <a:xfrm>
                  <a:off x="2472" y="2205"/>
                  <a:ext cx="18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a:t>
                  </a:r>
                </a:p>
              </p:txBody>
            </p:sp>
            <p:sp>
              <p:nvSpPr>
                <p:cNvPr id="122" name="Text Box 49"/>
                <p:cNvSpPr txBox="1">
                  <a:spLocks noChangeArrowheads="1"/>
                </p:cNvSpPr>
                <p:nvPr/>
              </p:nvSpPr>
              <p:spPr bwMode="auto">
                <a:xfrm>
                  <a:off x="3061" y="2241"/>
                  <a:ext cx="18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a:t>
                  </a:r>
                </a:p>
              </p:txBody>
            </p:sp>
            <p:sp>
              <p:nvSpPr>
                <p:cNvPr id="123" name="Text Box 50"/>
                <p:cNvSpPr txBox="1">
                  <a:spLocks noChangeArrowheads="1"/>
                </p:cNvSpPr>
                <p:nvPr/>
              </p:nvSpPr>
              <p:spPr bwMode="auto">
                <a:xfrm>
                  <a:off x="2699" y="1933"/>
                  <a:ext cx="3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bg1"/>
                      </a:solidFill>
                      <a:ea typeface="宋体" pitchFamily="2" charset="-122"/>
                    </a:rPr>
                    <a:t>n</a:t>
                  </a:r>
                  <a:r>
                    <a:rPr kumimoji="1" lang="en-US" altLang="zh-CN" sz="2000" b="0" dirty="0">
                      <a:solidFill>
                        <a:schemeClr val="bg1"/>
                      </a:solidFill>
                      <a:ea typeface="宋体" pitchFamily="2" charset="-122"/>
                    </a:rPr>
                    <a:t>:1</a:t>
                  </a:r>
                </a:p>
              </p:txBody>
            </p:sp>
            <p:sp>
              <p:nvSpPr>
                <p:cNvPr id="124" name="Text Box 51"/>
                <p:cNvSpPr txBox="1">
                  <a:spLocks noChangeArrowheads="1"/>
                </p:cNvSpPr>
                <p:nvPr/>
              </p:nvSpPr>
              <p:spPr bwMode="auto">
                <a:xfrm>
                  <a:off x="1754" y="2151"/>
                  <a:ext cx="1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bg1"/>
                      </a:solidFill>
                      <a:ea typeface="宋体" pitchFamily="2" charset="-122"/>
                    </a:rPr>
                    <a:t>+</a:t>
                  </a:r>
                </a:p>
              </p:txBody>
            </p:sp>
            <p:sp>
              <p:nvSpPr>
                <p:cNvPr id="125" name="Text Box 52"/>
                <p:cNvSpPr txBox="1">
                  <a:spLocks noChangeArrowheads="1"/>
                </p:cNvSpPr>
                <p:nvPr/>
              </p:nvSpPr>
              <p:spPr bwMode="auto">
                <a:xfrm>
                  <a:off x="1772" y="2660"/>
                  <a:ext cx="18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bg1"/>
                      </a:solidFill>
                      <a:ea typeface="宋体" pitchFamily="2" charset="-122"/>
                    </a:rPr>
                    <a:t>_</a:t>
                  </a:r>
                </a:p>
              </p:txBody>
            </p:sp>
            <p:sp>
              <p:nvSpPr>
                <p:cNvPr id="126" name="Text Box 53"/>
                <p:cNvSpPr txBox="1">
                  <a:spLocks noChangeArrowheads="1"/>
                </p:cNvSpPr>
                <p:nvPr/>
              </p:nvSpPr>
              <p:spPr bwMode="auto">
                <a:xfrm>
                  <a:off x="1742" y="2422"/>
                  <a:ext cx="2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bg1"/>
                      </a:solidFill>
                      <a:ea typeface="宋体" pitchFamily="2" charset="-122"/>
                    </a:rPr>
                    <a:t>v</a:t>
                  </a:r>
                  <a:r>
                    <a:rPr kumimoji="1" lang="en-US" altLang="zh-CN" sz="2000" b="0" baseline="-25000" dirty="0">
                      <a:solidFill>
                        <a:schemeClr val="bg1"/>
                      </a:solidFill>
                      <a:ea typeface="宋体" pitchFamily="2" charset="-122"/>
                    </a:rPr>
                    <a:t>1</a:t>
                  </a:r>
                  <a:endParaRPr kumimoji="1" lang="en-US" altLang="zh-CN" sz="2000" b="0" dirty="0">
                    <a:solidFill>
                      <a:schemeClr val="bg1"/>
                    </a:solidFill>
                    <a:ea typeface="宋体" pitchFamily="2" charset="-122"/>
                  </a:endParaRPr>
                </a:p>
              </p:txBody>
            </p:sp>
            <p:sp>
              <p:nvSpPr>
                <p:cNvPr id="127" name="Text Box 54"/>
                <p:cNvSpPr txBox="1">
                  <a:spLocks noChangeArrowheads="1"/>
                </p:cNvSpPr>
                <p:nvPr/>
              </p:nvSpPr>
              <p:spPr bwMode="auto">
                <a:xfrm>
                  <a:off x="3739" y="2177"/>
                  <a:ext cx="1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bg1"/>
                      </a:solidFill>
                      <a:ea typeface="宋体" pitchFamily="2" charset="-122"/>
                    </a:rPr>
                    <a:t>+</a:t>
                  </a:r>
                </a:p>
              </p:txBody>
            </p:sp>
            <p:sp>
              <p:nvSpPr>
                <p:cNvPr id="128" name="Text Box 55"/>
                <p:cNvSpPr txBox="1">
                  <a:spLocks noChangeArrowheads="1"/>
                </p:cNvSpPr>
                <p:nvPr/>
              </p:nvSpPr>
              <p:spPr bwMode="auto">
                <a:xfrm>
                  <a:off x="3748" y="2636"/>
                  <a:ext cx="18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_</a:t>
                  </a:r>
                </a:p>
              </p:txBody>
            </p:sp>
            <p:sp>
              <p:nvSpPr>
                <p:cNvPr id="129" name="Text Box 56"/>
                <p:cNvSpPr txBox="1">
                  <a:spLocks noChangeArrowheads="1"/>
                </p:cNvSpPr>
                <p:nvPr/>
              </p:nvSpPr>
              <p:spPr bwMode="auto">
                <a:xfrm>
                  <a:off x="3769" y="2416"/>
                  <a:ext cx="2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bg1"/>
                      </a:solidFill>
                      <a:ea typeface="宋体" pitchFamily="2" charset="-122"/>
                    </a:rPr>
                    <a:t>v</a:t>
                  </a:r>
                  <a:r>
                    <a:rPr kumimoji="1" lang="en-US" altLang="zh-CN" sz="2000" b="0" baseline="-25000" dirty="0">
                      <a:solidFill>
                        <a:schemeClr val="bg1"/>
                      </a:solidFill>
                      <a:ea typeface="宋体" pitchFamily="2" charset="-122"/>
                    </a:rPr>
                    <a:t>2</a:t>
                  </a:r>
                  <a:endParaRPr kumimoji="1" lang="en-US" altLang="zh-CN" sz="2000" b="0" dirty="0">
                    <a:solidFill>
                      <a:schemeClr val="bg1"/>
                    </a:solidFill>
                    <a:ea typeface="宋体" pitchFamily="2" charset="-122"/>
                  </a:endParaRPr>
                </a:p>
              </p:txBody>
            </p:sp>
            <p:sp>
              <p:nvSpPr>
                <p:cNvPr id="130" name="Oval 57"/>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131" name="Line 58"/>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32" name="Oval 59"/>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133" name="Line 60"/>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34" name="Oval 61"/>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135" name="Line 62"/>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36" name="Oval 63"/>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137" name="Group 64"/>
                <p:cNvGrpSpPr>
                  <a:grpSpLocks/>
                </p:cNvGrpSpPr>
                <p:nvPr/>
              </p:nvGrpSpPr>
              <p:grpSpPr bwMode="auto">
                <a:xfrm>
                  <a:off x="2699" y="2432"/>
                  <a:ext cx="91" cy="363"/>
                  <a:chOff x="2744" y="2931"/>
                  <a:chExt cx="57" cy="283"/>
                </a:xfrm>
              </p:grpSpPr>
              <p:sp>
                <p:nvSpPr>
                  <p:cNvPr id="144" name="Arc 65"/>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45" name="Arc 66"/>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46" name="Arc 67"/>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138" name="Group 68"/>
                <p:cNvGrpSpPr>
                  <a:grpSpLocks/>
                </p:cNvGrpSpPr>
                <p:nvPr/>
              </p:nvGrpSpPr>
              <p:grpSpPr bwMode="auto">
                <a:xfrm rot="10800000">
                  <a:off x="2971" y="2433"/>
                  <a:ext cx="90" cy="362"/>
                  <a:chOff x="2744" y="2931"/>
                  <a:chExt cx="57" cy="283"/>
                </a:xfrm>
              </p:grpSpPr>
              <p:sp>
                <p:nvSpPr>
                  <p:cNvPr id="141" name="Arc 69"/>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42" name="Arc 70"/>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43" name="Arc 71"/>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139" name="Line 72"/>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140" name="Line 73"/>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sp>
          <p:nvSpPr>
            <p:cNvPr id="111" name="Line 74"/>
            <p:cNvSpPr>
              <a:spLocks noChangeShapeType="1"/>
            </p:cNvSpPr>
            <p:nvPr/>
          </p:nvSpPr>
          <p:spPr bwMode="auto">
            <a:xfrm>
              <a:off x="1020" y="1933"/>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112" name="Line 75"/>
            <p:cNvSpPr>
              <a:spLocks noChangeShapeType="1"/>
            </p:cNvSpPr>
            <p:nvPr/>
          </p:nvSpPr>
          <p:spPr bwMode="auto">
            <a:xfrm>
              <a:off x="2245" y="1933"/>
              <a:ext cx="363" cy="0"/>
            </a:xfrm>
            <a:prstGeom prst="line">
              <a:avLst/>
            </a:prstGeom>
            <a:noFill/>
            <a:ln w="28575">
              <a:solidFill>
                <a:srgbClr val="00FF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113" name="Text Box 76"/>
            <p:cNvSpPr txBox="1">
              <a:spLocks noChangeArrowheads="1"/>
            </p:cNvSpPr>
            <p:nvPr/>
          </p:nvSpPr>
          <p:spPr bwMode="auto">
            <a:xfrm>
              <a:off x="1090" y="1918"/>
              <a:ext cx="2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dirty="0">
                  <a:solidFill>
                    <a:schemeClr val="bg1"/>
                  </a:solidFill>
                  <a:ea typeface="仿宋_GB2312" pitchFamily="49" charset="-122"/>
                </a:rPr>
                <a:t>i</a:t>
              </a:r>
              <a:r>
                <a:rPr lang="en-US" altLang="zh-CN" sz="2000" b="0" baseline="-25000" dirty="0">
                  <a:solidFill>
                    <a:schemeClr val="bg1"/>
                  </a:solidFill>
                  <a:ea typeface="仿宋_GB2312" pitchFamily="49" charset="-122"/>
                </a:rPr>
                <a:t>1</a:t>
              </a:r>
            </a:p>
          </p:txBody>
        </p:sp>
        <p:sp>
          <p:nvSpPr>
            <p:cNvPr id="114" name="Text Box 77"/>
            <p:cNvSpPr txBox="1">
              <a:spLocks noChangeArrowheads="1"/>
            </p:cNvSpPr>
            <p:nvPr/>
          </p:nvSpPr>
          <p:spPr bwMode="auto">
            <a:xfrm>
              <a:off x="2346" y="1909"/>
              <a:ext cx="2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dirty="0">
                  <a:solidFill>
                    <a:schemeClr val="bg1"/>
                  </a:solidFill>
                  <a:ea typeface="仿宋_GB2312" pitchFamily="49" charset="-122"/>
                </a:rPr>
                <a:t>i</a:t>
              </a:r>
              <a:r>
                <a:rPr lang="en-US" altLang="zh-CN" sz="2000" b="0" baseline="-25000" dirty="0">
                  <a:solidFill>
                    <a:schemeClr val="bg1"/>
                  </a:solidFill>
                  <a:ea typeface="仿宋_GB2312" pitchFamily="49" charset="-122"/>
                </a:rPr>
                <a:t>2</a:t>
              </a:r>
            </a:p>
          </p:txBody>
        </p:sp>
      </p:grpSp>
      <p:sp>
        <p:nvSpPr>
          <p:cNvPr id="147" name="Text Box 78"/>
          <p:cNvSpPr txBox="1">
            <a:spLocks noChangeArrowheads="1"/>
          </p:cNvSpPr>
          <p:nvPr/>
        </p:nvSpPr>
        <p:spPr bwMode="auto">
          <a:xfrm>
            <a:off x="539552" y="3358033"/>
            <a:ext cx="223202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spcBef>
                <a:spcPct val="50000"/>
              </a:spcBef>
            </a:pPr>
            <a:r>
              <a:rPr kumimoji="1" lang="en-US" altLang="zh-CN" sz="2400" dirty="0" smtClean="0">
                <a:solidFill>
                  <a:schemeClr val="accent2"/>
                </a:solidFill>
                <a:ea typeface="宋体" charset="-122"/>
              </a:rPr>
              <a:t>2. </a:t>
            </a:r>
            <a:r>
              <a:rPr kumimoji="1" lang="zh-CN" altLang="en-US" sz="2400" dirty="0" smtClean="0">
                <a:solidFill>
                  <a:schemeClr val="accent2"/>
                </a:solidFill>
                <a:ea typeface="宋体" charset="-122"/>
              </a:rPr>
              <a:t>变流</a:t>
            </a:r>
            <a:r>
              <a:rPr kumimoji="1" lang="zh-CN" altLang="en-US" sz="2400" dirty="0">
                <a:solidFill>
                  <a:schemeClr val="accent2"/>
                </a:solidFill>
                <a:ea typeface="宋体" charset="-122"/>
              </a:rPr>
              <a:t>关系</a:t>
            </a:r>
          </a:p>
        </p:txBody>
      </p:sp>
      <p:graphicFrame>
        <p:nvGraphicFramePr>
          <p:cNvPr id="148" name="Object 79"/>
          <p:cNvGraphicFramePr>
            <a:graphicFrameLocks noChangeAspect="1"/>
          </p:cNvGraphicFramePr>
          <p:nvPr>
            <p:extLst>
              <p:ext uri="{D42A27DB-BD31-4B8C-83A1-F6EECF244321}">
                <p14:modId xmlns:p14="http://schemas.microsoft.com/office/powerpoint/2010/main" val="1344109410"/>
              </p:ext>
            </p:extLst>
          </p:nvPr>
        </p:nvGraphicFramePr>
        <p:xfrm>
          <a:off x="928489" y="4059708"/>
          <a:ext cx="2057400" cy="708264"/>
        </p:xfrm>
        <a:graphic>
          <a:graphicData uri="http://schemas.openxmlformats.org/presentationml/2006/ole">
            <mc:AlternateContent xmlns:mc="http://schemas.openxmlformats.org/markup-compatibility/2006">
              <mc:Choice xmlns:v="urn:schemas-microsoft-com:vml" Requires="v">
                <p:oleObj spid="_x0000_s87341" name="Equation" r:id="rId7" imgW="1143000" imgH="393480" progId="Equation.DSMT4">
                  <p:embed/>
                </p:oleObj>
              </mc:Choice>
              <mc:Fallback>
                <p:oleObj name="Equation" r:id="rId7" imgW="1143000" imgH="393480" progId="Equation.DSMT4">
                  <p:embed/>
                  <p:pic>
                    <p:nvPicPr>
                      <p:cNvPr id="0" name=""/>
                      <p:cNvPicPr>
                        <a:picLocks noChangeAspect="1" noChangeArrowheads="1"/>
                      </p:cNvPicPr>
                      <p:nvPr/>
                    </p:nvPicPr>
                    <p:blipFill>
                      <a:blip r:embed="rId8"/>
                      <a:srcRect/>
                      <a:stretch>
                        <a:fillRect/>
                      </a:stretch>
                    </p:blipFill>
                    <p:spPr bwMode="auto">
                      <a:xfrm>
                        <a:off x="928489" y="4059708"/>
                        <a:ext cx="2057400" cy="70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 name="Object 80"/>
          <p:cNvGraphicFramePr>
            <a:graphicFrameLocks noChangeAspect="1"/>
          </p:cNvGraphicFramePr>
          <p:nvPr>
            <p:extLst>
              <p:ext uri="{D42A27DB-BD31-4B8C-83A1-F6EECF244321}">
                <p14:modId xmlns:p14="http://schemas.microsoft.com/office/powerpoint/2010/main" val="1738711022"/>
              </p:ext>
            </p:extLst>
          </p:nvPr>
        </p:nvGraphicFramePr>
        <p:xfrm>
          <a:off x="823714" y="5140796"/>
          <a:ext cx="3223152" cy="776952"/>
        </p:xfrm>
        <a:graphic>
          <a:graphicData uri="http://schemas.openxmlformats.org/presentationml/2006/ole">
            <mc:AlternateContent xmlns:mc="http://schemas.openxmlformats.org/markup-compatibility/2006">
              <mc:Choice xmlns:v="urn:schemas-microsoft-com:vml" Requires="v">
                <p:oleObj spid="_x0000_s87342" name="Equation" r:id="rId9" imgW="1790640" imgH="431640" progId="Equation.DSMT4">
                  <p:embed/>
                </p:oleObj>
              </mc:Choice>
              <mc:Fallback>
                <p:oleObj name="Equation" r:id="rId9" imgW="1790640" imgH="431640" progId="Equation.DSMT4">
                  <p:embed/>
                  <p:pic>
                    <p:nvPicPr>
                      <p:cNvPr id="0" name=""/>
                      <p:cNvPicPr>
                        <a:picLocks noChangeAspect="1" noChangeArrowheads="1"/>
                      </p:cNvPicPr>
                      <p:nvPr/>
                    </p:nvPicPr>
                    <p:blipFill>
                      <a:blip r:embed="rId10"/>
                      <a:srcRect/>
                      <a:stretch>
                        <a:fillRect/>
                      </a:stretch>
                    </p:blipFill>
                    <p:spPr bwMode="auto">
                      <a:xfrm>
                        <a:off x="823714" y="5140796"/>
                        <a:ext cx="3223152"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 name="Group 84"/>
          <p:cNvGrpSpPr>
            <a:grpSpLocks/>
          </p:cNvGrpSpPr>
          <p:nvPr/>
        </p:nvGrpSpPr>
        <p:grpSpPr bwMode="auto">
          <a:xfrm>
            <a:off x="1620044" y="4868681"/>
            <a:ext cx="1823693" cy="1224616"/>
            <a:chOff x="1156" y="1052"/>
            <a:chExt cx="1104" cy="654"/>
          </a:xfrm>
        </p:grpSpPr>
        <p:sp>
          <p:nvSpPr>
            <p:cNvPr id="151" name="Line 85"/>
            <p:cNvSpPr>
              <a:spLocks noChangeShapeType="1"/>
            </p:cNvSpPr>
            <p:nvPr/>
          </p:nvSpPr>
          <p:spPr bwMode="auto">
            <a:xfrm flipV="1">
              <a:off x="1156" y="1207"/>
              <a:ext cx="771" cy="49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152" name="Text Box 86"/>
            <p:cNvSpPr txBox="1">
              <a:spLocks noChangeArrowheads="1"/>
            </p:cNvSpPr>
            <p:nvPr/>
          </p:nvSpPr>
          <p:spPr bwMode="auto">
            <a:xfrm>
              <a:off x="1897" y="1052"/>
              <a:ext cx="36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dirty="0">
                  <a:solidFill>
                    <a:srgbClr val="FF0000"/>
                  </a:solidFill>
                  <a:ea typeface="仿宋_GB2312" pitchFamily="49" charset="-122"/>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slide(fromLeft)">
                                      <p:cBhvr>
                                        <p:cTn id="7" dur="500"/>
                                        <p:tgtEl>
                                          <p:spTgt spid="18739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87439"/>
                                        </p:tgtEl>
                                        <p:attrNameLst>
                                          <p:attrName>style.visibility</p:attrName>
                                        </p:attrNameLst>
                                      </p:cBhvr>
                                      <p:to>
                                        <p:strVal val="visible"/>
                                      </p:to>
                                    </p:set>
                                    <p:animEffect transition="in" filter="blinds(horizontal)">
                                      <p:cBhvr>
                                        <p:cTn id="11" dur="500"/>
                                        <p:tgtEl>
                                          <p:spTgt spid="1874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87396"/>
                                        </p:tgtEl>
                                        <p:attrNameLst>
                                          <p:attrName>style.visibility</p:attrName>
                                        </p:attrNameLst>
                                      </p:cBhvr>
                                      <p:to>
                                        <p:strVal val="visible"/>
                                      </p:to>
                                    </p:set>
                                    <p:animEffect transition="in" filter="slide(fromLeft)">
                                      <p:cBhvr>
                                        <p:cTn id="16" dur="500"/>
                                        <p:tgtEl>
                                          <p:spTgt spid="187396"/>
                                        </p:tgtEl>
                                      </p:cBhvr>
                                    </p:animEffect>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187438"/>
                                        </p:tgtEl>
                                        <p:attrNameLst>
                                          <p:attrName>style.visibility</p:attrName>
                                        </p:attrNameLst>
                                      </p:cBhvr>
                                      <p:to>
                                        <p:strVal val="visible"/>
                                      </p:to>
                                    </p:set>
                                    <p:anim calcmode="lin" valueType="num">
                                      <p:cBhvr additive="base">
                                        <p:cTn id="20" dur="500" fill="hold"/>
                                        <p:tgtEl>
                                          <p:spTgt spid="187438"/>
                                        </p:tgtEl>
                                        <p:attrNameLst>
                                          <p:attrName>ppt_x</p:attrName>
                                        </p:attrNameLst>
                                      </p:cBhvr>
                                      <p:tavLst>
                                        <p:tav tm="0">
                                          <p:val>
                                            <p:strVal val="1+#ppt_w/2"/>
                                          </p:val>
                                        </p:tav>
                                        <p:tav tm="100000">
                                          <p:val>
                                            <p:strVal val="#ppt_x"/>
                                          </p:val>
                                        </p:tav>
                                      </p:tavLst>
                                    </p:anim>
                                    <p:anim calcmode="lin" valueType="num">
                                      <p:cBhvr additive="base">
                                        <p:cTn id="21" dur="500" fill="hold"/>
                                        <p:tgtEl>
                                          <p:spTgt spid="18743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barn(inVertical)">
                                      <p:cBhvr>
                                        <p:cTn id="26" dur="500"/>
                                        <p:tgtEl>
                                          <p:spTgt spid="14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blinds(horizontal)">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strips(downRight)">
                                      <p:cBhvr>
                                        <p:cTn id="36" dur="1000"/>
                                        <p:tgtEl>
                                          <p:spTgt spid="148"/>
                                        </p:tgtEl>
                                      </p:cBhvr>
                                    </p:animEffect>
                                  </p:childTnLst>
                                </p:cTn>
                              </p:par>
                            </p:childTnLst>
                          </p:cTn>
                        </p:par>
                        <p:par>
                          <p:cTn id="37" fill="hold">
                            <p:stCondLst>
                              <p:cond delay="1000"/>
                            </p:stCondLst>
                            <p:childTnLst>
                              <p:par>
                                <p:cTn id="38" presetID="18" presetClass="entr" presetSubtype="6" fill="hold" nodeType="after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strips(downRight)">
                                      <p:cBhvr>
                                        <p:cTn id="40" dur="1000"/>
                                        <p:tgtEl>
                                          <p:spTgt spid="1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wipe(down)">
                                      <p:cBhvr>
                                        <p:cTn id="45" dur="1000"/>
                                        <p:tgtEl>
                                          <p:spTgt spid="15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blinds(horizontal)">
                                      <p:cBhvr>
                                        <p:cTn id="50"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6" grpId="0" animBg="1"/>
      <p:bldP spid="1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97" name="Text Box 81"/>
          <p:cNvSpPr txBox="1">
            <a:spLocks noChangeArrowheads="1"/>
          </p:cNvSpPr>
          <p:nvPr/>
        </p:nvSpPr>
        <p:spPr bwMode="auto">
          <a:xfrm>
            <a:off x="755650" y="620688"/>
            <a:ext cx="3382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000" dirty="0">
                <a:solidFill>
                  <a:schemeClr val="tx1"/>
                </a:solidFill>
                <a:latin typeface="Arial" charset="0"/>
              </a:rPr>
              <a:t>考虑理想化条件：</a:t>
            </a:r>
          </a:p>
        </p:txBody>
      </p:sp>
      <p:graphicFrame>
        <p:nvGraphicFramePr>
          <p:cNvPr id="188498" name="Object 82"/>
          <p:cNvGraphicFramePr>
            <a:graphicFrameLocks noChangeAspect="1"/>
          </p:cNvGraphicFramePr>
          <p:nvPr>
            <p:extLst>
              <p:ext uri="{D42A27DB-BD31-4B8C-83A1-F6EECF244321}">
                <p14:modId xmlns:p14="http://schemas.microsoft.com/office/powerpoint/2010/main" val="894083352"/>
              </p:ext>
            </p:extLst>
          </p:nvPr>
        </p:nvGraphicFramePr>
        <p:xfrm>
          <a:off x="2862263" y="1169988"/>
          <a:ext cx="2881312" cy="433387"/>
        </p:xfrm>
        <a:graphic>
          <a:graphicData uri="http://schemas.openxmlformats.org/presentationml/2006/ole">
            <mc:AlternateContent xmlns:mc="http://schemas.openxmlformats.org/markup-compatibility/2006">
              <mc:Choice xmlns:v="urn:schemas-microsoft-com:vml" Requires="v">
                <p:oleObj spid="_x0000_s88566" name="Equation" r:id="rId3" imgW="1600200" imgH="241200" progId="Equation.DSMT4">
                  <p:embed/>
                </p:oleObj>
              </mc:Choice>
              <mc:Fallback>
                <p:oleObj name="Equation" r:id="rId3" imgW="1600200" imgH="241200" progId="Equation.DSMT4">
                  <p:embed/>
                  <p:pic>
                    <p:nvPicPr>
                      <p:cNvPr id="0" name="Object 82"/>
                      <p:cNvPicPr>
                        <a:picLocks noChangeAspect="1" noChangeArrowheads="1"/>
                      </p:cNvPicPr>
                      <p:nvPr/>
                    </p:nvPicPr>
                    <p:blipFill>
                      <a:blip r:embed="rId4"/>
                      <a:srcRect/>
                      <a:stretch>
                        <a:fillRect/>
                      </a:stretch>
                    </p:blipFill>
                    <p:spPr bwMode="auto">
                      <a:xfrm>
                        <a:off x="2862263" y="1169988"/>
                        <a:ext cx="2881312" cy="4333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graphicFrame>
        <p:nvGraphicFramePr>
          <p:cNvPr id="188499" name="Object 83"/>
          <p:cNvGraphicFramePr>
            <a:graphicFrameLocks noChangeAspect="1"/>
          </p:cNvGraphicFramePr>
          <p:nvPr>
            <p:extLst>
              <p:ext uri="{D42A27DB-BD31-4B8C-83A1-F6EECF244321}">
                <p14:modId xmlns:p14="http://schemas.microsoft.com/office/powerpoint/2010/main" val="2623550975"/>
              </p:ext>
            </p:extLst>
          </p:nvPr>
        </p:nvGraphicFramePr>
        <p:xfrm>
          <a:off x="2862263" y="1795591"/>
          <a:ext cx="3497263" cy="479425"/>
        </p:xfrm>
        <a:graphic>
          <a:graphicData uri="http://schemas.openxmlformats.org/presentationml/2006/ole">
            <mc:AlternateContent xmlns:mc="http://schemas.openxmlformats.org/markup-compatibility/2006">
              <mc:Choice xmlns:v="urn:schemas-microsoft-com:vml" Requires="v">
                <p:oleObj spid="_x0000_s88567" name="Equation" r:id="rId5" imgW="1942920" imgH="266400" progId="Equation.DSMT4">
                  <p:embed/>
                </p:oleObj>
              </mc:Choice>
              <mc:Fallback>
                <p:oleObj name="Equation" r:id="rId5" imgW="1942920" imgH="266400" progId="Equation.DSMT4">
                  <p:embed/>
                  <p:pic>
                    <p:nvPicPr>
                      <p:cNvPr id="0" name="Object 83"/>
                      <p:cNvPicPr>
                        <a:picLocks noChangeAspect="1" noChangeArrowheads="1"/>
                      </p:cNvPicPr>
                      <p:nvPr/>
                    </p:nvPicPr>
                    <p:blipFill>
                      <a:blip r:embed="rId6"/>
                      <a:srcRect/>
                      <a:stretch>
                        <a:fillRect/>
                      </a:stretch>
                    </p:blipFill>
                    <p:spPr bwMode="auto">
                      <a:xfrm>
                        <a:off x="2862263" y="1795591"/>
                        <a:ext cx="3497263" cy="4794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graphicFrame>
        <p:nvGraphicFramePr>
          <p:cNvPr id="188503" name="Object 87"/>
          <p:cNvGraphicFramePr>
            <a:graphicFrameLocks noChangeAspect="1"/>
          </p:cNvGraphicFramePr>
          <p:nvPr>
            <p:extLst>
              <p:ext uri="{D42A27DB-BD31-4B8C-83A1-F6EECF244321}">
                <p14:modId xmlns:p14="http://schemas.microsoft.com/office/powerpoint/2010/main" val="1245650534"/>
              </p:ext>
            </p:extLst>
          </p:nvPr>
        </p:nvGraphicFramePr>
        <p:xfrm>
          <a:off x="2267744" y="2636912"/>
          <a:ext cx="1508544" cy="799632"/>
        </p:xfrm>
        <a:graphic>
          <a:graphicData uri="http://schemas.openxmlformats.org/presentationml/2006/ole">
            <mc:AlternateContent xmlns:mc="http://schemas.openxmlformats.org/markup-compatibility/2006">
              <mc:Choice xmlns:v="urn:schemas-microsoft-com:vml" Requires="v">
                <p:oleObj spid="_x0000_s88568" name="Equation" r:id="rId7" imgW="838080" imgH="444240" progId="Equation.DSMT4">
                  <p:embed/>
                </p:oleObj>
              </mc:Choice>
              <mc:Fallback>
                <p:oleObj name="Equation" r:id="rId7" imgW="838080" imgH="444240" progId="Equation.DSMT4">
                  <p:embed/>
                  <p:pic>
                    <p:nvPicPr>
                      <p:cNvPr id="0" name="Object 87"/>
                      <p:cNvPicPr>
                        <a:picLocks noChangeAspect="1" noChangeArrowheads="1"/>
                      </p:cNvPicPr>
                      <p:nvPr/>
                    </p:nvPicPr>
                    <p:blipFill>
                      <a:blip r:embed="rId8"/>
                      <a:srcRect/>
                      <a:stretch>
                        <a:fillRect/>
                      </a:stretch>
                    </p:blipFill>
                    <p:spPr bwMode="auto">
                      <a:xfrm>
                        <a:off x="2267744" y="2636912"/>
                        <a:ext cx="1508544" cy="7996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pic>
                </p:oleObj>
              </mc:Fallback>
            </mc:AlternateContent>
          </a:graphicData>
        </a:graphic>
      </p:graphicFrame>
      <p:sp>
        <p:nvSpPr>
          <p:cNvPr id="188504" name="Line 88"/>
          <p:cNvSpPr>
            <a:spLocks noChangeShapeType="1"/>
          </p:cNvSpPr>
          <p:nvPr/>
        </p:nvSpPr>
        <p:spPr bwMode="auto">
          <a:xfrm>
            <a:off x="4218782" y="3043287"/>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graphicFrame>
        <p:nvGraphicFramePr>
          <p:cNvPr id="188511" name="Object 95"/>
          <p:cNvGraphicFramePr>
            <a:graphicFrameLocks noChangeAspect="1"/>
          </p:cNvGraphicFramePr>
          <p:nvPr>
            <p:extLst>
              <p:ext uri="{D42A27DB-BD31-4B8C-83A1-F6EECF244321}">
                <p14:modId xmlns:p14="http://schemas.microsoft.com/office/powerpoint/2010/main" val="2374722011"/>
              </p:ext>
            </p:extLst>
          </p:nvPr>
        </p:nvGraphicFramePr>
        <p:xfrm>
          <a:off x="5424488" y="2595563"/>
          <a:ext cx="1560512" cy="895350"/>
        </p:xfrm>
        <a:graphic>
          <a:graphicData uri="http://schemas.openxmlformats.org/presentationml/2006/ole">
            <mc:AlternateContent xmlns:mc="http://schemas.openxmlformats.org/markup-compatibility/2006">
              <mc:Choice xmlns:v="urn:schemas-microsoft-com:vml" Requires="v">
                <p:oleObj spid="_x0000_s88569" name="Equation" r:id="rId9" imgW="596880" imgH="342720" progId="Equation.DSMT4">
                  <p:embed/>
                </p:oleObj>
              </mc:Choice>
              <mc:Fallback>
                <p:oleObj name="Equation" r:id="rId9" imgW="596880" imgH="342720" progId="Equation.DSMT4">
                  <p:embed/>
                  <p:pic>
                    <p:nvPicPr>
                      <p:cNvPr id="0" name="Object 95"/>
                      <p:cNvPicPr>
                        <a:picLocks noChangeAspect="1" noChangeArrowheads="1"/>
                      </p:cNvPicPr>
                      <p:nvPr/>
                    </p:nvPicPr>
                    <p:blipFill>
                      <a:blip r:embed="rId10"/>
                      <a:srcRect/>
                      <a:stretch>
                        <a:fillRect/>
                      </a:stretch>
                    </p:blipFill>
                    <p:spPr bwMode="auto">
                      <a:xfrm>
                        <a:off x="5424488" y="2595563"/>
                        <a:ext cx="1560512" cy="895350"/>
                      </a:xfrm>
                      <a:prstGeom prst="rect">
                        <a:avLst/>
                      </a:prstGeom>
                      <a:noFill/>
                      <a:ln>
                        <a:noFill/>
                      </a:ln>
                      <a:effectLst/>
                      <a:extLst/>
                    </p:spPr>
                  </p:pic>
                </p:oleObj>
              </mc:Fallback>
            </mc:AlternateContent>
          </a:graphicData>
        </a:graphic>
      </p:graphicFrame>
      <p:sp>
        <p:nvSpPr>
          <p:cNvPr id="90" name="Text Box 2"/>
          <p:cNvSpPr txBox="1">
            <a:spLocks noChangeArrowheads="1"/>
          </p:cNvSpPr>
          <p:nvPr/>
        </p:nvSpPr>
        <p:spPr bwMode="auto">
          <a:xfrm>
            <a:off x="1691680" y="4586841"/>
            <a:ext cx="6337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20000"/>
              </a:lnSpc>
              <a:spcBef>
                <a:spcPct val="50000"/>
              </a:spcBef>
            </a:pPr>
            <a:r>
              <a:rPr lang="zh-CN" altLang="en-US" sz="2000" dirty="0" smtClean="0">
                <a:solidFill>
                  <a:schemeClr val="tx1"/>
                </a:solidFill>
                <a:latin typeface="Arial" charset="0"/>
              </a:rPr>
              <a:t>若 </a:t>
            </a:r>
            <a:r>
              <a:rPr lang="en-US" altLang="zh-CN" sz="2000" i="1" dirty="0" smtClean="0">
                <a:solidFill>
                  <a:schemeClr val="tx1"/>
                </a:solidFill>
                <a:ea typeface="仿宋_GB2312" pitchFamily="49" charset="-122"/>
              </a:rPr>
              <a:t>i</a:t>
            </a:r>
            <a:r>
              <a:rPr lang="en-US" altLang="zh-CN" sz="2000" baseline="-25000" dirty="0" smtClean="0">
                <a:solidFill>
                  <a:schemeClr val="tx1"/>
                </a:solidFill>
                <a:ea typeface="仿宋_GB2312" pitchFamily="49" charset="-122"/>
              </a:rPr>
              <a:t>1</a:t>
            </a:r>
            <a:r>
              <a:rPr lang="zh-CN" altLang="en-US" sz="2000" dirty="0">
                <a:solidFill>
                  <a:schemeClr val="tx1"/>
                </a:solidFill>
                <a:ea typeface="仿宋_GB2312" pitchFamily="49" charset="-122"/>
              </a:rPr>
              <a:t>、</a:t>
            </a:r>
            <a:r>
              <a:rPr lang="en-US" altLang="zh-CN" sz="2000" i="1" dirty="0" smtClean="0">
                <a:solidFill>
                  <a:schemeClr val="tx1"/>
                </a:solidFill>
                <a:ea typeface="仿宋_GB2312" pitchFamily="49" charset="-122"/>
              </a:rPr>
              <a:t>i</a:t>
            </a:r>
            <a:r>
              <a:rPr lang="en-US" altLang="zh-CN" sz="2000" baseline="-25000" dirty="0" smtClean="0">
                <a:solidFill>
                  <a:schemeClr val="tx1"/>
                </a:solidFill>
                <a:ea typeface="仿宋_GB2312" pitchFamily="49" charset="-122"/>
              </a:rPr>
              <a:t>2 </a:t>
            </a:r>
            <a:r>
              <a:rPr lang="zh-CN" altLang="en-US" sz="2000" dirty="0" smtClean="0">
                <a:solidFill>
                  <a:schemeClr val="tx1"/>
                </a:solidFill>
                <a:latin typeface="Arial" charset="0"/>
              </a:rPr>
              <a:t>同时流入或流出同名端，</a:t>
            </a:r>
            <a:r>
              <a:rPr lang="zh-CN" altLang="en-US" sz="2000" dirty="0">
                <a:solidFill>
                  <a:schemeClr val="tx1"/>
                </a:solidFill>
                <a:latin typeface="Arial" charset="0"/>
              </a:rPr>
              <a:t>则有：</a:t>
            </a:r>
          </a:p>
        </p:txBody>
      </p:sp>
      <p:grpSp>
        <p:nvGrpSpPr>
          <p:cNvPr id="91" name="Group 9"/>
          <p:cNvGrpSpPr>
            <a:grpSpLocks/>
          </p:cNvGrpSpPr>
          <p:nvPr/>
        </p:nvGrpSpPr>
        <p:grpSpPr bwMode="auto">
          <a:xfrm>
            <a:off x="323850" y="3793086"/>
            <a:ext cx="1652588" cy="850900"/>
            <a:chOff x="385" y="3022"/>
            <a:chExt cx="1041" cy="536"/>
          </a:xfrm>
        </p:grpSpPr>
        <p:pic>
          <p:nvPicPr>
            <p:cNvPr id="92" name="Picture 10" descr="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 Box 11"/>
            <p:cNvSpPr txBox="1">
              <a:spLocks noChangeArrowheads="1"/>
            </p:cNvSpPr>
            <p:nvPr/>
          </p:nvSpPr>
          <p:spPr bwMode="auto">
            <a:xfrm>
              <a:off x="793" y="3116"/>
              <a:ext cx="6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b="0" dirty="0">
                  <a:solidFill>
                    <a:srgbClr val="FF0000"/>
                  </a:solidFill>
                  <a:ea typeface="华文行楷" pitchFamily="2" charset="-122"/>
                </a:rPr>
                <a:t>注意 </a:t>
              </a:r>
              <a:r>
                <a:rPr kumimoji="1" lang="zh-CN" altLang="en-US" sz="2000" b="0" dirty="0">
                  <a:solidFill>
                    <a:schemeClr val="tx1"/>
                  </a:solidFill>
                  <a:ea typeface="华文行楷" pitchFamily="2" charset="-122"/>
                </a:rPr>
                <a:t>  </a:t>
              </a:r>
            </a:p>
          </p:txBody>
        </p:sp>
      </p:grpSp>
      <p:graphicFrame>
        <p:nvGraphicFramePr>
          <p:cNvPr id="94" name="Object 47"/>
          <p:cNvGraphicFramePr>
            <a:graphicFrameLocks noChangeAspect="1"/>
          </p:cNvGraphicFramePr>
          <p:nvPr>
            <p:extLst>
              <p:ext uri="{D42A27DB-BD31-4B8C-83A1-F6EECF244321}">
                <p14:modId xmlns:p14="http://schemas.microsoft.com/office/powerpoint/2010/main" val="2580440678"/>
              </p:ext>
            </p:extLst>
          </p:nvPr>
        </p:nvGraphicFramePr>
        <p:xfrm>
          <a:off x="3749675" y="5318125"/>
          <a:ext cx="1912938" cy="873125"/>
        </p:xfrm>
        <a:graphic>
          <a:graphicData uri="http://schemas.openxmlformats.org/presentationml/2006/ole">
            <mc:AlternateContent xmlns:mc="http://schemas.openxmlformats.org/markup-compatibility/2006">
              <mc:Choice xmlns:v="urn:schemas-microsoft-com:vml" Requires="v">
                <p:oleObj spid="_x0000_s88570" name="Equation" r:id="rId12" imgW="749160" imgH="342720" progId="Equation.DSMT4">
                  <p:embed/>
                </p:oleObj>
              </mc:Choice>
              <mc:Fallback>
                <p:oleObj name="Equation" r:id="rId12" imgW="749160" imgH="342720" progId="Equation.DSMT4">
                  <p:embed/>
                  <p:pic>
                    <p:nvPicPr>
                      <p:cNvPr id="0" name=""/>
                      <p:cNvPicPr>
                        <a:picLocks noChangeAspect="1" noChangeArrowheads="1"/>
                      </p:cNvPicPr>
                      <p:nvPr/>
                    </p:nvPicPr>
                    <p:blipFill>
                      <a:blip r:embed="rId13"/>
                      <a:srcRect/>
                      <a:stretch>
                        <a:fillRect/>
                      </a:stretch>
                    </p:blipFill>
                    <p:spPr bwMode="auto">
                      <a:xfrm>
                        <a:off x="3749675" y="5318125"/>
                        <a:ext cx="1912938" cy="87312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8498"/>
                                        </p:tgtEl>
                                        <p:attrNameLst>
                                          <p:attrName>style.visibility</p:attrName>
                                        </p:attrNameLst>
                                      </p:cBhvr>
                                      <p:to>
                                        <p:strVal val="visible"/>
                                      </p:to>
                                    </p:set>
                                    <p:animEffect transition="in" filter="barn(inVertical)">
                                      <p:cBhvr>
                                        <p:cTn id="7" dur="500"/>
                                        <p:tgtEl>
                                          <p:spTgt spid="188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88499"/>
                                        </p:tgtEl>
                                        <p:attrNameLst>
                                          <p:attrName>style.visibility</p:attrName>
                                        </p:attrNameLst>
                                      </p:cBhvr>
                                      <p:to>
                                        <p:strVal val="visible"/>
                                      </p:to>
                                    </p:set>
                                    <p:animEffect transition="in" filter="barn(inVertical)">
                                      <p:cBhvr>
                                        <p:cTn id="12" dur="500"/>
                                        <p:tgtEl>
                                          <p:spTgt spid="1884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8503"/>
                                        </p:tgtEl>
                                        <p:attrNameLst>
                                          <p:attrName>style.visibility</p:attrName>
                                        </p:attrNameLst>
                                      </p:cBhvr>
                                      <p:to>
                                        <p:strVal val="visible"/>
                                      </p:to>
                                    </p:set>
                                    <p:animEffect transition="in" filter="wipe(up)">
                                      <p:cBhvr>
                                        <p:cTn id="17" dur="1000"/>
                                        <p:tgtEl>
                                          <p:spTgt spid="188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88504"/>
                                        </p:tgtEl>
                                        <p:attrNameLst>
                                          <p:attrName>style.visibility</p:attrName>
                                        </p:attrNameLst>
                                      </p:cBhvr>
                                      <p:to>
                                        <p:strVal val="visible"/>
                                      </p:to>
                                    </p:set>
                                    <p:animEffect transition="in" filter="slide(fromLeft)">
                                      <p:cBhvr>
                                        <p:cTn id="22" dur="1000"/>
                                        <p:tgtEl>
                                          <p:spTgt spid="188504"/>
                                        </p:tgtEl>
                                      </p:cBhvr>
                                    </p:animEffect>
                                  </p:childTnLst>
                                </p:cTn>
                              </p:par>
                            </p:childTnLst>
                          </p:cTn>
                        </p:par>
                        <p:par>
                          <p:cTn id="23" fill="hold" nodeType="afterGroup">
                            <p:stCondLst>
                              <p:cond delay="1000"/>
                            </p:stCondLst>
                            <p:childTnLst>
                              <p:par>
                                <p:cTn id="24" presetID="18" presetClass="entr" presetSubtype="6" fill="hold" nodeType="afterEffect">
                                  <p:stCondLst>
                                    <p:cond delay="0"/>
                                  </p:stCondLst>
                                  <p:childTnLst>
                                    <p:set>
                                      <p:cBhvr>
                                        <p:cTn id="25" dur="1" fill="hold">
                                          <p:stCondLst>
                                            <p:cond delay="0"/>
                                          </p:stCondLst>
                                        </p:cTn>
                                        <p:tgtEl>
                                          <p:spTgt spid="188511"/>
                                        </p:tgtEl>
                                        <p:attrNameLst>
                                          <p:attrName>style.visibility</p:attrName>
                                        </p:attrNameLst>
                                      </p:cBhvr>
                                      <p:to>
                                        <p:strVal val="visible"/>
                                      </p:to>
                                    </p:set>
                                    <p:animEffect transition="in" filter="strips(downRight)">
                                      <p:cBhvr>
                                        <p:cTn id="26" dur="1000"/>
                                        <p:tgtEl>
                                          <p:spTgt spid="188511"/>
                                        </p:tgtEl>
                                      </p:cBhvr>
                                    </p:animEffect>
                                  </p:childTnLst>
                                </p:cTn>
                              </p:par>
                              <p:par>
                                <p:cTn id="27" presetID="3" presetClass="entr" presetSubtype="10"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blinds(horizontal)">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slide(fromBottom)">
                                      <p:cBhvr>
                                        <p:cTn id="34" dur="10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strips(downRight)">
                                      <p:cBhvr>
                                        <p:cTn id="3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04" grpId="0" animBg="1"/>
      <p:bldP spid="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452" name="Group 12"/>
          <p:cNvGrpSpPr>
            <a:grpSpLocks/>
          </p:cNvGrpSpPr>
          <p:nvPr/>
        </p:nvGrpSpPr>
        <p:grpSpPr bwMode="auto">
          <a:xfrm>
            <a:off x="5219700" y="1125538"/>
            <a:ext cx="3278188" cy="1728787"/>
            <a:chOff x="1020" y="1207"/>
            <a:chExt cx="2065" cy="1089"/>
          </a:xfrm>
        </p:grpSpPr>
        <p:grpSp>
          <p:nvGrpSpPr>
            <p:cNvPr id="89150" name="Group 13"/>
            <p:cNvGrpSpPr>
              <a:grpSpLocks/>
            </p:cNvGrpSpPr>
            <p:nvPr/>
          </p:nvGrpSpPr>
          <p:grpSpPr bwMode="auto">
            <a:xfrm>
              <a:off x="1020" y="1207"/>
              <a:ext cx="2065" cy="1089"/>
              <a:chOff x="1837" y="1933"/>
              <a:chExt cx="2065" cy="1089"/>
            </a:xfrm>
          </p:grpSpPr>
          <p:sp>
            <p:nvSpPr>
              <p:cNvPr id="89155" name="Line 14"/>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56" name="Line 15"/>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57" name="Line 16"/>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58" name="Text Box 17"/>
              <p:cNvSpPr txBox="1">
                <a:spLocks noChangeArrowheads="1"/>
              </p:cNvSpPr>
              <p:nvPr/>
            </p:nvSpPr>
            <p:spPr bwMode="auto">
              <a:xfrm>
                <a:off x="2472" y="2205"/>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9159" name="Text Box 18"/>
              <p:cNvSpPr txBox="1">
                <a:spLocks noChangeArrowheads="1"/>
              </p:cNvSpPr>
              <p:nvPr/>
            </p:nvSpPr>
            <p:spPr bwMode="auto">
              <a:xfrm>
                <a:off x="3061" y="2241"/>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9160" name="Text Box 19"/>
              <p:cNvSpPr txBox="1">
                <a:spLocks noChangeArrowheads="1"/>
              </p:cNvSpPr>
              <p:nvPr/>
            </p:nvSpPr>
            <p:spPr bwMode="auto">
              <a:xfrm>
                <a:off x="2699" y="1933"/>
                <a:ext cx="3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n</a:t>
                </a:r>
                <a:r>
                  <a:rPr kumimoji="1" lang="en-US" altLang="zh-CN" sz="2000" b="0">
                    <a:solidFill>
                      <a:schemeClr val="tx1"/>
                    </a:solidFill>
                    <a:ea typeface="宋体" pitchFamily="2" charset="-122"/>
                  </a:rPr>
                  <a:t>:1</a:t>
                </a:r>
              </a:p>
            </p:txBody>
          </p:sp>
          <p:sp>
            <p:nvSpPr>
              <p:cNvPr id="89161" name="Text Box 20"/>
              <p:cNvSpPr txBox="1">
                <a:spLocks noChangeArrowheads="1"/>
              </p:cNvSpPr>
              <p:nvPr/>
            </p:nvSpPr>
            <p:spPr bwMode="auto">
              <a:xfrm>
                <a:off x="1837" y="2205"/>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9162" name="Text Box 21"/>
              <p:cNvSpPr txBox="1">
                <a:spLocks noChangeArrowheads="1"/>
              </p:cNvSpPr>
              <p:nvPr/>
            </p:nvSpPr>
            <p:spPr bwMode="auto">
              <a:xfrm>
                <a:off x="1837" y="2523"/>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_</a:t>
                </a:r>
              </a:p>
            </p:txBody>
          </p:sp>
          <p:sp>
            <p:nvSpPr>
              <p:cNvPr id="89163" name="Text Box 22"/>
              <p:cNvSpPr txBox="1">
                <a:spLocks noChangeArrowheads="1"/>
              </p:cNvSpPr>
              <p:nvPr/>
            </p:nvSpPr>
            <p:spPr bwMode="auto">
              <a:xfrm>
                <a:off x="1837" y="2387"/>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v</a:t>
                </a:r>
                <a:r>
                  <a:rPr kumimoji="1" lang="en-US" altLang="zh-CN" sz="2000" b="0" baseline="-25000" dirty="0" smtClean="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89164" name="Text Box 23"/>
              <p:cNvSpPr txBox="1">
                <a:spLocks noChangeArrowheads="1"/>
              </p:cNvSpPr>
              <p:nvPr/>
            </p:nvSpPr>
            <p:spPr bwMode="auto">
              <a:xfrm>
                <a:off x="3651" y="2160"/>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89165" name="Text Box 24"/>
              <p:cNvSpPr txBox="1">
                <a:spLocks noChangeArrowheads="1"/>
              </p:cNvSpPr>
              <p:nvPr/>
            </p:nvSpPr>
            <p:spPr bwMode="auto">
              <a:xfrm>
                <a:off x="3651" y="2568"/>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_</a:t>
                </a:r>
              </a:p>
            </p:txBody>
          </p:sp>
          <p:sp>
            <p:nvSpPr>
              <p:cNvPr id="89166" name="Text Box 25"/>
              <p:cNvSpPr txBox="1">
                <a:spLocks noChangeArrowheads="1"/>
              </p:cNvSpPr>
              <p:nvPr/>
            </p:nvSpPr>
            <p:spPr bwMode="auto">
              <a:xfrm>
                <a:off x="3651" y="2387"/>
                <a:ext cx="2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v</a:t>
                </a:r>
                <a:r>
                  <a:rPr kumimoji="1" lang="en-US" altLang="zh-CN" sz="2000" b="0" baseline="-25000" dirty="0" smtClean="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89167" name="Oval 26"/>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9168" name="Line 27"/>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69" name="Oval 28"/>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9170" name="Line 29"/>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71" name="Oval 30"/>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9172" name="Line 31"/>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73" name="Oval 32"/>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89174" name="Group 33"/>
              <p:cNvGrpSpPr>
                <a:grpSpLocks/>
              </p:cNvGrpSpPr>
              <p:nvPr/>
            </p:nvGrpSpPr>
            <p:grpSpPr bwMode="auto">
              <a:xfrm>
                <a:off x="2699" y="2432"/>
                <a:ext cx="91" cy="363"/>
                <a:chOff x="2744" y="2931"/>
                <a:chExt cx="57" cy="283"/>
              </a:xfrm>
            </p:grpSpPr>
            <p:sp>
              <p:nvSpPr>
                <p:cNvPr id="89181" name="Arc 34"/>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82" name="Arc 35"/>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83" name="Arc 36"/>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89175" name="Group 37"/>
              <p:cNvGrpSpPr>
                <a:grpSpLocks/>
              </p:cNvGrpSpPr>
              <p:nvPr/>
            </p:nvGrpSpPr>
            <p:grpSpPr bwMode="auto">
              <a:xfrm rot="10800000">
                <a:off x="2971" y="2433"/>
                <a:ext cx="90" cy="362"/>
                <a:chOff x="2744" y="2931"/>
                <a:chExt cx="57" cy="283"/>
              </a:xfrm>
            </p:grpSpPr>
            <p:sp>
              <p:nvSpPr>
                <p:cNvPr id="89178" name="Arc 38"/>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79" name="Arc 39"/>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80" name="Arc 40"/>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89176" name="Line 41"/>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77" name="Line 42"/>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89151" name="Line 43"/>
            <p:cNvSpPr>
              <a:spLocks noChangeShapeType="1"/>
            </p:cNvSpPr>
            <p:nvPr/>
          </p:nvSpPr>
          <p:spPr bwMode="auto">
            <a:xfrm>
              <a:off x="1247" y="1524"/>
              <a:ext cx="363"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89152" name="Line 44"/>
            <p:cNvSpPr>
              <a:spLocks noChangeShapeType="1"/>
            </p:cNvSpPr>
            <p:nvPr/>
          </p:nvSpPr>
          <p:spPr bwMode="auto">
            <a:xfrm>
              <a:off x="2472" y="1524"/>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89153" name="Text Box 45"/>
            <p:cNvSpPr txBox="1">
              <a:spLocks noChangeArrowheads="1"/>
            </p:cNvSpPr>
            <p:nvPr/>
          </p:nvSpPr>
          <p:spPr bwMode="auto">
            <a:xfrm>
              <a:off x="1247" y="1524"/>
              <a:ext cx="4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a:solidFill>
                    <a:schemeClr val="tx1"/>
                  </a:solidFill>
                  <a:ea typeface="仿宋_GB2312" pitchFamily="49" charset="-122"/>
                </a:rPr>
                <a:t>i</a:t>
              </a:r>
              <a:r>
                <a:rPr lang="en-US" altLang="zh-CN" sz="2000" b="0" baseline="-25000">
                  <a:solidFill>
                    <a:schemeClr val="tx1"/>
                  </a:solidFill>
                  <a:ea typeface="仿宋_GB2312" pitchFamily="49" charset="-122"/>
                </a:rPr>
                <a:t>1</a:t>
              </a:r>
            </a:p>
          </p:txBody>
        </p:sp>
        <p:sp>
          <p:nvSpPr>
            <p:cNvPr id="89154" name="Text Box 46"/>
            <p:cNvSpPr txBox="1">
              <a:spLocks noChangeArrowheads="1"/>
            </p:cNvSpPr>
            <p:nvPr/>
          </p:nvSpPr>
          <p:spPr bwMode="auto">
            <a:xfrm>
              <a:off x="2563" y="1479"/>
              <a:ext cx="4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a:solidFill>
                    <a:schemeClr val="tx1"/>
                  </a:solidFill>
                  <a:ea typeface="仿宋_GB2312" pitchFamily="49" charset="-122"/>
                </a:rPr>
                <a:t>i</a:t>
              </a:r>
              <a:r>
                <a:rPr lang="en-US" altLang="zh-CN" sz="2000" b="0" baseline="-25000">
                  <a:solidFill>
                    <a:schemeClr val="tx1"/>
                  </a:solidFill>
                  <a:ea typeface="仿宋_GB2312" pitchFamily="49" charset="-122"/>
                </a:rPr>
                <a:t>2</a:t>
              </a:r>
            </a:p>
          </p:txBody>
        </p:sp>
      </p:grpSp>
      <p:sp>
        <p:nvSpPr>
          <p:cNvPr id="189488" name="Text Box 48"/>
          <p:cNvSpPr txBox="1">
            <a:spLocks noChangeArrowheads="1"/>
          </p:cNvSpPr>
          <p:nvPr/>
        </p:nvSpPr>
        <p:spPr bwMode="auto">
          <a:xfrm>
            <a:off x="611188" y="663873"/>
            <a:ext cx="252095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spcBef>
                <a:spcPct val="50000"/>
              </a:spcBef>
            </a:pPr>
            <a:r>
              <a:rPr kumimoji="1" lang="en-US" altLang="zh-CN" sz="2400" dirty="0" smtClean="0">
                <a:solidFill>
                  <a:schemeClr val="accent2"/>
                </a:solidFill>
                <a:ea typeface="宋体" charset="-122"/>
              </a:rPr>
              <a:t>3. </a:t>
            </a:r>
            <a:r>
              <a:rPr kumimoji="1" lang="zh-CN" altLang="en-US" sz="2400" dirty="0" smtClean="0">
                <a:solidFill>
                  <a:schemeClr val="accent2"/>
                </a:solidFill>
                <a:ea typeface="宋体" charset="-122"/>
              </a:rPr>
              <a:t>变</a:t>
            </a:r>
            <a:r>
              <a:rPr kumimoji="1" lang="zh-CN" altLang="en-US" sz="2400" dirty="0">
                <a:solidFill>
                  <a:schemeClr val="accent2"/>
                </a:solidFill>
                <a:ea typeface="宋体" charset="-122"/>
              </a:rPr>
              <a:t>阻抗关系</a:t>
            </a:r>
          </a:p>
        </p:txBody>
      </p:sp>
      <p:graphicFrame>
        <p:nvGraphicFramePr>
          <p:cNvPr id="189489" name="Object 49"/>
          <p:cNvGraphicFramePr>
            <a:graphicFrameLocks noChangeAspect="1"/>
          </p:cNvGraphicFramePr>
          <p:nvPr>
            <p:extLst>
              <p:ext uri="{D42A27DB-BD31-4B8C-83A1-F6EECF244321}">
                <p14:modId xmlns:p14="http://schemas.microsoft.com/office/powerpoint/2010/main" val="4034070495"/>
              </p:ext>
            </p:extLst>
          </p:nvPr>
        </p:nvGraphicFramePr>
        <p:xfrm>
          <a:off x="1112838" y="1620838"/>
          <a:ext cx="2787650" cy="1096962"/>
        </p:xfrm>
        <a:graphic>
          <a:graphicData uri="http://schemas.openxmlformats.org/presentationml/2006/ole">
            <mc:AlternateContent xmlns:mc="http://schemas.openxmlformats.org/markup-compatibility/2006">
              <mc:Choice xmlns:v="urn:schemas-microsoft-com:vml" Requires="v">
                <p:oleObj spid="_x0000_s89678" name="Equation" r:id="rId3" imgW="1549080" imgH="609480" progId="Equation.DSMT4">
                  <p:embed/>
                </p:oleObj>
              </mc:Choice>
              <mc:Fallback>
                <p:oleObj name="Equation" r:id="rId3" imgW="1549080" imgH="609480" progId="Equation.DSMT4">
                  <p:embed/>
                  <p:pic>
                    <p:nvPicPr>
                      <p:cNvPr id="0" name="Object 49"/>
                      <p:cNvPicPr>
                        <a:picLocks noChangeAspect="1" noChangeArrowheads="1"/>
                      </p:cNvPicPr>
                      <p:nvPr/>
                    </p:nvPicPr>
                    <p:blipFill>
                      <a:blip r:embed="rId4"/>
                      <a:srcRect/>
                      <a:stretch>
                        <a:fillRect/>
                      </a:stretch>
                    </p:blipFill>
                    <p:spPr bwMode="auto">
                      <a:xfrm>
                        <a:off x="1112838" y="1620838"/>
                        <a:ext cx="278765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9490" name="Group 50"/>
          <p:cNvGrpSpPr>
            <a:grpSpLocks/>
          </p:cNvGrpSpPr>
          <p:nvPr/>
        </p:nvGrpSpPr>
        <p:grpSpPr bwMode="auto">
          <a:xfrm>
            <a:off x="563563" y="4587877"/>
            <a:ext cx="1639888" cy="850900"/>
            <a:chOff x="385" y="3022"/>
            <a:chExt cx="1033" cy="536"/>
          </a:xfrm>
        </p:grpSpPr>
        <p:pic>
          <p:nvPicPr>
            <p:cNvPr id="89148" name="Picture 51" descr="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49" name="Text Box 52"/>
            <p:cNvSpPr txBox="1">
              <a:spLocks noChangeArrowheads="1"/>
            </p:cNvSpPr>
            <p:nvPr/>
          </p:nvSpPr>
          <p:spPr bwMode="auto">
            <a:xfrm>
              <a:off x="793" y="3116"/>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b="0" dirty="0">
                  <a:solidFill>
                    <a:srgbClr val="FF0000"/>
                  </a:solidFill>
                  <a:ea typeface="华文行楷" pitchFamily="2" charset="-122"/>
                </a:rPr>
                <a:t>注意</a:t>
              </a:r>
              <a:r>
                <a:rPr kumimoji="1" lang="zh-CN" altLang="en-US" sz="2000" b="0" dirty="0">
                  <a:solidFill>
                    <a:schemeClr val="tx1"/>
                  </a:solidFill>
                  <a:ea typeface="华文行楷" pitchFamily="2" charset="-122"/>
                </a:rPr>
                <a:t>   </a:t>
              </a:r>
            </a:p>
          </p:txBody>
        </p:sp>
      </p:grpSp>
      <p:sp>
        <p:nvSpPr>
          <p:cNvPr id="189493" name="Text Box 53"/>
          <p:cNvSpPr txBox="1">
            <a:spLocks noChangeArrowheads="1"/>
          </p:cNvSpPr>
          <p:nvPr/>
        </p:nvSpPr>
        <p:spPr bwMode="auto">
          <a:xfrm>
            <a:off x="795338" y="5438777"/>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20000"/>
              </a:lnSpc>
              <a:spcBef>
                <a:spcPct val="50000"/>
              </a:spcBef>
            </a:pPr>
            <a:r>
              <a:rPr lang="en-US" altLang="zh-CN" sz="2000" dirty="0">
                <a:solidFill>
                  <a:schemeClr val="tx1"/>
                </a:solidFill>
                <a:latin typeface="楷体_GB2312" pitchFamily="49" charset="-122"/>
              </a:rPr>
              <a:t>    </a:t>
            </a:r>
            <a:r>
              <a:rPr lang="zh-CN" altLang="en-US" sz="2000" dirty="0" smtClean="0">
                <a:solidFill>
                  <a:schemeClr val="tx1"/>
                </a:solidFill>
                <a:latin typeface="楷体_GB2312" pitchFamily="49" charset="-122"/>
              </a:rPr>
              <a:t>理想变压器</a:t>
            </a:r>
            <a:r>
              <a:rPr lang="zh-CN" altLang="en-US" sz="2000" dirty="0">
                <a:solidFill>
                  <a:schemeClr val="tx1"/>
                </a:solidFill>
                <a:latin typeface="楷体_GB2312" pitchFamily="49" charset="-122"/>
              </a:rPr>
              <a:t>的阻抗变换只改变阻抗的大小，不改变阻抗的性质。</a:t>
            </a:r>
          </a:p>
        </p:txBody>
      </p:sp>
      <p:grpSp>
        <p:nvGrpSpPr>
          <p:cNvPr id="189494" name="Group 54"/>
          <p:cNvGrpSpPr>
            <a:grpSpLocks/>
          </p:cNvGrpSpPr>
          <p:nvPr/>
        </p:nvGrpSpPr>
        <p:grpSpPr bwMode="auto">
          <a:xfrm>
            <a:off x="4915694" y="1223170"/>
            <a:ext cx="3887787" cy="2100263"/>
            <a:chOff x="2245" y="2289"/>
            <a:chExt cx="2449" cy="1323"/>
          </a:xfrm>
          <a:solidFill>
            <a:srgbClr val="0070C0"/>
          </a:solidFill>
        </p:grpSpPr>
        <p:sp>
          <p:nvSpPr>
            <p:cNvPr id="89112" name="Rectangle 55"/>
            <p:cNvSpPr>
              <a:spLocks noChangeArrowheads="1"/>
            </p:cNvSpPr>
            <p:nvPr/>
          </p:nvSpPr>
          <p:spPr bwMode="auto">
            <a:xfrm>
              <a:off x="2245" y="2296"/>
              <a:ext cx="2449" cy="1316"/>
            </a:xfrm>
            <a:prstGeom prst="rect">
              <a:avLst/>
            </a:prstGeom>
            <a:grpFill/>
            <a:ln>
              <a:noFill/>
            </a:ln>
            <a:effectLst/>
            <a:extLs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89113" name="Group 56"/>
            <p:cNvGrpSpPr>
              <a:grpSpLocks/>
            </p:cNvGrpSpPr>
            <p:nvPr/>
          </p:nvGrpSpPr>
          <p:grpSpPr bwMode="auto">
            <a:xfrm>
              <a:off x="2381" y="2289"/>
              <a:ext cx="2184" cy="1277"/>
              <a:chOff x="2835" y="430"/>
              <a:chExt cx="2184" cy="1277"/>
            </a:xfrm>
            <a:grpFill/>
          </p:grpSpPr>
          <p:sp>
            <p:nvSpPr>
              <p:cNvPr id="89114" name="Line 57"/>
              <p:cNvSpPr>
                <a:spLocks noChangeShapeType="1"/>
              </p:cNvSpPr>
              <p:nvPr/>
            </p:nvSpPr>
            <p:spPr bwMode="auto">
              <a:xfrm flipV="1">
                <a:off x="3697" y="845"/>
                <a:ext cx="0" cy="283"/>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15" name="Line 58"/>
              <p:cNvSpPr>
                <a:spLocks noChangeShapeType="1"/>
              </p:cNvSpPr>
              <p:nvPr/>
            </p:nvSpPr>
            <p:spPr bwMode="auto">
              <a:xfrm flipH="1" flipV="1">
                <a:off x="3697" y="1480"/>
                <a:ext cx="0" cy="192"/>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16" name="Line 59"/>
              <p:cNvSpPr>
                <a:spLocks noChangeShapeType="1"/>
              </p:cNvSpPr>
              <p:nvPr/>
            </p:nvSpPr>
            <p:spPr bwMode="auto">
              <a:xfrm>
                <a:off x="3016" y="1661"/>
                <a:ext cx="681" cy="0"/>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17" name="Text Box 60"/>
              <p:cNvSpPr txBox="1">
                <a:spLocks noChangeArrowheads="1"/>
              </p:cNvSpPr>
              <p:nvPr/>
            </p:nvSpPr>
            <p:spPr bwMode="auto">
              <a:xfrm>
                <a:off x="3435" y="958"/>
                <a:ext cx="197"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bg1"/>
                    </a:solidFill>
                    <a:ea typeface="宋体" pitchFamily="2" charset="-122"/>
                  </a:rPr>
                  <a:t>*</a:t>
                </a:r>
              </a:p>
            </p:txBody>
          </p:sp>
          <p:sp>
            <p:nvSpPr>
              <p:cNvPr id="89118" name="Text Box 61"/>
              <p:cNvSpPr txBox="1">
                <a:spLocks noChangeArrowheads="1"/>
              </p:cNvSpPr>
              <p:nvPr/>
            </p:nvSpPr>
            <p:spPr bwMode="auto">
              <a:xfrm>
                <a:off x="4059" y="926"/>
                <a:ext cx="197"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a:t>
                </a:r>
              </a:p>
            </p:txBody>
          </p:sp>
          <p:sp>
            <p:nvSpPr>
              <p:cNvPr id="89119" name="Text Box 62"/>
              <p:cNvSpPr txBox="1">
                <a:spLocks noChangeArrowheads="1"/>
              </p:cNvSpPr>
              <p:nvPr/>
            </p:nvSpPr>
            <p:spPr bwMode="auto">
              <a:xfrm>
                <a:off x="3697" y="618"/>
                <a:ext cx="322"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bg1"/>
                    </a:solidFill>
                    <a:ea typeface="宋体" pitchFamily="2" charset="-122"/>
                  </a:rPr>
                  <a:t>n</a:t>
                </a:r>
                <a:r>
                  <a:rPr kumimoji="1" lang="en-US" altLang="zh-CN" sz="2000" b="0" dirty="0">
                    <a:solidFill>
                      <a:schemeClr val="bg1"/>
                    </a:solidFill>
                    <a:ea typeface="宋体" pitchFamily="2" charset="-122"/>
                  </a:rPr>
                  <a:t>:1</a:t>
                </a:r>
              </a:p>
            </p:txBody>
          </p:sp>
          <p:sp>
            <p:nvSpPr>
              <p:cNvPr id="89120" name="Text Box 63"/>
              <p:cNvSpPr txBox="1">
                <a:spLocks noChangeArrowheads="1"/>
              </p:cNvSpPr>
              <p:nvPr/>
            </p:nvSpPr>
            <p:spPr bwMode="auto">
              <a:xfrm>
                <a:off x="2835" y="890"/>
                <a:ext cx="207"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a:t>
                </a:r>
              </a:p>
            </p:txBody>
          </p:sp>
          <p:sp>
            <p:nvSpPr>
              <p:cNvPr id="89121" name="Text Box 64"/>
              <p:cNvSpPr txBox="1">
                <a:spLocks noChangeArrowheads="1"/>
              </p:cNvSpPr>
              <p:nvPr/>
            </p:nvSpPr>
            <p:spPr bwMode="auto">
              <a:xfrm>
                <a:off x="2835" y="1295"/>
                <a:ext cx="197"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_</a:t>
                </a:r>
              </a:p>
            </p:txBody>
          </p:sp>
          <p:sp>
            <p:nvSpPr>
              <p:cNvPr id="89122" name="Text Box 65"/>
              <p:cNvSpPr txBox="1">
                <a:spLocks noChangeArrowheads="1"/>
              </p:cNvSpPr>
              <p:nvPr/>
            </p:nvSpPr>
            <p:spPr bwMode="auto">
              <a:xfrm>
                <a:off x="4422" y="845"/>
                <a:ext cx="207"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bg1"/>
                    </a:solidFill>
                    <a:ea typeface="宋体" pitchFamily="2" charset="-122"/>
                  </a:rPr>
                  <a:t>+</a:t>
                </a:r>
              </a:p>
            </p:txBody>
          </p:sp>
          <p:sp>
            <p:nvSpPr>
              <p:cNvPr id="89123" name="Text Box 66"/>
              <p:cNvSpPr txBox="1">
                <a:spLocks noChangeArrowheads="1"/>
              </p:cNvSpPr>
              <p:nvPr/>
            </p:nvSpPr>
            <p:spPr bwMode="auto">
              <a:xfrm>
                <a:off x="4422" y="1321"/>
                <a:ext cx="197"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bg1"/>
                    </a:solidFill>
                    <a:ea typeface="宋体" pitchFamily="2" charset="-122"/>
                  </a:rPr>
                  <a:t>_</a:t>
                </a:r>
              </a:p>
            </p:txBody>
          </p:sp>
          <p:sp>
            <p:nvSpPr>
              <p:cNvPr id="89124" name="Oval 67"/>
              <p:cNvSpPr>
                <a:spLocks noChangeArrowheads="1"/>
              </p:cNvSpPr>
              <p:nvPr/>
            </p:nvSpPr>
            <p:spPr bwMode="auto">
              <a:xfrm>
                <a:off x="2925" y="1616"/>
                <a:ext cx="94" cy="91"/>
              </a:xfrm>
              <a:prstGeom prst="ellips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9125" name="Line 68"/>
              <p:cNvSpPr>
                <a:spLocks noChangeShapeType="1"/>
              </p:cNvSpPr>
              <p:nvPr/>
            </p:nvSpPr>
            <p:spPr bwMode="auto">
              <a:xfrm>
                <a:off x="4059" y="1661"/>
                <a:ext cx="681" cy="0"/>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26" name="Line 69"/>
              <p:cNvSpPr>
                <a:spLocks noChangeShapeType="1"/>
              </p:cNvSpPr>
              <p:nvPr/>
            </p:nvSpPr>
            <p:spPr bwMode="auto">
              <a:xfrm>
                <a:off x="4059" y="845"/>
                <a:ext cx="681" cy="0"/>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27" name="Line 70"/>
              <p:cNvSpPr>
                <a:spLocks noChangeShapeType="1"/>
              </p:cNvSpPr>
              <p:nvPr/>
            </p:nvSpPr>
            <p:spPr bwMode="auto">
              <a:xfrm>
                <a:off x="2971" y="845"/>
                <a:ext cx="726" cy="0"/>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28" name="Oval 71"/>
              <p:cNvSpPr>
                <a:spLocks noChangeArrowheads="1"/>
              </p:cNvSpPr>
              <p:nvPr/>
            </p:nvSpPr>
            <p:spPr bwMode="auto">
              <a:xfrm>
                <a:off x="2880" y="800"/>
                <a:ext cx="94" cy="91"/>
              </a:xfrm>
              <a:prstGeom prst="ellips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89129" name="Group 72"/>
              <p:cNvGrpSpPr>
                <a:grpSpLocks/>
              </p:cNvGrpSpPr>
              <p:nvPr/>
            </p:nvGrpSpPr>
            <p:grpSpPr bwMode="auto">
              <a:xfrm>
                <a:off x="3697" y="1117"/>
                <a:ext cx="91" cy="363"/>
                <a:chOff x="2744" y="2931"/>
                <a:chExt cx="57" cy="283"/>
              </a:xfrm>
              <a:grpFill/>
            </p:grpSpPr>
            <p:sp>
              <p:nvSpPr>
                <p:cNvPr id="89145" name="Arc 73"/>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gr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46" name="Arc 74"/>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gr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47" name="Arc 75"/>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gr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89130" name="Group 76"/>
              <p:cNvGrpSpPr>
                <a:grpSpLocks/>
              </p:cNvGrpSpPr>
              <p:nvPr/>
            </p:nvGrpSpPr>
            <p:grpSpPr bwMode="auto">
              <a:xfrm rot="10800000">
                <a:off x="3969" y="1118"/>
                <a:ext cx="90" cy="362"/>
                <a:chOff x="2744" y="2931"/>
                <a:chExt cx="57" cy="283"/>
              </a:xfrm>
              <a:grpFill/>
            </p:grpSpPr>
            <p:sp>
              <p:nvSpPr>
                <p:cNvPr id="89142" name="Arc 77"/>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gr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43" name="Arc 78"/>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gr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44" name="Arc 79"/>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grp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89131" name="Line 80"/>
              <p:cNvSpPr>
                <a:spLocks noChangeShapeType="1"/>
              </p:cNvSpPr>
              <p:nvPr/>
            </p:nvSpPr>
            <p:spPr bwMode="auto">
              <a:xfrm flipH="1" flipV="1">
                <a:off x="4059" y="1480"/>
                <a:ext cx="0" cy="192"/>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32" name="Line 81"/>
              <p:cNvSpPr>
                <a:spLocks noChangeShapeType="1"/>
              </p:cNvSpPr>
              <p:nvPr/>
            </p:nvSpPr>
            <p:spPr bwMode="auto">
              <a:xfrm flipH="1" flipV="1">
                <a:off x="4059" y="845"/>
                <a:ext cx="0" cy="283"/>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33" name="Line 82"/>
              <p:cNvSpPr>
                <a:spLocks noChangeShapeType="1"/>
              </p:cNvSpPr>
              <p:nvPr/>
            </p:nvSpPr>
            <p:spPr bwMode="auto">
              <a:xfrm>
                <a:off x="3061" y="799"/>
                <a:ext cx="363" cy="0"/>
              </a:xfrm>
              <a:prstGeom prst="line">
                <a:avLst/>
              </a:prstGeom>
              <a:grpFill/>
              <a:ln w="28575">
                <a:solidFill>
                  <a:srgbClr val="00FF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89134" name="Line 83"/>
              <p:cNvSpPr>
                <a:spLocks noChangeShapeType="1"/>
              </p:cNvSpPr>
              <p:nvPr/>
            </p:nvSpPr>
            <p:spPr bwMode="auto">
              <a:xfrm flipH="1">
                <a:off x="4234" y="799"/>
                <a:ext cx="370" cy="0"/>
              </a:xfrm>
              <a:prstGeom prst="line">
                <a:avLst/>
              </a:prstGeom>
              <a:grpFill/>
              <a:ln w="28575">
                <a:solidFill>
                  <a:srgbClr val="00FFFF"/>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graphicFrame>
            <p:nvGraphicFramePr>
              <p:cNvPr id="89135" name="Object 84"/>
              <p:cNvGraphicFramePr>
                <a:graphicFrameLocks noChangeAspect="1"/>
              </p:cNvGraphicFramePr>
              <p:nvPr>
                <p:extLst>
                  <p:ext uri="{D42A27DB-BD31-4B8C-83A1-F6EECF244321}">
                    <p14:modId xmlns:p14="http://schemas.microsoft.com/office/powerpoint/2010/main" val="1423540448"/>
                  </p:ext>
                </p:extLst>
              </p:nvPr>
            </p:nvGraphicFramePr>
            <p:xfrm>
              <a:off x="3169" y="430"/>
              <a:ext cx="130" cy="346"/>
            </p:xfrm>
            <a:graphic>
              <a:graphicData uri="http://schemas.openxmlformats.org/presentationml/2006/ole">
                <mc:AlternateContent xmlns:mc="http://schemas.openxmlformats.org/markup-compatibility/2006">
                  <mc:Choice xmlns:v="urn:schemas-microsoft-com:vml" Requires="v">
                    <p:oleObj spid="_x0000_s89679" name="公式" r:id="rId6" imgW="114416" imgH="304903" progId="Equation.3">
                      <p:embed/>
                    </p:oleObj>
                  </mc:Choice>
                  <mc:Fallback>
                    <p:oleObj name="公式" r:id="rId6" imgW="114416" imgH="304903" progId="Equation.3">
                      <p:embed/>
                      <p:pic>
                        <p:nvPicPr>
                          <p:cNvPr id="0" name="Object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9" y="430"/>
                            <a:ext cx="13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6" name="Object 85"/>
              <p:cNvGraphicFramePr>
                <a:graphicFrameLocks noChangeAspect="1"/>
              </p:cNvGraphicFramePr>
              <p:nvPr>
                <p:extLst>
                  <p:ext uri="{D42A27DB-BD31-4B8C-83A1-F6EECF244321}">
                    <p14:modId xmlns:p14="http://schemas.microsoft.com/office/powerpoint/2010/main" val="563044891"/>
                  </p:ext>
                </p:extLst>
              </p:nvPr>
            </p:nvGraphicFramePr>
            <p:xfrm>
              <a:off x="4342" y="430"/>
              <a:ext cx="140" cy="346"/>
            </p:xfrm>
            <a:graphic>
              <a:graphicData uri="http://schemas.openxmlformats.org/presentationml/2006/ole">
                <mc:AlternateContent xmlns:mc="http://schemas.openxmlformats.org/markup-compatibility/2006">
                  <mc:Choice xmlns:v="urn:schemas-microsoft-com:vml" Requires="v">
                    <p:oleObj spid="_x0000_s89680" name="公式" r:id="rId8" imgW="123860" imgH="304903" progId="Equation.3">
                      <p:embed/>
                    </p:oleObj>
                  </mc:Choice>
                  <mc:Fallback>
                    <p:oleObj name="公式" r:id="rId8" imgW="123860" imgH="304903" progId="Equation.3">
                      <p:embed/>
                      <p:pic>
                        <p:nvPicPr>
                          <p:cNvPr id="0" name="Object 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2" y="430"/>
                            <a:ext cx="14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7" name="Object 86"/>
              <p:cNvGraphicFramePr>
                <a:graphicFrameLocks noChangeAspect="1"/>
              </p:cNvGraphicFramePr>
              <p:nvPr>
                <p:extLst>
                  <p:ext uri="{D42A27DB-BD31-4B8C-83A1-F6EECF244321}">
                    <p14:modId xmlns:p14="http://schemas.microsoft.com/office/powerpoint/2010/main" val="2247380498"/>
                  </p:ext>
                </p:extLst>
              </p:nvPr>
            </p:nvGraphicFramePr>
            <p:xfrm>
              <a:off x="4452" y="1053"/>
              <a:ext cx="162" cy="313"/>
            </p:xfrm>
            <a:graphic>
              <a:graphicData uri="http://schemas.openxmlformats.org/presentationml/2006/ole">
                <mc:AlternateContent xmlns:mc="http://schemas.openxmlformats.org/markup-compatibility/2006">
                  <mc:Choice xmlns:v="urn:schemas-microsoft-com:vml" Requires="v">
                    <p:oleObj spid="_x0000_s89681" name="Equation" r:id="rId10" imgW="142750" imgH="276251" progId="Equation.DSMT4">
                      <p:embed/>
                    </p:oleObj>
                  </mc:Choice>
                  <mc:Fallback>
                    <p:oleObj name="Equation" r:id="rId10" imgW="142750" imgH="276251" progId="Equation.DSMT4">
                      <p:embed/>
                      <p:pic>
                        <p:nvPicPr>
                          <p:cNvPr id="0" name="Object 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2" y="1053"/>
                            <a:ext cx="162"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8" name="Object 87"/>
              <p:cNvGraphicFramePr>
                <a:graphicFrameLocks noChangeAspect="1"/>
              </p:cNvGraphicFramePr>
              <p:nvPr>
                <p:extLst>
                  <p:ext uri="{D42A27DB-BD31-4B8C-83A1-F6EECF244321}">
                    <p14:modId xmlns:p14="http://schemas.microsoft.com/office/powerpoint/2010/main" val="1882274157"/>
                  </p:ext>
                </p:extLst>
              </p:nvPr>
            </p:nvGraphicFramePr>
            <p:xfrm>
              <a:off x="2857" y="1053"/>
              <a:ext cx="140" cy="313"/>
            </p:xfrm>
            <a:graphic>
              <a:graphicData uri="http://schemas.openxmlformats.org/presentationml/2006/ole">
                <mc:AlternateContent xmlns:mc="http://schemas.openxmlformats.org/markup-compatibility/2006">
                  <mc:Choice xmlns:v="urn:schemas-microsoft-com:vml" Requires="v">
                    <p:oleObj spid="_x0000_s89682" name="Equation" r:id="rId12" imgW="123860" imgH="276251" progId="Equation.DSMT4">
                      <p:embed/>
                    </p:oleObj>
                  </mc:Choice>
                  <mc:Fallback>
                    <p:oleObj name="Equation" r:id="rId12" imgW="123860" imgH="276251" progId="Equation.DSMT4">
                      <p:embed/>
                      <p:pic>
                        <p:nvPicPr>
                          <p:cNvPr id="0" name="Object 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 y="1053"/>
                            <a:ext cx="14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9" name="Line 88"/>
              <p:cNvSpPr>
                <a:spLocks noChangeShapeType="1"/>
              </p:cNvSpPr>
              <p:nvPr/>
            </p:nvSpPr>
            <p:spPr bwMode="auto">
              <a:xfrm>
                <a:off x="4740" y="845"/>
                <a:ext cx="0" cy="816"/>
              </a:xfrm>
              <a:prstGeom prst="line">
                <a:avLst/>
              </a:prstGeom>
              <a:grpFill/>
              <a:ln w="28575">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40" name="Text Box 89"/>
              <p:cNvSpPr txBox="1">
                <a:spLocks noChangeArrowheads="1"/>
              </p:cNvSpPr>
              <p:nvPr/>
            </p:nvSpPr>
            <p:spPr bwMode="auto">
              <a:xfrm>
                <a:off x="4830" y="1071"/>
                <a:ext cx="189" cy="252"/>
              </a:xfrm>
              <a:prstGeom prst="rect">
                <a:avLst/>
              </a:prstGeom>
              <a:grpFill/>
              <a:ln>
                <a:noFill/>
              </a:ln>
              <a:effectLst/>
              <a:extLs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bg1"/>
                    </a:solidFill>
                    <a:ea typeface="宋体" pitchFamily="2" charset="-122"/>
                  </a:rPr>
                  <a:t>Z</a:t>
                </a:r>
              </a:p>
            </p:txBody>
          </p:sp>
        </p:grpSp>
      </p:grpSp>
      <p:sp>
        <p:nvSpPr>
          <p:cNvPr id="189531" name="AutoShape 91"/>
          <p:cNvSpPr>
            <a:spLocks noChangeArrowheads="1"/>
          </p:cNvSpPr>
          <p:nvPr/>
        </p:nvSpPr>
        <p:spPr bwMode="auto">
          <a:xfrm rot="5400000">
            <a:off x="5723732" y="3501231"/>
            <a:ext cx="647700" cy="7921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916 h 21600"/>
              <a:gd name="T20" fmla="*/ 17576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71" y="0"/>
                </a:moveTo>
                <a:lnTo>
                  <a:pt x="9741" y="7185"/>
                </a:lnTo>
                <a:lnTo>
                  <a:pt x="13765" y="7185"/>
                </a:lnTo>
                <a:lnTo>
                  <a:pt x="13765" y="16916"/>
                </a:lnTo>
                <a:lnTo>
                  <a:pt x="0" y="16916"/>
                </a:lnTo>
                <a:lnTo>
                  <a:pt x="0" y="21600"/>
                </a:lnTo>
                <a:lnTo>
                  <a:pt x="17576" y="21600"/>
                </a:lnTo>
                <a:lnTo>
                  <a:pt x="17576" y="7185"/>
                </a:lnTo>
                <a:lnTo>
                  <a:pt x="21600" y="7185"/>
                </a:lnTo>
                <a:lnTo>
                  <a:pt x="15671" y="0"/>
                </a:lnTo>
                <a:close/>
              </a:path>
            </a:pathLst>
          </a:cu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nvGrpSpPr>
          <p:cNvPr id="189532" name="Group 92"/>
          <p:cNvGrpSpPr>
            <a:grpSpLocks/>
          </p:cNvGrpSpPr>
          <p:nvPr/>
        </p:nvGrpSpPr>
        <p:grpSpPr bwMode="auto">
          <a:xfrm>
            <a:off x="6627813" y="3573463"/>
            <a:ext cx="2516187" cy="1584325"/>
            <a:chOff x="3051" y="2523"/>
            <a:chExt cx="1585" cy="998"/>
          </a:xfrm>
        </p:grpSpPr>
        <p:sp>
          <p:nvSpPr>
            <p:cNvPr id="89101" name="Text Box 93"/>
            <p:cNvSpPr txBox="1">
              <a:spLocks noChangeArrowheads="1"/>
            </p:cNvSpPr>
            <p:nvPr/>
          </p:nvSpPr>
          <p:spPr bwMode="auto">
            <a:xfrm>
              <a:off x="3923" y="2886"/>
              <a:ext cx="7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ea typeface="宋体" pitchFamily="2" charset="-122"/>
                </a:rPr>
                <a:t>n</a:t>
              </a:r>
              <a:r>
                <a:rPr kumimoji="1" lang="en-US" altLang="zh-CN" sz="2000" b="0" baseline="30000">
                  <a:solidFill>
                    <a:schemeClr val="tx1"/>
                  </a:solidFill>
                  <a:ea typeface="宋体" pitchFamily="2" charset="-122"/>
                </a:rPr>
                <a:t>2</a:t>
              </a:r>
              <a:r>
                <a:rPr kumimoji="1" lang="en-US" altLang="zh-CN" sz="2000" b="0" i="1">
                  <a:solidFill>
                    <a:schemeClr val="tx1"/>
                  </a:solidFill>
                  <a:ea typeface="宋体" pitchFamily="2" charset="-122"/>
                </a:rPr>
                <a:t>Z</a:t>
              </a:r>
            </a:p>
          </p:txBody>
        </p:sp>
        <p:grpSp>
          <p:nvGrpSpPr>
            <p:cNvPr id="89102" name="Group 94"/>
            <p:cNvGrpSpPr>
              <a:grpSpLocks/>
            </p:cNvGrpSpPr>
            <p:nvPr/>
          </p:nvGrpSpPr>
          <p:grpSpPr bwMode="auto">
            <a:xfrm>
              <a:off x="3051" y="2523"/>
              <a:ext cx="908" cy="998"/>
              <a:chOff x="3369" y="1979"/>
              <a:chExt cx="908" cy="998"/>
            </a:xfrm>
          </p:grpSpPr>
          <p:sp>
            <p:nvSpPr>
              <p:cNvPr id="89103" name="Line 95"/>
              <p:cNvSpPr>
                <a:spLocks noChangeShapeType="1"/>
              </p:cNvSpPr>
              <p:nvPr/>
            </p:nvSpPr>
            <p:spPr bwMode="auto">
              <a:xfrm flipH="1">
                <a:off x="3515" y="2931"/>
                <a:ext cx="6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04" name="Oval 96"/>
              <p:cNvSpPr>
                <a:spLocks noChangeArrowheads="1"/>
              </p:cNvSpPr>
              <p:nvPr/>
            </p:nvSpPr>
            <p:spPr bwMode="auto">
              <a:xfrm flipH="1">
                <a:off x="3424" y="1979"/>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9105" name="Text Box 97"/>
              <p:cNvSpPr txBox="1">
                <a:spLocks noChangeArrowheads="1"/>
              </p:cNvSpPr>
              <p:nvPr/>
            </p:nvSpPr>
            <p:spPr bwMode="auto">
              <a:xfrm>
                <a:off x="3379" y="2024"/>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89106" name="Text Box 98"/>
              <p:cNvSpPr txBox="1">
                <a:spLocks noChangeArrowheads="1"/>
              </p:cNvSpPr>
              <p:nvPr/>
            </p:nvSpPr>
            <p:spPr bwMode="auto">
              <a:xfrm>
                <a:off x="3379" y="2604"/>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graphicFrame>
            <p:nvGraphicFramePr>
              <p:cNvPr id="89107" name="Object 99"/>
              <p:cNvGraphicFramePr>
                <a:graphicFrameLocks noChangeAspect="1"/>
              </p:cNvGraphicFramePr>
              <p:nvPr>
                <p:extLst>
                  <p:ext uri="{D42A27DB-BD31-4B8C-83A1-F6EECF244321}">
                    <p14:modId xmlns:p14="http://schemas.microsoft.com/office/powerpoint/2010/main" val="3470560856"/>
                  </p:ext>
                </p:extLst>
              </p:nvPr>
            </p:nvGraphicFramePr>
            <p:xfrm>
              <a:off x="3369" y="2245"/>
              <a:ext cx="187" cy="360"/>
            </p:xfrm>
            <a:graphic>
              <a:graphicData uri="http://schemas.openxmlformats.org/presentationml/2006/ole">
                <mc:AlternateContent xmlns:mc="http://schemas.openxmlformats.org/markup-compatibility/2006">
                  <mc:Choice xmlns:v="urn:schemas-microsoft-com:vml" Requires="v">
                    <p:oleObj spid="_x0000_s89683" name="Equation" r:id="rId14" imgW="164880" imgH="317160" progId="Equation.DSMT4">
                      <p:embed/>
                    </p:oleObj>
                  </mc:Choice>
                  <mc:Fallback>
                    <p:oleObj name="Equation" r:id="rId14" imgW="164880" imgH="317160" progId="Equation.DSMT4">
                      <p:embed/>
                      <p:pic>
                        <p:nvPicPr>
                          <p:cNvPr id="0" name="Object 99"/>
                          <p:cNvPicPr>
                            <a:picLocks noChangeAspect="1" noChangeArrowheads="1"/>
                          </p:cNvPicPr>
                          <p:nvPr/>
                        </p:nvPicPr>
                        <p:blipFill>
                          <a:blip r:embed="rId15"/>
                          <a:srcRect/>
                          <a:stretch>
                            <a:fillRect/>
                          </a:stretch>
                        </p:blipFill>
                        <p:spPr bwMode="auto">
                          <a:xfrm>
                            <a:off x="3369" y="2245"/>
                            <a:ext cx="18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8" name="Line 100"/>
              <p:cNvSpPr>
                <a:spLocks noChangeShapeType="1"/>
              </p:cNvSpPr>
              <p:nvPr/>
            </p:nvSpPr>
            <p:spPr bwMode="auto">
              <a:xfrm>
                <a:off x="4195" y="2024"/>
                <a:ext cx="0" cy="907"/>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09" name="Rectangle 101"/>
              <p:cNvSpPr>
                <a:spLocks noChangeArrowheads="1"/>
              </p:cNvSpPr>
              <p:nvPr/>
            </p:nvSpPr>
            <p:spPr bwMode="auto">
              <a:xfrm>
                <a:off x="4150" y="2341"/>
                <a:ext cx="127" cy="318"/>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89110" name="Line 102"/>
              <p:cNvSpPr>
                <a:spLocks noChangeShapeType="1"/>
              </p:cNvSpPr>
              <p:nvPr/>
            </p:nvSpPr>
            <p:spPr bwMode="auto">
              <a:xfrm flipH="1">
                <a:off x="3515" y="2024"/>
                <a:ext cx="68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89111" name="Oval 103"/>
              <p:cNvSpPr>
                <a:spLocks noChangeArrowheads="1"/>
              </p:cNvSpPr>
              <p:nvPr/>
            </p:nvSpPr>
            <p:spPr bwMode="auto">
              <a:xfrm flipH="1">
                <a:off x="3424" y="2886"/>
                <a:ext cx="90"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grpSp>
      <p:sp>
        <p:nvSpPr>
          <p:cNvPr id="93" name="Rectangle 101"/>
          <p:cNvSpPr>
            <a:spLocks noChangeArrowheads="1"/>
          </p:cNvSpPr>
          <p:nvPr/>
        </p:nvSpPr>
        <p:spPr bwMode="auto">
          <a:xfrm>
            <a:off x="8057653" y="2276103"/>
            <a:ext cx="201613" cy="504825"/>
          </a:xfrm>
          <a:prstGeom prst="rect">
            <a:avLst/>
          </a:prstGeom>
          <a:gradFill rotWithShape="1">
            <a:gsLst>
              <a:gs pos="0">
                <a:srgbClr val="764700"/>
              </a:gs>
              <a:gs pos="50000">
                <a:srgbClr val="FF9900"/>
              </a:gs>
              <a:gs pos="100000">
                <a:srgbClr val="764700"/>
              </a:gs>
            </a:gsLst>
            <a:lin ang="0" scaled="1"/>
          </a:gradFill>
          <a:ln>
            <a:noFill/>
          </a:ln>
          <a:effectLst/>
          <a:extLs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189452"/>
                                        </p:tgtEl>
                                        <p:attrNameLst>
                                          <p:attrName>style.visibility</p:attrName>
                                        </p:attrNameLst>
                                      </p:cBhvr>
                                      <p:to>
                                        <p:strVal val="visible"/>
                                      </p:to>
                                    </p:set>
                                    <p:animEffect transition="in" filter="blinds(horizontal)">
                                      <p:cBhvr>
                                        <p:cTn id="7" dur="500"/>
                                        <p:tgtEl>
                                          <p:spTgt spid="189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9488"/>
                                        </p:tgtEl>
                                        <p:attrNameLst>
                                          <p:attrName>style.visibility</p:attrName>
                                        </p:attrNameLst>
                                      </p:cBhvr>
                                      <p:to>
                                        <p:strVal val="visible"/>
                                      </p:to>
                                    </p:set>
                                    <p:anim calcmode="lin" valueType="num">
                                      <p:cBhvr additive="base">
                                        <p:cTn id="12" dur="500" fill="hold"/>
                                        <p:tgtEl>
                                          <p:spTgt spid="189488"/>
                                        </p:tgtEl>
                                        <p:attrNameLst>
                                          <p:attrName>ppt_x</p:attrName>
                                        </p:attrNameLst>
                                      </p:cBhvr>
                                      <p:tavLst>
                                        <p:tav tm="0">
                                          <p:val>
                                            <p:strVal val="0-#ppt_w/2"/>
                                          </p:val>
                                        </p:tav>
                                        <p:tav tm="100000">
                                          <p:val>
                                            <p:strVal val="#ppt_x"/>
                                          </p:val>
                                        </p:tav>
                                      </p:tavLst>
                                    </p:anim>
                                    <p:anim calcmode="lin" valueType="num">
                                      <p:cBhvr additive="base">
                                        <p:cTn id="13" dur="500" fill="hold"/>
                                        <p:tgtEl>
                                          <p:spTgt spid="18948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9494"/>
                                        </p:tgtEl>
                                        <p:attrNameLst>
                                          <p:attrName>style.visibility</p:attrName>
                                        </p:attrNameLst>
                                      </p:cBhvr>
                                      <p:to>
                                        <p:strVal val="visible"/>
                                      </p:to>
                                    </p:set>
                                    <p:animEffect transition="in" filter="blinds(horizontal)">
                                      <p:cBhvr>
                                        <p:cTn id="18" dur="500"/>
                                        <p:tgtEl>
                                          <p:spTgt spid="18949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barn(inVertical)">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489"/>
                                        </p:tgtEl>
                                        <p:attrNameLst>
                                          <p:attrName>style.visibility</p:attrName>
                                        </p:attrNameLst>
                                      </p:cBhvr>
                                      <p:to>
                                        <p:strVal val="visible"/>
                                      </p:to>
                                    </p:set>
                                    <p:animEffect transition="in" filter="wipe(left)">
                                      <p:cBhvr>
                                        <p:cTn id="26" dur="2000"/>
                                        <p:tgtEl>
                                          <p:spTgt spid="1894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9531"/>
                                        </p:tgtEl>
                                        <p:attrNameLst>
                                          <p:attrName>style.visibility</p:attrName>
                                        </p:attrNameLst>
                                      </p:cBhvr>
                                      <p:to>
                                        <p:strVal val="visible"/>
                                      </p:to>
                                    </p:set>
                                    <p:animEffect transition="in" filter="wipe(left)">
                                      <p:cBhvr>
                                        <p:cTn id="31" dur="500"/>
                                        <p:tgtEl>
                                          <p:spTgt spid="189531"/>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189532"/>
                                        </p:tgtEl>
                                        <p:attrNameLst>
                                          <p:attrName>style.visibility</p:attrName>
                                        </p:attrNameLst>
                                      </p:cBhvr>
                                      <p:to>
                                        <p:strVal val="visible"/>
                                      </p:to>
                                    </p:set>
                                    <p:animEffect transition="in" filter="blinds(horizontal)">
                                      <p:cBhvr>
                                        <p:cTn id="35" dur="500"/>
                                        <p:tgtEl>
                                          <p:spTgt spid="1895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89490"/>
                                        </p:tgtEl>
                                        <p:attrNameLst>
                                          <p:attrName>style.visibility</p:attrName>
                                        </p:attrNameLst>
                                      </p:cBhvr>
                                      <p:to>
                                        <p:strVal val="visible"/>
                                      </p:to>
                                    </p:set>
                                    <p:animEffect transition="in" filter="blinds(horizontal)">
                                      <p:cBhvr>
                                        <p:cTn id="40" dur="500"/>
                                        <p:tgtEl>
                                          <p:spTgt spid="189490"/>
                                        </p:tgtEl>
                                      </p:cBhvr>
                                    </p:animEffect>
                                  </p:childTnLst>
                                </p:cTn>
                              </p:par>
                            </p:childTnLst>
                          </p:cTn>
                        </p:par>
                        <p:par>
                          <p:cTn id="41" fill="hold">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189493"/>
                                        </p:tgtEl>
                                        <p:attrNameLst>
                                          <p:attrName>style.visibility</p:attrName>
                                        </p:attrNameLst>
                                      </p:cBhvr>
                                      <p:to>
                                        <p:strVal val="visible"/>
                                      </p:to>
                                    </p:set>
                                    <p:animEffect transition="in" filter="slide(fromBottom)">
                                      <p:cBhvr>
                                        <p:cTn id="44" dur="2000"/>
                                        <p:tgtEl>
                                          <p:spTgt spid="18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88" grpId="0"/>
      <p:bldP spid="189493" grpId="0"/>
      <p:bldP spid="189531" grpId="0" animBg="1"/>
      <p:bldP spid="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1979712" y="5116542"/>
            <a:ext cx="64784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lnSpc>
                <a:spcPct val="150000"/>
              </a:lnSpc>
              <a:spcBef>
                <a:spcPct val="50000"/>
              </a:spcBef>
              <a:buFontTx/>
              <a:buAutoNum type="alphaLcParenR" startAt="2"/>
            </a:pPr>
            <a:r>
              <a:rPr kumimoji="1" lang="zh-CN" altLang="en-US" sz="2000" dirty="0">
                <a:solidFill>
                  <a:schemeClr val="tx1"/>
                </a:solidFill>
                <a:cs typeface="Times New Roman" panose="02020603050405020304" pitchFamily="18" charset="0"/>
              </a:rPr>
              <a:t>理想变压器的特性方程为代数关系，因此它是无记忆的多端元件。</a:t>
            </a:r>
          </a:p>
        </p:txBody>
      </p:sp>
      <p:grpSp>
        <p:nvGrpSpPr>
          <p:cNvPr id="190467" name="Group 3"/>
          <p:cNvGrpSpPr>
            <a:grpSpLocks/>
          </p:cNvGrpSpPr>
          <p:nvPr/>
        </p:nvGrpSpPr>
        <p:grpSpPr bwMode="auto">
          <a:xfrm>
            <a:off x="1042988" y="1176829"/>
            <a:ext cx="1474839" cy="1192561"/>
            <a:chOff x="975" y="1211"/>
            <a:chExt cx="704" cy="674"/>
          </a:xfrm>
        </p:grpSpPr>
        <p:graphicFrame>
          <p:nvGraphicFramePr>
            <p:cNvPr id="90157" name="Object 4"/>
            <p:cNvGraphicFramePr>
              <a:graphicFrameLocks noChangeAspect="1"/>
            </p:cNvGraphicFramePr>
            <p:nvPr>
              <p:extLst>
                <p:ext uri="{D42A27DB-BD31-4B8C-83A1-F6EECF244321}">
                  <p14:modId xmlns:p14="http://schemas.microsoft.com/office/powerpoint/2010/main" val="1760443181"/>
                </p:ext>
              </p:extLst>
            </p:nvPr>
          </p:nvGraphicFramePr>
          <p:xfrm>
            <a:off x="1175" y="1211"/>
            <a:ext cx="480" cy="233"/>
          </p:xfrm>
          <a:graphic>
            <a:graphicData uri="http://schemas.openxmlformats.org/presentationml/2006/ole">
              <mc:AlternateContent xmlns:mc="http://schemas.openxmlformats.org/markup-compatibility/2006">
                <mc:Choice xmlns:v="urn:schemas-microsoft-com:vml" Requires="v">
                  <p:oleObj spid="_x0000_s90400" name="Equation" r:id="rId3" imgW="558720" imgH="228600" progId="Equation.DSMT4">
                    <p:embed/>
                  </p:oleObj>
                </mc:Choice>
                <mc:Fallback>
                  <p:oleObj name="Equation" r:id="rId3" imgW="558720" imgH="228600" progId="Equation.DSMT4">
                    <p:embed/>
                    <p:pic>
                      <p:nvPicPr>
                        <p:cNvPr id="0" name="Object 4"/>
                        <p:cNvPicPr>
                          <a:picLocks noChangeAspect="1" noChangeArrowheads="1"/>
                        </p:cNvPicPr>
                        <p:nvPr/>
                      </p:nvPicPr>
                      <p:blipFill>
                        <a:blip r:embed="rId4"/>
                        <a:srcRect/>
                        <a:stretch>
                          <a:fillRect/>
                        </a:stretch>
                      </p:blipFill>
                      <p:spPr bwMode="auto">
                        <a:xfrm>
                          <a:off x="1175" y="1211"/>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58" name="Object 5"/>
            <p:cNvGraphicFramePr>
              <a:graphicFrameLocks noChangeAspect="1"/>
            </p:cNvGraphicFramePr>
            <p:nvPr>
              <p:extLst>
                <p:ext uri="{D42A27DB-BD31-4B8C-83A1-F6EECF244321}">
                  <p14:modId xmlns:p14="http://schemas.microsoft.com/office/powerpoint/2010/main" val="984404868"/>
                </p:ext>
              </p:extLst>
            </p:nvPr>
          </p:nvGraphicFramePr>
          <p:xfrm>
            <a:off x="1221" y="1562"/>
            <a:ext cx="458" cy="323"/>
          </p:xfrm>
          <a:graphic>
            <a:graphicData uri="http://schemas.openxmlformats.org/presentationml/2006/ole">
              <mc:AlternateContent xmlns:mc="http://schemas.openxmlformats.org/markup-compatibility/2006">
                <mc:Choice xmlns:v="urn:schemas-microsoft-com:vml" Requires="v">
                  <p:oleObj spid="_x0000_s90401" name="Equation" r:id="rId5" imgW="533160" imgH="317160" progId="Equation.DSMT4">
                    <p:embed/>
                  </p:oleObj>
                </mc:Choice>
                <mc:Fallback>
                  <p:oleObj name="Equation" r:id="rId5" imgW="533160" imgH="317160" progId="Equation.DSMT4">
                    <p:embed/>
                    <p:pic>
                      <p:nvPicPr>
                        <p:cNvPr id="0" name="Object 5"/>
                        <p:cNvPicPr>
                          <a:picLocks noChangeAspect="1" noChangeArrowheads="1"/>
                        </p:cNvPicPr>
                        <p:nvPr/>
                      </p:nvPicPr>
                      <p:blipFill>
                        <a:blip r:embed="rId6"/>
                        <a:srcRect/>
                        <a:stretch>
                          <a:fillRect/>
                        </a:stretch>
                      </p:blipFill>
                      <p:spPr bwMode="auto">
                        <a:xfrm>
                          <a:off x="1221" y="1562"/>
                          <a:ext cx="458"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59" name="AutoShape 6"/>
            <p:cNvSpPr>
              <a:spLocks/>
            </p:cNvSpPr>
            <p:nvPr/>
          </p:nvSpPr>
          <p:spPr bwMode="auto">
            <a:xfrm>
              <a:off x="975" y="1304"/>
              <a:ext cx="119" cy="548"/>
            </a:xfrm>
            <a:prstGeom prst="leftBrace">
              <a:avLst>
                <a:gd name="adj1" fmla="val 3837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graphicFrame>
        <p:nvGraphicFramePr>
          <p:cNvPr id="190471" name="Object 7"/>
          <p:cNvGraphicFramePr>
            <a:graphicFrameLocks noChangeAspect="1"/>
          </p:cNvGraphicFramePr>
          <p:nvPr>
            <p:extLst>
              <p:ext uri="{D42A27DB-BD31-4B8C-83A1-F6EECF244321}">
                <p14:modId xmlns:p14="http://schemas.microsoft.com/office/powerpoint/2010/main" val="476163221"/>
              </p:ext>
            </p:extLst>
          </p:nvPr>
        </p:nvGraphicFramePr>
        <p:xfrm>
          <a:off x="1363265" y="2564904"/>
          <a:ext cx="4000104" cy="708264"/>
        </p:xfrm>
        <a:graphic>
          <a:graphicData uri="http://schemas.openxmlformats.org/presentationml/2006/ole">
            <mc:AlternateContent xmlns:mc="http://schemas.openxmlformats.org/markup-compatibility/2006">
              <mc:Choice xmlns:v="urn:schemas-microsoft-com:vml" Requires="v">
                <p:oleObj spid="_x0000_s90402" name="Equation" r:id="rId7" imgW="2222280" imgH="393480" progId="Equation.DSMT4">
                  <p:embed/>
                </p:oleObj>
              </mc:Choice>
              <mc:Fallback>
                <p:oleObj name="Equation" r:id="rId7" imgW="2222280" imgH="393480" progId="Equation.DSMT4">
                  <p:embed/>
                  <p:pic>
                    <p:nvPicPr>
                      <p:cNvPr id="0" name="Object 7"/>
                      <p:cNvPicPr>
                        <a:picLocks noChangeAspect="1" noChangeArrowheads="1"/>
                      </p:cNvPicPr>
                      <p:nvPr/>
                    </p:nvPicPr>
                    <p:blipFill>
                      <a:blip r:embed="rId8"/>
                      <a:srcRect/>
                      <a:stretch>
                        <a:fillRect/>
                      </a:stretch>
                    </p:blipFill>
                    <p:spPr bwMode="auto">
                      <a:xfrm>
                        <a:off x="1363265" y="2564904"/>
                        <a:ext cx="4000104" cy="70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2" name="Text Box 8"/>
          <p:cNvSpPr txBox="1">
            <a:spLocks noChangeArrowheads="1"/>
          </p:cNvSpPr>
          <p:nvPr/>
        </p:nvSpPr>
        <p:spPr bwMode="auto">
          <a:xfrm>
            <a:off x="1979613" y="4077072"/>
            <a:ext cx="64785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lnSpc>
                <a:spcPct val="150000"/>
              </a:lnSpc>
              <a:spcBef>
                <a:spcPct val="50000"/>
              </a:spcBef>
              <a:buFontTx/>
              <a:buAutoNum type="alphaLcParenR"/>
            </a:pPr>
            <a:r>
              <a:rPr kumimoji="1" lang="zh-CN" altLang="en-US" sz="2000" dirty="0">
                <a:solidFill>
                  <a:schemeClr val="tx1"/>
                </a:solidFill>
                <a:cs typeface="Times New Roman" panose="02020603050405020304" pitchFamily="18" charset="0"/>
              </a:rPr>
              <a:t>理想变压器既不储能，也不耗能，在电路中只起传递信号和能量的作用。</a:t>
            </a:r>
          </a:p>
        </p:txBody>
      </p:sp>
      <p:sp>
        <p:nvSpPr>
          <p:cNvPr id="190473" name="Text Box 9"/>
          <p:cNvSpPr txBox="1">
            <a:spLocks noChangeArrowheads="1"/>
          </p:cNvSpPr>
          <p:nvPr/>
        </p:nvSpPr>
        <p:spPr bwMode="auto">
          <a:xfrm>
            <a:off x="611188" y="476250"/>
            <a:ext cx="230505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spcBef>
                <a:spcPct val="50000"/>
              </a:spcBef>
            </a:pPr>
            <a:r>
              <a:rPr kumimoji="1" lang="en-US" altLang="zh-CN" sz="2400" dirty="0" smtClean="0">
                <a:solidFill>
                  <a:schemeClr val="accent2"/>
                </a:solidFill>
                <a:ea typeface="宋体" charset="-122"/>
              </a:rPr>
              <a:t>4. </a:t>
            </a:r>
            <a:r>
              <a:rPr kumimoji="1" lang="zh-CN" altLang="en-US" sz="2400" dirty="0" smtClean="0">
                <a:solidFill>
                  <a:schemeClr val="accent2"/>
                </a:solidFill>
                <a:ea typeface="宋体" charset="-122"/>
              </a:rPr>
              <a:t>功率</a:t>
            </a:r>
            <a:r>
              <a:rPr kumimoji="1" lang="zh-CN" altLang="en-US" sz="2400" dirty="0">
                <a:solidFill>
                  <a:schemeClr val="accent2"/>
                </a:solidFill>
                <a:ea typeface="宋体" charset="-122"/>
              </a:rPr>
              <a:t>性质</a:t>
            </a:r>
          </a:p>
        </p:txBody>
      </p:sp>
      <p:grpSp>
        <p:nvGrpSpPr>
          <p:cNvPr id="190480" name="Group 16"/>
          <p:cNvGrpSpPr>
            <a:grpSpLocks/>
          </p:cNvGrpSpPr>
          <p:nvPr/>
        </p:nvGrpSpPr>
        <p:grpSpPr bwMode="auto">
          <a:xfrm>
            <a:off x="4679631" y="620092"/>
            <a:ext cx="3752852" cy="1728788"/>
            <a:chOff x="3175" y="210"/>
            <a:chExt cx="2364" cy="1089"/>
          </a:xfrm>
        </p:grpSpPr>
        <p:grpSp>
          <p:nvGrpSpPr>
            <p:cNvPr id="90123" name="Group 17"/>
            <p:cNvGrpSpPr>
              <a:grpSpLocks/>
            </p:cNvGrpSpPr>
            <p:nvPr/>
          </p:nvGrpSpPr>
          <p:grpSpPr bwMode="auto">
            <a:xfrm>
              <a:off x="3175" y="210"/>
              <a:ext cx="2364" cy="1089"/>
              <a:chOff x="1678" y="1933"/>
              <a:chExt cx="2364" cy="1089"/>
            </a:xfrm>
          </p:grpSpPr>
          <p:sp>
            <p:nvSpPr>
              <p:cNvPr id="90128" name="Line 18"/>
              <p:cNvSpPr>
                <a:spLocks noChangeShapeType="1"/>
              </p:cNvSpPr>
              <p:nvPr/>
            </p:nvSpPr>
            <p:spPr bwMode="auto">
              <a:xfrm flipV="1">
                <a:off x="2699"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29" name="Line 19"/>
              <p:cNvSpPr>
                <a:spLocks noChangeShapeType="1"/>
              </p:cNvSpPr>
              <p:nvPr/>
            </p:nvSpPr>
            <p:spPr bwMode="auto">
              <a:xfrm flipH="1" flipV="1">
                <a:off x="2699"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30" name="Line 20"/>
              <p:cNvSpPr>
                <a:spLocks noChangeShapeType="1"/>
              </p:cNvSpPr>
              <p:nvPr/>
            </p:nvSpPr>
            <p:spPr bwMode="auto">
              <a:xfrm>
                <a:off x="2018"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31" name="Text Box 21"/>
              <p:cNvSpPr txBox="1">
                <a:spLocks noChangeArrowheads="1"/>
              </p:cNvSpPr>
              <p:nvPr/>
            </p:nvSpPr>
            <p:spPr bwMode="auto">
              <a:xfrm>
                <a:off x="2472" y="2205"/>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90132" name="Text Box 22"/>
              <p:cNvSpPr txBox="1">
                <a:spLocks noChangeArrowheads="1"/>
              </p:cNvSpPr>
              <p:nvPr/>
            </p:nvSpPr>
            <p:spPr bwMode="auto">
              <a:xfrm>
                <a:off x="3061" y="2241"/>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90133" name="Text Box 23"/>
              <p:cNvSpPr txBox="1">
                <a:spLocks noChangeArrowheads="1"/>
              </p:cNvSpPr>
              <p:nvPr/>
            </p:nvSpPr>
            <p:spPr bwMode="auto">
              <a:xfrm>
                <a:off x="2699" y="1933"/>
                <a:ext cx="3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a:solidFill>
                      <a:schemeClr val="tx1"/>
                    </a:solidFill>
                    <a:ea typeface="宋体" pitchFamily="2" charset="-122"/>
                  </a:rPr>
                  <a:t>n</a:t>
                </a:r>
                <a:r>
                  <a:rPr kumimoji="1" lang="en-US" altLang="zh-CN" sz="2000" b="0">
                    <a:solidFill>
                      <a:schemeClr val="tx1"/>
                    </a:solidFill>
                    <a:ea typeface="宋体" pitchFamily="2" charset="-122"/>
                  </a:rPr>
                  <a:t>:1</a:t>
                </a:r>
              </a:p>
            </p:txBody>
          </p:sp>
          <p:sp>
            <p:nvSpPr>
              <p:cNvPr id="90134" name="Text Box 24"/>
              <p:cNvSpPr txBox="1">
                <a:spLocks noChangeArrowheads="1"/>
              </p:cNvSpPr>
              <p:nvPr/>
            </p:nvSpPr>
            <p:spPr bwMode="auto">
              <a:xfrm>
                <a:off x="1726" y="2142"/>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a:t>
                </a:r>
              </a:p>
            </p:txBody>
          </p:sp>
          <p:sp>
            <p:nvSpPr>
              <p:cNvPr id="90135" name="Text Box 25"/>
              <p:cNvSpPr txBox="1">
                <a:spLocks noChangeArrowheads="1"/>
              </p:cNvSpPr>
              <p:nvPr/>
            </p:nvSpPr>
            <p:spPr bwMode="auto">
              <a:xfrm>
                <a:off x="1741" y="2659"/>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dirty="0">
                    <a:solidFill>
                      <a:schemeClr val="tx1"/>
                    </a:solidFill>
                    <a:ea typeface="宋体" pitchFamily="2" charset="-122"/>
                  </a:rPr>
                  <a:t>_</a:t>
                </a:r>
              </a:p>
            </p:txBody>
          </p:sp>
          <p:sp>
            <p:nvSpPr>
              <p:cNvPr id="90136" name="Text Box 26"/>
              <p:cNvSpPr txBox="1">
                <a:spLocks noChangeArrowheads="1"/>
              </p:cNvSpPr>
              <p:nvPr/>
            </p:nvSpPr>
            <p:spPr bwMode="auto">
              <a:xfrm>
                <a:off x="1678" y="2398"/>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v</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90137" name="Text Box 27"/>
              <p:cNvSpPr txBox="1">
                <a:spLocks noChangeArrowheads="1"/>
              </p:cNvSpPr>
              <p:nvPr/>
            </p:nvSpPr>
            <p:spPr bwMode="auto">
              <a:xfrm>
                <a:off x="3771" y="2149"/>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a:t>
                </a:r>
              </a:p>
            </p:txBody>
          </p:sp>
          <p:sp>
            <p:nvSpPr>
              <p:cNvPr id="90138" name="Text Box 28"/>
              <p:cNvSpPr txBox="1">
                <a:spLocks noChangeArrowheads="1"/>
              </p:cNvSpPr>
              <p:nvPr/>
            </p:nvSpPr>
            <p:spPr bwMode="auto">
              <a:xfrm>
                <a:off x="3800" y="2657"/>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a:solidFill>
                      <a:schemeClr val="tx1"/>
                    </a:solidFill>
                    <a:ea typeface="宋体" pitchFamily="2" charset="-122"/>
                  </a:rPr>
                  <a:t>_</a:t>
                </a:r>
              </a:p>
            </p:txBody>
          </p:sp>
          <p:sp>
            <p:nvSpPr>
              <p:cNvPr id="90139" name="Text Box 29"/>
              <p:cNvSpPr txBox="1">
                <a:spLocks noChangeArrowheads="1"/>
              </p:cNvSpPr>
              <p:nvPr/>
            </p:nvSpPr>
            <p:spPr bwMode="auto">
              <a:xfrm>
                <a:off x="3800" y="2423"/>
                <a:ext cx="2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a:solidFill>
                      <a:schemeClr val="tx1"/>
                    </a:solidFill>
                    <a:ea typeface="宋体" pitchFamily="2" charset="-122"/>
                  </a:rPr>
                  <a:t>v</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90140" name="Oval 30"/>
              <p:cNvSpPr>
                <a:spLocks noChangeArrowheads="1"/>
              </p:cNvSpPr>
              <p:nvPr/>
            </p:nvSpPr>
            <p:spPr bwMode="auto">
              <a:xfrm>
                <a:off x="1927"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90141" name="Line 31"/>
              <p:cNvSpPr>
                <a:spLocks noChangeShapeType="1"/>
              </p:cNvSpPr>
              <p:nvPr/>
            </p:nvSpPr>
            <p:spPr bwMode="auto">
              <a:xfrm>
                <a:off x="3061" y="2976"/>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42" name="Oval 32"/>
              <p:cNvSpPr>
                <a:spLocks noChangeArrowheads="1"/>
              </p:cNvSpPr>
              <p:nvPr/>
            </p:nvSpPr>
            <p:spPr bwMode="auto">
              <a:xfrm>
                <a:off x="3741" y="2931"/>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90143" name="Line 33"/>
              <p:cNvSpPr>
                <a:spLocks noChangeShapeType="1"/>
              </p:cNvSpPr>
              <p:nvPr/>
            </p:nvSpPr>
            <p:spPr bwMode="auto">
              <a:xfrm>
                <a:off x="3061" y="2160"/>
                <a:ext cx="681"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44" name="Oval 34"/>
              <p:cNvSpPr>
                <a:spLocks noChangeArrowheads="1"/>
              </p:cNvSpPr>
              <p:nvPr/>
            </p:nvSpPr>
            <p:spPr bwMode="auto">
              <a:xfrm>
                <a:off x="3741"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90145" name="Line 35"/>
              <p:cNvSpPr>
                <a:spLocks noChangeShapeType="1"/>
              </p:cNvSpPr>
              <p:nvPr/>
            </p:nvSpPr>
            <p:spPr bwMode="auto">
              <a:xfrm>
                <a:off x="1973" y="2160"/>
                <a:ext cx="726"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46" name="Oval 36"/>
              <p:cNvSpPr>
                <a:spLocks noChangeArrowheads="1"/>
              </p:cNvSpPr>
              <p:nvPr/>
            </p:nvSpPr>
            <p:spPr bwMode="auto">
              <a:xfrm>
                <a:off x="1882" y="2115"/>
                <a:ext cx="94" cy="91"/>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nvGrpSpPr>
              <p:cNvPr id="90147" name="Group 37"/>
              <p:cNvGrpSpPr>
                <a:grpSpLocks/>
              </p:cNvGrpSpPr>
              <p:nvPr/>
            </p:nvGrpSpPr>
            <p:grpSpPr bwMode="auto">
              <a:xfrm>
                <a:off x="2699" y="2432"/>
                <a:ext cx="91" cy="363"/>
                <a:chOff x="2744" y="2931"/>
                <a:chExt cx="57" cy="283"/>
              </a:xfrm>
            </p:grpSpPr>
            <p:sp>
              <p:nvSpPr>
                <p:cNvPr id="90154" name="Arc 38"/>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55" name="Arc 39"/>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56" name="Arc 40"/>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grpSp>
            <p:nvGrpSpPr>
              <p:cNvPr id="90148" name="Group 41"/>
              <p:cNvGrpSpPr>
                <a:grpSpLocks/>
              </p:cNvGrpSpPr>
              <p:nvPr/>
            </p:nvGrpSpPr>
            <p:grpSpPr bwMode="auto">
              <a:xfrm rot="10800000">
                <a:off x="2971" y="2433"/>
                <a:ext cx="90" cy="362"/>
                <a:chOff x="2744" y="2931"/>
                <a:chExt cx="57" cy="283"/>
              </a:xfrm>
            </p:grpSpPr>
            <p:sp>
              <p:nvSpPr>
                <p:cNvPr id="90151" name="Arc 42"/>
                <p:cNvSpPr>
                  <a:spLocks/>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52" name="Arc 43"/>
                <p:cNvSpPr>
                  <a:spLocks/>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53" name="Arc 44"/>
                <p:cNvSpPr>
                  <a:spLocks/>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90149" name="Line 45"/>
              <p:cNvSpPr>
                <a:spLocks noChangeShapeType="1"/>
              </p:cNvSpPr>
              <p:nvPr/>
            </p:nvSpPr>
            <p:spPr bwMode="auto">
              <a:xfrm flipH="1" flipV="1">
                <a:off x="3061" y="2795"/>
                <a:ext cx="0" cy="192"/>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90150" name="Line 46"/>
              <p:cNvSpPr>
                <a:spLocks noChangeShapeType="1"/>
              </p:cNvSpPr>
              <p:nvPr/>
            </p:nvSpPr>
            <p:spPr bwMode="auto">
              <a:xfrm flipH="1" flipV="1">
                <a:off x="3061" y="2160"/>
                <a:ext cx="0" cy="283"/>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grpSp>
        <p:sp>
          <p:nvSpPr>
            <p:cNvPr id="90124" name="Line 47"/>
            <p:cNvSpPr>
              <a:spLocks noChangeShapeType="1"/>
            </p:cNvSpPr>
            <p:nvPr/>
          </p:nvSpPr>
          <p:spPr bwMode="auto">
            <a:xfrm>
              <a:off x="3561" y="527"/>
              <a:ext cx="363"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90125" name="Line 48"/>
            <p:cNvSpPr>
              <a:spLocks noChangeShapeType="1"/>
            </p:cNvSpPr>
            <p:nvPr/>
          </p:nvSpPr>
          <p:spPr bwMode="auto">
            <a:xfrm>
              <a:off x="4786" y="527"/>
              <a:ext cx="363" cy="0"/>
            </a:xfrm>
            <a:prstGeom prst="line">
              <a:avLst/>
            </a:prstGeom>
            <a:noFill/>
            <a:ln w="28575">
              <a:solidFill>
                <a:srgbClr val="00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90126" name="Text Box 49"/>
            <p:cNvSpPr txBox="1">
              <a:spLocks noChangeArrowheads="1"/>
            </p:cNvSpPr>
            <p:nvPr/>
          </p:nvSpPr>
          <p:spPr bwMode="auto">
            <a:xfrm>
              <a:off x="3650" y="503"/>
              <a:ext cx="4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dirty="0">
                  <a:solidFill>
                    <a:schemeClr val="tx1"/>
                  </a:solidFill>
                  <a:ea typeface="仿宋_GB2312" pitchFamily="49" charset="-122"/>
                </a:rPr>
                <a:t>i</a:t>
              </a:r>
              <a:r>
                <a:rPr lang="en-US" altLang="zh-CN" sz="2000" b="0" baseline="-25000" dirty="0">
                  <a:solidFill>
                    <a:schemeClr val="tx1"/>
                  </a:solidFill>
                  <a:ea typeface="仿宋_GB2312" pitchFamily="49" charset="-122"/>
                </a:rPr>
                <a:t>1</a:t>
              </a:r>
            </a:p>
          </p:txBody>
        </p:sp>
        <p:sp>
          <p:nvSpPr>
            <p:cNvPr id="90127" name="Text Box 50"/>
            <p:cNvSpPr txBox="1">
              <a:spLocks noChangeArrowheads="1"/>
            </p:cNvSpPr>
            <p:nvPr/>
          </p:nvSpPr>
          <p:spPr bwMode="auto">
            <a:xfrm>
              <a:off x="4877" y="482"/>
              <a:ext cx="4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en-US" altLang="zh-CN" sz="2000" b="0" i="1">
                  <a:solidFill>
                    <a:schemeClr val="tx1"/>
                  </a:solidFill>
                  <a:ea typeface="仿宋_GB2312" pitchFamily="49" charset="-122"/>
                </a:rPr>
                <a:t>i</a:t>
              </a:r>
              <a:r>
                <a:rPr lang="en-US" altLang="zh-CN" sz="2000" b="0" baseline="-25000">
                  <a:solidFill>
                    <a:schemeClr val="tx1"/>
                  </a:solidFill>
                  <a:ea typeface="仿宋_GB2312" pitchFamily="49" charset="-122"/>
                </a:rPr>
                <a:t>2</a:t>
              </a:r>
            </a:p>
          </p:txBody>
        </p:sp>
      </p:grpSp>
      <p:grpSp>
        <p:nvGrpSpPr>
          <p:cNvPr id="190515" name="Group 51"/>
          <p:cNvGrpSpPr>
            <a:grpSpLocks/>
          </p:cNvGrpSpPr>
          <p:nvPr/>
        </p:nvGrpSpPr>
        <p:grpSpPr bwMode="auto">
          <a:xfrm>
            <a:off x="555848" y="3573463"/>
            <a:ext cx="1639888" cy="850900"/>
            <a:chOff x="385" y="3022"/>
            <a:chExt cx="1033" cy="536"/>
          </a:xfrm>
        </p:grpSpPr>
        <p:pic>
          <p:nvPicPr>
            <p:cNvPr id="90121" name="Picture 52" descr="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2" name="Text Box 53"/>
            <p:cNvSpPr txBox="1">
              <a:spLocks noChangeArrowheads="1"/>
            </p:cNvSpPr>
            <p:nvPr/>
          </p:nvSpPr>
          <p:spPr bwMode="auto">
            <a:xfrm>
              <a:off x="793" y="3116"/>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400" b="0" dirty="0">
                  <a:solidFill>
                    <a:srgbClr val="FF0000"/>
                  </a:solidFill>
                  <a:ea typeface="华文行楷" pitchFamily="2" charset="-122"/>
                </a:rPr>
                <a:t>表明</a:t>
              </a:r>
              <a:r>
                <a:rPr kumimoji="1" lang="zh-CN" altLang="en-US" sz="2000" b="0" dirty="0">
                  <a:solidFill>
                    <a:schemeClr val="tx1"/>
                  </a:solidFill>
                  <a:ea typeface="华文行楷"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0473"/>
                                        </p:tgtEl>
                                        <p:attrNameLst>
                                          <p:attrName>style.visibility</p:attrName>
                                        </p:attrNameLst>
                                      </p:cBhvr>
                                      <p:to>
                                        <p:strVal val="visible"/>
                                      </p:to>
                                    </p:set>
                                    <p:anim calcmode="lin" valueType="num">
                                      <p:cBhvr additive="base">
                                        <p:cTn id="7" dur="500" fill="hold"/>
                                        <p:tgtEl>
                                          <p:spTgt spid="190473"/>
                                        </p:tgtEl>
                                        <p:attrNameLst>
                                          <p:attrName>ppt_x</p:attrName>
                                        </p:attrNameLst>
                                      </p:cBhvr>
                                      <p:tavLst>
                                        <p:tav tm="0">
                                          <p:val>
                                            <p:strVal val="0-#ppt_w/2"/>
                                          </p:val>
                                        </p:tav>
                                        <p:tav tm="100000">
                                          <p:val>
                                            <p:strVal val="#ppt_x"/>
                                          </p:val>
                                        </p:tav>
                                      </p:tavLst>
                                    </p:anim>
                                    <p:anim calcmode="lin" valueType="num">
                                      <p:cBhvr additive="base">
                                        <p:cTn id="8" dur="500" fill="hold"/>
                                        <p:tgtEl>
                                          <p:spTgt spid="1904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90480"/>
                                        </p:tgtEl>
                                        <p:attrNameLst>
                                          <p:attrName>style.visibility</p:attrName>
                                        </p:attrNameLst>
                                      </p:cBhvr>
                                      <p:to>
                                        <p:strVal val="visible"/>
                                      </p:to>
                                    </p:set>
                                    <p:animEffect transition="in" filter="blinds(horizontal)">
                                      <p:cBhvr>
                                        <p:cTn id="13" dur="500"/>
                                        <p:tgtEl>
                                          <p:spTgt spid="1904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90467"/>
                                        </p:tgtEl>
                                        <p:attrNameLst>
                                          <p:attrName>style.visibility</p:attrName>
                                        </p:attrNameLst>
                                      </p:cBhvr>
                                      <p:to>
                                        <p:strVal val="visible"/>
                                      </p:to>
                                    </p:set>
                                    <p:animEffect transition="in" filter="strips(downRight)">
                                      <p:cBhvr>
                                        <p:cTn id="18" dur="1000"/>
                                        <p:tgtEl>
                                          <p:spTgt spid="1904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0471"/>
                                        </p:tgtEl>
                                        <p:attrNameLst>
                                          <p:attrName>style.visibility</p:attrName>
                                        </p:attrNameLst>
                                      </p:cBhvr>
                                      <p:to>
                                        <p:strVal val="visible"/>
                                      </p:to>
                                    </p:set>
                                    <p:animEffect transition="in" filter="wipe(left)">
                                      <p:cBhvr>
                                        <p:cTn id="23" dur="1000"/>
                                        <p:tgtEl>
                                          <p:spTgt spid="1904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90515"/>
                                        </p:tgtEl>
                                        <p:attrNameLst>
                                          <p:attrName>style.visibility</p:attrName>
                                        </p:attrNameLst>
                                      </p:cBhvr>
                                      <p:to>
                                        <p:strVal val="visible"/>
                                      </p:to>
                                    </p:set>
                                    <p:animEffect transition="in" filter="blinds(horizontal)">
                                      <p:cBhvr>
                                        <p:cTn id="28" dur="500"/>
                                        <p:tgtEl>
                                          <p:spTgt spid="1905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0472"/>
                                        </p:tgtEl>
                                        <p:attrNameLst>
                                          <p:attrName>style.visibility</p:attrName>
                                        </p:attrNameLst>
                                      </p:cBhvr>
                                      <p:to>
                                        <p:strVal val="visible"/>
                                      </p:to>
                                    </p:set>
                                    <p:animEffect transition="in" filter="wipe(up)">
                                      <p:cBhvr>
                                        <p:cTn id="33" dur="2000"/>
                                        <p:tgtEl>
                                          <p:spTgt spid="1904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90466"/>
                                        </p:tgtEl>
                                        <p:attrNameLst>
                                          <p:attrName>style.visibility</p:attrName>
                                        </p:attrNameLst>
                                      </p:cBhvr>
                                      <p:to>
                                        <p:strVal val="visible"/>
                                      </p:to>
                                    </p:set>
                                    <p:animEffect transition="in" filter="wipe(up)">
                                      <p:cBhvr>
                                        <p:cTn id="38" dur="2000"/>
                                        <p:tgtEl>
                                          <p:spTgt spid="190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72" grpId="0" autoUpdateAnimBg="0"/>
      <p:bldP spid="1904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611188" y="3812847"/>
            <a:ext cx="804068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lnSpc>
                <a:spcPct val="150000"/>
              </a:lnSpc>
              <a:spcBef>
                <a:spcPct val="50000"/>
              </a:spcBef>
            </a:pPr>
            <a:r>
              <a:rPr kumimoji="1" lang="zh-CN" altLang="en-US" sz="2000" dirty="0">
                <a:solidFill>
                  <a:schemeClr val="tx1"/>
                </a:solidFill>
                <a:latin typeface="楷体_GB2312" pitchFamily="49" charset="-122"/>
              </a:rPr>
              <a:t>线圈</a:t>
            </a:r>
            <a:r>
              <a:rPr kumimoji="1" lang="en-US" altLang="zh-CN" sz="2000" dirty="0">
                <a:solidFill>
                  <a:schemeClr val="tx1"/>
                </a:solidFill>
                <a:latin typeface="楷体_GB2312" pitchFamily="49" charset="-122"/>
              </a:rPr>
              <a:t>1</a:t>
            </a:r>
            <a:r>
              <a:rPr kumimoji="1" lang="zh-CN" altLang="en-US" sz="2000" dirty="0">
                <a:solidFill>
                  <a:schemeClr val="tx1"/>
                </a:solidFill>
                <a:latin typeface="楷体_GB2312" pitchFamily="49" charset="-122"/>
              </a:rPr>
              <a:t>中通入</a:t>
            </a:r>
            <a:r>
              <a:rPr kumimoji="1" lang="zh-CN" altLang="en-US" sz="2000" dirty="0" smtClean="0">
                <a:solidFill>
                  <a:schemeClr val="tx1"/>
                </a:solidFill>
                <a:latin typeface="楷体_GB2312" pitchFamily="49" charset="-122"/>
              </a:rPr>
              <a:t>电流 </a:t>
            </a:r>
            <a:r>
              <a:rPr kumimoji="1" lang="en-US" altLang="zh-CN" sz="2000" i="1" dirty="0" smtClean="0">
                <a:solidFill>
                  <a:schemeClr val="tx1"/>
                </a:solidFill>
              </a:rPr>
              <a:t>i</a:t>
            </a:r>
            <a:r>
              <a:rPr kumimoji="1" lang="en-US" altLang="zh-CN" sz="2000" baseline="-25000" dirty="0" smtClean="0">
                <a:solidFill>
                  <a:schemeClr val="tx1"/>
                </a:solidFill>
              </a:rPr>
              <a:t>1 </a:t>
            </a:r>
            <a:r>
              <a:rPr kumimoji="1" lang="zh-CN" altLang="en-US" sz="2000" dirty="0" smtClean="0">
                <a:solidFill>
                  <a:schemeClr val="tx1"/>
                </a:solidFill>
                <a:latin typeface="楷体_GB2312" pitchFamily="49" charset="-122"/>
              </a:rPr>
              <a:t>时</a:t>
            </a:r>
            <a:r>
              <a:rPr kumimoji="1" lang="zh-CN" altLang="en-US" sz="2000" dirty="0">
                <a:solidFill>
                  <a:schemeClr val="tx1"/>
                </a:solidFill>
                <a:latin typeface="楷体_GB2312" pitchFamily="49" charset="-122"/>
              </a:rPr>
              <a:t>，在线圈</a:t>
            </a:r>
            <a:r>
              <a:rPr kumimoji="1" lang="en-US" altLang="zh-CN" sz="2000" dirty="0">
                <a:solidFill>
                  <a:schemeClr val="tx1"/>
                </a:solidFill>
                <a:latin typeface="楷体_GB2312" pitchFamily="49" charset="-122"/>
              </a:rPr>
              <a:t>1</a:t>
            </a:r>
            <a:r>
              <a:rPr kumimoji="1" lang="zh-CN" altLang="en-US" sz="2000" dirty="0">
                <a:solidFill>
                  <a:schemeClr val="tx1"/>
                </a:solidFill>
                <a:latin typeface="楷体_GB2312" pitchFamily="49" charset="-122"/>
              </a:rPr>
              <a:t>中产生磁通</a:t>
            </a:r>
            <a:r>
              <a:rPr kumimoji="1" lang="en-US" altLang="zh-CN" sz="2000" i="1" dirty="0">
                <a:solidFill>
                  <a:schemeClr val="tx1"/>
                </a:solidFill>
                <a:latin typeface="Symbol" pitchFamily="18" charset="2"/>
                <a:sym typeface="Symbol" pitchFamily="18" charset="2"/>
              </a:rPr>
              <a:t>f</a:t>
            </a:r>
            <a:r>
              <a:rPr kumimoji="1" lang="en-US" altLang="zh-CN" sz="2000" baseline="-25000" dirty="0">
                <a:solidFill>
                  <a:schemeClr val="tx1"/>
                </a:solidFill>
              </a:rPr>
              <a:t>1</a:t>
            </a:r>
            <a:r>
              <a:rPr kumimoji="1" lang="zh-CN" altLang="en-US" sz="2000" dirty="0">
                <a:solidFill>
                  <a:schemeClr val="tx1"/>
                </a:solidFill>
                <a:latin typeface="楷体_GB2312" pitchFamily="49" charset="-122"/>
              </a:rPr>
              <a:t>，同时，有部分磁通</a:t>
            </a:r>
            <a:r>
              <a:rPr kumimoji="1" lang="en-US" altLang="zh-CN" sz="2000" i="1" dirty="0">
                <a:solidFill>
                  <a:schemeClr val="tx1"/>
                </a:solidFill>
                <a:latin typeface="Symbol" pitchFamily="18" charset="2"/>
                <a:sym typeface="Symbol" pitchFamily="18" charset="2"/>
              </a:rPr>
              <a:t>f</a:t>
            </a:r>
            <a:r>
              <a:rPr kumimoji="1" lang="en-US" altLang="zh-CN" sz="2000" baseline="-25000" dirty="0">
                <a:solidFill>
                  <a:schemeClr val="tx1"/>
                </a:solidFill>
              </a:rPr>
              <a:t>12</a:t>
            </a:r>
            <a:r>
              <a:rPr kumimoji="1" lang="zh-CN" altLang="en-US" sz="2000" dirty="0">
                <a:solidFill>
                  <a:schemeClr val="tx1"/>
                </a:solidFill>
                <a:latin typeface="楷体_GB2312" pitchFamily="49" charset="-122"/>
              </a:rPr>
              <a:t>穿过临近线圈</a:t>
            </a:r>
            <a:r>
              <a:rPr kumimoji="1" lang="en-US" altLang="zh-CN" sz="2000" dirty="0">
                <a:solidFill>
                  <a:schemeClr val="tx1"/>
                </a:solidFill>
              </a:rPr>
              <a:t>2</a:t>
            </a:r>
            <a:r>
              <a:rPr kumimoji="1" lang="zh-CN" altLang="en-US" sz="2000" dirty="0">
                <a:solidFill>
                  <a:schemeClr val="tx1"/>
                </a:solidFill>
                <a:latin typeface="楷体_GB2312" pitchFamily="49" charset="-122"/>
              </a:rPr>
              <a:t>，这部分磁通称为</a:t>
            </a:r>
            <a:r>
              <a:rPr kumimoji="1" lang="zh-CN" altLang="en-US" sz="2000" dirty="0">
                <a:solidFill>
                  <a:srgbClr val="FF0000"/>
                </a:solidFill>
                <a:latin typeface="楷体_GB2312" pitchFamily="49" charset="-122"/>
              </a:rPr>
              <a:t>互感磁通</a:t>
            </a:r>
            <a:r>
              <a:rPr kumimoji="1" lang="zh-CN" altLang="en-US" sz="2000" dirty="0">
                <a:solidFill>
                  <a:schemeClr val="tx1"/>
                </a:solidFill>
                <a:latin typeface="楷体_GB2312" pitchFamily="49" charset="-122"/>
              </a:rPr>
              <a:t>。两线圈间有磁的耦合。另有部分磁通</a:t>
            </a:r>
            <a:r>
              <a:rPr kumimoji="1" lang="en-US" altLang="zh-CN" sz="2000" i="1" dirty="0">
                <a:solidFill>
                  <a:schemeClr val="tx1"/>
                </a:solidFill>
                <a:latin typeface="Symbol" pitchFamily="18" charset="2"/>
                <a:sym typeface="Symbol" pitchFamily="18" charset="2"/>
              </a:rPr>
              <a:t>f</a:t>
            </a:r>
            <a:r>
              <a:rPr kumimoji="1" lang="en-US" altLang="zh-CN" sz="2000" baseline="-25000" dirty="0">
                <a:solidFill>
                  <a:schemeClr val="tx1"/>
                </a:solidFill>
              </a:rPr>
              <a:t>11</a:t>
            </a:r>
            <a:r>
              <a:rPr kumimoji="1" lang="zh-CN" altLang="en-US" sz="2000" dirty="0">
                <a:solidFill>
                  <a:schemeClr val="tx1"/>
                </a:solidFill>
                <a:latin typeface="楷体_GB2312" pitchFamily="49" charset="-122"/>
              </a:rPr>
              <a:t>没有穿过线圈</a:t>
            </a:r>
            <a:r>
              <a:rPr kumimoji="1" lang="en-US" altLang="zh-CN" sz="2000" dirty="0">
                <a:solidFill>
                  <a:schemeClr val="tx1"/>
                </a:solidFill>
              </a:rPr>
              <a:t>2</a:t>
            </a:r>
            <a:r>
              <a:rPr kumimoji="1" lang="zh-CN" altLang="en-US" sz="2000" dirty="0">
                <a:solidFill>
                  <a:schemeClr val="tx1"/>
                </a:solidFill>
              </a:rPr>
              <a:t>，称为</a:t>
            </a:r>
            <a:r>
              <a:rPr kumimoji="1" lang="zh-CN" altLang="en-US" sz="2000" dirty="0">
                <a:solidFill>
                  <a:srgbClr val="FF0000"/>
                </a:solidFill>
                <a:latin typeface="楷体_GB2312" pitchFamily="49" charset="-122"/>
              </a:rPr>
              <a:t>漏磁通</a:t>
            </a:r>
            <a:r>
              <a:rPr kumimoji="1" lang="zh-CN" altLang="en-US" sz="2000" dirty="0">
                <a:solidFill>
                  <a:schemeClr val="tx1"/>
                </a:solidFill>
                <a:latin typeface="楷体_GB2312" pitchFamily="49" charset="-122"/>
              </a:rPr>
              <a:t>。</a:t>
            </a:r>
          </a:p>
        </p:txBody>
      </p:sp>
      <p:grpSp>
        <p:nvGrpSpPr>
          <p:cNvPr id="59395" name="Group 59"/>
          <p:cNvGrpSpPr>
            <a:grpSpLocks/>
          </p:cNvGrpSpPr>
          <p:nvPr/>
        </p:nvGrpSpPr>
        <p:grpSpPr bwMode="auto">
          <a:xfrm>
            <a:off x="1979613" y="404813"/>
            <a:ext cx="5976937" cy="3033713"/>
            <a:chOff x="1338" y="255"/>
            <a:chExt cx="3765" cy="1911"/>
          </a:xfrm>
        </p:grpSpPr>
        <p:sp>
          <p:nvSpPr>
            <p:cNvPr id="59397" name="Rectangle 12"/>
            <p:cNvSpPr>
              <a:spLocks noChangeArrowheads="1"/>
            </p:cNvSpPr>
            <p:nvPr/>
          </p:nvSpPr>
          <p:spPr bwMode="auto">
            <a:xfrm>
              <a:off x="1731" y="906"/>
              <a:ext cx="2496" cy="576"/>
            </a:xfrm>
            <a:prstGeom prst="rect">
              <a:avLst/>
            </a:prstGeom>
            <a:solidFill>
              <a:srgbClr val="FF9900"/>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59398" name="Arc 13"/>
            <p:cNvSpPr>
              <a:spLocks/>
            </p:cNvSpPr>
            <p:nvPr/>
          </p:nvSpPr>
          <p:spPr bwMode="auto">
            <a:xfrm flipH="1" flipV="1">
              <a:off x="1338" y="858"/>
              <a:ext cx="3268" cy="192"/>
            </a:xfrm>
            <a:custGeom>
              <a:avLst/>
              <a:gdLst>
                <a:gd name="T0" fmla="*/ 0 w 39984"/>
                <a:gd name="T1" fmla="*/ 0 h 21600"/>
                <a:gd name="T2" fmla="*/ 2 w 39984"/>
                <a:gd name="T3" fmla="*/ 0 h 21600"/>
                <a:gd name="T4" fmla="*/ 1 w 39984"/>
                <a:gd name="T5" fmla="*/ 0 h 21600"/>
                <a:gd name="T6" fmla="*/ 0 60000 65536"/>
                <a:gd name="T7" fmla="*/ 0 60000 65536"/>
                <a:gd name="T8" fmla="*/ 0 60000 65536"/>
              </a:gdLst>
              <a:ahLst/>
              <a:cxnLst>
                <a:cxn ang="T6">
                  <a:pos x="T0" y="T1"/>
                </a:cxn>
                <a:cxn ang="T7">
                  <a:pos x="T2" y="T3"/>
                </a:cxn>
                <a:cxn ang="T8">
                  <a:pos x="T4" y="T5"/>
                </a:cxn>
              </a:cxnLst>
              <a:rect l="0" t="0" r="r" b="b"/>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399" name="Arc 14"/>
            <p:cNvSpPr>
              <a:spLocks/>
            </p:cNvSpPr>
            <p:nvPr/>
          </p:nvSpPr>
          <p:spPr bwMode="auto">
            <a:xfrm flipH="1" flipV="1">
              <a:off x="1347" y="954"/>
              <a:ext cx="3312" cy="192"/>
            </a:xfrm>
            <a:custGeom>
              <a:avLst/>
              <a:gdLst>
                <a:gd name="T0" fmla="*/ 0 w 38424"/>
                <a:gd name="T1" fmla="*/ 0 h 21600"/>
                <a:gd name="T2" fmla="*/ 2 w 38424"/>
                <a:gd name="T3" fmla="*/ 0 h 21600"/>
                <a:gd name="T4" fmla="*/ 1 w 38424"/>
                <a:gd name="T5" fmla="*/ 0 h 21600"/>
                <a:gd name="T6" fmla="*/ 0 60000 65536"/>
                <a:gd name="T7" fmla="*/ 0 60000 65536"/>
                <a:gd name="T8" fmla="*/ 0 60000 65536"/>
              </a:gdLst>
              <a:ahLst/>
              <a:cxnLst>
                <a:cxn ang="T6">
                  <a:pos x="T0" y="T1"/>
                </a:cxn>
                <a:cxn ang="T7">
                  <a:pos x="T2" y="T3"/>
                </a:cxn>
                <a:cxn ang="T8">
                  <a:pos x="T4" y="T5"/>
                </a:cxn>
              </a:cxnLst>
              <a:rect l="0" t="0" r="r" b="b"/>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00" name="Line 15"/>
            <p:cNvSpPr>
              <a:spLocks noChangeShapeType="1"/>
            </p:cNvSpPr>
            <p:nvPr/>
          </p:nvSpPr>
          <p:spPr bwMode="auto">
            <a:xfrm flipH="1">
              <a:off x="1347" y="1194"/>
              <a:ext cx="331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01" name="Arc 16"/>
            <p:cNvSpPr>
              <a:spLocks/>
            </p:cNvSpPr>
            <p:nvPr/>
          </p:nvSpPr>
          <p:spPr bwMode="auto">
            <a:xfrm flipH="1">
              <a:off x="1347" y="1338"/>
              <a:ext cx="3268" cy="192"/>
            </a:xfrm>
            <a:custGeom>
              <a:avLst/>
              <a:gdLst>
                <a:gd name="T0" fmla="*/ 0 w 39984"/>
                <a:gd name="T1" fmla="*/ 0 h 21600"/>
                <a:gd name="T2" fmla="*/ 2 w 39984"/>
                <a:gd name="T3" fmla="*/ 0 h 21600"/>
                <a:gd name="T4" fmla="*/ 1 w 39984"/>
                <a:gd name="T5" fmla="*/ 0 h 21600"/>
                <a:gd name="T6" fmla="*/ 0 60000 65536"/>
                <a:gd name="T7" fmla="*/ 0 60000 65536"/>
                <a:gd name="T8" fmla="*/ 0 60000 65536"/>
              </a:gdLst>
              <a:ahLst/>
              <a:cxnLst>
                <a:cxn ang="T6">
                  <a:pos x="T0" y="T1"/>
                </a:cxn>
                <a:cxn ang="T7">
                  <a:pos x="T2" y="T3"/>
                </a:cxn>
                <a:cxn ang="T8">
                  <a:pos x="T4" y="T5"/>
                </a:cxn>
              </a:cxnLst>
              <a:rect l="0" t="0" r="r" b="b"/>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02" name="Arc 17"/>
            <p:cNvSpPr>
              <a:spLocks/>
            </p:cNvSpPr>
            <p:nvPr/>
          </p:nvSpPr>
          <p:spPr bwMode="auto">
            <a:xfrm flipH="1">
              <a:off x="1347" y="1242"/>
              <a:ext cx="3312" cy="192"/>
            </a:xfrm>
            <a:custGeom>
              <a:avLst/>
              <a:gdLst>
                <a:gd name="T0" fmla="*/ 0 w 38424"/>
                <a:gd name="T1" fmla="*/ 0 h 21600"/>
                <a:gd name="T2" fmla="*/ 2 w 38424"/>
                <a:gd name="T3" fmla="*/ 0 h 21600"/>
                <a:gd name="T4" fmla="*/ 1 w 38424"/>
                <a:gd name="T5" fmla="*/ 0 h 21600"/>
                <a:gd name="T6" fmla="*/ 0 60000 65536"/>
                <a:gd name="T7" fmla="*/ 0 60000 65536"/>
                <a:gd name="T8" fmla="*/ 0 60000 65536"/>
              </a:gdLst>
              <a:ahLst/>
              <a:cxnLst>
                <a:cxn ang="T6">
                  <a:pos x="T0" y="T1"/>
                </a:cxn>
                <a:cxn ang="T7">
                  <a:pos x="T2" y="T3"/>
                </a:cxn>
                <a:cxn ang="T8">
                  <a:pos x="T4" y="T5"/>
                </a:cxn>
              </a:cxnLst>
              <a:rect l="0" t="0" r="r" b="b"/>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03" name="Arc 18"/>
            <p:cNvSpPr>
              <a:spLocks/>
            </p:cNvSpPr>
            <p:nvPr/>
          </p:nvSpPr>
          <p:spPr bwMode="auto">
            <a:xfrm flipV="1">
              <a:off x="1875" y="1386"/>
              <a:ext cx="960"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599" y="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04" name="Arc 19"/>
            <p:cNvSpPr>
              <a:spLocks/>
            </p:cNvSpPr>
            <p:nvPr/>
          </p:nvSpPr>
          <p:spPr bwMode="auto">
            <a:xfrm>
              <a:off x="1827" y="618"/>
              <a:ext cx="960"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599" y="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05" name="Text Box 20"/>
            <p:cNvSpPr txBox="1">
              <a:spLocks noChangeArrowheads="1"/>
            </p:cNvSpPr>
            <p:nvPr/>
          </p:nvSpPr>
          <p:spPr bwMode="auto">
            <a:xfrm>
              <a:off x="1827" y="1914"/>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59406" name="Text Box 21"/>
            <p:cNvSpPr txBox="1">
              <a:spLocks noChangeArrowheads="1"/>
            </p:cNvSpPr>
            <p:nvPr/>
          </p:nvSpPr>
          <p:spPr bwMode="auto">
            <a:xfrm>
              <a:off x="2643" y="1914"/>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59407" name="Text Box 22"/>
            <p:cNvSpPr txBox="1">
              <a:spLocks noChangeArrowheads="1"/>
            </p:cNvSpPr>
            <p:nvPr/>
          </p:nvSpPr>
          <p:spPr bwMode="auto">
            <a:xfrm>
              <a:off x="2237" y="1914"/>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v</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59408" name="Text Box 23"/>
            <p:cNvSpPr txBox="1">
              <a:spLocks noChangeArrowheads="1"/>
            </p:cNvSpPr>
            <p:nvPr/>
          </p:nvSpPr>
          <p:spPr bwMode="auto">
            <a:xfrm>
              <a:off x="3123" y="1914"/>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59409" name="Text Box 24"/>
            <p:cNvSpPr txBox="1">
              <a:spLocks noChangeArrowheads="1"/>
            </p:cNvSpPr>
            <p:nvPr/>
          </p:nvSpPr>
          <p:spPr bwMode="auto">
            <a:xfrm>
              <a:off x="3939" y="1914"/>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rPr>
                <a:t>–</a:t>
              </a:r>
            </a:p>
          </p:txBody>
        </p:sp>
        <p:sp>
          <p:nvSpPr>
            <p:cNvPr id="59410" name="Text Box 25"/>
            <p:cNvSpPr txBox="1">
              <a:spLocks noChangeArrowheads="1"/>
            </p:cNvSpPr>
            <p:nvPr/>
          </p:nvSpPr>
          <p:spPr bwMode="auto">
            <a:xfrm>
              <a:off x="3537" y="1902"/>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rPr>
                <a:t>v</a:t>
              </a:r>
              <a:r>
                <a:rPr kumimoji="1" lang="en-US" altLang="zh-CN" sz="2000" b="0" baseline="-25000" dirty="0">
                  <a:solidFill>
                    <a:schemeClr val="tx1"/>
                  </a:solidFill>
                  <a:ea typeface="宋体" pitchFamily="2" charset="-122"/>
                </a:rPr>
                <a:t>2</a:t>
              </a:r>
              <a:endParaRPr kumimoji="1" lang="en-US" altLang="zh-CN" sz="2000" b="0" dirty="0">
                <a:solidFill>
                  <a:schemeClr val="tx1"/>
                </a:solidFill>
                <a:ea typeface="宋体" pitchFamily="2" charset="-122"/>
              </a:endParaRPr>
            </a:p>
          </p:txBody>
        </p:sp>
        <p:sp>
          <p:nvSpPr>
            <p:cNvPr id="59412" name="Text Box 27"/>
            <p:cNvSpPr txBox="1">
              <a:spLocks noChangeArrowheads="1"/>
            </p:cNvSpPr>
            <p:nvPr/>
          </p:nvSpPr>
          <p:spPr bwMode="auto">
            <a:xfrm>
              <a:off x="1587" y="167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ea typeface="宋体" pitchFamily="2" charset="-122"/>
                </a:rPr>
                <a:t>i</a:t>
              </a:r>
              <a:r>
                <a:rPr kumimoji="1" lang="en-US" altLang="zh-CN" sz="2000" b="0" baseline="-25000">
                  <a:solidFill>
                    <a:schemeClr val="tx1"/>
                  </a:solidFill>
                  <a:ea typeface="宋体" pitchFamily="2" charset="-122"/>
                </a:rPr>
                <a:t>1</a:t>
              </a:r>
              <a:endParaRPr kumimoji="1" lang="en-US" altLang="zh-CN" sz="2000" b="0">
                <a:solidFill>
                  <a:schemeClr val="tx1"/>
                </a:solidFill>
                <a:ea typeface="宋体" pitchFamily="2" charset="-122"/>
              </a:endParaRPr>
            </a:p>
          </p:txBody>
        </p:sp>
        <p:sp>
          <p:nvSpPr>
            <p:cNvPr id="59413" name="Text Box 29"/>
            <p:cNvSpPr txBox="1">
              <a:spLocks noChangeArrowheads="1"/>
            </p:cNvSpPr>
            <p:nvPr/>
          </p:nvSpPr>
          <p:spPr bwMode="auto">
            <a:xfrm>
              <a:off x="2199" y="1470"/>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ea typeface="宋体" pitchFamily="2" charset="-122"/>
                  <a:sym typeface="Symbol" pitchFamily="18" charset="2"/>
                </a:rPr>
                <a:t>N</a:t>
              </a:r>
              <a:r>
                <a:rPr kumimoji="1" lang="en-US" altLang="zh-CN" sz="2000" b="0" baseline="-25000" dirty="0">
                  <a:solidFill>
                    <a:schemeClr val="tx1"/>
                  </a:solidFill>
                  <a:ea typeface="宋体" pitchFamily="2" charset="-122"/>
                </a:rPr>
                <a:t>1</a:t>
              </a:r>
              <a:endParaRPr kumimoji="1" lang="en-US" altLang="zh-CN" sz="2000" b="0" dirty="0">
                <a:solidFill>
                  <a:schemeClr val="tx1"/>
                </a:solidFill>
                <a:ea typeface="宋体" pitchFamily="2" charset="-122"/>
              </a:endParaRPr>
            </a:p>
          </p:txBody>
        </p:sp>
        <p:sp>
          <p:nvSpPr>
            <p:cNvPr id="59414" name="Text Box 30"/>
            <p:cNvSpPr txBox="1">
              <a:spLocks noChangeArrowheads="1"/>
            </p:cNvSpPr>
            <p:nvPr/>
          </p:nvSpPr>
          <p:spPr bwMode="auto">
            <a:xfrm>
              <a:off x="3459" y="1482"/>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ea typeface="宋体" pitchFamily="2" charset="-122"/>
                  <a:sym typeface="Symbol" pitchFamily="18" charset="2"/>
                </a:rPr>
                <a:t>N</a:t>
              </a:r>
              <a:r>
                <a:rPr kumimoji="1" lang="en-US" altLang="zh-CN" sz="2000" b="0" baseline="-25000">
                  <a:solidFill>
                    <a:schemeClr val="tx1"/>
                  </a:solidFill>
                  <a:ea typeface="宋体" pitchFamily="2" charset="-122"/>
                </a:rPr>
                <a:t>2</a:t>
              </a:r>
              <a:endParaRPr kumimoji="1" lang="en-US" altLang="zh-CN" sz="2000" b="0">
                <a:solidFill>
                  <a:schemeClr val="tx1"/>
                </a:solidFill>
                <a:ea typeface="宋体" pitchFamily="2" charset="-122"/>
              </a:endParaRPr>
            </a:p>
          </p:txBody>
        </p:sp>
        <p:grpSp>
          <p:nvGrpSpPr>
            <p:cNvPr id="59415" name="Group 31"/>
            <p:cNvGrpSpPr>
              <a:grpSpLocks/>
            </p:cNvGrpSpPr>
            <p:nvPr/>
          </p:nvGrpSpPr>
          <p:grpSpPr bwMode="auto">
            <a:xfrm>
              <a:off x="3171" y="762"/>
              <a:ext cx="904" cy="1220"/>
              <a:chOff x="1420" y="1152"/>
              <a:chExt cx="904" cy="1220"/>
            </a:xfrm>
          </p:grpSpPr>
          <p:sp>
            <p:nvSpPr>
              <p:cNvPr id="59429" name="Freeform 32"/>
              <p:cNvSpPr>
                <a:spLocks/>
              </p:cNvSpPr>
              <p:nvPr/>
            </p:nvSpPr>
            <p:spPr bwMode="auto">
              <a:xfrm>
                <a:off x="1440" y="1152"/>
                <a:ext cx="48" cy="1152"/>
              </a:xfrm>
              <a:custGeom>
                <a:avLst/>
                <a:gdLst>
                  <a:gd name="T0" fmla="*/ 2 w 60"/>
                  <a:gd name="T1" fmla="*/ 2584 h 880"/>
                  <a:gd name="T2" fmla="*/ 4 w 60"/>
                  <a:gd name="T3" fmla="*/ 372 h 880"/>
                  <a:gd name="T4" fmla="*/ 24 w 60"/>
                  <a:gd name="T5" fmla="*/ 339 h 880"/>
                  <a:gd name="T6" fmla="*/ 0 60000 65536"/>
                  <a:gd name="T7" fmla="*/ 0 60000 65536"/>
                  <a:gd name="T8" fmla="*/ 0 60000 65536"/>
                </a:gdLst>
                <a:ahLst/>
                <a:cxnLst>
                  <a:cxn ang="T6">
                    <a:pos x="T0" y="T1"/>
                  </a:cxn>
                  <a:cxn ang="T7">
                    <a:pos x="T2" y="T3"/>
                  </a:cxn>
                  <a:cxn ang="T8">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0" name="Freeform 33"/>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1" name="Freeform 34"/>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2" name="Freeform 35"/>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3" name="Freeform 36"/>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4" name="Freeform 37"/>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5" name="Freeform 38"/>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Lst>
                <a:ahLst/>
                <a:cxnLst>
                  <a:cxn ang="T4">
                    <a:pos x="T0" y="T1"/>
                  </a:cxn>
                  <a:cxn ang="T5">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36" name="Oval 39"/>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59437" name="Oval 40"/>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grpSp>
          <p:nvGrpSpPr>
            <p:cNvPr id="59416" name="Group 41"/>
            <p:cNvGrpSpPr>
              <a:grpSpLocks/>
            </p:cNvGrpSpPr>
            <p:nvPr/>
          </p:nvGrpSpPr>
          <p:grpSpPr bwMode="auto">
            <a:xfrm>
              <a:off x="1903" y="762"/>
              <a:ext cx="904" cy="1220"/>
              <a:chOff x="1420" y="1152"/>
              <a:chExt cx="904" cy="1220"/>
            </a:xfrm>
          </p:grpSpPr>
          <p:sp>
            <p:nvSpPr>
              <p:cNvPr id="59420" name="Freeform 42"/>
              <p:cNvSpPr>
                <a:spLocks/>
              </p:cNvSpPr>
              <p:nvPr/>
            </p:nvSpPr>
            <p:spPr bwMode="auto">
              <a:xfrm>
                <a:off x="1440" y="1152"/>
                <a:ext cx="48" cy="1152"/>
              </a:xfrm>
              <a:custGeom>
                <a:avLst/>
                <a:gdLst>
                  <a:gd name="T0" fmla="*/ 2 w 60"/>
                  <a:gd name="T1" fmla="*/ 2584 h 880"/>
                  <a:gd name="T2" fmla="*/ 4 w 60"/>
                  <a:gd name="T3" fmla="*/ 372 h 880"/>
                  <a:gd name="T4" fmla="*/ 24 w 60"/>
                  <a:gd name="T5" fmla="*/ 339 h 880"/>
                  <a:gd name="T6" fmla="*/ 0 60000 65536"/>
                  <a:gd name="T7" fmla="*/ 0 60000 65536"/>
                  <a:gd name="T8" fmla="*/ 0 60000 65536"/>
                </a:gdLst>
                <a:ahLst/>
                <a:cxnLst>
                  <a:cxn ang="T6">
                    <a:pos x="T0" y="T1"/>
                  </a:cxn>
                  <a:cxn ang="T7">
                    <a:pos x="T2" y="T3"/>
                  </a:cxn>
                  <a:cxn ang="T8">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1" name="Freeform 43"/>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2" name="Freeform 44"/>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3" name="Freeform 45"/>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4" name="Freeform 46"/>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5" name="Freeform 47"/>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6" name="Freeform 48"/>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Lst>
                <a:ahLst/>
                <a:cxnLst>
                  <a:cxn ang="T4">
                    <a:pos x="T0" y="T1"/>
                  </a:cxn>
                  <a:cxn ang="T5">
                    <a:pos x="T2" y="T3"/>
                  </a:cxn>
                </a:cxnLst>
                <a:rect l="0" t="0" r="r" b="b"/>
                <a:pathLst>
                  <a:path w="1" h="432">
                    <a:moveTo>
                      <a:pt x="0" y="0"/>
                    </a:moveTo>
                    <a:lnTo>
                      <a:pt x="0" y="432"/>
                    </a:lnTo>
                  </a:path>
                </a:pathLst>
              </a:custGeom>
              <a:noFill/>
              <a:ln w="38100" cmpd="sng">
                <a:solidFill>
                  <a:srgbClr val="00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endParaRPr>
              </a:p>
            </p:txBody>
          </p:sp>
          <p:sp>
            <p:nvSpPr>
              <p:cNvPr id="59427" name="Oval 49"/>
              <p:cNvSpPr>
                <a:spLocks noChangeArrowheads="1"/>
              </p:cNvSpPr>
              <p:nvPr/>
            </p:nvSpPr>
            <p:spPr bwMode="auto">
              <a:xfrm>
                <a:off x="1420"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sp>
            <p:nvSpPr>
              <p:cNvPr id="59428" name="Oval 50"/>
              <p:cNvSpPr>
                <a:spLocks noChangeArrowheads="1"/>
              </p:cNvSpPr>
              <p:nvPr/>
            </p:nvSpPr>
            <p:spPr bwMode="auto">
              <a:xfrm>
                <a:off x="2256" y="2304"/>
                <a:ext cx="68" cy="68"/>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endParaRPr>
              </a:p>
            </p:txBody>
          </p:sp>
        </p:grpSp>
        <p:sp>
          <p:nvSpPr>
            <p:cNvPr id="59417" name="Line 51"/>
            <p:cNvSpPr>
              <a:spLocks noChangeShapeType="1"/>
            </p:cNvSpPr>
            <p:nvPr/>
          </p:nvSpPr>
          <p:spPr bwMode="auto">
            <a:xfrm flipV="1">
              <a:off x="1837" y="1616"/>
              <a:ext cx="0" cy="272"/>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solidFill>
              </a:endParaRPr>
            </a:p>
          </p:txBody>
        </p:sp>
        <p:sp>
          <p:nvSpPr>
            <p:cNvPr id="59418" name="Text Box 56"/>
            <p:cNvSpPr txBox="1">
              <a:spLocks noChangeArrowheads="1"/>
            </p:cNvSpPr>
            <p:nvPr/>
          </p:nvSpPr>
          <p:spPr bwMode="auto">
            <a:xfrm>
              <a:off x="4694" y="981"/>
              <a:ext cx="4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latin typeface="Symbol" pitchFamily="18" charset="2"/>
                  <a:ea typeface="宋体" pitchFamily="2" charset="-122"/>
                  <a:sym typeface="Symbol" pitchFamily="18" charset="2"/>
                </a:rPr>
                <a:t>f</a:t>
              </a:r>
              <a:r>
                <a:rPr kumimoji="1" lang="en-US" altLang="zh-CN" sz="2000" b="0" baseline="-25000">
                  <a:solidFill>
                    <a:schemeClr val="tx1"/>
                  </a:solidFill>
                  <a:ea typeface="宋体" pitchFamily="2" charset="-122"/>
                </a:rPr>
                <a:t>12</a:t>
              </a:r>
              <a:endParaRPr kumimoji="1" lang="en-US" altLang="zh-CN" sz="2000" b="0">
                <a:solidFill>
                  <a:schemeClr val="tx1"/>
                </a:solidFill>
                <a:ea typeface="宋体" pitchFamily="2" charset="-122"/>
              </a:endParaRPr>
            </a:p>
          </p:txBody>
        </p:sp>
        <p:sp>
          <p:nvSpPr>
            <p:cNvPr id="59419" name="Text Box 57"/>
            <p:cNvSpPr txBox="1">
              <a:spLocks noChangeArrowheads="1"/>
            </p:cNvSpPr>
            <p:nvPr/>
          </p:nvSpPr>
          <p:spPr bwMode="auto">
            <a:xfrm>
              <a:off x="2109" y="255"/>
              <a:ext cx="4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a:solidFill>
                    <a:schemeClr val="tx1"/>
                  </a:solidFill>
                  <a:latin typeface="Symbol" pitchFamily="18" charset="2"/>
                  <a:ea typeface="宋体" pitchFamily="2" charset="-122"/>
                  <a:sym typeface="Symbol" pitchFamily="18" charset="2"/>
                </a:rPr>
                <a:t>f</a:t>
              </a:r>
              <a:r>
                <a:rPr kumimoji="1" lang="en-US" altLang="zh-CN" sz="2000" b="0" baseline="-25000">
                  <a:solidFill>
                    <a:schemeClr val="tx1"/>
                  </a:solidFill>
                  <a:ea typeface="宋体" pitchFamily="2" charset="-122"/>
                </a:rPr>
                <a:t>11</a:t>
              </a:r>
              <a:endParaRPr kumimoji="1" lang="en-US" altLang="zh-CN" sz="2000" b="0">
                <a:solidFill>
                  <a:schemeClr val="tx1"/>
                </a:solidFill>
                <a:ea typeface="宋体" pitchFamily="2" charset="-122"/>
              </a:endParaRPr>
            </a:p>
          </p:txBody>
        </p:sp>
      </p:grpSp>
      <p:graphicFrame>
        <p:nvGraphicFramePr>
          <p:cNvPr id="59396" name="Object 60"/>
          <p:cNvGraphicFramePr>
            <a:graphicFrameLocks noChangeAspect="1"/>
          </p:cNvGraphicFramePr>
          <p:nvPr>
            <p:extLst>
              <p:ext uri="{D42A27DB-BD31-4B8C-83A1-F6EECF244321}">
                <p14:modId xmlns:p14="http://schemas.microsoft.com/office/powerpoint/2010/main" val="3446224015"/>
              </p:ext>
            </p:extLst>
          </p:nvPr>
        </p:nvGraphicFramePr>
        <p:xfrm>
          <a:off x="3918574" y="5604872"/>
          <a:ext cx="1498320" cy="457200"/>
        </p:xfrm>
        <a:graphic>
          <a:graphicData uri="http://schemas.openxmlformats.org/presentationml/2006/ole">
            <mc:AlternateContent xmlns:mc="http://schemas.openxmlformats.org/markup-compatibility/2006">
              <mc:Choice xmlns:v="urn:schemas-microsoft-com:vml" Requires="v">
                <p:oleObj spid="_x0000_s59516" name="Equation" r:id="rId3" imgW="749160" imgH="228600" progId="Equation.DSMT4">
                  <p:embed/>
                </p:oleObj>
              </mc:Choice>
              <mc:Fallback>
                <p:oleObj name="Equation" r:id="rId3" imgW="749160" imgH="228600" progId="Equation.DSMT4">
                  <p:embed/>
                  <p:pic>
                    <p:nvPicPr>
                      <p:cNvPr id="0" name="Object 60"/>
                      <p:cNvPicPr>
                        <a:picLocks noChangeAspect="1" noChangeArrowheads="1"/>
                      </p:cNvPicPr>
                      <p:nvPr/>
                    </p:nvPicPr>
                    <p:blipFill>
                      <a:blip r:embed="rId4"/>
                      <a:srcRect/>
                      <a:stretch>
                        <a:fillRect/>
                      </a:stretch>
                    </p:blipFill>
                    <p:spPr bwMode="auto">
                      <a:xfrm>
                        <a:off x="3918574" y="5604872"/>
                        <a:ext cx="1498320" cy="4572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arn(inVertical)">
                                      <p:cBhvr>
                                        <p:cTn id="7" dur="500"/>
                                        <p:tgtEl>
                                          <p:spTgt spid="59394"/>
                                        </p:tgtEl>
                                      </p:cBhvr>
                                    </p:animEffect>
                                  </p:childTnLst>
                                </p:cTn>
                              </p:par>
                              <p:par>
                                <p:cTn id="8" presetID="16" presetClass="entr" presetSubtype="21" fill="hold" nodeType="withEffect">
                                  <p:stCondLst>
                                    <p:cond delay="0"/>
                                  </p:stCondLst>
                                  <p:childTnLst>
                                    <p:set>
                                      <p:cBhvr>
                                        <p:cTn id="9" dur="1" fill="hold">
                                          <p:stCondLst>
                                            <p:cond delay="0"/>
                                          </p:stCondLst>
                                        </p:cTn>
                                        <p:tgtEl>
                                          <p:spTgt spid="59396"/>
                                        </p:tgtEl>
                                        <p:attrNameLst>
                                          <p:attrName>style.visibility</p:attrName>
                                        </p:attrNameLst>
                                      </p:cBhvr>
                                      <p:to>
                                        <p:strVal val="visible"/>
                                      </p:to>
                                    </p:set>
                                    <p:animEffect transition="in" filter="barn(inVertical)">
                                      <p:cBhvr>
                                        <p:cTn id="10"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68313" y="692696"/>
            <a:ext cx="7632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cs typeface="Times New Roman" panose="02020603050405020304" pitchFamily="18" charset="0"/>
              </a:rPr>
              <a:t>线圈</a:t>
            </a:r>
            <a:r>
              <a:rPr kumimoji="1" lang="en-US" altLang="zh-CN" sz="2000" dirty="0">
                <a:solidFill>
                  <a:schemeClr val="tx1"/>
                </a:solidFill>
                <a:cs typeface="Times New Roman" panose="02020603050405020304" pitchFamily="18" charset="0"/>
              </a:rPr>
              <a:t>1</a:t>
            </a:r>
            <a:r>
              <a:rPr kumimoji="1" lang="zh-CN" altLang="en-US" sz="2000" dirty="0">
                <a:solidFill>
                  <a:schemeClr val="tx1"/>
                </a:solidFill>
                <a:cs typeface="Times New Roman" panose="02020603050405020304" pitchFamily="18" charset="0"/>
              </a:rPr>
              <a:t>中产生的感应电压</a:t>
            </a:r>
            <a:endParaRPr kumimoji="1" lang="zh-CN" altLang="en-US" sz="2000" dirty="0">
              <a:solidFill>
                <a:schemeClr val="tx1"/>
              </a:solidFill>
              <a:ea typeface="宋体" pitchFamily="2" charset="-122"/>
              <a:cs typeface="Times New Roman" panose="02020603050405020304" pitchFamily="18" charset="0"/>
            </a:endParaRPr>
          </a:p>
        </p:txBody>
      </p:sp>
      <p:graphicFrame>
        <p:nvGraphicFramePr>
          <p:cNvPr id="60419" name="Object 22"/>
          <p:cNvGraphicFramePr>
            <a:graphicFrameLocks noChangeAspect="1"/>
          </p:cNvGraphicFramePr>
          <p:nvPr>
            <p:extLst>
              <p:ext uri="{D42A27DB-BD31-4B8C-83A1-F6EECF244321}">
                <p14:modId xmlns:p14="http://schemas.microsoft.com/office/powerpoint/2010/main" val="517613764"/>
              </p:ext>
            </p:extLst>
          </p:nvPr>
        </p:nvGraphicFramePr>
        <p:xfrm>
          <a:off x="1835150" y="1340396"/>
          <a:ext cx="3519936" cy="776952"/>
        </p:xfrm>
        <a:graphic>
          <a:graphicData uri="http://schemas.openxmlformats.org/presentationml/2006/ole">
            <mc:AlternateContent xmlns:mc="http://schemas.openxmlformats.org/markup-compatibility/2006">
              <mc:Choice xmlns:v="urn:schemas-microsoft-com:vml" Requires="v">
                <p:oleObj spid="_x0000_s60580" name="Equation" r:id="rId3" imgW="1955520" imgH="431640" progId="Equation.DSMT4">
                  <p:embed/>
                </p:oleObj>
              </mc:Choice>
              <mc:Fallback>
                <p:oleObj name="Equation" r:id="rId3" imgW="1955520" imgH="431640" progId="Equation.DSMT4">
                  <p:embed/>
                  <p:pic>
                    <p:nvPicPr>
                      <p:cNvPr id="0" name="Object 22"/>
                      <p:cNvPicPr>
                        <a:picLocks noChangeAspect="1" noChangeArrowheads="1"/>
                      </p:cNvPicPr>
                      <p:nvPr/>
                    </p:nvPicPr>
                    <p:blipFill>
                      <a:blip r:embed="rId4"/>
                      <a:srcRect/>
                      <a:stretch>
                        <a:fillRect/>
                      </a:stretch>
                    </p:blipFill>
                    <p:spPr bwMode="auto">
                      <a:xfrm>
                        <a:off x="1835150" y="1340396"/>
                        <a:ext cx="3519936"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0" name="Text Box 23"/>
          <p:cNvSpPr txBox="1">
            <a:spLocks noChangeArrowheads="1"/>
          </p:cNvSpPr>
          <p:nvPr/>
        </p:nvSpPr>
        <p:spPr bwMode="auto">
          <a:xfrm>
            <a:off x="539750" y="3445961"/>
            <a:ext cx="7632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cs typeface="Times New Roman" panose="02020603050405020304" pitchFamily="18" charset="0"/>
              </a:rPr>
              <a:t>线圈</a:t>
            </a:r>
            <a:r>
              <a:rPr kumimoji="1" lang="en-US" altLang="zh-CN" sz="2000" dirty="0">
                <a:solidFill>
                  <a:schemeClr val="tx1"/>
                </a:solidFill>
                <a:cs typeface="Times New Roman" panose="02020603050405020304" pitchFamily="18" charset="0"/>
              </a:rPr>
              <a:t>2</a:t>
            </a:r>
            <a:r>
              <a:rPr kumimoji="1" lang="zh-CN" altLang="en-US" sz="2000" dirty="0">
                <a:solidFill>
                  <a:schemeClr val="tx1"/>
                </a:solidFill>
                <a:cs typeface="Times New Roman" panose="02020603050405020304" pitchFamily="18" charset="0"/>
              </a:rPr>
              <a:t>中产生的感应电压</a:t>
            </a:r>
            <a:endParaRPr kumimoji="1" lang="zh-CN" altLang="en-US" sz="2000" dirty="0">
              <a:solidFill>
                <a:schemeClr val="tx1"/>
              </a:solidFill>
              <a:ea typeface="宋体" pitchFamily="2" charset="-122"/>
              <a:cs typeface="Times New Roman" panose="02020603050405020304" pitchFamily="18" charset="0"/>
            </a:endParaRPr>
          </a:p>
        </p:txBody>
      </p:sp>
      <p:sp>
        <p:nvSpPr>
          <p:cNvPr id="60421" name="Text Box 24"/>
          <p:cNvSpPr txBox="1">
            <a:spLocks noChangeArrowheads="1"/>
          </p:cNvSpPr>
          <p:nvPr/>
        </p:nvSpPr>
        <p:spPr bwMode="auto">
          <a:xfrm>
            <a:off x="971600" y="2276847"/>
            <a:ext cx="6192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cs typeface="Times New Roman" panose="02020603050405020304" pitchFamily="18" charset="0"/>
              </a:rPr>
              <a:t>L</a:t>
            </a:r>
            <a:r>
              <a:rPr kumimoji="1" lang="en-US" altLang="zh-CN" sz="2000" b="0" baseline="-25000" dirty="0">
                <a:solidFill>
                  <a:schemeClr val="tx1"/>
                </a:solidFill>
                <a:cs typeface="Times New Roman" panose="02020603050405020304" pitchFamily="18" charset="0"/>
              </a:rPr>
              <a:t>1</a:t>
            </a:r>
            <a:r>
              <a:rPr kumimoji="1" lang="zh-CN" altLang="en-US" sz="2000" dirty="0">
                <a:solidFill>
                  <a:schemeClr val="tx1"/>
                </a:solidFill>
                <a:cs typeface="Times New Roman" panose="02020603050405020304" pitchFamily="18" charset="0"/>
              </a:rPr>
              <a:t>为线圈</a:t>
            </a:r>
            <a:r>
              <a:rPr kumimoji="1" lang="en-US" altLang="zh-CN" sz="2000" dirty="0">
                <a:solidFill>
                  <a:schemeClr val="tx1"/>
                </a:solidFill>
                <a:cs typeface="Times New Roman" panose="02020603050405020304" pitchFamily="18" charset="0"/>
              </a:rPr>
              <a:t>1</a:t>
            </a:r>
            <a:r>
              <a:rPr kumimoji="1" lang="zh-CN" altLang="en-US" sz="2000" dirty="0">
                <a:solidFill>
                  <a:schemeClr val="tx1"/>
                </a:solidFill>
                <a:cs typeface="Times New Roman" panose="02020603050405020304" pitchFamily="18" charset="0"/>
              </a:rPr>
              <a:t>的</a:t>
            </a:r>
            <a:r>
              <a:rPr kumimoji="1" lang="zh-CN" altLang="en-US" sz="2000" dirty="0">
                <a:solidFill>
                  <a:srgbClr val="FF0000"/>
                </a:solidFill>
                <a:latin typeface="楷体_GB2312" pitchFamily="49" charset="-122"/>
              </a:rPr>
              <a:t>自感系数</a:t>
            </a:r>
            <a:r>
              <a:rPr kumimoji="1" lang="zh-CN" altLang="en-US" sz="2000" dirty="0">
                <a:solidFill>
                  <a:schemeClr val="tx1"/>
                </a:solidFill>
                <a:cs typeface="Times New Roman" panose="02020603050405020304" pitchFamily="18" charset="0"/>
              </a:rPr>
              <a:t>。</a:t>
            </a:r>
          </a:p>
        </p:txBody>
      </p:sp>
      <p:graphicFrame>
        <p:nvGraphicFramePr>
          <p:cNvPr id="60422" name="Object 25"/>
          <p:cNvGraphicFramePr>
            <a:graphicFrameLocks noChangeAspect="1"/>
          </p:cNvGraphicFramePr>
          <p:nvPr>
            <p:extLst>
              <p:ext uri="{D42A27DB-BD31-4B8C-83A1-F6EECF244321}">
                <p14:modId xmlns:p14="http://schemas.microsoft.com/office/powerpoint/2010/main" val="717613291"/>
              </p:ext>
            </p:extLst>
          </p:nvPr>
        </p:nvGraphicFramePr>
        <p:xfrm>
          <a:off x="1835150" y="4021112"/>
          <a:ext cx="4000104" cy="776952"/>
        </p:xfrm>
        <a:graphic>
          <a:graphicData uri="http://schemas.openxmlformats.org/presentationml/2006/ole">
            <mc:AlternateContent xmlns:mc="http://schemas.openxmlformats.org/markup-compatibility/2006">
              <mc:Choice xmlns:v="urn:schemas-microsoft-com:vml" Requires="v">
                <p:oleObj spid="_x0000_s60581" name="Equation" r:id="rId5" imgW="2222280" imgH="431640" progId="Equation.DSMT4">
                  <p:embed/>
                </p:oleObj>
              </mc:Choice>
              <mc:Fallback>
                <p:oleObj name="Equation" r:id="rId5" imgW="2222280" imgH="431640" progId="Equation.DSMT4">
                  <p:embed/>
                  <p:pic>
                    <p:nvPicPr>
                      <p:cNvPr id="0" name="Object 25"/>
                      <p:cNvPicPr>
                        <a:picLocks noChangeAspect="1" noChangeArrowheads="1"/>
                      </p:cNvPicPr>
                      <p:nvPr/>
                    </p:nvPicPr>
                    <p:blipFill>
                      <a:blip r:embed="rId6"/>
                      <a:srcRect/>
                      <a:stretch>
                        <a:fillRect/>
                      </a:stretch>
                    </p:blipFill>
                    <p:spPr bwMode="auto">
                      <a:xfrm>
                        <a:off x="1835150" y="4021112"/>
                        <a:ext cx="4000104"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Text Box 26"/>
          <p:cNvSpPr txBox="1">
            <a:spLocks noChangeArrowheads="1"/>
          </p:cNvSpPr>
          <p:nvPr/>
        </p:nvSpPr>
        <p:spPr bwMode="auto">
          <a:xfrm>
            <a:off x="1043608" y="4973106"/>
            <a:ext cx="6192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cs typeface="Times New Roman" panose="02020603050405020304" pitchFamily="18" charset="0"/>
              </a:rPr>
              <a:t>M</a:t>
            </a:r>
            <a:r>
              <a:rPr kumimoji="1" lang="en-US" altLang="zh-CN" sz="2000" b="0" baseline="-25000" dirty="0">
                <a:solidFill>
                  <a:schemeClr val="tx1"/>
                </a:solidFill>
                <a:cs typeface="Times New Roman" panose="02020603050405020304" pitchFamily="18" charset="0"/>
              </a:rPr>
              <a:t>21</a:t>
            </a:r>
            <a:r>
              <a:rPr kumimoji="1" lang="zh-CN" altLang="en-US" sz="2000" dirty="0">
                <a:solidFill>
                  <a:schemeClr val="tx1"/>
                </a:solidFill>
                <a:cs typeface="Times New Roman" panose="02020603050405020304" pitchFamily="18" charset="0"/>
              </a:rPr>
              <a:t>为线圈</a:t>
            </a:r>
            <a:r>
              <a:rPr kumimoji="1" lang="en-US" altLang="zh-CN" sz="2000" dirty="0">
                <a:solidFill>
                  <a:schemeClr val="tx1"/>
                </a:solidFill>
                <a:cs typeface="Times New Roman" panose="02020603050405020304" pitchFamily="18" charset="0"/>
              </a:rPr>
              <a:t>2</a:t>
            </a:r>
            <a:r>
              <a:rPr kumimoji="1" lang="zh-CN" altLang="en-US" sz="2000" dirty="0">
                <a:solidFill>
                  <a:schemeClr val="tx1"/>
                </a:solidFill>
                <a:cs typeface="Times New Roman" panose="02020603050405020304" pitchFamily="18" charset="0"/>
              </a:rPr>
              <a:t>相对于线圈</a:t>
            </a:r>
            <a:r>
              <a:rPr kumimoji="1" lang="en-US" altLang="zh-CN" sz="2000" dirty="0">
                <a:solidFill>
                  <a:schemeClr val="tx1"/>
                </a:solidFill>
                <a:cs typeface="Times New Roman" panose="02020603050405020304" pitchFamily="18" charset="0"/>
              </a:rPr>
              <a:t>1</a:t>
            </a:r>
            <a:r>
              <a:rPr kumimoji="1" lang="zh-CN" altLang="en-US" sz="2000" dirty="0">
                <a:solidFill>
                  <a:schemeClr val="tx1"/>
                </a:solidFill>
                <a:cs typeface="Times New Roman" panose="02020603050405020304" pitchFamily="18" charset="0"/>
              </a:rPr>
              <a:t>的</a:t>
            </a:r>
            <a:r>
              <a:rPr kumimoji="1" lang="zh-CN" altLang="en-US" sz="2000" dirty="0">
                <a:solidFill>
                  <a:srgbClr val="FF0000"/>
                </a:solidFill>
                <a:latin typeface="楷体_GB2312" pitchFamily="49" charset="-122"/>
              </a:rPr>
              <a:t>互感系数</a:t>
            </a:r>
            <a:r>
              <a:rPr kumimoji="1" lang="zh-CN" altLang="en-US" sz="2000" dirty="0">
                <a:solidFill>
                  <a:schemeClr val="tx1"/>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barn(inVertical)">
                                      <p:cBhvr>
                                        <p:cTn id="7" dur="500"/>
                                        <p:tgtEl>
                                          <p:spTgt spid="6041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0421"/>
                                        </p:tgtEl>
                                        <p:attrNameLst>
                                          <p:attrName>style.visibility</p:attrName>
                                        </p:attrNameLst>
                                      </p:cBhvr>
                                      <p:to>
                                        <p:strVal val="visible"/>
                                      </p:to>
                                    </p:set>
                                    <p:animEffect transition="in" filter="barn(inVertical)">
                                      <p:cBhvr>
                                        <p:cTn id="10" dur="500"/>
                                        <p:tgtEl>
                                          <p:spTgt spid="6042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0420"/>
                                        </p:tgtEl>
                                        <p:attrNameLst>
                                          <p:attrName>style.visibility</p:attrName>
                                        </p:attrNameLst>
                                      </p:cBhvr>
                                      <p:to>
                                        <p:strVal val="visible"/>
                                      </p:to>
                                    </p:set>
                                    <p:animEffect transition="in" filter="barn(inVertical)">
                                      <p:cBhvr>
                                        <p:cTn id="15" dur="500"/>
                                        <p:tgtEl>
                                          <p:spTgt spid="6042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0423"/>
                                        </p:tgtEl>
                                        <p:attrNameLst>
                                          <p:attrName>style.visibility</p:attrName>
                                        </p:attrNameLst>
                                      </p:cBhvr>
                                      <p:to>
                                        <p:strVal val="visible"/>
                                      </p:to>
                                    </p:set>
                                    <p:animEffect transition="in" filter="barn(inVertical)">
                                      <p:cBhvr>
                                        <p:cTn id="20" dur="500"/>
                                        <p:tgtEl>
                                          <p:spTgt spid="60423"/>
                                        </p:tgtEl>
                                      </p:cBhvr>
                                    </p:animEffect>
                                  </p:childTnLst>
                                </p:cTn>
                              </p:par>
                              <p:par>
                                <p:cTn id="21" presetID="16" presetClass="entr" presetSubtype="21" fill="hold" nodeType="withEffect">
                                  <p:stCondLst>
                                    <p:cond delay="0"/>
                                  </p:stCondLst>
                                  <p:childTnLst>
                                    <p:set>
                                      <p:cBhvr>
                                        <p:cTn id="22" dur="1" fill="hold">
                                          <p:stCondLst>
                                            <p:cond delay="0"/>
                                          </p:stCondLst>
                                        </p:cTn>
                                        <p:tgtEl>
                                          <p:spTgt spid="60422"/>
                                        </p:tgtEl>
                                        <p:attrNameLst>
                                          <p:attrName>style.visibility</p:attrName>
                                        </p:attrNameLst>
                                      </p:cBhvr>
                                      <p:to>
                                        <p:strVal val="visible"/>
                                      </p:to>
                                    </p:set>
                                    <p:animEffect transition="in" filter="barn(inVertical)">
                                      <p:cBhvr>
                                        <p:cTn id="23"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1" grpId="0"/>
      <p:bldP spid="604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012528" y="1517993"/>
            <a:ext cx="3311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cs typeface="Times New Roman" panose="02020603050405020304" pitchFamily="18" charset="0"/>
              </a:rPr>
              <a:t>线圈</a:t>
            </a:r>
            <a:r>
              <a:rPr kumimoji="1" lang="en-US" altLang="zh-CN" sz="2000" b="0" dirty="0">
                <a:solidFill>
                  <a:schemeClr val="tx1"/>
                </a:solidFill>
                <a:cs typeface="Times New Roman" panose="02020603050405020304" pitchFamily="18" charset="0"/>
              </a:rPr>
              <a:t>2</a:t>
            </a:r>
            <a:r>
              <a:rPr kumimoji="1" lang="zh-CN" altLang="en-US" sz="2000" dirty="0">
                <a:solidFill>
                  <a:schemeClr val="tx1"/>
                </a:solidFill>
                <a:cs typeface="Times New Roman" panose="02020603050405020304" pitchFamily="18" charset="0"/>
              </a:rPr>
              <a:t>中产生的感应电压</a:t>
            </a:r>
            <a:endParaRPr kumimoji="1" lang="zh-CN" altLang="en-US" sz="2000" dirty="0">
              <a:solidFill>
                <a:schemeClr val="tx1"/>
              </a:solidFill>
              <a:ea typeface="宋体" pitchFamily="2" charset="-122"/>
              <a:cs typeface="Times New Roman" panose="02020603050405020304" pitchFamily="18" charset="0"/>
            </a:endParaRPr>
          </a:p>
        </p:txBody>
      </p:sp>
      <p:graphicFrame>
        <p:nvGraphicFramePr>
          <p:cNvPr id="61443" name="Object 12"/>
          <p:cNvGraphicFramePr>
            <a:graphicFrameLocks noChangeAspect="1"/>
          </p:cNvGraphicFramePr>
          <p:nvPr>
            <p:extLst>
              <p:ext uri="{D42A27DB-BD31-4B8C-83A1-F6EECF244321}">
                <p14:modId xmlns:p14="http://schemas.microsoft.com/office/powerpoint/2010/main" val="3410532834"/>
              </p:ext>
            </p:extLst>
          </p:nvPr>
        </p:nvGraphicFramePr>
        <p:xfrm>
          <a:off x="2841908" y="2092786"/>
          <a:ext cx="2308824" cy="708264"/>
        </p:xfrm>
        <a:graphic>
          <a:graphicData uri="http://schemas.openxmlformats.org/presentationml/2006/ole">
            <mc:AlternateContent xmlns:mc="http://schemas.openxmlformats.org/markup-compatibility/2006">
              <mc:Choice xmlns:v="urn:schemas-microsoft-com:vml" Requires="v">
                <p:oleObj spid="_x0000_s61605" name="Equation" r:id="rId3" imgW="1282680" imgH="393480" progId="Equation.DSMT4">
                  <p:embed/>
                </p:oleObj>
              </mc:Choice>
              <mc:Fallback>
                <p:oleObj name="Equation" r:id="rId3" imgW="1282680" imgH="393480" progId="Equation.DSMT4">
                  <p:embed/>
                  <p:pic>
                    <p:nvPicPr>
                      <p:cNvPr id="0" name="Object 12"/>
                      <p:cNvPicPr>
                        <a:picLocks noChangeAspect="1" noChangeArrowheads="1"/>
                      </p:cNvPicPr>
                      <p:nvPr/>
                    </p:nvPicPr>
                    <p:blipFill>
                      <a:blip r:embed="rId4"/>
                      <a:srcRect/>
                      <a:stretch>
                        <a:fillRect/>
                      </a:stretch>
                    </p:blipFill>
                    <p:spPr bwMode="auto">
                      <a:xfrm>
                        <a:off x="2841908" y="2092786"/>
                        <a:ext cx="2308824" cy="70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4" name="Text Box 13"/>
          <p:cNvSpPr txBox="1">
            <a:spLocks noChangeArrowheads="1"/>
          </p:cNvSpPr>
          <p:nvPr/>
        </p:nvSpPr>
        <p:spPr bwMode="auto">
          <a:xfrm>
            <a:off x="1012553" y="3964994"/>
            <a:ext cx="7632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cs typeface="Times New Roman" panose="02020603050405020304" pitchFamily="18" charset="0"/>
              </a:rPr>
              <a:t>线圈</a:t>
            </a:r>
            <a:r>
              <a:rPr kumimoji="1" lang="en-US" altLang="zh-CN" sz="2000" dirty="0">
                <a:solidFill>
                  <a:schemeClr val="tx1"/>
                </a:solidFill>
                <a:cs typeface="Times New Roman" panose="02020603050405020304" pitchFamily="18" charset="0"/>
              </a:rPr>
              <a:t>1</a:t>
            </a:r>
            <a:r>
              <a:rPr kumimoji="1" lang="zh-CN" altLang="en-US" sz="2000" dirty="0">
                <a:solidFill>
                  <a:schemeClr val="tx1"/>
                </a:solidFill>
                <a:cs typeface="Times New Roman" panose="02020603050405020304" pitchFamily="18" charset="0"/>
              </a:rPr>
              <a:t>中产生的感应电压</a:t>
            </a:r>
            <a:endParaRPr kumimoji="1" lang="zh-CN" altLang="en-US" sz="2000" dirty="0">
              <a:solidFill>
                <a:schemeClr val="tx1"/>
              </a:solidFill>
              <a:ea typeface="宋体" pitchFamily="2" charset="-122"/>
              <a:cs typeface="Times New Roman" panose="02020603050405020304" pitchFamily="18" charset="0"/>
            </a:endParaRPr>
          </a:p>
        </p:txBody>
      </p:sp>
      <p:sp>
        <p:nvSpPr>
          <p:cNvPr id="61445" name="Text Box 14"/>
          <p:cNvSpPr txBox="1">
            <a:spLocks noChangeArrowheads="1"/>
          </p:cNvSpPr>
          <p:nvPr/>
        </p:nvSpPr>
        <p:spPr bwMode="auto">
          <a:xfrm>
            <a:off x="1547664" y="3038787"/>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cs typeface="Times New Roman" panose="02020603050405020304" pitchFamily="18" charset="0"/>
              </a:rPr>
              <a:t>L</a:t>
            </a:r>
            <a:r>
              <a:rPr kumimoji="1" lang="en-US" altLang="zh-CN" sz="2000" b="0" baseline="-25000" dirty="0">
                <a:solidFill>
                  <a:schemeClr val="tx1"/>
                </a:solidFill>
                <a:cs typeface="Times New Roman" panose="02020603050405020304" pitchFamily="18" charset="0"/>
              </a:rPr>
              <a:t>2</a:t>
            </a:r>
            <a:r>
              <a:rPr kumimoji="1" lang="zh-CN" altLang="en-US" sz="2000" dirty="0">
                <a:solidFill>
                  <a:schemeClr val="tx1"/>
                </a:solidFill>
                <a:cs typeface="Times New Roman" panose="02020603050405020304" pitchFamily="18" charset="0"/>
              </a:rPr>
              <a:t>为线圈</a:t>
            </a:r>
            <a:r>
              <a:rPr kumimoji="1" lang="en-US" altLang="zh-CN" sz="2000" dirty="0">
                <a:solidFill>
                  <a:schemeClr val="tx1"/>
                </a:solidFill>
                <a:cs typeface="Times New Roman" panose="02020603050405020304" pitchFamily="18" charset="0"/>
              </a:rPr>
              <a:t>2</a:t>
            </a:r>
            <a:r>
              <a:rPr kumimoji="1" lang="zh-CN" altLang="en-US" sz="2000" dirty="0">
                <a:solidFill>
                  <a:schemeClr val="tx1"/>
                </a:solidFill>
                <a:cs typeface="Times New Roman" panose="02020603050405020304" pitchFamily="18" charset="0"/>
              </a:rPr>
              <a:t>的自感系数。</a:t>
            </a:r>
          </a:p>
        </p:txBody>
      </p:sp>
      <p:graphicFrame>
        <p:nvGraphicFramePr>
          <p:cNvPr id="61446" name="Object 15"/>
          <p:cNvGraphicFramePr>
            <a:graphicFrameLocks noChangeAspect="1"/>
          </p:cNvGraphicFramePr>
          <p:nvPr>
            <p:extLst>
              <p:ext uri="{D42A27DB-BD31-4B8C-83A1-F6EECF244321}">
                <p14:modId xmlns:p14="http://schemas.microsoft.com/office/powerpoint/2010/main" val="184931560"/>
              </p:ext>
            </p:extLst>
          </p:nvPr>
        </p:nvGraphicFramePr>
        <p:xfrm>
          <a:off x="2943891" y="4685074"/>
          <a:ext cx="2491560" cy="708264"/>
        </p:xfrm>
        <a:graphic>
          <a:graphicData uri="http://schemas.openxmlformats.org/presentationml/2006/ole">
            <mc:AlternateContent xmlns:mc="http://schemas.openxmlformats.org/markup-compatibility/2006">
              <mc:Choice xmlns:v="urn:schemas-microsoft-com:vml" Requires="v">
                <p:oleObj spid="_x0000_s61606" name="Equation" r:id="rId5" imgW="1384200" imgH="393480" progId="Equation.DSMT4">
                  <p:embed/>
                </p:oleObj>
              </mc:Choice>
              <mc:Fallback>
                <p:oleObj name="Equation" r:id="rId5" imgW="1384200" imgH="393480" progId="Equation.DSMT4">
                  <p:embed/>
                  <p:pic>
                    <p:nvPicPr>
                      <p:cNvPr id="0" name="Object 15"/>
                      <p:cNvPicPr>
                        <a:picLocks noChangeAspect="1" noChangeArrowheads="1"/>
                      </p:cNvPicPr>
                      <p:nvPr/>
                    </p:nvPicPr>
                    <p:blipFill>
                      <a:blip r:embed="rId6"/>
                      <a:srcRect/>
                      <a:stretch>
                        <a:fillRect/>
                      </a:stretch>
                    </p:blipFill>
                    <p:spPr bwMode="auto">
                      <a:xfrm>
                        <a:off x="2943891" y="4685074"/>
                        <a:ext cx="2491560" cy="708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7" name="Text Box 16"/>
          <p:cNvSpPr txBox="1">
            <a:spLocks noChangeArrowheads="1"/>
          </p:cNvSpPr>
          <p:nvPr/>
        </p:nvSpPr>
        <p:spPr bwMode="auto">
          <a:xfrm>
            <a:off x="1547664" y="5693186"/>
            <a:ext cx="6192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i="1" dirty="0">
                <a:solidFill>
                  <a:schemeClr val="tx1"/>
                </a:solidFill>
                <a:cs typeface="Times New Roman" panose="02020603050405020304" pitchFamily="18" charset="0"/>
              </a:rPr>
              <a:t>M</a:t>
            </a:r>
            <a:r>
              <a:rPr kumimoji="1" lang="en-US" altLang="zh-CN" sz="2000" b="0" baseline="-25000" dirty="0">
                <a:solidFill>
                  <a:schemeClr val="tx1"/>
                </a:solidFill>
                <a:cs typeface="Times New Roman" panose="02020603050405020304" pitchFamily="18" charset="0"/>
              </a:rPr>
              <a:t>12</a:t>
            </a:r>
            <a:r>
              <a:rPr kumimoji="1" lang="zh-CN" altLang="en-US" sz="2000" dirty="0">
                <a:solidFill>
                  <a:schemeClr val="tx1"/>
                </a:solidFill>
                <a:cs typeface="Times New Roman" panose="02020603050405020304" pitchFamily="18" charset="0"/>
              </a:rPr>
              <a:t>为线圈</a:t>
            </a:r>
            <a:r>
              <a:rPr kumimoji="1" lang="en-US" altLang="zh-CN" sz="2000" dirty="0">
                <a:solidFill>
                  <a:schemeClr val="tx1"/>
                </a:solidFill>
                <a:cs typeface="Times New Roman" panose="02020603050405020304" pitchFamily="18" charset="0"/>
              </a:rPr>
              <a:t>1</a:t>
            </a:r>
            <a:r>
              <a:rPr kumimoji="1" lang="zh-CN" altLang="en-US" sz="2000" dirty="0">
                <a:solidFill>
                  <a:schemeClr val="tx1"/>
                </a:solidFill>
                <a:cs typeface="Times New Roman" panose="02020603050405020304" pitchFamily="18" charset="0"/>
              </a:rPr>
              <a:t>相对于线圈</a:t>
            </a:r>
            <a:r>
              <a:rPr kumimoji="1" lang="en-US" altLang="zh-CN" sz="2000" dirty="0">
                <a:solidFill>
                  <a:schemeClr val="tx1"/>
                </a:solidFill>
                <a:cs typeface="Times New Roman" panose="02020603050405020304" pitchFamily="18" charset="0"/>
              </a:rPr>
              <a:t>2</a:t>
            </a:r>
            <a:r>
              <a:rPr kumimoji="1" lang="zh-CN" altLang="en-US" sz="2000" dirty="0">
                <a:solidFill>
                  <a:schemeClr val="tx1"/>
                </a:solidFill>
                <a:cs typeface="Times New Roman" panose="02020603050405020304" pitchFamily="18" charset="0"/>
              </a:rPr>
              <a:t>的互感系数。</a:t>
            </a:r>
          </a:p>
        </p:txBody>
      </p:sp>
      <p:sp>
        <p:nvSpPr>
          <p:cNvPr id="61448" name="Rectangle 18"/>
          <p:cNvSpPr>
            <a:spLocks noChangeArrowheads="1"/>
          </p:cNvSpPr>
          <p:nvPr/>
        </p:nvSpPr>
        <p:spPr bwMode="auto">
          <a:xfrm>
            <a:off x="468313" y="724212"/>
            <a:ext cx="7056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000" dirty="0" smtClean="0">
                <a:solidFill>
                  <a:schemeClr val="tx1"/>
                </a:solidFill>
                <a:cs typeface="Times New Roman" panose="02020603050405020304" pitchFamily="18" charset="0"/>
              </a:rPr>
              <a:t>若线圈</a:t>
            </a:r>
            <a:r>
              <a:rPr kumimoji="1" lang="en-US" altLang="zh-CN" sz="2000" b="0" dirty="0" smtClean="0">
                <a:solidFill>
                  <a:schemeClr val="tx1"/>
                </a:solidFill>
                <a:cs typeface="Times New Roman" panose="02020603050405020304" pitchFamily="18" charset="0"/>
              </a:rPr>
              <a:t>2</a:t>
            </a:r>
            <a:r>
              <a:rPr kumimoji="1" lang="zh-CN" altLang="en-US" sz="2000" dirty="0" smtClean="0">
                <a:solidFill>
                  <a:schemeClr val="tx1"/>
                </a:solidFill>
                <a:cs typeface="Times New Roman" panose="02020603050405020304" pitchFamily="18" charset="0"/>
              </a:rPr>
              <a:t>中通入电流 </a:t>
            </a:r>
            <a:r>
              <a:rPr kumimoji="1" lang="en-US" altLang="zh-CN" sz="2000" i="1" dirty="0" smtClean="0">
                <a:solidFill>
                  <a:schemeClr val="tx1"/>
                </a:solidFill>
                <a:cs typeface="Times New Roman" panose="02020603050405020304" pitchFamily="18" charset="0"/>
              </a:rPr>
              <a:t>i</a:t>
            </a:r>
            <a:r>
              <a:rPr kumimoji="1" lang="en-US" altLang="zh-CN" sz="2000" baseline="-25000" dirty="0" smtClean="0">
                <a:solidFill>
                  <a:schemeClr val="tx1"/>
                </a:solidFill>
                <a:cs typeface="Times New Roman" panose="02020603050405020304" pitchFamily="18" charset="0"/>
              </a:rPr>
              <a:t>2</a:t>
            </a:r>
            <a:r>
              <a:rPr kumimoji="1" lang="zh-CN" altLang="en-US" sz="2000" dirty="0" smtClean="0">
                <a:solidFill>
                  <a:schemeClr val="tx1"/>
                </a:solidFill>
                <a:cs typeface="Times New Roman" panose="02020603050405020304" pitchFamily="18" charset="0"/>
              </a:rPr>
              <a:t>，而线圈</a:t>
            </a:r>
            <a:r>
              <a:rPr kumimoji="1" lang="en-US" altLang="zh-CN" sz="2000" b="0" dirty="0" smtClean="0">
                <a:solidFill>
                  <a:schemeClr val="tx1"/>
                </a:solidFill>
                <a:cs typeface="Times New Roman" panose="02020603050405020304" pitchFamily="18" charset="0"/>
              </a:rPr>
              <a:t>1</a:t>
            </a:r>
            <a:r>
              <a:rPr kumimoji="1" lang="zh-CN" altLang="en-US" sz="2000" dirty="0" smtClean="0">
                <a:solidFill>
                  <a:schemeClr val="tx1"/>
                </a:solidFill>
                <a:cs typeface="Times New Roman" panose="02020603050405020304" pitchFamily="18" charset="0"/>
              </a:rPr>
              <a:t>中没有电流时，</a:t>
            </a:r>
            <a:endParaRPr kumimoji="1" lang="zh-CN" altLang="en-US" sz="2000" dirty="0">
              <a:solidFill>
                <a:schemeClr val="tx1"/>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arn(inVertic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barn(inVertical)">
                                      <p:cBhvr>
                                        <p:cTn id="12" dur="500"/>
                                        <p:tgtEl>
                                          <p:spTgt spid="6144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barn(inVertical)">
                                      <p:cBhvr>
                                        <p:cTn id="15" dur="500"/>
                                        <p:tgtEl>
                                          <p:spTgt spid="6144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1444"/>
                                        </p:tgtEl>
                                        <p:attrNameLst>
                                          <p:attrName>style.visibility</p:attrName>
                                        </p:attrNameLst>
                                      </p:cBhvr>
                                      <p:to>
                                        <p:strVal val="visible"/>
                                      </p:to>
                                    </p:set>
                                    <p:animEffect transition="in" filter="barn(inVertical)">
                                      <p:cBhvr>
                                        <p:cTn id="20" dur="500"/>
                                        <p:tgtEl>
                                          <p:spTgt spid="6144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barn(inVertical)">
                                      <p:cBhvr>
                                        <p:cTn id="25" dur="500"/>
                                        <p:tgtEl>
                                          <p:spTgt spid="6144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1447"/>
                                        </p:tgtEl>
                                        <p:attrNameLst>
                                          <p:attrName>style.visibility</p:attrName>
                                        </p:attrNameLst>
                                      </p:cBhvr>
                                      <p:to>
                                        <p:strVal val="visible"/>
                                      </p:to>
                                    </p:set>
                                    <p:animEffect transition="in" filter="barn(inVertical)">
                                      <p:cBhvr>
                                        <p:cTn id="28" dur="500"/>
                                        <p:tgtEl>
                                          <p:spTgt spid="61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4" grpId="0"/>
      <p:bldP spid="61445" grpId="0"/>
      <p:bldP spid="614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8"/>
          <p:cNvSpPr txBox="1">
            <a:spLocks noChangeArrowheads="1"/>
          </p:cNvSpPr>
          <p:nvPr/>
        </p:nvSpPr>
        <p:spPr bwMode="auto">
          <a:xfrm>
            <a:off x="1331640" y="1649065"/>
            <a:ext cx="677068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20000"/>
              </a:lnSpc>
              <a:spcBef>
                <a:spcPct val="50000"/>
              </a:spcBef>
            </a:pPr>
            <a:r>
              <a:rPr kumimoji="1" lang="en-US" altLang="zh-CN" sz="2400" b="0" dirty="0" smtClean="0">
                <a:solidFill>
                  <a:schemeClr val="tx1"/>
                </a:solidFill>
                <a:ea typeface="仿宋_GB2312" pitchFamily="49" charset="-122"/>
              </a:rPr>
              <a:t>1</a:t>
            </a:r>
            <a:r>
              <a:rPr kumimoji="1" lang="zh-CN" altLang="en-US" sz="2400" b="0" dirty="0" smtClean="0">
                <a:solidFill>
                  <a:schemeClr val="tx1"/>
                </a:solidFill>
                <a:ea typeface="仿宋_GB2312" pitchFamily="49" charset="-122"/>
              </a:rPr>
              <a:t>、</a:t>
            </a:r>
            <a:r>
              <a:rPr kumimoji="1" lang="en-US" altLang="zh-CN" sz="2400" b="0" i="1" dirty="0" smtClean="0">
                <a:solidFill>
                  <a:schemeClr val="tx1"/>
                </a:solidFill>
                <a:ea typeface="仿宋_GB2312" pitchFamily="49" charset="-122"/>
              </a:rPr>
              <a:t>M </a:t>
            </a:r>
            <a:r>
              <a:rPr kumimoji="1" lang="zh-CN" altLang="en-US" sz="2400" dirty="0" smtClean="0">
                <a:solidFill>
                  <a:schemeClr val="tx1"/>
                </a:solidFill>
                <a:latin typeface="楷体_GB2312" pitchFamily="49" charset="-122"/>
              </a:rPr>
              <a:t>值</a:t>
            </a:r>
            <a:r>
              <a:rPr kumimoji="1" lang="zh-CN" altLang="en-US" sz="2400" dirty="0">
                <a:solidFill>
                  <a:schemeClr val="tx1"/>
                </a:solidFill>
                <a:latin typeface="楷体_GB2312" pitchFamily="49" charset="-122"/>
              </a:rPr>
              <a:t>与线圈的形状、几何位置、空间媒质有关，与线圈中的电流无关，</a:t>
            </a:r>
            <a:r>
              <a:rPr kumimoji="1" lang="zh-CN" altLang="en-US" sz="2400" dirty="0" smtClean="0">
                <a:solidFill>
                  <a:schemeClr val="tx1"/>
                </a:solidFill>
                <a:latin typeface="楷体_GB2312" pitchFamily="49" charset="-122"/>
              </a:rPr>
              <a:t>满足 </a:t>
            </a:r>
            <a:r>
              <a:rPr kumimoji="1" lang="en-US" altLang="zh-CN" sz="2400" b="0" i="1" dirty="0" smtClean="0">
                <a:solidFill>
                  <a:schemeClr val="tx1"/>
                </a:solidFill>
                <a:ea typeface="仿宋_GB2312" pitchFamily="49" charset="-122"/>
              </a:rPr>
              <a:t>M</a:t>
            </a:r>
            <a:r>
              <a:rPr kumimoji="1" lang="en-US" altLang="zh-CN" sz="2400" b="0" baseline="-25000" dirty="0" smtClean="0">
                <a:solidFill>
                  <a:schemeClr val="tx1"/>
                </a:solidFill>
                <a:ea typeface="仿宋_GB2312" pitchFamily="49" charset="-122"/>
              </a:rPr>
              <a:t>12</a:t>
            </a:r>
            <a:r>
              <a:rPr kumimoji="1" lang="en-US" altLang="zh-CN" sz="2400" b="0" i="1" dirty="0" smtClean="0">
                <a:solidFill>
                  <a:schemeClr val="tx1"/>
                </a:solidFill>
                <a:ea typeface="仿宋_GB2312" pitchFamily="49" charset="-122"/>
              </a:rPr>
              <a:t>=M</a:t>
            </a:r>
            <a:r>
              <a:rPr kumimoji="1" lang="en-US" altLang="zh-CN" sz="2400" b="0" baseline="-25000" dirty="0" smtClean="0">
                <a:solidFill>
                  <a:schemeClr val="tx1"/>
                </a:solidFill>
                <a:ea typeface="仿宋_GB2312" pitchFamily="49" charset="-122"/>
              </a:rPr>
              <a:t>21</a:t>
            </a:r>
            <a:endParaRPr kumimoji="1" lang="en-US" altLang="zh-CN" sz="2400" b="0" baseline="-25000" dirty="0">
              <a:solidFill>
                <a:schemeClr val="tx1"/>
              </a:solidFill>
              <a:ea typeface="仿宋_GB2312" pitchFamily="49" charset="-122"/>
            </a:endParaRPr>
          </a:p>
        </p:txBody>
      </p:sp>
      <p:sp>
        <p:nvSpPr>
          <p:cNvPr id="62467" name="Text Box 9"/>
          <p:cNvSpPr txBox="1">
            <a:spLocks noChangeArrowheads="1"/>
          </p:cNvSpPr>
          <p:nvPr/>
        </p:nvSpPr>
        <p:spPr bwMode="auto">
          <a:xfrm>
            <a:off x="1332037" y="2967335"/>
            <a:ext cx="6480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spcBef>
                <a:spcPct val="50000"/>
              </a:spcBef>
            </a:pPr>
            <a:r>
              <a:rPr kumimoji="1" lang="en-US" altLang="zh-CN" sz="2400" b="0" dirty="0" smtClean="0">
                <a:solidFill>
                  <a:schemeClr val="tx1"/>
                </a:solidFill>
                <a:ea typeface="仿宋_GB2312" pitchFamily="49" charset="-122"/>
              </a:rPr>
              <a:t>2</a:t>
            </a:r>
            <a:r>
              <a:rPr kumimoji="1" lang="zh-CN" altLang="en-US" sz="2400" b="0" dirty="0" smtClean="0">
                <a:solidFill>
                  <a:schemeClr val="tx1"/>
                </a:solidFill>
                <a:ea typeface="仿宋_GB2312" pitchFamily="49" charset="-122"/>
              </a:rPr>
              <a:t>、</a:t>
            </a:r>
            <a:r>
              <a:rPr kumimoji="1" lang="en-US" altLang="zh-CN" sz="2400" b="0" i="1" dirty="0" smtClean="0">
                <a:solidFill>
                  <a:schemeClr val="tx1"/>
                </a:solidFill>
                <a:ea typeface="仿宋_GB2312" pitchFamily="49" charset="-122"/>
              </a:rPr>
              <a:t>L</a:t>
            </a:r>
            <a:r>
              <a:rPr kumimoji="1" lang="en-US" altLang="zh-CN" sz="2400" i="1" dirty="0" smtClean="0">
                <a:solidFill>
                  <a:schemeClr val="tx1"/>
                </a:solidFill>
                <a:latin typeface="仿宋_GB2312" pitchFamily="49" charset="-122"/>
                <a:ea typeface="仿宋_GB2312" pitchFamily="49" charset="-122"/>
              </a:rPr>
              <a:t> </a:t>
            </a:r>
            <a:r>
              <a:rPr kumimoji="1" lang="zh-CN" altLang="en-US" sz="2400" dirty="0">
                <a:solidFill>
                  <a:schemeClr val="tx1"/>
                </a:solidFill>
                <a:latin typeface="楷体_GB2312" pitchFamily="49" charset="-122"/>
              </a:rPr>
              <a:t>总为正值，</a:t>
            </a:r>
            <a:r>
              <a:rPr kumimoji="1" lang="en-US" altLang="zh-CN" sz="2400" b="0" i="1" dirty="0">
                <a:solidFill>
                  <a:schemeClr val="tx1"/>
                </a:solidFill>
                <a:ea typeface="仿宋_GB2312" pitchFamily="49" charset="-122"/>
              </a:rPr>
              <a:t>M </a:t>
            </a:r>
            <a:r>
              <a:rPr kumimoji="1" lang="zh-CN" altLang="en-US" sz="2400" dirty="0">
                <a:solidFill>
                  <a:schemeClr val="tx1"/>
                </a:solidFill>
                <a:latin typeface="楷体_GB2312" pitchFamily="49" charset="-122"/>
              </a:rPr>
              <a:t>值有正有负。</a:t>
            </a:r>
            <a:endParaRPr kumimoji="1" lang="zh-CN" altLang="en-US" sz="2400" baseline="-25000" dirty="0">
              <a:solidFill>
                <a:schemeClr val="tx1"/>
              </a:solidFill>
              <a:latin typeface="楷体_GB2312" pitchFamily="49" charset="-122"/>
            </a:endParaRPr>
          </a:p>
        </p:txBody>
      </p:sp>
      <p:grpSp>
        <p:nvGrpSpPr>
          <p:cNvPr id="62468" name="Group 16"/>
          <p:cNvGrpSpPr>
            <a:grpSpLocks/>
          </p:cNvGrpSpPr>
          <p:nvPr/>
        </p:nvGrpSpPr>
        <p:grpSpPr bwMode="auto">
          <a:xfrm>
            <a:off x="276225" y="776288"/>
            <a:ext cx="1730376" cy="850900"/>
            <a:chOff x="385" y="3022"/>
            <a:chExt cx="1090" cy="536"/>
          </a:xfrm>
        </p:grpSpPr>
        <p:pic>
          <p:nvPicPr>
            <p:cNvPr id="62471" name="Picture 17" descr="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Text Box 18"/>
            <p:cNvSpPr txBox="1">
              <a:spLocks noChangeArrowheads="1"/>
            </p:cNvSpPr>
            <p:nvPr/>
          </p:nvSpPr>
          <p:spPr bwMode="auto">
            <a:xfrm>
              <a:off x="793" y="3116"/>
              <a:ext cx="68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800" b="0" dirty="0">
                  <a:solidFill>
                    <a:srgbClr val="FF0000"/>
                  </a:solidFill>
                  <a:ea typeface="华文行楷" pitchFamily="2" charset="-122"/>
                </a:rPr>
                <a:t>注意  </a:t>
              </a:r>
            </a:p>
          </p:txBody>
        </p:sp>
      </p:grpSp>
      <p:sp>
        <p:nvSpPr>
          <p:cNvPr id="62469" name="Text Box 22"/>
          <p:cNvSpPr txBox="1">
            <a:spLocks noChangeArrowheads="1"/>
          </p:cNvSpPr>
          <p:nvPr/>
        </p:nvSpPr>
        <p:spPr bwMode="auto">
          <a:xfrm>
            <a:off x="1691680" y="4005263"/>
            <a:ext cx="3961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2000">
            <a:spAutoFit/>
          </a:bodyPr>
          <a:lstStyle>
            <a:lvl1pPr marL="342900" indent="-34290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400" dirty="0">
                <a:solidFill>
                  <a:schemeClr val="tx1"/>
                </a:solidFill>
                <a:latin typeface="楷体_GB2312" pitchFamily="49" charset="-122"/>
              </a:rPr>
              <a:t>对于两个静止的线圈</a:t>
            </a:r>
            <a:endParaRPr kumimoji="1" lang="zh-CN" altLang="en-US" sz="2400" baseline="-25000" dirty="0">
              <a:solidFill>
                <a:schemeClr val="tx1"/>
              </a:solidFill>
              <a:latin typeface="楷体_GB2312" pitchFamily="49" charset="-122"/>
            </a:endParaRPr>
          </a:p>
        </p:txBody>
      </p:sp>
      <p:graphicFrame>
        <p:nvGraphicFramePr>
          <p:cNvPr id="62470" name="Object 23"/>
          <p:cNvGraphicFramePr>
            <a:graphicFrameLocks noChangeAspect="1"/>
          </p:cNvGraphicFramePr>
          <p:nvPr>
            <p:extLst>
              <p:ext uri="{D42A27DB-BD31-4B8C-83A1-F6EECF244321}">
                <p14:modId xmlns:p14="http://schemas.microsoft.com/office/powerpoint/2010/main" val="137065277"/>
              </p:ext>
            </p:extLst>
          </p:nvPr>
        </p:nvGraphicFramePr>
        <p:xfrm>
          <a:off x="3419872" y="4797152"/>
          <a:ext cx="3047760" cy="532800"/>
        </p:xfrm>
        <a:graphic>
          <a:graphicData uri="http://schemas.openxmlformats.org/presentationml/2006/ole">
            <mc:AlternateContent xmlns:mc="http://schemas.openxmlformats.org/markup-compatibility/2006">
              <mc:Choice xmlns:v="urn:schemas-microsoft-com:vml" Requires="v">
                <p:oleObj spid="_x0000_s62552" name="Equation" r:id="rId4" imgW="1523880" imgH="266400" progId="Equation.DSMT4">
                  <p:embed/>
                </p:oleObj>
              </mc:Choice>
              <mc:Fallback>
                <p:oleObj name="Equation" r:id="rId4" imgW="1523880" imgH="266400" progId="Equation.DSMT4">
                  <p:embed/>
                  <p:pic>
                    <p:nvPicPr>
                      <p:cNvPr id="0" name="Object 23"/>
                      <p:cNvPicPr>
                        <a:picLocks noChangeAspect="1" noChangeArrowheads="1"/>
                      </p:cNvPicPr>
                      <p:nvPr/>
                    </p:nvPicPr>
                    <p:blipFill>
                      <a:blip r:embed="rId5"/>
                      <a:srcRect/>
                      <a:stretch>
                        <a:fillRect/>
                      </a:stretch>
                    </p:blipFill>
                    <p:spPr bwMode="auto">
                      <a:xfrm>
                        <a:off x="3419872" y="4797152"/>
                        <a:ext cx="3047760" cy="53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inVertical)">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arn(inVertical)">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barn(inVertical)">
                                      <p:cBhvr>
                                        <p:cTn id="17" dur="500"/>
                                        <p:tgtEl>
                                          <p:spTgt spid="62469"/>
                                        </p:tgtEl>
                                      </p:cBhvr>
                                    </p:animEffect>
                                  </p:childTnLst>
                                </p:cTn>
                              </p:par>
                              <p:par>
                                <p:cTn id="18" presetID="16" presetClass="entr" presetSubtype="21" fill="hold" nodeType="withEffect">
                                  <p:stCondLst>
                                    <p:cond delay="0"/>
                                  </p:stCondLst>
                                  <p:childTnLst>
                                    <p:set>
                                      <p:cBhvr>
                                        <p:cTn id="19" dur="1" fill="hold">
                                          <p:stCondLst>
                                            <p:cond delay="0"/>
                                          </p:stCondLst>
                                        </p:cTn>
                                        <p:tgtEl>
                                          <p:spTgt spid="62470"/>
                                        </p:tgtEl>
                                        <p:attrNameLst>
                                          <p:attrName>style.visibility</p:attrName>
                                        </p:attrNameLst>
                                      </p:cBhvr>
                                      <p:to>
                                        <p:strVal val="visible"/>
                                      </p:to>
                                    </p:set>
                                    <p:animEffect transition="in" filter="barn(inVertical)">
                                      <p:cBhvr>
                                        <p:cTn id="20"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p:bldP spid="624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23850" y="692150"/>
            <a:ext cx="2160588"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dirty="0" smtClean="0">
                <a:solidFill>
                  <a:srgbClr val="C00000"/>
                </a:solidFill>
                <a:cs typeface="Times New Roman" panose="02020603050405020304" pitchFamily="18" charset="0"/>
              </a:rPr>
              <a:t>1. </a:t>
            </a:r>
            <a:r>
              <a:rPr kumimoji="1" lang="zh-CN" altLang="en-US" sz="2400" dirty="0" smtClean="0">
                <a:solidFill>
                  <a:srgbClr val="C00000"/>
                </a:solidFill>
                <a:latin typeface="楷体_GB2312" pitchFamily="49" charset="-122"/>
              </a:rPr>
              <a:t>耦合系数</a:t>
            </a:r>
            <a:endParaRPr kumimoji="1" lang="zh-CN" altLang="en-US" sz="2400" b="0" dirty="0">
              <a:solidFill>
                <a:srgbClr val="C00000"/>
              </a:solidFill>
              <a:ea typeface="宋体" pitchFamily="2" charset="-122"/>
            </a:endParaRPr>
          </a:p>
        </p:txBody>
      </p:sp>
      <p:sp>
        <p:nvSpPr>
          <p:cNvPr id="63491" name="Text Box 3"/>
          <p:cNvSpPr txBox="1">
            <a:spLocks noChangeArrowheads="1"/>
          </p:cNvSpPr>
          <p:nvPr/>
        </p:nvSpPr>
        <p:spPr bwMode="auto">
          <a:xfrm>
            <a:off x="938212" y="1484313"/>
            <a:ext cx="7521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20000"/>
              </a:lnSpc>
            </a:pPr>
            <a:r>
              <a:rPr kumimoji="1" lang="en-US" altLang="zh-CN" sz="2000" dirty="0">
                <a:solidFill>
                  <a:schemeClr val="tx1"/>
                </a:solidFill>
                <a:latin typeface="楷体_GB2312" pitchFamily="49" charset="-122"/>
              </a:rPr>
              <a:t>   </a:t>
            </a:r>
            <a:r>
              <a:rPr kumimoji="1" lang="zh-CN" altLang="en-US" sz="2000" dirty="0">
                <a:solidFill>
                  <a:schemeClr val="tx1"/>
                </a:solidFill>
                <a:latin typeface="楷体_GB2312" pitchFamily="49" charset="-122"/>
              </a:rPr>
              <a:t>用</a:t>
            </a:r>
            <a:r>
              <a:rPr kumimoji="1" lang="zh-CN" altLang="en-US" sz="2000" dirty="0" smtClean="0">
                <a:solidFill>
                  <a:schemeClr val="tx1"/>
                </a:solidFill>
                <a:latin typeface="楷体_GB2312" pitchFamily="49" charset="-122"/>
              </a:rPr>
              <a:t>耦合系数 </a:t>
            </a:r>
            <a:r>
              <a:rPr kumimoji="1" lang="en-US" altLang="zh-CN" sz="2000" b="0" i="1" dirty="0" smtClean="0">
                <a:solidFill>
                  <a:schemeClr val="tx1"/>
                </a:solidFill>
              </a:rPr>
              <a:t>k</a:t>
            </a:r>
            <a:r>
              <a:rPr kumimoji="1" lang="en-US" altLang="zh-CN" sz="2000" i="1" dirty="0" smtClean="0">
                <a:solidFill>
                  <a:schemeClr val="tx1"/>
                </a:solidFill>
              </a:rPr>
              <a:t> </a:t>
            </a:r>
            <a:r>
              <a:rPr kumimoji="1" lang="zh-CN" altLang="en-US" sz="2000" dirty="0">
                <a:solidFill>
                  <a:schemeClr val="tx1"/>
                </a:solidFill>
                <a:latin typeface="楷体_GB2312" pitchFamily="49" charset="-122"/>
              </a:rPr>
              <a:t>表示两个线圈磁耦合的紧密程度。</a:t>
            </a:r>
          </a:p>
        </p:txBody>
      </p:sp>
      <p:graphicFrame>
        <p:nvGraphicFramePr>
          <p:cNvPr id="63492" name="Object 4"/>
          <p:cNvGraphicFramePr>
            <a:graphicFrameLocks noChangeAspect="1"/>
          </p:cNvGraphicFramePr>
          <p:nvPr>
            <p:extLst>
              <p:ext uri="{D42A27DB-BD31-4B8C-83A1-F6EECF244321}">
                <p14:modId xmlns:p14="http://schemas.microsoft.com/office/powerpoint/2010/main" val="3887942546"/>
              </p:ext>
            </p:extLst>
          </p:nvPr>
        </p:nvGraphicFramePr>
        <p:xfrm>
          <a:off x="3563888" y="2204864"/>
          <a:ext cx="1954952" cy="964782"/>
        </p:xfrm>
        <a:graphic>
          <a:graphicData uri="http://schemas.openxmlformats.org/presentationml/2006/ole">
            <mc:AlternateContent xmlns:mc="http://schemas.openxmlformats.org/markup-compatibility/2006">
              <mc:Choice xmlns:v="urn:schemas-microsoft-com:vml" Requires="v">
                <p:oleObj spid="_x0000_s63577" name="公式" r:id="rId3" imgW="977476" imgH="482391" progId="Equation.3">
                  <p:embed/>
                </p:oleObj>
              </mc:Choice>
              <mc:Fallback>
                <p:oleObj name="公式" r:id="rId3" imgW="977476" imgH="4823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204864"/>
                        <a:ext cx="1954952" cy="964782"/>
                      </a:xfrm>
                      <a:prstGeom prst="rect">
                        <a:avLst/>
                      </a:prstGeom>
                      <a:noFill/>
                      <a:ln>
                        <a:noFill/>
                      </a:ln>
                      <a:effectLst/>
                      <a:extLst/>
                    </p:spPr>
                  </p:pic>
                </p:oleObj>
              </mc:Fallback>
            </mc:AlternateContent>
          </a:graphicData>
        </a:graphic>
      </p:graphicFrame>
      <p:sp>
        <p:nvSpPr>
          <p:cNvPr id="63493" name="Text Box 5"/>
          <p:cNvSpPr txBox="1">
            <a:spLocks noChangeArrowheads="1"/>
          </p:cNvSpPr>
          <p:nvPr/>
        </p:nvSpPr>
        <p:spPr bwMode="auto">
          <a:xfrm>
            <a:off x="1453357" y="3533715"/>
            <a:ext cx="2247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000" b="0" i="1" dirty="0" smtClean="0">
                <a:solidFill>
                  <a:schemeClr val="tx1"/>
                </a:solidFill>
                <a:ea typeface="宋体" pitchFamily="2" charset="-122"/>
              </a:rPr>
              <a:t>k </a:t>
            </a:r>
            <a:r>
              <a:rPr kumimoji="1" lang="en-US" altLang="zh-CN" sz="2000" b="0" dirty="0" smtClean="0">
                <a:solidFill>
                  <a:schemeClr val="tx1"/>
                </a:solidFill>
                <a:ea typeface="宋体" pitchFamily="2" charset="-122"/>
              </a:rPr>
              <a:t>= 1</a:t>
            </a:r>
            <a:r>
              <a:rPr kumimoji="1" lang="en-US" altLang="zh-CN" sz="2000" dirty="0" smtClean="0">
                <a:solidFill>
                  <a:schemeClr val="tx1"/>
                </a:solidFill>
                <a:ea typeface="宋体" pitchFamily="2" charset="-122"/>
              </a:rPr>
              <a:t> </a:t>
            </a:r>
            <a:r>
              <a:rPr kumimoji="1" lang="zh-CN" altLang="en-US" sz="2000" dirty="0">
                <a:solidFill>
                  <a:schemeClr val="tx1"/>
                </a:solidFill>
                <a:latin typeface="楷体_GB2312" pitchFamily="49" charset="-122"/>
              </a:rPr>
              <a:t>称</a:t>
            </a:r>
            <a:r>
              <a:rPr kumimoji="1" lang="zh-CN" altLang="en-US" sz="2000" dirty="0">
                <a:solidFill>
                  <a:srgbClr val="FF0000"/>
                </a:solidFill>
                <a:latin typeface="楷体_GB2312" pitchFamily="49" charset="-122"/>
              </a:rPr>
              <a:t>全耦合</a:t>
            </a:r>
            <a:r>
              <a:rPr kumimoji="1" lang="zh-CN" altLang="en-US" sz="2000" dirty="0">
                <a:solidFill>
                  <a:schemeClr val="tx1"/>
                </a:solidFill>
                <a:latin typeface="楷体_GB2312" pitchFamily="49" charset="-122"/>
              </a:rPr>
              <a:t>。</a:t>
            </a:r>
            <a:endParaRPr kumimoji="1" lang="zh-CN" altLang="en-US" sz="2000" b="0" baseline="-25000" dirty="0">
              <a:solidFill>
                <a:schemeClr val="tx1"/>
              </a:solidFill>
              <a:ea typeface="宋体" pitchFamily="2" charset="-122"/>
            </a:endParaRPr>
          </a:p>
        </p:txBody>
      </p:sp>
      <p:sp>
        <p:nvSpPr>
          <p:cNvPr id="63494" name="Text Box 9"/>
          <p:cNvSpPr txBox="1">
            <a:spLocks noChangeArrowheads="1"/>
          </p:cNvSpPr>
          <p:nvPr/>
        </p:nvSpPr>
        <p:spPr bwMode="auto">
          <a:xfrm>
            <a:off x="1453356" y="5222876"/>
            <a:ext cx="707908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lnSpc>
                <a:spcPct val="115000"/>
              </a:lnSpc>
              <a:spcBef>
                <a:spcPct val="50000"/>
              </a:spcBef>
            </a:pPr>
            <a:r>
              <a:rPr kumimoji="1" lang="zh-CN" altLang="en-US" sz="2000" dirty="0" smtClean="0">
                <a:solidFill>
                  <a:schemeClr val="tx1"/>
                </a:solidFill>
                <a:latin typeface="楷体_GB2312" pitchFamily="49" charset="-122"/>
              </a:rPr>
              <a:t>耦合系数 </a:t>
            </a:r>
            <a:r>
              <a:rPr kumimoji="1" lang="en-US" altLang="zh-CN" sz="2000" b="0" i="1" dirty="0" smtClean="0">
                <a:solidFill>
                  <a:schemeClr val="tx1"/>
                </a:solidFill>
              </a:rPr>
              <a:t>k </a:t>
            </a:r>
            <a:r>
              <a:rPr kumimoji="1" lang="zh-CN" altLang="en-US" sz="2000" dirty="0" smtClean="0">
                <a:solidFill>
                  <a:schemeClr val="tx1"/>
                </a:solidFill>
                <a:latin typeface="楷体_GB2312" pitchFamily="49" charset="-122"/>
              </a:rPr>
              <a:t>与</a:t>
            </a:r>
            <a:r>
              <a:rPr kumimoji="1" lang="zh-CN" altLang="en-US" sz="2000" dirty="0">
                <a:solidFill>
                  <a:schemeClr val="tx1"/>
                </a:solidFill>
                <a:latin typeface="楷体_GB2312" pitchFamily="49" charset="-122"/>
              </a:rPr>
              <a:t>线圈的结构、相互几何位置、空间磁介质有关。</a:t>
            </a:r>
            <a:endParaRPr kumimoji="1" lang="zh-CN" altLang="en-US" sz="2000" baseline="-25000" dirty="0">
              <a:solidFill>
                <a:schemeClr val="tx1"/>
              </a:solidFill>
              <a:latin typeface="楷体_GB2312" pitchFamily="49" charset="-122"/>
            </a:endParaRPr>
          </a:p>
        </p:txBody>
      </p:sp>
      <p:grpSp>
        <p:nvGrpSpPr>
          <p:cNvPr id="63495" name="Group 17"/>
          <p:cNvGrpSpPr>
            <a:grpSpLocks/>
          </p:cNvGrpSpPr>
          <p:nvPr/>
        </p:nvGrpSpPr>
        <p:grpSpPr bwMode="auto">
          <a:xfrm>
            <a:off x="290513" y="4351338"/>
            <a:ext cx="1677988" cy="850900"/>
            <a:chOff x="385" y="3022"/>
            <a:chExt cx="1057" cy="536"/>
          </a:xfrm>
        </p:grpSpPr>
        <p:pic>
          <p:nvPicPr>
            <p:cNvPr id="63496" name="Picture 18" descr="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7" name="Text Box 19"/>
            <p:cNvSpPr txBox="1">
              <a:spLocks noChangeArrowheads="1"/>
            </p:cNvSpPr>
            <p:nvPr/>
          </p:nvSpPr>
          <p:spPr bwMode="auto">
            <a:xfrm>
              <a:off x="793" y="3116"/>
              <a:ext cx="6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zh-CN" altLang="en-US" sz="2800" b="0" dirty="0">
                  <a:solidFill>
                    <a:srgbClr val="FF0000"/>
                  </a:solidFill>
                  <a:ea typeface="华文行楷" pitchFamily="2" charset="-122"/>
                </a:rPr>
                <a:t>注意</a:t>
              </a:r>
              <a:r>
                <a:rPr kumimoji="1" lang="zh-CN" altLang="en-US" sz="2000" b="0" dirty="0">
                  <a:solidFill>
                    <a:schemeClr val="tx1"/>
                  </a:solidFill>
                  <a:ea typeface="华文行楷"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arn(inVertical)">
                                      <p:cBhvr>
                                        <p:cTn id="7" dur="500"/>
                                        <p:tgtEl>
                                          <p:spTgt spid="634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arn(inVertical)">
                                      <p:cBhvr>
                                        <p:cTn id="12" dur="500"/>
                                        <p:tgtEl>
                                          <p:spTgt spid="6349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barn(inVertical)">
                                      <p:cBhvr>
                                        <p:cTn id="17" dur="500"/>
                                        <p:tgtEl>
                                          <p:spTgt spid="6349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barn(inVertical)">
                                      <p:cBhvr>
                                        <p:cTn id="22" dur="500"/>
                                        <p:tgtEl>
                                          <p:spTgt spid="63494"/>
                                        </p:tgtEl>
                                      </p:cBhvr>
                                    </p:animEffect>
                                  </p:childTnLst>
                                </p:cTn>
                              </p:par>
                              <p:par>
                                <p:cTn id="23" presetID="16" presetClass="entr" presetSubtype="21" fill="hold" nodeType="withEffect">
                                  <p:stCondLst>
                                    <p:cond delay="0"/>
                                  </p:stCondLst>
                                  <p:childTnLst>
                                    <p:set>
                                      <p:cBhvr>
                                        <p:cTn id="24" dur="1" fill="hold">
                                          <p:stCondLst>
                                            <p:cond delay="0"/>
                                          </p:stCondLst>
                                        </p:cTn>
                                        <p:tgtEl>
                                          <p:spTgt spid="63495"/>
                                        </p:tgtEl>
                                        <p:attrNameLst>
                                          <p:attrName>style.visibility</p:attrName>
                                        </p:attrNameLst>
                                      </p:cBhvr>
                                      <p:to>
                                        <p:strVal val="visible"/>
                                      </p:to>
                                    </p:set>
                                    <p:animEffect transition="in" filter="barn(inVertical)">
                                      <p:cBhvr>
                                        <p:cTn id="25"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3" grpId="0"/>
      <p:bldP spid="634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55650" y="1412875"/>
            <a:ext cx="74887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6675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indent="0" algn="just" eaLnBrk="1" hangingPunct="1">
              <a:lnSpc>
                <a:spcPct val="150000"/>
              </a:lnSpc>
              <a:spcBef>
                <a:spcPct val="50000"/>
              </a:spcBef>
            </a:pPr>
            <a:r>
              <a:rPr kumimoji="1" lang="zh-CN" altLang="en-US" sz="2000" dirty="0" smtClean="0">
                <a:solidFill>
                  <a:schemeClr val="tx1"/>
                </a:solidFill>
              </a:rPr>
              <a:t>        对</a:t>
            </a:r>
            <a:r>
              <a:rPr kumimoji="1" lang="zh-CN" altLang="en-US" sz="2000" dirty="0">
                <a:solidFill>
                  <a:schemeClr val="tx1"/>
                </a:solidFill>
              </a:rPr>
              <a:t>互感电压，因产生该电压的电流在另一线圈上，因此，要确定其符号，就必须知道两个线圈的绕向。这在电路分析中显得很不方便。</a:t>
            </a:r>
            <a:r>
              <a:rPr kumimoji="1" lang="zh-CN" altLang="en-US" sz="2000" dirty="0">
                <a:solidFill>
                  <a:schemeClr val="tx1"/>
                </a:solidFill>
                <a:latin typeface="Arial" charset="0"/>
              </a:rPr>
              <a:t>为解决这个问题引入同名端的概念。</a:t>
            </a:r>
            <a:endParaRPr kumimoji="1" lang="zh-CN" altLang="en-US" sz="2000" dirty="0">
              <a:solidFill>
                <a:schemeClr val="tx1"/>
              </a:solidFill>
            </a:endParaRPr>
          </a:p>
        </p:txBody>
      </p:sp>
      <p:sp>
        <p:nvSpPr>
          <p:cNvPr id="64515" name="Text Box 9"/>
          <p:cNvSpPr txBox="1">
            <a:spLocks noChangeArrowheads="1"/>
          </p:cNvSpPr>
          <p:nvPr/>
        </p:nvSpPr>
        <p:spPr bwMode="auto">
          <a:xfrm>
            <a:off x="755650" y="4005064"/>
            <a:ext cx="7488758" cy="140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76250" indent="-47625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marL="0" indent="0" eaLnBrk="1" hangingPunct="1">
              <a:lnSpc>
                <a:spcPct val="150000"/>
              </a:lnSpc>
            </a:pPr>
            <a:r>
              <a:rPr kumimoji="1" lang="en-US" altLang="zh-CN" sz="2000" dirty="0">
                <a:solidFill>
                  <a:schemeClr val="tx1"/>
                </a:solidFill>
                <a:latin typeface="楷体_GB2312" pitchFamily="49" charset="-122"/>
              </a:rPr>
              <a:t>    </a:t>
            </a:r>
            <a:r>
              <a:rPr kumimoji="1" lang="zh-CN" altLang="en-US" sz="2000" dirty="0" smtClean="0">
                <a:solidFill>
                  <a:schemeClr val="tx1"/>
                </a:solidFill>
                <a:latin typeface="楷体_GB2312" pitchFamily="49" charset="-122"/>
              </a:rPr>
              <a:t>当</a:t>
            </a:r>
            <a:r>
              <a:rPr kumimoji="1" lang="zh-CN" altLang="en-US" sz="2000" dirty="0">
                <a:solidFill>
                  <a:schemeClr val="tx1"/>
                </a:solidFill>
                <a:latin typeface="楷体_GB2312" pitchFamily="49" charset="-122"/>
              </a:rPr>
              <a:t>两个电流分别从两个线圈的对应端子同时流入或流出，若所产生的磁通相互加强时，则这两个对应端子称为两互感线圈的同名端。            </a:t>
            </a:r>
          </a:p>
        </p:txBody>
      </p:sp>
      <p:sp>
        <p:nvSpPr>
          <p:cNvPr id="64516" name="Text Box 10"/>
          <p:cNvSpPr txBox="1">
            <a:spLocks noChangeArrowheads="1"/>
          </p:cNvSpPr>
          <p:nvPr/>
        </p:nvSpPr>
        <p:spPr bwMode="auto">
          <a:xfrm>
            <a:off x="971550" y="3284984"/>
            <a:ext cx="1152178" cy="461665"/>
          </a:xfrm>
          <a:prstGeom prst="rect">
            <a:avLst/>
          </a:prstGeom>
          <a:noFill/>
          <a:ln>
            <a:noFill/>
          </a:ln>
          <a:effectLs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lang="zh-CN" altLang="en-US" sz="2400" dirty="0">
                <a:solidFill>
                  <a:schemeClr val="tx1"/>
                </a:solidFill>
                <a:latin typeface="Arial" charset="0"/>
              </a:rPr>
              <a:t>同名端</a:t>
            </a:r>
          </a:p>
        </p:txBody>
      </p:sp>
      <p:sp>
        <p:nvSpPr>
          <p:cNvPr id="64518" name="Text Box 15"/>
          <p:cNvSpPr txBox="1">
            <a:spLocks noChangeArrowheads="1"/>
          </p:cNvSpPr>
          <p:nvPr/>
        </p:nvSpPr>
        <p:spPr bwMode="auto">
          <a:xfrm>
            <a:off x="250825" y="692150"/>
            <a:ext cx="3970338" cy="46166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r>
              <a:rPr kumimoji="1" lang="en-US" altLang="zh-CN" sz="2400" dirty="0" smtClean="0">
                <a:solidFill>
                  <a:srgbClr val="C00000"/>
                </a:solidFill>
                <a:cs typeface="Times New Roman" panose="02020603050405020304" pitchFamily="18" charset="0"/>
              </a:rPr>
              <a:t>2. </a:t>
            </a:r>
            <a:r>
              <a:rPr kumimoji="1" lang="zh-CN" altLang="en-US" sz="2400" dirty="0" smtClean="0">
                <a:solidFill>
                  <a:srgbClr val="C00000"/>
                </a:solidFill>
                <a:cs typeface="Times New Roman" panose="02020603050405020304" pitchFamily="18" charset="0"/>
              </a:rPr>
              <a:t>互感</a:t>
            </a:r>
            <a:r>
              <a:rPr kumimoji="1" lang="zh-CN" altLang="en-US" sz="2400" dirty="0">
                <a:solidFill>
                  <a:srgbClr val="C00000"/>
                </a:solidFill>
                <a:cs typeface="Times New Roman" panose="02020603050405020304" pitchFamily="18" charset="0"/>
              </a:rPr>
              <a:t>线圈的同名端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arn(inVertical)">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barn(inVertical)">
                                      <p:cBhvr>
                                        <p:cTn id="12" dur="500"/>
                                        <p:tgtEl>
                                          <p:spTgt spid="6451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4516"/>
                                        </p:tgtEl>
                                        <p:attrNameLst>
                                          <p:attrName>style.visibility</p:attrName>
                                        </p:attrNameLst>
                                      </p:cBhvr>
                                      <p:to>
                                        <p:strVal val="visible"/>
                                      </p:to>
                                    </p:set>
                                    <p:animEffect transition="in" filter="barn(inVertical)">
                                      <p:cBhvr>
                                        <p:cTn id="15"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p:bldP spid="645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539750" y="632187"/>
            <a:ext cx="2832010" cy="461665"/>
          </a:xfrm>
          <a:prstGeom prst="rect">
            <a:avLst/>
          </a:prstGeom>
          <a:noFill/>
          <a:ln>
            <a:noFill/>
          </a:ln>
          <a:effectLst/>
          <a:extLst/>
        </p:spPr>
        <p:txBody>
          <a:bodyPr wrap="square">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400" dirty="0">
                <a:solidFill>
                  <a:schemeClr val="tx1"/>
                </a:solidFill>
                <a:cs typeface="Times New Roman" panose="02020603050405020304" pitchFamily="18" charset="0"/>
              </a:rPr>
              <a:t>确定同名端的方法</a:t>
            </a:r>
            <a:r>
              <a:rPr kumimoji="1" lang="zh-CN" altLang="en-US" sz="2400" dirty="0">
                <a:solidFill>
                  <a:schemeClr val="bg1"/>
                </a:solidFill>
                <a:cs typeface="Times New Roman" panose="02020603050405020304" pitchFamily="18" charset="0"/>
              </a:rPr>
              <a:t>：</a:t>
            </a:r>
          </a:p>
        </p:txBody>
      </p:sp>
      <p:sp>
        <p:nvSpPr>
          <p:cNvPr id="136195" name="Text Box 3"/>
          <p:cNvSpPr txBox="1">
            <a:spLocks noChangeArrowheads="1"/>
          </p:cNvSpPr>
          <p:nvPr/>
        </p:nvSpPr>
        <p:spPr bwMode="auto">
          <a:xfrm>
            <a:off x="971600" y="1281475"/>
            <a:ext cx="77040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76250" indent="-47625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lnSpc>
                <a:spcPct val="150000"/>
              </a:lnSpc>
              <a:spcBef>
                <a:spcPct val="50000"/>
              </a:spcBef>
            </a:pPr>
            <a:r>
              <a:rPr kumimoji="1" lang="en-US" altLang="zh-CN" sz="2000" b="0" dirty="0">
                <a:solidFill>
                  <a:schemeClr val="tx1"/>
                </a:solidFill>
                <a:cs typeface="Times New Roman" panose="02020603050405020304" pitchFamily="18" charset="0"/>
              </a:rPr>
              <a:t>(1</a:t>
            </a:r>
            <a:r>
              <a:rPr kumimoji="1" lang="en-US" altLang="zh-CN" sz="2000" b="0" dirty="0" smtClean="0">
                <a:solidFill>
                  <a:schemeClr val="tx1"/>
                </a:solidFill>
                <a:cs typeface="Times New Roman" panose="02020603050405020304" pitchFamily="18" charset="0"/>
              </a:rPr>
              <a:t>)  </a:t>
            </a:r>
            <a:r>
              <a:rPr kumimoji="1" lang="zh-CN" altLang="en-US" sz="2000" dirty="0" smtClean="0">
                <a:solidFill>
                  <a:schemeClr val="tx1"/>
                </a:solidFill>
                <a:cs typeface="Times New Roman" panose="02020603050405020304" pitchFamily="18" charset="0"/>
              </a:rPr>
              <a:t>当</a:t>
            </a:r>
            <a:r>
              <a:rPr kumimoji="1" lang="zh-CN" altLang="en-US" sz="2000" dirty="0">
                <a:solidFill>
                  <a:schemeClr val="tx1"/>
                </a:solidFill>
                <a:cs typeface="Times New Roman" panose="02020603050405020304" pitchFamily="18" charset="0"/>
              </a:rPr>
              <a:t>两个线圈中电流同时由同名端</a:t>
            </a:r>
            <a:r>
              <a:rPr kumimoji="1" lang="zh-CN" altLang="en-US" sz="2000" dirty="0" smtClean="0">
                <a:solidFill>
                  <a:schemeClr val="tx1"/>
                </a:solidFill>
                <a:cs typeface="Times New Roman" panose="02020603050405020304" pitchFamily="18" charset="0"/>
              </a:rPr>
              <a:t>流入（或流出</a:t>
            </a:r>
            <a:r>
              <a:rPr kumimoji="1" lang="zh-CN" altLang="en-US" sz="2000" dirty="0">
                <a:solidFill>
                  <a:schemeClr val="tx1"/>
                </a:solidFill>
                <a:cs typeface="Times New Roman" panose="02020603050405020304" pitchFamily="18" charset="0"/>
              </a:rPr>
              <a:t>）</a:t>
            </a:r>
            <a:r>
              <a:rPr kumimoji="1" lang="zh-CN" altLang="en-US" sz="2000" dirty="0" smtClean="0">
                <a:solidFill>
                  <a:schemeClr val="tx1"/>
                </a:solidFill>
                <a:cs typeface="Times New Roman" panose="02020603050405020304" pitchFamily="18" charset="0"/>
              </a:rPr>
              <a:t>时</a:t>
            </a:r>
            <a:r>
              <a:rPr kumimoji="1" lang="zh-CN" altLang="en-US" sz="2000" dirty="0">
                <a:solidFill>
                  <a:schemeClr val="tx1"/>
                </a:solidFill>
                <a:cs typeface="Times New Roman" panose="02020603050405020304" pitchFamily="18" charset="0"/>
              </a:rPr>
              <a:t>，两个电流产生的磁场相互增强。</a:t>
            </a:r>
          </a:p>
        </p:txBody>
      </p:sp>
      <p:grpSp>
        <p:nvGrpSpPr>
          <p:cNvPr id="136196" name="Group 4"/>
          <p:cNvGrpSpPr>
            <a:grpSpLocks/>
          </p:cNvGrpSpPr>
          <p:nvPr/>
        </p:nvGrpSpPr>
        <p:grpSpPr bwMode="auto">
          <a:xfrm>
            <a:off x="1715268" y="2720272"/>
            <a:ext cx="3144838" cy="1641476"/>
            <a:chOff x="748" y="1525"/>
            <a:chExt cx="1981" cy="1034"/>
          </a:xfrm>
        </p:grpSpPr>
        <p:sp>
          <p:nvSpPr>
            <p:cNvPr id="65597" name="Rectangle 5"/>
            <p:cNvSpPr>
              <a:spLocks noChangeArrowheads="1"/>
            </p:cNvSpPr>
            <p:nvPr/>
          </p:nvSpPr>
          <p:spPr bwMode="auto">
            <a:xfrm>
              <a:off x="1211" y="1626"/>
              <a:ext cx="876" cy="933"/>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98" name="Rectangle 6"/>
            <p:cNvSpPr>
              <a:spLocks noChangeArrowheads="1"/>
            </p:cNvSpPr>
            <p:nvPr/>
          </p:nvSpPr>
          <p:spPr bwMode="auto">
            <a:xfrm>
              <a:off x="1390" y="1792"/>
              <a:ext cx="482" cy="589"/>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99" name="AutoShape 7"/>
            <p:cNvSpPr>
              <a:spLocks noChangeArrowheads="1"/>
            </p:cNvSpPr>
            <p:nvPr/>
          </p:nvSpPr>
          <p:spPr bwMode="auto">
            <a:xfrm>
              <a:off x="1283" y="1713"/>
              <a:ext cx="696" cy="742"/>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600" name="Line 8"/>
            <p:cNvSpPr>
              <a:spLocks noChangeShapeType="1"/>
            </p:cNvSpPr>
            <p:nvPr/>
          </p:nvSpPr>
          <p:spPr bwMode="auto">
            <a:xfrm>
              <a:off x="1979" y="2068"/>
              <a:ext cx="0" cy="63"/>
            </a:xfrm>
            <a:prstGeom prst="line">
              <a:avLst/>
            </a:prstGeom>
            <a:noFill/>
            <a:ln w="28575">
              <a:solidFill>
                <a:srgbClr val="FFCC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grpSp>
          <p:nvGrpSpPr>
            <p:cNvPr id="65601" name="Group 9"/>
            <p:cNvGrpSpPr>
              <a:grpSpLocks/>
            </p:cNvGrpSpPr>
            <p:nvPr/>
          </p:nvGrpSpPr>
          <p:grpSpPr bwMode="auto">
            <a:xfrm>
              <a:off x="960" y="1839"/>
              <a:ext cx="472" cy="461"/>
              <a:chOff x="862" y="2608"/>
              <a:chExt cx="423" cy="454"/>
            </a:xfrm>
          </p:grpSpPr>
          <p:sp>
            <p:nvSpPr>
              <p:cNvPr id="65618" name="Freeform 10"/>
              <p:cNvSpPr>
                <a:spLocks/>
              </p:cNvSpPr>
              <p:nvPr/>
            </p:nvSpPr>
            <p:spPr bwMode="auto">
              <a:xfrm>
                <a:off x="892" y="2625"/>
                <a:ext cx="348" cy="1"/>
              </a:xfrm>
              <a:custGeom>
                <a:avLst/>
                <a:gdLst>
                  <a:gd name="T0" fmla="*/ 0 w 739"/>
                  <a:gd name="T1" fmla="*/ 0 h 1"/>
                  <a:gd name="T2" fmla="*/ 36 w 739"/>
                  <a:gd name="T3" fmla="*/ 0 h 1"/>
                  <a:gd name="T4" fmla="*/ 0 60000 65536"/>
                  <a:gd name="T5" fmla="*/ 0 60000 65536"/>
                </a:gdLst>
                <a:ahLst/>
                <a:cxnLst>
                  <a:cxn ang="T4">
                    <a:pos x="T0" y="T1"/>
                  </a:cxn>
                  <a:cxn ang="T5">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9" name="Line 11"/>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20" name="Freeform 12"/>
              <p:cNvSpPr>
                <a:spLocks/>
              </p:cNvSpPr>
              <p:nvPr/>
            </p:nvSpPr>
            <p:spPr bwMode="auto">
              <a:xfrm>
                <a:off x="1239" y="2624"/>
                <a:ext cx="45" cy="36"/>
              </a:xfrm>
              <a:custGeom>
                <a:avLst/>
                <a:gdLst>
                  <a:gd name="T0" fmla="*/ 0 w 95"/>
                  <a:gd name="T1" fmla="*/ 0 h 60"/>
                  <a:gd name="T2" fmla="*/ 4 w 95"/>
                  <a:gd name="T3" fmla="*/ 2 h 60"/>
                  <a:gd name="T4" fmla="*/ 1 w 95"/>
                  <a:gd name="T5" fmla="*/ 8 h 60"/>
                  <a:gd name="T6" fmla="*/ 0 60000 65536"/>
                  <a:gd name="T7" fmla="*/ 0 60000 65536"/>
                  <a:gd name="T8" fmla="*/ 0 60000 65536"/>
                </a:gdLst>
                <a:ahLst/>
                <a:cxnLst>
                  <a:cxn ang="T6">
                    <a:pos x="T0" y="T1"/>
                  </a:cxn>
                  <a:cxn ang="T7">
                    <a:pos x="T2" y="T3"/>
                  </a:cxn>
                  <a:cxn ang="T8">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21" name="Freeform 13"/>
              <p:cNvSpPr>
                <a:spLocks/>
              </p:cNvSpPr>
              <p:nvPr/>
            </p:nvSpPr>
            <p:spPr bwMode="auto">
              <a:xfrm>
                <a:off x="1061" y="2697"/>
                <a:ext cx="223" cy="75"/>
              </a:xfrm>
              <a:custGeom>
                <a:avLst/>
                <a:gdLst>
                  <a:gd name="T0" fmla="*/ 3 w 474"/>
                  <a:gd name="T1" fmla="*/ 0 h 126"/>
                  <a:gd name="T2" fmla="*/ 0 w 474"/>
                  <a:gd name="T3" fmla="*/ 2 h 126"/>
                  <a:gd name="T4" fmla="*/ 4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22" name="Freeform 14"/>
              <p:cNvSpPr>
                <a:spLocks/>
              </p:cNvSpPr>
              <p:nvPr/>
            </p:nvSpPr>
            <p:spPr bwMode="auto">
              <a:xfrm>
                <a:off x="1061" y="2801"/>
                <a:ext cx="223" cy="75"/>
              </a:xfrm>
              <a:custGeom>
                <a:avLst/>
                <a:gdLst>
                  <a:gd name="T0" fmla="*/ 3 w 474"/>
                  <a:gd name="T1" fmla="*/ 0 h 126"/>
                  <a:gd name="T2" fmla="*/ 0 w 474"/>
                  <a:gd name="T3" fmla="*/ 2 h 126"/>
                  <a:gd name="T4" fmla="*/ 3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23" name="Freeform 15"/>
              <p:cNvSpPr>
                <a:spLocks/>
              </p:cNvSpPr>
              <p:nvPr/>
            </p:nvSpPr>
            <p:spPr bwMode="auto">
              <a:xfrm>
                <a:off x="1055" y="2913"/>
                <a:ext cx="230" cy="86"/>
              </a:xfrm>
              <a:custGeom>
                <a:avLst/>
                <a:gdLst>
                  <a:gd name="T0" fmla="*/ 2 w 487"/>
                  <a:gd name="T1" fmla="*/ 0 h 144"/>
                  <a:gd name="T2" fmla="*/ 0 w 487"/>
                  <a:gd name="T3" fmla="*/ 3 h 144"/>
                  <a:gd name="T4" fmla="*/ 4 w 487"/>
                  <a:gd name="T5" fmla="*/ 7 h 144"/>
                  <a:gd name="T6" fmla="*/ 21 w 487"/>
                  <a:gd name="T7" fmla="*/ 10 h 144"/>
                  <a:gd name="T8" fmla="*/ 21 w 487"/>
                  <a:gd name="T9" fmla="*/ 18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24" name="Oval 16"/>
              <p:cNvSpPr>
                <a:spLocks noChangeArrowheads="1"/>
              </p:cNvSpPr>
              <p:nvPr/>
            </p:nvSpPr>
            <p:spPr bwMode="auto">
              <a:xfrm>
                <a:off x="862" y="2608"/>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625" name="Oval 17"/>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sp>
          <p:nvSpPr>
            <p:cNvPr id="65602" name="Line 18"/>
            <p:cNvSpPr>
              <a:spLocks noChangeShapeType="1"/>
            </p:cNvSpPr>
            <p:nvPr/>
          </p:nvSpPr>
          <p:spPr bwMode="auto">
            <a:xfrm>
              <a:off x="959" y="1773"/>
              <a:ext cx="186"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03" name="Text Box 19"/>
            <p:cNvSpPr txBox="1">
              <a:spLocks noChangeArrowheads="1"/>
            </p:cNvSpPr>
            <p:nvPr/>
          </p:nvSpPr>
          <p:spPr bwMode="auto">
            <a:xfrm>
              <a:off x="1444" y="1544"/>
              <a:ext cx="3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r>
                <a:rPr kumimoji="1" lang="en-US" altLang="zh-CN" sz="2000" b="0" i="1">
                  <a:solidFill>
                    <a:schemeClr val="tx1"/>
                  </a:solidFill>
                  <a:ea typeface="宋体" pitchFamily="2" charset="-122"/>
                  <a:cs typeface="Times New Roman" panose="02020603050405020304" pitchFamily="18" charset="0"/>
                  <a:sym typeface="Symbol" pitchFamily="18" charset="2"/>
                </a:rPr>
                <a:t></a:t>
              </a:r>
              <a:endParaRPr kumimoji="1" lang="en-US" altLang="zh-CN" sz="2000" b="0">
                <a:solidFill>
                  <a:schemeClr val="tx1"/>
                </a:solidFill>
                <a:ea typeface="宋体" pitchFamily="2" charset="-122"/>
                <a:cs typeface="Times New Roman" panose="02020603050405020304" pitchFamily="18" charset="0"/>
              </a:endParaRPr>
            </a:p>
          </p:txBody>
        </p:sp>
        <p:sp>
          <p:nvSpPr>
            <p:cNvPr id="65604" name="Text Box 20"/>
            <p:cNvSpPr txBox="1">
              <a:spLocks noChangeArrowheads="1"/>
            </p:cNvSpPr>
            <p:nvPr/>
          </p:nvSpPr>
          <p:spPr bwMode="auto">
            <a:xfrm>
              <a:off x="953" y="1525"/>
              <a:ext cx="33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r>
                <a:rPr kumimoji="1" lang="en-US" altLang="zh-CN" sz="2000" b="0" i="1" dirty="0" err="1">
                  <a:solidFill>
                    <a:schemeClr val="tx1"/>
                  </a:solidFill>
                  <a:ea typeface="宋体" pitchFamily="2" charset="-122"/>
                  <a:cs typeface="Times New Roman" panose="02020603050405020304" pitchFamily="18" charset="0"/>
                </a:rPr>
                <a:t>i</a:t>
              </a:r>
              <a:endParaRPr kumimoji="1" lang="en-US" altLang="zh-CN" sz="2000" b="0" dirty="0">
                <a:solidFill>
                  <a:schemeClr val="tx1"/>
                </a:solidFill>
                <a:ea typeface="宋体" pitchFamily="2" charset="-122"/>
                <a:cs typeface="Times New Roman" panose="02020603050405020304" pitchFamily="18" charset="0"/>
              </a:endParaRPr>
            </a:p>
          </p:txBody>
        </p:sp>
        <p:grpSp>
          <p:nvGrpSpPr>
            <p:cNvPr id="65605" name="Group 21"/>
            <p:cNvGrpSpPr>
              <a:grpSpLocks/>
            </p:cNvGrpSpPr>
            <p:nvPr/>
          </p:nvGrpSpPr>
          <p:grpSpPr bwMode="auto">
            <a:xfrm flipH="1">
              <a:off x="1819" y="1870"/>
              <a:ext cx="589" cy="439"/>
              <a:chOff x="862" y="2612"/>
              <a:chExt cx="423" cy="450"/>
            </a:xfrm>
          </p:grpSpPr>
          <p:sp>
            <p:nvSpPr>
              <p:cNvPr id="65610" name="Freeform 22"/>
              <p:cNvSpPr>
                <a:spLocks/>
              </p:cNvSpPr>
              <p:nvPr/>
            </p:nvSpPr>
            <p:spPr bwMode="auto">
              <a:xfrm>
                <a:off x="892" y="2626"/>
                <a:ext cx="348" cy="1"/>
              </a:xfrm>
              <a:custGeom>
                <a:avLst/>
                <a:gdLst>
                  <a:gd name="T0" fmla="*/ 0 w 739"/>
                  <a:gd name="T1" fmla="*/ 0 h 1"/>
                  <a:gd name="T2" fmla="*/ 36 w 739"/>
                  <a:gd name="T3" fmla="*/ 0 h 1"/>
                  <a:gd name="T4" fmla="*/ 0 60000 65536"/>
                  <a:gd name="T5" fmla="*/ 0 60000 65536"/>
                </a:gdLst>
                <a:ahLst/>
                <a:cxnLst>
                  <a:cxn ang="T4">
                    <a:pos x="T0" y="T1"/>
                  </a:cxn>
                  <a:cxn ang="T5">
                    <a:pos x="T2" y="T3"/>
                  </a:cxn>
                </a:cxnLst>
                <a:rect l="0" t="0" r="r" b="b"/>
                <a:pathLst>
                  <a:path w="739" h="1">
                    <a:moveTo>
                      <a:pt x="0" y="0"/>
                    </a:moveTo>
                    <a:lnTo>
                      <a:pt x="739" y="0"/>
                    </a:lnTo>
                  </a:path>
                </a:pathLst>
              </a:custGeom>
              <a:noFill/>
              <a:ln w="28575" cap="flat"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1" name="Line 23"/>
              <p:cNvSpPr>
                <a:spLocks noChangeShapeType="1"/>
              </p:cNvSpPr>
              <p:nvPr/>
            </p:nvSpPr>
            <p:spPr bwMode="auto">
              <a:xfrm>
                <a:off x="888" y="3036"/>
                <a:ext cx="204" cy="3"/>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2" name="Freeform 24"/>
              <p:cNvSpPr>
                <a:spLocks/>
              </p:cNvSpPr>
              <p:nvPr/>
            </p:nvSpPr>
            <p:spPr bwMode="auto">
              <a:xfrm>
                <a:off x="1239" y="2624"/>
                <a:ext cx="45" cy="36"/>
              </a:xfrm>
              <a:custGeom>
                <a:avLst/>
                <a:gdLst>
                  <a:gd name="T0" fmla="*/ 0 w 95"/>
                  <a:gd name="T1" fmla="*/ 0 h 60"/>
                  <a:gd name="T2" fmla="*/ 4 w 95"/>
                  <a:gd name="T3" fmla="*/ 2 h 60"/>
                  <a:gd name="T4" fmla="*/ 1 w 95"/>
                  <a:gd name="T5" fmla="*/ 8 h 60"/>
                  <a:gd name="T6" fmla="*/ 0 60000 65536"/>
                  <a:gd name="T7" fmla="*/ 0 60000 65536"/>
                  <a:gd name="T8" fmla="*/ 0 60000 65536"/>
                </a:gdLst>
                <a:ahLst/>
                <a:cxnLst>
                  <a:cxn ang="T6">
                    <a:pos x="T0" y="T1"/>
                  </a:cxn>
                  <a:cxn ang="T7">
                    <a:pos x="T2" y="T3"/>
                  </a:cxn>
                  <a:cxn ang="T8">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3" name="Freeform 25"/>
              <p:cNvSpPr>
                <a:spLocks/>
              </p:cNvSpPr>
              <p:nvPr/>
            </p:nvSpPr>
            <p:spPr bwMode="auto">
              <a:xfrm>
                <a:off x="1061" y="2697"/>
                <a:ext cx="223" cy="75"/>
              </a:xfrm>
              <a:custGeom>
                <a:avLst/>
                <a:gdLst>
                  <a:gd name="T0" fmla="*/ 3 w 474"/>
                  <a:gd name="T1" fmla="*/ 0 h 126"/>
                  <a:gd name="T2" fmla="*/ 0 w 474"/>
                  <a:gd name="T3" fmla="*/ 2 h 126"/>
                  <a:gd name="T4" fmla="*/ 4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4" name="Freeform 26"/>
              <p:cNvSpPr>
                <a:spLocks/>
              </p:cNvSpPr>
              <p:nvPr/>
            </p:nvSpPr>
            <p:spPr bwMode="auto">
              <a:xfrm>
                <a:off x="1061" y="2801"/>
                <a:ext cx="223" cy="75"/>
              </a:xfrm>
              <a:custGeom>
                <a:avLst/>
                <a:gdLst>
                  <a:gd name="T0" fmla="*/ 3 w 474"/>
                  <a:gd name="T1" fmla="*/ 0 h 126"/>
                  <a:gd name="T2" fmla="*/ 0 w 474"/>
                  <a:gd name="T3" fmla="*/ 2 h 126"/>
                  <a:gd name="T4" fmla="*/ 3 w 474"/>
                  <a:gd name="T5" fmla="*/ 7 h 126"/>
                  <a:gd name="T6" fmla="*/ 20 w 474"/>
                  <a:gd name="T7" fmla="*/ 10 h 126"/>
                  <a:gd name="T8" fmla="*/ 21 w 474"/>
                  <a:gd name="T9" fmla="*/ 1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5" name="Freeform 27"/>
              <p:cNvSpPr>
                <a:spLocks/>
              </p:cNvSpPr>
              <p:nvPr/>
            </p:nvSpPr>
            <p:spPr bwMode="auto">
              <a:xfrm>
                <a:off x="1055" y="2913"/>
                <a:ext cx="230" cy="86"/>
              </a:xfrm>
              <a:custGeom>
                <a:avLst/>
                <a:gdLst>
                  <a:gd name="T0" fmla="*/ 2 w 487"/>
                  <a:gd name="T1" fmla="*/ 0 h 144"/>
                  <a:gd name="T2" fmla="*/ 0 w 487"/>
                  <a:gd name="T3" fmla="*/ 3 h 144"/>
                  <a:gd name="T4" fmla="*/ 4 w 487"/>
                  <a:gd name="T5" fmla="*/ 7 h 144"/>
                  <a:gd name="T6" fmla="*/ 21 w 487"/>
                  <a:gd name="T7" fmla="*/ 10 h 144"/>
                  <a:gd name="T8" fmla="*/ 21 w 487"/>
                  <a:gd name="T9" fmla="*/ 18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616" name="Oval 28"/>
              <p:cNvSpPr>
                <a:spLocks noChangeArrowheads="1"/>
              </p:cNvSpPr>
              <p:nvPr/>
            </p:nvSpPr>
            <p:spPr bwMode="auto">
              <a:xfrm>
                <a:off x="862" y="2612"/>
                <a:ext cx="29"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617" name="Oval 29"/>
              <p:cNvSpPr>
                <a:spLocks noChangeArrowheads="1"/>
              </p:cNvSpPr>
              <p:nvPr/>
            </p:nvSpPr>
            <p:spPr bwMode="auto">
              <a:xfrm>
                <a:off x="866" y="3022"/>
                <a:ext cx="28" cy="40"/>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sp>
          <p:nvSpPr>
            <p:cNvPr id="65606" name="Text Box 30"/>
            <p:cNvSpPr txBox="1">
              <a:spLocks noChangeArrowheads="1"/>
            </p:cNvSpPr>
            <p:nvPr/>
          </p:nvSpPr>
          <p:spPr bwMode="auto">
            <a:xfrm>
              <a:off x="748" y="1724"/>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1</a:t>
              </a:r>
            </a:p>
          </p:txBody>
        </p:sp>
        <p:sp>
          <p:nvSpPr>
            <p:cNvPr id="65607" name="Text Box 31"/>
            <p:cNvSpPr txBox="1">
              <a:spLocks noChangeArrowheads="1"/>
            </p:cNvSpPr>
            <p:nvPr/>
          </p:nvSpPr>
          <p:spPr bwMode="auto">
            <a:xfrm>
              <a:off x="748" y="211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1'</a:t>
              </a:r>
            </a:p>
          </p:txBody>
        </p:sp>
        <p:sp>
          <p:nvSpPr>
            <p:cNvPr id="65608" name="Text Box 32"/>
            <p:cNvSpPr txBox="1">
              <a:spLocks noChangeArrowheads="1"/>
            </p:cNvSpPr>
            <p:nvPr/>
          </p:nvSpPr>
          <p:spPr bwMode="auto">
            <a:xfrm>
              <a:off x="2408" y="172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2</a:t>
              </a:r>
            </a:p>
          </p:txBody>
        </p:sp>
        <p:sp>
          <p:nvSpPr>
            <p:cNvPr id="65609" name="Text Box 33"/>
            <p:cNvSpPr txBox="1">
              <a:spLocks noChangeArrowheads="1"/>
            </p:cNvSpPr>
            <p:nvPr/>
          </p:nvSpPr>
          <p:spPr bwMode="auto">
            <a:xfrm>
              <a:off x="2408" y="211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2'</a:t>
              </a:r>
            </a:p>
          </p:txBody>
        </p:sp>
      </p:grpSp>
      <p:sp>
        <p:nvSpPr>
          <p:cNvPr id="136226" name="Text Box 34"/>
          <p:cNvSpPr txBox="1">
            <a:spLocks noChangeArrowheads="1"/>
          </p:cNvSpPr>
          <p:nvPr/>
        </p:nvSpPr>
        <p:spPr bwMode="auto">
          <a:xfrm>
            <a:off x="1808886" y="2923148"/>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dirty="0">
                <a:solidFill>
                  <a:schemeClr val="tx1"/>
                </a:solidFill>
                <a:ea typeface="宋体" pitchFamily="2" charset="-122"/>
                <a:cs typeface="Times New Roman" panose="02020603050405020304" pitchFamily="18" charset="0"/>
              </a:rPr>
              <a:t>*</a:t>
            </a:r>
          </a:p>
        </p:txBody>
      </p:sp>
      <p:sp>
        <p:nvSpPr>
          <p:cNvPr id="136227" name="Text Box 35"/>
          <p:cNvSpPr txBox="1">
            <a:spLocks noChangeArrowheads="1"/>
          </p:cNvSpPr>
          <p:nvPr/>
        </p:nvSpPr>
        <p:spPr bwMode="auto">
          <a:xfrm>
            <a:off x="4091756" y="3009195"/>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rPr>
              <a:t>*</a:t>
            </a:r>
          </a:p>
        </p:txBody>
      </p:sp>
      <p:grpSp>
        <p:nvGrpSpPr>
          <p:cNvPr id="136228" name="Group 36"/>
          <p:cNvGrpSpPr>
            <a:grpSpLocks/>
          </p:cNvGrpSpPr>
          <p:nvPr/>
        </p:nvGrpSpPr>
        <p:grpSpPr bwMode="auto">
          <a:xfrm>
            <a:off x="5963418" y="3009195"/>
            <a:ext cx="838200" cy="1143000"/>
            <a:chOff x="2352" y="3600"/>
            <a:chExt cx="528" cy="720"/>
          </a:xfrm>
        </p:grpSpPr>
        <p:sp>
          <p:nvSpPr>
            <p:cNvPr id="65595" name="Line 37"/>
            <p:cNvSpPr>
              <a:spLocks noChangeShapeType="1"/>
            </p:cNvSpPr>
            <p:nvPr/>
          </p:nvSpPr>
          <p:spPr bwMode="auto">
            <a:xfrm rot="-5400000">
              <a:off x="2668" y="3572"/>
              <a:ext cx="0" cy="55"/>
            </a:xfrm>
            <a:prstGeom prst="line">
              <a:avLst/>
            </a:prstGeom>
            <a:noFill/>
            <a:ln w="28575">
              <a:solidFill>
                <a:srgbClr val="FF33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96" name="AutoShape 38"/>
            <p:cNvSpPr>
              <a:spLocks noChangeArrowheads="1"/>
            </p:cNvSpPr>
            <p:nvPr/>
          </p:nvSpPr>
          <p:spPr bwMode="auto">
            <a:xfrm>
              <a:off x="2352" y="3600"/>
              <a:ext cx="528" cy="720"/>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grpSp>
        <p:nvGrpSpPr>
          <p:cNvPr id="136231" name="Group 39"/>
          <p:cNvGrpSpPr>
            <a:grpSpLocks/>
          </p:cNvGrpSpPr>
          <p:nvPr/>
        </p:nvGrpSpPr>
        <p:grpSpPr bwMode="auto">
          <a:xfrm>
            <a:off x="5891981" y="2936170"/>
            <a:ext cx="1905000" cy="1295400"/>
            <a:chOff x="3216" y="3648"/>
            <a:chExt cx="1200" cy="816"/>
          </a:xfrm>
        </p:grpSpPr>
        <p:sp>
          <p:nvSpPr>
            <p:cNvPr id="65593" name="Line 40"/>
            <p:cNvSpPr>
              <a:spLocks noChangeShapeType="1"/>
            </p:cNvSpPr>
            <p:nvPr/>
          </p:nvSpPr>
          <p:spPr bwMode="auto">
            <a:xfrm rot="16200000" flipH="1">
              <a:off x="3868" y="3620"/>
              <a:ext cx="0" cy="55"/>
            </a:xfrm>
            <a:prstGeom prst="line">
              <a:avLst/>
            </a:prstGeom>
            <a:noFill/>
            <a:ln w="28575">
              <a:solidFill>
                <a:srgbClr val="FF33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94" name="AutoShape 41"/>
            <p:cNvSpPr>
              <a:spLocks noChangeArrowheads="1"/>
            </p:cNvSpPr>
            <p:nvPr/>
          </p:nvSpPr>
          <p:spPr bwMode="auto">
            <a:xfrm>
              <a:off x="3216" y="3648"/>
              <a:ext cx="1200" cy="816"/>
            </a:xfrm>
            <a:prstGeom prst="roundRect">
              <a:avLst>
                <a:gd name="adj" fmla="val 16667"/>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grpSp>
        <p:nvGrpSpPr>
          <p:cNvPr id="136234" name="Group 42"/>
          <p:cNvGrpSpPr>
            <a:grpSpLocks/>
          </p:cNvGrpSpPr>
          <p:nvPr/>
        </p:nvGrpSpPr>
        <p:grpSpPr bwMode="auto">
          <a:xfrm>
            <a:off x="5171256" y="2864733"/>
            <a:ext cx="3505200" cy="1411287"/>
            <a:chOff x="2784" y="2513"/>
            <a:chExt cx="2208" cy="889"/>
          </a:xfrm>
        </p:grpSpPr>
        <p:sp>
          <p:nvSpPr>
            <p:cNvPr id="65557" name="Rectangle 43"/>
            <p:cNvSpPr>
              <a:spLocks noChangeArrowheads="1"/>
            </p:cNvSpPr>
            <p:nvPr/>
          </p:nvSpPr>
          <p:spPr bwMode="auto">
            <a:xfrm>
              <a:off x="3166" y="2513"/>
              <a:ext cx="1368" cy="889"/>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58" name="Rectangle 44"/>
            <p:cNvSpPr>
              <a:spLocks noChangeArrowheads="1"/>
            </p:cNvSpPr>
            <p:nvPr/>
          </p:nvSpPr>
          <p:spPr bwMode="auto">
            <a:xfrm>
              <a:off x="3371" y="2686"/>
              <a:ext cx="373" cy="551"/>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59" name="Rectangle 45"/>
            <p:cNvSpPr>
              <a:spLocks noChangeArrowheads="1"/>
            </p:cNvSpPr>
            <p:nvPr/>
          </p:nvSpPr>
          <p:spPr bwMode="auto">
            <a:xfrm>
              <a:off x="3951" y="2686"/>
              <a:ext cx="373" cy="551"/>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nvGrpSpPr>
            <p:cNvPr id="65560" name="Group 46"/>
            <p:cNvGrpSpPr>
              <a:grpSpLocks/>
            </p:cNvGrpSpPr>
            <p:nvPr/>
          </p:nvGrpSpPr>
          <p:grpSpPr bwMode="auto">
            <a:xfrm>
              <a:off x="2985" y="2734"/>
              <a:ext cx="451" cy="467"/>
              <a:chOff x="2985" y="2734"/>
              <a:chExt cx="451" cy="467"/>
            </a:xfrm>
          </p:grpSpPr>
          <p:sp>
            <p:nvSpPr>
              <p:cNvPr id="65585" name="Freeform 47"/>
              <p:cNvSpPr>
                <a:spLocks/>
              </p:cNvSpPr>
              <p:nvPr/>
            </p:nvSpPr>
            <p:spPr bwMode="auto">
              <a:xfrm>
                <a:off x="3104" y="2820"/>
                <a:ext cx="332" cy="88"/>
              </a:xfrm>
              <a:custGeom>
                <a:avLst/>
                <a:gdLst>
                  <a:gd name="T0" fmla="*/ 7 w 680"/>
                  <a:gd name="T1" fmla="*/ 0 h 169"/>
                  <a:gd name="T2" fmla="*/ 3 w 680"/>
                  <a:gd name="T3" fmla="*/ 1 h 169"/>
                  <a:gd name="T4" fmla="*/ 5 w 680"/>
                  <a:gd name="T5" fmla="*/ 4 h 169"/>
                  <a:gd name="T6" fmla="*/ 34 w 680"/>
                  <a:gd name="T7" fmla="*/ 6 h 169"/>
                  <a:gd name="T8" fmla="*/ 36 w 680"/>
                  <a:gd name="T9" fmla="*/ 11 h 169"/>
                  <a:gd name="T10" fmla="*/ 32 w 680"/>
                  <a:gd name="T11" fmla="*/ 12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6" name="Freeform 48"/>
              <p:cNvSpPr>
                <a:spLocks/>
              </p:cNvSpPr>
              <p:nvPr/>
            </p:nvSpPr>
            <p:spPr bwMode="auto">
              <a:xfrm>
                <a:off x="3101" y="2936"/>
                <a:ext cx="331" cy="89"/>
              </a:xfrm>
              <a:custGeom>
                <a:avLst/>
                <a:gdLst>
                  <a:gd name="T0" fmla="*/ 7 w 680"/>
                  <a:gd name="T1" fmla="*/ 0 h 169"/>
                  <a:gd name="T2" fmla="*/ 3 w 680"/>
                  <a:gd name="T3" fmla="*/ 1 h 169"/>
                  <a:gd name="T4" fmla="*/ 5 w 680"/>
                  <a:gd name="T5" fmla="*/ 5 h 169"/>
                  <a:gd name="T6" fmla="*/ 33 w 680"/>
                  <a:gd name="T7" fmla="*/ 7 h 169"/>
                  <a:gd name="T8" fmla="*/ 35 w 680"/>
                  <a:gd name="T9" fmla="*/ 12 h 169"/>
                  <a:gd name="T10" fmla="*/ 31 w 680"/>
                  <a:gd name="T11" fmla="*/ 13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7" name="Freeform 49"/>
              <p:cNvSpPr>
                <a:spLocks/>
              </p:cNvSpPr>
              <p:nvPr/>
            </p:nvSpPr>
            <p:spPr bwMode="auto">
              <a:xfrm>
                <a:off x="3104" y="3053"/>
                <a:ext cx="332" cy="88"/>
              </a:xfrm>
              <a:custGeom>
                <a:avLst/>
                <a:gdLst>
                  <a:gd name="T0" fmla="*/ 7 w 680"/>
                  <a:gd name="T1" fmla="*/ 0 h 169"/>
                  <a:gd name="T2" fmla="*/ 3 w 680"/>
                  <a:gd name="T3" fmla="*/ 1 h 169"/>
                  <a:gd name="T4" fmla="*/ 5 w 680"/>
                  <a:gd name="T5" fmla="*/ 4 h 169"/>
                  <a:gd name="T6" fmla="*/ 34 w 680"/>
                  <a:gd name="T7" fmla="*/ 6 h 169"/>
                  <a:gd name="T8" fmla="*/ 36 w 680"/>
                  <a:gd name="T9" fmla="*/ 11 h 169"/>
                  <a:gd name="T10" fmla="*/ 32 w 680"/>
                  <a:gd name="T11" fmla="*/ 12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8" name="Freeform 50"/>
              <p:cNvSpPr>
                <a:spLocks/>
              </p:cNvSpPr>
              <p:nvPr/>
            </p:nvSpPr>
            <p:spPr bwMode="auto">
              <a:xfrm>
                <a:off x="3032" y="2754"/>
                <a:ext cx="354" cy="2"/>
              </a:xfrm>
              <a:custGeom>
                <a:avLst/>
                <a:gdLst>
                  <a:gd name="T0" fmla="*/ 0 w 354"/>
                  <a:gd name="T1" fmla="*/ 2 h 2"/>
                  <a:gd name="T2" fmla="*/ 354 w 354"/>
                  <a:gd name="T3" fmla="*/ 0 h 2"/>
                  <a:gd name="T4" fmla="*/ 0 60000 65536"/>
                  <a:gd name="T5" fmla="*/ 0 60000 65536"/>
                </a:gdLst>
                <a:ahLst/>
                <a:cxnLst>
                  <a:cxn ang="T4">
                    <a:pos x="T0" y="T1"/>
                  </a:cxn>
                  <a:cxn ang="T5">
                    <a:pos x="T2" y="T3"/>
                  </a:cxn>
                </a:cxnLst>
                <a:rect l="0" t="0" r="r" b="b"/>
                <a:pathLst>
                  <a:path w="354" h="2">
                    <a:moveTo>
                      <a:pt x="0" y="2"/>
                    </a:moveTo>
                    <a:lnTo>
                      <a:pt x="354"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9" name="Freeform 51"/>
              <p:cNvSpPr>
                <a:spLocks/>
              </p:cNvSpPr>
              <p:nvPr/>
            </p:nvSpPr>
            <p:spPr bwMode="auto">
              <a:xfrm>
                <a:off x="3032" y="3177"/>
                <a:ext cx="130" cy="3"/>
              </a:xfrm>
              <a:custGeom>
                <a:avLst/>
                <a:gdLst>
                  <a:gd name="T0" fmla="*/ 0 w 130"/>
                  <a:gd name="T1" fmla="*/ 3 h 3"/>
                  <a:gd name="T2" fmla="*/ 130 w 130"/>
                  <a:gd name="T3" fmla="*/ 0 h 3"/>
                  <a:gd name="T4" fmla="*/ 0 60000 65536"/>
                  <a:gd name="T5" fmla="*/ 0 60000 65536"/>
                </a:gdLst>
                <a:ahLst/>
                <a:cxnLst>
                  <a:cxn ang="T4">
                    <a:pos x="T0" y="T1"/>
                  </a:cxn>
                  <a:cxn ang="T5">
                    <a:pos x="T2" y="T3"/>
                  </a:cxn>
                </a:cxnLst>
                <a:rect l="0" t="0" r="r" b="b"/>
                <a:pathLst>
                  <a:path w="130" h="3">
                    <a:moveTo>
                      <a:pt x="0" y="3"/>
                    </a:moveTo>
                    <a:lnTo>
                      <a:pt x="130"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90" name="Freeform 52"/>
              <p:cNvSpPr>
                <a:spLocks/>
              </p:cNvSpPr>
              <p:nvPr/>
            </p:nvSpPr>
            <p:spPr bwMode="auto">
              <a:xfrm>
                <a:off x="3375" y="2753"/>
                <a:ext cx="44" cy="28"/>
              </a:xfrm>
              <a:custGeom>
                <a:avLst/>
                <a:gdLst>
                  <a:gd name="T0" fmla="*/ 0 w 90"/>
                  <a:gd name="T1" fmla="*/ 1 h 53"/>
                  <a:gd name="T2" fmla="*/ 5 w 90"/>
                  <a:gd name="T3" fmla="*/ 1 h 53"/>
                  <a:gd name="T4" fmla="*/ 3 w 90"/>
                  <a:gd name="T5" fmla="*/ 4 h 53"/>
                  <a:gd name="T6" fmla="*/ 0 w 90"/>
                  <a:gd name="T7" fmla="*/ 4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91" name="Oval 53"/>
              <p:cNvSpPr>
                <a:spLocks noChangeArrowheads="1"/>
              </p:cNvSpPr>
              <p:nvPr/>
            </p:nvSpPr>
            <p:spPr bwMode="auto">
              <a:xfrm>
                <a:off x="2985" y="3159"/>
                <a:ext cx="39"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92" name="Oval 54"/>
              <p:cNvSpPr>
                <a:spLocks noChangeArrowheads="1"/>
              </p:cNvSpPr>
              <p:nvPr/>
            </p:nvSpPr>
            <p:spPr bwMode="auto">
              <a:xfrm>
                <a:off x="2985" y="2734"/>
                <a:ext cx="39"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grpSp>
          <p:nvGrpSpPr>
            <p:cNvPr id="65561" name="Group 55"/>
            <p:cNvGrpSpPr>
              <a:grpSpLocks/>
            </p:cNvGrpSpPr>
            <p:nvPr/>
          </p:nvGrpSpPr>
          <p:grpSpPr bwMode="auto">
            <a:xfrm>
              <a:off x="3600" y="2736"/>
              <a:ext cx="399" cy="432"/>
              <a:chOff x="3600" y="2736"/>
              <a:chExt cx="399" cy="432"/>
            </a:xfrm>
          </p:grpSpPr>
          <p:sp>
            <p:nvSpPr>
              <p:cNvPr id="65577" name="Freeform 56"/>
              <p:cNvSpPr>
                <a:spLocks/>
              </p:cNvSpPr>
              <p:nvPr/>
            </p:nvSpPr>
            <p:spPr bwMode="auto">
              <a:xfrm>
                <a:off x="3699" y="2822"/>
                <a:ext cx="300" cy="88"/>
              </a:xfrm>
              <a:custGeom>
                <a:avLst/>
                <a:gdLst>
                  <a:gd name="T0" fmla="*/ 4 w 680"/>
                  <a:gd name="T1" fmla="*/ 0 h 169"/>
                  <a:gd name="T2" fmla="*/ 2 w 680"/>
                  <a:gd name="T3" fmla="*/ 1 h 169"/>
                  <a:gd name="T4" fmla="*/ 4 w 680"/>
                  <a:gd name="T5" fmla="*/ 4 h 169"/>
                  <a:gd name="T6" fmla="*/ 23 w 680"/>
                  <a:gd name="T7" fmla="*/ 6 h 169"/>
                  <a:gd name="T8" fmla="*/ 24 w 680"/>
                  <a:gd name="T9" fmla="*/ 11 h 169"/>
                  <a:gd name="T10" fmla="*/ 21 w 680"/>
                  <a:gd name="T11" fmla="*/ 12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8" name="Freeform 57"/>
              <p:cNvSpPr>
                <a:spLocks/>
              </p:cNvSpPr>
              <p:nvPr/>
            </p:nvSpPr>
            <p:spPr bwMode="auto">
              <a:xfrm>
                <a:off x="3696" y="2938"/>
                <a:ext cx="299" cy="89"/>
              </a:xfrm>
              <a:custGeom>
                <a:avLst/>
                <a:gdLst>
                  <a:gd name="T0" fmla="*/ 4 w 680"/>
                  <a:gd name="T1" fmla="*/ 0 h 169"/>
                  <a:gd name="T2" fmla="*/ 2 w 680"/>
                  <a:gd name="T3" fmla="*/ 1 h 169"/>
                  <a:gd name="T4" fmla="*/ 3 w 680"/>
                  <a:gd name="T5" fmla="*/ 5 h 169"/>
                  <a:gd name="T6" fmla="*/ 22 w 680"/>
                  <a:gd name="T7" fmla="*/ 7 h 169"/>
                  <a:gd name="T8" fmla="*/ 23 w 680"/>
                  <a:gd name="T9" fmla="*/ 12 h 169"/>
                  <a:gd name="T10" fmla="*/ 21 w 680"/>
                  <a:gd name="T11" fmla="*/ 13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9" name="Freeform 58"/>
              <p:cNvSpPr>
                <a:spLocks/>
              </p:cNvSpPr>
              <p:nvPr/>
            </p:nvSpPr>
            <p:spPr bwMode="auto">
              <a:xfrm>
                <a:off x="3699" y="3055"/>
                <a:ext cx="300" cy="88"/>
              </a:xfrm>
              <a:custGeom>
                <a:avLst/>
                <a:gdLst>
                  <a:gd name="T0" fmla="*/ 4 w 680"/>
                  <a:gd name="T1" fmla="*/ 0 h 169"/>
                  <a:gd name="T2" fmla="*/ 2 w 680"/>
                  <a:gd name="T3" fmla="*/ 1 h 169"/>
                  <a:gd name="T4" fmla="*/ 4 w 680"/>
                  <a:gd name="T5" fmla="*/ 4 h 169"/>
                  <a:gd name="T6" fmla="*/ 23 w 680"/>
                  <a:gd name="T7" fmla="*/ 6 h 169"/>
                  <a:gd name="T8" fmla="*/ 24 w 680"/>
                  <a:gd name="T9" fmla="*/ 11 h 169"/>
                  <a:gd name="T10" fmla="*/ 21 w 680"/>
                  <a:gd name="T11" fmla="*/ 12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0" name="Freeform 59"/>
              <p:cNvSpPr>
                <a:spLocks/>
              </p:cNvSpPr>
              <p:nvPr/>
            </p:nvSpPr>
            <p:spPr bwMode="auto">
              <a:xfrm>
                <a:off x="3643" y="2756"/>
                <a:ext cx="320" cy="2"/>
              </a:xfrm>
              <a:custGeom>
                <a:avLst/>
                <a:gdLst>
                  <a:gd name="T0" fmla="*/ 0 w 354"/>
                  <a:gd name="T1" fmla="*/ 2 h 2"/>
                  <a:gd name="T2" fmla="*/ 236 w 354"/>
                  <a:gd name="T3" fmla="*/ 0 h 2"/>
                  <a:gd name="T4" fmla="*/ 0 60000 65536"/>
                  <a:gd name="T5" fmla="*/ 0 60000 65536"/>
                </a:gdLst>
                <a:ahLst/>
                <a:cxnLst>
                  <a:cxn ang="T4">
                    <a:pos x="T0" y="T1"/>
                  </a:cxn>
                  <a:cxn ang="T5">
                    <a:pos x="T2" y="T3"/>
                  </a:cxn>
                </a:cxnLst>
                <a:rect l="0" t="0" r="r" b="b"/>
                <a:pathLst>
                  <a:path w="354" h="2">
                    <a:moveTo>
                      <a:pt x="0" y="2"/>
                    </a:moveTo>
                    <a:lnTo>
                      <a:pt x="354"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1" name="Freeform 60"/>
              <p:cNvSpPr>
                <a:spLocks/>
              </p:cNvSpPr>
              <p:nvPr/>
            </p:nvSpPr>
            <p:spPr bwMode="auto">
              <a:xfrm>
                <a:off x="3652" y="3156"/>
                <a:ext cx="96" cy="4"/>
              </a:xfrm>
              <a:custGeom>
                <a:avLst/>
                <a:gdLst>
                  <a:gd name="T0" fmla="*/ 0 w 96"/>
                  <a:gd name="T1" fmla="*/ 0 h 4"/>
                  <a:gd name="T2" fmla="*/ 96 w 96"/>
                  <a:gd name="T3" fmla="*/ 4 h 4"/>
                  <a:gd name="T4" fmla="*/ 0 60000 65536"/>
                  <a:gd name="T5" fmla="*/ 0 60000 65536"/>
                </a:gdLst>
                <a:ahLst/>
                <a:cxnLst>
                  <a:cxn ang="T4">
                    <a:pos x="T0" y="T1"/>
                  </a:cxn>
                  <a:cxn ang="T5">
                    <a:pos x="T2" y="T3"/>
                  </a:cxn>
                </a:cxnLst>
                <a:rect l="0" t="0" r="r" b="b"/>
                <a:pathLst>
                  <a:path w="96" h="4">
                    <a:moveTo>
                      <a:pt x="0" y="0"/>
                    </a:moveTo>
                    <a:lnTo>
                      <a:pt x="96" y="4"/>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2" name="Freeform 61"/>
              <p:cNvSpPr>
                <a:spLocks/>
              </p:cNvSpPr>
              <p:nvPr/>
            </p:nvSpPr>
            <p:spPr bwMode="auto">
              <a:xfrm>
                <a:off x="3944" y="2755"/>
                <a:ext cx="40" cy="28"/>
              </a:xfrm>
              <a:custGeom>
                <a:avLst/>
                <a:gdLst>
                  <a:gd name="T0" fmla="*/ 0 w 90"/>
                  <a:gd name="T1" fmla="*/ 1 h 53"/>
                  <a:gd name="T2" fmla="*/ 3 w 90"/>
                  <a:gd name="T3" fmla="*/ 1 h 53"/>
                  <a:gd name="T4" fmla="*/ 2 w 90"/>
                  <a:gd name="T5" fmla="*/ 4 h 53"/>
                  <a:gd name="T6" fmla="*/ 0 w 90"/>
                  <a:gd name="T7" fmla="*/ 4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83" name="Oval 62"/>
              <p:cNvSpPr>
                <a:spLocks noChangeArrowheads="1"/>
              </p:cNvSpPr>
              <p:nvPr/>
            </p:nvSpPr>
            <p:spPr bwMode="auto">
              <a:xfrm>
                <a:off x="3613" y="3126"/>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84" name="Oval 63"/>
              <p:cNvSpPr>
                <a:spLocks noChangeArrowheads="1"/>
              </p:cNvSpPr>
              <p:nvPr/>
            </p:nvSpPr>
            <p:spPr bwMode="auto">
              <a:xfrm>
                <a:off x="3600" y="2736"/>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grpSp>
          <p:nvGrpSpPr>
            <p:cNvPr id="65562" name="Group 64"/>
            <p:cNvGrpSpPr>
              <a:grpSpLocks/>
            </p:cNvGrpSpPr>
            <p:nvPr/>
          </p:nvGrpSpPr>
          <p:grpSpPr bwMode="auto">
            <a:xfrm>
              <a:off x="4272" y="2742"/>
              <a:ext cx="384" cy="426"/>
              <a:chOff x="4272" y="2742"/>
              <a:chExt cx="384" cy="426"/>
            </a:xfrm>
          </p:grpSpPr>
          <p:sp>
            <p:nvSpPr>
              <p:cNvPr id="65569" name="Freeform 65"/>
              <p:cNvSpPr>
                <a:spLocks/>
              </p:cNvSpPr>
              <p:nvPr/>
            </p:nvSpPr>
            <p:spPr bwMode="auto">
              <a:xfrm flipH="1" flipV="1">
                <a:off x="4272" y="3016"/>
                <a:ext cx="317" cy="56"/>
              </a:xfrm>
              <a:custGeom>
                <a:avLst/>
                <a:gdLst>
                  <a:gd name="T0" fmla="*/ 6 w 680"/>
                  <a:gd name="T1" fmla="*/ 0 h 169"/>
                  <a:gd name="T2" fmla="*/ 3 w 680"/>
                  <a:gd name="T3" fmla="*/ 0 h 169"/>
                  <a:gd name="T4" fmla="*/ 4 w 680"/>
                  <a:gd name="T5" fmla="*/ 1 h 169"/>
                  <a:gd name="T6" fmla="*/ 28 w 680"/>
                  <a:gd name="T7" fmla="*/ 1 h 169"/>
                  <a:gd name="T8" fmla="*/ 29 w 680"/>
                  <a:gd name="T9" fmla="*/ 2 h 169"/>
                  <a:gd name="T10" fmla="*/ 26 w 680"/>
                  <a:gd name="T11" fmla="*/ 2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0" name="Freeform 66"/>
              <p:cNvSpPr>
                <a:spLocks/>
              </p:cNvSpPr>
              <p:nvPr/>
            </p:nvSpPr>
            <p:spPr bwMode="auto">
              <a:xfrm flipH="1" flipV="1">
                <a:off x="4276" y="2925"/>
                <a:ext cx="317" cy="51"/>
              </a:xfrm>
              <a:custGeom>
                <a:avLst/>
                <a:gdLst>
                  <a:gd name="T0" fmla="*/ 6 w 680"/>
                  <a:gd name="T1" fmla="*/ 0 h 169"/>
                  <a:gd name="T2" fmla="*/ 3 w 680"/>
                  <a:gd name="T3" fmla="*/ 0 h 169"/>
                  <a:gd name="T4" fmla="*/ 4 w 680"/>
                  <a:gd name="T5" fmla="*/ 1 h 169"/>
                  <a:gd name="T6" fmla="*/ 28 w 680"/>
                  <a:gd name="T7" fmla="*/ 1 h 169"/>
                  <a:gd name="T8" fmla="*/ 29 w 680"/>
                  <a:gd name="T9" fmla="*/ 1 h 169"/>
                  <a:gd name="T10" fmla="*/ 26 w 680"/>
                  <a:gd name="T11" fmla="*/ 2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1" name="Freeform 67"/>
              <p:cNvSpPr>
                <a:spLocks/>
              </p:cNvSpPr>
              <p:nvPr/>
            </p:nvSpPr>
            <p:spPr bwMode="auto">
              <a:xfrm flipH="1" flipV="1">
                <a:off x="4272" y="2784"/>
                <a:ext cx="317" cy="65"/>
              </a:xfrm>
              <a:custGeom>
                <a:avLst/>
                <a:gdLst>
                  <a:gd name="T0" fmla="*/ 6 w 680"/>
                  <a:gd name="T1" fmla="*/ 0 h 169"/>
                  <a:gd name="T2" fmla="*/ 3 w 680"/>
                  <a:gd name="T3" fmla="*/ 0 h 169"/>
                  <a:gd name="T4" fmla="*/ 4 w 680"/>
                  <a:gd name="T5" fmla="*/ 1 h 169"/>
                  <a:gd name="T6" fmla="*/ 28 w 680"/>
                  <a:gd name="T7" fmla="*/ 2 h 169"/>
                  <a:gd name="T8" fmla="*/ 29 w 680"/>
                  <a:gd name="T9" fmla="*/ 3 h 169"/>
                  <a:gd name="T10" fmla="*/ 26 w 680"/>
                  <a:gd name="T11" fmla="*/ 4 h 1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2" name="Freeform 68"/>
              <p:cNvSpPr>
                <a:spLocks/>
              </p:cNvSpPr>
              <p:nvPr/>
            </p:nvSpPr>
            <p:spPr bwMode="auto">
              <a:xfrm flipH="1" flipV="1">
                <a:off x="4308" y="3146"/>
                <a:ext cx="320" cy="2"/>
              </a:xfrm>
              <a:custGeom>
                <a:avLst/>
                <a:gdLst>
                  <a:gd name="T0" fmla="*/ 0 w 354"/>
                  <a:gd name="T1" fmla="*/ 2 h 2"/>
                  <a:gd name="T2" fmla="*/ 236 w 354"/>
                  <a:gd name="T3" fmla="*/ 0 h 2"/>
                  <a:gd name="T4" fmla="*/ 0 60000 65536"/>
                  <a:gd name="T5" fmla="*/ 0 60000 65536"/>
                </a:gdLst>
                <a:ahLst/>
                <a:cxnLst>
                  <a:cxn ang="T4">
                    <a:pos x="T0" y="T1"/>
                  </a:cxn>
                  <a:cxn ang="T5">
                    <a:pos x="T2" y="T3"/>
                  </a:cxn>
                </a:cxnLst>
                <a:rect l="0" t="0" r="r" b="b"/>
                <a:pathLst>
                  <a:path w="354" h="2">
                    <a:moveTo>
                      <a:pt x="0" y="2"/>
                    </a:moveTo>
                    <a:lnTo>
                      <a:pt x="354"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3" name="Freeform 69"/>
              <p:cNvSpPr>
                <a:spLocks/>
              </p:cNvSpPr>
              <p:nvPr/>
            </p:nvSpPr>
            <p:spPr bwMode="auto">
              <a:xfrm>
                <a:off x="4532" y="2764"/>
                <a:ext cx="88" cy="1"/>
              </a:xfrm>
              <a:custGeom>
                <a:avLst/>
                <a:gdLst>
                  <a:gd name="T0" fmla="*/ 88 w 88"/>
                  <a:gd name="T1" fmla="*/ 0 h 1"/>
                  <a:gd name="T2" fmla="*/ 0 w 88"/>
                  <a:gd name="T3" fmla="*/ 0 h 1"/>
                  <a:gd name="T4" fmla="*/ 0 60000 65536"/>
                  <a:gd name="T5" fmla="*/ 0 60000 65536"/>
                </a:gdLst>
                <a:ahLst/>
                <a:cxnLst>
                  <a:cxn ang="T4">
                    <a:pos x="T0" y="T1"/>
                  </a:cxn>
                  <a:cxn ang="T5">
                    <a:pos x="T2" y="T3"/>
                  </a:cxn>
                </a:cxnLst>
                <a:rect l="0" t="0" r="r" b="b"/>
                <a:pathLst>
                  <a:path w="88" h="1">
                    <a:moveTo>
                      <a:pt x="88" y="0"/>
                    </a:moveTo>
                    <a:lnTo>
                      <a:pt x="0" y="0"/>
                    </a:lnTo>
                  </a:path>
                </a:pathLst>
              </a:custGeom>
              <a:noFill/>
              <a:ln w="28575" cmpd="sng">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4" name="Freeform 70"/>
              <p:cNvSpPr>
                <a:spLocks/>
              </p:cNvSpPr>
              <p:nvPr/>
            </p:nvSpPr>
            <p:spPr bwMode="auto">
              <a:xfrm flipH="1" flipV="1">
                <a:off x="4287" y="3121"/>
                <a:ext cx="40" cy="28"/>
              </a:xfrm>
              <a:custGeom>
                <a:avLst/>
                <a:gdLst>
                  <a:gd name="T0" fmla="*/ 0 w 90"/>
                  <a:gd name="T1" fmla="*/ 1 h 53"/>
                  <a:gd name="T2" fmla="*/ 3 w 90"/>
                  <a:gd name="T3" fmla="*/ 1 h 53"/>
                  <a:gd name="T4" fmla="*/ 2 w 90"/>
                  <a:gd name="T5" fmla="*/ 4 h 53"/>
                  <a:gd name="T6" fmla="*/ 0 w 90"/>
                  <a:gd name="T7" fmla="*/ 4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a:solidFill>
                    <a:schemeClr val="tx1"/>
                  </a:solidFill>
                  <a:cs typeface="Times New Roman" panose="02020603050405020304" pitchFamily="18" charset="0"/>
                </a:endParaRPr>
              </a:p>
            </p:txBody>
          </p:sp>
          <p:sp>
            <p:nvSpPr>
              <p:cNvPr id="65575" name="Oval 71"/>
              <p:cNvSpPr>
                <a:spLocks noChangeArrowheads="1"/>
              </p:cNvSpPr>
              <p:nvPr/>
            </p:nvSpPr>
            <p:spPr bwMode="auto">
              <a:xfrm flipH="1" flipV="1">
                <a:off x="4621" y="2742"/>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76" name="Oval 72"/>
              <p:cNvSpPr>
                <a:spLocks noChangeArrowheads="1"/>
              </p:cNvSpPr>
              <p:nvPr/>
            </p:nvSpPr>
            <p:spPr bwMode="auto">
              <a:xfrm flipH="1" flipV="1">
                <a:off x="4621" y="3126"/>
                <a:ext cx="35" cy="42"/>
              </a:xfrm>
              <a:prstGeom prst="ellipse">
                <a:avLst/>
              </a:prstGeom>
              <a:noFill/>
              <a:ln w="28575">
                <a:solidFill>
                  <a:srgbClr val="00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grpSp>
        <p:sp>
          <p:nvSpPr>
            <p:cNvPr id="65563" name="Text Box 73"/>
            <p:cNvSpPr txBox="1">
              <a:spLocks noChangeArrowheads="1"/>
            </p:cNvSpPr>
            <p:nvPr/>
          </p:nvSpPr>
          <p:spPr bwMode="auto">
            <a:xfrm>
              <a:off x="2784" y="2640"/>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1</a:t>
              </a:r>
            </a:p>
          </p:txBody>
        </p:sp>
        <p:sp>
          <p:nvSpPr>
            <p:cNvPr id="65564" name="Text Box 74"/>
            <p:cNvSpPr txBox="1">
              <a:spLocks noChangeArrowheads="1"/>
            </p:cNvSpPr>
            <p:nvPr/>
          </p:nvSpPr>
          <p:spPr bwMode="auto">
            <a:xfrm>
              <a:off x="2784" y="306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1'</a:t>
              </a:r>
            </a:p>
          </p:txBody>
        </p:sp>
        <p:sp>
          <p:nvSpPr>
            <p:cNvPr id="65565" name="Text Box 75"/>
            <p:cNvSpPr txBox="1">
              <a:spLocks noChangeArrowheads="1"/>
            </p:cNvSpPr>
            <p:nvPr/>
          </p:nvSpPr>
          <p:spPr bwMode="auto">
            <a:xfrm>
              <a:off x="3456" y="2640"/>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2</a:t>
              </a:r>
            </a:p>
          </p:txBody>
        </p:sp>
        <p:sp>
          <p:nvSpPr>
            <p:cNvPr id="65566" name="Text Box 76"/>
            <p:cNvSpPr txBox="1">
              <a:spLocks noChangeArrowheads="1"/>
            </p:cNvSpPr>
            <p:nvPr/>
          </p:nvSpPr>
          <p:spPr bwMode="auto">
            <a:xfrm>
              <a:off x="3456" y="3014"/>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2'</a:t>
              </a:r>
            </a:p>
          </p:txBody>
        </p:sp>
        <p:sp>
          <p:nvSpPr>
            <p:cNvPr id="65567" name="Text Box 77"/>
            <p:cNvSpPr txBox="1">
              <a:spLocks noChangeArrowheads="1"/>
            </p:cNvSpPr>
            <p:nvPr/>
          </p:nvSpPr>
          <p:spPr bwMode="auto">
            <a:xfrm>
              <a:off x="4656" y="3014"/>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3'</a:t>
              </a:r>
            </a:p>
          </p:txBody>
        </p:sp>
        <p:sp>
          <p:nvSpPr>
            <p:cNvPr id="65568" name="Text Box 78"/>
            <p:cNvSpPr txBox="1">
              <a:spLocks noChangeArrowheads="1"/>
            </p:cNvSpPr>
            <p:nvPr/>
          </p:nvSpPr>
          <p:spPr bwMode="auto">
            <a:xfrm>
              <a:off x="4656" y="2640"/>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b="0">
                  <a:solidFill>
                    <a:schemeClr val="tx1"/>
                  </a:solidFill>
                  <a:ea typeface="宋体" pitchFamily="2" charset="-122"/>
                  <a:cs typeface="Times New Roman" panose="02020603050405020304" pitchFamily="18" charset="0"/>
                </a:rPr>
                <a:t>3</a:t>
              </a:r>
            </a:p>
          </p:txBody>
        </p:sp>
      </p:grpSp>
      <p:sp>
        <p:nvSpPr>
          <p:cNvPr id="136271" name="Text Box 79"/>
          <p:cNvSpPr txBox="1">
            <a:spLocks noChangeArrowheads="1"/>
          </p:cNvSpPr>
          <p:nvPr/>
        </p:nvSpPr>
        <p:spPr bwMode="auto">
          <a:xfrm>
            <a:off x="5460181" y="2864733"/>
            <a:ext cx="38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rPr>
              <a:t>*</a:t>
            </a:r>
          </a:p>
        </p:txBody>
      </p:sp>
      <p:sp>
        <p:nvSpPr>
          <p:cNvPr id="136272" name="Text Box 80"/>
          <p:cNvSpPr txBox="1">
            <a:spLocks noChangeArrowheads="1"/>
          </p:cNvSpPr>
          <p:nvPr/>
        </p:nvSpPr>
        <p:spPr bwMode="auto">
          <a:xfrm>
            <a:off x="6395218" y="3512433"/>
            <a:ext cx="45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rPr>
              <a:t>*</a:t>
            </a:r>
          </a:p>
        </p:txBody>
      </p:sp>
      <p:sp>
        <p:nvSpPr>
          <p:cNvPr id="136273" name="Text Box 81"/>
          <p:cNvSpPr txBox="1">
            <a:spLocks noChangeArrowheads="1"/>
          </p:cNvSpPr>
          <p:nvPr/>
        </p:nvSpPr>
        <p:spPr bwMode="auto">
          <a:xfrm>
            <a:off x="7979543" y="3512433"/>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sym typeface="Symbol" pitchFamily="18" charset="2"/>
              </a:rPr>
              <a:t></a:t>
            </a:r>
            <a:endParaRPr kumimoji="1" lang="en-US" altLang="zh-CN" sz="2000">
              <a:solidFill>
                <a:schemeClr val="tx1"/>
              </a:solidFill>
              <a:ea typeface="宋体" pitchFamily="2" charset="-122"/>
              <a:cs typeface="Times New Roman" panose="02020603050405020304" pitchFamily="18" charset="0"/>
            </a:endParaRPr>
          </a:p>
        </p:txBody>
      </p:sp>
      <p:sp>
        <p:nvSpPr>
          <p:cNvPr id="136274" name="Text Box 82"/>
          <p:cNvSpPr txBox="1">
            <a:spLocks noChangeArrowheads="1"/>
          </p:cNvSpPr>
          <p:nvPr/>
        </p:nvSpPr>
        <p:spPr bwMode="auto">
          <a:xfrm>
            <a:off x="5315718" y="2864733"/>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sym typeface="Symbol" pitchFamily="18" charset="2"/>
              </a:rPr>
              <a:t></a:t>
            </a:r>
            <a:endParaRPr kumimoji="1" lang="en-US" altLang="zh-CN" sz="2000">
              <a:solidFill>
                <a:schemeClr val="tx1"/>
              </a:solidFill>
              <a:ea typeface="宋体" pitchFamily="2" charset="-122"/>
              <a:cs typeface="Times New Roman" panose="02020603050405020304" pitchFamily="18" charset="0"/>
            </a:endParaRPr>
          </a:p>
        </p:txBody>
      </p:sp>
      <p:sp>
        <p:nvSpPr>
          <p:cNvPr id="136275" name="Text Box 83"/>
          <p:cNvSpPr txBox="1">
            <a:spLocks noChangeArrowheads="1"/>
          </p:cNvSpPr>
          <p:nvPr/>
        </p:nvSpPr>
        <p:spPr bwMode="auto">
          <a:xfrm>
            <a:off x="6323781" y="2864733"/>
            <a:ext cx="45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sym typeface="Symbol" pitchFamily="18" charset="2"/>
              </a:rPr>
              <a:t></a:t>
            </a:r>
            <a:endParaRPr kumimoji="1" lang="en-US" altLang="zh-CN" sz="2000">
              <a:solidFill>
                <a:schemeClr val="tx1"/>
              </a:solidFill>
              <a:ea typeface="宋体" pitchFamily="2" charset="-122"/>
              <a:cs typeface="Times New Roman" panose="02020603050405020304" pitchFamily="18" charset="0"/>
            </a:endParaRPr>
          </a:p>
        </p:txBody>
      </p:sp>
      <p:sp>
        <p:nvSpPr>
          <p:cNvPr id="136276" name="Text Box 84"/>
          <p:cNvSpPr txBox="1">
            <a:spLocks noChangeArrowheads="1"/>
          </p:cNvSpPr>
          <p:nvPr/>
        </p:nvSpPr>
        <p:spPr bwMode="auto">
          <a:xfrm>
            <a:off x="7908106" y="3872795"/>
            <a:ext cx="45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en-US" altLang="zh-CN" sz="2000">
                <a:solidFill>
                  <a:schemeClr val="tx1"/>
                </a:solidFill>
                <a:ea typeface="宋体" pitchFamily="2" charset="-122"/>
                <a:cs typeface="Times New Roman" panose="02020603050405020304" pitchFamily="18" charset="0"/>
                <a:sym typeface="Symbol" pitchFamily="18" charset="2"/>
              </a:rPr>
              <a:t></a:t>
            </a:r>
            <a:endParaRPr kumimoji="1" lang="en-US" altLang="zh-CN" sz="2000">
              <a:solidFill>
                <a:schemeClr val="tx1"/>
              </a:solidFill>
              <a:ea typeface="宋体" pitchFamily="2" charset="-122"/>
              <a:cs typeface="Times New Roman" panose="02020603050405020304" pitchFamily="18" charset="0"/>
            </a:endParaRPr>
          </a:p>
        </p:txBody>
      </p:sp>
      <p:sp>
        <p:nvSpPr>
          <p:cNvPr id="136277" name="Text Box 85"/>
          <p:cNvSpPr txBox="1">
            <a:spLocks noChangeArrowheads="1"/>
          </p:cNvSpPr>
          <p:nvPr/>
        </p:nvSpPr>
        <p:spPr bwMode="auto">
          <a:xfrm>
            <a:off x="1372368" y="2288793"/>
            <a:ext cx="609600" cy="400110"/>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spcBef>
                <a:spcPct val="50000"/>
              </a:spcBef>
            </a:pPr>
            <a:r>
              <a:rPr kumimoji="1" lang="zh-CN" altLang="en-US" sz="2000" dirty="0">
                <a:solidFill>
                  <a:schemeClr val="tx1"/>
                </a:solidFill>
                <a:ea typeface="宋体" pitchFamily="2" charset="-122"/>
                <a:cs typeface="Times New Roman" panose="02020603050405020304" pitchFamily="18" charset="0"/>
              </a:rPr>
              <a:t>例</a:t>
            </a:r>
          </a:p>
        </p:txBody>
      </p:sp>
      <p:grpSp>
        <p:nvGrpSpPr>
          <p:cNvPr id="136278" name="Group 86"/>
          <p:cNvGrpSpPr>
            <a:grpSpLocks/>
          </p:cNvGrpSpPr>
          <p:nvPr/>
        </p:nvGrpSpPr>
        <p:grpSpPr bwMode="auto">
          <a:xfrm>
            <a:off x="6900043" y="3009195"/>
            <a:ext cx="827088" cy="1084263"/>
            <a:chOff x="4807" y="3456"/>
            <a:chExt cx="521" cy="683"/>
          </a:xfrm>
        </p:grpSpPr>
        <p:sp>
          <p:nvSpPr>
            <p:cNvPr id="65555" name="AutoShape 87"/>
            <p:cNvSpPr>
              <a:spLocks noChangeArrowheads="1"/>
            </p:cNvSpPr>
            <p:nvPr/>
          </p:nvSpPr>
          <p:spPr bwMode="auto">
            <a:xfrm>
              <a:off x="4807" y="3456"/>
              <a:ext cx="521" cy="683"/>
            </a:xfrm>
            <a:prstGeom prst="flowChartAlternateProcess">
              <a:avLst/>
            </a:prstGeom>
            <a:noFill/>
            <a:ln w="28575">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eaLnBrk="1" hangingPunct="1"/>
              <a:endParaRPr lang="zh-CN" altLang="en-US" sz="2000">
                <a:solidFill>
                  <a:schemeClr val="tx1"/>
                </a:solidFill>
                <a:cs typeface="Times New Roman" panose="02020603050405020304" pitchFamily="18" charset="0"/>
              </a:endParaRPr>
            </a:p>
          </p:txBody>
        </p:sp>
        <p:sp>
          <p:nvSpPr>
            <p:cNvPr id="65556" name="Line 88"/>
            <p:cNvSpPr>
              <a:spLocks noChangeShapeType="1"/>
            </p:cNvSpPr>
            <p:nvPr/>
          </p:nvSpPr>
          <p:spPr bwMode="auto">
            <a:xfrm>
              <a:off x="4992" y="3456"/>
              <a:ext cx="18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solidFill>
                <a:cs typeface="Times New Roman" panose="02020603050405020304" pitchFamily="18" charset="0"/>
              </a:endParaRPr>
            </a:p>
          </p:txBody>
        </p:sp>
      </p:grpSp>
      <p:sp>
        <p:nvSpPr>
          <p:cNvPr id="136281" name="Text Box 89"/>
          <p:cNvSpPr txBox="1">
            <a:spLocks noChangeArrowheads="1"/>
          </p:cNvSpPr>
          <p:nvPr/>
        </p:nvSpPr>
        <p:spPr bwMode="auto">
          <a:xfrm>
            <a:off x="1034276" y="5097378"/>
            <a:ext cx="75699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76250" indent="-476250" eaLnBrk="0" hangingPunct="0">
              <a:defRPr sz="3200" b="1">
                <a:solidFill>
                  <a:srgbClr val="FFFF00"/>
                </a:solidFill>
                <a:latin typeface="Times New Roman" pitchFamily="18" charset="0"/>
                <a:ea typeface="楷体_GB2312" pitchFamily="49" charset="-122"/>
              </a:defRPr>
            </a:lvl1pPr>
            <a:lvl2pPr marL="742950" indent="-285750" eaLnBrk="0" hangingPunct="0">
              <a:defRPr sz="3200" b="1">
                <a:solidFill>
                  <a:srgbClr val="FFFF00"/>
                </a:solidFill>
                <a:latin typeface="Times New Roman" pitchFamily="18" charset="0"/>
                <a:ea typeface="楷体_GB2312" pitchFamily="49" charset="-122"/>
              </a:defRPr>
            </a:lvl2pPr>
            <a:lvl3pPr marL="1143000" indent="-228600" eaLnBrk="0" hangingPunct="0">
              <a:defRPr sz="3200" b="1">
                <a:solidFill>
                  <a:srgbClr val="FFFF00"/>
                </a:solidFill>
                <a:latin typeface="Times New Roman" pitchFamily="18" charset="0"/>
                <a:ea typeface="楷体_GB2312" pitchFamily="49" charset="-122"/>
              </a:defRPr>
            </a:lvl3pPr>
            <a:lvl4pPr marL="1600200" indent="-228600" eaLnBrk="0" hangingPunct="0">
              <a:defRPr sz="3200" b="1">
                <a:solidFill>
                  <a:srgbClr val="FFFF00"/>
                </a:solidFill>
                <a:latin typeface="Times New Roman" pitchFamily="18" charset="0"/>
                <a:ea typeface="楷体_GB2312" pitchFamily="49" charset="-122"/>
              </a:defRPr>
            </a:lvl4pPr>
            <a:lvl5pPr marL="2057400" indent="-228600" eaLnBrk="0" hangingPunct="0">
              <a:defRPr sz="3200" b="1">
                <a:solidFill>
                  <a:srgbClr val="FFFF00"/>
                </a:solidFill>
                <a:latin typeface="Times New Roman" pitchFamily="18" charset="0"/>
                <a:ea typeface="楷体_GB2312" pitchFamily="49" charset="-122"/>
              </a:defRPr>
            </a:lvl5pPr>
            <a:lvl6pPr marL="25146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6pPr>
            <a:lvl7pPr marL="29718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7pPr>
            <a:lvl8pPr marL="34290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8pPr>
            <a:lvl9pPr marL="3886200" indent="-228600" eaLnBrk="0" fontAlgn="base" hangingPunct="0">
              <a:spcBef>
                <a:spcPct val="0"/>
              </a:spcBef>
              <a:spcAft>
                <a:spcPct val="0"/>
              </a:spcAft>
              <a:defRPr sz="3200" b="1">
                <a:solidFill>
                  <a:srgbClr val="FFFF00"/>
                </a:solidFill>
                <a:latin typeface="Times New Roman" pitchFamily="18" charset="0"/>
                <a:ea typeface="楷体_GB2312" pitchFamily="49" charset="-122"/>
              </a:defRPr>
            </a:lvl9pPr>
          </a:lstStyle>
          <a:p>
            <a:pPr algn="just" eaLnBrk="1" hangingPunct="1">
              <a:lnSpc>
                <a:spcPct val="150000"/>
              </a:lnSpc>
              <a:spcBef>
                <a:spcPct val="50000"/>
              </a:spcBef>
            </a:pPr>
            <a:r>
              <a:rPr kumimoji="1" lang="en-US" altLang="zh-CN" sz="2000" b="0" dirty="0">
                <a:solidFill>
                  <a:schemeClr val="tx1"/>
                </a:solidFill>
                <a:cs typeface="Times New Roman" panose="02020603050405020304" pitchFamily="18" charset="0"/>
              </a:rPr>
              <a:t>(2</a:t>
            </a:r>
            <a:r>
              <a:rPr kumimoji="1" lang="en-US" altLang="zh-CN" sz="2000" b="0" dirty="0" smtClean="0">
                <a:solidFill>
                  <a:schemeClr val="tx1"/>
                </a:solidFill>
                <a:cs typeface="Times New Roman" panose="02020603050405020304" pitchFamily="18" charset="0"/>
              </a:rPr>
              <a:t>)  </a:t>
            </a:r>
            <a:r>
              <a:rPr kumimoji="1" lang="zh-CN" altLang="en-US" sz="2000" dirty="0" smtClean="0">
                <a:solidFill>
                  <a:schemeClr val="tx1"/>
                </a:solidFill>
                <a:cs typeface="Times New Roman" panose="02020603050405020304" pitchFamily="18" charset="0"/>
              </a:rPr>
              <a:t>当</a:t>
            </a:r>
            <a:r>
              <a:rPr kumimoji="1" lang="zh-CN" altLang="en-US" sz="2000" dirty="0">
                <a:solidFill>
                  <a:schemeClr val="tx1"/>
                </a:solidFill>
                <a:cs typeface="Times New Roman" panose="02020603050405020304" pitchFamily="18" charset="0"/>
              </a:rPr>
              <a:t>随时间增大的时变电流从一线圈的一端流入时，将会引起另一线圈相应同名端的电位升高。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additive="base">
                                        <p:cTn id="7" dur="500" fill="hold"/>
                                        <p:tgtEl>
                                          <p:spTgt spid="136194"/>
                                        </p:tgtEl>
                                        <p:attrNameLst>
                                          <p:attrName>ppt_x</p:attrName>
                                        </p:attrNameLst>
                                      </p:cBhvr>
                                      <p:tavLst>
                                        <p:tav tm="0">
                                          <p:val>
                                            <p:strVal val="0-#ppt_w/2"/>
                                          </p:val>
                                        </p:tav>
                                        <p:tav tm="100000">
                                          <p:val>
                                            <p:strVal val="#ppt_x"/>
                                          </p:val>
                                        </p:tav>
                                      </p:tavLst>
                                    </p:anim>
                                    <p:anim calcmode="lin" valueType="num">
                                      <p:cBhvr additive="base">
                                        <p:cTn id="8" dur="500" fill="hold"/>
                                        <p:tgtEl>
                                          <p:spTgt spid="1361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6195"/>
                                        </p:tgtEl>
                                        <p:attrNameLst>
                                          <p:attrName>style.visibility</p:attrName>
                                        </p:attrNameLst>
                                      </p:cBhvr>
                                      <p:to>
                                        <p:strVal val="visible"/>
                                      </p:to>
                                    </p:set>
                                    <p:animEffect transition="in" filter="slide(fromBottom)">
                                      <p:cBhvr>
                                        <p:cTn id="13" dur="2000"/>
                                        <p:tgtEl>
                                          <p:spTgt spid="1361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36277"/>
                                        </p:tgtEl>
                                        <p:attrNameLst>
                                          <p:attrName>style.visibility</p:attrName>
                                        </p:attrNameLst>
                                      </p:cBhvr>
                                      <p:to>
                                        <p:strVal val="visible"/>
                                      </p:to>
                                    </p:set>
                                    <p:anim calcmode="lin" valueType="num">
                                      <p:cBhvr>
                                        <p:cTn id="18" dur="1000" fill="hold"/>
                                        <p:tgtEl>
                                          <p:spTgt spid="136277"/>
                                        </p:tgtEl>
                                        <p:attrNameLst>
                                          <p:attrName>ppt_w</p:attrName>
                                        </p:attrNameLst>
                                      </p:cBhvr>
                                      <p:tavLst>
                                        <p:tav tm="0">
                                          <p:val>
                                            <p:fltVal val="0"/>
                                          </p:val>
                                        </p:tav>
                                        <p:tav tm="100000">
                                          <p:val>
                                            <p:strVal val="#ppt_w"/>
                                          </p:val>
                                        </p:tav>
                                      </p:tavLst>
                                    </p:anim>
                                    <p:anim calcmode="lin" valueType="num">
                                      <p:cBhvr>
                                        <p:cTn id="19" dur="1000" fill="hold"/>
                                        <p:tgtEl>
                                          <p:spTgt spid="136277"/>
                                        </p:tgtEl>
                                        <p:attrNameLst>
                                          <p:attrName>ppt_h</p:attrName>
                                        </p:attrNameLst>
                                      </p:cBhvr>
                                      <p:tavLst>
                                        <p:tav tm="0">
                                          <p:val>
                                            <p:fltVal val="0"/>
                                          </p:val>
                                        </p:tav>
                                        <p:tav tm="100000">
                                          <p:val>
                                            <p:strVal val="#ppt_h"/>
                                          </p:val>
                                        </p:tav>
                                      </p:tavLst>
                                    </p:anim>
                                    <p:anim calcmode="lin" valueType="num">
                                      <p:cBhvr>
                                        <p:cTn id="20" dur="1000" fill="hold"/>
                                        <p:tgtEl>
                                          <p:spTgt spid="136277"/>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36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nodeType="clickEffect">
                                  <p:stCondLst>
                                    <p:cond delay="0"/>
                                  </p:stCondLst>
                                  <p:childTnLst>
                                    <p:set>
                                      <p:cBhvr>
                                        <p:cTn id="25" dur="1" fill="hold">
                                          <p:stCondLst>
                                            <p:cond delay="0"/>
                                          </p:stCondLst>
                                        </p:cTn>
                                        <p:tgtEl>
                                          <p:spTgt spid="136196"/>
                                        </p:tgtEl>
                                        <p:attrNameLst>
                                          <p:attrName>style.visibility</p:attrName>
                                        </p:attrNameLst>
                                      </p:cBhvr>
                                      <p:to>
                                        <p:strVal val="visible"/>
                                      </p:to>
                                    </p:set>
                                    <p:animEffect transition="in" filter="wedge">
                                      <p:cBhvr>
                                        <p:cTn id="26" dur="2000"/>
                                        <p:tgtEl>
                                          <p:spTgt spid="1361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36226"/>
                                        </p:tgtEl>
                                        <p:attrNameLst>
                                          <p:attrName>style.visibility</p:attrName>
                                        </p:attrNameLst>
                                      </p:cBhvr>
                                      <p:to>
                                        <p:strVal val="visible"/>
                                      </p:to>
                                    </p:set>
                                    <p:anim calcmode="lin" valueType="num">
                                      <p:cBhvr>
                                        <p:cTn id="31" dur="500" fill="hold"/>
                                        <p:tgtEl>
                                          <p:spTgt spid="136226"/>
                                        </p:tgtEl>
                                        <p:attrNameLst>
                                          <p:attrName>ppt_w</p:attrName>
                                        </p:attrNameLst>
                                      </p:cBhvr>
                                      <p:tavLst>
                                        <p:tav tm="0">
                                          <p:val>
                                            <p:strVal val="4*#ppt_w"/>
                                          </p:val>
                                        </p:tav>
                                        <p:tav tm="100000">
                                          <p:val>
                                            <p:strVal val="#ppt_w"/>
                                          </p:val>
                                        </p:tav>
                                      </p:tavLst>
                                    </p:anim>
                                    <p:anim calcmode="lin" valueType="num">
                                      <p:cBhvr>
                                        <p:cTn id="32" dur="500" fill="hold"/>
                                        <p:tgtEl>
                                          <p:spTgt spid="136226"/>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36227"/>
                                        </p:tgtEl>
                                        <p:attrNameLst>
                                          <p:attrName>style.visibility</p:attrName>
                                        </p:attrNameLst>
                                      </p:cBhvr>
                                      <p:to>
                                        <p:strVal val="visible"/>
                                      </p:to>
                                    </p:set>
                                    <p:anim calcmode="lin" valueType="num">
                                      <p:cBhvr>
                                        <p:cTn id="37" dur="500" fill="hold"/>
                                        <p:tgtEl>
                                          <p:spTgt spid="136227"/>
                                        </p:tgtEl>
                                        <p:attrNameLst>
                                          <p:attrName>ppt_w</p:attrName>
                                        </p:attrNameLst>
                                      </p:cBhvr>
                                      <p:tavLst>
                                        <p:tav tm="0">
                                          <p:val>
                                            <p:strVal val="4*#ppt_w"/>
                                          </p:val>
                                        </p:tav>
                                        <p:tav tm="100000">
                                          <p:val>
                                            <p:strVal val="#ppt_w"/>
                                          </p:val>
                                        </p:tav>
                                      </p:tavLst>
                                    </p:anim>
                                    <p:anim calcmode="lin" valueType="num">
                                      <p:cBhvr>
                                        <p:cTn id="38" dur="500" fill="hold"/>
                                        <p:tgtEl>
                                          <p:spTgt spid="136227"/>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136234"/>
                                        </p:tgtEl>
                                        <p:attrNameLst>
                                          <p:attrName>style.visibility</p:attrName>
                                        </p:attrNameLst>
                                      </p:cBhvr>
                                      <p:to>
                                        <p:strVal val="visible"/>
                                      </p:to>
                                    </p:set>
                                    <p:anim calcmode="lin" valueType="num">
                                      <p:cBhvr>
                                        <p:cTn id="43" dur="500" fill="hold"/>
                                        <p:tgtEl>
                                          <p:spTgt spid="136234"/>
                                        </p:tgtEl>
                                        <p:attrNameLst>
                                          <p:attrName>ppt_w</p:attrName>
                                        </p:attrNameLst>
                                      </p:cBhvr>
                                      <p:tavLst>
                                        <p:tav tm="0">
                                          <p:val>
                                            <p:fltVal val="0"/>
                                          </p:val>
                                        </p:tav>
                                        <p:tav tm="100000">
                                          <p:val>
                                            <p:strVal val="#ppt_w"/>
                                          </p:val>
                                        </p:tav>
                                      </p:tavLst>
                                    </p:anim>
                                    <p:anim calcmode="lin" valueType="num">
                                      <p:cBhvr>
                                        <p:cTn id="44" dur="500" fill="hold"/>
                                        <p:tgtEl>
                                          <p:spTgt spid="13623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36228"/>
                                        </p:tgtEl>
                                        <p:attrNameLst>
                                          <p:attrName>style.visibility</p:attrName>
                                        </p:attrNameLst>
                                      </p:cBhvr>
                                      <p:to>
                                        <p:strVal val="visible"/>
                                      </p:to>
                                    </p:set>
                                    <p:animEffect transition="in" filter="box(out)">
                                      <p:cBhvr>
                                        <p:cTn id="49" dur="500"/>
                                        <p:tgtEl>
                                          <p:spTgt spid="13622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36271"/>
                                        </p:tgtEl>
                                        <p:attrNameLst>
                                          <p:attrName>style.visibility</p:attrName>
                                        </p:attrNameLst>
                                      </p:cBhvr>
                                      <p:to>
                                        <p:strVal val="visible"/>
                                      </p:to>
                                    </p:set>
                                    <p:anim calcmode="lin" valueType="num">
                                      <p:cBhvr>
                                        <p:cTn id="54" dur="500" fill="hold"/>
                                        <p:tgtEl>
                                          <p:spTgt spid="136271"/>
                                        </p:tgtEl>
                                        <p:attrNameLst>
                                          <p:attrName>ppt_w</p:attrName>
                                        </p:attrNameLst>
                                      </p:cBhvr>
                                      <p:tavLst>
                                        <p:tav tm="0">
                                          <p:val>
                                            <p:fltVal val="0"/>
                                          </p:val>
                                        </p:tav>
                                        <p:tav tm="100000">
                                          <p:val>
                                            <p:strVal val="#ppt_w"/>
                                          </p:val>
                                        </p:tav>
                                      </p:tavLst>
                                    </p:anim>
                                    <p:anim calcmode="lin" valueType="num">
                                      <p:cBhvr>
                                        <p:cTn id="55" dur="500" fill="hold"/>
                                        <p:tgtEl>
                                          <p:spTgt spid="13627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36272"/>
                                        </p:tgtEl>
                                        <p:attrNameLst>
                                          <p:attrName>style.visibility</p:attrName>
                                        </p:attrNameLst>
                                      </p:cBhvr>
                                      <p:to>
                                        <p:strVal val="visible"/>
                                      </p:to>
                                    </p:set>
                                    <p:anim calcmode="lin" valueType="num">
                                      <p:cBhvr>
                                        <p:cTn id="60" dur="500" fill="hold"/>
                                        <p:tgtEl>
                                          <p:spTgt spid="136272"/>
                                        </p:tgtEl>
                                        <p:attrNameLst>
                                          <p:attrName>ppt_w</p:attrName>
                                        </p:attrNameLst>
                                      </p:cBhvr>
                                      <p:tavLst>
                                        <p:tav tm="0">
                                          <p:val>
                                            <p:fltVal val="0"/>
                                          </p:val>
                                        </p:tav>
                                        <p:tav tm="100000">
                                          <p:val>
                                            <p:strVal val="#ppt_w"/>
                                          </p:val>
                                        </p:tav>
                                      </p:tavLst>
                                    </p:anim>
                                    <p:anim calcmode="lin" valueType="num">
                                      <p:cBhvr>
                                        <p:cTn id="61" dur="500" fill="hold"/>
                                        <p:tgtEl>
                                          <p:spTgt spid="136272"/>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136231"/>
                                        </p:tgtEl>
                                        <p:attrNameLst>
                                          <p:attrName>style.visibility</p:attrName>
                                        </p:attrNameLst>
                                      </p:cBhvr>
                                      <p:to>
                                        <p:strVal val="visible"/>
                                      </p:to>
                                    </p:set>
                                    <p:animEffect transition="in" filter="box(out)">
                                      <p:cBhvr>
                                        <p:cTn id="66" dur="500"/>
                                        <p:tgtEl>
                                          <p:spTgt spid="13623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32" fill="hold" grpId="0" nodeType="clickEffect">
                                  <p:stCondLst>
                                    <p:cond delay="0"/>
                                  </p:stCondLst>
                                  <p:childTnLst>
                                    <p:set>
                                      <p:cBhvr>
                                        <p:cTn id="70" dur="1" fill="hold">
                                          <p:stCondLst>
                                            <p:cond delay="0"/>
                                          </p:stCondLst>
                                        </p:cTn>
                                        <p:tgtEl>
                                          <p:spTgt spid="136274"/>
                                        </p:tgtEl>
                                        <p:attrNameLst>
                                          <p:attrName>style.visibility</p:attrName>
                                        </p:attrNameLst>
                                      </p:cBhvr>
                                      <p:to>
                                        <p:strVal val="visible"/>
                                      </p:to>
                                    </p:set>
                                    <p:anim calcmode="lin" valueType="num">
                                      <p:cBhvr>
                                        <p:cTn id="71" dur="500" fill="hold"/>
                                        <p:tgtEl>
                                          <p:spTgt spid="136274"/>
                                        </p:tgtEl>
                                        <p:attrNameLst>
                                          <p:attrName>ppt_w</p:attrName>
                                        </p:attrNameLst>
                                      </p:cBhvr>
                                      <p:tavLst>
                                        <p:tav tm="0">
                                          <p:val>
                                            <p:strVal val="4*#ppt_w"/>
                                          </p:val>
                                        </p:tav>
                                        <p:tav tm="100000">
                                          <p:val>
                                            <p:strVal val="#ppt_w"/>
                                          </p:val>
                                        </p:tav>
                                      </p:tavLst>
                                    </p:anim>
                                    <p:anim calcmode="lin" valueType="num">
                                      <p:cBhvr>
                                        <p:cTn id="72" dur="500" fill="hold"/>
                                        <p:tgtEl>
                                          <p:spTgt spid="136274"/>
                                        </p:tgtEl>
                                        <p:attrNameLst>
                                          <p:attrName>ppt_h</p:attrName>
                                        </p:attrNameLst>
                                      </p:cBhvr>
                                      <p:tavLst>
                                        <p:tav tm="0">
                                          <p:val>
                                            <p:strVal val="4*#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32" fill="hold" grpId="0" nodeType="clickEffect">
                                  <p:stCondLst>
                                    <p:cond delay="0"/>
                                  </p:stCondLst>
                                  <p:childTnLst>
                                    <p:set>
                                      <p:cBhvr>
                                        <p:cTn id="76" dur="1" fill="hold">
                                          <p:stCondLst>
                                            <p:cond delay="0"/>
                                          </p:stCondLst>
                                        </p:cTn>
                                        <p:tgtEl>
                                          <p:spTgt spid="136273"/>
                                        </p:tgtEl>
                                        <p:attrNameLst>
                                          <p:attrName>style.visibility</p:attrName>
                                        </p:attrNameLst>
                                      </p:cBhvr>
                                      <p:to>
                                        <p:strVal val="visible"/>
                                      </p:to>
                                    </p:set>
                                    <p:anim calcmode="lin" valueType="num">
                                      <p:cBhvr>
                                        <p:cTn id="77" dur="500" fill="hold"/>
                                        <p:tgtEl>
                                          <p:spTgt spid="136273"/>
                                        </p:tgtEl>
                                        <p:attrNameLst>
                                          <p:attrName>ppt_w</p:attrName>
                                        </p:attrNameLst>
                                      </p:cBhvr>
                                      <p:tavLst>
                                        <p:tav tm="0">
                                          <p:val>
                                            <p:strVal val="4*#ppt_w"/>
                                          </p:val>
                                        </p:tav>
                                        <p:tav tm="100000">
                                          <p:val>
                                            <p:strVal val="#ppt_w"/>
                                          </p:val>
                                        </p:tav>
                                      </p:tavLst>
                                    </p:anim>
                                    <p:anim calcmode="lin" valueType="num">
                                      <p:cBhvr>
                                        <p:cTn id="78" dur="500" fill="hold"/>
                                        <p:tgtEl>
                                          <p:spTgt spid="136273"/>
                                        </p:tgtEl>
                                        <p:attrNameLst>
                                          <p:attrName>ppt_h</p:attrName>
                                        </p:attrNameLst>
                                      </p:cBhvr>
                                      <p:tavLst>
                                        <p:tav tm="0">
                                          <p:val>
                                            <p:strVal val="4*#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36278"/>
                                        </p:tgtEl>
                                        <p:attrNameLst>
                                          <p:attrName>style.visibility</p:attrName>
                                        </p:attrNameLst>
                                      </p:cBhvr>
                                      <p:to>
                                        <p:strVal val="visible"/>
                                      </p:to>
                                    </p:set>
                                    <p:animEffect transition="in" filter="dissolve">
                                      <p:cBhvr>
                                        <p:cTn id="83" dur="500"/>
                                        <p:tgtEl>
                                          <p:spTgt spid="13627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5" presetClass="entr" presetSubtype="0" fill="hold" grpId="0" nodeType="clickEffect">
                                  <p:stCondLst>
                                    <p:cond delay="0"/>
                                  </p:stCondLst>
                                  <p:childTnLst>
                                    <p:set>
                                      <p:cBhvr>
                                        <p:cTn id="87" dur="1" fill="hold">
                                          <p:stCondLst>
                                            <p:cond delay="0"/>
                                          </p:stCondLst>
                                        </p:cTn>
                                        <p:tgtEl>
                                          <p:spTgt spid="136275"/>
                                        </p:tgtEl>
                                        <p:attrNameLst>
                                          <p:attrName>style.visibility</p:attrName>
                                        </p:attrNameLst>
                                      </p:cBhvr>
                                      <p:to>
                                        <p:strVal val="visible"/>
                                      </p:to>
                                    </p:set>
                                    <p:anim calcmode="lin" valueType="num">
                                      <p:cBhvr>
                                        <p:cTn id="88" dur="1000" fill="hold"/>
                                        <p:tgtEl>
                                          <p:spTgt spid="136275"/>
                                        </p:tgtEl>
                                        <p:attrNameLst>
                                          <p:attrName>ppt_w</p:attrName>
                                        </p:attrNameLst>
                                      </p:cBhvr>
                                      <p:tavLst>
                                        <p:tav tm="0">
                                          <p:val>
                                            <p:fltVal val="0"/>
                                          </p:val>
                                        </p:tav>
                                        <p:tav tm="100000">
                                          <p:val>
                                            <p:strVal val="#ppt_w"/>
                                          </p:val>
                                        </p:tav>
                                      </p:tavLst>
                                    </p:anim>
                                    <p:anim calcmode="lin" valueType="num">
                                      <p:cBhvr>
                                        <p:cTn id="89" dur="1000" fill="hold"/>
                                        <p:tgtEl>
                                          <p:spTgt spid="136275"/>
                                        </p:tgtEl>
                                        <p:attrNameLst>
                                          <p:attrName>ppt_h</p:attrName>
                                        </p:attrNameLst>
                                      </p:cBhvr>
                                      <p:tavLst>
                                        <p:tav tm="0">
                                          <p:val>
                                            <p:fltVal val="0"/>
                                          </p:val>
                                        </p:tav>
                                        <p:tav tm="100000">
                                          <p:val>
                                            <p:strVal val="#ppt_h"/>
                                          </p:val>
                                        </p:tav>
                                      </p:tavLst>
                                    </p:anim>
                                    <p:anim calcmode="lin" valueType="num">
                                      <p:cBhvr>
                                        <p:cTn id="90" dur="1000" fill="hold"/>
                                        <p:tgtEl>
                                          <p:spTgt spid="136275"/>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1362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136276"/>
                                        </p:tgtEl>
                                        <p:attrNameLst>
                                          <p:attrName>style.visibility</p:attrName>
                                        </p:attrNameLst>
                                      </p:cBhvr>
                                      <p:to>
                                        <p:strVal val="visible"/>
                                      </p:to>
                                    </p:set>
                                    <p:anim calcmode="lin" valueType="num">
                                      <p:cBhvr>
                                        <p:cTn id="96" dur="1000" fill="hold"/>
                                        <p:tgtEl>
                                          <p:spTgt spid="136276"/>
                                        </p:tgtEl>
                                        <p:attrNameLst>
                                          <p:attrName>ppt_w</p:attrName>
                                        </p:attrNameLst>
                                      </p:cBhvr>
                                      <p:tavLst>
                                        <p:tav tm="0">
                                          <p:val>
                                            <p:fltVal val="0"/>
                                          </p:val>
                                        </p:tav>
                                        <p:tav tm="100000">
                                          <p:val>
                                            <p:strVal val="#ppt_w"/>
                                          </p:val>
                                        </p:tav>
                                      </p:tavLst>
                                    </p:anim>
                                    <p:anim calcmode="lin" valueType="num">
                                      <p:cBhvr>
                                        <p:cTn id="97" dur="1000" fill="hold"/>
                                        <p:tgtEl>
                                          <p:spTgt spid="136276"/>
                                        </p:tgtEl>
                                        <p:attrNameLst>
                                          <p:attrName>ppt_h</p:attrName>
                                        </p:attrNameLst>
                                      </p:cBhvr>
                                      <p:tavLst>
                                        <p:tav tm="0">
                                          <p:val>
                                            <p:fltVal val="0"/>
                                          </p:val>
                                        </p:tav>
                                        <p:tav tm="100000">
                                          <p:val>
                                            <p:strVal val="#ppt_h"/>
                                          </p:val>
                                        </p:tav>
                                      </p:tavLst>
                                    </p:anim>
                                    <p:anim calcmode="lin" valueType="num">
                                      <p:cBhvr>
                                        <p:cTn id="98" dur="1000" fill="hold"/>
                                        <p:tgtEl>
                                          <p:spTgt spid="136276"/>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1362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136281"/>
                                        </p:tgtEl>
                                        <p:attrNameLst>
                                          <p:attrName>style.visibility</p:attrName>
                                        </p:attrNameLst>
                                      </p:cBhvr>
                                      <p:to>
                                        <p:strVal val="visible"/>
                                      </p:to>
                                    </p:set>
                                    <p:animEffect transition="in" filter="slide(fromBottom)">
                                      <p:cBhvr>
                                        <p:cTn id="104" dur="2000"/>
                                        <p:tgtEl>
                                          <p:spTgt spid="13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autoUpdateAnimBg="0"/>
      <p:bldP spid="136226" grpId="0" autoUpdateAnimBg="0"/>
      <p:bldP spid="136227" grpId="0" autoUpdateAnimBg="0"/>
      <p:bldP spid="136271" grpId="0" autoUpdateAnimBg="0"/>
      <p:bldP spid="136272" grpId="0" autoUpdateAnimBg="0"/>
      <p:bldP spid="136273" grpId="0" autoUpdateAnimBg="0"/>
      <p:bldP spid="136274" grpId="0" autoUpdateAnimBg="0"/>
      <p:bldP spid="136275" grpId="0" autoUpdateAnimBg="0"/>
      <p:bldP spid="136276" grpId="0" autoUpdateAnimBg="0"/>
      <p:bldP spid="136277" grpId="0"/>
      <p:bldP spid="136281"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rgbClr val="FFFF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rgbClr val="FFFF00"/>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5855</TotalTime>
  <Words>1316</Words>
  <Application>Microsoft Office PowerPoint</Application>
  <PresentationFormat>全屏显示(4:3)</PresentationFormat>
  <Paragraphs>376</Paragraphs>
  <Slides>28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0" baseType="lpstr">
      <vt:lpstr>仿宋_GB2312</vt:lpstr>
      <vt:lpstr>华文行楷</vt:lpstr>
      <vt:lpstr>楷体_GB2312</vt:lpstr>
      <vt:lpstr>隶书</vt:lpstr>
      <vt:lpstr>宋体</vt:lpstr>
      <vt:lpstr>Arial</vt:lpstr>
      <vt:lpstr>Calibri</vt:lpstr>
      <vt:lpstr>Symbol</vt:lpstr>
      <vt:lpstr>Times New Roman</vt:lpstr>
      <vt:lpstr>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JT</cp:lastModifiedBy>
  <cp:revision>464</cp:revision>
  <dcterms:created xsi:type="dcterms:W3CDTF">2002-09-10T13:23:11Z</dcterms:created>
  <dcterms:modified xsi:type="dcterms:W3CDTF">2022-06-07T08:04:02Z</dcterms:modified>
</cp:coreProperties>
</file>