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1" r:id="rId1"/>
    <p:sldMasterId id="2147483682" r:id="rId2"/>
  </p:sldMasterIdLst>
  <p:notesMasterIdLst>
    <p:notesMasterId r:id="rId43"/>
  </p:notesMasterIdLst>
  <p:handoutMasterIdLst>
    <p:handoutMasterId r:id="rId44"/>
  </p:handoutMasterIdLst>
  <p:sldIdLst>
    <p:sldId id="473" r:id="rId3"/>
    <p:sldId id="474" r:id="rId4"/>
    <p:sldId id="491" r:id="rId5"/>
    <p:sldId id="492" r:id="rId6"/>
    <p:sldId id="520" r:id="rId7"/>
    <p:sldId id="498" r:id="rId8"/>
    <p:sldId id="499" r:id="rId9"/>
    <p:sldId id="505" r:id="rId10"/>
    <p:sldId id="506" r:id="rId11"/>
    <p:sldId id="507" r:id="rId12"/>
    <p:sldId id="509" r:id="rId13"/>
    <p:sldId id="521" r:id="rId14"/>
    <p:sldId id="522" r:id="rId15"/>
    <p:sldId id="523" r:id="rId16"/>
    <p:sldId id="531" r:id="rId17"/>
    <p:sldId id="495" r:id="rId18"/>
    <p:sldId id="511" r:id="rId19"/>
    <p:sldId id="512" r:id="rId20"/>
    <p:sldId id="496" r:id="rId21"/>
    <p:sldId id="513" r:id="rId22"/>
    <p:sldId id="524" r:id="rId23"/>
    <p:sldId id="525" r:id="rId24"/>
    <p:sldId id="526" r:id="rId25"/>
    <p:sldId id="481" r:id="rId26"/>
    <p:sldId id="482" r:id="rId27"/>
    <p:sldId id="515" r:id="rId28"/>
    <p:sldId id="519" r:id="rId29"/>
    <p:sldId id="516" r:id="rId30"/>
    <p:sldId id="444" r:id="rId31"/>
    <p:sldId id="445" r:id="rId32"/>
    <p:sldId id="446" r:id="rId33"/>
    <p:sldId id="447" r:id="rId34"/>
    <p:sldId id="475" r:id="rId35"/>
    <p:sldId id="517" r:id="rId36"/>
    <p:sldId id="518" r:id="rId37"/>
    <p:sldId id="527" r:id="rId38"/>
    <p:sldId id="528" r:id="rId39"/>
    <p:sldId id="530" r:id="rId40"/>
    <p:sldId id="529" r:id="rId41"/>
    <p:sldId id="532" r:id="rId42"/>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5295"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p:restoredTop sz="87009" autoAdjust="0"/>
  </p:normalViewPr>
  <p:slideViewPr>
    <p:cSldViewPr snapToGrid="0">
      <p:cViewPr varScale="1">
        <p:scale>
          <a:sx n="86" d="100"/>
          <a:sy n="86" d="100"/>
        </p:scale>
        <p:origin x="864" y="60"/>
      </p:cViewPr>
      <p:guideLst>
        <p:guide orient="horz" pos="1536"/>
        <p:guide pos="5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41" y="-87"/>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9.emf"/><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77EF428-3ED2-B048-BC9F-5E28641F21A9}"/>
              </a:ext>
            </a:extLst>
          </p:cNvPr>
          <p:cNvSpPr>
            <a:spLocks noGrp="1" noChangeArrowheads="1"/>
          </p:cNvSpPr>
          <p:nvPr>
            <p:ph type="hdr" sz="quarter"/>
          </p:nvPr>
        </p:nvSpPr>
        <p:spPr bwMode="auto">
          <a:xfrm>
            <a:off x="0" y="0"/>
            <a:ext cx="31130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defTabSz="979488">
              <a:defRPr sz="1400">
                <a:latin typeface="Times New Roman" pitchFamily="18" charset="0"/>
              </a:defRPr>
            </a:lvl1pPr>
          </a:lstStyle>
          <a:p>
            <a:pPr>
              <a:defRPr/>
            </a:pPr>
            <a:endParaRPr lang="en-US" altLang="zh-CN"/>
          </a:p>
        </p:txBody>
      </p:sp>
      <p:sp>
        <p:nvSpPr>
          <p:cNvPr id="45059" name="Rectangle 3">
            <a:extLst>
              <a:ext uri="{FF2B5EF4-FFF2-40B4-BE49-F238E27FC236}">
                <a16:creationId xmlns:a16="http://schemas.microsoft.com/office/drawing/2014/main" id="{624C3197-1E5F-F046-A840-AC01E70F54E7}"/>
              </a:ext>
            </a:extLst>
          </p:cNvPr>
          <p:cNvSpPr>
            <a:spLocks noGrp="1" noChangeArrowheads="1"/>
          </p:cNvSpPr>
          <p:nvPr>
            <p:ph type="dt" sz="quarter" idx="1"/>
          </p:nvPr>
        </p:nvSpPr>
        <p:spPr bwMode="auto">
          <a:xfrm>
            <a:off x="4051300" y="0"/>
            <a:ext cx="303371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algn="r" defTabSz="979488">
              <a:defRPr sz="1400">
                <a:latin typeface="Times New Roman" pitchFamily="18" charset="0"/>
              </a:defRPr>
            </a:lvl1pPr>
          </a:lstStyle>
          <a:p>
            <a:pPr>
              <a:defRPr/>
            </a:pPr>
            <a:endParaRPr lang="en-US" altLang="zh-CN"/>
          </a:p>
        </p:txBody>
      </p:sp>
      <p:sp>
        <p:nvSpPr>
          <p:cNvPr id="45060" name="Rectangle 4">
            <a:extLst>
              <a:ext uri="{FF2B5EF4-FFF2-40B4-BE49-F238E27FC236}">
                <a16:creationId xmlns:a16="http://schemas.microsoft.com/office/drawing/2014/main" id="{E873FB94-2278-6940-9008-49E6836F6BE6}"/>
              </a:ext>
            </a:extLst>
          </p:cNvPr>
          <p:cNvSpPr>
            <a:spLocks noGrp="1" noChangeArrowheads="1"/>
          </p:cNvSpPr>
          <p:nvPr>
            <p:ph type="ftr" sz="quarter" idx="2"/>
          </p:nvPr>
        </p:nvSpPr>
        <p:spPr bwMode="auto">
          <a:xfrm>
            <a:off x="0" y="9713913"/>
            <a:ext cx="311308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defTabSz="979488">
              <a:defRPr sz="1400">
                <a:latin typeface="Times New Roman" pitchFamily="18" charset="0"/>
              </a:defRPr>
            </a:lvl1pPr>
          </a:lstStyle>
          <a:p>
            <a:pPr>
              <a:defRPr/>
            </a:pPr>
            <a:endParaRPr lang="en-US" altLang="zh-CN"/>
          </a:p>
        </p:txBody>
      </p:sp>
      <p:sp>
        <p:nvSpPr>
          <p:cNvPr id="45061" name="Rectangle 5">
            <a:extLst>
              <a:ext uri="{FF2B5EF4-FFF2-40B4-BE49-F238E27FC236}">
                <a16:creationId xmlns:a16="http://schemas.microsoft.com/office/drawing/2014/main" id="{2E12BEC5-58DA-0F4D-847B-BE5569411890}"/>
              </a:ext>
            </a:extLst>
          </p:cNvPr>
          <p:cNvSpPr>
            <a:spLocks noGrp="1" noChangeArrowheads="1"/>
          </p:cNvSpPr>
          <p:nvPr>
            <p:ph type="sldNum" sz="quarter" idx="3"/>
          </p:nvPr>
        </p:nvSpPr>
        <p:spPr bwMode="auto">
          <a:xfrm>
            <a:off x="4051300" y="9713913"/>
            <a:ext cx="3033713"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algn="r" defTabSz="979488">
              <a:defRPr sz="1400" smtClean="0">
                <a:latin typeface="Times New Roman" charset="0"/>
              </a:defRPr>
            </a:lvl1pPr>
          </a:lstStyle>
          <a:p>
            <a:pPr>
              <a:defRPr/>
            </a:pPr>
            <a:fld id="{3881E0FA-69A4-804D-BAE6-A3119A24A06F}"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32B5A7C-3BFF-A44E-8504-A82249138663}"/>
              </a:ext>
            </a:extLst>
          </p:cNvPr>
          <p:cNvSpPr>
            <a:spLocks noGrp="1" noChangeArrowheads="1"/>
          </p:cNvSpPr>
          <p:nvPr>
            <p:ph type="hdr" sz="quarter"/>
          </p:nvPr>
        </p:nvSpPr>
        <p:spPr bwMode="auto">
          <a:xfrm>
            <a:off x="0" y="0"/>
            <a:ext cx="31130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defTabSz="979488">
              <a:defRPr sz="1400">
                <a:latin typeface="Times New Roman" pitchFamily="18" charset="0"/>
              </a:defRPr>
            </a:lvl1pPr>
          </a:lstStyle>
          <a:p>
            <a:pPr>
              <a:defRPr/>
            </a:pPr>
            <a:endParaRPr lang="zh-CN" altLang="en-US"/>
          </a:p>
        </p:txBody>
      </p:sp>
      <p:sp>
        <p:nvSpPr>
          <p:cNvPr id="44035" name="Rectangle 3">
            <a:extLst>
              <a:ext uri="{FF2B5EF4-FFF2-40B4-BE49-F238E27FC236}">
                <a16:creationId xmlns:a16="http://schemas.microsoft.com/office/drawing/2014/main" id="{1BBABF24-275A-0D47-A842-B3E202C048F7}"/>
              </a:ext>
            </a:extLst>
          </p:cNvPr>
          <p:cNvSpPr>
            <a:spLocks noGrp="1" noChangeArrowheads="1"/>
          </p:cNvSpPr>
          <p:nvPr>
            <p:ph type="dt" idx="1"/>
          </p:nvPr>
        </p:nvSpPr>
        <p:spPr bwMode="auto">
          <a:xfrm>
            <a:off x="4051300" y="0"/>
            <a:ext cx="303371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algn="r" defTabSz="979488">
              <a:defRPr sz="1400">
                <a:latin typeface="Times New Roman" pitchFamily="18" charset="0"/>
              </a:defRPr>
            </a:lvl1pPr>
          </a:lstStyle>
          <a:p>
            <a:pPr>
              <a:defRPr/>
            </a:pPr>
            <a:endParaRPr lang="en-US" altLang="zh-CN"/>
          </a:p>
        </p:txBody>
      </p:sp>
      <p:sp>
        <p:nvSpPr>
          <p:cNvPr id="34820" name="Rectangle 4">
            <a:extLst>
              <a:ext uri="{FF2B5EF4-FFF2-40B4-BE49-F238E27FC236}">
                <a16:creationId xmlns:a16="http://schemas.microsoft.com/office/drawing/2014/main" id="{D83B0BB5-EB13-8447-ACAA-C2BAD11459BA}"/>
              </a:ext>
            </a:extLst>
          </p:cNvPr>
          <p:cNvSpPr>
            <a:spLocks noGrp="1" noRot="1" noChangeAspect="1" noChangeArrowheads="1" noTextEdit="1"/>
          </p:cNvSpPr>
          <p:nvPr>
            <p:ph type="sldImg" idx="2"/>
          </p:nvPr>
        </p:nvSpPr>
        <p:spPr bwMode="auto">
          <a:xfrm>
            <a:off x="90488" y="760413"/>
            <a:ext cx="6908800" cy="3886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44037" name="Rectangle 5">
            <a:extLst>
              <a:ext uri="{FF2B5EF4-FFF2-40B4-BE49-F238E27FC236}">
                <a16:creationId xmlns:a16="http://schemas.microsoft.com/office/drawing/2014/main" id="{64BB871A-7DF0-A147-8DAF-0B95AF8F836E}"/>
              </a:ext>
            </a:extLst>
          </p:cNvPr>
          <p:cNvSpPr>
            <a:spLocks noGrp="1" noChangeArrowheads="1"/>
          </p:cNvSpPr>
          <p:nvPr>
            <p:ph type="body" sz="quarter" idx="3"/>
          </p:nvPr>
        </p:nvSpPr>
        <p:spPr bwMode="auto">
          <a:xfrm>
            <a:off x="936625" y="4899025"/>
            <a:ext cx="5214938"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4038" name="Rectangle 6">
            <a:extLst>
              <a:ext uri="{FF2B5EF4-FFF2-40B4-BE49-F238E27FC236}">
                <a16:creationId xmlns:a16="http://schemas.microsoft.com/office/drawing/2014/main" id="{47A6BAC3-4B56-924A-AD60-BEB63D827BB6}"/>
              </a:ext>
            </a:extLst>
          </p:cNvPr>
          <p:cNvSpPr>
            <a:spLocks noGrp="1" noChangeArrowheads="1"/>
          </p:cNvSpPr>
          <p:nvPr>
            <p:ph type="ftr" sz="quarter" idx="4"/>
          </p:nvPr>
        </p:nvSpPr>
        <p:spPr bwMode="auto">
          <a:xfrm>
            <a:off x="0" y="9713913"/>
            <a:ext cx="311308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defTabSz="979488">
              <a:defRPr sz="1400">
                <a:latin typeface="Times New Roman" pitchFamily="18" charset="0"/>
              </a:defRPr>
            </a:lvl1pPr>
          </a:lstStyle>
          <a:p>
            <a:pPr>
              <a:defRPr/>
            </a:pPr>
            <a:endParaRPr lang="en-US" altLang="zh-CN"/>
          </a:p>
        </p:txBody>
      </p:sp>
      <p:sp>
        <p:nvSpPr>
          <p:cNvPr id="44039" name="Rectangle 7">
            <a:extLst>
              <a:ext uri="{FF2B5EF4-FFF2-40B4-BE49-F238E27FC236}">
                <a16:creationId xmlns:a16="http://schemas.microsoft.com/office/drawing/2014/main" id="{8E48FAEB-1DD2-CD4A-BC42-F91F6A4837E2}"/>
              </a:ext>
            </a:extLst>
          </p:cNvPr>
          <p:cNvSpPr>
            <a:spLocks noGrp="1" noChangeArrowheads="1"/>
          </p:cNvSpPr>
          <p:nvPr>
            <p:ph type="sldNum" sz="quarter" idx="5"/>
          </p:nvPr>
        </p:nvSpPr>
        <p:spPr bwMode="auto">
          <a:xfrm>
            <a:off x="4051300" y="9713913"/>
            <a:ext cx="3033713"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algn="r" defTabSz="979488">
              <a:defRPr sz="1400" smtClean="0">
                <a:latin typeface="Times New Roman" charset="0"/>
              </a:defRPr>
            </a:lvl1pPr>
          </a:lstStyle>
          <a:p>
            <a:pPr>
              <a:defRPr/>
            </a:pPr>
            <a:fld id="{CF3883C4-952D-814D-AF5D-2C3226AE0EC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D29ACA4-A878-404B-8BED-8E929D584866}"/>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35843" name="Rectangle 7">
            <a:extLst>
              <a:ext uri="{FF2B5EF4-FFF2-40B4-BE49-F238E27FC236}">
                <a16:creationId xmlns:a16="http://schemas.microsoft.com/office/drawing/2014/main" id="{035976E3-02D1-E34D-B773-A227D9F569BB}"/>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E0D4071B-3912-164F-942E-1D658390D3A6}" type="slidenum">
              <a:rPr lang="zh-CN" altLang="en-US" smtClean="0">
                <a:latin typeface="Times New Roman" charset="0"/>
              </a:rPr>
              <a:pPr>
                <a:defRPr/>
              </a:pPr>
              <a:t>1</a:t>
            </a:fld>
            <a:endParaRPr lang="en-US" altLang="zh-CN">
              <a:latin typeface="Times New Roman" charset="0"/>
            </a:endParaRPr>
          </a:p>
        </p:txBody>
      </p:sp>
      <p:sp>
        <p:nvSpPr>
          <p:cNvPr id="35844" name="Rectangle 2">
            <a:extLst>
              <a:ext uri="{FF2B5EF4-FFF2-40B4-BE49-F238E27FC236}">
                <a16:creationId xmlns:a16="http://schemas.microsoft.com/office/drawing/2014/main" id="{15D3315C-5576-0041-A888-2EC5F7D550EE}"/>
              </a:ext>
            </a:extLst>
          </p:cNvPr>
          <p:cNvSpPr>
            <a:spLocks noGrp="1" noRot="1" noChangeAspect="1" noChangeArrowheads="1" noTextEdit="1"/>
          </p:cNvSpPr>
          <p:nvPr>
            <p:ph type="sldImg"/>
          </p:nvPr>
        </p:nvSpPr>
        <p:spPr>
          <a:xfrm>
            <a:off x="90488" y="760413"/>
            <a:ext cx="6908800" cy="3886200"/>
          </a:xfrm>
          <a:ln/>
        </p:spPr>
      </p:sp>
      <p:sp>
        <p:nvSpPr>
          <p:cNvPr id="35845" name="Rectangle 3">
            <a:extLst>
              <a:ext uri="{FF2B5EF4-FFF2-40B4-BE49-F238E27FC236}">
                <a16:creationId xmlns:a16="http://schemas.microsoft.com/office/drawing/2014/main" id="{2A26CABF-DDF8-DF45-B8DD-6C9D09AD112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Multiplexers: Two-to-one-line, Four-to-one-line multiplexer, 74HC153, </a:t>
            </a:r>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Don’t care</a:t>
            </a:r>
            <a:endParaRPr lang="zh-CN" altLang="en-US" dirty="0"/>
          </a:p>
        </p:txBody>
      </p:sp>
      <p:sp>
        <p:nvSpPr>
          <p:cNvPr id="4" name="页眉占位符 3"/>
          <p:cNvSpPr>
            <a:spLocks noGrp="1"/>
          </p:cNvSpPr>
          <p:nvPr>
            <p:ph type="hdr" sz="quarter"/>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CF3883C4-952D-814D-AF5D-2C3226AE0EC9}" type="slidenum">
              <a:rPr lang="zh-CN" altLang="en-US" smtClean="0"/>
              <a:pPr>
                <a:defRPr/>
              </a:pPr>
              <a:t>12</a:t>
            </a:fld>
            <a:endParaRPr lang="en-US" altLang="zh-CN"/>
          </a:p>
        </p:txBody>
      </p:sp>
    </p:spTree>
    <p:extLst>
      <p:ext uri="{BB962C8B-B14F-4D97-AF65-F5344CB8AC3E}">
        <p14:creationId xmlns:p14="http://schemas.microsoft.com/office/powerpoint/2010/main" val="41427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CF3883C4-952D-814D-AF5D-2C3226AE0EC9}" type="slidenum">
              <a:rPr lang="zh-CN" altLang="en-US" smtClean="0"/>
              <a:pPr>
                <a:defRPr/>
              </a:pPr>
              <a:t>13</a:t>
            </a:fld>
            <a:endParaRPr lang="en-US" altLang="zh-CN"/>
          </a:p>
        </p:txBody>
      </p:sp>
    </p:spTree>
    <p:extLst>
      <p:ext uri="{BB962C8B-B14F-4D97-AF65-F5344CB8AC3E}">
        <p14:creationId xmlns:p14="http://schemas.microsoft.com/office/powerpoint/2010/main" val="149415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来自于</a:t>
            </a:r>
            <a:r>
              <a:rPr lang="en-US" altLang="zh-CN" dirty="0"/>
              <a:t>74HC85</a:t>
            </a:r>
            <a:r>
              <a:rPr lang="zh-CN" altLang="en-US" dirty="0"/>
              <a:t>应用手册</a:t>
            </a:r>
          </a:p>
        </p:txBody>
      </p:sp>
      <p:sp>
        <p:nvSpPr>
          <p:cNvPr id="4" name="页眉占位符 3"/>
          <p:cNvSpPr>
            <a:spLocks noGrp="1"/>
          </p:cNvSpPr>
          <p:nvPr>
            <p:ph type="hdr" sz="quarter"/>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CF3883C4-952D-814D-AF5D-2C3226AE0EC9}" type="slidenum">
              <a:rPr lang="zh-CN" altLang="en-US" smtClean="0"/>
              <a:pPr>
                <a:defRPr/>
              </a:pPr>
              <a:t>15</a:t>
            </a:fld>
            <a:endParaRPr lang="en-US" altLang="zh-CN"/>
          </a:p>
        </p:txBody>
      </p:sp>
    </p:spTree>
    <p:extLst>
      <p:ext uri="{BB962C8B-B14F-4D97-AF65-F5344CB8AC3E}">
        <p14:creationId xmlns:p14="http://schemas.microsoft.com/office/powerpoint/2010/main" val="1008902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646CE23-2A10-FD4A-9A79-B53F721A135D}"/>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37891" name="Rectangle 7">
            <a:extLst>
              <a:ext uri="{FF2B5EF4-FFF2-40B4-BE49-F238E27FC236}">
                <a16:creationId xmlns:a16="http://schemas.microsoft.com/office/drawing/2014/main" id="{500CF1A1-A06F-5F42-9453-D7279F3DD002}"/>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7E7B1DC1-70CA-844D-9898-95211E3C9C80}" type="slidenum">
              <a:rPr lang="zh-CN" altLang="en-US" smtClean="0">
                <a:latin typeface="Times New Roman" charset="0"/>
              </a:rPr>
              <a:pPr>
                <a:defRPr/>
              </a:pPr>
              <a:t>16</a:t>
            </a:fld>
            <a:endParaRPr lang="en-US" altLang="zh-CN">
              <a:latin typeface="Times New Roman" charset="0"/>
            </a:endParaRPr>
          </a:p>
        </p:txBody>
      </p:sp>
      <p:sp>
        <p:nvSpPr>
          <p:cNvPr id="37892" name="Rectangle 2">
            <a:extLst>
              <a:ext uri="{FF2B5EF4-FFF2-40B4-BE49-F238E27FC236}">
                <a16:creationId xmlns:a16="http://schemas.microsoft.com/office/drawing/2014/main" id="{31899E2A-4735-864A-994C-984915E01364}"/>
              </a:ext>
            </a:extLst>
          </p:cNvPr>
          <p:cNvSpPr>
            <a:spLocks noGrp="1" noRot="1" noChangeAspect="1" noChangeArrowheads="1" noTextEdit="1"/>
          </p:cNvSpPr>
          <p:nvPr>
            <p:ph type="sldImg"/>
          </p:nvPr>
        </p:nvSpPr>
        <p:spPr>
          <a:xfrm>
            <a:off x="139700" y="768350"/>
            <a:ext cx="6819900" cy="3836988"/>
          </a:xfrm>
          <a:ln/>
        </p:spPr>
      </p:sp>
      <p:sp>
        <p:nvSpPr>
          <p:cNvPr id="37893" name="Rectangle 3">
            <a:extLst>
              <a:ext uri="{FF2B5EF4-FFF2-40B4-BE49-F238E27FC236}">
                <a16:creationId xmlns:a16="http://schemas.microsoft.com/office/drawing/2014/main" id="{97B44463-0614-9A47-8C95-5D20BDB4FDB6}"/>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3CEC502-83F4-E34A-BDAF-95274C8F5A5D}"/>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38915" name="Rectangle 7">
            <a:extLst>
              <a:ext uri="{FF2B5EF4-FFF2-40B4-BE49-F238E27FC236}">
                <a16:creationId xmlns:a16="http://schemas.microsoft.com/office/drawing/2014/main" id="{E280E646-AA65-CF4F-A539-B3693BAA9A7A}"/>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BC5B9487-EE8C-634E-A45B-3E6C530CD75E}" type="slidenum">
              <a:rPr lang="zh-CN" altLang="en-US" smtClean="0">
                <a:latin typeface="Times New Roman" charset="0"/>
              </a:rPr>
              <a:pPr>
                <a:defRPr/>
              </a:pPr>
              <a:t>18</a:t>
            </a:fld>
            <a:endParaRPr lang="en-US" altLang="zh-CN">
              <a:latin typeface="Times New Roman" charset="0"/>
            </a:endParaRPr>
          </a:p>
        </p:txBody>
      </p:sp>
      <p:sp>
        <p:nvSpPr>
          <p:cNvPr id="38916" name="Rectangle 2">
            <a:extLst>
              <a:ext uri="{FF2B5EF4-FFF2-40B4-BE49-F238E27FC236}">
                <a16:creationId xmlns:a16="http://schemas.microsoft.com/office/drawing/2014/main" id="{CF61BA14-9260-C241-BD0A-F8A7EF6EFCF2}"/>
              </a:ext>
            </a:extLst>
          </p:cNvPr>
          <p:cNvSpPr>
            <a:spLocks noGrp="1" noRot="1" noChangeAspect="1" noChangeArrowheads="1" noTextEdit="1"/>
          </p:cNvSpPr>
          <p:nvPr>
            <p:ph type="sldImg"/>
          </p:nvPr>
        </p:nvSpPr>
        <p:spPr>
          <a:xfrm>
            <a:off x="90488" y="760413"/>
            <a:ext cx="6908800" cy="3886200"/>
          </a:xfrm>
          <a:ln/>
        </p:spPr>
      </p:sp>
      <p:sp>
        <p:nvSpPr>
          <p:cNvPr id="38917" name="Rectangle 3">
            <a:extLst>
              <a:ext uri="{FF2B5EF4-FFF2-40B4-BE49-F238E27FC236}">
                <a16:creationId xmlns:a16="http://schemas.microsoft.com/office/drawing/2014/main" id="{27EDA5C6-FA1E-4B40-B0E8-E8FAD6B0258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Two 74HC151s combined to form a 16-input multiplexer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929EAF4-5C93-7E4A-B44E-189BAE384133}"/>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39939" name="Rectangle 7">
            <a:extLst>
              <a:ext uri="{FF2B5EF4-FFF2-40B4-BE49-F238E27FC236}">
                <a16:creationId xmlns:a16="http://schemas.microsoft.com/office/drawing/2014/main" id="{5226F818-D87B-6F4C-8623-65392EBE2FB9}"/>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2A4ACC86-3E15-1448-AA6B-5EE68AF8D070}" type="slidenum">
              <a:rPr lang="zh-CN" altLang="en-US" smtClean="0">
                <a:latin typeface="Times New Roman" charset="0"/>
              </a:rPr>
              <a:pPr>
                <a:defRPr/>
              </a:pPr>
              <a:t>19</a:t>
            </a:fld>
            <a:endParaRPr lang="en-US" altLang="zh-CN">
              <a:latin typeface="Times New Roman" charset="0"/>
            </a:endParaRPr>
          </a:p>
        </p:txBody>
      </p:sp>
      <p:sp>
        <p:nvSpPr>
          <p:cNvPr id="39940" name="Rectangle 2">
            <a:extLst>
              <a:ext uri="{FF2B5EF4-FFF2-40B4-BE49-F238E27FC236}">
                <a16:creationId xmlns:a16="http://schemas.microsoft.com/office/drawing/2014/main" id="{F003711E-7177-6746-92D6-B1B160B44477}"/>
              </a:ext>
            </a:extLst>
          </p:cNvPr>
          <p:cNvSpPr>
            <a:spLocks noGrp="1" noRot="1" noChangeAspect="1" noChangeArrowheads="1" noTextEdit="1"/>
          </p:cNvSpPr>
          <p:nvPr>
            <p:ph type="sldImg"/>
          </p:nvPr>
        </p:nvSpPr>
        <p:spPr>
          <a:xfrm>
            <a:off x="139700" y="768350"/>
            <a:ext cx="6819900" cy="3836988"/>
          </a:xfrm>
          <a:ln/>
        </p:spPr>
      </p:sp>
      <p:sp>
        <p:nvSpPr>
          <p:cNvPr id="39941" name="Rectangle 3">
            <a:extLst>
              <a:ext uri="{FF2B5EF4-FFF2-40B4-BE49-F238E27FC236}">
                <a16:creationId xmlns:a16="http://schemas.microsoft.com/office/drawing/2014/main" id="{FF697707-E3A1-BA4D-B642-42C6163137F9}"/>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0DA39F9-FF19-274E-8326-373916088976}"/>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0963" name="Rectangle 7">
            <a:extLst>
              <a:ext uri="{FF2B5EF4-FFF2-40B4-BE49-F238E27FC236}">
                <a16:creationId xmlns:a16="http://schemas.microsoft.com/office/drawing/2014/main" id="{FEF1C351-F971-8D40-A866-7836967D21A0}"/>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12E3D84E-95FB-B247-B0C4-F4D0894BB534}" type="slidenum">
              <a:rPr lang="zh-CN" altLang="en-US" smtClean="0">
                <a:latin typeface="Times New Roman" charset="0"/>
              </a:rPr>
              <a:pPr>
                <a:defRPr/>
              </a:pPr>
              <a:t>20</a:t>
            </a:fld>
            <a:endParaRPr lang="en-US" altLang="zh-CN">
              <a:latin typeface="Times New Roman" charset="0"/>
            </a:endParaRPr>
          </a:p>
        </p:txBody>
      </p:sp>
      <p:sp>
        <p:nvSpPr>
          <p:cNvPr id="40964" name="Rectangle 2">
            <a:extLst>
              <a:ext uri="{FF2B5EF4-FFF2-40B4-BE49-F238E27FC236}">
                <a16:creationId xmlns:a16="http://schemas.microsoft.com/office/drawing/2014/main" id="{B284A087-E4A3-0D4F-974F-1F1F71A29D93}"/>
              </a:ext>
            </a:extLst>
          </p:cNvPr>
          <p:cNvSpPr>
            <a:spLocks noGrp="1" noRot="1" noChangeAspect="1" noChangeArrowheads="1" noTextEdit="1"/>
          </p:cNvSpPr>
          <p:nvPr>
            <p:ph type="sldImg"/>
          </p:nvPr>
        </p:nvSpPr>
        <p:spPr>
          <a:xfrm>
            <a:off x="90488" y="760413"/>
            <a:ext cx="6908800" cy="3886200"/>
          </a:xfrm>
          <a:ln/>
        </p:spPr>
      </p:sp>
      <p:sp>
        <p:nvSpPr>
          <p:cNvPr id="40965" name="Rectangle 3">
            <a:extLst>
              <a:ext uri="{FF2B5EF4-FFF2-40B4-BE49-F238E27FC236}">
                <a16:creationId xmlns:a16="http://schemas.microsoft.com/office/drawing/2014/main" id="{EAC7EFCC-EC82-E948-B0B2-DB584FBD545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An eight-input multiplexer can be used to implement the logic circuit that satisfies the given truth table.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CF3883C4-952D-814D-AF5D-2C3226AE0EC9}" type="slidenum">
              <a:rPr lang="zh-CN" altLang="en-US" smtClean="0"/>
              <a:pPr>
                <a:defRPr/>
              </a:pPr>
              <a:t>21</a:t>
            </a:fld>
            <a:endParaRPr lang="en-US" altLang="zh-CN"/>
          </a:p>
        </p:txBody>
      </p:sp>
    </p:spTree>
    <p:extLst>
      <p:ext uri="{BB962C8B-B14F-4D97-AF65-F5344CB8AC3E}">
        <p14:creationId xmlns:p14="http://schemas.microsoft.com/office/powerpoint/2010/main" val="1247277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2192D4B-AA91-D444-A9D7-B1A8C8484181}"/>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8131" name="Rectangle 7">
            <a:extLst>
              <a:ext uri="{FF2B5EF4-FFF2-40B4-BE49-F238E27FC236}">
                <a16:creationId xmlns:a16="http://schemas.microsoft.com/office/drawing/2014/main" id="{487123FF-78E2-534B-B2DC-DE586479F0E1}"/>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A6DC284E-AFB1-1745-A21B-AFDD96866EB4}" type="slidenum">
              <a:rPr lang="zh-CN" altLang="en-US" smtClean="0">
                <a:latin typeface="Times New Roman" charset="0"/>
              </a:rPr>
              <a:pPr>
                <a:defRPr/>
              </a:pPr>
              <a:t>24</a:t>
            </a:fld>
            <a:endParaRPr lang="en-US" altLang="zh-CN">
              <a:latin typeface="Times New Roman" charset="0"/>
            </a:endParaRPr>
          </a:p>
        </p:txBody>
      </p:sp>
      <p:sp>
        <p:nvSpPr>
          <p:cNvPr id="48132" name="Rectangle 2">
            <a:extLst>
              <a:ext uri="{FF2B5EF4-FFF2-40B4-BE49-F238E27FC236}">
                <a16:creationId xmlns:a16="http://schemas.microsoft.com/office/drawing/2014/main" id="{A70FF210-F6C8-B248-85AE-FC76DBE6C11D}"/>
              </a:ext>
            </a:extLst>
          </p:cNvPr>
          <p:cNvSpPr>
            <a:spLocks noGrp="1" noRot="1" noChangeAspect="1" noChangeArrowheads="1" noTextEdit="1"/>
          </p:cNvSpPr>
          <p:nvPr>
            <p:ph type="sldImg"/>
          </p:nvPr>
        </p:nvSpPr>
        <p:spPr>
          <a:xfrm>
            <a:off x="139700" y="768350"/>
            <a:ext cx="6819900" cy="3836988"/>
          </a:xfrm>
          <a:ln/>
        </p:spPr>
      </p:sp>
      <p:sp>
        <p:nvSpPr>
          <p:cNvPr id="48133" name="Rectangle 3">
            <a:extLst>
              <a:ext uri="{FF2B5EF4-FFF2-40B4-BE49-F238E27FC236}">
                <a16:creationId xmlns:a16="http://schemas.microsoft.com/office/drawing/2014/main" id="{00249573-88C1-5D4B-BD7C-A07D037B5E68}"/>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98F822F-394D-E04A-94C4-7FD38E55BC5F}"/>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9155" name="Rectangle 7">
            <a:extLst>
              <a:ext uri="{FF2B5EF4-FFF2-40B4-BE49-F238E27FC236}">
                <a16:creationId xmlns:a16="http://schemas.microsoft.com/office/drawing/2014/main" id="{A4EBCC3E-AF42-A844-830A-B43E1D0D48C0}"/>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EAC385C0-420D-7D4A-A35B-18155D649351}" type="slidenum">
              <a:rPr lang="zh-CN" altLang="en-US" smtClean="0">
                <a:latin typeface="Times New Roman" charset="0"/>
              </a:rPr>
              <a:pPr>
                <a:defRPr/>
              </a:pPr>
              <a:t>25</a:t>
            </a:fld>
            <a:endParaRPr lang="en-US" altLang="zh-CN">
              <a:latin typeface="Times New Roman" charset="0"/>
            </a:endParaRPr>
          </a:p>
        </p:txBody>
      </p:sp>
      <p:sp>
        <p:nvSpPr>
          <p:cNvPr id="49156" name="Rectangle 2">
            <a:extLst>
              <a:ext uri="{FF2B5EF4-FFF2-40B4-BE49-F238E27FC236}">
                <a16:creationId xmlns:a16="http://schemas.microsoft.com/office/drawing/2014/main" id="{1830C0EA-8C9E-7642-9C09-8A90AC2D913F}"/>
              </a:ext>
            </a:extLst>
          </p:cNvPr>
          <p:cNvSpPr>
            <a:spLocks noGrp="1" noRot="1" noChangeAspect="1" noChangeArrowheads="1" noTextEdit="1"/>
          </p:cNvSpPr>
          <p:nvPr>
            <p:ph type="sldImg"/>
          </p:nvPr>
        </p:nvSpPr>
        <p:spPr>
          <a:xfrm>
            <a:off x="139700" y="768350"/>
            <a:ext cx="6819900" cy="3836988"/>
          </a:xfrm>
          <a:ln/>
        </p:spPr>
      </p:sp>
      <p:sp>
        <p:nvSpPr>
          <p:cNvPr id="49157" name="Rectangle 3">
            <a:extLst>
              <a:ext uri="{FF2B5EF4-FFF2-40B4-BE49-F238E27FC236}">
                <a16:creationId xmlns:a16="http://schemas.microsoft.com/office/drawing/2014/main" id="{2E957590-5EDE-C34B-BBF5-75A9884D03E8}"/>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0C060FA-C0D0-6445-A1E8-FE249BDBE745}"/>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36867" name="Rectangle 7">
            <a:extLst>
              <a:ext uri="{FF2B5EF4-FFF2-40B4-BE49-F238E27FC236}">
                <a16:creationId xmlns:a16="http://schemas.microsoft.com/office/drawing/2014/main" id="{F6BDA115-606C-7C42-81AD-9B28A504112F}"/>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82787ED9-C8D1-FD49-AF9D-5429DBD15C38}" type="slidenum">
              <a:rPr lang="zh-CN" altLang="en-US" smtClean="0">
                <a:latin typeface="Times New Roman" charset="0"/>
              </a:rPr>
              <a:pPr>
                <a:defRPr/>
              </a:pPr>
              <a:t>4</a:t>
            </a:fld>
            <a:endParaRPr lang="en-US" altLang="zh-CN">
              <a:latin typeface="Times New Roman" charset="0"/>
            </a:endParaRPr>
          </a:p>
        </p:txBody>
      </p:sp>
      <p:sp>
        <p:nvSpPr>
          <p:cNvPr id="36868" name="Rectangle 2">
            <a:extLst>
              <a:ext uri="{FF2B5EF4-FFF2-40B4-BE49-F238E27FC236}">
                <a16:creationId xmlns:a16="http://schemas.microsoft.com/office/drawing/2014/main" id="{B3502062-9444-2844-AF32-ADAAE0B19181}"/>
              </a:ext>
            </a:extLst>
          </p:cNvPr>
          <p:cNvSpPr>
            <a:spLocks noGrp="1" noRot="1" noChangeAspect="1" noChangeArrowheads="1" noTextEdit="1"/>
          </p:cNvSpPr>
          <p:nvPr>
            <p:ph type="sldImg"/>
          </p:nvPr>
        </p:nvSpPr>
        <p:spPr>
          <a:xfrm>
            <a:off x="139700" y="768350"/>
            <a:ext cx="6819900" cy="3836988"/>
          </a:xfrm>
          <a:ln/>
        </p:spPr>
      </p:sp>
      <p:sp>
        <p:nvSpPr>
          <p:cNvPr id="36869" name="Rectangle 3">
            <a:extLst>
              <a:ext uri="{FF2B5EF4-FFF2-40B4-BE49-F238E27FC236}">
                <a16:creationId xmlns:a16="http://schemas.microsoft.com/office/drawing/2014/main" id="{442A32E0-4E44-8F47-9861-AF8A1EFDF9D3}"/>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D1227FC-684D-4D4C-8867-937CDD8B772B}"/>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0179" name="Rectangle 7">
            <a:extLst>
              <a:ext uri="{FF2B5EF4-FFF2-40B4-BE49-F238E27FC236}">
                <a16:creationId xmlns:a16="http://schemas.microsoft.com/office/drawing/2014/main" id="{ACD22553-9F96-2E4B-A3D1-0D425079014A}"/>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2DD734D0-95EF-9F46-BF87-CC8A2E9B3117}" type="slidenum">
              <a:rPr lang="zh-CN" altLang="en-US" smtClean="0">
                <a:latin typeface="Times New Roman" charset="0"/>
              </a:rPr>
              <a:pPr>
                <a:defRPr/>
              </a:pPr>
              <a:t>26</a:t>
            </a:fld>
            <a:endParaRPr lang="en-US" altLang="zh-CN">
              <a:latin typeface="Times New Roman" charset="0"/>
            </a:endParaRPr>
          </a:p>
        </p:txBody>
      </p:sp>
      <p:sp>
        <p:nvSpPr>
          <p:cNvPr id="50180" name="Rectangle 2">
            <a:extLst>
              <a:ext uri="{FF2B5EF4-FFF2-40B4-BE49-F238E27FC236}">
                <a16:creationId xmlns:a16="http://schemas.microsoft.com/office/drawing/2014/main" id="{37D91ECA-5212-F84E-BE48-FB151CD62D70}"/>
              </a:ext>
            </a:extLst>
          </p:cNvPr>
          <p:cNvSpPr>
            <a:spLocks noGrp="1" noRot="1" noChangeAspect="1" noChangeArrowheads="1" noTextEdit="1"/>
          </p:cNvSpPr>
          <p:nvPr>
            <p:ph type="sldImg"/>
          </p:nvPr>
        </p:nvSpPr>
        <p:spPr>
          <a:xfrm>
            <a:off x="90488" y="760413"/>
            <a:ext cx="6908800" cy="3886200"/>
          </a:xfrm>
          <a:ln/>
        </p:spPr>
      </p:sp>
      <p:sp>
        <p:nvSpPr>
          <p:cNvPr id="50181" name="Rectangle 3">
            <a:extLst>
              <a:ext uri="{FF2B5EF4-FFF2-40B4-BE49-F238E27FC236}">
                <a16:creationId xmlns:a16="http://schemas.microsoft.com/office/drawing/2014/main" id="{CDF6036C-7E2A-9B4A-88B6-FE8DEA81360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A common-anode type, the anodes of all of the segments are tied together to Vcc.</a:t>
            </a:r>
          </a:p>
          <a:p>
            <a:pPr eaLnBrk="1" hangingPunct="1">
              <a:defRPr/>
            </a:pPr>
            <a:r>
              <a:rPr lang="en-US" altLang="zh-CN">
                <a:ea typeface="宋体" charset="-122"/>
              </a:rPr>
              <a:t>A common-cathode arrangement where the cathodes of all of the segments are tied together and connected to ground.</a:t>
            </a:r>
          </a:p>
          <a:p>
            <a:pPr eaLnBrk="1" hangingPunct="1">
              <a:defRPr/>
            </a:pPr>
            <a:r>
              <a:rPr lang="en-US" altLang="zh-CN">
                <a:ea typeface="宋体" charset="-122"/>
              </a:rPr>
              <a:t>Each segment of a typical 7-segment LED display is rated to operate at 10mA at 2.7V for normal brightness.</a:t>
            </a:r>
          </a:p>
          <a:p>
            <a:pPr eaLnBrk="1" hangingPunct="1">
              <a:defRPr/>
            </a:pPr>
            <a:r>
              <a:rPr lang="en-US" altLang="zh-CN">
                <a:ea typeface="宋体" charset="-122"/>
              </a:rPr>
              <a:t>Calculate the value of the current-limiting resistor needed to produce approximately 10mA per segment.</a:t>
            </a:r>
          </a:p>
          <a:p>
            <a:pPr eaLnBrk="1" hangingPunct="1">
              <a:defRPr/>
            </a:pPr>
            <a:r>
              <a:rPr lang="en-US" altLang="zh-CN">
                <a:ea typeface="宋体" charset="-122"/>
              </a:rPr>
              <a:t>Rs=2.3V/10mA=230</a:t>
            </a:r>
            <a:r>
              <a:rPr lang="el-GR" altLang="zh-CN">
                <a:ea typeface="宋体" charset="-122"/>
              </a:rPr>
              <a:t>Ω</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1B27E9-C576-A242-B0B2-5642DD105DD9}"/>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1203" name="Rectangle 7">
            <a:extLst>
              <a:ext uri="{FF2B5EF4-FFF2-40B4-BE49-F238E27FC236}">
                <a16:creationId xmlns:a16="http://schemas.microsoft.com/office/drawing/2014/main" id="{77FC1A6B-B996-4C46-AA12-2A3B3DE688C5}"/>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26297C1C-A1D2-584F-8278-398D262B0408}" type="slidenum">
              <a:rPr lang="zh-CN" altLang="en-US" smtClean="0">
                <a:latin typeface="Times New Roman" charset="0"/>
              </a:rPr>
              <a:pPr>
                <a:defRPr/>
              </a:pPr>
              <a:t>27</a:t>
            </a:fld>
            <a:endParaRPr lang="en-US" altLang="zh-CN">
              <a:latin typeface="Times New Roman" charset="0"/>
            </a:endParaRPr>
          </a:p>
        </p:txBody>
      </p:sp>
      <p:sp>
        <p:nvSpPr>
          <p:cNvPr id="51204" name="Rectangle 2">
            <a:extLst>
              <a:ext uri="{FF2B5EF4-FFF2-40B4-BE49-F238E27FC236}">
                <a16:creationId xmlns:a16="http://schemas.microsoft.com/office/drawing/2014/main" id="{4C12081C-019F-7E4B-BC6E-F34E2B4FF2E4}"/>
              </a:ext>
            </a:extLst>
          </p:cNvPr>
          <p:cNvSpPr>
            <a:spLocks noGrp="1" noRot="1" noChangeAspect="1" noChangeArrowheads="1" noTextEdit="1"/>
          </p:cNvSpPr>
          <p:nvPr>
            <p:ph type="sldImg"/>
          </p:nvPr>
        </p:nvSpPr>
        <p:spPr>
          <a:xfrm>
            <a:off x="90488" y="760413"/>
            <a:ext cx="6908800" cy="3886200"/>
          </a:xfrm>
          <a:ln/>
        </p:spPr>
      </p:sp>
      <p:sp>
        <p:nvSpPr>
          <p:cNvPr id="51205" name="Rectangle 3">
            <a:extLst>
              <a:ext uri="{FF2B5EF4-FFF2-40B4-BE49-F238E27FC236}">
                <a16:creationId xmlns:a16="http://schemas.microsoft.com/office/drawing/2014/main" id="{C95C15D7-DF0B-764D-8B61-1EBE6752ED8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Crossed the connections to the e and f segments.</a:t>
            </a:r>
          </a:p>
          <a:p>
            <a:pPr eaLnBrk="1" hangingPunct="1">
              <a:defRPr/>
            </a:pPr>
            <a:r>
              <a:rPr lang="en-US" altLang="zh-CN">
                <a:ea typeface="宋体" charset="-122"/>
              </a:rPr>
              <a:t>As circuits and systems become more complex, the number of possible causes of failure obviously increases.</a:t>
            </a:r>
          </a:p>
          <a:p>
            <a:pPr eaLnBrk="1" hangingPunct="1">
              <a:defRPr/>
            </a:pPr>
            <a:r>
              <a:rPr lang="en-US" altLang="zh-CN">
                <a:ea typeface="宋体" charset="-122"/>
              </a:rPr>
              <a:t>Whereas the procedure for fault isolation and correction remains essentially the same, the application of the observation/analysis process is more important for complex circuits because it helps the troubleshooter narrow the location of the fault to a small area of the circuit.</a:t>
            </a:r>
          </a:p>
          <a:p>
            <a:pPr eaLnBrk="1" hangingPunct="1">
              <a:defRPr/>
            </a:pPr>
            <a:r>
              <a:rPr lang="en-US" altLang="zh-CN">
                <a:ea typeface="宋体" charset="-122"/>
              </a:rPr>
              <a:t>Observing the symptoms of the failure, and reasoning through the operation, the troubleshooter can often predict the possible faults before</a:t>
            </a:r>
          </a:p>
          <a:p>
            <a:pPr eaLnBrk="1" hangingPunct="1">
              <a:defRPr/>
            </a:pPr>
            <a:r>
              <a:rPr lang="en-US" altLang="zh-CN">
                <a:ea typeface="宋体" charset="-122"/>
              </a:rPr>
              <a:t>ever picking up a logic probe or an oscilloscope.</a:t>
            </a:r>
          </a:p>
          <a:p>
            <a:pPr eaLnBrk="1" hangingPunct="1">
              <a:defRPr/>
            </a:pPr>
            <a:r>
              <a:rPr lang="en-US" altLang="zh-CN">
                <a:ea typeface="宋体" charset="-122"/>
              </a:rPr>
              <a:t>Another vital strategy in troubleshooting is known as divide-and-conquer.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DEABCB2-6EF5-0248-9C29-18AF53A5CCFB}"/>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2227" name="Rectangle 7">
            <a:extLst>
              <a:ext uri="{FF2B5EF4-FFF2-40B4-BE49-F238E27FC236}">
                <a16:creationId xmlns:a16="http://schemas.microsoft.com/office/drawing/2014/main" id="{45FB22F5-ADBE-F64D-99FB-079D2451072C}"/>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4101F87B-DBE2-214C-AF0E-9648A9A0ED4D}" type="slidenum">
              <a:rPr lang="zh-CN" altLang="en-US" smtClean="0">
                <a:latin typeface="Times New Roman" charset="0"/>
              </a:rPr>
              <a:pPr>
                <a:defRPr/>
              </a:pPr>
              <a:t>28</a:t>
            </a:fld>
            <a:endParaRPr lang="en-US" altLang="zh-CN">
              <a:latin typeface="Times New Roman" charset="0"/>
            </a:endParaRPr>
          </a:p>
        </p:txBody>
      </p:sp>
      <p:sp>
        <p:nvSpPr>
          <p:cNvPr id="52228" name="Rectangle 2">
            <a:extLst>
              <a:ext uri="{FF2B5EF4-FFF2-40B4-BE49-F238E27FC236}">
                <a16:creationId xmlns:a16="http://schemas.microsoft.com/office/drawing/2014/main" id="{17A27D15-D74D-4249-939D-49F33C22A935}"/>
              </a:ext>
            </a:extLst>
          </p:cNvPr>
          <p:cNvSpPr>
            <a:spLocks noGrp="1" noRot="1" noChangeAspect="1" noChangeArrowheads="1" noTextEdit="1"/>
          </p:cNvSpPr>
          <p:nvPr>
            <p:ph type="sldImg"/>
          </p:nvPr>
        </p:nvSpPr>
        <p:spPr>
          <a:xfrm>
            <a:off x="90488" y="760413"/>
            <a:ext cx="6908800" cy="3886200"/>
          </a:xfrm>
          <a:ln/>
        </p:spPr>
      </p:sp>
      <p:sp>
        <p:nvSpPr>
          <p:cNvPr id="52229" name="Rectangle 3">
            <a:extLst>
              <a:ext uri="{FF2B5EF4-FFF2-40B4-BE49-F238E27FC236}">
                <a16:creationId xmlns:a16="http://schemas.microsoft.com/office/drawing/2014/main" id="{4A3C5A2C-0DB3-8246-B0A8-93FE3B4A4FC5}"/>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“Crossed” the connections to the e and f segments.</a:t>
            </a:r>
          </a:p>
          <a:p>
            <a:pPr eaLnBrk="1" hangingPunct="1">
              <a:defRPr/>
            </a:pPr>
            <a:endParaRPr lang="en-US" altLang="zh-CN">
              <a:ea typeface="宋体" charset="-122"/>
            </a:endParaRPr>
          </a:p>
          <a:p>
            <a:pPr eaLnBrk="1" hangingPunct="1">
              <a:defRPr/>
            </a:pPr>
            <a:r>
              <a:rPr lang="en-US" altLang="zh-CN">
                <a:ea typeface="宋体" charset="-122"/>
              </a:rPr>
              <a:t>As circuits and systems become more complex, the number of possible causes of failure obviously increases.</a:t>
            </a:r>
          </a:p>
          <a:p>
            <a:pPr eaLnBrk="1" hangingPunct="1">
              <a:defRPr/>
            </a:pPr>
            <a:r>
              <a:rPr lang="en-US" altLang="zh-CN">
                <a:ea typeface="宋体" charset="-122"/>
              </a:rPr>
              <a:t>Whereas the procedure for fault isolation and correction remains essentially the same, the application of the observation/analysis process is more important for complex circuits because it helps the troubleshooter narrow the location of the fault to a small area of the circuit.</a:t>
            </a:r>
          </a:p>
          <a:p>
            <a:pPr eaLnBrk="1" hangingPunct="1">
              <a:defRPr/>
            </a:pPr>
            <a:r>
              <a:rPr lang="en-US" altLang="zh-CN">
                <a:ea typeface="宋体" charset="-122"/>
              </a:rPr>
              <a:t>Observing the symptoms of the failure, and reasoning through the operation, the troubleshooter can often predict the possible faults before</a:t>
            </a:r>
          </a:p>
          <a:p>
            <a:pPr eaLnBrk="1" hangingPunct="1">
              <a:defRPr/>
            </a:pPr>
            <a:r>
              <a:rPr lang="en-US" altLang="zh-CN">
                <a:ea typeface="宋体" charset="-122"/>
              </a:rPr>
              <a:t>ever picking up a logic probe or an oscilloscope.</a:t>
            </a:r>
          </a:p>
          <a:p>
            <a:pPr eaLnBrk="1" hangingPunct="1">
              <a:defRPr/>
            </a:pPr>
            <a:r>
              <a:rPr lang="en-US" altLang="zh-CN">
                <a:ea typeface="宋体" charset="-122"/>
              </a:rPr>
              <a:t>Another vital strategy in troubleshooting is known as divide-and-conquer.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502F732-DDE4-C54C-A5E4-E5EE5B279F0F}"/>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3251" name="Rectangle 7">
            <a:extLst>
              <a:ext uri="{FF2B5EF4-FFF2-40B4-BE49-F238E27FC236}">
                <a16:creationId xmlns:a16="http://schemas.microsoft.com/office/drawing/2014/main" id="{8A5F2F55-6579-CD4B-AA67-DBAAAEFDF247}"/>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5B8BC277-3C67-8C45-A36B-BA6C00B6C754}" type="slidenum">
              <a:rPr lang="zh-CN" altLang="en-US" smtClean="0">
                <a:latin typeface="Times New Roman" charset="0"/>
              </a:rPr>
              <a:pPr>
                <a:defRPr/>
              </a:pPr>
              <a:t>29</a:t>
            </a:fld>
            <a:endParaRPr lang="en-US" altLang="zh-CN">
              <a:latin typeface="Times New Roman" charset="0"/>
            </a:endParaRPr>
          </a:p>
        </p:txBody>
      </p:sp>
      <p:sp>
        <p:nvSpPr>
          <p:cNvPr id="53252" name="Rectangle 2">
            <a:extLst>
              <a:ext uri="{FF2B5EF4-FFF2-40B4-BE49-F238E27FC236}">
                <a16:creationId xmlns:a16="http://schemas.microsoft.com/office/drawing/2014/main" id="{5ACB2050-27EB-E147-8CDF-6EA9E88468F8}"/>
              </a:ext>
            </a:extLst>
          </p:cNvPr>
          <p:cNvSpPr>
            <a:spLocks noGrp="1" noRot="1" noChangeAspect="1" noChangeArrowheads="1" noTextEdit="1"/>
          </p:cNvSpPr>
          <p:nvPr>
            <p:ph type="sldImg"/>
          </p:nvPr>
        </p:nvSpPr>
        <p:spPr>
          <a:xfrm>
            <a:off x="139700" y="768350"/>
            <a:ext cx="6819900" cy="3836988"/>
          </a:xfrm>
          <a:ln/>
        </p:spPr>
      </p:sp>
      <p:sp>
        <p:nvSpPr>
          <p:cNvPr id="53253" name="Rectangle 3">
            <a:extLst>
              <a:ext uri="{FF2B5EF4-FFF2-40B4-BE49-F238E27FC236}">
                <a16:creationId xmlns:a16="http://schemas.microsoft.com/office/drawing/2014/main" id="{7BD7B46A-4DD0-7C4C-95B2-BD7B556F7FBE}"/>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5EB7657-8C30-F84E-AA88-832EBEBD8532}"/>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4275" name="Rectangle 7">
            <a:extLst>
              <a:ext uri="{FF2B5EF4-FFF2-40B4-BE49-F238E27FC236}">
                <a16:creationId xmlns:a16="http://schemas.microsoft.com/office/drawing/2014/main" id="{3AFCDB90-8006-8244-8B5C-FAFAC357398D}"/>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FD14D885-2EC1-9C41-9DD6-AF380DE78FF6}" type="slidenum">
              <a:rPr lang="zh-CN" altLang="en-US" smtClean="0">
                <a:latin typeface="Times New Roman" charset="0"/>
              </a:rPr>
              <a:pPr>
                <a:defRPr/>
              </a:pPr>
              <a:t>30</a:t>
            </a:fld>
            <a:endParaRPr lang="en-US" altLang="zh-CN">
              <a:latin typeface="Times New Roman" charset="0"/>
            </a:endParaRPr>
          </a:p>
        </p:txBody>
      </p:sp>
      <p:sp>
        <p:nvSpPr>
          <p:cNvPr id="54276" name="Rectangle 2">
            <a:extLst>
              <a:ext uri="{FF2B5EF4-FFF2-40B4-BE49-F238E27FC236}">
                <a16:creationId xmlns:a16="http://schemas.microsoft.com/office/drawing/2014/main" id="{B98E8302-F17B-1641-9CFB-4441DF6FD6FB}"/>
              </a:ext>
            </a:extLst>
          </p:cNvPr>
          <p:cNvSpPr>
            <a:spLocks noGrp="1" noRot="1" noChangeAspect="1" noChangeArrowheads="1" noTextEdit="1"/>
          </p:cNvSpPr>
          <p:nvPr>
            <p:ph type="sldImg"/>
          </p:nvPr>
        </p:nvSpPr>
        <p:spPr>
          <a:xfrm>
            <a:off x="139700" y="768350"/>
            <a:ext cx="6819900" cy="3836988"/>
          </a:xfrm>
          <a:ln/>
        </p:spPr>
      </p:sp>
      <p:sp>
        <p:nvSpPr>
          <p:cNvPr id="54277" name="Rectangle 3">
            <a:extLst>
              <a:ext uri="{FF2B5EF4-FFF2-40B4-BE49-F238E27FC236}">
                <a16:creationId xmlns:a16="http://schemas.microsoft.com/office/drawing/2014/main" id="{420A743D-91EB-6F41-8907-70D53FE10445}"/>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7DB7C19-9FF5-4E40-8BAD-7AEBDDE792FF}"/>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5299" name="Rectangle 7">
            <a:extLst>
              <a:ext uri="{FF2B5EF4-FFF2-40B4-BE49-F238E27FC236}">
                <a16:creationId xmlns:a16="http://schemas.microsoft.com/office/drawing/2014/main" id="{3E82B629-DA43-5545-988D-9B90AC084E60}"/>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71550BA9-02E2-3E48-A84D-A699A1157A3F}" type="slidenum">
              <a:rPr lang="zh-CN" altLang="en-US" smtClean="0">
                <a:latin typeface="Times New Roman" charset="0"/>
              </a:rPr>
              <a:pPr>
                <a:defRPr/>
              </a:pPr>
              <a:t>31</a:t>
            </a:fld>
            <a:endParaRPr lang="en-US" altLang="zh-CN">
              <a:latin typeface="Times New Roman" charset="0"/>
            </a:endParaRPr>
          </a:p>
        </p:txBody>
      </p:sp>
      <p:sp>
        <p:nvSpPr>
          <p:cNvPr id="55300" name="Rectangle 2">
            <a:extLst>
              <a:ext uri="{FF2B5EF4-FFF2-40B4-BE49-F238E27FC236}">
                <a16:creationId xmlns:a16="http://schemas.microsoft.com/office/drawing/2014/main" id="{B9F5A1CD-4979-6A4E-A06B-C62113F53665}"/>
              </a:ext>
            </a:extLst>
          </p:cNvPr>
          <p:cNvSpPr>
            <a:spLocks noGrp="1" noRot="1" noChangeAspect="1" noChangeArrowheads="1" noTextEdit="1"/>
          </p:cNvSpPr>
          <p:nvPr>
            <p:ph type="sldImg"/>
          </p:nvPr>
        </p:nvSpPr>
        <p:spPr>
          <a:xfrm>
            <a:off x="139700" y="768350"/>
            <a:ext cx="6819900" cy="3836988"/>
          </a:xfrm>
          <a:ln/>
        </p:spPr>
      </p:sp>
      <p:sp>
        <p:nvSpPr>
          <p:cNvPr id="55301" name="Rectangle 3">
            <a:extLst>
              <a:ext uri="{FF2B5EF4-FFF2-40B4-BE49-F238E27FC236}">
                <a16:creationId xmlns:a16="http://schemas.microsoft.com/office/drawing/2014/main" id="{03DFE98D-D77B-4D46-8DBD-7ED346510CD3}"/>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54D584E-250E-AE41-8C0B-22FEE316E688}"/>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6323" name="Rectangle 7">
            <a:extLst>
              <a:ext uri="{FF2B5EF4-FFF2-40B4-BE49-F238E27FC236}">
                <a16:creationId xmlns:a16="http://schemas.microsoft.com/office/drawing/2014/main" id="{BC865297-6BAC-3B4C-9127-678C42543907}"/>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A6072905-ECEB-6B4B-99B0-800D2D7EC5EC}" type="slidenum">
              <a:rPr lang="zh-CN" altLang="en-US" smtClean="0">
                <a:latin typeface="Times New Roman" charset="0"/>
              </a:rPr>
              <a:pPr>
                <a:defRPr/>
              </a:pPr>
              <a:t>32</a:t>
            </a:fld>
            <a:endParaRPr lang="en-US" altLang="zh-CN">
              <a:latin typeface="Times New Roman" charset="0"/>
            </a:endParaRPr>
          </a:p>
        </p:txBody>
      </p:sp>
      <p:sp>
        <p:nvSpPr>
          <p:cNvPr id="56324" name="Rectangle 2">
            <a:extLst>
              <a:ext uri="{FF2B5EF4-FFF2-40B4-BE49-F238E27FC236}">
                <a16:creationId xmlns:a16="http://schemas.microsoft.com/office/drawing/2014/main" id="{4CF3B308-6451-E24D-9A7F-63883169BE2D}"/>
              </a:ext>
            </a:extLst>
          </p:cNvPr>
          <p:cNvSpPr>
            <a:spLocks noGrp="1" noRot="1" noChangeAspect="1" noChangeArrowheads="1" noTextEdit="1"/>
          </p:cNvSpPr>
          <p:nvPr>
            <p:ph type="sldImg"/>
          </p:nvPr>
        </p:nvSpPr>
        <p:spPr>
          <a:xfrm>
            <a:off x="139700" y="768350"/>
            <a:ext cx="6819900" cy="3836988"/>
          </a:xfrm>
          <a:ln/>
        </p:spPr>
      </p:sp>
      <p:sp>
        <p:nvSpPr>
          <p:cNvPr id="56325" name="Rectangle 3">
            <a:extLst>
              <a:ext uri="{FF2B5EF4-FFF2-40B4-BE49-F238E27FC236}">
                <a16:creationId xmlns:a16="http://schemas.microsoft.com/office/drawing/2014/main" id="{1934D583-3FA3-DB4F-9DE3-F55AFA9F9703}"/>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2ACA03D8-6C98-E943-9F53-518E57021C8F}"/>
              </a:ext>
            </a:extLst>
          </p:cNvPr>
          <p:cNvSpPr>
            <a:spLocks noGrp="1" noRot="1" noChangeAspect="1" noTextEdit="1"/>
          </p:cNvSpPr>
          <p:nvPr>
            <p:ph type="sldImg"/>
          </p:nvPr>
        </p:nvSpPr>
        <p:spPr>
          <a:xfrm>
            <a:off x="90488" y="760413"/>
            <a:ext cx="6908800" cy="3886200"/>
          </a:xfrm>
          <a:ln/>
        </p:spPr>
      </p:sp>
      <p:sp>
        <p:nvSpPr>
          <p:cNvPr id="57347" name="备注占位符 2">
            <a:extLst>
              <a:ext uri="{FF2B5EF4-FFF2-40B4-BE49-F238E27FC236}">
                <a16:creationId xmlns:a16="http://schemas.microsoft.com/office/drawing/2014/main" id="{D303DD59-FB9C-4849-849B-A29DCA2293FF}"/>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a:ea typeface="宋体" charset="-122"/>
              </a:rPr>
              <a:t>octal-to-binary (8-line-to-3-line) encoder</a:t>
            </a:r>
          </a:p>
          <a:p>
            <a:pPr>
              <a:defRPr/>
            </a:pPr>
            <a:r>
              <a:rPr lang="en-US" altLang="zh-CN">
                <a:ea typeface="宋体" charset="-122"/>
              </a:rPr>
              <a:t>For proper operation, only one input should be active at one time.</a:t>
            </a:r>
          </a:p>
          <a:p>
            <a:pPr>
              <a:defRPr/>
            </a:pPr>
            <a:r>
              <a:rPr lang="en-US" altLang="zh-CN">
                <a:ea typeface="宋体" charset="-122"/>
              </a:rPr>
              <a:t>A3’ and A5’ are simultaneously LOW</a:t>
            </a:r>
          </a:p>
          <a:p>
            <a:pPr>
              <a:defRPr/>
            </a:pPr>
            <a:r>
              <a:rPr lang="en-US" altLang="zh-CN">
                <a:ea typeface="宋体" charset="-122"/>
              </a:rPr>
              <a:t>The binary code 111. Clearly, this is not the code for either activated input.</a:t>
            </a:r>
            <a:endParaRPr lang="zh-CN" altLang="en-US">
              <a:ea typeface="宋体" charset="-122"/>
            </a:endParaRPr>
          </a:p>
        </p:txBody>
      </p:sp>
      <p:sp>
        <p:nvSpPr>
          <p:cNvPr id="57348" name="页眉占位符 3">
            <a:extLst>
              <a:ext uri="{FF2B5EF4-FFF2-40B4-BE49-F238E27FC236}">
                <a16:creationId xmlns:a16="http://schemas.microsoft.com/office/drawing/2014/main" id="{0CE9A12E-0E62-0444-9AD8-566501D35B76}"/>
              </a:ext>
            </a:extLst>
          </p:cNvPr>
          <p:cNvSpPr>
            <a:spLocks noGrp="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7349" name="灯片编号占位符 4">
            <a:extLst>
              <a:ext uri="{FF2B5EF4-FFF2-40B4-BE49-F238E27FC236}">
                <a16:creationId xmlns:a16="http://schemas.microsoft.com/office/drawing/2014/main" id="{605874CB-9F34-1E4C-9D1E-D1FBF7AD2338}"/>
              </a:ext>
            </a:extLst>
          </p:cNvPr>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A22C8104-1BD9-4040-AE54-6E9621F26F80}" type="slidenum">
              <a:rPr lang="zh-CN" altLang="en-US" smtClean="0">
                <a:latin typeface="Times New Roman" charset="0"/>
              </a:rPr>
              <a:pPr>
                <a:defRPr/>
              </a:pPr>
              <a:t>34</a:t>
            </a:fld>
            <a:endParaRPr lang="en-US" altLang="zh-CN">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1424FAE4-5377-664C-B81C-7BC9C59FD14B}"/>
              </a:ext>
            </a:extLst>
          </p:cNvPr>
          <p:cNvSpPr>
            <a:spLocks noGrp="1" noRot="1" noChangeAspect="1" noTextEdit="1"/>
          </p:cNvSpPr>
          <p:nvPr>
            <p:ph type="sldImg"/>
          </p:nvPr>
        </p:nvSpPr>
        <p:spPr>
          <a:xfrm>
            <a:off x="90488" y="760413"/>
            <a:ext cx="6908800" cy="3886200"/>
          </a:xfrm>
          <a:ln/>
        </p:spPr>
      </p:sp>
      <p:sp>
        <p:nvSpPr>
          <p:cNvPr id="58371" name="备注占位符 2">
            <a:extLst>
              <a:ext uri="{FF2B5EF4-FFF2-40B4-BE49-F238E27FC236}">
                <a16:creationId xmlns:a16="http://schemas.microsoft.com/office/drawing/2014/main" id="{03A8FFDA-3FEB-274A-9B8F-19B8FA082048}"/>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a:ea typeface="宋体" charset="-122"/>
              </a:rPr>
              <a:t>The 74147 outputs will normally the HIGH when none of the inputs are activated.</a:t>
            </a:r>
          </a:p>
          <a:p>
            <a:pPr>
              <a:defRPr/>
            </a:pPr>
            <a:r>
              <a:rPr lang="en-US" altLang="zh-CN">
                <a:ea typeface="宋体" charset="-122"/>
              </a:rPr>
              <a:t>This corresponds to the decimal 0 input condition.</a:t>
            </a:r>
            <a:endParaRPr lang="zh-CN" altLang="en-US">
              <a:ea typeface="宋体" charset="-122"/>
            </a:endParaRPr>
          </a:p>
        </p:txBody>
      </p:sp>
      <p:sp>
        <p:nvSpPr>
          <p:cNvPr id="58372" name="页眉占位符 3">
            <a:extLst>
              <a:ext uri="{FF2B5EF4-FFF2-40B4-BE49-F238E27FC236}">
                <a16:creationId xmlns:a16="http://schemas.microsoft.com/office/drawing/2014/main" id="{99AC8FBA-F342-B84E-8E5B-B22C377EB48E}"/>
              </a:ext>
            </a:extLst>
          </p:cNvPr>
          <p:cNvSpPr>
            <a:spLocks noGrp="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8373" name="灯片编号占位符 4">
            <a:extLst>
              <a:ext uri="{FF2B5EF4-FFF2-40B4-BE49-F238E27FC236}">
                <a16:creationId xmlns:a16="http://schemas.microsoft.com/office/drawing/2014/main" id="{07FAFE2D-2E7E-0643-BD28-D1EE9A7633B7}"/>
              </a:ext>
            </a:extLst>
          </p:cNvPr>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02332C99-3026-0049-A91C-6D112A781D2B}" type="slidenum">
              <a:rPr lang="zh-CN" altLang="en-US" smtClean="0">
                <a:latin typeface="Times New Roman" charset="0"/>
              </a:rPr>
              <a:pPr>
                <a:defRPr/>
              </a:pPr>
              <a:t>35</a:t>
            </a:fld>
            <a:endParaRPr lang="en-US" altLang="zh-CN">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IEC</a:t>
            </a:r>
            <a:r>
              <a:rPr lang="zh-CN" altLang="en-US" dirty="0"/>
              <a:t>国际标准</a:t>
            </a:r>
            <a:r>
              <a:rPr lang="zh-CN" altLang="en-US"/>
              <a:t>电工化</a:t>
            </a:r>
            <a:endParaRPr lang="zh-CN" altLang="en-US" dirty="0"/>
          </a:p>
        </p:txBody>
      </p:sp>
      <p:sp>
        <p:nvSpPr>
          <p:cNvPr id="4" name="页眉占位符 3"/>
          <p:cNvSpPr>
            <a:spLocks noGrp="1"/>
          </p:cNvSpPr>
          <p:nvPr>
            <p:ph type="hdr" sz="quarter"/>
          </p:nvPr>
        </p:nvSpPr>
        <p:spPr/>
        <p:txBody>
          <a:bodyPr/>
          <a:lstStyle/>
          <a:p>
            <a:pPr>
              <a:defRPr/>
            </a:pPr>
            <a:endParaRPr lang="zh-CN" altLang="en-US"/>
          </a:p>
        </p:txBody>
      </p:sp>
      <p:sp>
        <p:nvSpPr>
          <p:cNvPr id="5" name="灯片编号占位符 4"/>
          <p:cNvSpPr>
            <a:spLocks noGrp="1"/>
          </p:cNvSpPr>
          <p:nvPr>
            <p:ph type="sldNum" sz="quarter" idx="5"/>
          </p:nvPr>
        </p:nvSpPr>
        <p:spPr/>
        <p:txBody>
          <a:bodyPr/>
          <a:lstStyle/>
          <a:p>
            <a:pPr>
              <a:defRPr/>
            </a:pPr>
            <a:fld id="{CF3883C4-952D-814D-AF5D-2C3226AE0EC9}" type="slidenum">
              <a:rPr lang="zh-CN" altLang="en-US" smtClean="0"/>
              <a:pPr>
                <a:defRPr/>
              </a:pPr>
              <a:t>38</a:t>
            </a:fld>
            <a:endParaRPr lang="en-US" altLang="zh-CN"/>
          </a:p>
        </p:txBody>
      </p:sp>
    </p:spTree>
    <p:extLst>
      <p:ext uri="{BB962C8B-B14F-4D97-AF65-F5344CB8AC3E}">
        <p14:creationId xmlns:p14="http://schemas.microsoft.com/office/powerpoint/2010/main" val="160320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9FE6B9A2-F159-A14C-A1AB-C56F0D98F533}"/>
              </a:ext>
            </a:extLst>
          </p:cNvPr>
          <p:cNvSpPr>
            <a:spLocks noGrp="1" noRot="1" noChangeAspect="1" noTextEdit="1"/>
          </p:cNvSpPr>
          <p:nvPr>
            <p:ph type="sldImg"/>
          </p:nvPr>
        </p:nvSpPr>
        <p:spPr>
          <a:xfrm>
            <a:off x="90488" y="760413"/>
            <a:ext cx="6908800" cy="3886200"/>
          </a:xfrm>
          <a:ln/>
        </p:spPr>
      </p:sp>
      <p:sp>
        <p:nvSpPr>
          <p:cNvPr id="59395" name="备注占位符 2">
            <a:extLst>
              <a:ext uri="{FF2B5EF4-FFF2-40B4-BE49-F238E27FC236}">
                <a16:creationId xmlns:a16="http://schemas.microsoft.com/office/drawing/2014/main" id="{13C46E0B-A073-1E4E-B12E-D4DFE8C93D0D}"/>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a:ea typeface="宋体" charset="-122"/>
              </a:rPr>
              <a:t>The 74147 outputs will normally the HIGH when none of the inputs are activated.</a:t>
            </a:r>
          </a:p>
          <a:p>
            <a:pPr>
              <a:defRPr/>
            </a:pPr>
            <a:r>
              <a:rPr lang="en-US" altLang="zh-CN">
                <a:ea typeface="宋体" charset="-122"/>
              </a:rPr>
              <a:t>This corresponds to the decimal 0 input condition.</a:t>
            </a:r>
            <a:endParaRPr lang="zh-CN" altLang="en-US">
              <a:ea typeface="宋体" charset="-122"/>
            </a:endParaRPr>
          </a:p>
        </p:txBody>
      </p:sp>
      <p:sp>
        <p:nvSpPr>
          <p:cNvPr id="59396" name="页眉占位符 3">
            <a:extLst>
              <a:ext uri="{FF2B5EF4-FFF2-40B4-BE49-F238E27FC236}">
                <a16:creationId xmlns:a16="http://schemas.microsoft.com/office/drawing/2014/main" id="{2D585489-FB63-1243-8028-8C8645389254}"/>
              </a:ext>
            </a:extLst>
          </p:cNvPr>
          <p:cNvSpPr>
            <a:spLocks noGrp="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59397" name="灯片编号占位符 4">
            <a:extLst>
              <a:ext uri="{FF2B5EF4-FFF2-40B4-BE49-F238E27FC236}">
                <a16:creationId xmlns:a16="http://schemas.microsoft.com/office/drawing/2014/main" id="{05571E78-6E6D-C84E-9BB6-D277876B12CC}"/>
              </a:ext>
            </a:extLst>
          </p:cNvPr>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BBE3A988-3BA5-564D-AC3C-3BC82F7D0C95}" type="slidenum">
              <a:rPr lang="zh-CN" altLang="en-US" smtClean="0">
                <a:latin typeface="Times New Roman" charset="0"/>
              </a:rPr>
              <a:pPr>
                <a:defRPr/>
              </a:pPr>
              <a:t>5</a:t>
            </a:fld>
            <a:endParaRPr lang="en-US" altLang="zh-CN">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D29ACA4-A878-404B-8BED-8E929D584866}"/>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35843" name="Rectangle 7">
            <a:extLst>
              <a:ext uri="{FF2B5EF4-FFF2-40B4-BE49-F238E27FC236}">
                <a16:creationId xmlns:a16="http://schemas.microsoft.com/office/drawing/2014/main" id="{035976E3-02D1-E34D-B773-A227D9F569BB}"/>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E0D4071B-3912-164F-942E-1D658390D3A6}" type="slidenum">
              <a:rPr lang="zh-CN" altLang="en-US" smtClean="0">
                <a:latin typeface="Times New Roman" charset="0"/>
              </a:rPr>
              <a:pPr>
                <a:defRPr/>
              </a:pPr>
              <a:t>40</a:t>
            </a:fld>
            <a:endParaRPr lang="en-US" altLang="zh-CN">
              <a:latin typeface="Times New Roman" charset="0"/>
            </a:endParaRPr>
          </a:p>
        </p:txBody>
      </p:sp>
      <p:sp>
        <p:nvSpPr>
          <p:cNvPr id="35844" name="Rectangle 2">
            <a:extLst>
              <a:ext uri="{FF2B5EF4-FFF2-40B4-BE49-F238E27FC236}">
                <a16:creationId xmlns:a16="http://schemas.microsoft.com/office/drawing/2014/main" id="{15D3315C-5576-0041-A888-2EC5F7D550EE}"/>
              </a:ext>
            </a:extLst>
          </p:cNvPr>
          <p:cNvSpPr>
            <a:spLocks noGrp="1" noRot="1" noChangeAspect="1" noChangeArrowheads="1" noTextEdit="1"/>
          </p:cNvSpPr>
          <p:nvPr>
            <p:ph type="sldImg"/>
          </p:nvPr>
        </p:nvSpPr>
        <p:spPr>
          <a:xfrm>
            <a:off x="90488" y="760413"/>
            <a:ext cx="6908800" cy="3886200"/>
          </a:xfrm>
          <a:ln/>
        </p:spPr>
      </p:sp>
      <p:sp>
        <p:nvSpPr>
          <p:cNvPr id="35845" name="Rectangle 3">
            <a:extLst>
              <a:ext uri="{FF2B5EF4-FFF2-40B4-BE49-F238E27FC236}">
                <a16:creationId xmlns:a16="http://schemas.microsoft.com/office/drawing/2014/main" id="{2A26CABF-DDF8-DF45-B8DD-6C9D09AD112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Multiplexers: Two-to-one-line, Four-to-one-line multiplexer, 74HC153, </a:t>
            </a:r>
            <a:endParaRPr lang="zh-CN" altLang="en-US">
              <a:ea typeface="宋体" charset="-122"/>
            </a:endParaRPr>
          </a:p>
        </p:txBody>
      </p:sp>
    </p:spTree>
    <p:extLst>
      <p:ext uri="{BB962C8B-B14F-4D97-AF65-F5344CB8AC3E}">
        <p14:creationId xmlns:p14="http://schemas.microsoft.com/office/powerpoint/2010/main" val="4120077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84D5244-2D6C-F24C-B79A-D873D8CB7966}"/>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1987" name="Rectangle 7">
            <a:extLst>
              <a:ext uri="{FF2B5EF4-FFF2-40B4-BE49-F238E27FC236}">
                <a16:creationId xmlns:a16="http://schemas.microsoft.com/office/drawing/2014/main" id="{0DD22465-5F04-2A46-A628-73EA4F892509}"/>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C933FB81-D965-DA46-B4BC-4D44DD1A5DD0}" type="slidenum">
              <a:rPr lang="zh-CN" altLang="en-US" smtClean="0">
                <a:latin typeface="Times New Roman" charset="0"/>
              </a:rPr>
              <a:pPr>
                <a:defRPr/>
              </a:pPr>
              <a:t>6</a:t>
            </a:fld>
            <a:endParaRPr lang="en-US" altLang="zh-CN">
              <a:latin typeface="Times New Roman" charset="0"/>
            </a:endParaRPr>
          </a:p>
        </p:txBody>
      </p:sp>
      <p:sp>
        <p:nvSpPr>
          <p:cNvPr id="41988" name="Rectangle 2">
            <a:extLst>
              <a:ext uri="{FF2B5EF4-FFF2-40B4-BE49-F238E27FC236}">
                <a16:creationId xmlns:a16="http://schemas.microsoft.com/office/drawing/2014/main" id="{53E133AB-CE6C-3E4C-9DBA-38CAFC02D7A5}"/>
              </a:ext>
            </a:extLst>
          </p:cNvPr>
          <p:cNvSpPr>
            <a:spLocks noGrp="1" noRot="1" noChangeAspect="1" noChangeArrowheads="1" noTextEdit="1"/>
          </p:cNvSpPr>
          <p:nvPr>
            <p:ph type="sldImg"/>
          </p:nvPr>
        </p:nvSpPr>
        <p:spPr>
          <a:xfrm>
            <a:off x="139700" y="768350"/>
            <a:ext cx="6819900" cy="3836988"/>
          </a:xfrm>
          <a:ln/>
        </p:spPr>
      </p:sp>
      <p:sp>
        <p:nvSpPr>
          <p:cNvPr id="41989" name="Rectangle 3">
            <a:extLst>
              <a:ext uri="{FF2B5EF4-FFF2-40B4-BE49-F238E27FC236}">
                <a16:creationId xmlns:a16="http://schemas.microsoft.com/office/drawing/2014/main" id="{137CEAD9-0ADE-0240-B648-E7C947193CB4}"/>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3C23FF2-3626-3541-9476-C0FFFE652613}"/>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3011" name="Rectangle 7">
            <a:extLst>
              <a:ext uri="{FF2B5EF4-FFF2-40B4-BE49-F238E27FC236}">
                <a16:creationId xmlns:a16="http://schemas.microsoft.com/office/drawing/2014/main" id="{FF90ABC2-28F8-364F-AD62-270334493AB6}"/>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5DFEFA7C-10E4-3E47-A7AF-5A064B94FBB5}" type="slidenum">
              <a:rPr lang="zh-CN" altLang="en-US" smtClean="0">
                <a:latin typeface="Times New Roman" charset="0"/>
              </a:rPr>
              <a:pPr>
                <a:defRPr/>
              </a:pPr>
              <a:t>7</a:t>
            </a:fld>
            <a:endParaRPr lang="en-US" altLang="zh-CN">
              <a:latin typeface="Times New Roman" charset="0"/>
            </a:endParaRPr>
          </a:p>
        </p:txBody>
      </p:sp>
      <p:sp>
        <p:nvSpPr>
          <p:cNvPr id="43012" name="Rectangle 2">
            <a:extLst>
              <a:ext uri="{FF2B5EF4-FFF2-40B4-BE49-F238E27FC236}">
                <a16:creationId xmlns:a16="http://schemas.microsoft.com/office/drawing/2014/main" id="{723FCE5A-2379-3C4A-893D-752E8EB13EE4}"/>
              </a:ext>
            </a:extLst>
          </p:cNvPr>
          <p:cNvSpPr>
            <a:spLocks noGrp="1" noRot="1" noChangeAspect="1" noChangeArrowheads="1" noTextEdit="1"/>
          </p:cNvSpPr>
          <p:nvPr>
            <p:ph type="sldImg"/>
          </p:nvPr>
        </p:nvSpPr>
        <p:spPr>
          <a:xfrm>
            <a:off x="139700" y="768350"/>
            <a:ext cx="6819900" cy="3836988"/>
          </a:xfrm>
          <a:ln/>
        </p:spPr>
      </p:sp>
      <p:sp>
        <p:nvSpPr>
          <p:cNvPr id="43013" name="Rectangle 3">
            <a:extLst>
              <a:ext uri="{FF2B5EF4-FFF2-40B4-BE49-F238E27FC236}">
                <a16:creationId xmlns:a16="http://schemas.microsoft.com/office/drawing/2014/main" id="{36A8B853-0AFD-E549-89EB-84B1B0CF4B4A}"/>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EA064D5-B990-2E4F-9E1E-00EA56C121AA}"/>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4035" name="Rectangle 7">
            <a:extLst>
              <a:ext uri="{FF2B5EF4-FFF2-40B4-BE49-F238E27FC236}">
                <a16:creationId xmlns:a16="http://schemas.microsoft.com/office/drawing/2014/main" id="{27A29DCC-292F-AF45-B755-28009F4E6F02}"/>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A02DA845-EF96-B04C-8DF0-7B03B2879903}" type="slidenum">
              <a:rPr lang="zh-CN" altLang="en-US" smtClean="0">
                <a:latin typeface="Times New Roman" charset="0"/>
              </a:rPr>
              <a:pPr>
                <a:defRPr/>
              </a:pPr>
              <a:t>8</a:t>
            </a:fld>
            <a:endParaRPr lang="en-US" altLang="zh-CN">
              <a:latin typeface="Times New Roman" charset="0"/>
            </a:endParaRPr>
          </a:p>
        </p:txBody>
      </p:sp>
      <p:sp>
        <p:nvSpPr>
          <p:cNvPr id="44036" name="Rectangle 2">
            <a:extLst>
              <a:ext uri="{FF2B5EF4-FFF2-40B4-BE49-F238E27FC236}">
                <a16:creationId xmlns:a16="http://schemas.microsoft.com/office/drawing/2014/main" id="{23AAA551-AC7C-A245-A7AF-6EAD2F4CC408}"/>
              </a:ext>
            </a:extLst>
          </p:cNvPr>
          <p:cNvSpPr>
            <a:spLocks noGrp="1" noRot="1" noChangeAspect="1" noChangeArrowheads="1" noTextEdit="1"/>
          </p:cNvSpPr>
          <p:nvPr>
            <p:ph type="sldImg"/>
          </p:nvPr>
        </p:nvSpPr>
        <p:spPr>
          <a:xfrm>
            <a:off x="139700" y="768350"/>
            <a:ext cx="6819900" cy="3836988"/>
          </a:xfrm>
          <a:ln/>
        </p:spPr>
      </p:sp>
      <p:sp>
        <p:nvSpPr>
          <p:cNvPr id="44037" name="Rectangle 3">
            <a:extLst>
              <a:ext uri="{FF2B5EF4-FFF2-40B4-BE49-F238E27FC236}">
                <a16:creationId xmlns:a16="http://schemas.microsoft.com/office/drawing/2014/main" id="{79BDE6CB-7258-C142-98BC-80DFB8ACEB7F}"/>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3E034F3-B026-594D-957C-3CE31EE37302}"/>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5059" name="Rectangle 7">
            <a:extLst>
              <a:ext uri="{FF2B5EF4-FFF2-40B4-BE49-F238E27FC236}">
                <a16:creationId xmlns:a16="http://schemas.microsoft.com/office/drawing/2014/main" id="{A9D17CB2-CB46-C24D-9CF3-BD7A9541BF22}"/>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C4BAE2C2-01F8-B744-8766-7ED37A6D63DE}" type="slidenum">
              <a:rPr lang="zh-CN" altLang="en-US" smtClean="0">
                <a:latin typeface="Times New Roman" charset="0"/>
              </a:rPr>
              <a:pPr>
                <a:defRPr/>
              </a:pPr>
              <a:t>9</a:t>
            </a:fld>
            <a:endParaRPr lang="en-US" altLang="zh-CN">
              <a:latin typeface="Times New Roman" charset="0"/>
            </a:endParaRPr>
          </a:p>
        </p:txBody>
      </p:sp>
      <p:sp>
        <p:nvSpPr>
          <p:cNvPr id="45060" name="Rectangle 2">
            <a:extLst>
              <a:ext uri="{FF2B5EF4-FFF2-40B4-BE49-F238E27FC236}">
                <a16:creationId xmlns:a16="http://schemas.microsoft.com/office/drawing/2014/main" id="{19446CB9-CD94-9442-AF33-58912CDF924C}"/>
              </a:ext>
            </a:extLst>
          </p:cNvPr>
          <p:cNvSpPr>
            <a:spLocks noGrp="1" noRot="1" noChangeAspect="1" noChangeArrowheads="1" noTextEdit="1"/>
          </p:cNvSpPr>
          <p:nvPr>
            <p:ph type="sldImg"/>
          </p:nvPr>
        </p:nvSpPr>
        <p:spPr>
          <a:xfrm>
            <a:off x="139700" y="768350"/>
            <a:ext cx="6819900" cy="3836988"/>
          </a:xfrm>
          <a:ln/>
        </p:spPr>
      </p:sp>
      <p:sp>
        <p:nvSpPr>
          <p:cNvPr id="45061" name="Rectangle 3">
            <a:extLst>
              <a:ext uri="{FF2B5EF4-FFF2-40B4-BE49-F238E27FC236}">
                <a16:creationId xmlns:a16="http://schemas.microsoft.com/office/drawing/2014/main" id="{E6E96564-0BF5-C44C-9754-C00F5D1C5C8A}"/>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52924E8-DBA2-7B42-B198-AF51378E6FE6}"/>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6083" name="Rectangle 7">
            <a:extLst>
              <a:ext uri="{FF2B5EF4-FFF2-40B4-BE49-F238E27FC236}">
                <a16:creationId xmlns:a16="http://schemas.microsoft.com/office/drawing/2014/main" id="{1047715A-CCEA-5B49-AD86-42EBA281782D}"/>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FB5F0E89-2AFF-5346-93DF-979BAAF35B34}" type="slidenum">
              <a:rPr lang="zh-CN" altLang="en-US" smtClean="0">
                <a:latin typeface="Times New Roman" charset="0"/>
              </a:rPr>
              <a:pPr>
                <a:defRPr/>
              </a:pPr>
              <a:t>10</a:t>
            </a:fld>
            <a:endParaRPr lang="en-US" altLang="zh-CN">
              <a:latin typeface="Times New Roman" charset="0"/>
            </a:endParaRPr>
          </a:p>
        </p:txBody>
      </p:sp>
      <p:sp>
        <p:nvSpPr>
          <p:cNvPr id="46084" name="Rectangle 2">
            <a:extLst>
              <a:ext uri="{FF2B5EF4-FFF2-40B4-BE49-F238E27FC236}">
                <a16:creationId xmlns:a16="http://schemas.microsoft.com/office/drawing/2014/main" id="{EE78D316-A05F-7A44-BEE8-370D5A6FB4B2}"/>
              </a:ext>
            </a:extLst>
          </p:cNvPr>
          <p:cNvSpPr>
            <a:spLocks noGrp="1" noRot="1" noChangeAspect="1" noChangeArrowheads="1" noTextEdit="1"/>
          </p:cNvSpPr>
          <p:nvPr>
            <p:ph type="sldImg"/>
          </p:nvPr>
        </p:nvSpPr>
        <p:spPr>
          <a:xfrm>
            <a:off x="139700" y="768350"/>
            <a:ext cx="6819900" cy="3836988"/>
          </a:xfrm>
          <a:ln/>
        </p:spPr>
      </p:sp>
      <p:sp>
        <p:nvSpPr>
          <p:cNvPr id="46085" name="Rectangle 3">
            <a:extLst>
              <a:ext uri="{FF2B5EF4-FFF2-40B4-BE49-F238E27FC236}">
                <a16:creationId xmlns:a16="http://schemas.microsoft.com/office/drawing/2014/main" id="{9C282E91-96E7-674C-B7DB-8C2C471DC475}"/>
              </a:ext>
            </a:extLst>
          </p:cNvPr>
          <p:cNvSpPr>
            <a:spLocks noGrp="1" noChangeArrowheads="1"/>
          </p:cNvSpPr>
          <p:nvPr>
            <p:ph type="body" idx="1"/>
          </p:nvPr>
        </p:nvSpPr>
        <p:spPr>
          <a:xfrm>
            <a:off x="709613" y="4860925"/>
            <a:ext cx="5680075"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CF1D25B-270B-FE42-BBD5-8EA1BCAE5657}"/>
              </a:ext>
            </a:extLst>
          </p:cNvPr>
          <p:cNvSpPr>
            <a:spLocks noGrp="1" noChangeArrowheads="1"/>
          </p:cNvSpPr>
          <p:nvPr>
            <p:ph type="hdr"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charset="0"/>
            </a:endParaRPr>
          </a:p>
        </p:txBody>
      </p:sp>
      <p:sp>
        <p:nvSpPr>
          <p:cNvPr id="47107" name="Rectangle 7">
            <a:extLst>
              <a:ext uri="{FF2B5EF4-FFF2-40B4-BE49-F238E27FC236}">
                <a16:creationId xmlns:a16="http://schemas.microsoft.com/office/drawing/2014/main" id="{5AE6A005-55E1-6C48-9D2B-41E0019132D2}"/>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defRPr>
                <a:solidFill>
                  <a:schemeClr val="tx1"/>
                </a:solidFill>
                <a:latin typeface="Arial" charset="0"/>
              </a:defRPr>
            </a:lvl1pPr>
            <a:lvl2pPr marL="742950" indent="-285750" defTabSz="979488">
              <a:defRPr>
                <a:solidFill>
                  <a:schemeClr val="tx1"/>
                </a:solidFill>
                <a:latin typeface="Arial" charset="0"/>
              </a:defRPr>
            </a:lvl2pPr>
            <a:lvl3pPr marL="1143000" indent="-228600" defTabSz="979488">
              <a:defRPr>
                <a:solidFill>
                  <a:schemeClr val="tx1"/>
                </a:solidFill>
                <a:latin typeface="Arial" charset="0"/>
              </a:defRPr>
            </a:lvl3pPr>
            <a:lvl4pPr marL="1600200" indent="-228600" defTabSz="979488">
              <a:defRPr>
                <a:solidFill>
                  <a:schemeClr val="tx1"/>
                </a:solidFill>
                <a:latin typeface="Arial" charset="0"/>
              </a:defRPr>
            </a:lvl4pPr>
            <a:lvl5pPr marL="2057400" indent="-228600" defTabSz="979488">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fld id="{4E505BE7-E49E-E848-BE59-A7D0D851F0A7}" type="slidenum">
              <a:rPr lang="zh-CN" altLang="en-US" smtClean="0">
                <a:latin typeface="Times New Roman" charset="0"/>
              </a:rPr>
              <a:pPr>
                <a:defRPr/>
              </a:pPr>
              <a:t>11</a:t>
            </a:fld>
            <a:endParaRPr lang="en-US" altLang="zh-CN">
              <a:latin typeface="Times New Roman" charset="0"/>
            </a:endParaRPr>
          </a:p>
        </p:txBody>
      </p:sp>
      <p:sp>
        <p:nvSpPr>
          <p:cNvPr id="47108" name="Rectangle 2">
            <a:extLst>
              <a:ext uri="{FF2B5EF4-FFF2-40B4-BE49-F238E27FC236}">
                <a16:creationId xmlns:a16="http://schemas.microsoft.com/office/drawing/2014/main" id="{BC8D46BB-B73E-4540-9BF0-65277EAD9D16}"/>
              </a:ext>
            </a:extLst>
          </p:cNvPr>
          <p:cNvSpPr>
            <a:spLocks noGrp="1" noRot="1" noChangeAspect="1" noChangeArrowheads="1" noTextEdit="1"/>
          </p:cNvSpPr>
          <p:nvPr>
            <p:ph type="sldImg"/>
          </p:nvPr>
        </p:nvSpPr>
        <p:spPr>
          <a:xfrm>
            <a:off x="90488" y="760413"/>
            <a:ext cx="6908800" cy="3886200"/>
          </a:xfrm>
          <a:ln/>
        </p:spPr>
      </p:sp>
      <p:sp>
        <p:nvSpPr>
          <p:cNvPr id="47109" name="Rectangle 3">
            <a:extLst>
              <a:ext uri="{FF2B5EF4-FFF2-40B4-BE49-F238E27FC236}">
                <a16:creationId xmlns:a16="http://schemas.microsoft.com/office/drawing/2014/main" id="{117A014D-177C-2943-92FB-A5A0B9771DD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ea typeface="宋体" charset="-122"/>
              </a:rPr>
              <a:t>Three active-HIGH outputs.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945C1F3D-4357-B944-A07F-80B0F0567D8A}"/>
              </a:ext>
            </a:extLst>
          </p:cNvPr>
          <p:cNvSpPr>
            <a:spLocks noGrp="1" noChangeArrowheads="1"/>
          </p:cNvSpPr>
          <p:nvPr>
            <p:ph type="sldNum" sz="quarter" idx="10"/>
          </p:nvPr>
        </p:nvSpPr>
        <p:spPr>
          <a:ln/>
        </p:spPr>
        <p:txBody>
          <a:bodyPr/>
          <a:lstStyle>
            <a:lvl1pPr>
              <a:defRPr/>
            </a:lvl1pPr>
          </a:lstStyle>
          <a:p>
            <a:pPr>
              <a:defRPr/>
            </a:pPr>
            <a:fld id="{D6AA5283-5558-8F4A-BFC8-61B3342F89AE}" type="slidenum">
              <a:rPr lang="zh-CN" altLang="en-US"/>
              <a:pPr>
                <a:defRPr/>
              </a:pPr>
              <a:t>‹#›</a:t>
            </a:fld>
            <a:endParaRPr lang="en-US" altLang="zh-CN"/>
          </a:p>
        </p:txBody>
      </p:sp>
      <p:sp>
        <p:nvSpPr>
          <p:cNvPr id="5" name="Rectangle 9">
            <a:extLst>
              <a:ext uri="{FF2B5EF4-FFF2-40B4-BE49-F238E27FC236}">
                <a16:creationId xmlns:a16="http://schemas.microsoft.com/office/drawing/2014/main" id="{90B94029-FE5D-D442-9419-1A70C9DEEC55}"/>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78386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5F8713C9-7191-0E46-963E-3E779E8FBC41}"/>
              </a:ext>
            </a:extLst>
          </p:cNvPr>
          <p:cNvSpPr>
            <a:spLocks noGrp="1" noChangeArrowheads="1"/>
          </p:cNvSpPr>
          <p:nvPr>
            <p:ph type="sldNum" sz="quarter" idx="10"/>
          </p:nvPr>
        </p:nvSpPr>
        <p:spPr>
          <a:ln/>
        </p:spPr>
        <p:txBody>
          <a:bodyPr/>
          <a:lstStyle>
            <a:lvl1pPr>
              <a:defRPr/>
            </a:lvl1pPr>
          </a:lstStyle>
          <a:p>
            <a:pPr>
              <a:defRPr/>
            </a:pPr>
            <a:fld id="{BEBFCC75-DD9F-8745-9D44-3916B20E6F76}" type="slidenum">
              <a:rPr lang="zh-CN" altLang="en-US"/>
              <a:pPr>
                <a:defRPr/>
              </a:pPr>
              <a:t>‹#›</a:t>
            </a:fld>
            <a:endParaRPr lang="en-US" altLang="zh-CN"/>
          </a:p>
        </p:txBody>
      </p:sp>
      <p:sp>
        <p:nvSpPr>
          <p:cNvPr id="5" name="Rectangle 9">
            <a:extLst>
              <a:ext uri="{FF2B5EF4-FFF2-40B4-BE49-F238E27FC236}">
                <a16:creationId xmlns:a16="http://schemas.microsoft.com/office/drawing/2014/main" id="{08A42FF1-DF37-2943-B638-EFCBE28B05B6}"/>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181186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228600"/>
            <a:ext cx="25908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8600"/>
            <a:ext cx="75692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1F24F00C-5EFA-BC4C-90D2-1F4622D8E26C}"/>
              </a:ext>
            </a:extLst>
          </p:cNvPr>
          <p:cNvSpPr>
            <a:spLocks noGrp="1" noChangeArrowheads="1"/>
          </p:cNvSpPr>
          <p:nvPr>
            <p:ph type="sldNum" sz="quarter" idx="10"/>
          </p:nvPr>
        </p:nvSpPr>
        <p:spPr>
          <a:ln/>
        </p:spPr>
        <p:txBody>
          <a:bodyPr/>
          <a:lstStyle>
            <a:lvl1pPr>
              <a:defRPr/>
            </a:lvl1pPr>
          </a:lstStyle>
          <a:p>
            <a:pPr>
              <a:defRPr/>
            </a:pPr>
            <a:fld id="{05396A8B-8D5E-D440-B9AE-2647CA55A2F6}" type="slidenum">
              <a:rPr lang="zh-CN" altLang="en-US"/>
              <a:pPr>
                <a:defRPr/>
              </a:pPr>
              <a:t>‹#›</a:t>
            </a:fld>
            <a:endParaRPr lang="en-US" altLang="zh-CN"/>
          </a:p>
        </p:txBody>
      </p:sp>
      <p:sp>
        <p:nvSpPr>
          <p:cNvPr id="5" name="Rectangle 9">
            <a:extLst>
              <a:ext uri="{FF2B5EF4-FFF2-40B4-BE49-F238E27FC236}">
                <a16:creationId xmlns:a16="http://schemas.microsoft.com/office/drawing/2014/main" id="{4B38B614-4D92-934E-9AA0-B8B5F4D3C6D9}"/>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1725125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6CE5B964-56D0-3542-A1DB-E50D9E232628}"/>
              </a:ext>
            </a:extLst>
          </p:cNvPr>
          <p:cNvSpPr>
            <a:spLocks noGrp="1" noChangeArrowheads="1"/>
          </p:cNvSpPr>
          <p:nvPr>
            <p:ph type="sldNum" sz="quarter" idx="10"/>
          </p:nvPr>
        </p:nvSpPr>
        <p:spPr>
          <a:ln/>
        </p:spPr>
        <p:txBody>
          <a:bodyPr/>
          <a:lstStyle>
            <a:lvl1pPr>
              <a:defRPr/>
            </a:lvl1pPr>
          </a:lstStyle>
          <a:p>
            <a:pPr>
              <a:defRPr/>
            </a:pPr>
            <a:fld id="{FDDCCADF-8BDF-F34E-A1DC-D95C175F0C2E}" type="slidenum">
              <a:rPr lang="zh-CN" altLang="en-US"/>
              <a:pPr>
                <a:defRPr/>
              </a:pPr>
              <a:t>‹#›</a:t>
            </a:fld>
            <a:endParaRPr lang="en-US" altLang="zh-CN"/>
          </a:p>
        </p:txBody>
      </p:sp>
      <p:sp>
        <p:nvSpPr>
          <p:cNvPr id="5" name="Rectangle 9">
            <a:extLst>
              <a:ext uri="{FF2B5EF4-FFF2-40B4-BE49-F238E27FC236}">
                <a16:creationId xmlns:a16="http://schemas.microsoft.com/office/drawing/2014/main" id="{822530CB-3E41-CC4D-A392-3AAEB5F4FD32}"/>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277242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7544963D-9B52-0145-95CE-8ECBCCF8E0E5}"/>
              </a:ext>
            </a:extLst>
          </p:cNvPr>
          <p:cNvSpPr>
            <a:spLocks noGrp="1" noChangeArrowheads="1"/>
          </p:cNvSpPr>
          <p:nvPr>
            <p:ph type="sldNum" sz="quarter" idx="10"/>
          </p:nvPr>
        </p:nvSpPr>
        <p:spPr>
          <a:ln/>
        </p:spPr>
        <p:txBody>
          <a:bodyPr/>
          <a:lstStyle>
            <a:lvl1pPr>
              <a:defRPr/>
            </a:lvl1pPr>
          </a:lstStyle>
          <a:p>
            <a:pPr>
              <a:defRPr/>
            </a:pPr>
            <a:fld id="{0030950D-A1C6-0145-8A3F-653E7EF2456C}" type="slidenum">
              <a:rPr lang="zh-CN" altLang="en-US"/>
              <a:pPr>
                <a:defRPr/>
              </a:pPr>
              <a:t>‹#›</a:t>
            </a:fld>
            <a:endParaRPr lang="en-US" altLang="zh-CN"/>
          </a:p>
        </p:txBody>
      </p:sp>
      <p:sp>
        <p:nvSpPr>
          <p:cNvPr id="5" name="Rectangle 9">
            <a:extLst>
              <a:ext uri="{FF2B5EF4-FFF2-40B4-BE49-F238E27FC236}">
                <a16:creationId xmlns:a16="http://schemas.microsoft.com/office/drawing/2014/main" id="{9D2980F5-6C55-744D-99B0-37089BB8340A}"/>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442638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1EB6792F-8E9F-D542-BA9D-16EE9BFF46C2}"/>
              </a:ext>
            </a:extLst>
          </p:cNvPr>
          <p:cNvSpPr>
            <a:spLocks noGrp="1" noChangeArrowheads="1"/>
          </p:cNvSpPr>
          <p:nvPr>
            <p:ph type="sldNum" sz="quarter" idx="10"/>
          </p:nvPr>
        </p:nvSpPr>
        <p:spPr>
          <a:ln/>
        </p:spPr>
        <p:txBody>
          <a:bodyPr/>
          <a:lstStyle>
            <a:lvl1pPr>
              <a:defRPr/>
            </a:lvl1pPr>
          </a:lstStyle>
          <a:p>
            <a:pPr>
              <a:defRPr/>
            </a:pPr>
            <a:fld id="{84E1BEE5-4C63-E348-8A37-666D97811331}" type="slidenum">
              <a:rPr lang="zh-CN" altLang="en-US"/>
              <a:pPr>
                <a:defRPr/>
              </a:pPr>
              <a:t>‹#›</a:t>
            </a:fld>
            <a:endParaRPr lang="en-US" altLang="zh-CN"/>
          </a:p>
        </p:txBody>
      </p:sp>
      <p:sp>
        <p:nvSpPr>
          <p:cNvPr id="5" name="Rectangle 9">
            <a:extLst>
              <a:ext uri="{FF2B5EF4-FFF2-40B4-BE49-F238E27FC236}">
                <a16:creationId xmlns:a16="http://schemas.microsoft.com/office/drawing/2014/main" id="{2AFA7DC0-10D1-1640-95FC-5A8BDD83707F}"/>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1182180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752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52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F6976F23-5CAE-B64A-9768-720CF22FA6D1}"/>
              </a:ext>
            </a:extLst>
          </p:cNvPr>
          <p:cNvSpPr>
            <a:spLocks noGrp="1" noChangeArrowheads="1"/>
          </p:cNvSpPr>
          <p:nvPr>
            <p:ph type="sldNum" sz="quarter" idx="10"/>
          </p:nvPr>
        </p:nvSpPr>
        <p:spPr>
          <a:ln/>
        </p:spPr>
        <p:txBody>
          <a:bodyPr/>
          <a:lstStyle>
            <a:lvl1pPr>
              <a:defRPr/>
            </a:lvl1pPr>
          </a:lstStyle>
          <a:p>
            <a:pPr>
              <a:defRPr/>
            </a:pPr>
            <a:fld id="{A5A340F3-AA9B-2745-9A51-162970F542C9}" type="slidenum">
              <a:rPr lang="zh-CN" altLang="en-US"/>
              <a:pPr>
                <a:defRPr/>
              </a:pPr>
              <a:t>‹#›</a:t>
            </a:fld>
            <a:endParaRPr lang="en-US" altLang="zh-CN"/>
          </a:p>
        </p:txBody>
      </p:sp>
      <p:sp>
        <p:nvSpPr>
          <p:cNvPr id="6" name="Rectangle 9">
            <a:extLst>
              <a:ext uri="{FF2B5EF4-FFF2-40B4-BE49-F238E27FC236}">
                <a16:creationId xmlns:a16="http://schemas.microsoft.com/office/drawing/2014/main" id="{41D67A4B-5840-DC4B-97D0-2425D33802D0}"/>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3847173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D4DA327D-9891-BC47-B6F5-C3F08593DE2C}"/>
              </a:ext>
            </a:extLst>
          </p:cNvPr>
          <p:cNvSpPr>
            <a:spLocks noGrp="1" noChangeArrowheads="1"/>
          </p:cNvSpPr>
          <p:nvPr>
            <p:ph type="sldNum" sz="quarter" idx="10"/>
          </p:nvPr>
        </p:nvSpPr>
        <p:spPr>
          <a:ln/>
        </p:spPr>
        <p:txBody>
          <a:bodyPr/>
          <a:lstStyle>
            <a:lvl1pPr>
              <a:defRPr/>
            </a:lvl1pPr>
          </a:lstStyle>
          <a:p>
            <a:pPr>
              <a:defRPr/>
            </a:pPr>
            <a:fld id="{9C5F8FB4-C402-EC43-8E02-B7090D34E2D8}" type="slidenum">
              <a:rPr lang="zh-CN" altLang="en-US"/>
              <a:pPr>
                <a:defRPr/>
              </a:pPr>
              <a:t>‹#›</a:t>
            </a:fld>
            <a:endParaRPr lang="en-US" altLang="zh-CN"/>
          </a:p>
        </p:txBody>
      </p:sp>
      <p:sp>
        <p:nvSpPr>
          <p:cNvPr id="8" name="Rectangle 9">
            <a:extLst>
              <a:ext uri="{FF2B5EF4-FFF2-40B4-BE49-F238E27FC236}">
                <a16:creationId xmlns:a16="http://schemas.microsoft.com/office/drawing/2014/main" id="{1C389FB9-C9F3-7B4D-9979-8F5D26FC977A}"/>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3963245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9FBE2213-A195-5741-90F6-BD8A2E828383}"/>
              </a:ext>
            </a:extLst>
          </p:cNvPr>
          <p:cNvSpPr>
            <a:spLocks noGrp="1" noChangeArrowheads="1"/>
          </p:cNvSpPr>
          <p:nvPr>
            <p:ph type="sldNum" sz="quarter" idx="10"/>
          </p:nvPr>
        </p:nvSpPr>
        <p:spPr>
          <a:ln/>
        </p:spPr>
        <p:txBody>
          <a:bodyPr/>
          <a:lstStyle>
            <a:lvl1pPr>
              <a:defRPr/>
            </a:lvl1pPr>
          </a:lstStyle>
          <a:p>
            <a:pPr>
              <a:defRPr/>
            </a:pPr>
            <a:fld id="{A598813D-F5E6-4F47-852C-873933172BA7}" type="slidenum">
              <a:rPr lang="zh-CN" altLang="en-US"/>
              <a:pPr>
                <a:defRPr/>
              </a:pPr>
              <a:t>‹#›</a:t>
            </a:fld>
            <a:endParaRPr lang="en-US" altLang="zh-CN"/>
          </a:p>
        </p:txBody>
      </p:sp>
      <p:sp>
        <p:nvSpPr>
          <p:cNvPr id="4" name="Rectangle 9">
            <a:extLst>
              <a:ext uri="{FF2B5EF4-FFF2-40B4-BE49-F238E27FC236}">
                <a16:creationId xmlns:a16="http://schemas.microsoft.com/office/drawing/2014/main" id="{6AC917FE-FB93-2047-A468-029F3D94FC9F}"/>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204339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9EBF6EB-4D1F-A948-91B5-6FC8B2B5E539}"/>
              </a:ext>
            </a:extLst>
          </p:cNvPr>
          <p:cNvSpPr>
            <a:spLocks noGrp="1" noChangeArrowheads="1"/>
          </p:cNvSpPr>
          <p:nvPr>
            <p:ph type="sldNum" sz="quarter" idx="10"/>
          </p:nvPr>
        </p:nvSpPr>
        <p:spPr>
          <a:ln/>
        </p:spPr>
        <p:txBody>
          <a:bodyPr/>
          <a:lstStyle>
            <a:lvl1pPr>
              <a:defRPr/>
            </a:lvl1pPr>
          </a:lstStyle>
          <a:p>
            <a:pPr>
              <a:defRPr/>
            </a:pPr>
            <a:fld id="{F8A5651D-EEEE-0E48-B4CD-659B1E777940}" type="slidenum">
              <a:rPr lang="zh-CN" altLang="en-US"/>
              <a:pPr>
                <a:defRPr/>
              </a:pPr>
              <a:t>‹#›</a:t>
            </a:fld>
            <a:endParaRPr lang="en-US" altLang="zh-CN"/>
          </a:p>
        </p:txBody>
      </p:sp>
      <p:sp>
        <p:nvSpPr>
          <p:cNvPr id="3" name="Rectangle 9">
            <a:extLst>
              <a:ext uri="{FF2B5EF4-FFF2-40B4-BE49-F238E27FC236}">
                <a16:creationId xmlns:a16="http://schemas.microsoft.com/office/drawing/2014/main" id="{EB020923-D55B-4445-B39C-D7134ED44876}"/>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2116803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42D0562B-4841-B34F-86F8-82C08E1819AC}"/>
              </a:ext>
            </a:extLst>
          </p:cNvPr>
          <p:cNvSpPr>
            <a:spLocks noGrp="1" noChangeArrowheads="1"/>
          </p:cNvSpPr>
          <p:nvPr>
            <p:ph type="sldNum" sz="quarter" idx="10"/>
          </p:nvPr>
        </p:nvSpPr>
        <p:spPr>
          <a:ln/>
        </p:spPr>
        <p:txBody>
          <a:bodyPr/>
          <a:lstStyle>
            <a:lvl1pPr>
              <a:defRPr/>
            </a:lvl1pPr>
          </a:lstStyle>
          <a:p>
            <a:pPr>
              <a:defRPr/>
            </a:pPr>
            <a:fld id="{CE747D41-CB62-ED46-955E-F5AB339C7667}" type="slidenum">
              <a:rPr lang="zh-CN" altLang="en-US"/>
              <a:pPr>
                <a:defRPr/>
              </a:pPr>
              <a:t>‹#›</a:t>
            </a:fld>
            <a:endParaRPr lang="en-US" altLang="zh-CN"/>
          </a:p>
        </p:txBody>
      </p:sp>
      <p:sp>
        <p:nvSpPr>
          <p:cNvPr id="6" name="Rectangle 9">
            <a:extLst>
              <a:ext uri="{FF2B5EF4-FFF2-40B4-BE49-F238E27FC236}">
                <a16:creationId xmlns:a16="http://schemas.microsoft.com/office/drawing/2014/main" id="{25B0D171-0C56-9A47-B7FA-1AC18A5A0404}"/>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333558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15D1C02B-DCBC-CC4D-B555-CB1FF1CD95EE}"/>
              </a:ext>
            </a:extLst>
          </p:cNvPr>
          <p:cNvSpPr>
            <a:spLocks noGrp="1" noChangeArrowheads="1"/>
          </p:cNvSpPr>
          <p:nvPr>
            <p:ph type="sldNum" sz="quarter" idx="10"/>
          </p:nvPr>
        </p:nvSpPr>
        <p:spPr>
          <a:ln/>
        </p:spPr>
        <p:txBody>
          <a:bodyPr/>
          <a:lstStyle>
            <a:lvl1pPr>
              <a:defRPr/>
            </a:lvl1pPr>
          </a:lstStyle>
          <a:p>
            <a:pPr>
              <a:defRPr/>
            </a:pPr>
            <a:fld id="{AAFE04E8-BC05-7842-B898-4A61F7CE4818}" type="slidenum">
              <a:rPr lang="zh-CN" altLang="en-US"/>
              <a:pPr>
                <a:defRPr/>
              </a:pPr>
              <a:t>‹#›</a:t>
            </a:fld>
            <a:endParaRPr lang="en-US" altLang="zh-CN"/>
          </a:p>
        </p:txBody>
      </p:sp>
      <p:sp>
        <p:nvSpPr>
          <p:cNvPr id="5" name="Rectangle 9">
            <a:extLst>
              <a:ext uri="{FF2B5EF4-FFF2-40B4-BE49-F238E27FC236}">
                <a16:creationId xmlns:a16="http://schemas.microsoft.com/office/drawing/2014/main" id="{5C135C7A-650C-5E42-B7C5-6F4B6BE35188}"/>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3969551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376D837F-521E-834B-B33D-6C277514B1AE}"/>
              </a:ext>
            </a:extLst>
          </p:cNvPr>
          <p:cNvSpPr>
            <a:spLocks noGrp="1" noChangeArrowheads="1"/>
          </p:cNvSpPr>
          <p:nvPr>
            <p:ph type="sldNum" sz="quarter" idx="10"/>
          </p:nvPr>
        </p:nvSpPr>
        <p:spPr>
          <a:ln/>
        </p:spPr>
        <p:txBody>
          <a:bodyPr/>
          <a:lstStyle>
            <a:lvl1pPr>
              <a:defRPr/>
            </a:lvl1pPr>
          </a:lstStyle>
          <a:p>
            <a:pPr>
              <a:defRPr/>
            </a:pPr>
            <a:fld id="{5A35A570-9671-9E41-97A9-230431BFC2F5}" type="slidenum">
              <a:rPr lang="zh-CN" altLang="en-US"/>
              <a:pPr>
                <a:defRPr/>
              </a:pPr>
              <a:t>‹#›</a:t>
            </a:fld>
            <a:endParaRPr lang="en-US" altLang="zh-CN"/>
          </a:p>
        </p:txBody>
      </p:sp>
      <p:sp>
        <p:nvSpPr>
          <p:cNvPr id="6" name="Rectangle 9">
            <a:extLst>
              <a:ext uri="{FF2B5EF4-FFF2-40B4-BE49-F238E27FC236}">
                <a16:creationId xmlns:a16="http://schemas.microsoft.com/office/drawing/2014/main" id="{76860A5D-331F-584B-B0B0-B44E601B1721}"/>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2132014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D6EB9292-2138-E04C-83E4-F89A53C01853}"/>
              </a:ext>
            </a:extLst>
          </p:cNvPr>
          <p:cNvSpPr>
            <a:spLocks noGrp="1" noChangeArrowheads="1"/>
          </p:cNvSpPr>
          <p:nvPr>
            <p:ph type="sldNum" sz="quarter" idx="10"/>
          </p:nvPr>
        </p:nvSpPr>
        <p:spPr>
          <a:ln/>
        </p:spPr>
        <p:txBody>
          <a:bodyPr/>
          <a:lstStyle>
            <a:lvl1pPr>
              <a:defRPr/>
            </a:lvl1pPr>
          </a:lstStyle>
          <a:p>
            <a:pPr>
              <a:defRPr/>
            </a:pPr>
            <a:fld id="{1DB5E45A-DEF6-844A-9BDD-A596F94F0838}" type="slidenum">
              <a:rPr lang="zh-CN" altLang="en-US"/>
              <a:pPr>
                <a:defRPr/>
              </a:pPr>
              <a:t>‹#›</a:t>
            </a:fld>
            <a:endParaRPr lang="en-US" altLang="zh-CN"/>
          </a:p>
        </p:txBody>
      </p:sp>
      <p:sp>
        <p:nvSpPr>
          <p:cNvPr id="5" name="Rectangle 9">
            <a:extLst>
              <a:ext uri="{FF2B5EF4-FFF2-40B4-BE49-F238E27FC236}">
                <a16:creationId xmlns:a16="http://schemas.microsoft.com/office/drawing/2014/main" id="{46B6B30C-5E6C-C545-BF64-80A652BE6572}"/>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296156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228600"/>
            <a:ext cx="25908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8600"/>
            <a:ext cx="75692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F3CD8B31-EEF1-8746-8255-0847A9BE47EA}"/>
              </a:ext>
            </a:extLst>
          </p:cNvPr>
          <p:cNvSpPr>
            <a:spLocks noGrp="1" noChangeArrowheads="1"/>
          </p:cNvSpPr>
          <p:nvPr>
            <p:ph type="sldNum" sz="quarter" idx="10"/>
          </p:nvPr>
        </p:nvSpPr>
        <p:spPr>
          <a:ln/>
        </p:spPr>
        <p:txBody>
          <a:bodyPr/>
          <a:lstStyle>
            <a:lvl1pPr>
              <a:defRPr/>
            </a:lvl1pPr>
          </a:lstStyle>
          <a:p>
            <a:pPr>
              <a:defRPr/>
            </a:pPr>
            <a:fld id="{88F6DDA1-66CE-B34B-8931-7328D6AB0863}" type="slidenum">
              <a:rPr lang="zh-CN" altLang="en-US"/>
              <a:pPr>
                <a:defRPr/>
              </a:pPr>
              <a:t>‹#›</a:t>
            </a:fld>
            <a:endParaRPr lang="en-US" altLang="zh-CN"/>
          </a:p>
        </p:txBody>
      </p:sp>
      <p:sp>
        <p:nvSpPr>
          <p:cNvPr id="5" name="Rectangle 9">
            <a:extLst>
              <a:ext uri="{FF2B5EF4-FFF2-40B4-BE49-F238E27FC236}">
                <a16:creationId xmlns:a16="http://schemas.microsoft.com/office/drawing/2014/main" id="{50A95A56-A0E1-4945-9127-FFE633BE2B34}"/>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895453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7526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526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4F9541F-0FC6-1D4E-9009-A4DCEAC2D0CB}"/>
              </a:ext>
            </a:extLst>
          </p:cNvPr>
          <p:cNvSpPr>
            <a:spLocks noGrp="1" noChangeArrowheads="1"/>
          </p:cNvSpPr>
          <p:nvPr>
            <p:ph type="sldNum" sz="quarter" idx="10"/>
          </p:nvPr>
        </p:nvSpPr>
        <p:spPr>
          <a:ln/>
        </p:spPr>
        <p:txBody>
          <a:bodyPr/>
          <a:lstStyle>
            <a:lvl1pPr>
              <a:defRPr/>
            </a:lvl1pPr>
          </a:lstStyle>
          <a:p>
            <a:pPr>
              <a:defRPr/>
            </a:pPr>
            <a:fld id="{912053D7-0DD0-C74F-B3B0-981FE92D5395}" type="slidenum">
              <a:rPr lang="zh-CN" altLang="en-US"/>
              <a:pPr>
                <a:defRPr/>
              </a:pPr>
              <a:t>‹#›</a:t>
            </a:fld>
            <a:endParaRPr lang="en-US" altLang="zh-CN"/>
          </a:p>
        </p:txBody>
      </p:sp>
      <p:sp>
        <p:nvSpPr>
          <p:cNvPr id="6" name="Rectangle 9">
            <a:extLst>
              <a:ext uri="{FF2B5EF4-FFF2-40B4-BE49-F238E27FC236}">
                <a16:creationId xmlns:a16="http://schemas.microsoft.com/office/drawing/2014/main" id="{E35D9D58-FB11-C242-9705-2FB62ABAEEF9}"/>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41168556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7526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7526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862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AA6AC658-55CA-8C49-811B-D2CA1615DC60}"/>
              </a:ext>
            </a:extLst>
          </p:cNvPr>
          <p:cNvSpPr>
            <a:spLocks noGrp="1" noChangeArrowheads="1"/>
          </p:cNvSpPr>
          <p:nvPr>
            <p:ph type="sldNum" sz="quarter" idx="10"/>
          </p:nvPr>
        </p:nvSpPr>
        <p:spPr>
          <a:ln/>
        </p:spPr>
        <p:txBody>
          <a:bodyPr/>
          <a:lstStyle>
            <a:lvl1pPr>
              <a:defRPr/>
            </a:lvl1pPr>
          </a:lstStyle>
          <a:p>
            <a:pPr>
              <a:defRPr/>
            </a:pPr>
            <a:fld id="{B64B4477-46FE-0640-9B8E-5F657F2AB716}" type="slidenum">
              <a:rPr lang="zh-CN" altLang="en-US"/>
              <a:pPr>
                <a:defRPr/>
              </a:pPr>
              <a:t>‹#›</a:t>
            </a:fld>
            <a:endParaRPr lang="en-US" altLang="zh-CN"/>
          </a:p>
        </p:txBody>
      </p:sp>
      <p:sp>
        <p:nvSpPr>
          <p:cNvPr id="7" name="Rectangle 9">
            <a:extLst>
              <a:ext uri="{FF2B5EF4-FFF2-40B4-BE49-F238E27FC236}">
                <a16:creationId xmlns:a16="http://schemas.microsoft.com/office/drawing/2014/main" id="{D7F74453-F210-E246-9736-DFB71133BDC6}"/>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34573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3B125F73-99D8-4A45-9069-A7D36F876604}"/>
              </a:ext>
            </a:extLst>
          </p:cNvPr>
          <p:cNvSpPr>
            <a:spLocks noGrp="1" noChangeArrowheads="1"/>
          </p:cNvSpPr>
          <p:nvPr>
            <p:ph type="sldNum" sz="quarter" idx="10"/>
          </p:nvPr>
        </p:nvSpPr>
        <p:spPr>
          <a:ln/>
        </p:spPr>
        <p:txBody>
          <a:bodyPr/>
          <a:lstStyle>
            <a:lvl1pPr>
              <a:defRPr/>
            </a:lvl1pPr>
          </a:lstStyle>
          <a:p>
            <a:pPr>
              <a:defRPr/>
            </a:pPr>
            <a:fld id="{8C05BA46-EBEA-7046-9E02-590DFDE388E4}" type="slidenum">
              <a:rPr lang="zh-CN" altLang="en-US"/>
              <a:pPr>
                <a:defRPr/>
              </a:pPr>
              <a:t>‹#›</a:t>
            </a:fld>
            <a:endParaRPr lang="en-US" altLang="zh-CN"/>
          </a:p>
        </p:txBody>
      </p:sp>
      <p:sp>
        <p:nvSpPr>
          <p:cNvPr id="5" name="Rectangle 9">
            <a:extLst>
              <a:ext uri="{FF2B5EF4-FFF2-40B4-BE49-F238E27FC236}">
                <a16:creationId xmlns:a16="http://schemas.microsoft.com/office/drawing/2014/main" id="{973498F5-A62D-5C4B-88FB-5C40F269532F}"/>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270836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752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52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68E54B90-8391-9847-9565-24BB8C7A9177}"/>
              </a:ext>
            </a:extLst>
          </p:cNvPr>
          <p:cNvSpPr>
            <a:spLocks noGrp="1" noChangeArrowheads="1"/>
          </p:cNvSpPr>
          <p:nvPr>
            <p:ph type="sldNum" sz="quarter" idx="10"/>
          </p:nvPr>
        </p:nvSpPr>
        <p:spPr>
          <a:ln/>
        </p:spPr>
        <p:txBody>
          <a:bodyPr/>
          <a:lstStyle>
            <a:lvl1pPr>
              <a:defRPr/>
            </a:lvl1pPr>
          </a:lstStyle>
          <a:p>
            <a:pPr>
              <a:defRPr/>
            </a:pPr>
            <a:fld id="{757BB0B7-EC22-AB49-9993-68B5D7E8DCB3}" type="slidenum">
              <a:rPr lang="zh-CN" altLang="en-US"/>
              <a:pPr>
                <a:defRPr/>
              </a:pPr>
              <a:t>‹#›</a:t>
            </a:fld>
            <a:endParaRPr lang="en-US" altLang="zh-CN"/>
          </a:p>
        </p:txBody>
      </p:sp>
      <p:sp>
        <p:nvSpPr>
          <p:cNvPr id="6" name="Rectangle 9">
            <a:extLst>
              <a:ext uri="{FF2B5EF4-FFF2-40B4-BE49-F238E27FC236}">
                <a16:creationId xmlns:a16="http://schemas.microsoft.com/office/drawing/2014/main" id="{FD9888F3-2AF9-6046-9A30-D8EE3E3C5FE3}"/>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84729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7EBEFF80-DD9B-F049-9963-5A7E664DEBD3}"/>
              </a:ext>
            </a:extLst>
          </p:cNvPr>
          <p:cNvSpPr>
            <a:spLocks noGrp="1" noChangeArrowheads="1"/>
          </p:cNvSpPr>
          <p:nvPr>
            <p:ph type="sldNum" sz="quarter" idx="10"/>
          </p:nvPr>
        </p:nvSpPr>
        <p:spPr>
          <a:ln/>
        </p:spPr>
        <p:txBody>
          <a:bodyPr/>
          <a:lstStyle>
            <a:lvl1pPr>
              <a:defRPr/>
            </a:lvl1pPr>
          </a:lstStyle>
          <a:p>
            <a:pPr>
              <a:defRPr/>
            </a:pPr>
            <a:fld id="{037901C5-EA61-D347-A83B-ADF5A4C6355F}" type="slidenum">
              <a:rPr lang="zh-CN" altLang="en-US"/>
              <a:pPr>
                <a:defRPr/>
              </a:pPr>
              <a:t>‹#›</a:t>
            </a:fld>
            <a:endParaRPr lang="en-US" altLang="zh-CN"/>
          </a:p>
        </p:txBody>
      </p:sp>
      <p:sp>
        <p:nvSpPr>
          <p:cNvPr id="8" name="Rectangle 9">
            <a:extLst>
              <a:ext uri="{FF2B5EF4-FFF2-40B4-BE49-F238E27FC236}">
                <a16:creationId xmlns:a16="http://schemas.microsoft.com/office/drawing/2014/main" id="{F0944635-F207-714B-B9E2-76E632FF93FF}"/>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400572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543CB035-C899-CF44-A189-60CCEC144414}"/>
              </a:ext>
            </a:extLst>
          </p:cNvPr>
          <p:cNvSpPr>
            <a:spLocks noGrp="1" noChangeArrowheads="1"/>
          </p:cNvSpPr>
          <p:nvPr>
            <p:ph type="sldNum" sz="quarter" idx="10"/>
          </p:nvPr>
        </p:nvSpPr>
        <p:spPr>
          <a:ln/>
        </p:spPr>
        <p:txBody>
          <a:bodyPr/>
          <a:lstStyle>
            <a:lvl1pPr>
              <a:defRPr/>
            </a:lvl1pPr>
          </a:lstStyle>
          <a:p>
            <a:pPr>
              <a:defRPr/>
            </a:pPr>
            <a:fld id="{2BEF1F33-0BC8-FB45-B116-6759448DD52D}" type="slidenum">
              <a:rPr lang="zh-CN" altLang="en-US"/>
              <a:pPr>
                <a:defRPr/>
              </a:pPr>
              <a:t>‹#›</a:t>
            </a:fld>
            <a:endParaRPr lang="en-US" altLang="zh-CN"/>
          </a:p>
        </p:txBody>
      </p:sp>
      <p:sp>
        <p:nvSpPr>
          <p:cNvPr id="4" name="Rectangle 9">
            <a:extLst>
              <a:ext uri="{FF2B5EF4-FFF2-40B4-BE49-F238E27FC236}">
                <a16:creationId xmlns:a16="http://schemas.microsoft.com/office/drawing/2014/main" id="{49946219-2108-444D-B45B-4A292016BFF0}"/>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154356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30EC797-0FF6-AC4A-BF1F-4521B55AF4C0}"/>
              </a:ext>
            </a:extLst>
          </p:cNvPr>
          <p:cNvSpPr>
            <a:spLocks noGrp="1" noChangeArrowheads="1"/>
          </p:cNvSpPr>
          <p:nvPr>
            <p:ph type="sldNum" sz="quarter" idx="10"/>
          </p:nvPr>
        </p:nvSpPr>
        <p:spPr>
          <a:ln/>
        </p:spPr>
        <p:txBody>
          <a:bodyPr/>
          <a:lstStyle>
            <a:lvl1pPr>
              <a:defRPr/>
            </a:lvl1pPr>
          </a:lstStyle>
          <a:p>
            <a:pPr>
              <a:defRPr/>
            </a:pPr>
            <a:fld id="{957DF75C-0AA2-F54F-B32B-CE1BD8788FFD}" type="slidenum">
              <a:rPr lang="zh-CN" altLang="en-US"/>
              <a:pPr>
                <a:defRPr/>
              </a:pPr>
              <a:t>‹#›</a:t>
            </a:fld>
            <a:endParaRPr lang="en-US" altLang="zh-CN"/>
          </a:p>
        </p:txBody>
      </p:sp>
      <p:sp>
        <p:nvSpPr>
          <p:cNvPr id="3" name="Rectangle 9">
            <a:extLst>
              <a:ext uri="{FF2B5EF4-FFF2-40B4-BE49-F238E27FC236}">
                <a16:creationId xmlns:a16="http://schemas.microsoft.com/office/drawing/2014/main" id="{A6A2653D-BD0F-E147-8A9B-A6C2E2BD0248}"/>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1109820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16DAB42A-6BAD-C640-87AC-FBE0BAEB6C47}"/>
              </a:ext>
            </a:extLst>
          </p:cNvPr>
          <p:cNvSpPr>
            <a:spLocks noGrp="1" noChangeArrowheads="1"/>
          </p:cNvSpPr>
          <p:nvPr>
            <p:ph type="sldNum" sz="quarter" idx="10"/>
          </p:nvPr>
        </p:nvSpPr>
        <p:spPr>
          <a:ln/>
        </p:spPr>
        <p:txBody>
          <a:bodyPr/>
          <a:lstStyle>
            <a:lvl1pPr>
              <a:defRPr/>
            </a:lvl1pPr>
          </a:lstStyle>
          <a:p>
            <a:pPr>
              <a:defRPr/>
            </a:pPr>
            <a:fld id="{6B524CF0-8AB8-9947-AC72-EAD9DE69FA6D}" type="slidenum">
              <a:rPr lang="zh-CN" altLang="en-US"/>
              <a:pPr>
                <a:defRPr/>
              </a:pPr>
              <a:t>‹#›</a:t>
            </a:fld>
            <a:endParaRPr lang="en-US" altLang="zh-CN"/>
          </a:p>
        </p:txBody>
      </p:sp>
      <p:sp>
        <p:nvSpPr>
          <p:cNvPr id="6" name="Rectangle 9">
            <a:extLst>
              <a:ext uri="{FF2B5EF4-FFF2-40B4-BE49-F238E27FC236}">
                <a16:creationId xmlns:a16="http://schemas.microsoft.com/office/drawing/2014/main" id="{77A0A18E-027E-154A-9F1A-33773122BD1B}"/>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318814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CE388429-9797-5044-A393-66D3E3F5773E}"/>
              </a:ext>
            </a:extLst>
          </p:cNvPr>
          <p:cNvSpPr>
            <a:spLocks noGrp="1" noChangeArrowheads="1"/>
          </p:cNvSpPr>
          <p:nvPr>
            <p:ph type="sldNum" sz="quarter" idx="10"/>
          </p:nvPr>
        </p:nvSpPr>
        <p:spPr>
          <a:ln/>
        </p:spPr>
        <p:txBody>
          <a:bodyPr/>
          <a:lstStyle>
            <a:lvl1pPr>
              <a:defRPr/>
            </a:lvl1pPr>
          </a:lstStyle>
          <a:p>
            <a:pPr>
              <a:defRPr/>
            </a:pPr>
            <a:fld id="{4C705617-832C-0949-9427-0FC7915FA714}" type="slidenum">
              <a:rPr lang="zh-CN" altLang="en-US"/>
              <a:pPr>
                <a:defRPr/>
              </a:pPr>
              <a:t>‹#›</a:t>
            </a:fld>
            <a:endParaRPr lang="en-US" altLang="zh-CN"/>
          </a:p>
        </p:txBody>
      </p:sp>
      <p:sp>
        <p:nvSpPr>
          <p:cNvPr id="6" name="Rectangle 9">
            <a:extLst>
              <a:ext uri="{FF2B5EF4-FFF2-40B4-BE49-F238E27FC236}">
                <a16:creationId xmlns:a16="http://schemas.microsoft.com/office/drawing/2014/main" id="{46697BE9-6056-6743-9E9F-819FE432E50A}"/>
              </a:ext>
            </a:extLst>
          </p:cNvPr>
          <p:cNvSpPr>
            <a:spLocks noGrp="1" noChangeArrowheads="1"/>
          </p:cNvSpPr>
          <p:nvPr>
            <p:ph type="ftr" sz="quarter" idx="11"/>
          </p:nvPr>
        </p:nvSpPr>
        <p:spPr>
          <a:ln/>
        </p:spPr>
        <p:txBody>
          <a:bodyPr/>
          <a:lstStyle>
            <a:lvl1pPr>
              <a:defRPr/>
            </a:lvl1pPr>
          </a:lstStyle>
          <a:p>
            <a:pPr>
              <a:defRPr/>
            </a:pPr>
            <a:r>
              <a:rPr lang="en-US" altLang="zh-CN"/>
              <a:t>ZDMC – Lec. #5</a:t>
            </a:r>
          </a:p>
        </p:txBody>
      </p:sp>
    </p:spTree>
    <p:extLst>
      <p:ext uri="{BB962C8B-B14F-4D97-AF65-F5344CB8AC3E}">
        <p14:creationId xmlns:p14="http://schemas.microsoft.com/office/powerpoint/2010/main" val="271247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E4C7A427-9F01-0742-847D-9205CCEEF6F3}"/>
              </a:ext>
            </a:extLst>
          </p:cNvPr>
          <p:cNvSpPr>
            <a:spLocks noGrp="1" noChangeArrowheads="1"/>
          </p:cNvSpPr>
          <p:nvPr>
            <p:ph type="title"/>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B31BA17-0B5F-CF48-8765-ED7439A36147}"/>
              </a:ext>
            </a:extLst>
          </p:cNvPr>
          <p:cNvSpPr>
            <a:spLocks noGrp="1" noChangeArrowheads="1"/>
          </p:cNvSpPr>
          <p:nvPr>
            <p:ph type="body" idx="1"/>
          </p:nvPr>
        </p:nvSpPr>
        <p:spPr bwMode="auto">
          <a:xfrm>
            <a:off x="914400" y="17526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4">
            <a:extLst>
              <a:ext uri="{FF2B5EF4-FFF2-40B4-BE49-F238E27FC236}">
                <a16:creationId xmlns:a16="http://schemas.microsoft.com/office/drawing/2014/main" id="{82CB78EC-4EFE-B94F-A38E-6B8EB340E28F}"/>
              </a:ext>
            </a:extLst>
          </p:cNvPr>
          <p:cNvSpPr txBox="1">
            <a:spLocks noChangeArrowheads="1"/>
          </p:cNvSpPr>
          <p:nvPr/>
        </p:nvSpPr>
        <p:spPr bwMode="auto">
          <a:xfrm>
            <a:off x="67734" y="6486525"/>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200">
                <a:solidFill>
                  <a:srgbClr val="000082"/>
                </a:solidFill>
                <a:ea typeface="宋体" charset="-122"/>
              </a:rPr>
              <a:t>数字系统设计</a:t>
            </a:r>
            <a:endParaRPr lang="en-US" altLang="zh-CN" sz="2000">
              <a:solidFill>
                <a:srgbClr val="000082"/>
              </a:solidFill>
              <a:latin typeface="Times New Roman" charset="0"/>
              <a:ea typeface="宋体" charset="-122"/>
            </a:endParaRPr>
          </a:p>
        </p:txBody>
      </p:sp>
      <p:sp>
        <p:nvSpPr>
          <p:cNvPr id="357381" name="Rectangle 5">
            <a:extLst>
              <a:ext uri="{FF2B5EF4-FFF2-40B4-BE49-F238E27FC236}">
                <a16:creationId xmlns:a16="http://schemas.microsoft.com/office/drawing/2014/main" id="{34DCE8A0-D20E-754E-AB84-D7DF42026A2F}"/>
              </a:ext>
            </a:extLst>
          </p:cNvPr>
          <p:cNvSpPr>
            <a:spLocks noGrp="1" noChangeArrowheads="1"/>
          </p:cNvSpPr>
          <p:nvPr>
            <p:ph type="sldNum" sz="quarter" idx="4"/>
          </p:nvPr>
        </p:nvSpPr>
        <p:spPr bwMode="auto">
          <a:xfrm>
            <a:off x="9584267"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rgbClr val="0000B6"/>
                </a:solidFill>
                <a:latin typeface="Book Antiqua" charset="0"/>
                <a:ea typeface="宋体" charset="-122"/>
              </a:defRPr>
            </a:lvl1pPr>
          </a:lstStyle>
          <a:p>
            <a:pPr>
              <a:defRPr/>
            </a:pPr>
            <a:fld id="{AB243147-9DCE-7C49-B0DD-70B5AC635A26}" type="slidenum">
              <a:rPr lang="zh-CN" altLang="en-US"/>
              <a:pPr>
                <a:defRPr/>
              </a:pPr>
              <a:t>‹#›</a:t>
            </a:fld>
            <a:endParaRPr lang="en-US" altLang="zh-CN"/>
          </a:p>
        </p:txBody>
      </p:sp>
      <p:sp>
        <p:nvSpPr>
          <p:cNvPr id="357385" name="Rectangle 9">
            <a:extLst>
              <a:ext uri="{FF2B5EF4-FFF2-40B4-BE49-F238E27FC236}">
                <a16:creationId xmlns:a16="http://schemas.microsoft.com/office/drawing/2014/main" id="{42514EF1-8FDB-FD45-AAE3-4E1C4F1F4FB5}"/>
              </a:ext>
            </a:extLst>
          </p:cNvPr>
          <p:cNvSpPr>
            <a:spLocks noGrp="1" noChangeArrowheads="1"/>
          </p:cNvSpPr>
          <p:nvPr>
            <p:ph type="ftr" sz="quarter" idx="3"/>
          </p:nvPr>
        </p:nvSpPr>
        <p:spPr bwMode="auto">
          <a:xfrm>
            <a:off x="3158067" y="6399213"/>
            <a:ext cx="5941484"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665" tIns="46333" rIns="92665" bIns="46333" numCol="1" anchor="b" anchorCtr="0" compatLnSpc="1">
            <a:prstTxWarp prst="textNoShape">
              <a:avLst/>
            </a:prstTxWarp>
          </a:bodyPr>
          <a:lstStyle>
            <a:lvl1pPr algn="ctr">
              <a:defRPr sz="1200">
                <a:solidFill>
                  <a:schemeClr val="bg2"/>
                </a:solidFill>
                <a:latin typeface="Arial" charset="0"/>
                <a:ea typeface="宋体" pitchFamily="2" charset="-122"/>
              </a:defRPr>
            </a:lvl1pPr>
          </a:lstStyle>
          <a:p>
            <a:pPr>
              <a:defRPr/>
            </a:pPr>
            <a:r>
              <a:rPr lang="en-US" altLang="zh-CN"/>
              <a:t>ZDMC – Lec. #5</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dt="0"/>
  <p:txStyles>
    <p:titleStyle>
      <a:lvl1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rgbClr val="315263"/>
        </a:buClr>
        <a:buSzPct val="75000"/>
        <a:buFont typeface="Wingdings" pitchFamily="2" charset="2"/>
        <a:buChar char="q"/>
        <a:defRPr sz="2400">
          <a:solidFill>
            <a:srgbClr val="315263"/>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a:solidFill>
            <a:schemeClr val="tx1"/>
          </a:solidFill>
          <a:latin typeface="+mn-lt"/>
        </a:defRPr>
      </a:lvl3pPr>
      <a:lvl4pPr marL="1600200" indent="-228600" algn="l" rtl="0" eaLnBrk="0" fontAlgn="base" hangingPunct="0">
        <a:spcBef>
          <a:spcPct val="20000"/>
        </a:spcBef>
        <a:spcAft>
          <a:spcPct val="0"/>
        </a:spcAft>
        <a:buClr>
          <a:srgbClr val="FC9D1E"/>
        </a:buClr>
        <a:buSzPct val="65000"/>
        <a:buFont typeface="Monotype Sorts" pitchFamily="2" charset="2"/>
        <a:buChar char="l"/>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554" name="Rectangle 2">
            <a:extLst>
              <a:ext uri="{FF2B5EF4-FFF2-40B4-BE49-F238E27FC236}">
                <a16:creationId xmlns:a16="http://schemas.microsoft.com/office/drawing/2014/main" id="{FEB4F1FC-3E67-E74A-B955-5604D1E22CAA}"/>
              </a:ext>
            </a:extLst>
          </p:cNvPr>
          <p:cNvSpPr>
            <a:spLocks noGrp="1" noChangeArrowheads="1"/>
          </p:cNvSpPr>
          <p:nvPr>
            <p:ph type="title"/>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4CF825BE-493A-AE46-A626-9A29765E16C6}"/>
              </a:ext>
            </a:extLst>
          </p:cNvPr>
          <p:cNvSpPr>
            <a:spLocks noGrp="1" noChangeArrowheads="1"/>
          </p:cNvSpPr>
          <p:nvPr>
            <p:ph type="body" idx="1"/>
          </p:nvPr>
        </p:nvSpPr>
        <p:spPr bwMode="auto">
          <a:xfrm>
            <a:off x="914400" y="17526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Text Box 4">
            <a:extLst>
              <a:ext uri="{FF2B5EF4-FFF2-40B4-BE49-F238E27FC236}">
                <a16:creationId xmlns:a16="http://schemas.microsoft.com/office/drawing/2014/main" id="{3EE49277-DC72-4041-B9A0-7D8B017C1F68}"/>
              </a:ext>
            </a:extLst>
          </p:cNvPr>
          <p:cNvSpPr txBox="1">
            <a:spLocks noChangeArrowheads="1"/>
          </p:cNvSpPr>
          <p:nvPr/>
        </p:nvSpPr>
        <p:spPr bwMode="auto">
          <a:xfrm>
            <a:off x="101601" y="6464300"/>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1600">
                <a:solidFill>
                  <a:srgbClr val="000082"/>
                </a:solidFill>
                <a:latin typeface="Times New Roman" charset="0"/>
              </a:rPr>
              <a:t>数字系统设计</a:t>
            </a:r>
            <a:endParaRPr lang="en-US" altLang="zh-CN" sz="1600">
              <a:solidFill>
                <a:srgbClr val="000082"/>
              </a:solidFill>
              <a:latin typeface="Times New Roman" charset="0"/>
            </a:endParaRPr>
          </a:p>
        </p:txBody>
      </p:sp>
      <p:sp>
        <p:nvSpPr>
          <p:cNvPr id="1047557" name="Rectangle 5">
            <a:extLst>
              <a:ext uri="{FF2B5EF4-FFF2-40B4-BE49-F238E27FC236}">
                <a16:creationId xmlns:a16="http://schemas.microsoft.com/office/drawing/2014/main" id="{E95DE5E2-BBB7-8749-8403-46537FD2F681}"/>
              </a:ext>
            </a:extLst>
          </p:cNvPr>
          <p:cNvSpPr>
            <a:spLocks noGrp="1" noChangeArrowheads="1"/>
          </p:cNvSpPr>
          <p:nvPr>
            <p:ph type="sldNum" sz="quarter" idx="4"/>
          </p:nvPr>
        </p:nvSpPr>
        <p:spPr bwMode="auto">
          <a:xfrm>
            <a:off x="9567333"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rgbClr val="0000B6"/>
                </a:solidFill>
                <a:latin typeface="Book Antiqua" charset="0"/>
              </a:defRPr>
            </a:lvl1pPr>
          </a:lstStyle>
          <a:p>
            <a:pPr>
              <a:defRPr/>
            </a:pPr>
            <a:fld id="{50A6D6A1-45FB-DE49-85D1-E4E94CC45BAB}" type="slidenum">
              <a:rPr lang="zh-CN" altLang="en-US"/>
              <a:pPr>
                <a:defRPr/>
              </a:pPr>
              <a:t>‹#›</a:t>
            </a:fld>
            <a:endParaRPr lang="en-US" altLang="zh-CN"/>
          </a:p>
        </p:txBody>
      </p:sp>
      <p:sp>
        <p:nvSpPr>
          <p:cNvPr id="1047561" name="Rectangle 9">
            <a:extLst>
              <a:ext uri="{FF2B5EF4-FFF2-40B4-BE49-F238E27FC236}">
                <a16:creationId xmlns:a16="http://schemas.microsoft.com/office/drawing/2014/main" id="{718735A9-9538-C349-B593-9AD3414CCCEF}"/>
              </a:ext>
            </a:extLst>
          </p:cNvPr>
          <p:cNvSpPr>
            <a:spLocks noGrp="1" noChangeArrowheads="1"/>
          </p:cNvSpPr>
          <p:nvPr>
            <p:ph type="ftr" sz="quarter" idx="3"/>
          </p:nvPr>
        </p:nvSpPr>
        <p:spPr bwMode="auto">
          <a:xfrm>
            <a:off x="3158067" y="6394450"/>
            <a:ext cx="5941484"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665" tIns="46333" rIns="92665" bIns="46333" numCol="1" anchor="b" anchorCtr="0" compatLnSpc="1">
            <a:prstTxWarp prst="textNoShape">
              <a:avLst/>
            </a:prstTxWarp>
          </a:bodyPr>
          <a:lstStyle>
            <a:lvl1pPr algn="ctr">
              <a:defRPr sz="1200">
                <a:solidFill>
                  <a:schemeClr val="bg2"/>
                </a:solidFill>
                <a:latin typeface="Arial" charset="0"/>
                <a:ea typeface="+mn-ea"/>
              </a:defRPr>
            </a:lvl1pPr>
          </a:lstStyle>
          <a:p>
            <a:pPr>
              <a:defRPr/>
            </a:pPr>
            <a:r>
              <a:rPr lang="en-US" altLang="zh-CN"/>
              <a:t>ZDMC – Lec. #5</a:t>
            </a: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hdr="0" dt="0"/>
  <p:txStyles>
    <p:titleStyle>
      <a:lvl1pPr algn="l" rtl="0" eaLnBrk="0" fontAlgn="base" hangingPunct="0">
        <a:spcBef>
          <a:spcPct val="0"/>
        </a:spcBef>
        <a:spcAft>
          <a:spcPct val="0"/>
        </a:spcAft>
        <a:defRPr sz="32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2pPr>
      <a:lvl3pPr algn="l" rtl="0" eaLnBrk="0" fontAlgn="base" hangingPunct="0">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3pPr>
      <a:lvl4pPr algn="l" rtl="0" eaLnBrk="0" fontAlgn="base" hangingPunct="0">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4pPr>
      <a:lvl5pPr algn="l" rtl="0" eaLnBrk="0" fontAlgn="base" hangingPunct="0">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5pPr>
      <a:lvl6pPr marL="457200" algn="l" rtl="0" fontAlgn="base">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6pPr>
      <a:lvl7pPr marL="914400" algn="l" rtl="0" fontAlgn="base">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7pPr>
      <a:lvl8pPr marL="1371600" algn="l" rtl="0" fontAlgn="base">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8pPr>
      <a:lvl9pPr marL="1828800" algn="l" rtl="0" fontAlgn="base">
        <a:spcBef>
          <a:spcPct val="0"/>
        </a:spcBef>
        <a:spcAft>
          <a:spcPct val="0"/>
        </a:spcAft>
        <a:defRPr sz="3200" b="1" i="1">
          <a:solidFill>
            <a:srgbClr val="C66B5A"/>
          </a:solidFill>
          <a:effectLst>
            <a:outerShdw blurRad="38100" dist="38100" dir="2700000" algn="tl">
              <a:srgbClr val="C0C0C0"/>
            </a:outerShdw>
          </a:effectLst>
          <a:latin typeface="Arial Narrow" pitchFamily="34" charset="0"/>
          <a:ea typeface="宋体" pitchFamily="2" charset="-122"/>
        </a:defRPr>
      </a:lvl9pPr>
    </p:titleStyle>
    <p:bodyStyle>
      <a:lvl1pPr marL="342900" indent="-342900" algn="l" rtl="0" eaLnBrk="0" fontAlgn="base" hangingPunct="0">
        <a:spcBef>
          <a:spcPct val="20000"/>
        </a:spcBef>
        <a:spcAft>
          <a:spcPct val="0"/>
        </a:spcAft>
        <a:buClr>
          <a:srgbClr val="315263"/>
        </a:buClr>
        <a:buSzPct val="75000"/>
        <a:buFont typeface="Wingdings" pitchFamily="2" charset="2"/>
        <a:buChar char="q"/>
        <a:defRPr sz="2400">
          <a:solidFill>
            <a:srgbClr val="315263"/>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00000"/>
        <a:buChar char="–"/>
        <a:defRPr>
          <a:solidFill>
            <a:schemeClr val="tx1"/>
          </a:solidFill>
          <a:latin typeface="+mn-lt"/>
          <a:ea typeface="+mn-ea"/>
        </a:defRPr>
      </a:lvl3pPr>
      <a:lvl4pPr marL="1600200" indent="-228600" algn="l" rtl="0" eaLnBrk="0" fontAlgn="base" hangingPunct="0">
        <a:spcBef>
          <a:spcPct val="20000"/>
        </a:spcBef>
        <a:spcAft>
          <a:spcPct val="0"/>
        </a:spcAft>
        <a:buClr>
          <a:srgbClr val="FC9D1E"/>
        </a:buClr>
        <a:buSzPct val="65000"/>
        <a:buFont typeface="Monotype Sorts" pitchFamily="2" charset="2"/>
        <a:buChar char="l"/>
        <a:defRPr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mn-lt"/>
          <a:ea typeface="+mn-ea"/>
        </a:defRPr>
      </a:lvl5pPr>
      <a:lvl6pPr marL="2514600" indent="-228600" algn="l" rtl="0" fontAlgn="base">
        <a:spcBef>
          <a:spcPct val="20000"/>
        </a:spcBef>
        <a:spcAft>
          <a:spcPct val="0"/>
        </a:spcAft>
        <a:buClr>
          <a:schemeClr val="tx1"/>
        </a:buClr>
        <a:buSzPct val="100000"/>
        <a:buFont typeface="Times New Roman" pitchFamily="18" charset="0"/>
        <a:buChar char="»"/>
        <a:defRPr sz="1600">
          <a:solidFill>
            <a:schemeClr val="tx1"/>
          </a:solidFill>
          <a:latin typeface="+mn-lt"/>
          <a:ea typeface="+mn-ea"/>
        </a:defRPr>
      </a:lvl6pPr>
      <a:lvl7pPr marL="2971800" indent="-228600" algn="l" rtl="0" fontAlgn="base">
        <a:spcBef>
          <a:spcPct val="20000"/>
        </a:spcBef>
        <a:spcAft>
          <a:spcPct val="0"/>
        </a:spcAft>
        <a:buClr>
          <a:schemeClr val="tx1"/>
        </a:buClr>
        <a:buSzPct val="100000"/>
        <a:buFont typeface="Times New Roman" pitchFamily="18" charset="0"/>
        <a:buChar char="»"/>
        <a:defRPr sz="1600">
          <a:solidFill>
            <a:schemeClr val="tx1"/>
          </a:solidFill>
          <a:latin typeface="+mn-lt"/>
          <a:ea typeface="+mn-ea"/>
        </a:defRPr>
      </a:lvl7pPr>
      <a:lvl8pPr marL="3429000" indent="-228600" algn="l" rtl="0" fontAlgn="base">
        <a:spcBef>
          <a:spcPct val="20000"/>
        </a:spcBef>
        <a:spcAft>
          <a:spcPct val="0"/>
        </a:spcAft>
        <a:buClr>
          <a:schemeClr val="tx1"/>
        </a:buClr>
        <a:buSzPct val="100000"/>
        <a:buFont typeface="Times New Roman" pitchFamily="18" charset="0"/>
        <a:buChar char="»"/>
        <a:defRPr sz="1600">
          <a:solidFill>
            <a:schemeClr val="tx1"/>
          </a:solidFill>
          <a:latin typeface="+mn-lt"/>
          <a:ea typeface="+mn-ea"/>
        </a:defRPr>
      </a:lvl8pPr>
      <a:lvl9pPr marL="3886200" indent="-228600" algn="l" rtl="0" fontAlgn="base">
        <a:spcBef>
          <a:spcPct val="20000"/>
        </a:spcBef>
        <a:spcAft>
          <a:spcPct val="0"/>
        </a:spcAft>
        <a:buClr>
          <a:schemeClr val="tx1"/>
        </a:buClr>
        <a:buSzPct val="100000"/>
        <a:buFont typeface="Times New Roman" pitchFamily="18"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9.xml"/><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13.xml"/><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3.emf"/><Relationship Id="rId5" Type="http://schemas.openxmlformats.org/officeDocument/2006/relationships/oleObject" Target="../embeddings/oleObject9.bin"/><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vmlDrawing" Target="../drawings/vmlDrawing10.vml"/><Relationship Id="rId5" Type="http://schemas.openxmlformats.org/officeDocument/2006/relationships/image" Target="../media/image3.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7.xml"/><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31.emf"/><Relationship Id="rId4" Type="http://schemas.openxmlformats.org/officeDocument/2006/relationships/image" Target="../media/image3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5.png"/><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36.png"/><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6.png"/><Relationship Id="rId5" Type="http://schemas.openxmlformats.org/officeDocument/2006/relationships/oleObject" Target="../embeddings/oleObject15.bin"/><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36.png"/><Relationship Id="rId5" Type="http://schemas.openxmlformats.org/officeDocument/2006/relationships/oleObject" Target="../embeddings/oleObject15.bin"/><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26.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2.emf"/><Relationship Id="rId5" Type="http://schemas.openxmlformats.org/officeDocument/2006/relationships/oleObject" Target="../embeddings/oleObject16.bin"/><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8.emf"/><Relationship Id="rId5" Type="http://schemas.openxmlformats.org/officeDocument/2006/relationships/oleObject" Target="../embeddings/oleObject19.bin"/><Relationship Id="rId4" Type="http://schemas.openxmlformats.org/officeDocument/2006/relationships/image" Target="../media/image47.emf"/></Relationships>
</file>

<file path=ppt/slides/_rels/slide37.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9.emf"/><Relationship Id="rId5" Type="http://schemas.openxmlformats.org/officeDocument/2006/relationships/oleObject" Target="../embeddings/oleObject22.bin"/><Relationship Id="rId4" Type="http://schemas.openxmlformats.org/officeDocument/2006/relationships/image" Target="../media/image50.emf"/></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4.wmf"/><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a:extLst>
              <a:ext uri="{FF2B5EF4-FFF2-40B4-BE49-F238E27FC236}">
                <a16:creationId xmlns:a16="http://schemas.microsoft.com/office/drawing/2014/main" id="{95D1BFBD-02CA-1144-AA00-9C334C57A6B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54F42D26-C301-2641-AA0C-4014E28C7C51}" type="slidenum">
              <a:rPr lang="zh-CN" altLang="en-US" smtClean="0">
                <a:solidFill>
                  <a:srgbClr val="0000B6"/>
                </a:solidFill>
                <a:latin typeface="Book Antiqua" charset="0"/>
              </a:rPr>
              <a:pPr>
                <a:defRPr/>
              </a:pPr>
              <a:t>1</a:t>
            </a:fld>
            <a:endParaRPr lang="en-US" altLang="zh-CN">
              <a:solidFill>
                <a:srgbClr val="0000B6"/>
              </a:solidFill>
              <a:latin typeface="Book Antiqua" charset="0"/>
            </a:endParaRPr>
          </a:p>
        </p:txBody>
      </p:sp>
      <p:sp>
        <p:nvSpPr>
          <p:cNvPr id="29698" name="页脚占位符 4">
            <a:extLst>
              <a:ext uri="{FF2B5EF4-FFF2-40B4-BE49-F238E27FC236}">
                <a16:creationId xmlns:a16="http://schemas.microsoft.com/office/drawing/2014/main" id="{12EF074D-90D1-9949-B59B-CDA6F00FB2A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17186" name="Rectangle 2">
            <a:extLst>
              <a:ext uri="{FF2B5EF4-FFF2-40B4-BE49-F238E27FC236}">
                <a16:creationId xmlns:a16="http://schemas.microsoft.com/office/drawing/2014/main" id="{64AB1CFD-7D7B-F249-8E51-9471C03E0E2B}"/>
              </a:ext>
            </a:extLst>
          </p:cNvPr>
          <p:cNvSpPr>
            <a:spLocks noGrp="1" noChangeArrowheads="1"/>
          </p:cNvSpPr>
          <p:nvPr>
            <p:ph type="ctrTitle"/>
          </p:nvPr>
        </p:nvSpPr>
        <p:spPr>
          <a:xfrm>
            <a:off x="2970477" y="1689101"/>
            <a:ext cx="6316663" cy="1487487"/>
          </a:xfrm>
        </p:spPr>
        <p:txBody>
          <a:bodyPr/>
          <a:lstStyle/>
          <a:p>
            <a:pPr algn="ctr" eaLnBrk="1" hangingPunct="1">
              <a:defRPr/>
            </a:pPr>
            <a:r>
              <a:rPr lang="zh-CN" altLang="en-US" sz="4400" i="0" dirty="0">
                <a:solidFill>
                  <a:schemeClr val="accent2"/>
                </a:solidFill>
                <a:effectLst/>
                <a:latin typeface="微软雅黑" panose="020B0503020204020204" pitchFamily="34" charset="-122"/>
                <a:ea typeface="微软雅黑" panose="020B0503020204020204" pitchFamily="34" charset="-122"/>
              </a:rPr>
              <a:t>组合逻辑</a:t>
            </a:r>
            <a:r>
              <a:rPr lang="en-US" altLang="zh-CN" sz="4400" i="0" dirty="0">
                <a:solidFill>
                  <a:schemeClr val="accent2"/>
                </a:solidFill>
                <a:effectLst/>
                <a:latin typeface="微软雅黑" panose="020B0503020204020204" pitchFamily="34" charset="-122"/>
                <a:ea typeface="微软雅黑" panose="020B0503020204020204" pitchFamily="34" charset="-122"/>
              </a:rPr>
              <a:t>3</a:t>
            </a:r>
            <a:br>
              <a:rPr lang="en-US" altLang="zh-CN" sz="4400" dirty="0">
                <a:solidFill>
                  <a:schemeClr val="accent2"/>
                </a:solidFill>
                <a:latin typeface="+mn-lt"/>
                <a:ea typeface="SimSun" panose="02010600030101010101" pitchFamily="2" charset="-122"/>
              </a:rPr>
            </a:br>
            <a:r>
              <a:rPr lang="en-US" altLang="zh-CN" sz="3600" i="0" dirty="0">
                <a:effectLst/>
                <a:latin typeface="+mn-lt"/>
              </a:rPr>
              <a:t>Combinational Logic</a:t>
            </a:r>
            <a:r>
              <a:rPr lang="zh-CN" altLang="en-US" sz="3600" i="0" dirty="0">
                <a:effectLst/>
                <a:latin typeface="+mn-lt"/>
              </a:rPr>
              <a:t> </a:t>
            </a:r>
            <a:r>
              <a:rPr lang="en-US" altLang="zh-CN" sz="3600" i="0" dirty="0">
                <a:effectLst/>
                <a:latin typeface="+mn-lt"/>
              </a:rPr>
              <a:t>III</a:t>
            </a:r>
            <a:endParaRPr lang="en-US" altLang="zh-CN" sz="3600" i="0" dirty="0">
              <a:latin typeface="+mn-lt"/>
              <a:ea typeface="SimSun" panose="02010600030101010101" pitchFamily="2" charset="-122"/>
            </a:endParaRPr>
          </a:p>
        </p:txBody>
      </p:sp>
      <p:sp>
        <p:nvSpPr>
          <p:cNvPr id="3078" name="Text Box 4">
            <a:extLst>
              <a:ext uri="{FF2B5EF4-FFF2-40B4-BE49-F238E27FC236}">
                <a16:creationId xmlns:a16="http://schemas.microsoft.com/office/drawing/2014/main" id="{E6CA5673-2E2A-774D-A71A-784E05FAED2A}"/>
              </a:ext>
            </a:extLst>
          </p:cNvPr>
          <p:cNvSpPr txBox="1">
            <a:spLocks noChangeArrowheads="1"/>
          </p:cNvSpPr>
          <p:nvPr/>
        </p:nvSpPr>
        <p:spPr bwMode="auto">
          <a:xfrm>
            <a:off x="3541713" y="3563938"/>
            <a:ext cx="5557838"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defRPr/>
            </a:pPr>
            <a:r>
              <a:rPr lang="zh-CN" altLang="en-US" sz="2800" b="1" dirty="0">
                <a:solidFill>
                  <a:srgbClr val="001E4A"/>
                </a:solidFill>
                <a:latin typeface="微软雅黑" panose="020B0503020204020204" pitchFamily="34" charset="-122"/>
                <a:ea typeface="微软雅黑" panose="020B0503020204020204" pitchFamily="34" charset="-122"/>
              </a:rPr>
              <a:t>刘鹏</a:t>
            </a:r>
          </a:p>
          <a:p>
            <a:pPr algn="ctr">
              <a:spcBef>
                <a:spcPct val="50000"/>
              </a:spcBef>
              <a:defRPr/>
            </a:pPr>
            <a:r>
              <a:rPr lang="en-US" altLang="zh-CN" sz="2800" b="1" dirty="0" err="1">
                <a:solidFill>
                  <a:srgbClr val="001E4A"/>
                </a:solidFill>
                <a:latin typeface="+mn-lt"/>
                <a:ea typeface="微软雅黑" panose="020B0503020204020204" pitchFamily="34" charset="-122"/>
              </a:rPr>
              <a:t>liupeng@zju.edu.cn</a:t>
            </a:r>
            <a:endParaRPr lang="en-US" altLang="zh-CN" sz="2800" b="1" dirty="0">
              <a:solidFill>
                <a:srgbClr val="001E4A"/>
              </a:solidFill>
              <a:latin typeface="+mn-lt"/>
              <a:ea typeface="微软雅黑" panose="020B0503020204020204" pitchFamily="34" charset="-122"/>
            </a:endParaRPr>
          </a:p>
          <a:p>
            <a:pPr algn="ctr">
              <a:spcBef>
                <a:spcPct val="50000"/>
              </a:spcBef>
              <a:defRPr/>
            </a:pPr>
            <a:r>
              <a:rPr lang="zh-CN" altLang="en-US" sz="2800" b="1" dirty="0">
                <a:solidFill>
                  <a:srgbClr val="001E4A"/>
                </a:solidFill>
                <a:latin typeface="微软雅黑" panose="020B0503020204020204" pitchFamily="34" charset="-122"/>
                <a:ea typeface="微软雅黑" panose="020B0503020204020204" pitchFamily="34" charset="-122"/>
              </a:rPr>
              <a:t>浙江大学信息与电子工程学院</a:t>
            </a:r>
          </a:p>
          <a:p>
            <a:pPr algn="ctr">
              <a:spcBef>
                <a:spcPct val="50000"/>
              </a:spcBef>
              <a:defRPr/>
            </a:pPr>
            <a:endParaRPr lang="zh-CN" altLang="en-US" sz="2800" dirty="0">
              <a:solidFill>
                <a:srgbClr val="001E4A"/>
              </a:solidFill>
              <a:latin typeface="华文新魏" charset="-122"/>
              <a:ea typeface="华文新魏" charset="-122"/>
            </a:endParaRPr>
          </a:p>
        </p:txBody>
      </p:sp>
      <p:pic>
        <p:nvPicPr>
          <p:cNvPr id="6" name="Picture 7">
            <a:extLst>
              <a:ext uri="{FF2B5EF4-FFF2-40B4-BE49-F238E27FC236}">
                <a16:creationId xmlns:a16="http://schemas.microsoft.com/office/drawing/2014/main" id="{10331515-F481-4717-8AE4-6B228ED30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7" y="4114800"/>
            <a:ext cx="3117850"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E08CF6FC-83FC-CA42-8675-E5057A33DF46}"/>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0710F5B3-3CB7-724B-AC78-518EB6EC2DF0}" type="slidenum">
              <a:rPr lang="zh-CN" altLang="en-US" smtClean="0">
                <a:solidFill>
                  <a:srgbClr val="0000B6"/>
                </a:solidFill>
                <a:latin typeface="Book Antiqua" charset="0"/>
              </a:rPr>
              <a:pPr>
                <a:defRPr/>
              </a:pPr>
              <a:t>10</a:t>
            </a:fld>
            <a:endParaRPr lang="en-US" altLang="zh-CN">
              <a:solidFill>
                <a:srgbClr val="0000B6"/>
              </a:solidFill>
              <a:latin typeface="Book Antiqua" charset="0"/>
            </a:endParaRPr>
          </a:p>
        </p:txBody>
      </p:sp>
      <p:sp>
        <p:nvSpPr>
          <p:cNvPr id="56322" name="页脚占位符 4">
            <a:extLst>
              <a:ext uri="{FF2B5EF4-FFF2-40B4-BE49-F238E27FC236}">
                <a16:creationId xmlns:a16="http://schemas.microsoft.com/office/drawing/2014/main" id="{06259C4B-25C5-7645-BBD4-2EC2746D951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98082" name="Rectangle 2">
            <a:extLst>
              <a:ext uri="{FF2B5EF4-FFF2-40B4-BE49-F238E27FC236}">
                <a16:creationId xmlns:a16="http://schemas.microsoft.com/office/drawing/2014/main" id="{D3DD2233-4AC4-5942-96AF-17892D89F499}"/>
              </a:ext>
            </a:extLst>
          </p:cNvPr>
          <p:cNvSpPr>
            <a:spLocks noGrp="1" noChangeArrowheads="1"/>
          </p:cNvSpPr>
          <p:nvPr>
            <p:ph type="title"/>
          </p:nvPr>
        </p:nvSpPr>
        <p:spPr>
          <a:xfrm>
            <a:off x="809470" y="528637"/>
            <a:ext cx="9267980" cy="668338"/>
          </a:xfrm>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多位数值比较器</a:t>
            </a:r>
          </a:p>
        </p:txBody>
      </p:sp>
      <p:sp>
        <p:nvSpPr>
          <p:cNvPr id="1198083" name="Rectangle 3">
            <a:extLst>
              <a:ext uri="{FF2B5EF4-FFF2-40B4-BE49-F238E27FC236}">
                <a16:creationId xmlns:a16="http://schemas.microsoft.com/office/drawing/2014/main" id="{96ABCD00-3427-324B-A7DD-DC7064C37E35}"/>
              </a:ext>
            </a:extLst>
          </p:cNvPr>
          <p:cNvSpPr>
            <a:spLocks noGrp="1" noChangeArrowheads="1"/>
          </p:cNvSpPr>
          <p:nvPr>
            <p:ph type="body" idx="1"/>
          </p:nvPr>
        </p:nvSpPr>
        <p:spPr>
          <a:xfrm>
            <a:off x="809470" y="1268413"/>
            <a:ext cx="10148340" cy="5400675"/>
          </a:xfrm>
        </p:spPr>
        <p:txBody>
          <a:bodyPr/>
          <a:lstStyle/>
          <a:p>
            <a:pPr marL="0" indent="0" eaLnBrk="1" hangingPunct="1">
              <a:buNone/>
              <a:defRPr/>
            </a:pPr>
            <a:r>
              <a:rPr lang="zh-CN" altLang="en-US" sz="3200" dirty="0"/>
              <a:t>原理：从高位比起，只有高位相等，才比较下一位</a:t>
            </a:r>
          </a:p>
          <a:p>
            <a:pPr marL="457200" indent="-457200" eaLnBrk="1" hangingPunct="1">
              <a:buNone/>
              <a:defRPr/>
            </a:pPr>
            <a:endParaRPr lang="zh-CN" altLang="en-US" sz="1800" dirty="0"/>
          </a:p>
          <a:p>
            <a:pPr marL="457200" indent="-457200" eaLnBrk="1" hangingPunct="1">
              <a:buNone/>
              <a:defRPr/>
            </a:pPr>
            <a:endParaRPr lang="zh-CN" altLang="en-US" sz="2000" dirty="0"/>
          </a:p>
          <a:p>
            <a:pPr marL="457200" indent="-457200" eaLnBrk="1" hangingPunct="1">
              <a:buNone/>
              <a:defRPr/>
            </a:pPr>
            <a:endParaRPr lang="zh-CN" altLang="en-US" dirty="0"/>
          </a:p>
          <a:p>
            <a:pPr marL="457200" indent="-457200" eaLnBrk="1" hangingPunct="1">
              <a:buNone/>
              <a:defRPr/>
            </a:pPr>
            <a:endParaRPr lang="zh-CN" altLang="en-US" dirty="0"/>
          </a:p>
          <a:p>
            <a:pPr marL="457200" indent="-457200" eaLnBrk="1" hangingPunct="1">
              <a:buNone/>
              <a:defRPr/>
            </a:pPr>
            <a:endParaRPr lang="zh-CN" altLang="en-US" dirty="0"/>
          </a:p>
          <a:p>
            <a:pPr marL="457200" indent="-457200" eaLnBrk="1" hangingPunct="1">
              <a:buNone/>
              <a:defRPr/>
            </a:pPr>
            <a:endParaRPr lang="zh-CN" altLang="en-US" dirty="0"/>
          </a:p>
        </p:txBody>
      </p:sp>
      <p:graphicFrame>
        <p:nvGraphicFramePr>
          <p:cNvPr id="1198084" name="Object 4">
            <a:extLst>
              <a:ext uri="{FF2B5EF4-FFF2-40B4-BE49-F238E27FC236}">
                <a16:creationId xmlns:a16="http://schemas.microsoft.com/office/drawing/2014/main" id="{93E877D9-21E3-0F44-80C6-4C7A94A00658}"/>
              </a:ext>
            </a:extLst>
          </p:cNvPr>
          <p:cNvGraphicFramePr>
            <a:graphicFrameLocks noChangeAspect="1"/>
          </p:cNvGraphicFramePr>
          <p:nvPr>
            <p:extLst>
              <p:ext uri="{D42A27DB-BD31-4B8C-83A1-F6EECF244321}">
                <p14:modId xmlns:p14="http://schemas.microsoft.com/office/powerpoint/2010/main" val="4002595270"/>
              </p:ext>
            </p:extLst>
          </p:nvPr>
        </p:nvGraphicFramePr>
        <p:xfrm>
          <a:off x="1567657" y="2218531"/>
          <a:ext cx="9127034" cy="3177927"/>
        </p:xfrm>
        <a:graphic>
          <a:graphicData uri="http://schemas.openxmlformats.org/presentationml/2006/ole">
            <mc:AlternateContent xmlns:mc="http://schemas.openxmlformats.org/markup-compatibility/2006">
              <mc:Choice xmlns:v="urn:schemas-microsoft-com:vml" Requires="v">
                <p:oleObj spid="_x0000_s7170" name="公式" r:id="rId4" imgW="84848700" imgH="29552900" progId="Equation.3">
                  <p:embed/>
                </p:oleObj>
              </mc:Choice>
              <mc:Fallback>
                <p:oleObj name="公式" r:id="rId4" imgW="84848700" imgH="29552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657" y="2218531"/>
                        <a:ext cx="9127034" cy="3177927"/>
                      </a:xfrm>
                      <a:prstGeom prst="rect">
                        <a:avLst/>
                      </a:prstGeom>
                      <a:noFill/>
                      <a:ln>
                        <a:noFill/>
                      </a:ln>
                      <a:effectLst/>
                    </p:spPr>
                  </p:pic>
                </p:oleObj>
              </mc:Fallback>
            </mc:AlternateContent>
          </a:graphicData>
        </a:graphic>
      </p:graphicFrame>
      <p:sp>
        <p:nvSpPr>
          <p:cNvPr id="1198085" name="Rectangle 5">
            <a:extLst>
              <a:ext uri="{FF2B5EF4-FFF2-40B4-BE49-F238E27FC236}">
                <a16:creationId xmlns:a16="http://schemas.microsoft.com/office/drawing/2014/main" id="{E06ED50B-B8B9-734A-93E8-8271A9321EB3}"/>
              </a:ext>
            </a:extLst>
          </p:cNvPr>
          <p:cNvSpPr>
            <a:spLocks noChangeArrowheads="1"/>
          </p:cNvSpPr>
          <p:nvPr/>
        </p:nvSpPr>
        <p:spPr bwMode="auto">
          <a:xfrm>
            <a:off x="4075035" y="2828404"/>
            <a:ext cx="1499288" cy="503237"/>
          </a:xfrm>
          <a:prstGeom prst="rect">
            <a:avLst/>
          </a:prstGeom>
          <a:solidFill>
            <a:srgbClr val="00FFCC">
              <a:alpha val="1607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1198086" name="Rectangle 6">
            <a:extLst>
              <a:ext uri="{FF2B5EF4-FFF2-40B4-BE49-F238E27FC236}">
                <a16:creationId xmlns:a16="http://schemas.microsoft.com/office/drawing/2014/main" id="{1C6622F7-C006-504F-B07F-8C53706F8B61}"/>
              </a:ext>
            </a:extLst>
          </p:cNvPr>
          <p:cNvSpPr>
            <a:spLocks noChangeArrowheads="1"/>
          </p:cNvSpPr>
          <p:nvPr/>
        </p:nvSpPr>
        <p:spPr bwMode="auto">
          <a:xfrm>
            <a:off x="6850075" y="2862383"/>
            <a:ext cx="3009033" cy="503237"/>
          </a:xfrm>
          <a:prstGeom prst="rect">
            <a:avLst/>
          </a:prstGeom>
          <a:solidFill>
            <a:srgbClr val="00FFCC">
              <a:alpha val="1607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1198087" name="Rectangle 7">
            <a:extLst>
              <a:ext uri="{FF2B5EF4-FFF2-40B4-BE49-F238E27FC236}">
                <a16:creationId xmlns:a16="http://schemas.microsoft.com/office/drawing/2014/main" id="{21AB55BC-2A3E-5445-BD90-BC602BF95F7D}"/>
              </a:ext>
            </a:extLst>
          </p:cNvPr>
          <p:cNvSpPr>
            <a:spLocks noChangeArrowheads="1"/>
          </p:cNvSpPr>
          <p:nvPr/>
        </p:nvSpPr>
        <p:spPr bwMode="auto">
          <a:xfrm>
            <a:off x="3158067" y="3555081"/>
            <a:ext cx="4743287" cy="504825"/>
          </a:xfrm>
          <a:prstGeom prst="rect">
            <a:avLst/>
          </a:prstGeom>
          <a:solidFill>
            <a:srgbClr val="00FFCC">
              <a:alpha val="1607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98083">
                                            <p:txEl>
                                              <p:pRg st="0" end="0"/>
                                            </p:txEl>
                                          </p:spTgt>
                                        </p:tgtEl>
                                        <p:attrNameLst>
                                          <p:attrName>style.visibility</p:attrName>
                                        </p:attrNameLst>
                                      </p:cBhvr>
                                      <p:to>
                                        <p:strVal val="visible"/>
                                      </p:to>
                                    </p:set>
                                    <p:anim calcmode="lin" valueType="num">
                                      <p:cBhvr>
                                        <p:cTn id="7" dur="1000" fill="hold"/>
                                        <p:tgtEl>
                                          <p:spTgt spid="119808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9808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9808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98084"/>
                                        </p:tgtEl>
                                        <p:attrNameLst>
                                          <p:attrName>style.visibility</p:attrName>
                                        </p:attrNameLst>
                                      </p:cBhvr>
                                      <p:to>
                                        <p:strVal val="visible"/>
                                      </p:to>
                                    </p:set>
                                    <p:anim calcmode="lin" valueType="num">
                                      <p:cBhvr>
                                        <p:cTn id="14" dur="1000" fill="hold"/>
                                        <p:tgtEl>
                                          <p:spTgt spid="1198084"/>
                                        </p:tgtEl>
                                        <p:attrNameLst>
                                          <p:attrName>ppt_x</p:attrName>
                                        </p:attrNameLst>
                                      </p:cBhvr>
                                      <p:tavLst>
                                        <p:tav tm="0">
                                          <p:val>
                                            <p:strVal val="#ppt_x-.2"/>
                                          </p:val>
                                        </p:tav>
                                        <p:tav tm="100000">
                                          <p:val>
                                            <p:strVal val="#ppt_x"/>
                                          </p:val>
                                        </p:tav>
                                      </p:tavLst>
                                    </p:anim>
                                    <p:anim calcmode="lin" valueType="num">
                                      <p:cBhvr>
                                        <p:cTn id="15" dur="1000" fill="hold"/>
                                        <p:tgtEl>
                                          <p:spTgt spid="119808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98084"/>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1198085"/>
                                        </p:tgtEl>
                                        <p:attrNameLst>
                                          <p:attrName>style.visibility</p:attrName>
                                        </p:attrNameLst>
                                      </p:cBhvr>
                                      <p:to>
                                        <p:strVal val="visible"/>
                                      </p:to>
                                    </p:set>
                                    <p:anim calcmode="lin" valueType="num">
                                      <p:cBhvr>
                                        <p:cTn id="19" dur="1000" fill="hold"/>
                                        <p:tgtEl>
                                          <p:spTgt spid="1198085"/>
                                        </p:tgtEl>
                                        <p:attrNameLst>
                                          <p:attrName>ppt_x</p:attrName>
                                        </p:attrNameLst>
                                      </p:cBhvr>
                                      <p:tavLst>
                                        <p:tav tm="0">
                                          <p:val>
                                            <p:strVal val="#ppt_x-.2"/>
                                          </p:val>
                                        </p:tav>
                                        <p:tav tm="100000">
                                          <p:val>
                                            <p:strVal val="#ppt_x"/>
                                          </p:val>
                                        </p:tav>
                                      </p:tavLst>
                                    </p:anim>
                                    <p:anim calcmode="lin" valueType="num">
                                      <p:cBhvr>
                                        <p:cTn id="20" dur="1000" fill="hold"/>
                                        <p:tgtEl>
                                          <p:spTgt spid="119808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98085"/>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198086"/>
                                        </p:tgtEl>
                                        <p:attrNameLst>
                                          <p:attrName>style.visibility</p:attrName>
                                        </p:attrNameLst>
                                      </p:cBhvr>
                                      <p:to>
                                        <p:strVal val="visible"/>
                                      </p:to>
                                    </p:set>
                                    <p:anim calcmode="lin" valueType="num">
                                      <p:cBhvr>
                                        <p:cTn id="24" dur="1000" fill="hold"/>
                                        <p:tgtEl>
                                          <p:spTgt spid="1198086"/>
                                        </p:tgtEl>
                                        <p:attrNameLst>
                                          <p:attrName>ppt_x</p:attrName>
                                        </p:attrNameLst>
                                      </p:cBhvr>
                                      <p:tavLst>
                                        <p:tav tm="0">
                                          <p:val>
                                            <p:strVal val="#ppt_x-.2"/>
                                          </p:val>
                                        </p:tav>
                                        <p:tav tm="100000">
                                          <p:val>
                                            <p:strVal val="#ppt_x"/>
                                          </p:val>
                                        </p:tav>
                                      </p:tavLst>
                                    </p:anim>
                                    <p:anim calcmode="lin" valueType="num">
                                      <p:cBhvr>
                                        <p:cTn id="25" dur="1000" fill="hold"/>
                                        <p:tgtEl>
                                          <p:spTgt spid="119808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198086"/>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198087"/>
                                        </p:tgtEl>
                                        <p:attrNameLst>
                                          <p:attrName>style.visibility</p:attrName>
                                        </p:attrNameLst>
                                      </p:cBhvr>
                                      <p:to>
                                        <p:strVal val="visible"/>
                                      </p:to>
                                    </p:set>
                                    <p:anim calcmode="lin" valueType="num">
                                      <p:cBhvr>
                                        <p:cTn id="29" dur="1000" fill="hold"/>
                                        <p:tgtEl>
                                          <p:spTgt spid="1198087"/>
                                        </p:tgtEl>
                                        <p:attrNameLst>
                                          <p:attrName>ppt_x</p:attrName>
                                        </p:attrNameLst>
                                      </p:cBhvr>
                                      <p:tavLst>
                                        <p:tav tm="0">
                                          <p:val>
                                            <p:strVal val="#ppt_x-.2"/>
                                          </p:val>
                                        </p:tav>
                                        <p:tav tm="100000">
                                          <p:val>
                                            <p:strVal val="#ppt_x"/>
                                          </p:val>
                                        </p:tav>
                                      </p:tavLst>
                                    </p:anim>
                                    <p:anim calcmode="lin" valueType="num">
                                      <p:cBhvr>
                                        <p:cTn id="30" dur="1000" fill="hold"/>
                                        <p:tgtEl>
                                          <p:spTgt spid="1198087"/>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198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5" grpId="0" animBg="1"/>
      <p:bldP spid="1198086" grpId="0" animBg="1"/>
      <p:bldP spid="11980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C81EFE69-ECAD-A145-BE7A-ED61C85E8BCC}"/>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A84EAC9-FE2C-8D4C-8F7E-89558ECA1E62}" type="slidenum">
              <a:rPr lang="zh-CN" altLang="en-US" smtClean="0">
                <a:solidFill>
                  <a:srgbClr val="0000B6"/>
                </a:solidFill>
                <a:latin typeface="Book Antiqua" charset="0"/>
              </a:rPr>
              <a:pPr>
                <a:defRPr/>
              </a:pPr>
              <a:t>11</a:t>
            </a:fld>
            <a:endParaRPr lang="en-US" altLang="zh-CN">
              <a:solidFill>
                <a:srgbClr val="0000B6"/>
              </a:solidFill>
              <a:latin typeface="Book Antiqua" charset="0"/>
            </a:endParaRPr>
          </a:p>
        </p:txBody>
      </p:sp>
      <p:sp>
        <p:nvSpPr>
          <p:cNvPr id="58370" name="页脚占位符 4">
            <a:extLst>
              <a:ext uri="{FF2B5EF4-FFF2-40B4-BE49-F238E27FC236}">
                <a16:creationId xmlns:a16="http://schemas.microsoft.com/office/drawing/2014/main" id="{F1A91110-2159-044D-B0CB-899E63D5D0F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03202" name="Rectangle 2">
            <a:extLst>
              <a:ext uri="{FF2B5EF4-FFF2-40B4-BE49-F238E27FC236}">
                <a16:creationId xmlns:a16="http://schemas.microsoft.com/office/drawing/2014/main" id="{372E08B1-C248-B84D-87D1-80EF07B87D2C}"/>
              </a:ext>
            </a:extLst>
          </p:cNvPr>
          <p:cNvSpPr>
            <a:spLocks noGrp="1" noChangeArrowheads="1"/>
          </p:cNvSpPr>
          <p:nvPr>
            <p:ph type="title"/>
          </p:nvPr>
        </p:nvSpPr>
        <p:spPr/>
        <p:txBody>
          <a:bodyPr/>
          <a:lstStyle/>
          <a:p>
            <a:pPr eaLnBrk="1" hangingPunct="1">
              <a:defRPr/>
            </a:pPr>
            <a:r>
              <a:rPr lang="en-US" altLang="zh-CN" sz="4000" i="0" dirty="0">
                <a:effectLst/>
                <a:latin typeface="微软雅黑" panose="020B0503020204020204" pitchFamily="34" charset="-122"/>
                <a:ea typeface="微软雅黑" panose="020B0503020204020204" pitchFamily="34" charset="-122"/>
              </a:rPr>
              <a:t>4</a:t>
            </a:r>
            <a:r>
              <a:rPr lang="zh-CN" altLang="en-US" sz="4000" i="0" dirty="0">
                <a:effectLst/>
                <a:latin typeface="微软雅黑" panose="020B0503020204020204" pitchFamily="34" charset="-122"/>
                <a:ea typeface="微软雅黑" panose="020B0503020204020204" pitchFamily="34" charset="-122"/>
              </a:rPr>
              <a:t>位比较器</a:t>
            </a:r>
          </a:p>
        </p:txBody>
      </p:sp>
      <p:pic>
        <p:nvPicPr>
          <p:cNvPr id="58373" name="Picture 4" descr="7485">
            <a:extLst>
              <a:ext uri="{FF2B5EF4-FFF2-40B4-BE49-F238E27FC236}">
                <a16:creationId xmlns:a16="http://schemas.microsoft.com/office/drawing/2014/main" id="{969BA32D-46E0-DD47-9ACA-2CC84AC37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 y="1371600"/>
            <a:ext cx="6861690" cy="464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ABBD77D-F704-4999-9782-302B369A4A76}"/>
              </a:ext>
            </a:extLst>
          </p:cNvPr>
          <p:cNvPicPr>
            <a:picLocks noChangeAspect="1"/>
          </p:cNvPicPr>
          <p:nvPr/>
        </p:nvPicPr>
        <p:blipFill>
          <a:blip r:embed="rId5"/>
          <a:stretch>
            <a:fillRect/>
          </a:stretch>
        </p:blipFill>
        <p:spPr>
          <a:xfrm>
            <a:off x="9948005" y="2151530"/>
            <a:ext cx="1909856" cy="3453598"/>
          </a:xfrm>
          <a:prstGeom prst="rect">
            <a:avLst/>
          </a:prstGeom>
        </p:spPr>
      </p:pic>
      <p:pic>
        <p:nvPicPr>
          <p:cNvPr id="3" name="图片 2">
            <a:extLst>
              <a:ext uri="{FF2B5EF4-FFF2-40B4-BE49-F238E27FC236}">
                <a16:creationId xmlns:a16="http://schemas.microsoft.com/office/drawing/2014/main" id="{AC1DE2F5-CB8E-43BE-8F2A-3404F514F0A2}"/>
              </a:ext>
            </a:extLst>
          </p:cNvPr>
          <p:cNvPicPr>
            <a:picLocks noChangeAspect="1"/>
          </p:cNvPicPr>
          <p:nvPr/>
        </p:nvPicPr>
        <p:blipFill>
          <a:blip r:embed="rId6"/>
          <a:stretch>
            <a:fillRect/>
          </a:stretch>
        </p:blipFill>
        <p:spPr>
          <a:xfrm>
            <a:off x="7328020" y="2064153"/>
            <a:ext cx="2449013" cy="3453598"/>
          </a:xfrm>
          <a:prstGeom prst="rect">
            <a:avLst/>
          </a:prstGeom>
        </p:spPr>
      </p:pic>
      <p:graphicFrame>
        <p:nvGraphicFramePr>
          <p:cNvPr id="4" name="对象 3">
            <a:extLst>
              <a:ext uri="{FF2B5EF4-FFF2-40B4-BE49-F238E27FC236}">
                <a16:creationId xmlns:a16="http://schemas.microsoft.com/office/drawing/2014/main" id="{D86C2364-8AEE-46E1-8639-52C9488BE54E}"/>
              </a:ext>
            </a:extLst>
          </p:cNvPr>
          <p:cNvGraphicFramePr>
            <a:graphicFrameLocks noChangeAspect="1"/>
          </p:cNvGraphicFramePr>
          <p:nvPr>
            <p:extLst>
              <p:ext uri="{D42A27DB-BD31-4B8C-83A1-F6EECF244321}">
                <p14:modId xmlns:p14="http://schemas.microsoft.com/office/powerpoint/2010/main" val="4207269896"/>
              </p:ext>
            </p:extLst>
          </p:nvPr>
        </p:nvGraphicFramePr>
        <p:xfrm>
          <a:off x="9198944" y="5375734"/>
          <a:ext cx="1327150" cy="458787"/>
        </p:xfrm>
        <a:graphic>
          <a:graphicData uri="http://schemas.openxmlformats.org/presentationml/2006/ole">
            <mc:AlternateContent xmlns:mc="http://schemas.openxmlformats.org/markup-compatibility/2006">
              <mc:Choice xmlns:v="urn:schemas-microsoft-com:vml" Requires="v">
                <p:oleObj spid="_x0000_s8194" name="包装程序外壳对象" showAsIcon="1" r:id="rId7" imgW="1326600" imgH="459360" progId="Package">
                  <p:embed/>
                </p:oleObj>
              </mc:Choice>
              <mc:Fallback>
                <p:oleObj name="包装程序外壳对象" showAsIcon="1" r:id="rId7" imgW="1326600" imgH="459360" progId="Package">
                  <p:embed/>
                  <p:pic>
                    <p:nvPicPr>
                      <p:cNvPr id="0" name=""/>
                      <p:cNvPicPr/>
                      <p:nvPr/>
                    </p:nvPicPr>
                    <p:blipFill>
                      <a:blip r:embed="rId8"/>
                      <a:stretch>
                        <a:fillRect/>
                      </a:stretch>
                    </p:blipFill>
                    <p:spPr>
                      <a:xfrm>
                        <a:off x="9198944" y="5375734"/>
                        <a:ext cx="1327150" cy="458787"/>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68E65300-2829-654F-9FCA-D24D57568DC3}"/>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A07B15B8-A798-8242-8E53-68F527055E78}" type="slidenum">
              <a:rPr lang="zh-CN" altLang="en-US" smtClean="0">
                <a:solidFill>
                  <a:srgbClr val="0000B6"/>
                </a:solidFill>
                <a:latin typeface="Book Antiqua" charset="0"/>
              </a:rPr>
              <a:pPr>
                <a:defRPr/>
              </a:pPr>
              <a:t>12</a:t>
            </a:fld>
            <a:endParaRPr lang="en-US" altLang="zh-CN">
              <a:solidFill>
                <a:srgbClr val="0000B6"/>
              </a:solidFill>
              <a:latin typeface="Book Antiqua" charset="0"/>
            </a:endParaRPr>
          </a:p>
        </p:txBody>
      </p:sp>
      <p:sp>
        <p:nvSpPr>
          <p:cNvPr id="60418" name="页脚占位符 4">
            <a:extLst>
              <a:ext uri="{FF2B5EF4-FFF2-40B4-BE49-F238E27FC236}">
                <a16:creationId xmlns:a16="http://schemas.microsoft.com/office/drawing/2014/main" id="{4F7E3BEA-6D35-484D-92DD-B47499FE414E}"/>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04226" name="Rectangle 2">
            <a:extLst>
              <a:ext uri="{FF2B5EF4-FFF2-40B4-BE49-F238E27FC236}">
                <a16:creationId xmlns:a16="http://schemas.microsoft.com/office/drawing/2014/main" id="{ADC22A5A-BC45-A64E-B33C-142CC517A746}"/>
              </a:ext>
            </a:extLst>
          </p:cNvPr>
          <p:cNvSpPr>
            <a:spLocks noGrp="1" noChangeArrowheads="1"/>
          </p:cNvSpPr>
          <p:nvPr>
            <p:ph type="title"/>
          </p:nvPr>
        </p:nvSpPr>
        <p:spPr/>
        <p:txBody>
          <a:bodyPr/>
          <a:lstStyle/>
          <a:p>
            <a:pPr>
              <a:defRPr/>
            </a:pPr>
            <a:r>
              <a:rPr lang="en-US" altLang="zh-CN" sz="4000" i="0" dirty="0">
                <a:effectLst/>
                <a:latin typeface="微软雅黑" panose="020B0503020204020204" pitchFamily="34" charset="-122"/>
                <a:ea typeface="微软雅黑" panose="020B0503020204020204" pitchFamily="34" charset="-122"/>
              </a:rPr>
              <a:t>4</a:t>
            </a:r>
            <a:r>
              <a:rPr lang="zh-CN" altLang="en-US" sz="4000" i="0" dirty="0">
                <a:effectLst/>
                <a:latin typeface="微软雅黑" panose="020B0503020204020204" pitchFamily="34" charset="-122"/>
                <a:ea typeface="微软雅黑" panose="020B0503020204020204" pitchFamily="34" charset="-122"/>
              </a:rPr>
              <a:t>位比较器的功能表</a:t>
            </a:r>
            <a:r>
              <a:rPr lang="en-US" altLang="zh-CN" sz="4000" i="0" dirty="0">
                <a:effectLst/>
                <a:latin typeface="微软雅黑" panose="020B0503020204020204" pitchFamily="34" charset="-122"/>
                <a:ea typeface="微软雅黑" panose="020B0503020204020204" pitchFamily="34" charset="-122"/>
              </a:rPr>
              <a:t>74HC85</a:t>
            </a:r>
            <a:endParaRPr lang="zh-CN" altLang="en-US" sz="4000" i="0" dirty="0">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9E4F48F0-453E-47E0-B576-060EE8DE1601}"/>
              </a:ext>
            </a:extLst>
          </p:cNvPr>
          <p:cNvPicPr>
            <a:picLocks noChangeAspect="1"/>
          </p:cNvPicPr>
          <p:nvPr/>
        </p:nvPicPr>
        <p:blipFill>
          <a:blip r:embed="rId3"/>
          <a:stretch>
            <a:fillRect/>
          </a:stretch>
        </p:blipFill>
        <p:spPr>
          <a:xfrm>
            <a:off x="1084646" y="1493847"/>
            <a:ext cx="8704144" cy="3576918"/>
          </a:xfrm>
          <a:prstGeom prst="rect">
            <a:avLst/>
          </a:prstGeom>
        </p:spPr>
      </p:pic>
      <p:pic>
        <p:nvPicPr>
          <p:cNvPr id="2" name="图片 1">
            <a:extLst>
              <a:ext uri="{FF2B5EF4-FFF2-40B4-BE49-F238E27FC236}">
                <a16:creationId xmlns:a16="http://schemas.microsoft.com/office/drawing/2014/main" id="{0CAEE975-5227-4B9C-9383-757754724CC6}"/>
              </a:ext>
            </a:extLst>
          </p:cNvPr>
          <p:cNvPicPr>
            <a:picLocks noChangeAspect="1"/>
          </p:cNvPicPr>
          <p:nvPr/>
        </p:nvPicPr>
        <p:blipFill>
          <a:blip r:embed="rId4"/>
          <a:stretch>
            <a:fillRect/>
          </a:stretch>
        </p:blipFill>
        <p:spPr>
          <a:xfrm>
            <a:off x="9903177" y="1422944"/>
            <a:ext cx="2150936" cy="3716277"/>
          </a:xfrm>
          <a:prstGeom prst="rect">
            <a:avLst/>
          </a:prstGeom>
        </p:spPr>
      </p:pic>
      <p:sp>
        <p:nvSpPr>
          <p:cNvPr id="3" name="文本框 2">
            <a:extLst>
              <a:ext uri="{FF2B5EF4-FFF2-40B4-BE49-F238E27FC236}">
                <a16:creationId xmlns:a16="http://schemas.microsoft.com/office/drawing/2014/main" id="{2B8A8427-3ED5-4905-8386-21305B379A7A}"/>
              </a:ext>
            </a:extLst>
          </p:cNvPr>
          <p:cNvSpPr txBox="1"/>
          <p:nvPr/>
        </p:nvSpPr>
        <p:spPr>
          <a:xfrm>
            <a:off x="1672325" y="5139221"/>
            <a:ext cx="1402948" cy="923330"/>
          </a:xfrm>
          <a:prstGeom prst="rect">
            <a:avLst/>
          </a:prstGeom>
          <a:noFill/>
        </p:spPr>
        <p:txBody>
          <a:bodyPr wrap="none" rtlCol="0">
            <a:spAutoFit/>
          </a:bodyPr>
          <a:lstStyle/>
          <a:p>
            <a:r>
              <a:rPr lang="en-US" altLang="zh-CN" dirty="0"/>
              <a:t>H:</a:t>
            </a:r>
            <a:r>
              <a:rPr lang="zh-CN" altLang="en-US" dirty="0"/>
              <a:t> 高电平值</a:t>
            </a:r>
            <a:endParaRPr lang="en-US" altLang="zh-CN" dirty="0"/>
          </a:p>
          <a:p>
            <a:r>
              <a:rPr lang="en-US" altLang="zh-CN" dirty="0"/>
              <a:t>L:</a:t>
            </a:r>
            <a:r>
              <a:rPr lang="zh-CN" altLang="en-US" dirty="0"/>
              <a:t>低电平值</a:t>
            </a:r>
            <a:endParaRPr lang="en-US" altLang="zh-CN" dirty="0"/>
          </a:p>
          <a:p>
            <a:r>
              <a:rPr lang="en-US" altLang="zh-CN" dirty="0"/>
              <a:t>X:</a:t>
            </a:r>
            <a:r>
              <a:rPr lang="zh-CN" altLang="en-US" dirty="0"/>
              <a:t> 无关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DC819-A569-5149-B94F-B62A8290293D}"/>
              </a:ext>
            </a:extLst>
          </p:cNvPr>
          <p:cNvSpPr>
            <a:spLocks noGrp="1"/>
          </p:cNvSpPr>
          <p:nvPr>
            <p:ph type="title"/>
          </p:nvPr>
        </p:nvSpPr>
        <p:spPr/>
        <p:txBody>
          <a:bodyPr/>
          <a:lstStyle/>
          <a:p>
            <a:pPr>
              <a:defRPr/>
            </a:pPr>
            <a:r>
              <a:rPr lang="en-US" altLang="zh-CN" sz="4000" i="0" dirty="0">
                <a:effectLst/>
                <a:latin typeface="微软雅黑" panose="020B0503020204020204" pitchFamily="34" charset="-122"/>
                <a:ea typeface="微软雅黑" panose="020B0503020204020204" pitchFamily="34" charset="-122"/>
              </a:rPr>
              <a:t>4</a:t>
            </a:r>
            <a:r>
              <a:rPr lang="zh-CN" altLang="en-US" sz="4000" i="0" dirty="0">
                <a:effectLst/>
                <a:latin typeface="微软雅黑" panose="020B0503020204020204" pitchFamily="34" charset="-122"/>
                <a:ea typeface="微软雅黑" panose="020B0503020204020204" pitchFamily="34" charset="-122"/>
              </a:rPr>
              <a:t>位比较器</a:t>
            </a:r>
          </a:p>
        </p:txBody>
      </p:sp>
      <p:sp>
        <p:nvSpPr>
          <p:cNvPr id="19460" name="灯片编号占位符 3">
            <a:extLst>
              <a:ext uri="{FF2B5EF4-FFF2-40B4-BE49-F238E27FC236}">
                <a16:creationId xmlns:a16="http://schemas.microsoft.com/office/drawing/2014/main" id="{F9DB251A-9AA5-EF4B-9B26-2F2CAFF7EC63}"/>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07C67715-8BEA-444A-BDCD-999F108B701D}" type="slidenum">
              <a:rPr lang="zh-CN" altLang="en-US" smtClean="0">
                <a:solidFill>
                  <a:srgbClr val="0000B6"/>
                </a:solidFill>
                <a:latin typeface="Book Antiqua" charset="0"/>
              </a:rPr>
              <a:pPr>
                <a:defRPr/>
              </a:pPr>
              <a:t>13</a:t>
            </a:fld>
            <a:endParaRPr lang="en-US" altLang="zh-CN">
              <a:solidFill>
                <a:srgbClr val="0000B6"/>
              </a:solidFill>
              <a:latin typeface="Book Antiqua" charset="0"/>
            </a:endParaRPr>
          </a:p>
        </p:txBody>
      </p:sp>
      <p:sp>
        <p:nvSpPr>
          <p:cNvPr id="61444" name="页脚占位符 4">
            <a:extLst>
              <a:ext uri="{FF2B5EF4-FFF2-40B4-BE49-F238E27FC236}">
                <a16:creationId xmlns:a16="http://schemas.microsoft.com/office/drawing/2014/main" id="{303EC290-F19D-8647-81FD-26B342204FE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pic>
        <p:nvPicPr>
          <p:cNvPr id="19462" name="Picture 2">
            <a:extLst>
              <a:ext uri="{FF2B5EF4-FFF2-40B4-BE49-F238E27FC236}">
                <a16:creationId xmlns:a16="http://schemas.microsoft.com/office/drawing/2014/main" id="{497AAA61-370B-F541-8386-70E61C795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1801018"/>
            <a:ext cx="5454650" cy="416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B29F3-0CB2-AA47-B430-B1FA889A8FCF}"/>
              </a:ext>
            </a:extLst>
          </p:cNvPr>
          <p:cNvSpPr>
            <a:spLocks noGrp="1"/>
          </p:cNvSpPr>
          <p:nvPr>
            <p:ph type="title"/>
          </p:nvPr>
        </p:nvSpPr>
        <p:spPr/>
        <p:txBody>
          <a:bodyPr/>
          <a:lstStyle/>
          <a:p>
            <a:pPr>
              <a:defRPr/>
            </a:pPr>
            <a:r>
              <a:rPr lang="en-US" altLang="zh-CN" sz="4000" i="0" dirty="0">
                <a:effectLst/>
                <a:latin typeface="微软雅黑" panose="020B0503020204020204" pitchFamily="34" charset="-122"/>
                <a:ea typeface="微软雅黑" panose="020B0503020204020204" pitchFamily="34" charset="-122"/>
              </a:rPr>
              <a:t>8</a:t>
            </a:r>
            <a:r>
              <a:rPr lang="zh-CN" altLang="en-US" sz="4000" i="0" dirty="0">
                <a:effectLst/>
                <a:latin typeface="微软雅黑" panose="020B0503020204020204" pitchFamily="34" charset="-122"/>
                <a:ea typeface="微软雅黑" panose="020B0503020204020204" pitchFamily="34" charset="-122"/>
              </a:rPr>
              <a:t>位比较器</a:t>
            </a:r>
          </a:p>
        </p:txBody>
      </p:sp>
      <p:sp>
        <p:nvSpPr>
          <p:cNvPr id="20484" name="灯片编号占位符 3">
            <a:extLst>
              <a:ext uri="{FF2B5EF4-FFF2-40B4-BE49-F238E27FC236}">
                <a16:creationId xmlns:a16="http://schemas.microsoft.com/office/drawing/2014/main" id="{6454D038-8B58-2949-98B1-AD7593A2573C}"/>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3E55F9D3-7499-B543-9447-F2C8420E8C6C}" type="slidenum">
              <a:rPr lang="zh-CN" altLang="en-US" smtClean="0">
                <a:solidFill>
                  <a:srgbClr val="0000B6"/>
                </a:solidFill>
                <a:latin typeface="Book Antiqua" charset="0"/>
              </a:rPr>
              <a:pPr>
                <a:defRPr/>
              </a:pPr>
              <a:t>14</a:t>
            </a:fld>
            <a:endParaRPr lang="en-US" altLang="zh-CN">
              <a:solidFill>
                <a:srgbClr val="0000B6"/>
              </a:solidFill>
              <a:latin typeface="Book Antiqua" charset="0"/>
            </a:endParaRPr>
          </a:p>
        </p:txBody>
      </p:sp>
      <p:sp>
        <p:nvSpPr>
          <p:cNvPr id="62468" name="页脚占位符 4">
            <a:extLst>
              <a:ext uri="{FF2B5EF4-FFF2-40B4-BE49-F238E27FC236}">
                <a16:creationId xmlns:a16="http://schemas.microsoft.com/office/drawing/2014/main" id="{CB1B4A93-B705-464A-94A2-C1BD0EBF770E}"/>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pic>
        <p:nvPicPr>
          <p:cNvPr id="20486" name="Picture 2">
            <a:extLst>
              <a:ext uri="{FF2B5EF4-FFF2-40B4-BE49-F238E27FC236}">
                <a16:creationId xmlns:a16="http://schemas.microsoft.com/office/drawing/2014/main" id="{23DEEFCD-B9A9-1E4B-B204-8375899B5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4" y="1680369"/>
            <a:ext cx="8872537" cy="439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B29F3-0CB2-AA47-B430-B1FA889A8FCF}"/>
              </a:ext>
            </a:extLst>
          </p:cNvPr>
          <p:cNvSpPr>
            <a:spLocks noGrp="1"/>
          </p:cNvSpPr>
          <p:nvPr>
            <p:ph type="title"/>
          </p:nvPr>
        </p:nvSpPr>
        <p:spPr/>
        <p:txBody>
          <a:bodyPr/>
          <a:lstStyle/>
          <a:p>
            <a:pPr>
              <a:defRPr/>
            </a:pPr>
            <a:r>
              <a:rPr lang="en-US" altLang="zh-CN" sz="4000" i="0" dirty="0">
                <a:effectLst/>
                <a:latin typeface="微软雅黑" panose="020B0503020204020204" pitchFamily="34" charset="-122"/>
                <a:ea typeface="微软雅黑" panose="020B0503020204020204" pitchFamily="34" charset="-122"/>
              </a:rPr>
              <a:t>12</a:t>
            </a:r>
            <a:r>
              <a:rPr lang="zh-CN" altLang="en-US" sz="4000" i="0" dirty="0">
                <a:effectLst/>
                <a:latin typeface="微软雅黑" panose="020B0503020204020204" pitchFamily="34" charset="-122"/>
                <a:ea typeface="微软雅黑" panose="020B0503020204020204" pitchFamily="34" charset="-122"/>
              </a:rPr>
              <a:t>位比较器</a:t>
            </a:r>
          </a:p>
        </p:txBody>
      </p:sp>
      <p:sp>
        <p:nvSpPr>
          <p:cNvPr id="20484" name="灯片编号占位符 3">
            <a:extLst>
              <a:ext uri="{FF2B5EF4-FFF2-40B4-BE49-F238E27FC236}">
                <a16:creationId xmlns:a16="http://schemas.microsoft.com/office/drawing/2014/main" id="{6454D038-8B58-2949-98B1-AD7593A2573C}"/>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3E55F9D3-7499-B543-9447-F2C8420E8C6C}" type="slidenum">
              <a:rPr lang="zh-CN" altLang="en-US" smtClean="0">
                <a:solidFill>
                  <a:srgbClr val="0000B6"/>
                </a:solidFill>
                <a:latin typeface="Book Antiqua" charset="0"/>
              </a:rPr>
              <a:pPr>
                <a:defRPr/>
              </a:pPr>
              <a:t>15</a:t>
            </a:fld>
            <a:endParaRPr lang="en-US" altLang="zh-CN">
              <a:solidFill>
                <a:srgbClr val="0000B6"/>
              </a:solidFill>
              <a:latin typeface="Book Antiqua" charset="0"/>
            </a:endParaRPr>
          </a:p>
        </p:txBody>
      </p:sp>
      <p:sp>
        <p:nvSpPr>
          <p:cNvPr id="62468" name="页脚占位符 4">
            <a:extLst>
              <a:ext uri="{FF2B5EF4-FFF2-40B4-BE49-F238E27FC236}">
                <a16:creationId xmlns:a16="http://schemas.microsoft.com/office/drawing/2014/main" id="{CB1B4A93-B705-464A-94A2-C1BD0EBF770E}"/>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pic>
        <p:nvPicPr>
          <p:cNvPr id="4" name="图片 3">
            <a:extLst>
              <a:ext uri="{FF2B5EF4-FFF2-40B4-BE49-F238E27FC236}">
                <a16:creationId xmlns:a16="http://schemas.microsoft.com/office/drawing/2014/main" id="{09E0FA5D-E475-4A3D-804D-C438FBBA6D54}"/>
              </a:ext>
            </a:extLst>
          </p:cNvPr>
          <p:cNvPicPr>
            <a:picLocks noChangeAspect="1"/>
          </p:cNvPicPr>
          <p:nvPr/>
        </p:nvPicPr>
        <p:blipFill>
          <a:blip r:embed="rId3"/>
          <a:stretch>
            <a:fillRect/>
          </a:stretch>
        </p:blipFill>
        <p:spPr>
          <a:xfrm>
            <a:off x="7334606" y="1246910"/>
            <a:ext cx="4097837" cy="5200282"/>
          </a:xfrm>
          <a:prstGeom prst="rect">
            <a:avLst/>
          </a:prstGeom>
        </p:spPr>
      </p:pic>
      <p:pic>
        <p:nvPicPr>
          <p:cNvPr id="5" name="图片 4">
            <a:extLst>
              <a:ext uri="{FF2B5EF4-FFF2-40B4-BE49-F238E27FC236}">
                <a16:creationId xmlns:a16="http://schemas.microsoft.com/office/drawing/2014/main" id="{45625F0D-C41B-495F-BC37-988D8BE35E8F}"/>
              </a:ext>
            </a:extLst>
          </p:cNvPr>
          <p:cNvPicPr>
            <a:picLocks noChangeAspect="1"/>
          </p:cNvPicPr>
          <p:nvPr/>
        </p:nvPicPr>
        <p:blipFill>
          <a:blip r:embed="rId4"/>
          <a:stretch>
            <a:fillRect/>
          </a:stretch>
        </p:blipFill>
        <p:spPr>
          <a:xfrm>
            <a:off x="1370295" y="1298254"/>
            <a:ext cx="5388654" cy="4721140"/>
          </a:xfrm>
          <a:prstGeom prst="rect">
            <a:avLst/>
          </a:prstGeom>
        </p:spPr>
      </p:pic>
    </p:spTree>
    <p:extLst>
      <p:ext uri="{BB962C8B-B14F-4D97-AF65-F5344CB8AC3E}">
        <p14:creationId xmlns:p14="http://schemas.microsoft.com/office/powerpoint/2010/main" val="195455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A4A9F124-ACFE-E44E-ABCD-CA8EEE0F40E2}"/>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29A84FD-4D55-EF47-A519-C257BF0A73CC}" type="slidenum">
              <a:rPr lang="zh-CN" altLang="en-US" smtClean="0">
                <a:solidFill>
                  <a:srgbClr val="0000B6"/>
                </a:solidFill>
                <a:latin typeface="Book Antiqua" charset="0"/>
              </a:rPr>
              <a:pPr>
                <a:defRPr/>
              </a:pPr>
              <a:t>16</a:t>
            </a:fld>
            <a:endParaRPr lang="en-US" altLang="zh-CN">
              <a:solidFill>
                <a:srgbClr val="0000B6"/>
              </a:solidFill>
              <a:latin typeface="Book Antiqua" charset="0"/>
            </a:endParaRPr>
          </a:p>
        </p:txBody>
      </p:sp>
      <p:sp>
        <p:nvSpPr>
          <p:cNvPr id="35842" name="页脚占位符 4">
            <a:extLst>
              <a:ext uri="{FF2B5EF4-FFF2-40B4-BE49-F238E27FC236}">
                <a16:creationId xmlns:a16="http://schemas.microsoft.com/office/drawing/2014/main" id="{66989226-40F9-1C46-BD62-7EB8264FB289}"/>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pic>
        <p:nvPicPr>
          <p:cNvPr id="35843" name="Picture 2" descr="4-3-22">
            <a:extLst>
              <a:ext uri="{FF2B5EF4-FFF2-40B4-BE49-F238E27FC236}">
                <a16:creationId xmlns:a16="http://schemas.microsoft.com/office/drawing/2014/main" id="{BC2D7A18-C318-E94C-B347-23042DDA9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1916114"/>
            <a:ext cx="352742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3">
            <a:extLst>
              <a:ext uri="{FF2B5EF4-FFF2-40B4-BE49-F238E27FC236}">
                <a16:creationId xmlns:a16="http://schemas.microsoft.com/office/drawing/2014/main" id="{FE3BBD1F-6FCC-E845-A8ED-44DD1060F3F1}"/>
              </a:ext>
            </a:extLst>
          </p:cNvPr>
          <p:cNvSpPr>
            <a:spLocks noChangeArrowheads="1"/>
          </p:cNvSpPr>
          <p:nvPr/>
        </p:nvSpPr>
        <p:spPr bwMode="auto">
          <a:xfrm>
            <a:off x="2208213" y="1916114"/>
            <a:ext cx="431800" cy="936625"/>
          </a:xfrm>
          <a:prstGeom prst="rect">
            <a:avLst/>
          </a:prstGeom>
          <a:solidFill>
            <a:srgbClr val="99CCFF">
              <a:alpha val="41960"/>
            </a:srgbClr>
          </a:solidFill>
          <a:ln>
            <a:noFill/>
          </a:ln>
          <a:effectLst/>
          <a:extLs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1175556" name="Rectangle 4">
            <a:extLst>
              <a:ext uri="{FF2B5EF4-FFF2-40B4-BE49-F238E27FC236}">
                <a16:creationId xmlns:a16="http://schemas.microsoft.com/office/drawing/2014/main" id="{A1DA2978-0285-D84E-B9A6-1B0007A54B96}"/>
              </a:ext>
            </a:extLst>
          </p:cNvPr>
          <p:cNvSpPr>
            <a:spLocks noGrp="1" noChangeArrowheads="1"/>
          </p:cNvSpPr>
          <p:nvPr>
            <p:ph type="title"/>
          </p:nvPr>
        </p:nvSpPr>
        <p:spPr>
          <a:xfrm>
            <a:off x="734519" y="188914"/>
            <a:ext cx="10897848" cy="898525"/>
          </a:xfrm>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例：</a:t>
            </a:r>
            <a:r>
              <a:rPr lang="en-US" altLang="zh-CN" sz="4000" i="0" dirty="0">
                <a:effectLst/>
                <a:latin typeface="微软雅黑" panose="020B0503020204020204" pitchFamily="34" charset="-122"/>
                <a:ea typeface="微软雅黑" panose="020B0503020204020204" pitchFamily="34" charset="-122"/>
              </a:rPr>
              <a:t>74HC153,</a:t>
            </a:r>
            <a:r>
              <a:rPr lang="zh-CN" altLang="en-US" sz="4000" i="0" dirty="0">
                <a:effectLst/>
                <a:latin typeface="微软雅黑" panose="020B0503020204020204" pitchFamily="34" charset="-122"/>
                <a:ea typeface="微软雅黑" panose="020B0503020204020204" pitchFamily="34" charset="-122"/>
              </a:rPr>
              <a:t>两个“四选一”接成“八选一”</a:t>
            </a:r>
          </a:p>
        </p:txBody>
      </p:sp>
      <p:sp>
        <p:nvSpPr>
          <p:cNvPr id="7175" name="Rectangle 5">
            <a:extLst>
              <a:ext uri="{FF2B5EF4-FFF2-40B4-BE49-F238E27FC236}">
                <a16:creationId xmlns:a16="http://schemas.microsoft.com/office/drawing/2014/main" id="{35C78709-2163-6E41-8DAD-DF7CA08DFCD0}"/>
              </a:ext>
            </a:extLst>
          </p:cNvPr>
          <p:cNvSpPr>
            <a:spLocks noGrp="1" noChangeArrowheads="1"/>
          </p:cNvSpPr>
          <p:nvPr>
            <p:ph type="body" idx="1"/>
          </p:nvPr>
        </p:nvSpPr>
        <p:spPr>
          <a:xfrm>
            <a:off x="1064303" y="1052514"/>
            <a:ext cx="8921074" cy="4937125"/>
          </a:xfrm>
        </p:spPr>
        <p:txBody>
          <a:bodyPr/>
          <a:lstStyle/>
          <a:p>
            <a:pPr eaLnBrk="1" hangingPunct="1">
              <a:buFont typeface="Wingdings" charset="2"/>
              <a:buChar char="q"/>
              <a:defRPr/>
            </a:pPr>
            <a:r>
              <a:rPr lang="zh-CN" altLang="en-US" dirty="0"/>
              <a:t>“四选一”只有</a:t>
            </a:r>
            <a:r>
              <a:rPr lang="en-US" altLang="zh-CN" dirty="0"/>
              <a:t>2</a:t>
            </a:r>
            <a:r>
              <a:rPr lang="zh-CN" altLang="en-US" dirty="0"/>
              <a:t>位地址输入，从四个输入中选中一个</a:t>
            </a:r>
          </a:p>
          <a:p>
            <a:pPr eaLnBrk="1" hangingPunct="1">
              <a:buFont typeface="Wingdings" charset="2"/>
              <a:buChar char="q"/>
              <a:defRPr/>
            </a:pPr>
            <a:r>
              <a:rPr lang="zh-CN" altLang="en-US" dirty="0"/>
              <a:t>“八选一”的八个数据需要</a:t>
            </a:r>
            <a:r>
              <a:rPr lang="en-US" altLang="zh-CN" dirty="0"/>
              <a:t>3</a:t>
            </a:r>
            <a:r>
              <a:rPr lang="zh-CN" altLang="en-US" dirty="0"/>
              <a:t>位地址代码指定其中任何一个</a:t>
            </a:r>
          </a:p>
        </p:txBody>
      </p:sp>
      <p:graphicFrame>
        <p:nvGraphicFramePr>
          <p:cNvPr id="35847" name="Object 6">
            <a:extLst>
              <a:ext uri="{FF2B5EF4-FFF2-40B4-BE49-F238E27FC236}">
                <a16:creationId xmlns:a16="http://schemas.microsoft.com/office/drawing/2014/main" id="{B1F0A8FD-3EF9-A140-879B-32665BC4DC2F}"/>
              </a:ext>
            </a:extLst>
          </p:cNvPr>
          <p:cNvGraphicFramePr>
            <a:graphicFrameLocks noChangeAspect="1"/>
          </p:cNvGraphicFramePr>
          <p:nvPr/>
        </p:nvGraphicFramePr>
        <p:xfrm>
          <a:off x="2133600" y="5373688"/>
          <a:ext cx="8091488" cy="1008062"/>
        </p:xfrm>
        <a:graphic>
          <a:graphicData uri="http://schemas.openxmlformats.org/presentationml/2006/ole">
            <mc:AlternateContent xmlns:mc="http://schemas.openxmlformats.org/markup-compatibility/2006">
              <mc:Choice xmlns:v="urn:schemas-microsoft-com:vml" Requires="v">
                <p:oleObj spid="_x0000_s9218" name="公式" r:id="rId5" imgW="89230200" imgH="11112500" progId="Equation.3">
                  <p:embed/>
                </p:oleObj>
              </mc:Choice>
              <mc:Fallback>
                <p:oleObj name="公式" r:id="rId5" imgW="89230200" imgH="11112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373688"/>
                        <a:ext cx="8091488"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8" name="Object 7">
            <a:extLst>
              <a:ext uri="{FF2B5EF4-FFF2-40B4-BE49-F238E27FC236}">
                <a16:creationId xmlns:a16="http://schemas.microsoft.com/office/drawing/2014/main" id="{71D015B3-7DAF-614E-A100-9C02D47778DA}"/>
              </a:ext>
            </a:extLst>
          </p:cNvPr>
          <p:cNvGraphicFramePr>
            <a:graphicFrameLocks noChangeAspect="1"/>
          </p:cNvGraphicFramePr>
          <p:nvPr/>
        </p:nvGraphicFramePr>
        <p:xfrm>
          <a:off x="5429251" y="2708276"/>
          <a:ext cx="4575175" cy="474663"/>
        </p:xfrm>
        <a:graphic>
          <a:graphicData uri="http://schemas.openxmlformats.org/presentationml/2006/ole">
            <mc:AlternateContent xmlns:mc="http://schemas.openxmlformats.org/markup-compatibility/2006">
              <mc:Choice xmlns:v="urn:schemas-microsoft-com:vml" Requires="v">
                <p:oleObj spid="_x0000_s9219" name="公式" r:id="rId7" imgW="43599100" imgH="4978400" progId="Equation.3">
                  <p:embed/>
                </p:oleObj>
              </mc:Choice>
              <mc:Fallback>
                <p:oleObj name="公式" r:id="rId7" imgW="43599100" imgH="4978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1" y="2708276"/>
                        <a:ext cx="45751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178" name="Rectangle 8">
            <a:extLst>
              <a:ext uri="{FF2B5EF4-FFF2-40B4-BE49-F238E27FC236}">
                <a16:creationId xmlns:a16="http://schemas.microsoft.com/office/drawing/2014/main" id="{65F9DCC5-9D79-8D4E-A5A8-EC5706CE4A19}"/>
              </a:ext>
            </a:extLst>
          </p:cNvPr>
          <p:cNvSpPr>
            <a:spLocks noChangeArrowheads="1"/>
          </p:cNvSpPr>
          <p:nvPr/>
        </p:nvSpPr>
        <p:spPr bwMode="auto">
          <a:xfrm>
            <a:off x="2208213" y="2852738"/>
            <a:ext cx="431800" cy="2520950"/>
          </a:xfrm>
          <a:prstGeom prst="rect">
            <a:avLst/>
          </a:prstGeom>
          <a:solidFill>
            <a:srgbClr val="FF99CC">
              <a:alpha val="20000"/>
            </a:srgbClr>
          </a:solidFill>
          <a:ln>
            <a:noFill/>
          </a:ln>
          <a:effectLst/>
          <a:extLs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F7C3DB01-B522-A949-B8EB-8D2D191E5FE2}"/>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DF1CF9EF-4E60-804F-BE19-0CC02B4D71D3}" type="slidenum">
              <a:rPr lang="zh-CN" altLang="en-US" smtClean="0">
                <a:solidFill>
                  <a:srgbClr val="0000B6"/>
                </a:solidFill>
                <a:latin typeface="Book Antiqua" charset="0"/>
              </a:rPr>
              <a:pPr>
                <a:defRPr/>
              </a:pPr>
              <a:t>17</a:t>
            </a:fld>
            <a:endParaRPr lang="en-US" altLang="zh-CN">
              <a:solidFill>
                <a:srgbClr val="0000B6"/>
              </a:solidFill>
              <a:latin typeface="Book Antiqua" charset="0"/>
            </a:endParaRPr>
          </a:p>
        </p:txBody>
      </p:sp>
      <p:sp>
        <p:nvSpPr>
          <p:cNvPr id="37890" name="页脚占位符 4">
            <a:extLst>
              <a:ext uri="{FF2B5EF4-FFF2-40B4-BE49-F238E27FC236}">
                <a16:creationId xmlns:a16="http://schemas.microsoft.com/office/drawing/2014/main" id="{23EC2519-7144-F045-8C15-F6894DE5A7B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06278" name="Rectangle 6">
            <a:extLst>
              <a:ext uri="{FF2B5EF4-FFF2-40B4-BE49-F238E27FC236}">
                <a16:creationId xmlns:a16="http://schemas.microsoft.com/office/drawing/2014/main" id="{F81B3704-C696-4242-9A0F-8A30A160305C}"/>
              </a:ext>
            </a:extLst>
          </p:cNvPr>
          <p:cNvSpPr>
            <a:spLocks noGrp="1" noChangeArrowheads="1"/>
          </p:cNvSpPr>
          <p:nvPr>
            <p:ph type="title"/>
          </p:nvPr>
        </p:nvSpPr>
        <p:spPr/>
        <p:txBody>
          <a:bodyPr/>
          <a:lstStyle/>
          <a:p>
            <a:pPr eaLnBrk="1" hangingPunct="1">
              <a:defRPr/>
            </a:pPr>
            <a:r>
              <a:rPr lang="en-US" altLang="zh-CN" sz="4000" i="0" dirty="0"/>
              <a:t>74LS151</a:t>
            </a:r>
          </a:p>
        </p:txBody>
      </p:sp>
      <p:grpSp>
        <p:nvGrpSpPr>
          <p:cNvPr id="37892" name="Group 43">
            <a:extLst>
              <a:ext uri="{FF2B5EF4-FFF2-40B4-BE49-F238E27FC236}">
                <a16:creationId xmlns:a16="http://schemas.microsoft.com/office/drawing/2014/main" id="{CF12A712-C018-D943-A606-00F15285B6E7}"/>
              </a:ext>
            </a:extLst>
          </p:cNvPr>
          <p:cNvGrpSpPr>
            <a:grpSpLocks/>
          </p:cNvGrpSpPr>
          <p:nvPr/>
        </p:nvGrpSpPr>
        <p:grpSpPr bwMode="auto">
          <a:xfrm>
            <a:off x="7137401" y="3897313"/>
            <a:ext cx="3040063" cy="2773362"/>
            <a:chOff x="2733" y="1135"/>
            <a:chExt cx="1915" cy="1747"/>
          </a:xfrm>
        </p:grpSpPr>
        <p:grpSp>
          <p:nvGrpSpPr>
            <p:cNvPr id="37895" name="Group 26">
              <a:extLst>
                <a:ext uri="{FF2B5EF4-FFF2-40B4-BE49-F238E27FC236}">
                  <a16:creationId xmlns:a16="http://schemas.microsoft.com/office/drawing/2014/main" id="{D22E863E-F1D6-4543-8733-70555461E840}"/>
                </a:ext>
              </a:extLst>
            </p:cNvPr>
            <p:cNvGrpSpPr>
              <a:grpSpLocks/>
            </p:cNvGrpSpPr>
            <p:nvPr/>
          </p:nvGrpSpPr>
          <p:grpSpPr bwMode="auto">
            <a:xfrm>
              <a:off x="2946" y="1356"/>
              <a:ext cx="1689" cy="1301"/>
              <a:chOff x="2939" y="1356"/>
              <a:chExt cx="1689" cy="1301"/>
            </a:xfrm>
          </p:grpSpPr>
          <p:sp>
            <p:nvSpPr>
              <p:cNvPr id="8215" name="Rectangle 9">
                <a:extLst>
                  <a:ext uri="{FF2B5EF4-FFF2-40B4-BE49-F238E27FC236}">
                    <a16:creationId xmlns:a16="http://schemas.microsoft.com/office/drawing/2014/main" id="{F2D174AF-911C-A14F-AA9F-FEC18E7DB9C9}"/>
                  </a:ext>
                </a:extLst>
              </p:cNvPr>
              <p:cNvSpPr>
                <a:spLocks noChangeArrowheads="1"/>
              </p:cNvSpPr>
              <p:nvPr/>
            </p:nvSpPr>
            <p:spPr bwMode="auto">
              <a:xfrm>
                <a:off x="3216" y="1592"/>
                <a:ext cx="1412" cy="850"/>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zh-CN"/>
                  <a:t>74LS151</a:t>
                </a:r>
              </a:p>
            </p:txBody>
          </p:sp>
          <p:sp>
            <p:nvSpPr>
              <p:cNvPr id="8216" name="Line 10">
                <a:extLst>
                  <a:ext uri="{FF2B5EF4-FFF2-40B4-BE49-F238E27FC236}">
                    <a16:creationId xmlns:a16="http://schemas.microsoft.com/office/drawing/2014/main" id="{66134895-BABA-704B-9FA7-80CE84624502}"/>
                  </a:ext>
                </a:extLst>
              </p:cNvPr>
              <p:cNvSpPr>
                <a:spLocks noChangeShapeType="1"/>
              </p:cNvSpPr>
              <p:nvPr/>
            </p:nvSpPr>
            <p:spPr bwMode="auto">
              <a:xfrm flipH="1" flipV="1">
                <a:off x="3376" y="1363"/>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17" name="Line 11">
                <a:extLst>
                  <a:ext uri="{FF2B5EF4-FFF2-40B4-BE49-F238E27FC236}">
                    <a16:creationId xmlns:a16="http://schemas.microsoft.com/office/drawing/2014/main" id="{1DB0D68E-8B3D-4242-B55C-F900CE4234EE}"/>
                  </a:ext>
                </a:extLst>
              </p:cNvPr>
              <p:cNvSpPr>
                <a:spLocks noChangeShapeType="1"/>
              </p:cNvSpPr>
              <p:nvPr/>
            </p:nvSpPr>
            <p:spPr bwMode="auto">
              <a:xfrm flipH="1" flipV="1">
                <a:off x="3548" y="1360"/>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18" name="Line 12">
                <a:extLst>
                  <a:ext uri="{FF2B5EF4-FFF2-40B4-BE49-F238E27FC236}">
                    <a16:creationId xmlns:a16="http://schemas.microsoft.com/office/drawing/2014/main" id="{CF60114B-0762-0A45-AF9A-69893F6664AB}"/>
                  </a:ext>
                </a:extLst>
              </p:cNvPr>
              <p:cNvSpPr>
                <a:spLocks noChangeShapeType="1"/>
              </p:cNvSpPr>
              <p:nvPr/>
            </p:nvSpPr>
            <p:spPr bwMode="auto">
              <a:xfrm flipH="1" flipV="1">
                <a:off x="3710" y="1360"/>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19" name="Line 13">
                <a:extLst>
                  <a:ext uri="{FF2B5EF4-FFF2-40B4-BE49-F238E27FC236}">
                    <a16:creationId xmlns:a16="http://schemas.microsoft.com/office/drawing/2014/main" id="{8EFB920A-FD0D-6642-8AC3-B489A84EE6D4}"/>
                  </a:ext>
                </a:extLst>
              </p:cNvPr>
              <p:cNvSpPr>
                <a:spLocks noChangeShapeType="1"/>
              </p:cNvSpPr>
              <p:nvPr/>
            </p:nvSpPr>
            <p:spPr bwMode="auto">
              <a:xfrm flipH="1" flipV="1">
                <a:off x="3871" y="1356"/>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0" name="Line 14">
                <a:extLst>
                  <a:ext uri="{FF2B5EF4-FFF2-40B4-BE49-F238E27FC236}">
                    <a16:creationId xmlns:a16="http://schemas.microsoft.com/office/drawing/2014/main" id="{B52DE1B3-F325-D549-A131-A81EAE1D3A10}"/>
                  </a:ext>
                </a:extLst>
              </p:cNvPr>
              <p:cNvSpPr>
                <a:spLocks noChangeShapeType="1"/>
              </p:cNvSpPr>
              <p:nvPr/>
            </p:nvSpPr>
            <p:spPr bwMode="auto">
              <a:xfrm flipH="1" flipV="1">
                <a:off x="4040" y="1365"/>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1" name="Line 15">
                <a:extLst>
                  <a:ext uri="{FF2B5EF4-FFF2-40B4-BE49-F238E27FC236}">
                    <a16:creationId xmlns:a16="http://schemas.microsoft.com/office/drawing/2014/main" id="{33DD36FC-2915-284D-BB04-E9A6DBD1A5AE}"/>
                  </a:ext>
                </a:extLst>
              </p:cNvPr>
              <p:cNvSpPr>
                <a:spLocks noChangeShapeType="1"/>
              </p:cNvSpPr>
              <p:nvPr/>
            </p:nvSpPr>
            <p:spPr bwMode="auto">
              <a:xfrm flipH="1" flipV="1">
                <a:off x="4211" y="1356"/>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2" name="Line 16">
                <a:extLst>
                  <a:ext uri="{FF2B5EF4-FFF2-40B4-BE49-F238E27FC236}">
                    <a16:creationId xmlns:a16="http://schemas.microsoft.com/office/drawing/2014/main" id="{7B49EADC-E421-F54B-8AC2-8C92D3AB35A1}"/>
                  </a:ext>
                </a:extLst>
              </p:cNvPr>
              <p:cNvSpPr>
                <a:spLocks noChangeShapeType="1"/>
              </p:cNvSpPr>
              <p:nvPr/>
            </p:nvSpPr>
            <p:spPr bwMode="auto">
              <a:xfrm flipH="1" flipV="1">
                <a:off x="4386" y="1356"/>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3" name="Line 17">
                <a:extLst>
                  <a:ext uri="{FF2B5EF4-FFF2-40B4-BE49-F238E27FC236}">
                    <a16:creationId xmlns:a16="http://schemas.microsoft.com/office/drawing/2014/main" id="{91740DD0-16DD-A346-AF75-AEB5676947DC}"/>
                  </a:ext>
                </a:extLst>
              </p:cNvPr>
              <p:cNvSpPr>
                <a:spLocks noChangeShapeType="1"/>
              </p:cNvSpPr>
              <p:nvPr/>
            </p:nvSpPr>
            <p:spPr bwMode="auto">
              <a:xfrm flipH="1" flipV="1">
                <a:off x="4552" y="1357"/>
                <a:ext cx="5" cy="2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4" name="Oval 18">
                <a:extLst>
                  <a:ext uri="{FF2B5EF4-FFF2-40B4-BE49-F238E27FC236}">
                    <a16:creationId xmlns:a16="http://schemas.microsoft.com/office/drawing/2014/main" id="{6F506320-8848-0E46-BF1F-E73461FBB820}"/>
                  </a:ext>
                </a:extLst>
              </p:cNvPr>
              <p:cNvSpPr>
                <a:spLocks noChangeArrowheads="1"/>
              </p:cNvSpPr>
              <p:nvPr/>
            </p:nvSpPr>
            <p:spPr bwMode="auto">
              <a:xfrm>
                <a:off x="3760" y="2434"/>
                <a:ext cx="56" cy="60"/>
              </a:xfrm>
              <a:prstGeom prst="ellipse">
                <a:avLst/>
              </a:prstGeom>
              <a:solidFill>
                <a:srgbClr val="FFFFFF"/>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8225" name="Line 19">
                <a:extLst>
                  <a:ext uri="{FF2B5EF4-FFF2-40B4-BE49-F238E27FC236}">
                    <a16:creationId xmlns:a16="http://schemas.microsoft.com/office/drawing/2014/main" id="{7E22FB20-DB26-6748-9830-6E6948C7696A}"/>
                  </a:ext>
                </a:extLst>
              </p:cNvPr>
              <p:cNvSpPr>
                <a:spLocks noChangeShapeType="1"/>
              </p:cNvSpPr>
              <p:nvPr/>
            </p:nvSpPr>
            <p:spPr bwMode="auto">
              <a:xfrm>
                <a:off x="3787" y="2489"/>
                <a:ext cx="0" cy="1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6" name="Line 20">
                <a:extLst>
                  <a:ext uri="{FF2B5EF4-FFF2-40B4-BE49-F238E27FC236}">
                    <a16:creationId xmlns:a16="http://schemas.microsoft.com/office/drawing/2014/main" id="{EB2A3DF9-1B08-4F4B-AAD4-3733232B385E}"/>
                  </a:ext>
                </a:extLst>
              </p:cNvPr>
              <p:cNvSpPr>
                <a:spLocks noChangeShapeType="1"/>
              </p:cNvSpPr>
              <p:nvPr/>
            </p:nvSpPr>
            <p:spPr bwMode="auto">
              <a:xfrm>
                <a:off x="3978" y="2440"/>
                <a:ext cx="0" cy="20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7" name="Line 21">
                <a:extLst>
                  <a:ext uri="{FF2B5EF4-FFF2-40B4-BE49-F238E27FC236}">
                    <a16:creationId xmlns:a16="http://schemas.microsoft.com/office/drawing/2014/main" id="{E038E0A2-F76E-2747-912E-FE6B2873AF2D}"/>
                  </a:ext>
                </a:extLst>
              </p:cNvPr>
              <p:cNvSpPr>
                <a:spLocks noChangeShapeType="1"/>
              </p:cNvSpPr>
              <p:nvPr/>
            </p:nvSpPr>
            <p:spPr bwMode="auto">
              <a:xfrm flipH="1">
                <a:off x="2940" y="1717"/>
                <a:ext cx="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8" name="Line 22">
                <a:extLst>
                  <a:ext uri="{FF2B5EF4-FFF2-40B4-BE49-F238E27FC236}">
                    <a16:creationId xmlns:a16="http://schemas.microsoft.com/office/drawing/2014/main" id="{83606A30-6B57-7B40-8DC5-E2C35C78B664}"/>
                  </a:ext>
                </a:extLst>
              </p:cNvPr>
              <p:cNvSpPr>
                <a:spLocks noChangeShapeType="1"/>
              </p:cNvSpPr>
              <p:nvPr/>
            </p:nvSpPr>
            <p:spPr bwMode="auto">
              <a:xfrm flipH="1">
                <a:off x="2939" y="1896"/>
                <a:ext cx="26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29" name="Line 23">
                <a:extLst>
                  <a:ext uri="{FF2B5EF4-FFF2-40B4-BE49-F238E27FC236}">
                    <a16:creationId xmlns:a16="http://schemas.microsoft.com/office/drawing/2014/main" id="{57DF53D2-1583-6548-92BD-9CCE7C92EB08}"/>
                  </a:ext>
                </a:extLst>
              </p:cNvPr>
              <p:cNvSpPr>
                <a:spLocks noChangeShapeType="1"/>
              </p:cNvSpPr>
              <p:nvPr/>
            </p:nvSpPr>
            <p:spPr bwMode="auto">
              <a:xfrm flipH="1">
                <a:off x="2945" y="2059"/>
                <a:ext cx="26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30" name="Line 24">
                <a:extLst>
                  <a:ext uri="{FF2B5EF4-FFF2-40B4-BE49-F238E27FC236}">
                    <a16:creationId xmlns:a16="http://schemas.microsoft.com/office/drawing/2014/main" id="{47DF98F4-F85D-A24E-A561-9C402F2ABD5C}"/>
                  </a:ext>
                </a:extLst>
              </p:cNvPr>
              <p:cNvSpPr>
                <a:spLocks noChangeShapeType="1"/>
              </p:cNvSpPr>
              <p:nvPr/>
            </p:nvSpPr>
            <p:spPr bwMode="auto">
              <a:xfrm flipH="1">
                <a:off x="2945" y="2228"/>
                <a:ext cx="26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8231" name="Oval 25">
                <a:extLst>
                  <a:ext uri="{FF2B5EF4-FFF2-40B4-BE49-F238E27FC236}">
                    <a16:creationId xmlns:a16="http://schemas.microsoft.com/office/drawing/2014/main" id="{15E25B43-205B-9F4C-8294-C077537206AF}"/>
                  </a:ext>
                </a:extLst>
              </p:cNvPr>
              <p:cNvSpPr>
                <a:spLocks noChangeArrowheads="1"/>
              </p:cNvSpPr>
              <p:nvPr/>
            </p:nvSpPr>
            <p:spPr bwMode="auto">
              <a:xfrm>
                <a:off x="3160" y="2194"/>
                <a:ext cx="56" cy="60"/>
              </a:xfrm>
              <a:prstGeom prst="ellipse">
                <a:avLst/>
              </a:prstGeom>
              <a:solidFill>
                <a:srgbClr val="FFFFFF"/>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grpSp>
        <p:sp>
          <p:nvSpPr>
            <p:cNvPr id="8201" name="Text Box 27">
              <a:extLst>
                <a:ext uri="{FF2B5EF4-FFF2-40B4-BE49-F238E27FC236}">
                  <a16:creationId xmlns:a16="http://schemas.microsoft.com/office/drawing/2014/main" id="{9A0B19A5-9340-D84A-AD9C-EBFD79CC4977}"/>
                </a:ext>
              </a:extLst>
            </p:cNvPr>
            <p:cNvSpPr txBox="1">
              <a:spLocks noChangeArrowheads="1"/>
            </p:cNvSpPr>
            <p:nvPr/>
          </p:nvSpPr>
          <p:spPr bwMode="auto">
            <a:xfrm>
              <a:off x="3254" y="1141"/>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0</a:t>
              </a:r>
            </a:p>
          </p:txBody>
        </p:sp>
        <p:sp>
          <p:nvSpPr>
            <p:cNvPr id="8202" name="Text Box 28">
              <a:extLst>
                <a:ext uri="{FF2B5EF4-FFF2-40B4-BE49-F238E27FC236}">
                  <a16:creationId xmlns:a16="http://schemas.microsoft.com/office/drawing/2014/main" id="{9763C7D5-112F-264F-B1AD-DBDD0D4FEE71}"/>
                </a:ext>
              </a:extLst>
            </p:cNvPr>
            <p:cNvSpPr txBox="1">
              <a:spLocks noChangeArrowheads="1"/>
            </p:cNvSpPr>
            <p:nvPr/>
          </p:nvSpPr>
          <p:spPr bwMode="auto">
            <a:xfrm>
              <a:off x="3429" y="1137"/>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1</a:t>
              </a:r>
            </a:p>
          </p:txBody>
        </p:sp>
        <p:sp>
          <p:nvSpPr>
            <p:cNvPr id="8203" name="Text Box 29">
              <a:extLst>
                <a:ext uri="{FF2B5EF4-FFF2-40B4-BE49-F238E27FC236}">
                  <a16:creationId xmlns:a16="http://schemas.microsoft.com/office/drawing/2014/main" id="{3B418A38-64A0-F24D-8862-19C7481111C4}"/>
                </a:ext>
              </a:extLst>
            </p:cNvPr>
            <p:cNvSpPr txBox="1">
              <a:spLocks noChangeArrowheads="1"/>
            </p:cNvSpPr>
            <p:nvPr/>
          </p:nvSpPr>
          <p:spPr bwMode="auto">
            <a:xfrm>
              <a:off x="3581" y="1135"/>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2</a:t>
              </a:r>
            </a:p>
          </p:txBody>
        </p:sp>
        <p:sp>
          <p:nvSpPr>
            <p:cNvPr id="8204" name="Text Box 30">
              <a:extLst>
                <a:ext uri="{FF2B5EF4-FFF2-40B4-BE49-F238E27FC236}">
                  <a16:creationId xmlns:a16="http://schemas.microsoft.com/office/drawing/2014/main" id="{BF5698B2-393E-144A-AABA-9C9F9149860E}"/>
                </a:ext>
              </a:extLst>
            </p:cNvPr>
            <p:cNvSpPr txBox="1">
              <a:spLocks noChangeArrowheads="1"/>
            </p:cNvSpPr>
            <p:nvPr/>
          </p:nvSpPr>
          <p:spPr bwMode="auto">
            <a:xfrm>
              <a:off x="3726" y="1139"/>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3</a:t>
              </a:r>
            </a:p>
          </p:txBody>
        </p:sp>
        <p:sp>
          <p:nvSpPr>
            <p:cNvPr id="8205" name="Text Box 31">
              <a:extLst>
                <a:ext uri="{FF2B5EF4-FFF2-40B4-BE49-F238E27FC236}">
                  <a16:creationId xmlns:a16="http://schemas.microsoft.com/office/drawing/2014/main" id="{21834E61-216B-CF4B-B262-3F4E1F38CD55}"/>
                </a:ext>
              </a:extLst>
            </p:cNvPr>
            <p:cNvSpPr txBox="1">
              <a:spLocks noChangeArrowheads="1"/>
            </p:cNvSpPr>
            <p:nvPr/>
          </p:nvSpPr>
          <p:spPr bwMode="auto">
            <a:xfrm>
              <a:off x="3914" y="1139"/>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4</a:t>
              </a:r>
            </a:p>
          </p:txBody>
        </p:sp>
        <p:sp>
          <p:nvSpPr>
            <p:cNvPr id="8206" name="Text Box 32">
              <a:extLst>
                <a:ext uri="{FF2B5EF4-FFF2-40B4-BE49-F238E27FC236}">
                  <a16:creationId xmlns:a16="http://schemas.microsoft.com/office/drawing/2014/main" id="{25DFB525-6471-D941-94B6-095ED3E6B721}"/>
                </a:ext>
              </a:extLst>
            </p:cNvPr>
            <p:cNvSpPr txBox="1">
              <a:spLocks noChangeArrowheads="1"/>
            </p:cNvSpPr>
            <p:nvPr/>
          </p:nvSpPr>
          <p:spPr bwMode="auto">
            <a:xfrm>
              <a:off x="4108" y="1140"/>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5</a:t>
              </a:r>
            </a:p>
          </p:txBody>
        </p:sp>
        <p:sp>
          <p:nvSpPr>
            <p:cNvPr id="8207" name="Text Box 33">
              <a:extLst>
                <a:ext uri="{FF2B5EF4-FFF2-40B4-BE49-F238E27FC236}">
                  <a16:creationId xmlns:a16="http://schemas.microsoft.com/office/drawing/2014/main" id="{690E35A5-143F-6F4E-8EC6-2C0D40025824}"/>
                </a:ext>
              </a:extLst>
            </p:cNvPr>
            <p:cNvSpPr txBox="1">
              <a:spLocks noChangeArrowheads="1"/>
            </p:cNvSpPr>
            <p:nvPr/>
          </p:nvSpPr>
          <p:spPr bwMode="auto">
            <a:xfrm>
              <a:off x="4274" y="1140"/>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6</a:t>
              </a:r>
            </a:p>
          </p:txBody>
        </p:sp>
        <p:sp>
          <p:nvSpPr>
            <p:cNvPr id="8208" name="Text Box 34">
              <a:extLst>
                <a:ext uri="{FF2B5EF4-FFF2-40B4-BE49-F238E27FC236}">
                  <a16:creationId xmlns:a16="http://schemas.microsoft.com/office/drawing/2014/main" id="{D786C560-5A7A-9D45-AD90-1AB0C21F4853}"/>
                </a:ext>
              </a:extLst>
            </p:cNvPr>
            <p:cNvSpPr txBox="1">
              <a:spLocks noChangeArrowheads="1"/>
            </p:cNvSpPr>
            <p:nvPr/>
          </p:nvSpPr>
          <p:spPr bwMode="auto">
            <a:xfrm>
              <a:off x="4439" y="1139"/>
              <a:ext cx="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I</a:t>
              </a:r>
              <a:r>
                <a:rPr lang="en-US" altLang="zh-CN" baseline="-25000"/>
                <a:t>7</a:t>
              </a:r>
            </a:p>
          </p:txBody>
        </p:sp>
        <p:sp>
          <p:nvSpPr>
            <p:cNvPr id="8209" name="Text Box 35">
              <a:extLst>
                <a:ext uri="{FF2B5EF4-FFF2-40B4-BE49-F238E27FC236}">
                  <a16:creationId xmlns:a16="http://schemas.microsoft.com/office/drawing/2014/main" id="{AAC78566-32CF-D547-B3EB-A9A255C20B6D}"/>
                </a:ext>
              </a:extLst>
            </p:cNvPr>
            <p:cNvSpPr txBox="1">
              <a:spLocks noChangeArrowheads="1"/>
            </p:cNvSpPr>
            <p:nvPr/>
          </p:nvSpPr>
          <p:spPr bwMode="auto">
            <a:xfrm>
              <a:off x="2738" y="1518"/>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S</a:t>
              </a:r>
              <a:r>
                <a:rPr lang="en-US" altLang="zh-CN" baseline="-25000"/>
                <a:t>2</a:t>
              </a:r>
            </a:p>
          </p:txBody>
        </p:sp>
        <p:sp>
          <p:nvSpPr>
            <p:cNvPr id="8210" name="Text Box 36">
              <a:extLst>
                <a:ext uri="{FF2B5EF4-FFF2-40B4-BE49-F238E27FC236}">
                  <a16:creationId xmlns:a16="http://schemas.microsoft.com/office/drawing/2014/main" id="{A9547427-AD9C-6E49-AB18-8F225DC3D8B4}"/>
                </a:ext>
              </a:extLst>
            </p:cNvPr>
            <p:cNvSpPr txBox="1">
              <a:spLocks noChangeArrowheads="1"/>
            </p:cNvSpPr>
            <p:nvPr/>
          </p:nvSpPr>
          <p:spPr bwMode="auto">
            <a:xfrm>
              <a:off x="2736" y="1712"/>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S</a:t>
              </a:r>
              <a:r>
                <a:rPr lang="en-US" altLang="zh-CN" baseline="-25000"/>
                <a:t>1</a:t>
              </a:r>
            </a:p>
          </p:txBody>
        </p:sp>
        <p:sp>
          <p:nvSpPr>
            <p:cNvPr id="8211" name="Text Box 37">
              <a:extLst>
                <a:ext uri="{FF2B5EF4-FFF2-40B4-BE49-F238E27FC236}">
                  <a16:creationId xmlns:a16="http://schemas.microsoft.com/office/drawing/2014/main" id="{8E128B0B-64B6-DB49-9438-419FC5885BDE}"/>
                </a:ext>
              </a:extLst>
            </p:cNvPr>
            <p:cNvSpPr txBox="1">
              <a:spLocks noChangeArrowheads="1"/>
            </p:cNvSpPr>
            <p:nvPr/>
          </p:nvSpPr>
          <p:spPr bwMode="auto">
            <a:xfrm>
              <a:off x="2733" y="1903"/>
              <a:ext cx="2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S</a:t>
              </a:r>
              <a:r>
                <a:rPr lang="en-US" altLang="zh-CN" baseline="-25000"/>
                <a:t>0</a:t>
              </a:r>
            </a:p>
          </p:txBody>
        </p:sp>
        <p:sp>
          <p:nvSpPr>
            <p:cNvPr id="8212" name="Text Box 38">
              <a:extLst>
                <a:ext uri="{FF2B5EF4-FFF2-40B4-BE49-F238E27FC236}">
                  <a16:creationId xmlns:a16="http://schemas.microsoft.com/office/drawing/2014/main" id="{1C0C98C4-AB5C-7947-927D-AC1E39EDA38C}"/>
                </a:ext>
              </a:extLst>
            </p:cNvPr>
            <p:cNvSpPr txBox="1">
              <a:spLocks noChangeArrowheads="1"/>
            </p:cNvSpPr>
            <p:nvPr/>
          </p:nvSpPr>
          <p:spPr bwMode="auto">
            <a:xfrm>
              <a:off x="2742" y="2107"/>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cs typeface="Arial" charset="0"/>
                </a:rPr>
                <a:t>E’</a:t>
              </a:r>
              <a:endParaRPr lang="en-US" altLang="zh-CN" baseline="-25000">
                <a:cs typeface="Arial" charset="0"/>
              </a:endParaRPr>
            </a:p>
          </p:txBody>
        </p:sp>
        <p:sp>
          <p:nvSpPr>
            <p:cNvPr id="8213" name="Text Box 39">
              <a:extLst>
                <a:ext uri="{FF2B5EF4-FFF2-40B4-BE49-F238E27FC236}">
                  <a16:creationId xmlns:a16="http://schemas.microsoft.com/office/drawing/2014/main" id="{B2706E55-65CA-854F-90E9-F8E704B5BA5F}"/>
                </a:ext>
              </a:extLst>
            </p:cNvPr>
            <p:cNvSpPr txBox="1">
              <a:spLocks noChangeArrowheads="1"/>
            </p:cNvSpPr>
            <p:nvPr/>
          </p:nvSpPr>
          <p:spPr bwMode="auto">
            <a:xfrm>
              <a:off x="3873" y="2647"/>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Z</a:t>
              </a:r>
              <a:endParaRPr lang="en-US" altLang="zh-CN" baseline="-25000"/>
            </a:p>
          </p:txBody>
        </p:sp>
        <p:sp>
          <p:nvSpPr>
            <p:cNvPr id="8214" name="Text Box 40">
              <a:extLst>
                <a:ext uri="{FF2B5EF4-FFF2-40B4-BE49-F238E27FC236}">
                  <a16:creationId xmlns:a16="http://schemas.microsoft.com/office/drawing/2014/main" id="{F4251F22-8ED8-CF44-89C4-875F85EDFA9D}"/>
                </a:ext>
              </a:extLst>
            </p:cNvPr>
            <p:cNvSpPr txBox="1">
              <a:spLocks noChangeArrowheads="1"/>
            </p:cNvSpPr>
            <p:nvPr/>
          </p:nvSpPr>
          <p:spPr bwMode="auto">
            <a:xfrm>
              <a:off x="3681" y="2651"/>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a:t>Z’</a:t>
              </a:r>
              <a:endParaRPr lang="en-US" altLang="zh-CN" baseline="-25000"/>
            </a:p>
          </p:txBody>
        </p:sp>
      </p:grpSp>
      <p:pic>
        <p:nvPicPr>
          <p:cNvPr id="8198" name="Picture 40">
            <a:extLst>
              <a:ext uri="{FF2B5EF4-FFF2-40B4-BE49-F238E27FC236}">
                <a16:creationId xmlns:a16="http://schemas.microsoft.com/office/drawing/2014/main" id="{D7560EC2-59BF-7345-BF3A-7621D260D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989" y="219076"/>
            <a:ext cx="5159375" cy="382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199" name="Picture 41">
            <a:extLst>
              <a:ext uri="{FF2B5EF4-FFF2-40B4-BE49-F238E27FC236}">
                <a16:creationId xmlns:a16="http://schemas.microsoft.com/office/drawing/2014/main" id="{7D7322A4-5914-FA4A-A570-98D442679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6" y="2190751"/>
            <a:ext cx="38258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a:extLst>
              <a:ext uri="{FF2B5EF4-FFF2-40B4-BE49-F238E27FC236}">
                <a16:creationId xmlns:a16="http://schemas.microsoft.com/office/drawing/2014/main" id="{C09A702B-A76C-7744-B0D5-85DD63E1E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030" y="722312"/>
            <a:ext cx="5308600"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9" name="灯片编号占位符 3">
            <a:extLst>
              <a:ext uri="{FF2B5EF4-FFF2-40B4-BE49-F238E27FC236}">
                <a16:creationId xmlns:a16="http://schemas.microsoft.com/office/drawing/2014/main" id="{8FC36F4B-8518-AA4D-8CE4-8028564C5480}"/>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83DB36DE-A8E5-8749-B18A-C01B65AACD30}" type="slidenum">
              <a:rPr lang="zh-CN" altLang="en-US" smtClean="0">
                <a:solidFill>
                  <a:srgbClr val="0000B6"/>
                </a:solidFill>
                <a:latin typeface="Book Antiqua" charset="0"/>
              </a:rPr>
              <a:pPr>
                <a:defRPr/>
              </a:pPr>
              <a:t>18</a:t>
            </a:fld>
            <a:endParaRPr lang="en-US" altLang="zh-CN">
              <a:solidFill>
                <a:srgbClr val="0000B6"/>
              </a:solidFill>
              <a:latin typeface="Book Antiqua" charset="0"/>
            </a:endParaRPr>
          </a:p>
        </p:txBody>
      </p:sp>
      <p:sp>
        <p:nvSpPr>
          <p:cNvPr id="38915" name="页脚占位符 4">
            <a:extLst>
              <a:ext uri="{FF2B5EF4-FFF2-40B4-BE49-F238E27FC236}">
                <a16:creationId xmlns:a16="http://schemas.microsoft.com/office/drawing/2014/main" id="{1A0A558B-CF0E-5943-832D-B7390A3A321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08322" name="Rectangle 2">
            <a:extLst>
              <a:ext uri="{FF2B5EF4-FFF2-40B4-BE49-F238E27FC236}">
                <a16:creationId xmlns:a16="http://schemas.microsoft.com/office/drawing/2014/main" id="{407BE376-DE85-5949-9554-59917D350523}"/>
              </a:ext>
            </a:extLst>
          </p:cNvPr>
          <p:cNvSpPr>
            <a:spLocks noGrp="1" noChangeArrowheads="1"/>
          </p:cNvSpPr>
          <p:nvPr>
            <p:ph type="title"/>
          </p:nvPr>
        </p:nvSpPr>
        <p:spPr>
          <a:xfrm>
            <a:off x="974361" y="228600"/>
            <a:ext cx="8663352" cy="1143000"/>
          </a:xfrm>
        </p:spPr>
        <p:txBody>
          <a:bodyPr/>
          <a:lstStyle/>
          <a:p>
            <a:pPr eaLnBrk="1" hangingPunct="1">
              <a:defRPr/>
            </a:pPr>
            <a:r>
              <a:rPr lang="en-US" altLang="zh-CN" sz="4000" i="0" dirty="0">
                <a:effectLst/>
                <a:latin typeface="微软雅黑" panose="020B0503020204020204" pitchFamily="34" charset="-122"/>
                <a:ea typeface="微软雅黑" panose="020B0503020204020204" pitchFamily="34" charset="-122"/>
              </a:rPr>
              <a:t>16</a:t>
            </a:r>
            <a:r>
              <a:rPr lang="zh-CN" altLang="en-US" sz="4000" i="0" dirty="0">
                <a:effectLst/>
                <a:latin typeface="微软雅黑" panose="020B0503020204020204" pitchFamily="34" charset="-122"/>
                <a:ea typeface="微软雅黑" panose="020B0503020204020204" pitchFamily="34" charset="-122"/>
              </a:rPr>
              <a:t>选</a:t>
            </a:r>
            <a:r>
              <a:rPr lang="en-US" altLang="zh-CN" sz="4000" i="0" dirty="0">
                <a:effectLst/>
                <a:latin typeface="微软雅黑" panose="020B0503020204020204" pitchFamily="34" charset="-122"/>
                <a:ea typeface="微软雅黑" panose="020B0503020204020204" pitchFamily="34" charset="-122"/>
              </a:rPr>
              <a:t>1</a:t>
            </a:r>
            <a:r>
              <a:rPr lang="zh-CN" altLang="en-US" sz="4000" i="0" dirty="0">
                <a:effectLst/>
                <a:latin typeface="微软雅黑" panose="020B0503020204020204" pitchFamily="34" charset="-122"/>
                <a:ea typeface="微软雅黑" panose="020B0503020204020204" pitchFamily="34" charset="-122"/>
              </a:rPr>
              <a:t>选择器</a:t>
            </a:r>
            <a:endParaRPr lang="en-US" altLang="zh-CN" sz="4000" i="0" dirty="0">
              <a:effectLst/>
              <a:latin typeface="微软雅黑" panose="020B0503020204020204" pitchFamily="34" charset="-122"/>
              <a:ea typeface="微软雅黑" panose="020B0503020204020204" pitchFamily="34" charset="-122"/>
            </a:endParaRPr>
          </a:p>
        </p:txBody>
      </p:sp>
      <p:sp>
        <p:nvSpPr>
          <p:cNvPr id="9222" name="Rectangle 3">
            <a:extLst>
              <a:ext uri="{FF2B5EF4-FFF2-40B4-BE49-F238E27FC236}">
                <a16:creationId xmlns:a16="http://schemas.microsoft.com/office/drawing/2014/main" id="{19DFFCF4-A4B5-B84F-98CB-91CC9F2FA1CE}"/>
              </a:ext>
            </a:extLst>
          </p:cNvPr>
          <p:cNvSpPr>
            <a:spLocks noGrp="1" noChangeArrowheads="1"/>
          </p:cNvSpPr>
          <p:nvPr>
            <p:ph type="body" idx="1"/>
          </p:nvPr>
        </p:nvSpPr>
        <p:spPr>
          <a:xfrm>
            <a:off x="872889" y="2485293"/>
            <a:ext cx="3347417" cy="2262554"/>
          </a:xfrm>
        </p:spPr>
        <p:txBody>
          <a:bodyPr/>
          <a:lstStyle/>
          <a:p>
            <a:pPr eaLnBrk="1" hangingPunct="1">
              <a:buFont typeface="Wingdings" charset="2"/>
              <a:buChar char="q"/>
              <a:defRPr/>
            </a:pPr>
            <a:r>
              <a:rPr lang="zh-CN" altLang="en-US" b="1" dirty="0">
                <a:latin typeface="微软雅黑" panose="020B0503020204020204" pitchFamily="34" charset="-122"/>
                <a:ea typeface="微软雅黑" panose="020B0503020204020204" pitchFamily="34" charset="-122"/>
              </a:rPr>
              <a:t>两个</a:t>
            </a:r>
            <a:r>
              <a:rPr lang="en-US" altLang="zh-CN" b="1" dirty="0">
                <a:latin typeface="微软雅黑" panose="020B0503020204020204" pitchFamily="34" charset="-122"/>
                <a:ea typeface="微软雅黑" panose="020B0503020204020204" pitchFamily="34" charset="-122"/>
              </a:rPr>
              <a:t>74HC151 </a:t>
            </a:r>
            <a:r>
              <a:rPr lang="zh-CN" altLang="en-US" b="1" dirty="0">
                <a:latin typeface="微软雅黑" panose="020B0503020204020204" pitchFamily="34" charset="-122"/>
                <a:ea typeface="微软雅黑" panose="020B0503020204020204" pitchFamily="34" charset="-122"/>
              </a:rPr>
              <a:t>选择器构成 </a:t>
            </a:r>
            <a:r>
              <a:rPr lang="en-US" altLang="zh-CN" b="1" dirty="0">
                <a:latin typeface="微软雅黑" panose="020B0503020204020204" pitchFamily="34" charset="-122"/>
                <a:ea typeface="微软雅黑" panose="020B0503020204020204" pitchFamily="34" charset="-122"/>
              </a:rPr>
              <a:t>16</a:t>
            </a:r>
            <a:r>
              <a:rPr lang="zh-CN" altLang="en-US" b="1" dirty="0">
                <a:latin typeface="微软雅黑" panose="020B0503020204020204" pitchFamily="34" charset="-122"/>
                <a:ea typeface="微软雅黑" panose="020B0503020204020204" pitchFamily="34" charset="-122"/>
              </a:rPr>
              <a:t>选</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选择器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6B6B4911-252F-3B4C-8F17-5947ACD6530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8336ED56-36E0-6F4C-A74E-A366A3EB9F56}" type="slidenum">
              <a:rPr lang="zh-CN" altLang="en-US" smtClean="0">
                <a:solidFill>
                  <a:srgbClr val="0000B6"/>
                </a:solidFill>
                <a:latin typeface="Book Antiqua" charset="0"/>
              </a:rPr>
              <a:pPr>
                <a:defRPr/>
              </a:pPr>
              <a:t>19</a:t>
            </a:fld>
            <a:endParaRPr lang="en-US" altLang="zh-CN">
              <a:solidFill>
                <a:srgbClr val="0000B6"/>
              </a:solidFill>
              <a:latin typeface="Book Antiqua" charset="0"/>
            </a:endParaRPr>
          </a:p>
        </p:txBody>
      </p:sp>
      <p:sp>
        <p:nvSpPr>
          <p:cNvPr id="40962" name="页脚占位符 5">
            <a:extLst>
              <a:ext uri="{FF2B5EF4-FFF2-40B4-BE49-F238E27FC236}">
                <a16:creationId xmlns:a16="http://schemas.microsoft.com/office/drawing/2014/main" id="{AEEE3BA0-0CCE-A440-A686-0ED39BFDD2C9}"/>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77602" name="Rectangle 2">
            <a:extLst>
              <a:ext uri="{FF2B5EF4-FFF2-40B4-BE49-F238E27FC236}">
                <a16:creationId xmlns:a16="http://schemas.microsoft.com/office/drawing/2014/main" id="{9B105262-5568-0744-BCA5-995337224D89}"/>
              </a:ext>
            </a:extLst>
          </p:cNvPr>
          <p:cNvSpPr>
            <a:spLocks noGrp="1" noChangeArrowheads="1"/>
          </p:cNvSpPr>
          <p:nvPr>
            <p:ph type="title"/>
          </p:nvPr>
        </p:nvSpPr>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采用数据选择器设计组合电路</a:t>
            </a:r>
          </a:p>
        </p:txBody>
      </p:sp>
      <p:sp>
        <p:nvSpPr>
          <p:cNvPr id="10245" name="Rectangle 3">
            <a:extLst>
              <a:ext uri="{FF2B5EF4-FFF2-40B4-BE49-F238E27FC236}">
                <a16:creationId xmlns:a16="http://schemas.microsoft.com/office/drawing/2014/main" id="{E461DB4E-0B51-424F-8178-0BD0A613210C}"/>
              </a:ext>
            </a:extLst>
          </p:cNvPr>
          <p:cNvSpPr>
            <a:spLocks noGrp="1" noChangeArrowheads="1"/>
          </p:cNvSpPr>
          <p:nvPr>
            <p:ph type="body" sz="half" idx="1"/>
          </p:nvPr>
        </p:nvSpPr>
        <p:spPr>
          <a:xfrm>
            <a:off x="914400" y="1549401"/>
            <a:ext cx="8923338" cy="2212975"/>
          </a:xfrm>
        </p:spPr>
        <p:txBody>
          <a:bodyPr/>
          <a:lstStyle/>
          <a:p>
            <a:pPr eaLnBrk="1" hangingPunct="1">
              <a:lnSpc>
                <a:spcPct val="90000"/>
              </a:lnSpc>
              <a:buFont typeface="Wingdings" charset="2"/>
              <a:buChar char="q"/>
              <a:defRPr/>
            </a:pPr>
            <a:r>
              <a:rPr lang="zh-CN" altLang="en-US" sz="2800" dirty="0"/>
              <a:t>基本原理</a:t>
            </a:r>
          </a:p>
          <a:p>
            <a:pPr lvl="1" eaLnBrk="1" hangingPunct="1">
              <a:lnSpc>
                <a:spcPct val="90000"/>
              </a:lnSpc>
              <a:buFont typeface="Wingdings" charset="2"/>
              <a:buChar char="§"/>
              <a:defRPr/>
            </a:pPr>
            <a:r>
              <a:rPr lang="en-US" altLang="zh-CN" sz="2800" dirty="0"/>
              <a:t>Y= D</a:t>
            </a:r>
            <a:r>
              <a:rPr lang="en-US" altLang="zh-CN" sz="2800" baseline="-25000" dirty="0"/>
              <a:t>0</a:t>
            </a:r>
            <a:r>
              <a:rPr lang="en-US" altLang="zh-CN" sz="2800" dirty="0"/>
              <a:t>A</a:t>
            </a:r>
            <a:r>
              <a:rPr lang="en-US" altLang="zh-CN" sz="2800" baseline="-25000" dirty="0"/>
              <a:t>1</a:t>
            </a:r>
            <a:r>
              <a:rPr lang="en-US" altLang="zh-CN" sz="2800" dirty="0"/>
              <a:t>’A</a:t>
            </a:r>
            <a:r>
              <a:rPr lang="en-US" altLang="zh-CN" sz="2800" baseline="-25000" dirty="0"/>
              <a:t>0</a:t>
            </a:r>
            <a:r>
              <a:rPr lang="en-US" altLang="zh-CN" sz="2800" dirty="0"/>
              <a:t>’ +D</a:t>
            </a:r>
            <a:r>
              <a:rPr lang="en-US" altLang="zh-CN" sz="2800" baseline="-25000" dirty="0"/>
              <a:t>1</a:t>
            </a:r>
            <a:r>
              <a:rPr lang="en-US" altLang="zh-CN" sz="2800" dirty="0"/>
              <a:t>A</a:t>
            </a:r>
            <a:r>
              <a:rPr lang="en-US" altLang="zh-CN" sz="2800" baseline="-25000" dirty="0"/>
              <a:t>1</a:t>
            </a:r>
            <a:r>
              <a:rPr lang="en-US" altLang="zh-CN" sz="2800" dirty="0"/>
              <a:t>’A</a:t>
            </a:r>
            <a:r>
              <a:rPr lang="en-US" altLang="zh-CN" sz="2800" baseline="-25000" dirty="0"/>
              <a:t>0</a:t>
            </a:r>
            <a:r>
              <a:rPr lang="en-US" altLang="zh-CN" sz="2800" dirty="0"/>
              <a:t>+D</a:t>
            </a:r>
            <a:r>
              <a:rPr lang="en-US" altLang="zh-CN" sz="2800" baseline="-25000" dirty="0"/>
              <a:t>2</a:t>
            </a:r>
            <a:r>
              <a:rPr lang="en-US" altLang="zh-CN" sz="2800" dirty="0"/>
              <a:t>A</a:t>
            </a:r>
            <a:r>
              <a:rPr lang="en-US" altLang="zh-CN" sz="2800" baseline="-25000" dirty="0"/>
              <a:t>1</a:t>
            </a:r>
            <a:r>
              <a:rPr lang="en-US" altLang="zh-CN" sz="2800" dirty="0"/>
              <a:t>A</a:t>
            </a:r>
            <a:r>
              <a:rPr lang="en-US" altLang="zh-CN" sz="2800" baseline="-25000" dirty="0"/>
              <a:t>0</a:t>
            </a:r>
            <a:r>
              <a:rPr lang="en-US" altLang="zh-CN" sz="2800" dirty="0"/>
              <a:t>’ + D</a:t>
            </a:r>
            <a:r>
              <a:rPr lang="en-US" altLang="zh-CN" sz="2800" baseline="-25000" dirty="0"/>
              <a:t>3</a:t>
            </a:r>
            <a:r>
              <a:rPr lang="en-US" altLang="zh-CN" sz="2800" dirty="0"/>
              <a:t>A</a:t>
            </a:r>
            <a:r>
              <a:rPr lang="en-US" altLang="zh-CN" sz="2800" baseline="-25000" dirty="0"/>
              <a:t>1</a:t>
            </a:r>
            <a:r>
              <a:rPr lang="en-US" altLang="zh-CN" sz="2800" dirty="0"/>
              <a:t>A</a:t>
            </a:r>
            <a:r>
              <a:rPr lang="en-US" altLang="zh-CN" sz="2800" baseline="-25000" dirty="0"/>
              <a:t>0</a:t>
            </a:r>
            <a:endParaRPr lang="en-US" altLang="zh-CN" sz="2800" dirty="0"/>
          </a:p>
          <a:p>
            <a:pPr lvl="1" eaLnBrk="1" hangingPunct="1">
              <a:lnSpc>
                <a:spcPct val="90000"/>
              </a:lnSpc>
              <a:buFont typeface="Wingdings" charset="2"/>
              <a:buChar char="§"/>
              <a:defRPr/>
            </a:pPr>
            <a:r>
              <a:rPr lang="zh-CN" altLang="en-US" sz="2800" dirty="0"/>
              <a:t>具有</a:t>
            </a:r>
            <a:r>
              <a:rPr lang="en-US" altLang="zh-CN" sz="2800" dirty="0"/>
              <a:t>n-1</a:t>
            </a:r>
            <a:r>
              <a:rPr lang="zh-CN" altLang="en-US" sz="2800" dirty="0"/>
              <a:t>位地址输入的数据选择器，可实现</a:t>
            </a:r>
            <a:r>
              <a:rPr lang="en-US" altLang="zh-CN" sz="2800" dirty="0"/>
              <a:t>n</a:t>
            </a:r>
            <a:r>
              <a:rPr lang="zh-CN" altLang="en-US" sz="2800" dirty="0"/>
              <a:t>个变量布尔函数</a:t>
            </a:r>
          </a:p>
          <a:p>
            <a:pPr lvl="1" eaLnBrk="1" hangingPunct="1">
              <a:lnSpc>
                <a:spcPct val="90000"/>
              </a:lnSpc>
              <a:buFont typeface="Wingdings" charset="2"/>
              <a:buChar char="§"/>
              <a:defRPr/>
            </a:pPr>
            <a:r>
              <a:rPr lang="zh-CN" altLang="en-US" sz="2800" dirty="0"/>
              <a:t> 数据选择器就是一个带或（</a:t>
            </a:r>
            <a:r>
              <a:rPr lang="en-US" altLang="zh-CN" sz="2800" dirty="0"/>
              <a:t>OR</a:t>
            </a:r>
            <a:r>
              <a:rPr lang="zh-CN" altLang="en-US" sz="2800" dirty="0"/>
              <a:t>） 门的译码器</a:t>
            </a:r>
          </a:p>
        </p:txBody>
      </p:sp>
      <p:graphicFrame>
        <p:nvGraphicFramePr>
          <p:cNvPr id="40965" name="Object 4">
            <a:extLst>
              <a:ext uri="{FF2B5EF4-FFF2-40B4-BE49-F238E27FC236}">
                <a16:creationId xmlns:a16="http://schemas.microsoft.com/office/drawing/2014/main" id="{1692A65A-2A67-4F4A-BA0C-6C01203BE5FC}"/>
              </a:ext>
            </a:extLst>
          </p:cNvPr>
          <p:cNvGraphicFramePr>
            <a:graphicFrameLocks noGrp="1" noChangeAspect="1"/>
          </p:cNvGraphicFramePr>
          <p:nvPr>
            <p:ph sz="half" idx="2"/>
            <p:extLst>
              <p:ext uri="{D42A27DB-BD31-4B8C-83A1-F6EECF244321}">
                <p14:modId xmlns:p14="http://schemas.microsoft.com/office/powerpoint/2010/main" val="1789059642"/>
              </p:ext>
            </p:extLst>
          </p:nvPr>
        </p:nvGraphicFramePr>
        <p:xfrm>
          <a:off x="3342390" y="3940177"/>
          <a:ext cx="2971800" cy="2506662"/>
        </p:xfrm>
        <a:graphic>
          <a:graphicData uri="http://schemas.openxmlformats.org/presentationml/2006/ole">
            <mc:AlternateContent xmlns:mc="http://schemas.openxmlformats.org/markup-compatibility/2006">
              <mc:Choice xmlns:v="urn:schemas-microsoft-com:vml" Requires="v">
                <p:oleObj spid="_x0000_s10242" name="Visio" r:id="rId4" imgW="2984500" imgH="2514600" progId="Visio.Drawing.11">
                  <p:embed/>
                </p:oleObj>
              </mc:Choice>
              <mc:Fallback>
                <p:oleObj name="Visio" r:id="rId4" imgW="2984500" imgH="2514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2390" y="3940177"/>
                        <a:ext cx="2971800" cy="250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8FE94640-EA57-E244-A3F3-5689A3CEC59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BACAD13C-5211-CD4C-A583-4A824095CB22}" type="slidenum">
              <a:rPr lang="zh-CN" altLang="en-US" smtClean="0">
                <a:solidFill>
                  <a:srgbClr val="0000B6"/>
                </a:solidFill>
                <a:latin typeface="Book Antiqua" charset="0"/>
              </a:rPr>
              <a:pPr>
                <a:defRPr/>
              </a:pPr>
              <a:t>2</a:t>
            </a:fld>
            <a:endParaRPr lang="en-US" altLang="zh-CN">
              <a:solidFill>
                <a:srgbClr val="0000B6"/>
              </a:solidFill>
              <a:latin typeface="Book Antiqua" charset="0"/>
            </a:endParaRPr>
          </a:p>
        </p:txBody>
      </p:sp>
      <p:sp>
        <p:nvSpPr>
          <p:cNvPr id="31746" name="页脚占位符 4">
            <a:extLst>
              <a:ext uri="{FF2B5EF4-FFF2-40B4-BE49-F238E27FC236}">
                <a16:creationId xmlns:a16="http://schemas.microsoft.com/office/drawing/2014/main" id="{F8027159-E826-394C-B0F6-79DE654A5C0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19234" name="Rectangle 2">
            <a:extLst>
              <a:ext uri="{FF2B5EF4-FFF2-40B4-BE49-F238E27FC236}">
                <a16:creationId xmlns:a16="http://schemas.microsoft.com/office/drawing/2014/main" id="{75DB36AA-EBE0-F548-85BB-2401FA455343}"/>
              </a:ext>
            </a:extLst>
          </p:cNvPr>
          <p:cNvSpPr>
            <a:spLocks noGrp="1" noChangeArrowheads="1"/>
          </p:cNvSpPr>
          <p:nvPr>
            <p:ph type="title"/>
          </p:nvPr>
        </p:nvSpPr>
        <p:spPr>
          <a:xfrm>
            <a:off x="1199213" y="635000"/>
            <a:ext cx="8782987" cy="736600"/>
          </a:xfrm>
        </p:spPr>
        <p:txBody>
          <a:bodyPr/>
          <a:lstStyle/>
          <a:p>
            <a:pPr eaLnBrk="1" hangingPunct="1">
              <a:defRPr/>
            </a:pPr>
            <a:r>
              <a:rPr lang="zh-CN" altLang="en-US" sz="4000" i="0" dirty="0">
                <a:latin typeface="微软雅黑" panose="020B0503020204020204" pitchFamily="34" charset="-122"/>
                <a:ea typeface="微软雅黑" panose="020B0503020204020204" pitchFamily="34" charset="-122"/>
              </a:rPr>
              <a:t>复习</a:t>
            </a:r>
          </a:p>
        </p:txBody>
      </p:sp>
      <p:sp>
        <p:nvSpPr>
          <p:cNvPr id="4101" name="Rectangle 3">
            <a:extLst>
              <a:ext uri="{FF2B5EF4-FFF2-40B4-BE49-F238E27FC236}">
                <a16:creationId xmlns:a16="http://schemas.microsoft.com/office/drawing/2014/main" id="{9A86F660-8946-0D4B-983B-E6988177575C}"/>
              </a:ext>
            </a:extLst>
          </p:cNvPr>
          <p:cNvSpPr>
            <a:spLocks noGrp="1" noChangeArrowheads="1"/>
          </p:cNvSpPr>
          <p:nvPr>
            <p:ph type="body" idx="1"/>
          </p:nvPr>
        </p:nvSpPr>
        <p:spPr>
          <a:xfrm>
            <a:off x="2217738" y="4495801"/>
            <a:ext cx="7772400" cy="2073275"/>
          </a:xfrm>
        </p:spPr>
        <p:txBody>
          <a:bodyPr/>
          <a:lstStyle/>
          <a:p>
            <a:pPr eaLnBrk="1" hangingPunct="1">
              <a:buFont typeface="Wingdings" charset="2"/>
              <a:buChar char="q"/>
              <a:defRPr/>
            </a:pPr>
            <a:r>
              <a:rPr lang="zh-CN" altLang="en-US" sz="2800" dirty="0"/>
              <a:t>采用模块组件实现组合电路</a:t>
            </a:r>
            <a:endParaRPr lang="en-US" altLang="zh-CN" sz="2800" dirty="0"/>
          </a:p>
          <a:p>
            <a:pPr eaLnBrk="1" hangingPunct="1">
              <a:buFont typeface="Wingdings" charset="2"/>
              <a:buChar char="q"/>
              <a:defRPr/>
            </a:pPr>
            <a:r>
              <a:rPr lang="zh-CN" altLang="en-US" sz="2800" dirty="0"/>
              <a:t>显示译码器</a:t>
            </a:r>
          </a:p>
          <a:p>
            <a:pPr eaLnBrk="1" hangingPunct="1">
              <a:buFont typeface="Wingdings" charset="2"/>
              <a:buChar char="q"/>
              <a:defRPr/>
            </a:pPr>
            <a:r>
              <a:rPr lang="zh-CN" altLang="en-US" sz="2800" dirty="0"/>
              <a:t>竞争和冒险</a:t>
            </a:r>
          </a:p>
        </p:txBody>
      </p:sp>
      <p:sp>
        <p:nvSpPr>
          <p:cNvPr id="1119236" name="Rectangle 4">
            <a:extLst>
              <a:ext uri="{FF2B5EF4-FFF2-40B4-BE49-F238E27FC236}">
                <a16:creationId xmlns:a16="http://schemas.microsoft.com/office/drawing/2014/main" id="{9EF8A0E9-36A0-074E-9691-6E7C16703E47}"/>
              </a:ext>
            </a:extLst>
          </p:cNvPr>
          <p:cNvSpPr>
            <a:spLocks noChangeArrowheads="1"/>
          </p:cNvSpPr>
          <p:nvPr/>
        </p:nvSpPr>
        <p:spPr bwMode="auto">
          <a:xfrm>
            <a:off x="1199213" y="3778250"/>
            <a:ext cx="8687737"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zh-CN" altLang="en-US" sz="4000" b="1" dirty="0">
                <a:solidFill>
                  <a:srgbClr val="C66B5A"/>
                </a:solidFill>
                <a:latin typeface="微软雅黑" panose="020B0503020204020204" pitchFamily="34" charset="-122"/>
                <a:ea typeface="微软雅黑" panose="020B0503020204020204" pitchFamily="34" charset="-122"/>
              </a:rPr>
              <a:t>本节内容</a:t>
            </a:r>
          </a:p>
        </p:txBody>
      </p:sp>
      <p:sp>
        <p:nvSpPr>
          <p:cNvPr id="4103" name="Rectangle 5">
            <a:extLst>
              <a:ext uri="{FF2B5EF4-FFF2-40B4-BE49-F238E27FC236}">
                <a16:creationId xmlns:a16="http://schemas.microsoft.com/office/drawing/2014/main" id="{C338EB47-A457-6A49-A9E9-27C7478FC803}"/>
              </a:ext>
            </a:extLst>
          </p:cNvPr>
          <p:cNvSpPr>
            <a:spLocks noChangeArrowheads="1"/>
          </p:cNvSpPr>
          <p:nvPr/>
        </p:nvSpPr>
        <p:spPr bwMode="auto">
          <a:xfrm>
            <a:off x="2230438" y="1671638"/>
            <a:ext cx="777240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315263"/>
              </a:buClr>
              <a:buSzPct val="75000"/>
              <a:buFont typeface="Wingdings" charset="2"/>
              <a:buChar char="q"/>
              <a:defRPr/>
            </a:pPr>
            <a:r>
              <a:rPr lang="zh-CN" altLang="en-US" sz="2800" dirty="0">
                <a:solidFill>
                  <a:srgbClr val="315263"/>
                </a:solidFill>
              </a:rPr>
              <a:t>选择器</a:t>
            </a:r>
            <a:r>
              <a:rPr lang="en-US" altLang="zh-CN" sz="2800" dirty="0">
                <a:solidFill>
                  <a:srgbClr val="315263"/>
                </a:solidFill>
              </a:rPr>
              <a:t>Multiplexer</a:t>
            </a:r>
          </a:p>
          <a:p>
            <a:pPr eaLnBrk="1" hangingPunct="1">
              <a:spcBef>
                <a:spcPct val="20000"/>
              </a:spcBef>
              <a:buClr>
                <a:srgbClr val="315263"/>
              </a:buClr>
              <a:buSzPct val="75000"/>
              <a:buFont typeface="Wingdings" charset="2"/>
              <a:buChar char="q"/>
              <a:defRPr/>
            </a:pPr>
            <a:r>
              <a:rPr lang="zh-CN" altLang="en-US" sz="2800" dirty="0">
                <a:solidFill>
                  <a:srgbClr val="315263"/>
                </a:solidFill>
              </a:rPr>
              <a:t>加法器</a:t>
            </a:r>
            <a:r>
              <a:rPr lang="en-US" altLang="zh-CN" sz="2800" dirty="0">
                <a:solidFill>
                  <a:srgbClr val="315263"/>
                </a:solidFill>
              </a:rPr>
              <a:t>Adder</a:t>
            </a:r>
          </a:p>
          <a:p>
            <a:pPr eaLnBrk="1" hangingPunct="1">
              <a:spcBef>
                <a:spcPct val="20000"/>
              </a:spcBef>
              <a:buClr>
                <a:srgbClr val="315263"/>
              </a:buClr>
              <a:buSzPct val="75000"/>
              <a:buFont typeface="Wingdings" charset="2"/>
              <a:buChar char="q"/>
              <a:defRPr/>
            </a:pPr>
            <a:r>
              <a:rPr lang="zh-CN" altLang="en-US" sz="2800" dirty="0">
                <a:solidFill>
                  <a:srgbClr val="315263"/>
                </a:solidFill>
              </a:rPr>
              <a:t>比较器</a:t>
            </a:r>
            <a:r>
              <a:rPr lang="en-US" altLang="zh-CN" sz="2800" dirty="0">
                <a:solidFill>
                  <a:srgbClr val="315263"/>
                </a:solidFill>
              </a:rPr>
              <a:t>Comparator</a:t>
            </a:r>
          </a:p>
          <a:p>
            <a:pPr eaLnBrk="1" hangingPunct="1">
              <a:spcBef>
                <a:spcPct val="20000"/>
              </a:spcBef>
              <a:buClr>
                <a:srgbClr val="315263"/>
              </a:buClr>
              <a:buSzPct val="75000"/>
              <a:buFont typeface="Wingdings" charset="2"/>
              <a:buChar char="q"/>
              <a:defRPr/>
            </a:pPr>
            <a:endParaRPr lang="zh-CN" altLang="en-US" sz="2800" dirty="0">
              <a:solidFill>
                <a:srgbClr val="31526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AA031733-A2E8-AB4F-973F-6DD7343DFC9C}"/>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A5C78296-4DA1-6041-BBD9-383E9169B036}" type="slidenum">
              <a:rPr lang="zh-CN" altLang="en-US" smtClean="0">
                <a:solidFill>
                  <a:srgbClr val="0000B6"/>
                </a:solidFill>
                <a:latin typeface="Book Antiqua" charset="0"/>
              </a:rPr>
              <a:pPr>
                <a:defRPr/>
              </a:pPr>
              <a:t>20</a:t>
            </a:fld>
            <a:endParaRPr lang="en-US" altLang="zh-CN">
              <a:solidFill>
                <a:srgbClr val="0000B6"/>
              </a:solidFill>
              <a:latin typeface="Book Antiqua" charset="0"/>
            </a:endParaRPr>
          </a:p>
        </p:txBody>
      </p:sp>
      <p:sp>
        <p:nvSpPr>
          <p:cNvPr id="43010" name="页脚占位符 4">
            <a:extLst>
              <a:ext uri="{FF2B5EF4-FFF2-40B4-BE49-F238E27FC236}">
                <a16:creationId xmlns:a16="http://schemas.microsoft.com/office/drawing/2014/main" id="{D24C8883-7DD7-F148-974F-00309EA4099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10370" name="Rectangle 2">
            <a:extLst>
              <a:ext uri="{FF2B5EF4-FFF2-40B4-BE49-F238E27FC236}">
                <a16:creationId xmlns:a16="http://schemas.microsoft.com/office/drawing/2014/main" id="{4B914E83-7933-654B-9C22-52DA42EE9BEF}"/>
              </a:ext>
            </a:extLst>
          </p:cNvPr>
          <p:cNvSpPr>
            <a:spLocks noGrp="1" noChangeArrowheads="1"/>
          </p:cNvSpPr>
          <p:nvPr>
            <p:ph type="title"/>
          </p:nvPr>
        </p:nvSpPr>
        <p:spPr>
          <a:xfrm>
            <a:off x="986632" y="141942"/>
            <a:ext cx="10363200" cy="1236688"/>
          </a:xfrm>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选择器实现逻辑功能</a:t>
            </a:r>
            <a:endParaRPr lang="en-US" altLang="zh-CN" i="0" dirty="0">
              <a:effectLst/>
              <a:latin typeface="微软雅黑" panose="020B0503020204020204" pitchFamily="34" charset="-122"/>
              <a:ea typeface="微软雅黑" panose="020B0503020204020204" pitchFamily="34" charset="-122"/>
            </a:endParaRPr>
          </a:p>
        </p:txBody>
      </p:sp>
      <p:pic>
        <p:nvPicPr>
          <p:cNvPr id="11270" name="Picture 7">
            <a:extLst>
              <a:ext uri="{FF2B5EF4-FFF2-40B4-BE49-F238E27FC236}">
                <a16:creationId xmlns:a16="http://schemas.microsoft.com/office/drawing/2014/main" id="{D3753EF9-7D10-B148-904B-9F8108470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632" y="1497014"/>
            <a:ext cx="9312292" cy="4903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F801D-75A1-FE41-BDE2-71E2D0B863AC}"/>
              </a:ext>
            </a:extLst>
          </p:cNvPr>
          <p:cNvSpPr>
            <a:spLocks noGrp="1"/>
          </p:cNvSpPr>
          <p:nvPr>
            <p:ph type="title"/>
          </p:nvPr>
        </p:nvSpPr>
        <p:spPr>
          <a:xfrm>
            <a:off x="794479" y="228601"/>
            <a:ext cx="9187721" cy="885825"/>
          </a:xfrm>
        </p:spPr>
        <p:txBody>
          <a:bodyPr/>
          <a:lstStyle/>
          <a:p>
            <a:pPr>
              <a:defRPr/>
            </a:pPr>
            <a:r>
              <a:rPr kumimoji="1" lang="zh-CN" altLang="en-US" sz="4000" i="0" dirty="0">
                <a:effectLst/>
                <a:latin typeface="微软雅黑" panose="020B0503020204020204" pitchFamily="34" charset="-122"/>
                <a:ea typeface="微软雅黑" panose="020B0503020204020204" pitchFamily="34" charset="-122"/>
              </a:rPr>
              <a:t>选择器设计组合电路</a:t>
            </a:r>
          </a:p>
        </p:txBody>
      </p:sp>
      <p:sp>
        <p:nvSpPr>
          <p:cNvPr id="3" name="内容占位符 2">
            <a:extLst>
              <a:ext uri="{FF2B5EF4-FFF2-40B4-BE49-F238E27FC236}">
                <a16:creationId xmlns:a16="http://schemas.microsoft.com/office/drawing/2014/main" id="{44443390-D2D8-AF40-B630-98ACCACC4EB2}"/>
              </a:ext>
            </a:extLst>
          </p:cNvPr>
          <p:cNvSpPr>
            <a:spLocks noGrp="1"/>
          </p:cNvSpPr>
          <p:nvPr>
            <p:ph idx="1"/>
          </p:nvPr>
        </p:nvSpPr>
        <p:spPr>
          <a:xfrm>
            <a:off x="914399" y="1371599"/>
            <a:ext cx="9233941" cy="2420911"/>
          </a:xfrm>
        </p:spPr>
        <p:txBody>
          <a:bodyPr/>
          <a:lstStyle/>
          <a:p>
            <a:pPr>
              <a:buFont typeface="Wingdings" charset="2"/>
              <a:buChar char="q"/>
              <a:defRPr/>
            </a:pPr>
            <a:r>
              <a:rPr lang="zh-CN" altLang="en-US" dirty="0"/>
              <a:t>下图</a:t>
            </a:r>
            <a:r>
              <a:rPr lang="zh-CN" altLang="zh-CN" b="1" dirty="0">
                <a:latin typeface="+mn-ea"/>
              </a:rPr>
              <a:t>电路说明了一个</a:t>
            </a:r>
            <a:r>
              <a:rPr lang="en-US" altLang="zh-CN" b="1" dirty="0">
                <a:latin typeface="+mn-ea"/>
              </a:rPr>
              <a:t>8</a:t>
            </a:r>
            <a:r>
              <a:rPr lang="zh-CN" altLang="zh-CN" b="1" dirty="0">
                <a:latin typeface="+mn-ea"/>
              </a:rPr>
              <a:t>输入的</a:t>
            </a:r>
            <a:r>
              <a:rPr lang="en-US" altLang="zh-CN" b="1" dirty="0">
                <a:latin typeface="+mn-ea"/>
              </a:rPr>
              <a:t>MUX</a:t>
            </a:r>
            <a:r>
              <a:rPr lang="zh-CN" altLang="zh-CN" b="1" dirty="0">
                <a:latin typeface="+mn-ea"/>
              </a:rPr>
              <a:t>如何用来产生一个</a:t>
            </a:r>
            <a:r>
              <a:rPr lang="en-US" altLang="zh-CN" b="1" dirty="0">
                <a:latin typeface="+mn-ea"/>
              </a:rPr>
              <a:t>4</a:t>
            </a:r>
            <a:r>
              <a:rPr lang="zh-CN" altLang="zh-CN" b="1" dirty="0">
                <a:latin typeface="+mn-ea"/>
              </a:rPr>
              <a:t>变量的逻辑函数，尽管</a:t>
            </a:r>
            <a:r>
              <a:rPr lang="en-US" altLang="zh-CN" b="1" dirty="0">
                <a:latin typeface="+mn-ea"/>
              </a:rPr>
              <a:t>MUX</a:t>
            </a:r>
            <a:r>
              <a:rPr lang="zh-CN" altLang="zh-CN" b="1" dirty="0">
                <a:latin typeface="+mn-ea"/>
              </a:rPr>
              <a:t>只有</a:t>
            </a:r>
            <a:r>
              <a:rPr lang="en-US" altLang="zh-CN" b="1" dirty="0">
                <a:latin typeface="+mn-ea"/>
              </a:rPr>
              <a:t>3</a:t>
            </a:r>
            <a:r>
              <a:rPr lang="zh-CN" altLang="zh-CN" b="1" dirty="0">
                <a:latin typeface="+mn-ea"/>
              </a:rPr>
              <a:t>个选择输入端</a:t>
            </a:r>
            <a:r>
              <a:rPr lang="zh-CN" altLang="zh-CN" dirty="0"/>
              <a:t>。其中的</a:t>
            </a:r>
            <a:r>
              <a:rPr lang="en-US" altLang="zh-CN" dirty="0"/>
              <a:t>3</a:t>
            </a:r>
            <a:r>
              <a:rPr lang="zh-CN" altLang="zh-CN" dirty="0"/>
              <a:t>个逻辑变量</a:t>
            </a:r>
            <a:r>
              <a:rPr lang="en-US" altLang="zh-CN" dirty="0"/>
              <a:t>A, B</a:t>
            </a:r>
            <a:r>
              <a:rPr lang="zh-CN" altLang="zh-CN" dirty="0"/>
              <a:t>与</a:t>
            </a:r>
            <a:r>
              <a:rPr lang="en-US" altLang="zh-CN" dirty="0"/>
              <a:t>C</a:t>
            </a:r>
            <a:r>
              <a:rPr lang="zh-CN" altLang="zh-CN" dirty="0"/>
              <a:t>与选择输入端相连。第</a:t>
            </a:r>
            <a:r>
              <a:rPr lang="en-US" altLang="zh-CN" dirty="0"/>
              <a:t>4</a:t>
            </a:r>
            <a:r>
              <a:rPr lang="zh-CN" altLang="zh-CN" dirty="0"/>
              <a:t>个变量</a:t>
            </a:r>
            <a:r>
              <a:rPr lang="en-US" altLang="zh-CN" dirty="0"/>
              <a:t>D</a:t>
            </a:r>
            <a:r>
              <a:rPr lang="zh-CN" altLang="zh-CN" dirty="0"/>
              <a:t>与它的反变量</a:t>
            </a:r>
            <a:r>
              <a:rPr lang="en-US" altLang="zh-CN" dirty="0"/>
              <a:t>D’</a:t>
            </a:r>
            <a:r>
              <a:rPr lang="zh-CN" altLang="zh-CN" dirty="0"/>
              <a:t>连接到</a:t>
            </a:r>
            <a:r>
              <a:rPr lang="en-US" altLang="zh-CN" dirty="0"/>
              <a:t>MUX</a:t>
            </a:r>
            <a:r>
              <a:rPr lang="zh-CN" altLang="zh-CN" dirty="0"/>
              <a:t>的数据输入端，以满足逻辑函数的要求。</a:t>
            </a:r>
            <a:r>
              <a:rPr lang="en-US" altLang="zh-CN" dirty="0"/>
              <a:t>MUX</a:t>
            </a:r>
            <a:r>
              <a:rPr lang="zh-CN" altLang="zh-CN" dirty="0"/>
              <a:t>的其他数据输入端按逻辑函数的要求分别置为低电平或高电平。列出真值表表示</a:t>
            </a:r>
            <a:r>
              <a:rPr lang="en-US" altLang="zh-CN" dirty="0"/>
              <a:t>16</a:t>
            </a:r>
            <a:r>
              <a:rPr lang="zh-CN" altLang="zh-CN" dirty="0"/>
              <a:t>种可能的输入组合所对应的输出</a:t>
            </a:r>
            <a:r>
              <a:rPr lang="en-US" altLang="zh-CN" dirty="0"/>
              <a:t>Z</a:t>
            </a:r>
            <a:r>
              <a:rPr lang="zh-CN" altLang="zh-CN" dirty="0"/>
              <a:t>的状态。</a:t>
            </a:r>
            <a:endParaRPr kumimoji="1" lang="zh-CN" altLang="en-US" dirty="0"/>
          </a:p>
        </p:txBody>
      </p:sp>
      <p:sp>
        <p:nvSpPr>
          <p:cNvPr id="45059" name="幻灯片编号占位符 3">
            <a:extLst>
              <a:ext uri="{FF2B5EF4-FFF2-40B4-BE49-F238E27FC236}">
                <a16:creationId xmlns:a16="http://schemas.microsoft.com/office/drawing/2014/main" id="{10903AAA-304E-1A44-BB83-674052F337B7}"/>
              </a:ext>
            </a:extLst>
          </p:cNvPr>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236961-ECF7-1140-813D-E3F7203C2571}" type="slidenum">
              <a:rPr lang="zh-CN" altLang="en-US">
                <a:solidFill>
                  <a:srgbClr val="0000B6"/>
                </a:solidFill>
                <a:latin typeface="Book Antiqua" panose="02040602050305030304" pitchFamily="18" charset="0"/>
              </a:rPr>
              <a:pPr/>
              <a:t>21</a:t>
            </a:fld>
            <a:endParaRPr lang="en-US" altLang="zh-CN">
              <a:solidFill>
                <a:srgbClr val="0000B6"/>
              </a:solidFill>
              <a:latin typeface="Book Antiqua" panose="02040602050305030304" pitchFamily="18" charset="0"/>
            </a:endParaRPr>
          </a:p>
        </p:txBody>
      </p:sp>
      <p:sp>
        <p:nvSpPr>
          <p:cNvPr id="45060" name="页脚占位符 4">
            <a:extLst>
              <a:ext uri="{FF2B5EF4-FFF2-40B4-BE49-F238E27FC236}">
                <a16:creationId xmlns:a16="http://schemas.microsoft.com/office/drawing/2014/main" id="{F560E1EA-8201-2D4E-8DCD-5677B672D69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bg2"/>
                </a:solidFill>
              </a:rPr>
              <a:t>ZDMC – Lec. #5</a:t>
            </a:r>
          </a:p>
        </p:txBody>
      </p:sp>
      <p:pic>
        <p:nvPicPr>
          <p:cNvPr id="45061" name="图片 8">
            <a:extLst>
              <a:ext uri="{FF2B5EF4-FFF2-40B4-BE49-F238E27FC236}">
                <a16:creationId xmlns:a16="http://schemas.microsoft.com/office/drawing/2014/main" id="{46B9DF00-42BD-854B-BFB4-6091D8A4A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4068" y="3920317"/>
            <a:ext cx="4475163"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058E7BD9-959B-4C02-9AF4-966A5CE9BDE2}"/>
              </a:ext>
            </a:extLst>
          </p:cNvPr>
          <p:cNvPicPr>
            <a:picLocks noChangeAspect="1"/>
          </p:cNvPicPr>
          <p:nvPr/>
        </p:nvPicPr>
        <p:blipFill>
          <a:blip r:embed="rId5"/>
          <a:stretch>
            <a:fillRect/>
          </a:stretch>
        </p:blipFill>
        <p:spPr>
          <a:xfrm>
            <a:off x="6785707" y="3246853"/>
            <a:ext cx="2042568" cy="3308385"/>
          </a:xfrm>
          <a:prstGeom prst="rect">
            <a:avLst/>
          </a:prstGeom>
        </p:spPr>
      </p:pic>
      <p:pic>
        <p:nvPicPr>
          <p:cNvPr id="4" name="图片 3">
            <a:extLst>
              <a:ext uri="{FF2B5EF4-FFF2-40B4-BE49-F238E27FC236}">
                <a16:creationId xmlns:a16="http://schemas.microsoft.com/office/drawing/2014/main" id="{01F68844-89FB-4C4E-A91E-4D2B09BBD63C}"/>
              </a:ext>
            </a:extLst>
          </p:cNvPr>
          <p:cNvPicPr>
            <a:picLocks noChangeAspect="1"/>
          </p:cNvPicPr>
          <p:nvPr/>
        </p:nvPicPr>
        <p:blipFill>
          <a:blip r:embed="rId6"/>
          <a:stretch>
            <a:fillRect/>
          </a:stretch>
        </p:blipFill>
        <p:spPr>
          <a:xfrm>
            <a:off x="9099551" y="3347926"/>
            <a:ext cx="2273019" cy="3106238"/>
          </a:xfrm>
          <a:prstGeom prst="rect">
            <a:avLst/>
          </a:prstGeom>
        </p:spPr>
      </p:pic>
      <p:graphicFrame>
        <p:nvGraphicFramePr>
          <p:cNvPr id="5" name="对象 4">
            <a:extLst>
              <a:ext uri="{FF2B5EF4-FFF2-40B4-BE49-F238E27FC236}">
                <a16:creationId xmlns:a16="http://schemas.microsoft.com/office/drawing/2014/main" id="{F849BA0E-F26D-420F-B317-0B76A560CBB1}"/>
              </a:ext>
            </a:extLst>
          </p:cNvPr>
          <p:cNvGraphicFramePr>
            <a:graphicFrameLocks noChangeAspect="1"/>
          </p:cNvGraphicFramePr>
          <p:nvPr>
            <p:extLst>
              <p:ext uri="{D42A27DB-BD31-4B8C-83A1-F6EECF244321}">
                <p14:modId xmlns:p14="http://schemas.microsoft.com/office/powerpoint/2010/main" val="2579459300"/>
              </p:ext>
            </p:extLst>
          </p:nvPr>
        </p:nvGraphicFramePr>
        <p:xfrm>
          <a:off x="8626475" y="6200775"/>
          <a:ext cx="1217613" cy="396875"/>
        </p:xfrm>
        <a:graphic>
          <a:graphicData uri="http://schemas.openxmlformats.org/presentationml/2006/ole">
            <mc:AlternateContent xmlns:mc="http://schemas.openxmlformats.org/markup-compatibility/2006">
              <mc:Choice xmlns:v="urn:schemas-microsoft-com:vml" Requires="v">
                <p:oleObj spid="_x0000_s11266" name="包装程序外壳对象" showAsIcon="1" r:id="rId7" imgW="1218240" imgH="396360" progId="Package">
                  <p:embed/>
                </p:oleObj>
              </mc:Choice>
              <mc:Fallback>
                <p:oleObj name="包装程序外壳对象" showAsIcon="1" r:id="rId7" imgW="1218240" imgH="396360" progId="Package">
                  <p:embed/>
                  <p:pic>
                    <p:nvPicPr>
                      <p:cNvPr id="0" name=""/>
                      <p:cNvPicPr/>
                      <p:nvPr/>
                    </p:nvPicPr>
                    <p:blipFill>
                      <a:blip r:embed="rId8"/>
                      <a:stretch>
                        <a:fillRect/>
                      </a:stretch>
                    </p:blipFill>
                    <p:spPr>
                      <a:xfrm>
                        <a:off x="8626475" y="6200775"/>
                        <a:ext cx="1217613" cy="39687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8A6F4-6139-AF41-810B-885ED645D9C9}"/>
              </a:ext>
            </a:extLst>
          </p:cNvPr>
          <p:cNvSpPr>
            <a:spLocks noGrp="1"/>
          </p:cNvSpPr>
          <p:nvPr>
            <p:ph type="title"/>
          </p:nvPr>
        </p:nvSpPr>
        <p:spPr/>
        <p:txBody>
          <a:bodyPr/>
          <a:lstStyle/>
          <a:p>
            <a:pPr>
              <a:defRPr/>
            </a:pPr>
            <a:r>
              <a:rPr kumimoji="1" lang="zh-CN" altLang="en-US" sz="4000" i="0" dirty="0">
                <a:effectLst/>
                <a:latin typeface="微软雅黑" panose="020B0503020204020204" pitchFamily="34" charset="-122"/>
                <a:ea typeface="微软雅黑" panose="020B0503020204020204" pitchFamily="34" charset="-122"/>
              </a:rPr>
              <a:t>选择器设计组合电路（续）</a:t>
            </a:r>
            <a:endParaRPr kumimoji="1" lang="zh-CN" altLang="en-US" sz="4000" dirty="0">
              <a:effectLst/>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12E31A9E-D0D5-5441-82D5-38205B6ADE03}"/>
              </a:ext>
            </a:extLst>
          </p:cNvPr>
          <p:cNvSpPr>
            <a:spLocks noGrp="1"/>
          </p:cNvSpPr>
          <p:nvPr>
            <p:ph idx="1"/>
          </p:nvPr>
        </p:nvSpPr>
        <p:spPr>
          <a:xfrm>
            <a:off x="1304144" y="1752600"/>
            <a:ext cx="8678056" cy="1004888"/>
          </a:xfrm>
        </p:spPr>
        <p:txBody>
          <a:bodyPr/>
          <a:lstStyle/>
          <a:p>
            <a:pPr>
              <a:buFont typeface="Wingdings" charset="2"/>
              <a:buChar char="q"/>
              <a:defRPr/>
            </a:pPr>
            <a:r>
              <a:rPr lang="en-US" altLang="zh-CN" dirty="0"/>
              <a:t>8</a:t>
            </a:r>
            <a:r>
              <a:rPr lang="zh-CN" altLang="zh-CN" dirty="0"/>
              <a:t>选</a:t>
            </a:r>
            <a:r>
              <a:rPr lang="en-US" altLang="zh-CN" dirty="0"/>
              <a:t>1</a:t>
            </a:r>
            <a:r>
              <a:rPr lang="zh-CN" altLang="zh-CN" dirty="0"/>
              <a:t>数据选择器</a:t>
            </a:r>
            <a:r>
              <a:rPr lang="en-US" altLang="zh-CN" b="1" dirty="0"/>
              <a:t>74HC151</a:t>
            </a:r>
            <a:r>
              <a:rPr lang="zh-CN" altLang="zh-CN" dirty="0"/>
              <a:t>控制端有效情况下，输出的逻辑式为：</a:t>
            </a:r>
            <a:endParaRPr kumimoji="1" lang="zh-CN" altLang="en-US" dirty="0"/>
          </a:p>
        </p:txBody>
      </p:sp>
      <p:sp>
        <p:nvSpPr>
          <p:cNvPr id="46083" name="幻灯片编号占位符 3">
            <a:extLst>
              <a:ext uri="{FF2B5EF4-FFF2-40B4-BE49-F238E27FC236}">
                <a16:creationId xmlns:a16="http://schemas.microsoft.com/office/drawing/2014/main" id="{D3DB245E-FE8E-C545-902C-86319DCA67B7}"/>
              </a:ext>
            </a:extLst>
          </p:cNvPr>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53A73C-2377-F14C-9639-1EC0197C706A}" type="slidenum">
              <a:rPr lang="zh-CN" altLang="en-US">
                <a:solidFill>
                  <a:srgbClr val="0000B6"/>
                </a:solidFill>
                <a:latin typeface="Book Antiqua" panose="02040602050305030304" pitchFamily="18" charset="0"/>
              </a:rPr>
              <a:pPr/>
              <a:t>22</a:t>
            </a:fld>
            <a:endParaRPr lang="en-US" altLang="zh-CN">
              <a:solidFill>
                <a:srgbClr val="0000B6"/>
              </a:solidFill>
              <a:latin typeface="Book Antiqua" panose="02040602050305030304" pitchFamily="18" charset="0"/>
            </a:endParaRPr>
          </a:p>
        </p:txBody>
      </p:sp>
      <p:sp>
        <p:nvSpPr>
          <p:cNvPr id="46084" name="页脚占位符 4">
            <a:extLst>
              <a:ext uri="{FF2B5EF4-FFF2-40B4-BE49-F238E27FC236}">
                <a16:creationId xmlns:a16="http://schemas.microsoft.com/office/drawing/2014/main" id="{27CF349F-C2D8-324C-92C5-9467BABD1781}"/>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bg2"/>
                </a:solidFill>
              </a:rPr>
              <a:t>ZDMC – Lec. #5</a:t>
            </a:r>
          </a:p>
        </p:txBody>
      </p:sp>
      <p:sp>
        <p:nvSpPr>
          <p:cNvPr id="14" name="Rectangle 10">
            <a:extLst>
              <a:ext uri="{FF2B5EF4-FFF2-40B4-BE49-F238E27FC236}">
                <a16:creationId xmlns:a16="http://schemas.microsoft.com/office/drawing/2014/main" id="{589B9439-8D60-CB43-9E50-AA7D0D662580}"/>
              </a:ext>
            </a:extLst>
          </p:cNvPr>
          <p:cNvSpPr>
            <a:spLocks noChangeArrowheads="1"/>
          </p:cNvSpPr>
          <p:nvPr/>
        </p:nvSpPr>
        <p:spPr bwMode="auto">
          <a:xfrm>
            <a:off x="2538413" y="27029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ndParaRPr>
          </a:p>
        </p:txBody>
      </p:sp>
      <p:graphicFrame>
        <p:nvGraphicFramePr>
          <p:cNvPr id="46086" name="对象 14">
            <a:extLst>
              <a:ext uri="{FF2B5EF4-FFF2-40B4-BE49-F238E27FC236}">
                <a16:creationId xmlns:a16="http://schemas.microsoft.com/office/drawing/2014/main" id="{3ED43D7D-E176-DB4A-B252-25EFFEDA18C2}"/>
              </a:ext>
            </a:extLst>
          </p:cNvPr>
          <p:cNvGraphicFramePr>
            <a:graphicFrameLocks noChangeAspect="1"/>
          </p:cNvGraphicFramePr>
          <p:nvPr>
            <p:extLst>
              <p:ext uri="{D42A27DB-BD31-4B8C-83A1-F6EECF244321}">
                <p14:modId xmlns:p14="http://schemas.microsoft.com/office/powerpoint/2010/main" val="1926465278"/>
              </p:ext>
            </p:extLst>
          </p:nvPr>
        </p:nvGraphicFramePr>
        <p:xfrm>
          <a:off x="1558977" y="2757488"/>
          <a:ext cx="7689954" cy="1069927"/>
        </p:xfrm>
        <a:graphic>
          <a:graphicData uri="http://schemas.openxmlformats.org/presentationml/2006/ole">
            <mc:AlternateContent xmlns:mc="http://schemas.openxmlformats.org/markup-compatibility/2006">
              <mc:Choice xmlns:v="urn:schemas-microsoft-com:vml" Requires="v">
                <p:oleObj spid="_x0000_s12290" r:id="rId3" imgW="79286100" imgH="14630400" progId="Equation.3">
                  <p:embed/>
                </p:oleObj>
              </mc:Choice>
              <mc:Fallback>
                <p:oleObj r:id="rId3" imgW="79286100" imgH="14630400" progId="Equation.3">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977" y="2757488"/>
                        <a:ext cx="7689954" cy="1069927"/>
                      </a:xfrm>
                      <a:prstGeom prst="rect">
                        <a:avLst/>
                      </a:prstGeom>
                      <a:noFill/>
                      <a:ln>
                        <a:noFill/>
                      </a:ln>
                    </p:spPr>
                  </p:pic>
                </p:oleObj>
              </mc:Fallback>
            </mc:AlternateContent>
          </a:graphicData>
        </a:graphic>
      </p:graphicFrame>
      <p:pic>
        <p:nvPicPr>
          <p:cNvPr id="46087" name="图片 15">
            <a:extLst>
              <a:ext uri="{FF2B5EF4-FFF2-40B4-BE49-F238E27FC236}">
                <a16:creationId xmlns:a16="http://schemas.microsoft.com/office/drawing/2014/main" id="{094EB1D3-12C5-CD43-BCDE-3DA878232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0580" y="3938635"/>
            <a:ext cx="4809020" cy="252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2375-FAE6-614A-BD63-1FE6C6695A56}"/>
              </a:ext>
            </a:extLst>
          </p:cNvPr>
          <p:cNvSpPr>
            <a:spLocks noGrp="1"/>
          </p:cNvSpPr>
          <p:nvPr>
            <p:ph type="title"/>
          </p:nvPr>
        </p:nvSpPr>
        <p:spPr>
          <a:xfrm>
            <a:off x="944380" y="398585"/>
            <a:ext cx="9052810" cy="685746"/>
          </a:xfrm>
        </p:spPr>
        <p:txBody>
          <a:bodyPr/>
          <a:lstStyle/>
          <a:p>
            <a:pPr>
              <a:defRPr/>
            </a:pPr>
            <a:r>
              <a:rPr kumimoji="1" lang="zh-CN" altLang="en-US" sz="4000" i="0" dirty="0">
                <a:effectLst/>
                <a:latin typeface="微软雅黑" panose="020B0503020204020204" pitchFamily="34" charset="-122"/>
                <a:ea typeface="微软雅黑" panose="020B0503020204020204" pitchFamily="34" charset="-122"/>
              </a:rPr>
              <a:t>选择器设计组合电路（续）</a:t>
            </a:r>
            <a:endParaRPr kumimoji="1" lang="zh-CN" altLang="en-US" sz="4000" dirty="0">
              <a:effectLst/>
              <a:latin typeface="微软雅黑" panose="020B0503020204020204" pitchFamily="34" charset="-122"/>
              <a:ea typeface="微软雅黑" panose="020B0503020204020204" pitchFamily="34" charset="-122"/>
            </a:endParaRPr>
          </a:p>
        </p:txBody>
      </p:sp>
      <p:graphicFrame>
        <p:nvGraphicFramePr>
          <p:cNvPr id="6" name="内容占位符 5">
            <a:extLst>
              <a:ext uri="{FF2B5EF4-FFF2-40B4-BE49-F238E27FC236}">
                <a16:creationId xmlns:a16="http://schemas.microsoft.com/office/drawing/2014/main" id="{035743C5-9419-4D43-8F8D-FF9F289F1C7E}"/>
              </a:ext>
            </a:extLst>
          </p:cNvPr>
          <p:cNvGraphicFramePr>
            <a:graphicFrameLocks noGrp="1"/>
          </p:cNvGraphicFramePr>
          <p:nvPr>
            <p:ph idx="1"/>
            <p:extLst>
              <p:ext uri="{D42A27DB-BD31-4B8C-83A1-F6EECF244321}">
                <p14:modId xmlns:p14="http://schemas.microsoft.com/office/powerpoint/2010/main" val="2340968713"/>
              </p:ext>
            </p:extLst>
          </p:nvPr>
        </p:nvGraphicFramePr>
        <p:xfrm>
          <a:off x="1219812" y="1201669"/>
          <a:ext cx="7672388" cy="5199131"/>
        </p:xfrm>
        <a:graphic>
          <a:graphicData uri="http://schemas.openxmlformats.org/drawingml/2006/table">
            <a:tbl>
              <a:tblPr>
                <a:tableStyleId>{5C22544A-7EE6-4342-B048-85BDC9FD1C3A}</a:tableStyleId>
              </a:tblPr>
              <a:tblGrid>
                <a:gridCol w="1306080">
                  <a:extLst>
                    <a:ext uri="{9D8B030D-6E8A-4147-A177-3AD203B41FA5}">
                      <a16:colId xmlns:a16="http://schemas.microsoft.com/office/drawing/2014/main" val="20000"/>
                    </a:ext>
                  </a:extLst>
                </a:gridCol>
                <a:gridCol w="1136402">
                  <a:extLst>
                    <a:ext uri="{9D8B030D-6E8A-4147-A177-3AD203B41FA5}">
                      <a16:colId xmlns:a16="http://schemas.microsoft.com/office/drawing/2014/main" val="20001"/>
                    </a:ext>
                  </a:extLst>
                </a:gridCol>
                <a:gridCol w="1205614">
                  <a:extLst>
                    <a:ext uri="{9D8B030D-6E8A-4147-A177-3AD203B41FA5}">
                      <a16:colId xmlns:a16="http://schemas.microsoft.com/office/drawing/2014/main" val="20002"/>
                    </a:ext>
                  </a:extLst>
                </a:gridCol>
                <a:gridCol w="1897724">
                  <a:extLst>
                    <a:ext uri="{9D8B030D-6E8A-4147-A177-3AD203B41FA5}">
                      <a16:colId xmlns:a16="http://schemas.microsoft.com/office/drawing/2014/main" val="20003"/>
                    </a:ext>
                  </a:extLst>
                </a:gridCol>
                <a:gridCol w="1138635">
                  <a:extLst>
                    <a:ext uri="{9D8B030D-6E8A-4147-A177-3AD203B41FA5}">
                      <a16:colId xmlns:a16="http://schemas.microsoft.com/office/drawing/2014/main" val="20004"/>
                    </a:ext>
                  </a:extLst>
                </a:gridCol>
                <a:gridCol w="987933">
                  <a:extLst>
                    <a:ext uri="{9D8B030D-6E8A-4147-A177-3AD203B41FA5}">
                      <a16:colId xmlns:a16="http://schemas.microsoft.com/office/drawing/2014/main" val="20005"/>
                    </a:ext>
                  </a:extLst>
                </a:gridCol>
              </a:tblGrid>
              <a:tr h="366128">
                <a:tc gridSpan="5">
                  <a:txBody>
                    <a:bodyPr/>
                    <a:lstStyle/>
                    <a:p>
                      <a:pPr algn="just">
                        <a:spcAft>
                          <a:spcPts val="0"/>
                        </a:spcAft>
                      </a:pPr>
                      <a:r>
                        <a:rPr lang="zh-CN" sz="1800" kern="100" dirty="0">
                          <a:effectLst/>
                          <a:latin typeface="+mn-lt"/>
                        </a:rPr>
                        <a:t>输入</a:t>
                      </a:r>
                      <a:endParaRPr lang="zh-CN" sz="1800" kern="100" dirty="0">
                        <a:effectLst/>
                        <a:latin typeface="+mn-lt"/>
                        <a:ea typeface="宋体"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kern="100">
                          <a:effectLst/>
                          <a:latin typeface="+mn-lt"/>
                        </a:rPr>
                        <a:t>输出</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0"/>
                  </a:ext>
                </a:extLst>
              </a:tr>
              <a:tr h="328252">
                <a:tc>
                  <a:txBody>
                    <a:bodyPr/>
                    <a:lstStyle/>
                    <a:p>
                      <a:pPr algn="just">
                        <a:spcAft>
                          <a:spcPts val="0"/>
                        </a:spcAft>
                      </a:pPr>
                      <a:r>
                        <a:rPr lang="en-US" sz="1800" kern="100">
                          <a:effectLst/>
                          <a:latin typeface="+mn-lt"/>
                        </a:rPr>
                        <a:t>C</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B</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A</a:t>
                      </a:r>
                      <a:endParaRPr lang="zh-CN" sz="1800" kern="100">
                        <a:effectLst/>
                        <a:latin typeface="+mn-lt"/>
                        <a:ea typeface="宋体" charset="-122"/>
                      </a:endParaRPr>
                    </a:p>
                  </a:txBody>
                  <a:tcPr marL="68580" marR="68580" marT="0" marB="0"/>
                </a:tc>
                <a:tc>
                  <a:txBody>
                    <a:bodyPr/>
                    <a:lstStyle/>
                    <a:p>
                      <a:pPr algn="just">
                        <a:spcAft>
                          <a:spcPts val="0"/>
                        </a:spcAft>
                      </a:pPr>
                      <a:r>
                        <a:rPr lang="zh-CN" sz="1800" kern="100">
                          <a:effectLst/>
                          <a:latin typeface="+mn-lt"/>
                        </a:rPr>
                        <a:t>对应的选通数据</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D</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Z</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1"/>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2"/>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3"/>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a:effectLst/>
                          <a:latin typeface="+mn-lt"/>
                        </a:rPr>
                        <a:t>D</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4"/>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5"/>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6"/>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7"/>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dirty="0">
                          <a:effectLst/>
                          <a:latin typeface="+mn-lt"/>
                        </a:rPr>
                        <a:t>1</a:t>
                      </a:r>
                      <a:endParaRPr lang="zh-CN" sz="1800" kern="100" dirty="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dirty="0">
                          <a:effectLst/>
                          <a:latin typeface="+mn-lt"/>
                        </a:rPr>
                        <a:t>0</a:t>
                      </a:r>
                      <a:endParaRPr lang="zh-CN" sz="1800" kern="100" dirty="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8"/>
                  </a:ext>
                </a:extLst>
              </a:tr>
              <a:tr h="274314">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09"/>
                  </a:ext>
                </a:extLst>
              </a:tr>
              <a:tr h="274314">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a:effectLst/>
                          <a:latin typeface="+mn-lt"/>
                        </a:rPr>
                        <a:t>D’</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10"/>
                  </a:ext>
                </a:extLst>
              </a:tr>
              <a:tr h="274314">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11"/>
                  </a:ext>
                </a:extLst>
              </a:tr>
              <a:tr h="292059">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12"/>
                  </a:ext>
                </a:extLst>
              </a:tr>
              <a:tr h="317310">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13"/>
                  </a:ext>
                </a:extLst>
              </a:tr>
              <a:tr h="290376">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14"/>
                  </a:ext>
                </a:extLst>
              </a:tr>
              <a:tr h="297110">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15"/>
                  </a:ext>
                </a:extLst>
              </a:tr>
              <a:tr h="290376">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rowSpan="2">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0</a:t>
                      </a:r>
                      <a:endParaRPr lang="zh-CN" sz="1800" kern="100">
                        <a:effectLst/>
                        <a:latin typeface="+mn-lt"/>
                        <a:ea typeface="宋体" charset="-122"/>
                      </a:endParaRPr>
                    </a:p>
                  </a:txBody>
                  <a:tcPr marL="68580" marR="68580" marT="0" marB="0"/>
                </a:tc>
                <a:extLst>
                  <a:ext uri="{0D108BD9-81ED-4DB2-BD59-A6C34878D82A}">
                    <a16:rowId xmlns:a16="http://schemas.microsoft.com/office/drawing/2014/main" val="10016"/>
                  </a:ext>
                </a:extLst>
              </a:tr>
              <a:tr h="274314">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vMerge="1">
                  <a:txBody>
                    <a:bodyPr/>
                    <a:lstStyle/>
                    <a:p>
                      <a:endParaRPr lang="zh-CN" altLang="en-US"/>
                    </a:p>
                  </a:txBody>
                  <a:tcPr/>
                </a:tc>
                <a:tc>
                  <a:txBody>
                    <a:bodyPr/>
                    <a:lstStyle/>
                    <a:p>
                      <a:pPr algn="just">
                        <a:spcAft>
                          <a:spcPts val="0"/>
                        </a:spcAft>
                      </a:pPr>
                      <a:r>
                        <a:rPr lang="en-US" sz="1800" kern="100">
                          <a:effectLst/>
                          <a:latin typeface="+mn-lt"/>
                        </a:rPr>
                        <a:t>1</a:t>
                      </a:r>
                      <a:endParaRPr lang="zh-CN" sz="1800" kern="100">
                        <a:effectLst/>
                        <a:latin typeface="+mn-lt"/>
                        <a:ea typeface="宋体" charset="-122"/>
                      </a:endParaRPr>
                    </a:p>
                  </a:txBody>
                  <a:tcPr marL="68580" marR="68580" marT="0" marB="0"/>
                </a:tc>
                <a:tc>
                  <a:txBody>
                    <a:bodyPr/>
                    <a:lstStyle/>
                    <a:p>
                      <a:pPr algn="just">
                        <a:spcAft>
                          <a:spcPts val="0"/>
                        </a:spcAft>
                      </a:pPr>
                      <a:r>
                        <a:rPr lang="en-US" sz="1800" kern="100" dirty="0">
                          <a:effectLst/>
                          <a:latin typeface="+mn-lt"/>
                        </a:rPr>
                        <a:t>0</a:t>
                      </a:r>
                      <a:endParaRPr lang="zh-CN" sz="1800" kern="100" dirty="0">
                        <a:effectLst/>
                        <a:latin typeface="+mn-lt"/>
                        <a:ea typeface="宋体" charset="-122"/>
                      </a:endParaRPr>
                    </a:p>
                  </a:txBody>
                  <a:tcPr marL="68580" marR="68580" marT="0" marB="0"/>
                </a:tc>
                <a:extLst>
                  <a:ext uri="{0D108BD9-81ED-4DB2-BD59-A6C34878D82A}">
                    <a16:rowId xmlns:a16="http://schemas.microsoft.com/office/drawing/2014/main" val="10017"/>
                  </a:ext>
                </a:extLst>
              </a:tr>
            </a:tbl>
          </a:graphicData>
        </a:graphic>
      </p:graphicFrame>
      <p:sp>
        <p:nvSpPr>
          <p:cNvPr id="47237" name="幻灯片编号占位符 3">
            <a:extLst>
              <a:ext uri="{FF2B5EF4-FFF2-40B4-BE49-F238E27FC236}">
                <a16:creationId xmlns:a16="http://schemas.microsoft.com/office/drawing/2014/main" id="{6B00E125-7153-7641-8FCE-18044DDBE22A}"/>
              </a:ext>
            </a:extLst>
          </p:cNvPr>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F2AD6C-B225-C743-9574-1A3AFD5FF396}" type="slidenum">
              <a:rPr lang="zh-CN" altLang="en-US">
                <a:solidFill>
                  <a:srgbClr val="0000B6"/>
                </a:solidFill>
                <a:latin typeface="Book Antiqua" panose="02040602050305030304" pitchFamily="18" charset="0"/>
              </a:rPr>
              <a:pPr/>
              <a:t>23</a:t>
            </a:fld>
            <a:endParaRPr lang="en-US" altLang="zh-CN">
              <a:solidFill>
                <a:srgbClr val="0000B6"/>
              </a:solidFill>
              <a:latin typeface="Book Antiqua" panose="02040602050305030304" pitchFamily="18" charset="0"/>
            </a:endParaRPr>
          </a:p>
        </p:txBody>
      </p:sp>
      <p:sp>
        <p:nvSpPr>
          <p:cNvPr id="47238" name="页脚占位符 4">
            <a:extLst>
              <a:ext uri="{FF2B5EF4-FFF2-40B4-BE49-F238E27FC236}">
                <a16:creationId xmlns:a16="http://schemas.microsoft.com/office/drawing/2014/main" id="{904A0F85-D3F1-F245-A237-8047D684189A}"/>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bg2"/>
                </a:solidFill>
              </a:rPr>
              <a:t>ZDMC – Lec. #5</a:t>
            </a:r>
          </a:p>
        </p:txBody>
      </p:sp>
      <p:sp>
        <p:nvSpPr>
          <p:cNvPr id="7" name="Rectangle 1">
            <a:extLst>
              <a:ext uri="{FF2B5EF4-FFF2-40B4-BE49-F238E27FC236}">
                <a16:creationId xmlns:a16="http://schemas.microsoft.com/office/drawing/2014/main" id="{0E96F096-F193-B344-82E9-AA2DD9C847B5}"/>
              </a:ext>
            </a:extLst>
          </p:cNvPr>
          <p:cNvSpPr>
            <a:spLocks noChangeArrowheads="1"/>
          </p:cNvSpPr>
          <p:nvPr/>
        </p:nvSpPr>
        <p:spPr bwMode="auto">
          <a:xfrm>
            <a:off x="9099551" y="2935313"/>
            <a:ext cx="223080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r>
              <a:rPr lang="en-US" altLang="zh-CN" sz="2800" b="1" dirty="0" err="1">
                <a:latin typeface="微软雅黑" panose="020B0503020204020204" pitchFamily="34" charset="-122"/>
                <a:ea typeface="微软雅黑" panose="020B0503020204020204" pitchFamily="34" charset="-122"/>
              </a:rPr>
              <a:t>列出逻辑式的真值表</a:t>
            </a:r>
            <a:endParaRPr lang="en-US" altLang="zh-CN" sz="2800" b="1" dirty="0">
              <a:latin typeface="微软雅黑" panose="020B0503020204020204" pitchFamily="34" charset="-122"/>
              <a:ea typeface="微软雅黑" panose="020B0503020204020204" pitchFamily="34" charset="-122"/>
            </a:endParaRPr>
          </a:p>
          <a:p>
            <a:pPr>
              <a:defRPr/>
            </a:pPr>
            <a:endParaRPr lang="en-US" altLang="zh-CN" sz="2800" dirty="0">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064D425B-3A69-7A4F-AE9D-C56F7CE6E80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9A14DAA2-35B0-8248-9536-35BA80BB4238}" type="slidenum">
              <a:rPr lang="zh-CN" altLang="en-US" smtClean="0">
                <a:solidFill>
                  <a:srgbClr val="0000B6"/>
                </a:solidFill>
                <a:latin typeface="Book Antiqua" charset="0"/>
              </a:rPr>
              <a:pPr>
                <a:defRPr/>
              </a:pPr>
              <a:t>24</a:t>
            </a:fld>
            <a:endParaRPr lang="en-US" altLang="zh-CN">
              <a:solidFill>
                <a:srgbClr val="0000B6"/>
              </a:solidFill>
              <a:latin typeface="Book Antiqua" charset="0"/>
            </a:endParaRPr>
          </a:p>
        </p:txBody>
      </p:sp>
      <p:sp>
        <p:nvSpPr>
          <p:cNvPr id="63490" name="页脚占位符 4">
            <a:extLst>
              <a:ext uri="{FF2B5EF4-FFF2-40B4-BE49-F238E27FC236}">
                <a16:creationId xmlns:a16="http://schemas.microsoft.com/office/drawing/2014/main" id="{906E3F00-C5A9-FF49-9136-EC716B876D1A}"/>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47906" name="Rectangle 2">
            <a:extLst>
              <a:ext uri="{FF2B5EF4-FFF2-40B4-BE49-F238E27FC236}">
                <a16:creationId xmlns:a16="http://schemas.microsoft.com/office/drawing/2014/main" id="{2B7F3AA7-60A3-BE40-9E0B-7358C4CF7B1B}"/>
              </a:ext>
            </a:extLst>
          </p:cNvPr>
          <p:cNvSpPr>
            <a:spLocks noGrp="1" noChangeArrowheads="1"/>
          </p:cNvSpPr>
          <p:nvPr>
            <p:ph type="title"/>
          </p:nvPr>
        </p:nvSpPr>
        <p:spPr>
          <a:xfrm>
            <a:off x="914400" y="304800"/>
            <a:ext cx="10363200" cy="1143000"/>
          </a:xfrm>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显示译码器</a:t>
            </a:r>
          </a:p>
        </p:txBody>
      </p:sp>
      <p:sp>
        <p:nvSpPr>
          <p:cNvPr id="21509" name="Rectangle 3">
            <a:extLst>
              <a:ext uri="{FF2B5EF4-FFF2-40B4-BE49-F238E27FC236}">
                <a16:creationId xmlns:a16="http://schemas.microsoft.com/office/drawing/2014/main" id="{A51B43AA-5AE5-5347-BD12-84503AEF2F62}"/>
              </a:ext>
            </a:extLst>
          </p:cNvPr>
          <p:cNvSpPr>
            <a:spLocks noGrp="1" noChangeArrowheads="1"/>
          </p:cNvSpPr>
          <p:nvPr>
            <p:ph type="body" idx="1"/>
          </p:nvPr>
        </p:nvSpPr>
        <p:spPr>
          <a:xfrm>
            <a:off x="1051628" y="1567801"/>
            <a:ext cx="8183562" cy="1143000"/>
          </a:xfrm>
        </p:spPr>
        <p:txBody>
          <a:bodyPr/>
          <a:lstStyle/>
          <a:p>
            <a:pPr marL="0" indent="0" eaLnBrk="1" hangingPunct="1">
              <a:buNone/>
              <a:defRPr/>
            </a:pPr>
            <a:r>
              <a:rPr lang="zh-CN" altLang="en-US" sz="2800" b="1" dirty="0">
                <a:latin typeface="微软雅黑" panose="020B0503020204020204" pitchFamily="34" charset="-122"/>
                <a:ea typeface="微软雅黑" panose="020B0503020204020204" pitchFamily="34" charset="-122"/>
              </a:rPr>
              <a:t>七段字符显示器</a:t>
            </a:r>
            <a:endParaRPr lang="zh-CN" altLang="en-US" sz="2800" dirty="0"/>
          </a:p>
        </p:txBody>
      </p:sp>
      <p:graphicFrame>
        <p:nvGraphicFramePr>
          <p:cNvPr id="63493" name="Object 4">
            <a:extLst>
              <a:ext uri="{FF2B5EF4-FFF2-40B4-BE49-F238E27FC236}">
                <a16:creationId xmlns:a16="http://schemas.microsoft.com/office/drawing/2014/main" id="{73CB4A81-06E6-834D-80F6-0543C73283EF}"/>
              </a:ext>
            </a:extLst>
          </p:cNvPr>
          <p:cNvGraphicFramePr>
            <a:graphicFrameLocks noChangeAspect="1"/>
          </p:cNvGraphicFramePr>
          <p:nvPr>
            <p:extLst>
              <p:ext uri="{D42A27DB-BD31-4B8C-83A1-F6EECF244321}">
                <p14:modId xmlns:p14="http://schemas.microsoft.com/office/powerpoint/2010/main" val="1292055571"/>
              </p:ext>
            </p:extLst>
          </p:nvPr>
        </p:nvGraphicFramePr>
        <p:xfrm>
          <a:off x="720548" y="2405949"/>
          <a:ext cx="10557052" cy="3455205"/>
        </p:xfrm>
        <a:graphic>
          <a:graphicData uri="http://schemas.openxmlformats.org/presentationml/2006/ole">
            <mc:AlternateContent xmlns:mc="http://schemas.openxmlformats.org/markup-compatibility/2006">
              <mc:Choice xmlns:v="urn:schemas-microsoft-com:vml" Requires="v">
                <p:oleObj spid="_x0000_s13314" name="Photo Editor 照片" r:id="rId4" imgW="22987000" imgH="7296150" progId="MSPhotoEd.3">
                  <p:embed/>
                </p:oleObj>
              </mc:Choice>
              <mc:Fallback>
                <p:oleObj name="Photo Editor 照片" r:id="rId4" imgW="22987000" imgH="7296150"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548" y="2405949"/>
                        <a:ext cx="10557052" cy="3455205"/>
                      </a:xfrm>
                      <a:prstGeom prst="rect">
                        <a:avLst/>
                      </a:prstGeom>
                      <a:noFill/>
                      <a:ln>
                        <a:noFill/>
                      </a:ln>
                      <a:effec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6E34CACE-C7C9-A245-8894-6491B93D2E5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7FAEFB9A-5CD6-C044-956C-A4B4C734FD63}" type="slidenum">
              <a:rPr lang="zh-CN" altLang="en-US" smtClean="0">
                <a:solidFill>
                  <a:srgbClr val="0000B6"/>
                </a:solidFill>
                <a:latin typeface="Book Antiqua" charset="0"/>
              </a:rPr>
              <a:pPr>
                <a:defRPr/>
              </a:pPr>
              <a:t>25</a:t>
            </a:fld>
            <a:endParaRPr lang="en-US" altLang="zh-CN">
              <a:solidFill>
                <a:srgbClr val="0000B6"/>
              </a:solidFill>
              <a:latin typeface="Book Antiqua" charset="0"/>
            </a:endParaRPr>
          </a:p>
        </p:txBody>
      </p:sp>
      <p:sp>
        <p:nvSpPr>
          <p:cNvPr id="65538" name="页脚占位符 4">
            <a:extLst>
              <a:ext uri="{FF2B5EF4-FFF2-40B4-BE49-F238E27FC236}">
                <a16:creationId xmlns:a16="http://schemas.microsoft.com/office/drawing/2014/main" id="{FA68DC53-A5EA-FC46-BEDF-CFC1CA8EA6A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49954" name="Rectangle 2">
            <a:extLst>
              <a:ext uri="{FF2B5EF4-FFF2-40B4-BE49-F238E27FC236}">
                <a16:creationId xmlns:a16="http://schemas.microsoft.com/office/drawing/2014/main" id="{D1BB3BF5-1EDC-8946-96D1-E9621BAC9518}"/>
              </a:ext>
            </a:extLst>
          </p:cNvPr>
          <p:cNvSpPr>
            <a:spLocks noChangeArrowheads="1"/>
          </p:cNvSpPr>
          <p:nvPr/>
        </p:nvSpPr>
        <p:spPr bwMode="auto">
          <a:xfrm>
            <a:off x="1774826" y="281354"/>
            <a:ext cx="8183563" cy="75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ct val="20000"/>
              </a:spcBef>
              <a:buFontTx/>
              <a:buChar char="•"/>
              <a:defRPr/>
            </a:pPr>
            <a:r>
              <a:rPr lang="en-US" altLang="zh-CN"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BCD</a:t>
            </a:r>
            <a:r>
              <a:rPr lang="zh-CN" altLang="en-US"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七段字符显示译码器</a:t>
            </a:r>
            <a:r>
              <a:rPr lang="zh-CN" altLang="en-US" sz="2400" dirty="0">
                <a:solidFill>
                  <a:srgbClr val="000000"/>
                </a:solidFill>
                <a:effectLst>
                  <a:outerShdw blurRad="38100" dist="38100" dir="2700000" algn="tl">
                    <a:srgbClr val="C0C0C0"/>
                  </a:outerShdw>
                </a:effectLst>
                <a:latin typeface="Times New Roman" charset="0"/>
                <a:ea typeface="楷体_GB2312" charset="0"/>
              </a:rPr>
              <a:t>	</a:t>
            </a:r>
            <a:r>
              <a:rPr lang="zh-CN" altLang="en-US" sz="2800" b="1"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（代码转换器）</a:t>
            </a:r>
            <a:r>
              <a:rPr lang="en-US" altLang="zh-CN" sz="2800" b="1" dirty="0">
                <a:solidFill>
                  <a:srgbClr val="000000"/>
                </a:solidFill>
                <a:effectLst>
                  <a:outerShdw blurRad="38100" dist="38100" dir="2700000" algn="tl">
                    <a:srgbClr val="C0C0C0"/>
                  </a:outerShdw>
                </a:effectLst>
                <a:latin typeface="Times New Roman" charset="0"/>
                <a:ea typeface="楷体_GB2312" charset="0"/>
              </a:rPr>
              <a:t>7448 </a:t>
            </a:r>
            <a:r>
              <a:rPr lang="en-US" altLang="zh-CN" sz="2800" dirty="0">
                <a:solidFill>
                  <a:srgbClr val="000000"/>
                </a:solidFill>
                <a:effectLst>
                  <a:outerShdw blurRad="38100" dist="38100" dir="2700000" algn="tl">
                    <a:srgbClr val="C0C0C0"/>
                  </a:outerShdw>
                </a:effectLst>
                <a:latin typeface="Times New Roman" charset="0"/>
                <a:ea typeface="楷体_GB2312" charset="0"/>
              </a:rPr>
              <a:t>   </a:t>
            </a:r>
          </a:p>
        </p:txBody>
      </p:sp>
      <p:graphicFrame>
        <p:nvGraphicFramePr>
          <p:cNvPr id="1149955" name="Group 3">
            <a:extLst>
              <a:ext uri="{FF2B5EF4-FFF2-40B4-BE49-F238E27FC236}">
                <a16:creationId xmlns:a16="http://schemas.microsoft.com/office/drawing/2014/main" id="{2477322E-D113-324A-B80D-49C7A84726C7}"/>
              </a:ext>
            </a:extLst>
          </p:cNvPr>
          <p:cNvGraphicFramePr>
            <a:graphicFrameLocks noGrp="1"/>
          </p:cNvGraphicFramePr>
          <p:nvPr/>
        </p:nvGraphicFramePr>
        <p:xfrm>
          <a:off x="2279650" y="908051"/>
          <a:ext cx="6985000" cy="5616605"/>
        </p:xfrm>
        <a:graphic>
          <a:graphicData uri="http://schemas.openxmlformats.org/drawingml/2006/table">
            <a:tbl>
              <a:tblPr/>
              <a:tblGrid>
                <a:gridCol w="858838">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gridCol w="430212">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1650">
                  <a:extLst>
                    <a:ext uri="{9D8B030D-6E8A-4147-A177-3AD203B41FA5}">
                      <a16:colId xmlns:a16="http://schemas.microsoft.com/office/drawing/2014/main" val="20008"/>
                    </a:ext>
                  </a:extLst>
                </a:gridCol>
                <a:gridCol w="500063">
                  <a:extLst>
                    <a:ext uri="{9D8B030D-6E8A-4147-A177-3AD203B41FA5}">
                      <a16:colId xmlns:a16="http://schemas.microsoft.com/office/drawing/2014/main" val="20009"/>
                    </a:ext>
                  </a:extLst>
                </a:gridCol>
                <a:gridCol w="571500">
                  <a:extLst>
                    <a:ext uri="{9D8B030D-6E8A-4147-A177-3AD203B41FA5}">
                      <a16:colId xmlns:a16="http://schemas.microsoft.com/office/drawing/2014/main" val="20010"/>
                    </a:ext>
                  </a:extLst>
                </a:gridCol>
                <a:gridCol w="573087">
                  <a:extLst>
                    <a:ext uri="{9D8B030D-6E8A-4147-A177-3AD203B41FA5}">
                      <a16:colId xmlns:a16="http://schemas.microsoft.com/office/drawing/2014/main" val="20011"/>
                    </a:ext>
                  </a:extLst>
                </a:gridCol>
                <a:gridCol w="619125">
                  <a:extLst>
                    <a:ext uri="{9D8B030D-6E8A-4147-A177-3AD203B41FA5}">
                      <a16:colId xmlns:a16="http://schemas.microsoft.com/office/drawing/2014/main" val="20012"/>
                    </a:ext>
                  </a:extLst>
                </a:gridCol>
              </a:tblGrid>
              <a:tr h="374521">
                <a:tc gridSpan="5">
                  <a:txBody>
                    <a:bodyPr/>
                    <a:lstStyle/>
                    <a:p>
                      <a:pPr marL="0" marR="0" lvl="0" indent="0" algn="ctr"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1800" b="1" i="0" u="none" strike="noStrike" cap="none" normalizeH="0" baseline="0">
                          <a:ln>
                            <a:noFill/>
                          </a:ln>
                          <a:solidFill>
                            <a:srgbClr val="315263"/>
                          </a:solidFill>
                          <a:effectLst/>
                          <a:latin typeface="Arial" charset="0"/>
                          <a:ea typeface="宋体" pitchFamily="2" charset="-122"/>
                        </a:rPr>
                        <a:t>输              入</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8">
                  <a:txBody>
                    <a:bodyPr/>
                    <a:lstStyle/>
                    <a:p>
                      <a:pPr marL="0" marR="0" lvl="0" indent="0" algn="ctr"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1800" b="1" i="0" u="none" strike="noStrike" cap="none" normalizeH="0" baseline="0">
                          <a:ln>
                            <a:noFill/>
                          </a:ln>
                          <a:solidFill>
                            <a:srgbClr val="315263"/>
                          </a:solidFill>
                          <a:effectLst/>
                          <a:latin typeface="Arial" charset="0"/>
                          <a:ea typeface="宋体" pitchFamily="2" charset="-122"/>
                        </a:rPr>
                        <a:t>输                    出</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73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1800" b="0" i="0" u="none" strike="noStrike" cap="none" normalizeH="0" baseline="0">
                          <a:ln>
                            <a:noFill/>
                          </a:ln>
                          <a:solidFill>
                            <a:srgbClr val="315263"/>
                          </a:solidFill>
                          <a:effectLst/>
                          <a:latin typeface="Arial" charset="0"/>
                          <a:ea typeface="宋体" pitchFamily="2" charset="-122"/>
                        </a:rPr>
                        <a:t>数字</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A</a:t>
                      </a:r>
                      <a:r>
                        <a:rPr kumimoji="0" lang="en-US" altLang="zh-CN" sz="1600" b="0" i="0" u="none" strike="noStrike" cap="none" normalizeH="0" baseline="-25000">
                          <a:ln>
                            <a:noFill/>
                          </a:ln>
                          <a:solidFill>
                            <a:srgbClr val="315263"/>
                          </a:solidFill>
                          <a:effectLst/>
                          <a:latin typeface="Arial" charset="0"/>
                          <a:ea typeface="宋体" pitchFamily="2" charset="-122"/>
                        </a:rPr>
                        <a:t>3</a:t>
                      </a:r>
                      <a:endParaRPr kumimoji="0" lang="en-US" altLang="zh-CN" sz="16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A</a:t>
                      </a:r>
                      <a:r>
                        <a:rPr kumimoji="0" lang="en-US" altLang="zh-CN" sz="1600" b="0" i="0" u="none" strike="noStrike" cap="none" normalizeH="0" baseline="-25000">
                          <a:ln>
                            <a:noFill/>
                          </a:ln>
                          <a:solidFill>
                            <a:srgbClr val="315263"/>
                          </a:solidFill>
                          <a:effectLst/>
                          <a:latin typeface="Arial" charset="0"/>
                          <a:ea typeface="宋体" pitchFamily="2" charset="-122"/>
                        </a:rPr>
                        <a:t>2</a:t>
                      </a:r>
                    </a:p>
                  </a:txBody>
                  <a:tcPr marT="45706" marB="457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A</a:t>
                      </a:r>
                      <a:r>
                        <a:rPr kumimoji="0" lang="en-US" altLang="zh-CN" sz="1600" b="0" i="0" u="none" strike="noStrike" cap="none" normalizeH="0" baseline="-2500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1600" b="0" i="0" u="none" strike="noStrike" cap="none" normalizeH="0" baseline="0">
                          <a:ln>
                            <a:noFill/>
                          </a:ln>
                          <a:solidFill>
                            <a:srgbClr val="315263"/>
                          </a:solidFill>
                          <a:effectLst/>
                          <a:latin typeface="Arial" charset="0"/>
                          <a:ea typeface="宋体" pitchFamily="2" charset="-122"/>
                        </a:rPr>
                        <a:t> </a:t>
                      </a:r>
                      <a:r>
                        <a:rPr kumimoji="0" lang="en-US" altLang="zh-CN" sz="1600" b="0" i="0" u="none" strike="noStrike" cap="none" normalizeH="0" baseline="0">
                          <a:ln>
                            <a:noFill/>
                          </a:ln>
                          <a:solidFill>
                            <a:srgbClr val="315263"/>
                          </a:solidFill>
                          <a:effectLst/>
                          <a:latin typeface="Arial" charset="0"/>
                          <a:ea typeface="宋体" pitchFamily="2" charset="-122"/>
                        </a:rPr>
                        <a:t>A</a:t>
                      </a:r>
                      <a:r>
                        <a:rPr kumimoji="0" lang="en-US" altLang="zh-CN" sz="1600" b="0" i="0" u="none" strike="noStrike" cap="none" normalizeH="0" baseline="-2500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600" b="0" i="0" u="none" strike="noStrike" cap="none" normalizeH="0" baseline="-25000">
                          <a:ln>
                            <a:noFill/>
                          </a:ln>
                          <a:solidFill>
                            <a:srgbClr val="315263"/>
                          </a:solidFill>
                          <a:effectLst/>
                          <a:latin typeface="Arial" charset="0"/>
                          <a:ea typeface="宋体" pitchFamily="2" charset="-122"/>
                        </a:rPr>
                        <a:t>a</a:t>
                      </a:r>
                      <a:endParaRPr kumimoji="0" lang="en-US" altLang="zh-CN" sz="16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600" b="0" i="0" u="none" strike="noStrike" cap="none" normalizeH="0" baseline="-25000">
                          <a:ln>
                            <a:noFill/>
                          </a:ln>
                          <a:solidFill>
                            <a:srgbClr val="315263"/>
                          </a:solidFill>
                          <a:effectLst/>
                          <a:latin typeface="Arial" charset="0"/>
                          <a:ea typeface="宋体" pitchFamily="2" charset="-122"/>
                        </a:rPr>
                        <a:t>b</a:t>
                      </a:r>
                    </a:p>
                  </a:txBody>
                  <a:tcPr marT="45706" marB="457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600" b="0" i="0" u="none" strike="noStrike" cap="none" normalizeH="0" baseline="-25000">
                          <a:ln>
                            <a:noFill/>
                          </a:ln>
                          <a:solidFill>
                            <a:srgbClr val="315263"/>
                          </a:solidFill>
                          <a:effectLst/>
                          <a:latin typeface="Arial" charset="0"/>
                          <a:ea typeface="宋体" pitchFamily="2" charset="-122"/>
                        </a:rPr>
                        <a:t>c</a:t>
                      </a:r>
                    </a:p>
                  </a:txBody>
                  <a:tcPr marT="45706" marB="457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1600" b="0" i="0" u="none" strike="noStrike" cap="none" normalizeH="0" baseline="0">
                          <a:ln>
                            <a:noFill/>
                          </a:ln>
                          <a:solidFill>
                            <a:srgbClr val="315263"/>
                          </a:solidFill>
                          <a:effectLst/>
                          <a:latin typeface="Arial" charset="0"/>
                          <a:ea typeface="宋体" pitchFamily="2" charset="-122"/>
                        </a:rPr>
                        <a:t> </a:t>
                      </a: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600" b="0" i="0" u="none" strike="noStrike" cap="none" normalizeH="0" baseline="-25000">
                          <a:ln>
                            <a:noFill/>
                          </a:ln>
                          <a:solidFill>
                            <a:srgbClr val="315263"/>
                          </a:solidFill>
                          <a:effectLst/>
                          <a:latin typeface="Arial" charset="0"/>
                          <a:ea typeface="宋体" pitchFamily="2" charset="-122"/>
                        </a:rPr>
                        <a:t>d</a:t>
                      </a:r>
                    </a:p>
                  </a:txBody>
                  <a:tcPr marT="45706" marB="457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600" b="0" i="0" u="none" strike="noStrike" cap="none" normalizeH="0" baseline="-25000">
                          <a:ln>
                            <a:noFill/>
                          </a:ln>
                          <a:solidFill>
                            <a:srgbClr val="315263"/>
                          </a:solidFill>
                          <a:effectLst/>
                          <a:latin typeface="Arial" charset="0"/>
                          <a:ea typeface="宋体" pitchFamily="2" charset="-122"/>
                        </a:rPr>
                        <a:t>e</a:t>
                      </a:r>
                    </a:p>
                  </a:txBody>
                  <a:tcPr marT="45706" marB="457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600" b="0" i="0" u="none" strike="noStrike" cap="none" normalizeH="0" baseline="-25000">
                          <a:ln>
                            <a:noFill/>
                          </a:ln>
                          <a:solidFill>
                            <a:srgbClr val="315263"/>
                          </a:solidFill>
                          <a:effectLst/>
                          <a:latin typeface="Arial" charset="0"/>
                          <a:ea typeface="宋体" pitchFamily="2" charset="-122"/>
                        </a:rPr>
                        <a:t>f</a:t>
                      </a:r>
                    </a:p>
                  </a:txBody>
                  <a:tcPr marT="45706" marB="457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600" b="0" i="0" u="none" strike="noStrike" cap="none" normalizeH="0" baseline="-25000">
                          <a:ln>
                            <a:noFill/>
                          </a:ln>
                          <a:solidFill>
                            <a:srgbClr val="315263"/>
                          </a:solidFill>
                          <a:effectLst/>
                          <a:latin typeface="Arial" charset="0"/>
                          <a:ea typeface="宋体" pitchFamily="2" charset="-122"/>
                        </a:rPr>
                        <a:t>g</a:t>
                      </a:r>
                    </a:p>
                  </a:txBody>
                  <a:tcPr marT="45706" marB="457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1400" b="0" i="0" u="none" strike="noStrike" cap="none" normalizeH="0" baseline="0">
                          <a:ln>
                            <a:noFill/>
                          </a:ln>
                          <a:solidFill>
                            <a:srgbClr val="315263"/>
                          </a:solidFill>
                          <a:effectLst/>
                          <a:latin typeface="Arial" charset="0"/>
                          <a:ea typeface="宋体" pitchFamily="2" charset="-122"/>
                        </a:rPr>
                        <a:t>字形</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2</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3</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4</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5</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6</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7</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8</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9</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10</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2"/>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12</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13</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14</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6"/>
                  </a:ext>
                </a:extLst>
              </a:tr>
              <a:tr h="30477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15</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1</a:t>
                      </a:r>
                    </a:p>
                  </a:txBody>
                  <a:tcPr marT="45706" marB="4570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400" b="0" i="0" u="none" strike="noStrike" cap="none" normalizeH="0" baseline="0">
                          <a:ln>
                            <a:noFill/>
                          </a:ln>
                          <a:solidFill>
                            <a:srgbClr val="315263"/>
                          </a:solidFill>
                          <a:effectLst/>
                          <a:latin typeface="Arial" charset="0"/>
                          <a:ea typeface="宋体" pitchFamily="2" charset="-122"/>
                        </a:rPr>
                        <a:t>0</a:t>
                      </a:r>
                    </a:p>
                  </a:txBody>
                  <a:tcPr marT="45706" marB="4570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endParaRPr kumimoji="0" lang="zh-CN" altLang="en-US" sz="1000" b="0" i="0" u="none" strike="noStrike" cap="none" normalizeH="0" baseline="0">
                        <a:ln>
                          <a:noFill/>
                        </a:ln>
                        <a:solidFill>
                          <a:srgbClr val="315263"/>
                        </a:solidFill>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graphicFrame>
        <p:nvGraphicFramePr>
          <p:cNvPr id="65788" name="Object 260">
            <a:extLst>
              <a:ext uri="{FF2B5EF4-FFF2-40B4-BE49-F238E27FC236}">
                <a16:creationId xmlns:a16="http://schemas.microsoft.com/office/drawing/2014/main" id="{DEFD2EE2-BA50-5342-B001-FB7AB4130E6A}"/>
              </a:ext>
            </a:extLst>
          </p:cNvPr>
          <p:cNvGraphicFramePr>
            <a:graphicFrameLocks noChangeAspect="1"/>
          </p:cNvGraphicFramePr>
          <p:nvPr/>
        </p:nvGraphicFramePr>
        <p:xfrm>
          <a:off x="8975726" y="1989138"/>
          <a:ext cx="1160463" cy="2089150"/>
        </p:xfrm>
        <a:graphic>
          <a:graphicData uri="http://schemas.openxmlformats.org/presentationml/2006/ole">
            <mc:AlternateContent xmlns:mc="http://schemas.openxmlformats.org/markup-compatibility/2006">
              <mc:Choice xmlns:v="urn:schemas-microsoft-com:vml" Requires="v">
                <p:oleObj spid="_x0000_s14338" name="Photo Editor 照片" r:id="rId4" imgW="3359150" imgH="6051550" progId="MSPhotoEd.3">
                  <p:embed/>
                </p:oleObj>
              </mc:Choice>
              <mc:Fallback>
                <p:oleObj name="Photo Editor 照片" r:id="rId4" imgW="3359150" imgH="6051550" progId="MSPhotoEd.3">
                  <p:embed/>
                  <p:pic>
                    <p:nvPicPr>
                      <p:cNvPr id="0" name="Object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5726" y="1989138"/>
                        <a:ext cx="1160463"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2782" name="Rectangle 261">
            <a:extLst>
              <a:ext uri="{FF2B5EF4-FFF2-40B4-BE49-F238E27FC236}">
                <a16:creationId xmlns:a16="http://schemas.microsoft.com/office/drawing/2014/main" id="{B2C64BA4-D557-8749-B8D5-BEBB1BE6D2D9}"/>
              </a:ext>
            </a:extLst>
          </p:cNvPr>
          <p:cNvSpPr>
            <a:spLocks noChangeArrowheads="1"/>
          </p:cNvSpPr>
          <p:nvPr/>
        </p:nvSpPr>
        <p:spPr bwMode="auto">
          <a:xfrm>
            <a:off x="9307514" y="2492376"/>
            <a:ext cx="73025" cy="2889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22783" name="Rectangle 262">
            <a:extLst>
              <a:ext uri="{FF2B5EF4-FFF2-40B4-BE49-F238E27FC236}">
                <a16:creationId xmlns:a16="http://schemas.microsoft.com/office/drawing/2014/main" id="{15A0A13A-5C45-5D49-AE1A-ACD3223E9F0C}"/>
              </a:ext>
            </a:extLst>
          </p:cNvPr>
          <p:cNvSpPr>
            <a:spLocks noChangeArrowheads="1"/>
          </p:cNvSpPr>
          <p:nvPr/>
        </p:nvSpPr>
        <p:spPr bwMode="auto">
          <a:xfrm>
            <a:off x="9666289" y="2924176"/>
            <a:ext cx="73025" cy="2889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22784" name="Rectangle 263">
            <a:extLst>
              <a:ext uri="{FF2B5EF4-FFF2-40B4-BE49-F238E27FC236}">
                <a16:creationId xmlns:a16="http://schemas.microsoft.com/office/drawing/2014/main" id="{27FABF97-1867-AD48-B29B-74BCF2C604C7}"/>
              </a:ext>
            </a:extLst>
          </p:cNvPr>
          <p:cNvSpPr>
            <a:spLocks noChangeArrowheads="1"/>
          </p:cNvSpPr>
          <p:nvPr/>
        </p:nvSpPr>
        <p:spPr bwMode="auto">
          <a:xfrm>
            <a:off x="9696451" y="2492376"/>
            <a:ext cx="73025" cy="2889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22785" name="Rectangle 264">
            <a:extLst>
              <a:ext uri="{FF2B5EF4-FFF2-40B4-BE49-F238E27FC236}">
                <a16:creationId xmlns:a16="http://schemas.microsoft.com/office/drawing/2014/main" id="{9A7ACC02-7D78-1B46-9F41-94BC4F8EDB6C}"/>
              </a:ext>
            </a:extLst>
          </p:cNvPr>
          <p:cNvSpPr>
            <a:spLocks noChangeArrowheads="1"/>
          </p:cNvSpPr>
          <p:nvPr/>
        </p:nvSpPr>
        <p:spPr bwMode="auto">
          <a:xfrm rot="5400000">
            <a:off x="9517064" y="2701926"/>
            <a:ext cx="73025" cy="288925"/>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831DE185-B936-C247-8A8C-945CE4943E34}"/>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B033A11D-44B7-5942-A7E2-B197212799F5}" type="slidenum">
              <a:rPr lang="zh-CN" altLang="en-US" smtClean="0">
                <a:solidFill>
                  <a:srgbClr val="0000B6"/>
                </a:solidFill>
                <a:latin typeface="Book Antiqua" charset="0"/>
              </a:rPr>
              <a:pPr>
                <a:defRPr/>
              </a:pPr>
              <a:t>26</a:t>
            </a:fld>
            <a:endParaRPr lang="en-US" altLang="zh-CN">
              <a:solidFill>
                <a:srgbClr val="0000B6"/>
              </a:solidFill>
              <a:latin typeface="Book Antiqua" charset="0"/>
            </a:endParaRPr>
          </a:p>
        </p:txBody>
      </p:sp>
      <p:sp>
        <p:nvSpPr>
          <p:cNvPr id="67586" name="页脚占位符 4">
            <a:extLst>
              <a:ext uri="{FF2B5EF4-FFF2-40B4-BE49-F238E27FC236}">
                <a16:creationId xmlns:a16="http://schemas.microsoft.com/office/drawing/2014/main" id="{F8C2D5FD-F2FA-9F4B-8550-30EDFBFB8B29}"/>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15490" name="Rectangle 2">
            <a:extLst>
              <a:ext uri="{FF2B5EF4-FFF2-40B4-BE49-F238E27FC236}">
                <a16:creationId xmlns:a16="http://schemas.microsoft.com/office/drawing/2014/main" id="{68164018-FB03-324B-9E77-B1286E7EFCD4}"/>
              </a:ext>
            </a:extLst>
          </p:cNvPr>
          <p:cNvSpPr>
            <a:spLocks noGrp="1" noChangeArrowheads="1"/>
          </p:cNvSpPr>
          <p:nvPr>
            <p:ph type="title"/>
          </p:nvPr>
        </p:nvSpPr>
        <p:spPr>
          <a:xfrm>
            <a:off x="779489" y="228600"/>
            <a:ext cx="10668096" cy="781050"/>
          </a:xfrm>
        </p:spPr>
        <p:txBody>
          <a:bodyPr/>
          <a:lstStyle/>
          <a:p>
            <a:pPr eaLnBrk="1" hangingPunct="1"/>
            <a:r>
              <a:rPr lang="en-US" altLang="zh-CN" sz="4000" i="0" dirty="0">
                <a:latin typeface="微软雅黑" panose="020B0503020204020204" pitchFamily="34" charset="-122"/>
                <a:ea typeface="微软雅黑" panose="020B0503020204020204" pitchFamily="34" charset="-122"/>
              </a:rPr>
              <a:t>BCD-to-7</a:t>
            </a:r>
            <a:r>
              <a:rPr lang="zh-CN" altLang="en-US" sz="4000" i="0" dirty="0">
                <a:latin typeface="微软雅黑" panose="020B0503020204020204" pitchFamily="34" charset="-122"/>
                <a:ea typeface="微软雅黑" panose="020B0503020204020204" pitchFamily="34" charset="-122"/>
              </a:rPr>
              <a:t>段译码器</a:t>
            </a:r>
            <a:r>
              <a:rPr lang="en-US" altLang="zh-CN" sz="4000" i="0" dirty="0">
                <a:latin typeface="微软雅黑" panose="020B0503020204020204" pitchFamily="34" charset="-122"/>
                <a:ea typeface="微软雅黑" panose="020B0503020204020204" pitchFamily="34" charset="-122"/>
              </a:rPr>
              <a:t>/</a:t>
            </a:r>
            <a:r>
              <a:rPr lang="zh-CN" altLang="en-US" sz="4000" i="0" dirty="0">
                <a:latin typeface="微软雅黑" panose="020B0503020204020204" pitchFamily="34" charset="-122"/>
                <a:ea typeface="微软雅黑" panose="020B0503020204020204" pitchFamily="34" charset="-122"/>
              </a:rPr>
              <a:t>驱动共阳极</a:t>
            </a:r>
            <a:r>
              <a:rPr lang="en-US" altLang="zh-CN" sz="4000" i="0" dirty="0">
                <a:latin typeface="微软雅黑" panose="020B0503020204020204" pitchFamily="34" charset="-122"/>
                <a:ea typeface="微软雅黑" panose="020B0503020204020204" pitchFamily="34" charset="-122"/>
              </a:rPr>
              <a:t>7</a:t>
            </a:r>
            <a:r>
              <a:rPr lang="zh-CN" altLang="en-US" sz="4000" i="0" dirty="0">
                <a:latin typeface="微软雅黑" panose="020B0503020204020204" pitchFamily="34" charset="-122"/>
                <a:ea typeface="微软雅黑" panose="020B0503020204020204" pitchFamily="34" charset="-122"/>
              </a:rPr>
              <a:t>段</a:t>
            </a:r>
            <a:r>
              <a:rPr lang="en-US" altLang="zh-CN" sz="4000" i="0" dirty="0">
                <a:latin typeface="微软雅黑" panose="020B0503020204020204" pitchFamily="34" charset="-122"/>
                <a:ea typeface="微软雅黑" panose="020B0503020204020204" pitchFamily="34" charset="-122"/>
              </a:rPr>
              <a:t>LED</a:t>
            </a:r>
            <a:r>
              <a:rPr lang="zh-CN" altLang="en-US" sz="4000" i="0" dirty="0">
                <a:latin typeface="微软雅黑" panose="020B0503020204020204" pitchFamily="34" charset="-122"/>
                <a:ea typeface="微软雅黑" panose="020B0503020204020204" pitchFamily="34" charset="-122"/>
              </a:rPr>
              <a:t>显示</a:t>
            </a:r>
          </a:p>
        </p:txBody>
      </p:sp>
      <p:pic>
        <p:nvPicPr>
          <p:cNvPr id="23558" name="Picture 7">
            <a:extLst>
              <a:ext uri="{FF2B5EF4-FFF2-40B4-BE49-F238E27FC236}">
                <a16:creationId xmlns:a16="http://schemas.microsoft.com/office/drawing/2014/main" id="{7997EF14-19FE-D24C-9F7A-B58318D64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016" y="1131940"/>
            <a:ext cx="8612625" cy="549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7D0F52FD-FC07-4844-8DB8-88D466FA9B3C}"/>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079E1415-8F20-0D4B-B6F1-82A0634A1F16}" type="slidenum">
              <a:rPr lang="zh-CN" altLang="en-US" smtClean="0">
                <a:solidFill>
                  <a:srgbClr val="0000B6"/>
                </a:solidFill>
                <a:latin typeface="Book Antiqua" charset="0"/>
              </a:rPr>
              <a:pPr>
                <a:defRPr/>
              </a:pPr>
              <a:t>27</a:t>
            </a:fld>
            <a:endParaRPr lang="en-US" altLang="zh-CN">
              <a:solidFill>
                <a:srgbClr val="0000B6"/>
              </a:solidFill>
              <a:latin typeface="Book Antiqua" charset="0"/>
            </a:endParaRPr>
          </a:p>
        </p:txBody>
      </p:sp>
      <p:sp>
        <p:nvSpPr>
          <p:cNvPr id="69634" name="页脚占位符 4">
            <a:extLst>
              <a:ext uri="{FF2B5EF4-FFF2-40B4-BE49-F238E27FC236}">
                <a16:creationId xmlns:a16="http://schemas.microsoft.com/office/drawing/2014/main" id="{5E22A4F9-F009-0544-9AC4-D772E6055B6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17538" name="Rectangle 2">
            <a:extLst>
              <a:ext uri="{FF2B5EF4-FFF2-40B4-BE49-F238E27FC236}">
                <a16:creationId xmlns:a16="http://schemas.microsoft.com/office/drawing/2014/main" id="{7C4A3CF3-494F-E54E-A90A-7B4EEBAC71A5}"/>
              </a:ext>
            </a:extLst>
          </p:cNvPr>
          <p:cNvSpPr>
            <a:spLocks noGrp="1" noChangeArrowheads="1"/>
          </p:cNvSpPr>
          <p:nvPr>
            <p:ph type="title"/>
          </p:nvPr>
        </p:nvSpPr>
        <p:spPr/>
        <p:txBody>
          <a:bodyPr/>
          <a:lstStyle/>
          <a:p>
            <a:pPr eaLnBrk="1" hangingPunct="1"/>
            <a:r>
              <a:rPr lang="zh-CN" altLang="en-US" sz="4000" i="0" dirty="0">
                <a:latin typeface="微软雅黑" panose="020B0503020204020204" pitchFamily="34" charset="-122"/>
                <a:ea typeface="微软雅黑" panose="020B0503020204020204" pitchFamily="34" charset="-122"/>
              </a:rPr>
              <a:t>故障查找</a:t>
            </a:r>
            <a:endParaRPr lang="en-US" altLang="zh-CN" sz="4000" i="0" dirty="0">
              <a:latin typeface="微软雅黑" panose="020B0503020204020204" pitchFamily="34" charset="-122"/>
              <a:ea typeface="微软雅黑" panose="020B0503020204020204" pitchFamily="34" charset="-122"/>
            </a:endParaRPr>
          </a:p>
        </p:txBody>
      </p:sp>
      <p:pic>
        <p:nvPicPr>
          <p:cNvPr id="24581" name="Picture 7">
            <a:extLst>
              <a:ext uri="{FF2B5EF4-FFF2-40B4-BE49-F238E27FC236}">
                <a16:creationId xmlns:a16="http://schemas.microsoft.com/office/drawing/2014/main" id="{B218C43F-3F1A-CE45-9B30-C95C4C29D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556" y="1649387"/>
            <a:ext cx="887888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6" name="Object 260">
            <a:extLst>
              <a:ext uri="{FF2B5EF4-FFF2-40B4-BE49-F238E27FC236}">
                <a16:creationId xmlns:a16="http://schemas.microsoft.com/office/drawing/2014/main" id="{2E26254A-BF1E-4C63-A90D-C2B7837EF041}"/>
              </a:ext>
            </a:extLst>
          </p:cNvPr>
          <p:cNvGraphicFramePr>
            <a:graphicFrameLocks noChangeAspect="1"/>
          </p:cNvGraphicFramePr>
          <p:nvPr>
            <p:extLst>
              <p:ext uri="{D42A27DB-BD31-4B8C-83A1-F6EECF244321}">
                <p14:modId xmlns:p14="http://schemas.microsoft.com/office/powerpoint/2010/main" val="780114155"/>
              </p:ext>
            </p:extLst>
          </p:nvPr>
        </p:nvGraphicFramePr>
        <p:xfrm>
          <a:off x="2697172" y="4081989"/>
          <a:ext cx="1160463" cy="2089150"/>
        </p:xfrm>
        <a:graphic>
          <a:graphicData uri="http://schemas.openxmlformats.org/presentationml/2006/ole">
            <mc:AlternateContent xmlns:mc="http://schemas.openxmlformats.org/markup-compatibility/2006">
              <mc:Choice xmlns:v="urn:schemas-microsoft-com:vml" Requires="v">
                <p:oleObj spid="_x0000_s15362" name="Photo Editor 照片" r:id="rId5" imgW="3359150" imgH="6051550" progId="MSPhotoEd.3">
                  <p:embed/>
                </p:oleObj>
              </mc:Choice>
              <mc:Fallback>
                <p:oleObj name="Photo Editor 照片" r:id="rId5" imgW="3359150" imgH="6051550" progId="MSPhotoEd.3">
                  <p:embed/>
                  <p:pic>
                    <p:nvPicPr>
                      <p:cNvPr id="65788" name="Object 260">
                        <a:extLst>
                          <a:ext uri="{FF2B5EF4-FFF2-40B4-BE49-F238E27FC236}">
                            <a16:creationId xmlns:a16="http://schemas.microsoft.com/office/drawing/2014/main" id="{DEFD2EE2-BA50-5342-B001-FB7AB4130E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7172" y="4081989"/>
                        <a:ext cx="1160463"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5579ED78-9E85-E149-AC32-CD19F4AB6BC0}"/>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9054F2BD-BD81-0040-94CD-1D69121267C5}" type="slidenum">
              <a:rPr lang="zh-CN" altLang="en-US" smtClean="0">
                <a:solidFill>
                  <a:srgbClr val="0000B6"/>
                </a:solidFill>
                <a:latin typeface="Book Antiqua" charset="0"/>
              </a:rPr>
              <a:pPr>
                <a:defRPr/>
              </a:pPr>
              <a:t>28</a:t>
            </a:fld>
            <a:endParaRPr lang="en-US" altLang="zh-CN">
              <a:solidFill>
                <a:srgbClr val="0000B6"/>
              </a:solidFill>
              <a:latin typeface="Book Antiqua" charset="0"/>
            </a:endParaRPr>
          </a:p>
        </p:txBody>
      </p:sp>
      <p:sp>
        <p:nvSpPr>
          <p:cNvPr id="71682" name="页脚占位符 4">
            <a:extLst>
              <a:ext uri="{FF2B5EF4-FFF2-40B4-BE49-F238E27FC236}">
                <a16:creationId xmlns:a16="http://schemas.microsoft.com/office/drawing/2014/main" id="{C80B3D74-0F02-1F47-A8F3-FD2E1B9E0CA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217538" name="Rectangle 2">
            <a:extLst>
              <a:ext uri="{FF2B5EF4-FFF2-40B4-BE49-F238E27FC236}">
                <a16:creationId xmlns:a16="http://schemas.microsoft.com/office/drawing/2014/main" id="{B2FDAC1F-6D03-5D46-B8E9-FCB30E28479F}"/>
              </a:ext>
            </a:extLst>
          </p:cNvPr>
          <p:cNvSpPr>
            <a:spLocks noGrp="1" noChangeArrowheads="1"/>
          </p:cNvSpPr>
          <p:nvPr>
            <p:ph type="title"/>
          </p:nvPr>
        </p:nvSpPr>
        <p:spPr/>
        <p:txBody>
          <a:bodyPr/>
          <a:lstStyle/>
          <a:p>
            <a:pPr eaLnBrk="1" hangingPunct="1"/>
            <a:r>
              <a:rPr lang="zh-CN" altLang="en-US" sz="4000" i="0" dirty="0">
                <a:effectLst/>
                <a:latin typeface="微软雅黑" panose="020B0503020204020204" pitchFamily="34" charset="-122"/>
                <a:ea typeface="微软雅黑" panose="020B0503020204020204" pitchFamily="34" charset="-122"/>
              </a:rPr>
              <a:t>故障查找</a:t>
            </a:r>
            <a:endParaRPr lang="en-US" altLang="zh-CN" sz="4000" i="0" dirty="0">
              <a:effectLst/>
              <a:latin typeface="微软雅黑" panose="020B0503020204020204" pitchFamily="34" charset="-122"/>
              <a:ea typeface="微软雅黑" panose="020B0503020204020204" pitchFamily="34" charset="-122"/>
            </a:endParaRPr>
          </a:p>
        </p:txBody>
      </p:sp>
      <p:sp>
        <p:nvSpPr>
          <p:cNvPr id="25605" name="Rectangle 3">
            <a:extLst>
              <a:ext uri="{FF2B5EF4-FFF2-40B4-BE49-F238E27FC236}">
                <a16:creationId xmlns:a16="http://schemas.microsoft.com/office/drawing/2014/main" id="{10B2996F-E774-C546-9299-6A0A851FB5B7}"/>
              </a:ext>
            </a:extLst>
          </p:cNvPr>
          <p:cNvSpPr>
            <a:spLocks noGrp="1" noChangeArrowheads="1"/>
          </p:cNvSpPr>
          <p:nvPr>
            <p:ph type="body" idx="1"/>
          </p:nvPr>
        </p:nvSpPr>
        <p:spPr>
          <a:xfrm>
            <a:off x="1094283" y="3875088"/>
            <a:ext cx="7638970" cy="1811795"/>
          </a:xfrm>
        </p:spPr>
        <p:txBody>
          <a:bodyPr/>
          <a:lstStyle/>
          <a:p>
            <a:pPr eaLnBrk="1" hangingPunct="1">
              <a:buFont typeface="Wingdings" charset="2"/>
              <a:buChar char="q"/>
              <a:defRPr/>
            </a:pPr>
            <a:r>
              <a:rPr lang="zh-CN" altLang="en-US" dirty="0"/>
              <a:t>比较观察到的数值与期望显示的数值，我们发现两点</a:t>
            </a:r>
            <a:r>
              <a:rPr lang="en-US" altLang="zh-CN" dirty="0"/>
              <a:t>:</a:t>
            </a:r>
          </a:p>
          <a:p>
            <a:pPr lvl="1" eaLnBrk="1" hangingPunct="1">
              <a:buFont typeface="Wingdings" charset="2"/>
              <a:buChar char="§"/>
              <a:defRPr/>
            </a:pPr>
            <a:r>
              <a:rPr lang="zh-CN" altLang="en-US" dirty="0"/>
              <a:t>正确的模式</a:t>
            </a:r>
            <a:r>
              <a:rPr lang="en-US" altLang="zh-CN" dirty="0"/>
              <a:t>0,1,3,6,7,</a:t>
            </a:r>
            <a:r>
              <a:rPr lang="zh-CN" altLang="en-US" dirty="0"/>
              <a:t>和</a:t>
            </a:r>
            <a:r>
              <a:rPr lang="en-US" altLang="zh-CN" dirty="0"/>
              <a:t>8</a:t>
            </a:r>
            <a:r>
              <a:rPr lang="zh-CN" altLang="en-US" dirty="0"/>
              <a:t>有共同的特性，</a:t>
            </a:r>
            <a:r>
              <a:rPr lang="en-US" altLang="zh-CN" dirty="0"/>
              <a:t> e </a:t>
            </a:r>
            <a:r>
              <a:rPr lang="zh-CN" altLang="en-US" dirty="0"/>
              <a:t>和</a:t>
            </a:r>
            <a:r>
              <a:rPr lang="en-US" altLang="zh-CN" dirty="0"/>
              <a:t>f </a:t>
            </a:r>
            <a:r>
              <a:rPr lang="zh-CN" altLang="en-US" dirty="0"/>
              <a:t>同时亮或灭</a:t>
            </a:r>
            <a:endParaRPr lang="en-US" altLang="zh-CN" dirty="0"/>
          </a:p>
          <a:p>
            <a:pPr lvl="1" eaLnBrk="1" hangingPunct="1">
              <a:buFont typeface="Wingdings" charset="2"/>
              <a:buChar char="§"/>
              <a:defRPr/>
            </a:pPr>
            <a:r>
              <a:rPr lang="zh-CN" altLang="en-US" dirty="0"/>
              <a:t>不正确的模式有共同的特性，</a:t>
            </a:r>
            <a:r>
              <a:rPr lang="en-US" altLang="zh-CN" dirty="0"/>
              <a:t> e</a:t>
            </a:r>
            <a:r>
              <a:rPr lang="zh-CN" altLang="en-US" dirty="0"/>
              <a:t>和</a:t>
            </a:r>
            <a:r>
              <a:rPr lang="en-US" altLang="zh-CN" dirty="0"/>
              <a:t>f </a:t>
            </a:r>
            <a:r>
              <a:rPr lang="zh-CN" altLang="en-US" dirty="0"/>
              <a:t>处于相反的状态</a:t>
            </a:r>
            <a:r>
              <a:rPr lang="en-US" altLang="zh-CN" dirty="0"/>
              <a:t>, </a:t>
            </a:r>
            <a:r>
              <a:rPr lang="zh-CN" altLang="en-US" dirty="0"/>
              <a:t>若我们交换</a:t>
            </a:r>
            <a:r>
              <a:rPr lang="en-US" altLang="zh-CN" dirty="0"/>
              <a:t>e</a:t>
            </a:r>
            <a:r>
              <a:rPr lang="zh-CN" altLang="en-US" dirty="0"/>
              <a:t>和</a:t>
            </a:r>
            <a:r>
              <a:rPr lang="en-US" altLang="zh-CN" dirty="0"/>
              <a:t>f</a:t>
            </a:r>
            <a:r>
              <a:rPr lang="zh-CN" altLang="en-US" dirty="0"/>
              <a:t>的状态，则得到正确的模式</a:t>
            </a:r>
            <a:endParaRPr lang="en-US" altLang="zh-CN" dirty="0"/>
          </a:p>
        </p:txBody>
      </p:sp>
      <p:pic>
        <p:nvPicPr>
          <p:cNvPr id="25606" name="Picture 7">
            <a:extLst>
              <a:ext uri="{FF2B5EF4-FFF2-40B4-BE49-F238E27FC236}">
                <a16:creationId xmlns:a16="http://schemas.microsoft.com/office/drawing/2014/main" id="{E3EE4FB5-26FE-8B49-966F-0698F77FD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283" y="1533525"/>
            <a:ext cx="887888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7" name="Object 260">
            <a:extLst>
              <a:ext uri="{FF2B5EF4-FFF2-40B4-BE49-F238E27FC236}">
                <a16:creationId xmlns:a16="http://schemas.microsoft.com/office/drawing/2014/main" id="{C6D564CA-CB38-4264-8EB6-D544FDC00D85}"/>
              </a:ext>
            </a:extLst>
          </p:cNvPr>
          <p:cNvGraphicFramePr>
            <a:graphicFrameLocks noChangeAspect="1"/>
          </p:cNvGraphicFramePr>
          <p:nvPr>
            <p:extLst>
              <p:ext uri="{D42A27DB-BD31-4B8C-83A1-F6EECF244321}">
                <p14:modId xmlns:p14="http://schemas.microsoft.com/office/powerpoint/2010/main" val="619540409"/>
              </p:ext>
            </p:extLst>
          </p:nvPr>
        </p:nvGraphicFramePr>
        <p:xfrm>
          <a:off x="9161539" y="3886200"/>
          <a:ext cx="1160463" cy="2089150"/>
        </p:xfrm>
        <a:graphic>
          <a:graphicData uri="http://schemas.openxmlformats.org/presentationml/2006/ole">
            <mc:AlternateContent xmlns:mc="http://schemas.openxmlformats.org/markup-compatibility/2006">
              <mc:Choice xmlns:v="urn:schemas-microsoft-com:vml" Requires="v">
                <p:oleObj spid="_x0000_s16386" name="Photo Editor 照片" r:id="rId5" imgW="3359150" imgH="6051550" progId="MSPhotoEd.3">
                  <p:embed/>
                </p:oleObj>
              </mc:Choice>
              <mc:Fallback>
                <p:oleObj name="Photo Editor 照片" r:id="rId5" imgW="3359150" imgH="6051550" progId="MSPhotoEd.3">
                  <p:embed/>
                  <p:pic>
                    <p:nvPicPr>
                      <p:cNvPr id="65788" name="Object 260">
                        <a:extLst>
                          <a:ext uri="{FF2B5EF4-FFF2-40B4-BE49-F238E27FC236}">
                            <a16:creationId xmlns:a16="http://schemas.microsoft.com/office/drawing/2014/main" id="{DEFD2EE2-BA50-5342-B001-FB7AB4130E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1539" y="3886200"/>
                        <a:ext cx="1160463"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79071D20-2488-9E47-B4E9-C4E082569CA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E1B6FECF-F7E3-3045-8A25-6CC5458B0151}" type="slidenum">
              <a:rPr lang="zh-CN" altLang="en-US" smtClean="0">
                <a:solidFill>
                  <a:srgbClr val="0000B6"/>
                </a:solidFill>
                <a:latin typeface="Book Antiqua" charset="0"/>
              </a:rPr>
              <a:pPr>
                <a:defRPr/>
              </a:pPr>
              <a:t>29</a:t>
            </a:fld>
            <a:endParaRPr lang="en-US" altLang="zh-CN">
              <a:solidFill>
                <a:srgbClr val="0000B6"/>
              </a:solidFill>
              <a:latin typeface="Book Antiqua" charset="0"/>
            </a:endParaRPr>
          </a:p>
        </p:txBody>
      </p:sp>
      <p:sp>
        <p:nvSpPr>
          <p:cNvPr id="73730" name="页脚占位符 4">
            <a:extLst>
              <a:ext uri="{FF2B5EF4-FFF2-40B4-BE49-F238E27FC236}">
                <a16:creationId xmlns:a16="http://schemas.microsoft.com/office/drawing/2014/main" id="{823959D4-6733-B543-85E1-F3E6D686086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sp>
        <p:nvSpPr>
          <p:cNvPr id="1033218" name="Rectangle 2">
            <a:extLst>
              <a:ext uri="{FF2B5EF4-FFF2-40B4-BE49-F238E27FC236}">
                <a16:creationId xmlns:a16="http://schemas.microsoft.com/office/drawing/2014/main" id="{AE76E256-AF67-6D41-916A-E8DA4BFA9211}"/>
              </a:ext>
            </a:extLst>
          </p:cNvPr>
          <p:cNvSpPr>
            <a:spLocks noGrp="1" noChangeArrowheads="1"/>
          </p:cNvSpPr>
          <p:nvPr>
            <p:ph type="title"/>
          </p:nvPr>
        </p:nvSpPr>
        <p:spPr>
          <a:xfrm>
            <a:off x="824458" y="471671"/>
            <a:ext cx="9254917" cy="884237"/>
          </a:xfrm>
        </p:spPr>
        <p:txBody>
          <a:bodyPr/>
          <a:lstStyle/>
          <a:p>
            <a:r>
              <a:rPr lang="zh-CN" altLang="en-US" sz="4000" i="0" dirty="0">
                <a:effectLst/>
                <a:latin typeface="微软雅黑" panose="020B0503020204020204" pitchFamily="34" charset="-122"/>
                <a:ea typeface="微软雅黑" panose="020B0503020204020204" pitchFamily="34" charset="-122"/>
              </a:rPr>
              <a:t>组合逻辑电路中的竞争</a:t>
            </a:r>
            <a:r>
              <a:rPr lang="en-US" altLang="zh-CN" sz="4000" i="0" dirty="0">
                <a:effectLst/>
                <a:latin typeface="微软雅黑" panose="020B0503020204020204" pitchFamily="34" charset="-122"/>
                <a:ea typeface="微软雅黑" panose="020B0503020204020204" pitchFamily="34" charset="-122"/>
              </a:rPr>
              <a:t>-</a:t>
            </a:r>
            <a:r>
              <a:rPr lang="zh-CN" altLang="en-US" sz="4000" i="0" dirty="0">
                <a:effectLst/>
                <a:latin typeface="微软雅黑" panose="020B0503020204020204" pitchFamily="34" charset="-122"/>
                <a:ea typeface="微软雅黑" panose="020B0503020204020204" pitchFamily="34" charset="-122"/>
              </a:rPr>
              <a:t>冒险现象</a:t>
            </a:r>
          </a:p>
        </p:txBody>
      </p:sp>
      <p:sp>
        <p:nvSpPr>
          <p:cNvPr id="1033219" name="Rectangle 3">
            <a:extLst>
              <a:ext uri="{FF2B5EF4-FFF2-40B4-BE49-F238E27FC236}">
                <a16:creationId xmlns:a16="http://schemas.microsoft.com/office/drawing/2014/main" id="{5BAAEB07-292D-634B-9ED3-54638660F769}"/>
              </a:ext>
            </a:extLst>
          </p:cNvPr>
          <p:cNvSpPr>
            <a:spLocks noGrp="1" noChangeArrowheads="1"/>
          </p:cNvSpPr>
          <p:nvPr>
            <p:ph type="body" idx="1"/>
          </p:nvPr>
        </p:nvSpPr>
        <p:spPr>
          <a:xfrm>
            <a:off x="1079293" y="1798820"/>
            <a:ext cx="4618122" cy="4394018"/>
          </a:xfrm>
        </p:spPr>
        <p:txBody>
          <a:bodyPr/>
          <a:lstStyle/>
          <a:p>
            <a:pPr>
              <a:buFont typeface="Wingdings" pitchFamily="2" charset="2"/>
              <a:buNone/>
            </a:pPr>
            <a:r>
              <a:rPr lang="zh-CN" altLang="en-US" b="1" dirty="0">
                <a:latin typeface="微软雅黑" panose="020B0503020204020204" pitchFamily="34" charset="-122"/>
                <a:ea typeface="微软雅黑" panose="020B0503020204020204" pitchFamily="34" charset="-122"/>
              </a:rPr>
              <a:t>竞争</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冒险现象及成因</a:t>
            </a:r>
          </a:p>
          <a:p>
            <a:pPr>
              <a:buFont typeface="Wingdings" pitchFamily="2" charset="2"/>
              <a:buNone/>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什么是“竞争”</a:t>
            </a:r>
          </a:p>
          <a:p>
            <a:pPr>
              <a:buFont typeface="Wingdings" pitchFamily="2" charset="2"/>
              <a:buNone/>
            </a:pPr>
            <a:r>
              <a:rPr lang="zh-CN" altLang="en-US" b="1" dirty="0">
                <a:latin typeface="微软雅黑" panose="020B0503020204020204" pitchFamily="34" charset="-122"/>
                <a:ea typeface="微软雅黑" panose="020B0503020204020204" pitchFamily="34" charset="-122"/>
              </a:rPr>
              <a:t>    两个输入“同时向相反的逻辑电平变化”，称存在“竞争”</a:t>
            </a:r>
          </a:p>
          <a:p>
            <a:pPr>
              <a:buFont typeface="Wingdings" pitchFamily="2" charset="2"/>
              <a:buNone/>
            </a:pPr>
            <a:r>
              <a:rPr lang="zh-CN" altLang="en-US" sz="1800" b="1" dirty="0">
                <a:latin typeface="微软雅黑" panose="020B0503020204020204" pitchFamily="34" charset="-122"/>
                <a:ea typeface="微软雅黑" panose="020B0503020204020204" pitchFamily="34" charset="-122"/>
              </a:rPr>
              <a:t>                                                   </a:t>
            </a:r>
          </a:p>
          <a:p>
            <a:pPr>
              <a:buFont typeface="Wingdings" pitchFamily="2" charset="2"/>
              <a:buNone/>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因“竞争”而可能在输出产</a:t>
            </a:r>
          </a:p>
          <a:p>
            <a:pPr>
              <a:buFont typeface="Wingdings" pitchFamily="2" charset="2"/>
              <a:buNone/>
            </a:pPr>
            <a:r>
              <a:rPr lang="zh-CN" altLang="en-US" b="1" dirty="0">
                <a:latin typeface="微软雅黑" panose="020B0503020204020204" pitchFamily="34" charset="-122"/>
                <a:ea typeface="微软雅黑" panose="020B0503020204020204" pitchFamily="34" charset="-122"/>
              </a:rPr>
              <a:t>	生尖峰脉冲的现象，称为</a:t>
            </a:r>
          </a:p>
          <a:p>
            <a:pPr>
              <a:buFont typeface="Wingdings" pitchFamily="2" charset="2"/>
              <a:buNone/>
            </a:pPr>
            <a:r>
              <a:rPr lang="zh-CN" altLang="en-US" b="1" dirty="0">
                <a:latin typeface="微软雅黑" panose="020B0503020204020204" pitchFamily="34" charset="-122"/>
                <a:ea typeface="微软雅黑" panose="020B0503020204020204" pitchFamily="34" charset="-122"/>
              </a:rPr>
              <a:t>	“竞争</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冒险”</a:t>
            </a:r>
          </a:p>
        </p:txBody>
      </p:sp>
      <p:pic>
        <p:nvPicPr>
          <p:cNvPr id="1033220" name="Picture 4" descr="4-4-1">
            <a:extLst>
              <a:ext uri="{FF2B5EF4-FFF2-40B4-BE49-F238E27FC236}">
                <a16:creationId xmlns:a16="http://schemas.microsoft.com/office/drawing/2014/main" id="{59DDEB03-19B3-4842-95FE-702D0949E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658" y="1543987"/>
            <a:ext cx="4670737" cy="4855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33219">
                                            <p:txEl>
                                              <p:pRg st="1" end="1"/>
                                            </p:txEl>
                                          </p:spTgt>
                                        </p:tgtEl>
                                        <p:attrNameLst>
                                          <p:attrName>style.visibility</p:attrName>
                                        </p:attrNameLst>
                                      </p:cBhvr>
                                      <p:to>
                                        <p:strVal val="visible"/>
                                      </p:to>
                                    </p:set>
                                    <p:anim calcmode="lin" valueType="num">
                                      <p:cBhvr>
                                        <p:cTn id="7" dur="1000" fill="hold"/>
                                        <p:tgtEl>
                                          <p:spTgt spid="103321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0332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33219">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033219">
                                            <p:txEl>
                                              <p:pRg st="2" end="2"/>
                                            </p:txEl>
                                          </p:spTgt>
                                        </p:tgtEl>
                                        <p:attrNameLst>
                                          <p:attrName>style.visibility</p:attrName>
                                        </p:attrNameLst>
                                      </p:cBhvr>
                                      <p:to>
                                        <p:strVal val="visible"/>
                                      </p:to>
                                    </p:set>
                                    <p:anim calcmode="lin" valueType="num">
                                      <p:cBhvr>
                                        <p:cTn id="12" dur="1000" fill="hold"/>
                                        <p:tgtEl>
                                          <p:spTgt spid="1033219">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10332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33219">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033219">
                                            <p:txEl>
                                              <p:pRg st="4" end="4"/>
                                            </p:txEl>
                                          </p:spTgt>
                                        </p:tgtEl>
                                        <p:attrNameLst>
                                          <p:attrName>style.visibility</p:attrName>
                                        </p:attrNameLst>
                                      </p:cBhvr>
                                      <p:to>
                                        <p:strVal val="visible"/>
                                      </p:to>
                                    </p:set>
                                    <p:anim calcmode="lin" valueType="num">
                                      <p:cBhvr>
                                        <p:cTn id="19" dur="1000" fill="hold"/>
                                        <p:tgtEl>
                                          <p:spTgt spid="1033219">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10332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33219">
                                            <p:txEl>
                                              <p:pRg st="4" end="4"/>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1033219">
                                            <p:txEl>
                                              <p:pRg st="5" end="5"/>
                                            </p:txEl>
                                          </p:spTgt>
                                        </p:tgtEl>
                                        <p:attrNameLst>
                                          <p:attrName>style.visibility</p:attrName>
                                        </p:attrNameLst>
                                      </p:cBhvr>
                                      <p:to>
                                        <p:strVal val="visible"/>
                                      </p:to>
                                    </p:set>
                                    <p:anim calcmode="lin" valueType="num">
                                      <p:cBhvr>
                                        <p:cTn id="24" dur="1000" fill="hold"/>
                                        <p:tgtEl>
                                          <p:spTgt spid="1033219">
                                            <p:txEl>
                                              <p:pRg st="5" end="5"/>
                                            </p:txEl>
                                          </p:spTgt>
                                        </p:tgtEl>
                                        <p:attrNameLst>
                                          <p:attrName>ppt_x</p:attrName>
                                        </p:attrNameLst>
                                      </p:cBhvr>
                                      <p:tavLst>
                                        <p:tav tm="0">
                                          <p:val>
                                            <p:strVal val="#ppt_x-.2"/>
                                          </p:val>
                                        </p:tav>
                                        <p:tav tm="100000">
                                          <p:val>
                                            <p:strVal val="#ppt_x"/>
                                          </p:val>
                                        </p:tav>
                                      </p:tavLst>
                                    </p:anim>
                                    <p:anim calcmode="lin" valueType="num">
                                      <p:cBhvr>
                                        <p:cTn id="25" dur="1000" fill="hold"/>
                                        <p:tgtEl>
                                          <p:spTgt spid="103321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033219">
                                            <p:txEl>
                                              <p:pRg st="5" end="5"/>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1033219">
                                            <p:txEl>
                                              <p:pRg st="6" end="6"/>
                                            </p:txEl>
                                          </p:spTgt>
                                        </p:tgtEl>
                                        <p:attrNameLst>
                                          <p:attrName>style.visibility</p:attrName>
                                        </p:attrNameLst>
                                      </p:cBhvr>
                                      <p:to>
                                        <p:strVal val="visible"/>
                                      </p:to>
                                    </p:set>
                                    <p:anim calcmode="lin" valueType="num">
                                      <p:cBhvr>
                                        <p:cTn id="29" dur="1000" fill="hold"/>
                                        <p:tgtEl>
                                          <p:spTgt spid="1033219">
                                            <p:txEl>
                                              <p:pRg st="6" end="6"/>
                                            </p:txEl>
                                          </p:spTgt>
                                        </p:tgtEl>
                                        <p:attrNameLst>
                                          <p:attrName>ppt_x</p:attrName>
                                        </p:attrNameLst>
                                      </p:cBhvr>
                                      <p:tavLst>
                                        <p:tav tm="0">
                                          <p:val>
                                            <p:strVal val="#ppt_x-.2"/>
                                          </p:val>
                                        </p:tav>
                                        <p:tav tm="100000">
                                          <p:val>
                                            <p:strVal val="#ppt_x"/>
                                          </p:val>
                                        </p:tav>
                                      </p:tavLst>
                                    </p:anim>
                                    <p:anim calcmode="lin" valueType="num">
                                      <p:cBhvr>
                                        <p:cTn id="30" dur="1000" fill="hold"/>
                                        <p:tgtEl>
                                          <p:spTgt spid="103321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03321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1033220"/>
                                        </p:tgtEl>
                                        <p:attrNameLst>
                                          <p:attrName>style.visibility</p:attrName>
                                        </p:attrNameLst>
                                      </p:cBhvr>
                                      <p:to>
                                        <p:strVal val="visible"/>
                                      </p:to>
                                    </p:set>
                                    <p:anim calcmode="lin" valueType="num">
                                      <p:cBhvr>
                                        <p:cTn id="36" dur="1000" fill="hold"/>
                                        <p:tgtEl>
                                          <p:spTgt spid="1033220"/>
                                        </p:tgtEl>
                                        <p:attrNameLst>
                                          <p:attrName>ppt_x</p:attrName>
                                        </p:attrNameLst>
                                      </p:cBhvr>
                                      <p:tavLst>
                                        <p:tav tm="0">
                                          <p:val>
                                            <p:strVal val="#ppt_x-.2"/>
                                          </p:val>
                                        </p:tav>
                                        <p:tav tm="100000">
                                          <p:val>
                                            <p:strVal val="#ppt_x"/>
                                          </p:val>
                                        </p:tav>
                                      </p:tavLst>
                                    </p:anim>
                                    <p:anim calcmode="lin" valueType="num">
                                      <p:cBhvr>
                                        <p:cTn id="37" dur="1000" fill="hold"/>
                                        <p:tgtEl>
                                          <p:spTgt spid="1033220"/>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033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a:extLst>
              <a:ext uri="{FF2B5EF4-FFF2-40B4-BE49-F238E27FC236}">
                <a16:creationId xmlns:a16="http://schemas.microsoft.com/office/drawing/2014/main" id="{0A938FFA-379B-BC42-B944-73A3257DD751}"/>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16EF33C1-EC51-074B-9F23-FDAFDBA454AF}" type="slidenum">
              <a:rPr lang="zh-CN" altLang="en-US" smtClean="0">
                <a:solidFill>
                  <a:srgbClr val="0000B6"/>
                </a:solidFill>
                <a:latin typeface="Book Antiqua" charset="0"/>
              </a:rPr>
              <a:pPr>
                <a:defRPr/>
              </a:pPr>
              <a:t>3</a:t>
            </a:fld>
            <a:endParaRPr lang="en-US" altLang="zh-CN">
              <a:solidFill>
                <a:srgbClr val="0000B6"/>
              </a:solidFill>
              <a:latin typeface="Book Antiqua" charset="0"/>
            </a:endParaRPr>
          </a:p>
        </p:txBody>
      </p:sp>
      <p:sp>
        <p:nvSpPr>
          <p:cNvPr id="32770" name="页脚占位符 5">
            <a:extLst>
              <a:ext uri="{FF2B5EF4-FFF2-40B4-BE49-F238E27FC236}">
                <a16:creationId xmlns:a16="http://schemas.microsoft.com/office/drawing/2014/main" id="{9E1F67C9-6159-C043-8955-9F7092DBDF87}"/>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68386" name="Rectangle 2">
            <a:extLst>
              <a:ext uri="{FF2B5EF4-FFF2-40B4-BE49-F238E27FC236}">
                <a16:creationId xmlns:a16="http://schemas.microsoft.com/office/drawing/2014/main" id="{FBD777D8-15A6-724B-9DC8-41D1F2858DBE}"/>
              </a:ext>
            </a:extLst>
          </p:cNvPr>
          <p:cNvSpPr>
            <a:spLocks noGrp="1" noChangeArrowheads="1"/>
          </p:cNvSpPr>
          <p:nvPr>
            <p:ph type="title"/>
          </p:nvPr>
        </p:nvSpPr>
        <p:spPr/>
        <p:txBody>
          <a:bodyPr/>
          <a:lstStyle/>
          <a:p>
            <a:pPr eaLnBrk="1" hangingPunct="1">
              <a:defRPr/>
            </a:pPr>
            <a:r>
              <a:rPr lang="zh-CN" altLang="en-US" sz="4000" i="0" dirty="0">
                <a:latin typeface="微软雅黑" panose="020B0503020204020204" pitchFamily="34" charset="-122"/>
                <a:ea typeface="微软雅黑" panose="020B0503020204020204" pitchFamily="34" charset="-122"/>
              </a:rPr>
              <a:t>数据选择器</a:t>
            </a:r>
            <a:r>
              <a:rPr lang="zh-CN" altLang="en-US" sz="4000" dirty="0">
                <a:latin typeface="微软雅黑" panose="020B0503020204020204" pitchFamily="34" charset="-122"/>
                <a:ea typeface="微软雅黑" panose="020B0503020204020204" pitchFamily="34" charset="-122"/>
              </a:rPr>
              <a:t> </a:t>
            </a:r>
            <a:r>
              <a:rPr lang="zh-CN" altLang="en-US" sz="4000" i="0" dirty="0"/>
              <a:t>（</a:t>
            </a:r>
            <a:r>
              <a:rPr lang="en-US" altLang="zh-CN" sz="4000" i="0" dirty="0">
                <a:effectLst/>
              </a:rPr>
              <a:t>Multiplexers</a:t>
            </a:r>
            <a:r>
              <a:rPr lang="zh-CN" altLang="en-US" sz="4000" i="0" dirty="0"/>
              <a:t>）</a:t>
            </a:r>
            <a:endParaRPr lang="en-US" altLang="zh-CN" sz="4000" i="0" dirty="0"/>
          </a:p>
        </p:txBody>
      </p:sp>
      <p:sp>
        <p:nvSpPr>
          <p:cNvPr id="5125" name="Rectangle 3">
            <a:extLst>
              <a:ext uri="{FF2B5EF4-FFF2-40B4-BE49-F238E27FC236}">
                <a16:creationId xmlns:a16="http://schemas.microsoft.com/office/drawing/2014/main" id="{49C34E31-362B-6A43-A398-393B28BAB282}"/>
              </a:ext>
            </a:extLst>
          </p:cNvPr>
          <p:cNvSpPr>
            <a:spLocks noGrp="1" noChangeArrowheads="1"/>
          </p:cNvSpPr>
          <p:nvPr>
            <p:ph type="body" sz="half" idx="1"/>
          </p:nvPr>
        </p:nvSpPr>
        <p:spPr>
          <a:xfrm>
            <a:off x="1145499" y="1371600"/>
            <a:ext cx="3798888" cy="4804348"/>
          </a:xfrm>
        </p:spPr>
        <p:txBody>
          <a:bodyPr/>
          <a:lstStyle/>
          <a:p>
            <a:pPr eaLnBrk="1" hangingPunct="1">
              <a:buFont typeface="Wingdings" charset="2"/>
              <a:buChar char="q"/>
              <a:defRPr/>
            </a:pPr>
            <a:r>
              <a:rPr lang="zh-CN" altLang="en-US" dirty="0"/>
              <a:t>数据选择器是从多路输入线中选择其中的一路到输出线的一种组合电路。</a:t>
            </a:r>
          </a:p>
          <a:p>
            <a:pPr eaLnBrk="1" hangingPunct="1">
              <a:buFont typeface="Wingdings" charset="2"/>
              <a:buChar char="q"/>
              <a:defRPr/>
            </a:pPr>
            <a:r>
              <a:rPr lang="zh-CN" altLang="en-US" dirty="0"/>
              <a:t>二选一数据选择器：</a:t>
            </a:r>
          </a:p>
          <a:p>
            <a:pPr lvl="1" eaLnBrk="1" hangingPunct="1">
              <a:buFont typeface="Wingdings" charset="2"/>
              <a:buChar char="§"/>
              <a:defRPr/>
            </a:pPr>
            <a:r>
              <a:rPr lang="zh-CN" altLang="en-US" sz="2400" dirty="0"/>
              <a:t>数据输入线</a:t>
            </a:r>
            <a:r>
              <a:rPr lang="en-US" altLang="zh-CN" sz="2400" dirty="0"/>
              <a:t>D</a:t>
            </a:r>
            <a:r>
              <a:rPr lang="en-US" altLang="zh-CN" sz="2400" baseline="-25000" dirty="0"/>
              <a:t>0</a:t>
            </a:r>
            <a:r>
              <a:rPr lang="en-US" altLang="zh-CN" sz="2400" dirty="0"/>
              <a:t>-D</a:t>
            </a:r>
            <a:r>
              <a:rPr lang="en-US" altLang="zh-CN" sz="2400" baseline="-25000" dirty="0"/>
              <a:t>1</a:t>
            </a:r>
            <a:endParaRPr lang="zh-CN" altLang="en-US" sz="2400" dirty="0"/>
          </a:p>
          <a:p>
            <a:pPr lvl="1" eaLnBrk="1" hangingPunct="1">
              <a:buFont typeface="Wingdings" charset="2"/>
              <a:buChar char="§"/>
              <a:defRPr/>
            </a:pPr>
            <a:r>
              <a:rPr lang="zh-CN" altLang="en-US" sz="2400" dirty="0"/>
              <a:t>选择线</a:t>
            </a:r>
            <a:r>
              <a:rPr lang="en-US" altLang="zh-CN" sz="2400" dirty="0"/>
              <a:t>A</a:t>
            </a:r>
            <a:r>
              <a:rPr lang="en-US" altLang="zh-CN" sz="2400" baseline="-25000" dirty="0"/>
              <a:t>0</a:t>
            </a:r>
          </a:p>
          <a:p>
            <a:pPr lvl="1" eaLnBrk="1" hangingPunct="1">
              <a:buFont typeface="Wingdings" charset="2"/>
              <a:buChar char="§"/>
              <a:defRPr/>
            </a:pPr>
            <a:r>
              <a:rPr lang="zh-CN" altLang="en-US" sz="2400" dirty="0"/>
              <a:t>输出线</a:t>
            </a:r>
            <a:r>
              <a:rPr lang="en-US" altLang="zh-CN" sz="2400" dirty="0"/>
              <a:t>Y</a:t>
            </a:r>
          </a:p>
          <a:p>
            <a:pPr eaLnBrk="1" hangingPunct="1">
              <a:buFont typeface="Wingdings" charset="2"/>
              <a:buChar char="q"/>
              <a:defRPr/>
            </a:pPr>
            <a:r>
              <a:rPr lang="zh-CN" altLang="en-US" dirty="0"/>
              <a:t>电路图</a:t>
            </a:r>
          </a:p>
          <a:p>
            <a:pPr eaLnBrk="1" hangingPunct="1">
              <a:buFont typeface="Wingdings" charset="2"/>
              <a:buChar char="q"/>
              <a:defRPr/>
            </a:pPr>
            <a:r>
              <a:rPr lang="zh-CN" altLang="en-US" dirty="0"/>
              <a:t>表达式：</a:t>
            </a:r>
            <a:r>
              <a:rPr lang="en-US" altLang="zh-CN" dirty="0"/>
              <a:t>Y=A</a:t>
            </a:r>
            <a:r>
              <a:rPr lang="en-US" altLang="zh-CN" baseline="-25000" dirty="0"/>
              <a:t>0</a:t>
            </a:r>
            <a:r>
              <a:rPr lang="en-US" altLang="zh-CN" dirty="0"/>
              <a:t>’D</a:t>
            </a:r>
            <a:r>
              <a:rPr lang="en-US" altLang="zh-CN" baseline="-25000" dirty="0"/>
              <a:t>0</a:t>
            </a:r>
            <a:r>
              <a:rPr lang="en-US" altLang="zh-CN" dirty="0"/>
              <a:t>+A</a:t>
            </a:r>
            <a:r>
              <a:rPr lang="en-US" altLang="zh-CN" baseline="-25000" dirty="0"/>
              <a:t>0</a:t>
            </a:r>
            <a:r>
              <a:rPr lang="en-US" altLang="zh-CN" dirty="0"/>
              <a:t>D</a:t>
            </a:r>
            <a:r>
              <a:rPr lang="en-US" altLang="zh-CN" baseline="-25000" dirty="0"/>
              <a:t>1</a:t>
            </a:r>
          </a:p>
        </p:txBody>
      </p:sp>
      <p:graphicFrame>
        <p:nvGraphicFramePr>
          <p:cNvPr id="32773" name="Object 4">
            <a:extLst>
              <a:ext uri="{FF2B5EF4-FFF2-40B4-BE49-F238E27FC236}">
                <a16:creationId xmlns:a16="http://schemas.microsoft.com/office/drawing/2014/main" id="{0F686A56-9BD0-AF41-929D-4738C2075D57}"/>
              </a:ext>
            </a:extLst>
          </p:cNvPr>
          <p:cNvGraphicFramePr>
            <a:graphicFrameLocks noGrp="1" noChangeAspect="1"/>
          </p:cNvGraphicFramePr>
          <p:nvPr>
            <p:ph sz="half" idx="2"/>
            <p:extLst>
              <p:ext uri="{D42A27DB-BD31-4B8C-83A1-F6EECF244321}">
                <p14:modId xmlns:p14="http://schemas.microsoft.com/office/powerpoint/2010/main" val="290494905"/>
              </p:ext>
            </p:extLst>
          </p:nvPr>
        </p:nvGraphicFramePr>
        <p:xfrm>
          <a:off x="5756275" y="2387810"/>
          <a:ext cx="4414837" cy="2441575"/>
        </p:xfrm>
        <a:graphic>
          <a:graphicData uri="http://schemas.openxmlformats.org/presentationml/2006/ole">
            <mc:AlternateContent xmlns:mc="http://schemas.openxmlformats.org/markup-compatibility/2006">
              <mc:Choice xmlns:v="urn:schemas-microsoft-com:vml" Requires="v">
                <p:oleObj spid="_x0000_s1026" name="Visio" r:id="rId3" imgW="3098800" imgH="1460500" progId="Visio.Drawing.11">
                  <p:embed/>
                </p:oleObj>
              </mc:Choice>
              <mc:Fallback>
                <p:oleObj name="Visio" r:id="rId3" imgW="3098800" imgH="14605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275" y="2387810"/>
                        <a:ext cx="4414837"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A0D1BDAD-9561-8243-AC23-0162F15DCA9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F40F6B5F-9172-9644-970B-8383C4344572}" type="slidenum">
              <a:rPr lang="zh-CN" altLang="en-US" smtClean="0">
                <a:solidFill>
                  <a:srgbClr val="0000B6"/>
                </a:solidFill>
                <a:latin typeface="Book Antiqua" charset="0"/>
              </a:rPr>
              <a:pPr>
                <a:defRPr/>
              </a:pPr>
              <a:t>30</a:t>
            </a:fld>
            <a:endParaRPr lang="en-US" altLang="zh-CN">
              <a:solidFill>
                <a:srgbClr val="0000B6"/>
              </a:solidFill>
              <a:latin typeface="Book Antiqua" charset="0"/>
            </a:endParaRPr>
          </a:p>
        </p:txBody>
      </p:sp>
      <p:sp>
        <p:nvSpPr>
          <p:cNvPr id="75778" name="页脚占位符 4">
            <a:extLst>
              <a:ext uri="{FF2B5EF4-FFF2-40B4-BE49-F238E27FC236}">
                <a16:creationId xmlns:a16="http://schemas.microsoft.com/office/drawing/2014/main" id="{D07945D3-8121-C345-B3A8-72366159235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pic>
        <p:nvPicPr>
          <p:cNvPr id="1035266" name="Picture 2" descr="4-4-2">
            <a:extLst>
              <a:ext uri="{FF2B5EF4-FFF2-40B4-BE49-F238E27FC236}">
                <a16:creationId xmlns:a16="http://schemas.microsoft.com/office/drawing/2014/main" id="{192B0848-D781-7945-8EB3-90DFB106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719" y="1096963"/>
            <a:ext cx="5472112"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3">
            <a:extLst>
              <a:ext uri="{FF2B5EF4-FFF2-40B4-BE49-F238E27FC236}">
                <a16:creationId xmlns:a16="http://schemas.microsoft.com/office/drawing/2014/main" id="{A845B226-62D4-EB4F-A207-90F1F4699287}"/>
              </a:ext>
            </a:extLst>
          </p:cNvPr>
          <p:cNvSpPr>
            <a:spLocks noGrp="1" noChangeArrowheads="1"/>
          </p:cNvSpPr>
          <p:nvPr>
            <p:ph type="body" idx="1"/>
          </p:nvPr>
        </p:nvSpPr>
        <p:spPr>
          <a:xfrm>
            <a:off x="569626" y="461260"/>
            <a:ext cx="10283253" cy="992786"/>
          </a:xfrm>
        </p:spPr>
        <p:txBody>
          <a:bodyPr/>
          <a:lstStyle/>
          <a:p>
            <a:pPr>
              <a:buFont typeface="Wingdings" pitchFamily="2" charset="2"/>
              <a:buNone/>
            </a:pPr>
            <a:r>
              <a:rPr lang="en-US" altLang="zh-CN" sz="40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lang="zh-CN" altLang="en-US" sz="40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a:t>
            </a:r>
            <a:r>
              <a:rPr lang="en-US" altLang="zh-CN" sz="40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a:t>
            </a:r>
            <a:r>
              <a:rPr lang="zh-CN" altLang="en-US" sz="40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线译码器中的竞争</a:t>
            </a:r>
            <a:r>
              <a:rPr lang="en-US" altLang="zh-CN" sz="40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4000" b="1" dirty="0">
                <a:solidFill>
                  <a:srgbClr val="C66B5A"/>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冒险现象</a:t>
            </a:r>
          </a:p>
          <a:p>
            <a:pPr>
              <a:buFont typeface="Wingdings" pitchFamily="2" charset="2"/>
              <a:buNone/>
            </a:pPr>
            <a:r>
              <a:rPr lang="zh-CN" altLang="en-US" dirty="0">
                <a:ea typeface="宋体" panose="02010600030101010101" pitchFamily="2" charset="-122"/>
              </a:rPr>
              <a:t>						</a:t>
            </a:r>
          </a:p>
          <a:p>
            <a:pPr>
              <a:buFont typeface="Wingdings" pitchFamily="2" charset="2"/>
              <a:buNone/>
            </a:pPr>
            <a:endParaRPr lang="zh-CN" altLang="en-US" dirty="0">
              <a:ea typeface="宋体" panose="02010600030101010101" pitchFamily="2" charset="-122"/>
            </a:endParaRPr>
          </a:p>
          <a:p>
            <a:pPr>
              <a:buFont typeface="Wingdings" pitchFamily="2" charset="2"/>
              <a:buNone/>
            </a:pPr>
            <a:endParaRPr lang="zh-CN" altLang="en-US" dirty="0">
              <a:ea typeface="宋体" panose="02010600030101010101" pitchFamily="2" charset="-122"/>
            </a:endParaRPr>
          </a:p>
        </p:txBody>
      </p:sp>
      <p:sp>
        <p:nvSpPr>
          <p:cNvPr id="2" name="文本框 1">
            <a:extLst>
              <a:ext uri="{FF2B5EF4-FFF2-40B4-BE49-F238E27FC236}">
                <a16:creationId xmlns:a16="http://schemas.microsoft.com/office/drawing/2014/main" id="{1C084C39-CE8C-48B0-889F-CF60715DEEE0}"/>
              </a:ext>
            </a:extLst>
          </p:cNvPr>
          <p:cNvSpPr txBox="1"/>
          <p:nvPr/>
        </p:nvSpPr>
        <p:spPr>
          <a:xfrm>
            <a:off x="1068344" y="3069540"/>
            <a:ext cx="3751384" cy="1815882"/>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当</a:t>
            </a:r>
            <a:r>
              <a:rPr lang="en-US" altLang="zh-CN" sz="2800" b="1" dirty="0">
                <a:solidFill>
                  <a:srgbClr val="002060"/>
                </a:solidFill>
                <a:latin typeface="微软雅黑" panose="020B0503020204020204" pitchFamily="34" charset="-122"/>
                <a:ea typeface="微软雅黑" panose="020B0503020204020204" pitchFamily="34" charset="-122"/>
              </a:rPr>
              <a:t>AB</a:t>
            </a:r>
            <a:r>
              <a:rPr lang="zh-CN" altLang="en-US" sz="2800" b="1" dirty="0">
                <a:solidFill>
                  <a:srgbClr val="002060"/>
                </a:solidFill>
                <a:latin typeface="微软雅黑" panose="020B0503020204020204" pitchFamily="34" charset="-122"/>
                <a:ea typeface="微软雅黑" panose="020B0503020204020204" pitchFamily="34" charset="-122"/>
              </a:rPr>
              <a:t>从</a:t>
            </a:r>
            <a:r>
              <a:rPr lang="en-US" altLang="zh-CN" sz="2800" b="1" dirty="0">
                <a:solidFill>
                  <a:srgbClr val="002060"/>
                </a:solidFill>
                <a:latin typeface="微软雅黑" panose="020B0503020204020204" pitchFamily="34" charset="-122"/>
                <a:ea typeface="微软雅黑" panose="020B0503020204020204" pitchFamily="34" charset="-122"/>
              </a:rPr>
              <a:t>10</a:t>
            </a:r>
            <a:r>
              <a:rPr lang="en-US" altLang="zh-CN"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01</a:t>
            </a:r>
            <a:r>
              <a:rPr lang="zh-CN" altLang="en-US"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变换时，动态过程中可能出现</a:t>
            </a:r>
            <a:r>
              <a:rPr lang="en-US" altLang="zh-CN"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00</a:t>
            </a:r>
            <a:r>
              <a:rPr lang="zh-CN" altLang="en-US"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或</a:t>
            </a:r>
            <a:r>
              <a:rPr lang="en-US" altLang="zh-CN"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11</a:t>
            </a:r>
            <a:r>
              <a:rPr lang="zh-CN" altLang="en-US"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Y</a:t>
            </a:r>
            <a:r>
              <a:rPr lang="en-US" altLang="zh-CN" sz="14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Y</a:t>
            </a:r>
            <a:r>
              <a:rPr lang="en-US" altLang="zh-CN" sz="16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0</a:t>
            </a:r>
            <a:r>
              <a:rPr lang="zh-CN" altLang="en-US" sz="2800" b="1"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输出端可能产生尖峰脉冲</a:t>
            </a:r>
            <a:endParaRPr lang="zh-CN" altLang="en-US" sz="28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35266"/>
                                        </p:tgtEl>
                                        <p:attrNameLst>
                                          <p:attrName>style.visibility</p:attrName>
                                        </p:attrNameLst>
                                      </p:cBhvr>
                                      <p:to>
                                        <p:strVal val="visible"/>
                                      </p:to>
                                    </p:set>
                                    <p:anim calcmode="lin" valueType="num">
                                      <p:cBhvr>
                                        <p:cTn id="7" dur="1000" fill="hold"/>
                                        <p:tgtEl>
                                          <p:spTgt spid="1035266"/>
                                        </p:tgtEl>
                                        <p:attrNameLst>
                                          <p:attrName>ppt_x</p:attrName>
                                        </p:attrNameLst>
                                      </p:cBhvr>
                                      <p:tavLst>
                                        <p:tav tm="0">
                                          <p:val>
                                            <p:strVal val="#ppt_x-.2"/>
                                          </p:val>
                                        </p:tav>
                                        <p:tav tm="100000">
                                          <p:val>
                                            <p:strVal val="#ppt_x"/>
                                          </p:val>
                                        </p:tav>
                                      </p:tavLst>
                                    </p:anim>
                                    <p:anim calcmode="lin" valueType="num">
                                      <p:cBhvr>
                                        <p:cTn id="8" dur="1000" fill="hold"/>
                                        <p:tgtEl>
                                          <p:spTgt spid="10352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35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EC3D39EB-60F7-CE4F-A40A-AAC83F641FA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17672BA6-2F7F-EB47-92CE-7C34C929E134}" type="slidenum">
              <a:rPr lang="zh-CN" altLang="en-US" smtClean="0">
                <a:solidFill>
                  <a:srgbClr val="0000B6"/>
                </a:solidFill>
                <a:latin typeface="Book Antiqua" charset="0"/>
              </a:rPr>
              <a:pPr>
                <a:defRPr/>
              </a:pPr>
              <a:t>31</a:t>
            </a:fld>
            <a:endParaRPr lang="en-US" altLang="zh-CN">
              <a:solidFill>
                <a:srgbClr val="0000B6"/>
              </a:solidFill>
              <a:latin typeface="Book Antiqua" charset="0"/>
            </a:endParaRPr>
          </a:p>
        </p:txBody>
      </p:sp>
      <p:sp>
        <p:nvSpPr>
          <p:cNvPr id="77826" name="页脚占位符 4">
            <a:extLst>
              <a:ext uri="{FF2B5EF4-FFF2-40B4-BE49-F238E27FC236}">
                <a16:creationId xmlns:a16="http://schemas.microsoft.com/office/drawing/2014/main" id="{DACBAECB-F024-7646-AEAF-79DA8C7A7387}"/>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pic>
        <p:nvPicPr>
          <p:cNvPr id="1037314" name="Picture 2" descr="4-4-5">
            <a:extLst>
              <a:ext uri="{FF2B5EF4-FFF2-40B4-BE49-F238E27FC236}">
                <a16:creationId xmlns:a16="http://schemas.microsoft.com/office/drawing/2014/main" id="{044CFD27-D8FB-7F4E-A356-61D50D31E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449" y="1578802"/>
            <a:ext cx="6434190" cy="482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315" name="Rectangle 3">
            <a:extLst>
              <a:ext uri="{FF2B5EF4-FFF2-40B4-BE49-F238E27FC236}">
                <a16:creationId xmlns:a16="http://schemas.microsoft.com/office/drawing/2014/main" id="{82A48625-ED0F-3145-98F7-75DC90B75B96}"/>
              </a:ext>
            </a:extLst>
          </p:cNvPr>
          <p:cNvSpPr>
            <a:spLocks noGrp="1" noChangeArrowheads="1"/>
          </p:cNvSpPr>
          <p:nvPr>
            <p:ph type="body" idx="1"/>
          </p:nvPr>
        </p:nvSpPr>
        <p:spPr>
          <a:xfrm>
            <a:off x="1079293" y="1238249"/>
            <a:ext cx="4053528" cy="5160963"/>
          </a:xfrm>
        </p:spPr>
        <p:txBody>
          <a:bodyPr/>
          <a:lstStyle/>
          <a:p>
            <a:pPr>
              <a:buFont typeface="Wingdings" charset="2"/>
              <a:buNone/>
              <a:defRPr/>
            </a:pPr>
            <a:endParaRPr lang="en-US" altLang="zh-CN" dirty="0">
              <a:ea typeface="宋体" charset="-122"/>
            </a:endParaRPr>
          </a:p>
          <a:p>
            <a:pPr>
              <a:buFont typeface="Wingdings" charset="2"/>
              <a:buNone/>
              <a:defRPr/>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接入滤波电容</a:t>
            </a:r>
          </a:p>
          <a:p>
            <a:pPr>
              <a:buFont typeface="Wingdings" charset="2"/>
              <a:buNone/>
              <a:defRPr/>
            </a:pPr>
            <a:r>
              <a:rPr lang="zh-CN" altLang="en-US" sz="2800"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尖峰脉冲很窄，用很小的电容就可将尖峰削弱到 </a:t>
            </a:r>
            <a:r>
              <a:rPr lang="en-US" altLang="zh-CN" b="1" dirty="0">
                <a:latin typeface="微软雅黑" panose="020B0503020204020204" pitchFamily="34" charset="-122"/>
                <a:ea typeface="微软雅黑" panose="020B0503020204020204" pitchFamily="34" charset="-122"/>
              </a:rPr>
              <a:t>V</a:t>
            </a:r>
            <a:r>
              <a:rPr lang="en-US" altLang="zh-CN" b="1" baseline="-25000" dirty="0">
                <a:latin typeface="微软雅黑" panose="020B0503020204020204" pitchFamily="34" charset="-122"/>
                <a:ea typeface="微软雅黑" panose="020B0503020204020204" pitchFamily="34" charset="-122"/>
              </a:rPr>
              <a:t>TH</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以下</a:t>
            </a:r>
          </a:p>
          <a:p>
            <a:pPr>
              <a:buFont typeface="Wingdings" charset="2"/>
              <a:buNone/>
              <a:defRPr/>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引入选通脉冲</a:t>
            </a:r>
          </a:p>
          <a:p>
            <a:pPr>
              <a:buFont typeface="Wingdings" charset="2"/>
              <a:buNone/>
              <a:defRPr/>
            </a:pPr>
            <a:r>
              <a:rPr lang="zh-CN" altLang="en-US" sz="2800"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取选通脉冲作用时间，在电路达到稳定之后，</a:t>
            </a:r>
            <a:r>
              <a:rPr lang="en-US" altLang="zh-CN" b="1" dirty="0">
                <a:latin typeface="微软雅黑" panose="020B0503020204020204" pitchFamily="34" charset="-122"/>
                <a:ea typeface="微软雅黑" panose="020B0503020204020204" pitchFamily="34" charset="-122"/>
              </a:rPr>
              <a:t>P</a:t>
            </a:r>
            <a:r>
              <a:rPr lang="zh-CN" altLang="en-US" b="1" dirty="0">
                <a:latin typeface="微软雅黑" panose="020B0503020204020204" pitchFamily="34" charset="-122"/>
                <a:ea typeface="微软雅黑" panose="020B0503020204020204" pitchFamily="34" charset="-122"/>
              </a:rPr>
              <a:t>的高电平期的输出信号不会出现尖峰</a:t>
            </a:r>
          </a:p>
        </p:txBody>
      </p:sp>
      <p:sp>
        <p:nvSpPr>
          <p:cNvPr id="6" name="Rectangle 2">
            <a:extLst>
              <a:ext uri="{FF2B5EF4-FFF2-40B4-BE49-F238E27FC236}">
                <a16:creationId xmlns:a16="http://schemas.microsoft.com/office/drawing/2014/main" id="{778DE1AB-2043-7645-916E-770E3B2EDF00}"/>
              </a:ext>
            </a:extLst>
          </p:cNvPr>
          <p:cNvSpPr>
            <a:spLocks noGrp="1" noChangeArrowheads="1"/>
          </p:cNvSpPr>
          <p:nvPr>
            <p:ph type="title"/>
          </p:nvPr>
        </p:nvSpPr>
        <p:spPr>
          <a:xfrm>
            <a:off x="1079293" y="287935"/>
            <a:ext cx="9501773" cy="950315"/>
          </a:xfrm>
        </p:spPr>
        <p:txBody>
          <a:bodyPr/>
          <a:lstStyle/>
          <a:p>
            <a:r>
              <a:rPr lang="zh-CN" altLang="en-US" sz="4000" i="0" dirty="0">
                <a:effectLst/>
                <a:latin typeface="微软雅黑" panose="020B0503020204020204" pitchFamily="34" charset="-122"/>
                <a:ea typeface="微软雅黑" panose="020B0503020204020204" pitchFamily="34" charset="-122"/>
              </a:rPr>
              <a:t>消除竞争</a:t>
            </a:r>
            <a:r>
              <a:rPr lang="en-US" altLang="zh-CN" sz="4000" i="0" dirty="0">
                <a:effectLst/>
                <a:latin typeface="微软雅黑" panose="020B0503020204020204" pitchFamily="34" charset="-122"/>
                <a:ea typeface="微软雅黑" panose="020B0503020204020204" pitchFamily="34" charset="-122"/>
              </a:rPr>
              <a:t>-</a:t>
            </a:r>
            <a:r>
              <a:rPr lang="zh-CN" altLang="en-US" sz="4000" i="0" dirty="0">
                <a:effectLst/>
                <a:latin typeface="微软雅黑" panose="020B0503020204020204" pitchFamily="34" charset="-122"/>
                <a:ea typeface="微软雅黑" panose="020B0503020204020204" pitchFamily="34" charset="-122"/>
              </a:rPr>
              <a:t>冒险现象的方法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37315">
                                            <p:txEl>
                                              <p:pRg st="1" end="1"/>
                                            </p:txEl>
                                          </p:spTgt>
                                        </p:tgtEl>
                                        <p:attrNameLst>
                                          <p:attrName>style.visibility</p:attrName>
                                        </p:attrNameLst>
                                      </p:cBhvr>
                                      <p:to>
                                        <p:strVal val="visible"/>
                                      </p:to>
                                    </p:set>
                                    <p:anim calcmode="lin" valueType="num">
                                      <p:cBhvr>
                                        <p:cTn id="7" dur="1000" fill="hold"/>
                                        <p:tgtEl>
                                          <p:spTgt spid="103731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03731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37315">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037315">
                                            <p:txEl>
                                              <p:pRg st="2" end="2"/>
                                            </p:txEl>
                                          </p:spTgt>
                                        </p:tgtEl>
                                        <p:attrNameLst>
                                          <p:attrName>style.visibility</p:attrName>
                                        </p:attrNameLst>
                                      </p:cBhvr>
                                      <p:to>
                                        <p:strVal val="visible"/>
                                      </p:to>
                                    </p:set>
                                    <p:anim calcmode="lin" valueType="num">
                                      <p:cBhvr>
                                        <p:cTn id="12" dur="1000" fill="hold"/>
                                        <p:tgtEl>
                                          <p:spTgt spid="1037315">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103731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3731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037315">
                                            <p:txEl>
                                              <p:pRg st="3" end="3"/>
                                            </p:txEl>
                                          </p:spTgt>
                                        </p:tgtEl>
                                        <p:attrNameLst>
                                          <p:attrName>style.visibility</p:attrName>
                                        </p:attrNameLst>
                                      </p:cBhvr>
                                      <p:to>
                                        <p:strVal val="visible"/>
                                      </p:to>
                                    </p:set>
                                    <p:anim calcmode="lin" valueType="num">
                                      <p:cBhvr>
                                        <p:cTn id="19" dur="1000" fill="hold"/>
                                        <p:tgtEl>
                                          <p:spTgt spid="1037315">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103731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37315">
                                            <p:txEl>
                                              <p:pRg st="3" end="3"/>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1037315">
                                            <p:txEl>
                                              <p:pRg st="4" end="4"/>
                                            </p:txEl>
                                          </p:spTgt>
                                        </p:tgtEl>
                                        <p:attrNameLst>
                                          <p:attrName>style.visibility</p:attrName>
                                        </p:attrNameLst>
                                      </p:cBhvr>
                                      <p:to>
                                        <p:strVal val="visible"/>
                                      </p:to>
                                    </p:set>
                                    <p:anim calcmode="lin" valueType="num">
                                      <p:cBhvr>
                                        <p:cTn id="24" dur="1000" fill="hold"/>
                                        <p:tgtEl>
                                          <p:spTgt spid="1037315">
                                            <p:txEl>
                                              <p:pRg st="4" end="4"/>
                                            </p:txEl>
                                          </p:spTgt>
                                        </p:tgtEl>
                                        <p:attrNameLst>
                                          <p:attrName>ppt_x</p:attrName>
                                        </p:attrNameLst>
                                      </p:cBhvr>
                                      <p:tavLst>
                                        <p:tav tm="0">
                                          <p:val>
                                            <p:strVal val="#ppt_x-.2"/>
                                          </p:val>
                                        </p:tav>
                                        <p:tav tm="100000">
                                          <p:val>
                                            <p:strVal val="#ppt_x"/>
                                          </p:val>
                                        </p:tav>
                                      </p:tavLst>
                                    </p:anim>
                                    <p:anim calcmode="lin" valueType="num">
                                      <p:cBhvr>
                                        <p:cTn id="25" dur="1000" fill="hold"/>
                                        <p:tgtEl>
                                          <p:spTgt spid="103731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03731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037314"/>
                                        </p:tgtEl>
                                        <p:attrNameLst>
                                          <p:attrName>style.visibility</p:attrName>
                                        </p:attrNameLst>
                                      </p:cBhvr>
                                      <p:to>
                                        <p:strVal val="visible"/>
                                      </p:to>
                                    </p:set>
                                    <p:anim calcmode="lin" valueType="num">
                                      <p:cBhvr>
                                        <p:cTn id="31" dur="1000" fill="hold"/>
                                        <p:tgtEl>
                                          <p:spTgt spid="1037314"/>
                                        </p:tgtEl>
                                        <p:attrNameLst>
                                          <p:attrName>ppt_x</p:attrName>
                                        </p:attrNameLst>
                                      </p:cBhvr>
                                      <p:tavLst>
                                        <p:tav tm="0">
                                          <p:val>
                                            <p:strVal val="#ppt_x-.2"/>
                                          </p:val>
                                        </p:tav>
                                        <p:tav tm="100000">
                                          <p:val>
                                            <p:strVal val="#ppt_x"/>
                                          </p:val>
                                        </p:tav>
                                      </p:tavLst>
                                    </p:anim>
                                    <p:anim calcmode="lin" valueType="num">
                                      <p:cBhvr>
                                        <p:cTn id="32" dur="1000" fill="hold"/>
                                        <p:tgtEl>
                                          <p:spTgt spid="103731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037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B1CAFCF5-BA2E-824F-A449-6FAB745323FE}"/>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35F81E82-3221-1A40-B464-0888E0CB9CD8}" type="slidenum">
              <a:rPr lang="zh-CN" altLang="en-US" smtClean="0">
                <a:solidFill>
                  <a:srgbClr val="0000B6"/>
                </a:solidFill>
                <a:latin typeface="Book Antiqua" charset="0"/>
              </a:rPr>
              <a:pPr>
                <a:defRPr/>
              </a:pPr>
              <a:t>32</a:t>
            </a:fld>
            <a:endParaRPr lang="en-US" altLang="zh-CN">
              <a:solidFill>
                <a:srgbClr val="0000B6"/>
              </a:solidFill>
              <a:latin typeface="Book Antiqua" charset="0"/>
            </a:endParaRPr>
          </a:p>
        </p:txBody>
      </p:sp>
      <p:sp>
        <p:nvSpPr>
          <p:cNvPr id="79874" name="页脚占位符 4">
            <a:extLst>
              <a:ext uri="{FF2B5EF4-FFF2-40B4-BE49-F238E27FC236}">
                <a16:creationId xmlns:a16="http://schemas.microsoft.com/office/drawing/2014/main" id="{AD3CCBAD-A527-CA49-AA32-E78739E254A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pic>
        <p:nvPicPr>
          <p:cNvPr id="1039362" name="Picture 2" descr="4-4-6">
            <a:extLst>
              <a:ext uri="{FF2B5EF4-FFF2-40B4-BE49-F238E27FC236}">
                <a16:creationId xmlns:a16="http://schemas.microsoft.com/office/drawing/2014/main" id="{524AA123-C056-7744-938A-7958629B9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394" y="2970215"/>
            <a:ext cx="446405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363" name="Rectangle 3">
            <a:extLst>
              <a:ext uri="{FF2B5EF4-FFF2-40B4-BE49-F238E27FC236}">
                <a16:creationId xmlns:a16="http://schemas.microsoft.com/office/drawing/2014/main" id="{097C6E47-AFA4-724A-9B74-5340CA9BBC92}"/>
              </a:ext>
            </a:extLst>
          </p:cNvPr>
          <p:cNvSpPr>
            <a:spLocks noGrp="1" noChangeArrowheads="1"/>
          </p:cNvSpPr>
          <p:nvPr>
            <p:ph type="body" idx="1"/>
          </p:nvPr>
        </p:nvSpPr>
        <p:spPr>
          <a:xfrm>
            <a:off x="1306462" y="481012"/>
            <a:ext cx="8137525" cy="5656263"/>
          </a:xfrm>
        </p:spPr>
        <p:txBody>
          <a:bodyPr/>
          <a:lstStyle/>
          <a:p>
            <a:pPr>
              <a:buFont typeface="Wingdings" charset="2"/>
              <a:buNone/>
              <a:defRPr/>
            </a:pPr>
            <a:r>
              <a:rPr lang="en-US" altLang="zh-CN" sz="3600" b="1" dirty="0">
                <a:latin typeface="微软雅黑" panose="020B0503020204020204" pitchFamily="34" charset="-122"/>
                <a:ea typeface="微软雅黑" panose="020B0503020204020204" pitchFamily="34" charset="-122"/>
              </a:rPr>
              <a:t>3. </a:t>
            </a:r>
            <a:r>
              <a:rPr lang="zh-CN" altLang="en-US" sz="3600" b="1" dirty="0">
                <a:latin typeface="微软雅黑" panose="020B0503020204020204" pitchFamily="34" charset="-122"/>
                <a:ea typeface="微软雅黑" panose="020B0503020204020204" pitchFamily="34" charset="-122"/>
              </a:rPr>
              <a:t>修改逻辑设计</a:t>
            </a:r>
          </a:p>
          <a:p>
            <a:pPr>
              <a:buFont typeface="Wingdings" charset="2"/>
              <a:buNone/>
              <a:defRPr/>
            </a:pPr>
            <a:r>
              <a:rPr lang="zh-CN" altLang="en-US" sz="3600" dirty="0">
                <a:ea typeface="宋体" charset="-122"/>
              </a:rPr>
              <a:t>例：</a:t>
            </a:r>
          </a:p>
          <a:p>
            <a:pPr>
              <a:buFont typeface="Wingdings" charset="2"/>
              <a:buNone/>
              <a:defRPr/>
            </a:pPr>
            <a:endParaRPr lang="zh-CN" altLang="en-US" dirty="0">
              <a:ea typeface="宋体" charset="-122"/>
            </a:endParaRPr>
          </a:p>
        </p:txBody>
      </p:sp>
      <p:graphicFrame>
        <p:nvGraphicFramePr>
          <p:cNvPr id="1039364" name="Object 4">
            <a:extLst>
              <a:ext uri="{FF2B5EF4-FFF2-40B4-BE49-F238E27FC236}">
                <a16:creationId xmlns:a16="http://schemas.microsoft.com/office/drawing/2014/main" id="{D4CC3509-D3BC-6548-9871-8F2F475A5D58}"/>
              </a:ext>
            </a:extLst>
          </p:cNvPr>
          <p:cNvGraphicFramePr>
            <a:graphicFrameLocks noChangeAspect="1"/>
          </p:cNvGraphicFramePr>
          <p:nvPr>
            <p:extLst>
              <p:ext uri="{D42A27DB-BD31-4B8C-83A1-F6EECF244321}">
                <p14:modId xmlns:p14="http://schemas.microsoft.com/office/powerpoint/2010/main" val="638765469"/>
              </p:ext>
            </p:extLst>
          </p:nvPr>
        </p:nvGraphicFramePr>
        <p:xfrm>
          <a:off x="2152651" y="1196977"/>
          <a:ext cx="6946900" cy="1511300"/>
        </p:xfrm>
        <a:graphic>
          <a:graphicData uri="http://schemas.openxmlformats.org/presentationml/2006/ole">
            <mc:AlternateContent xmlns:mc="http://schemas.openxmlformats.org/markup-compatibility/2006">
              <mc:Choice xmlns:v="urn:schemas-microsoft-com:vml" Requires="v">
                <p:oleObj spid="_x0000_s17410" name="公式" r:id="rId5" imgW="73139300" imgH="16383000" progId="Equation.3">
                  <p:embed/>
                </p:oleObj>
              </mc:Choice>
              <mc:Fallback>
                <p:oleObj name="公式" r:id="rId5" imgW="73139300" imgH="16383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2651" y="1196977"/>
                        <a:ext cx="69469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39365" name="Object 5">
            <a:extLst>
              <a:ext uri="{FF2B5EF4-FFF2-40B4-BE49-F238E27FC236}">
                <a16:creationId xmlns:a16="http://schemas.microsoft.com/office/drawing/2014/main" id="{4B4554AC-DC07-0A4B-844F-0BBC42988063}"/>
              </a:ext>
            </a:extLst>
          </p:cNvPr>
          <p:cNvGraphicFramePr>
            <a:graphicFrameLocks noChangeAspect="1"/>
          </p:cNvGraphicFramePr>
          <p:nvPr>
            <p:extLst>
              <p:ext uri="{D42A27DB-BD31-4B8C-83A1-F6EECF244321}">
                <p14:modId xmlns:p14="http://schemas.microsoft.com/office/powerpoint/2010/main" val="3196036296"/>
              </p:ext>
            </p:extLst>
          </p:nvPr>
        </p:nvGraphicFramePr>
        <p:xfrm>
          <a:off x="6575141" y="3105151"/>
          <a:ext cx="2581275" cy="407987"/>
        </p:xfrm>
        <a:graphic>
          <a:graphicData uri="http://schemas.openxmlformats.org/presentationml/2006/ole">
            <mc:AlternateContent xmlns:mc="http://schemas.openxmlformats.org/markup-compatibility/2006">
              <mc:Choice xmlns:v="urn:schemas-microsoft-com:vml" Requires="v">
                <p:oleObj spid="_x0000_s17411" name="公式" r:id="rId7" imgW="29552900" imgH="4686300" progId="Equation.3">
                  <p:embed/>
                </p:oleObj>
              </mc:Choice>
              <mc:Fallback>
                <p:oleObj name="公式" r:id="rId7" imgW="29552900" imgH="4686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5141" y="3105151"/>
                        <a:ext cx="2581275" cy="407987"/>
                      </a:xfrm>
                      <a:prstGeom prst="rect">
                        <a:avLst/>
                      </a:prstGeom>
                      <a:solidFill>
                        <a:srgbClr val="FF99FF">
                          <a:alpha val="23137"/>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39366" name="Line 6">
            <a:extLst>
              <a:ext uri="{FF2B5EF4-FFF2-40B4-BE49-F238E27FC236}">
                <a16:creationId xmlns:a16="http://schemas.microsoft.com/office/drawing/2014/main" id="{E291A5E0-99A9-5D41-AFA3-9D38A3FF0A35}"/>
              </a:ext>
            </a:extLst>
          </p:cNvPr>
          <p:cNvSpPr>
            <a:spLocks noChangeShapeType="1"/>
          </p:cNvSpPr>
          <p:nvPr/>
        </p:nvSpPr>
        <p:spPr bwMode="auto">
          <a:xfrm flipH="1">
            <a:off x="3214688" y="5084763"/>
            <a:ext cx="1585912" cy="0"/>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1039367" name="Line 7">
            <a:extLst>
              <a:ext uri="{FF2B5EF4-FFF2-40B4-BE49-F238E27FC236}">
                <a16:creationId xmlns:a16="http://schemas.microsoft.com/office/drawing/2014/main" id="{900A660F-516E-0448-8B31-82E6E6E0ACEA}"/>
              </a:ext>
            </a:extLst>
          </p:cNvPr>
          <p:cNvSpPr>
            <a:spLocks noChangeShapeType="1"/>
          </p:cNvSpPr>
          <p:nvPr/>
        </p:nvSpPr>
        <p:spPr bwMode="auto">
          <a:xfrm flipH="1" flipV="1">
            <a:off x="3216275" y="3500439"/>
            <a:ext cx="0" cy="1584325"/>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1039368" name="Line 8">
            <a:extLst>
              <a:ext uri="{FF2B5EF4-FFF2-40B4-BE49-F238E27FC236}">
                <a16:creationId xmlns:a16="http://schemas.microsoft.com/office/drawing/2014/main" id="{09FC7610-CAA6-0C4F-BC13-62A34DCFA7F8}"/>
              </a:ext>
            </a:extLst>
          </p:cNvPr>
          <p:cNvSpPr>
            <a:spLocks noChangeShapeType="1"/>
          </p:cNvSpPr>
          <p:nvPr/>
        </p:nvSpPr>
        <p:spPr bwMode="auto">
          <a:xfrm>
            <a:off x="4440238" y="4868863"/>
            <a:ext cx="360362" cy="0"/>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ndParaRPr>
          </a:p>
        </p:txBody>
      </p:sp>
      <p:sp>
        <p:nvSpPr>
          <p:cNvPr id="1039369" name="AutoShape 9">
            <a:extLst>
              <a:ext uri="{FF2B5EF4-FFF2-40B4-BE49-F238E27FC236}">
                <a16:creationId xmlns:a16="http://schemas.microsoft.com/office/drawing/2014/main" id="{79A89178-28BB-C34A-8FC5-0F3A6A245C17}"/>
              </a:ext>
            </a:extLst>
          </p:cNvPr>
          <p:cNvSpPr>
            <a:spLocks noChangeArrowheads="1"/>
          </p:cNvSpPr>
          <p:nvPr/>
        </p:nvSpPr>
        <p:spPr bwMode="auto">
          <a:xfrm>
            <a:off x="4656139" y="4724401"/>
            <a:ext cx="574675" cy="504825"/>
          </a:xfrm>
          <a:prstGeom prst="flowChartDelay">
            <a:avLst/>
          </a:prstGeom>
          <a:solidFill>
            <a:srgbClr val="FF99CC"/>
          </a:solidFill>
          <a:ln w="38100">
            <a:solidFill>
              <a:srgbClr val="FF99C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39363">
                                            <p:txEl>
                                              <p:pRg st="1" end="1"/>
                                            </p:txEl>
                                          </p:spTgt>
                                        </p:tgtEl>
                                        <p:attrNameLst>
                                          <p:attrName>style.visibility</p:attrName>
                                        </p:attrNameLst>
                                      </p:cBhvr>
                                      <p:to>
                                        <p:strVal val="visible"/>
                                      </p:to>
                                    </p:set>
                                    <p:anim calcmode="lin" valueType="num">
                                      <p:cBhvr>
                                        <p:cTn id="7" dur="1000" fill="hold"/>
                                        <p:tgtEl>
                                          <p:spTgt spid="103936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0393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3936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039364"/>
                                        </p:tgtEl>
                                        <p:attrNameLst>
                                          <p:attrName>style.visibility</p:attrName>
                                        </p:attrNameLst>
                                      </p:cBhvr>
                                      <p:to>
                                        <p:strVal val="visible"/>
                                      </p:to>
                                    </p:set>
                                    <p:anim calcmode="lin" valueType="num">
                                      <p:cBhvr>
                                        <p:cTn id="14" dur="1000" fill="hold"/>
                                        <p:tgtEl>
                                          <p:spTgt spid="1039364"/>
                                        </p:tgtEl>
                                        <p:attrNameLst>
                                          <p:attrName>ppt_x</p:attrName>
                                        </p:attrNameLst>
                                      </p:cBhvr>
                                      <p:tavLst>
                                        <p:tav tm="0">
                                          <p:val>
                                            <p:strVal val="#ppt_x-.2"/>
                                          </p:val>
                                        </p:tav>
                                        <p:tav tm="100000">
                                          <p:val>
                                            <p:strVal val="#ppt_x"/>
                                          </p:val>
                                        </p:tav>
                                      </p:tavLst>
                                    </p:anim>
                                    <p:anim calcmode="lin" valueType="num">
                                      <p:cBhvr>
                                        <p:cTn id="15" dur="1000" fill="hold"/>
                                        <p:tgtEl>
                                          <p:spTgt spid="103936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393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039365"/>
                                        </p:tgtEl>
                                        <p:attrNameLst>
                                          <p:attrName>style.visibility</p:attrName>
                                        </p:attrNameLst>
                                      </p:cBhvr>
                                      <p:to>
                                        <p:strVal val="visible"/>
                                      </p:to>
                                    </p:set>
                                    <p:anim calcmode="lin" valueType="num">
                                      <p:cBhvr>
                                        <p:cTn id="21" dur="1000" fill="hold"/>
                                        <p:tgtEl>
                                          <p:spTgt spid="1039365"/>
                                        </p:tgtEl>
                                        <p:attrNameLst>
                                          <p:attrName>ppt_x</p:attrName>
                                        </p:attrNameLst>
                                      </p:cBhvr>
                                      <p:tavLst>
                                        <p:tav tm="0">
                                          <p:val>
                                            <p:strVal val="#ppt_x-.2"/>
                                          </p:val>
                                        </p:tav>
                                        <p:tav tm="100000">
                                          <p:val>
                                            <p:strVal val="#ppt_x"/>
                                          </p:val>
                                        </p:tav>
                                      </p:tavLst>
                                    </p:anim>
                                    <p:anim calcmode="lin" valueType="num">
                                      <p:cBhvr>
                                        <p:cTn id="22" dur="1000" fill="hold"/>
                                        <p:tgtEl>
                                          <p:spTgt spid="1039365"/>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39365"/>
                                        </p:tgtEl>
                                      </p:cBhvr>
                                    </p:animEffect>
                                  </p:childTnLst>
                                </p:cTn>
                              </p:par>
                              <p:par>
                                <p:cTn id="24" presetID="29" presetClass="entr" presetSubtype="0" fill="hold" nodeType="withEffect">
                                  <p:stCondLst>
                                    <p:cond delay="0"/>
                                  </p:stCondLst>
                                  <p:childTnLst>
                                    <p:set>
                                      <p:cBhvr>
                                        <p:cTn id="25" dur="1" fill="hold">
                                          <p:stCondLst>
                                            <p:cond delay="0"/>
                                          </p:stCondLst>
                                        </p:cTn>
                                        <p:tgtEl>
                                          <p:spTgt spid="1039362"/>
                                        </p:tgtEl>
                                        <p:attrNameLst>
                                          <p:attrName>style.visibility</p:attrName>
                                        </p:attrNameLst>
                                      </p:cBhvr>
                                      <p:to>
                                        <p:strVal val="visible"/>
                                      </p:to>
                                    </p:set>
                                    <p:anim calcmode="lin" valueType="num">
                                      <p:cBhvr>
                                        <p:cTn id="26" dur="1000" fill="hold"/>
                                        <p:tgtEl>
                                          <p:spTgt spid="1039362"/>
                                        </p:tgtEl>
                                        <p:attrNameLst>
                                          <p:attrName>ppt_x</p:attrName>
                                        </p:attrNameLst>
                                      </p:cBhvr>
                                      <p:tavLst>
                                        <p:tav tm="0">
                                          <p:val>
                                            <p:strVal val="#ppt_x-.2"/>
                                          </p:val>
                                        </p:tav>
                                        <p:tav tm="100000">
                                          <p:val>
                                            <p:strVal val="#ppt_x"/>
                                          </p:val>
                                        </p:tav>
                                      </p:tavLst>
                                    </p:anim>
                                    <p:anim calcmode="lin" valueType="num">
                                      <p:cBhvr>
                                        <p:cTn id="27" dur="1000" fill="hold"/>
                                        <p:tgtEl>
                                          <p:spTgt spid="1039362"/>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039362"/>
                                        </p:tgtEl>
                                      </p:cBhvr>
                                    </p:animEffect>
                                  </p:childTnLst>
                                </p:cTn>
                              </p:par>
                              <p:par>
                                <p:cTn id="29" presetID="29" presetClass="entr" presetSubtype="0" fill="hold" nodeType="withEffect">
                                  <p:stCondLst>
                                    <p:cond delay="0"/>
                                  </p:stCondLst>
                                  <p:childTnLst>
                                    <p:set>
                                      <p:cBhvr>
                                        <p:cTn id="30" dur="1" fill="hold">
                                          <p:stCondLst>
                                            <p:cond delay="0"/>
                                          </p:stCondLst>
                                        </p:cTn>
                                        <p:tgtEl>
                                          <p:spTgt spid="1039366"/>
                                        </p:tgtEl>
                                        <p:attrNameLst>
                                          <p:attrName>style.visibility</p:attrName>
                                        </p:attrNameLst>
                                      </p:cBhvr>
                                      <p:to>
                                        <p:strVal val="visible"/>
                                      </p:to>
                                    </p:set>
                                    <p:anim calcmode="lin" valueType="num">
                                      <p:cBhvr>
                                        <p:cTn id="31" dur="1000" fill="hold"/>
                                        <p:tgtEl>
                                          <p:spTgt spid="1039366"/>
                                        </p:tgtEl>
                                        <p:attrNameLst>
                                          <p:attrName>ppt_x</p:attrName>
                                        </p:attrNameLst>
                                      </p:cBhvr>
                                      <p:tavLst>
                                        <p:tav tm="0">
                                          <p:val>
                                            <p:strVal val="#ppt_x-.2"/>
                                          </p:val>
                                        </p:tav>
                                        <p:tav tm="100000">
                                          <p:val>
                                            <p:strVal val="#ppt_x"/>
                                          </p:val>
                                        </p:tav>
                                      </p:tavLst>
                                    </p:anim>
                                    <p:anim calcmode="lin" valueType="num">
                                      <p:cBhvr>
                                        <p:cTn id="32" dur="1000" fill="hold"/>
                                        <p:tgtEl>
                                          <p:spTgt spid="1039366"/>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039366"/>
                                        </p:tgtEl>
                                      </p:cBhvr>
                                    </p:animEffect>
                                  </p:childTnLst>
                                </p:cTn>
                              </p:par>
                              <p:par>
                                <p:cTn id="34" presetID="29" presetClass="entr" presetSubtype="0" fill="hold" nodeType="withEffect">
                                  <p:stCondLst>
                                    <p:cond delay="0"/>
                                  </p:stCondLst>
                                  <p:childTnLst>
                                    <p:set>
                                      <p:cBhvr>
                                        <p:cTn id="35" dur="1" fill="hold">
                                          <p:stCondLst>
                                            <p:cond delay="0"/>
                                          </p:stCondLst>
                                        </p:cTn>
                                        <p:tgtEl>
                                          <p:spTgt spid="1039367"/>
                                        </p:tgtEl>
                                        <p:attrNameLst>
                                          <p:attrName>style.visibility</p:attrName>
                                        </p:attrNameLst>
                                      </p:cBhvr>
                                      <p:to>
                                        <p:strVal val="visible"/>
                                      </p:to>
                                    </p:set>
                                    <p:anim calcmode="lin" valueType="num">
                                      <p:cBhvr>
                                        <p:cTn id="36" dur="1000" fill="hold"/>
                                        <p:tgtEl>
                                          <p:spTgt spid="1039367"/>
                                        </p:tgtEl>
                                        <p:attrNameLst>
                                          <p:attrName>ppt_x</p:attrName>
                                        </p:attrNameLst>
                                      </p:cBhvr>
                                      <p:tavLst>
                                        <p:tav tm="0">
                                          <p:val>
                                            <p:strVal val="#ppt_x-.2"/>
                                          </p:val>
                                        </p:tav>
                                        <p:tav tm="100000">
                                          <p:val>
                                            <p:strVal val="#ppt_x"/>
                                          </p:val>
                                        </p:tav>
                                      </p:tavLst>
                                    </p:anim>
                                    <p:anim calcmode="lin" valueType="num">
                                      <p:cBhvr>
                                        <p:cTn id="37" dur="1000" fill="hold"/>
                                        <p:tgtEl>
                                          <p:spTgt spid="1039367"/>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039367"/>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039369"/>
                                        </p:tgtEl>
                                        <p:attrNameLst>
                                          <p:attrName>style.visibility</p:attrName>
                                        </p:attrNameLst>
                                      </p:cBhvr>
                                      <p:to>
                                        <p:strVal val="visible"/>
                                      </p:to>
                                    </p:set>
                                    <p:anim calcmode="lin" valueType="num">
                                      <p:cBhvr>
                                        <p:cTn id="41" dur="1000" fill="hold"/>
                                        <p:tgtEl>
                                          <p:spTgt spid="1039369"/>
                                        </p:tgtEl>
                                        <p:attrNameLst>
                                          <p:attrName>ppt_x</p:attrName>
                                        </p:attrNameLst>
                                      </p:cBhvr>
                                      <p:tavLst>
                                        <p:tav tm="0">
                                          <p:val>
                                            <p:strVal val="#ppt_x-.2"/>
                                          </p:val>
                                        </p:tav>
                                        <p:tav tm="100000">
                                          <p:val>
                                            <p:strVal val="#ppt_x"/>
                                          </p:val>
                                        </p:tav>
                                      </p:tavLst>
                                    </p:anim>
                                    <p:anim calcmode="lin" valueType="num">
                                      <p:cBhvr>
                                        <p:cTn id="42" dur="1000" fill="hold"/>
                                        <p:tgtEl>
                                          <p:spTgt spid="1039369"/>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039369"/>
                                        </p:tgtEl>
                                      </p:cBhvr>
                                    </p:animEffect>
                                  </p:childTnLst>
                                </p:cTn>
                              </p:par>
                              <p:par>
                                <p:cTn id="44" presetID="29" presetClass="entr" presetSubtype="0" fill="hold" nodeType="withEffect">
                                  <p:stCondLst>
                                    <p:cond delay="0"/>
                                  </p:stCondLst>
                                  <p:childTnLst>
                                    <p:set>
                                      <p:cBhvr>
                                        <p:cTn id="45" dur="1" fill="hold">
                                          <p:stCondLst>
                                            <p:cond delay="0"/>
                                          </p:stCondLst>
                                        </p:cTn>
                                        <p:tgtEl>
                                          <p:spTgt spid="1039368"/>
                                        </p:tgtEl>
                                        <p:attrNameLst>
                                          <p:attrName>style.visibility</p:attrName>
                                        </p:attrNameLst>
                                      </p:cBhvr>
                                      <p:to>
                                        <p:strVal val="visible"/>
                                      </p:to>
                                    </p:set>
                                    <p:anim calcmode="lin" valueType="num">
                                      <p:cBhvr>
                                        <p:cTn id="46" dur="1000" fill="hold"/>
                                        <p:tgtEl>
                                          <p:spTgt spid="1039368"/>
                                        </p:tgtEl>
                                        <p:attrNameLst>
                                          <p:attrName>ppt_x</p:attrName>
                                        </p:attrNameLst>
                                      </p:cBhvr>
                                      <p:tavLst>
                                        <p:tav tm="0">
                                          <p:val>
                                            <p:strVal val="#ppt_x-.2"/>
                                          </p:val>
                                        </p:tav>
                                        <p:tav tm="100000">
                                          <p:val>
                                            <p:strVal val="#ppt_x"/>
                                          </p:val>
                                        </p:tav>
                                      </p:tavLst>
                                    </p:anim>
                                    <p:anim calcmode="lin" valueType="num">
                                      <p:cBhvr>
                                        <p:cTn id="47" dur="1000" fill="hold"/>
                                        <p:tgtEl>
                                          <p:spTgt spid="1039368"/>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03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B6312AF0-DF96-A94A-9D68-75B0C159BE19}"/>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E025B6F9-9119-784F-94A2-B5534943793F}" type="slidenum">
              <a:rPr lang="zh-CN" altLang="en-US" smtClean="0">
                <a:solidFill>
                  <a:srgbClr val="0000B6"/>
                </a:solidFill>
                <a:latin typeface="Book Antiqua" charset="0"/>
              </a:rPr>
              <a:pPr>
                <a:defRPr/>
              </a:pPr>
              <a:t>33</a:t>
            </a:fld>
            <a:endParaRPr lang="en-US" altLang="zh-CN">
              <a:solidFill>
                <a:srgbClr val="0000B6"/>
              </a:solidFill>
              <a:latin typeface="Book Antiqua" charset="0"/>
            </a:endParaRPr>
          </a:p>
        </p:txBody>
      </p:sp>
      <p:sp>
        <p:nvSpPr>
          <p:cNvPr id="81922" name="页脚占位符 4">
            <a:extLst>
              <a:ext uri="{FF2B5EF4-FFF2-40B4-BE49-F238E27FC236}">
                <a16:creationId xmlns:a16="http://schemas.microsoft.com/office/drawing/2014/main" id="{1E001B7B-1AE2-F143-8AF4-55BEB091B9D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sp>
        <p:nvSpPr>
          <p:cNvPr id="1120258" name="Rectangle 2">
            <a:extLst>
              <a:ext uri="{FF2B5EF4-FFF2-40B4-BE49-F238E27FC236}">
                <a16:creationId xmlns:a16="http://schemas.microsoft.com/office/drawing/2014/main" id="{FD157DEC-9D6A-4442-B099-3FCFED7CB702}"/>
              </a:ext>
            </a:extLst>
          </p:cNvPr>
          <p:cNvSpPr>
            <a:spLocks noGrp="1" noChangeArrowheads="1"/>
          </p:cNvSpPr>
          <p:nvPr>
            <p:ph type="title"/>
          </p:nvPr>
        </p:nvSpPr>
        <p:spPr/>
        <p:txBody>
          <a:bodyPr/>
          <a:lstStyle/>
          <a:p>
            <a:pPr>
              <a:defRPr/>
            </a:pPr>
            <a:r>
              <a:rPr lang="zh-CN" altLang="en-US" sz="4000" i="0" dirty="0">
                <a:effectLst/>
                <a:latin typeface="微软雅黑" panose="020B0503020204020204" pitchFamily="34" charset="-122"/>
                <a:ea typeface="微软雅黑" panose="020B0503020204020204" pitchFamily="34" charset="-122"/>
              </a:rPr>
              <a:t>概括 </a:t>
            </a:r>
            <a:r>
              <a:rPr lang="en-US" altLang="zh-CN" sz="4000" i="0" dirty="0">
                <a:effectLst/>
                <a:latin typeface="微软雅黑" panose="020B0503020204020204" pitchFamily="34" charset="-122"/>
                <a:ea typeface="微软雅黑" panose="020B0503020204020204" pitchFamily="34" charset="-122"/>
              </a:rPr>
              <a:t>(</a:t>
            </a:r>
            <a:r>
              <a:rPr lang="en-US" altLang="zh-CN" sz="4000" i="0" dirty="0">
                <a:effectLst/>
                <a:latin typeface="+mn-ea"/>
                <a:ea typeface="+mn-ea"/>
              </a:rPr>
              <a:t>Recap</a:t>
            </a:r>
            <a:r>
              <a:rPr lang="en-US" altLang="zh-CN" sz="4000" i="0" dirty="0">
                <a:effectLst/>
                <a:latin typeface="微软雅黑" panose="020B0503020204020204" pitchFamily="34" charset="-122"/>
                <a:ea typeface="微软雅黑" panose="020B0503020204020204" pitchFamily="34" charset="-122"/>
              </a:rPr>
              <a:t>)</a:t>
            </a:r>
          </a:p>
        </p:txBody>
      </p:sp>
      <p:sp>
        <p:nvSpPr>
          <p:cNvPr id="30725" name="Rectangle 3">
            <a:extLst>
              <a:ext uri="{FF2B5EF4-FFF2-40B4-BE49-F238E27FC236}">
                <a16:creationId xmlns:a16="http://schemas.microsoft.com/office/drawing/2014/main" id="{6ABA1D3F-5E16-DB47-B01A-840890ED458C}"/>
              </a:ext>
            </a:extLst>
          </p:cNvPr>
          <p:cNvSpPr>
            <a:spLocks noGrp="1" noChangeArrowheads="1"/>
          </p:cNvSpPr>
          <p:nvPr>
            <p:ph type="body" idx="1"/>
          </p:nvPr>
        </p:nvSpPr>
        <p:spPr>
          <a:xfrm>
            <a:off x="1380313" y="1533874"/>
            <a:ext cx="8461426" cy="4282135"/>
          </a:xfrm>
        </p:spPr>
        <p:txBody>
          <a:bodyPr/>
          <a:lstStyle/>
          <a:p>
            <a:pPr>
              <a:buFont typeface="Wingdings" charset="2"/>
              <a:buChar char="q"/>
              <a:defRPr/>
            </a:pPr>
            <a:r>
              <a:rPr lang="zh-CN" altLang="en-US" sz="2800" b="1" dirty="0">
                <a:latin typeface="微软雅黑" panose="020B0503020204020204" pitchFamily="34" charset="-122"/>
                <a:ea typeface="微软雅黑" panose="020B0503020204020204" pitchFamily="34" charset="-122"/>
              </a:rPr>
              <a:t>组合电路的基本模块</a:t>
            </a:r>
          </a:p>
          <a:p>
            <a:pPr lvl="1">
              <a:buFont typeface="Wingdings" charset="2"/>
              <a:buChar char="§"/>
              <a:defRPr/>
            </a:pPr>
            <a:r>
              <a:rPr lang="zh-CN" altLang="en-US" sz="2800" dirty="0">
                <a:ea typeface="宋体" charset="-122"/>
              </a:rPr>
              <a:t>译码器</a:t>
            </a:r>
            <a:endParaRPr lang="en-US" altLang="zh-CN" sz="2800" dirty="0">
              <a:ea typeface="宋体" charset="-122"/>
            </a:endParaRPr>
          </a:p>
          <a:p>
            <a:pPr lvl="1">
              <a:buFont typeface="Wingdings" charset="2"/>
              <a:buChar char="§"/>
              <a:defRPr/>
            </a:pPr>
            <a:r>
              <a:rPr lang="zh-CN" altLang="en-US" sz="2800" dirty="0">
                <a:ea typeface="宋体" charset="-122"/>
              </a:rPr>
              <a:t>编码器</a:t>
            </a:r>
            <a:endParaRPr lang="en-US" altLang="zh-CN" sz="2800" dirty="0">
              <a:ea typeface="宋体" charset="-122"/>
            </a:endParaRPr>
          </a:p>
          <a:p>
            <a:pPr lvl="1">
              <a:buFont typeface="Wingdings" charset="2"/>
              <a:buChar char="§"/>
              <a:defRPr/>
            </a:pPr>
            <a:r>
              <a:rPr lang="zh-CN" altLang="en-US" sz="2800" dirty="0">
                <a:ea typeface="宋体" charset="-122"/>
              </a:rPr>
              <a:t>选择器</a:t>
            </a:r>
            <a:endParaRPr lang="en-US" altLang="zh-CN" sz="2800" dirty="0">
              <a:ea typeface="宋体" charset="-122"/>
            </a:endParaRPr>
          </a:p>
          <a:p>
            <a:pPr lvl="1">
              <a:buFont typeface="Wingdings" charset="2"/>
              <a:buChar char="§"/>
              <a:defRPr/>
            </a:pPr>
            <a:r>
              <a:rPr lang="zh-CN" altLang="en-US" sz="2800" dirty="0">
                <a:ea typeface="宋体" charset="-122"/>
              </a:rPr>
              <a:t>加法器</a:t>
            </a:r>
            <a:endParaRPr lang="en-US" altLang="zh-CN" sz="2800" dirty="0">
              <a:ea typeface="宋体" charset="-122"/>
            </a:endParaRPr>
          </a:p>
          <a:p>
            <a:pPr lvl="1">
              <a:buFont typeface="Wingdings" charset="2"/>
              <a:buChar char="§"/>
              <a:defRPr/>
            </a:pPr>
            <a:r>
              <a:rPr lang="zh-CN" altLang="en-US" sz="2800" dirty="0">
                <a:ea typeface="宋体" charset="-122"/>
              </a:rPr>
              <a:t>比较器</a:t>
            </a:r>
          </a:p>
          <a:p>
            <a:pPr lvl="1">
              <a:buFont typeface="Wingdings" charset="2"/>
              <a:buChar char="§"/>
              <a:defRPr/>
            </a:pPr>
            <a:r>
              <a:rPr lang="zh-CN" altLang="en-US" sz="2800" dirty="0">
                <a:ea typeface="宋体" charset="-122"/>
              </a:rPr>
              <a:t>采用基本模块来设计组合电路</a:t>
            </a:r>
          </a:p>
          <a:p>
            <a:pPr>
              <a:buFont typeface="Wingdings" charset="2"/>
              <a:buChar char="q"/>
              <a:defRPr/>
            </a:pPr>
            <a:r>
              <a:rPr lang="zh-CN" altLang="en-US" sz="2800" b="1" dirty="0">
                <a:latin typeface="微软雅黑" panose="020B0503020204020204" pitchFamily="34" charset="-122"/>
                <a:ea typeface="微软雅黑" panose="020B0503020204020204" pitchFamily="34" charset="-122"/>
              </a:rPr>
              <a:t>组合电路的竞争和冒险</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3A893-7FA0-6E41-96A6-23AEF760FAFF}"/>
              </a:ext>
            </a:extLst>
          </p:cNvPr>
          <p:cNvSpPr>
            <a:spLocks noGrp="1"/>
          </p:cNvSpPr>
          <p:nvPr>
            <p:ph type="title"/>
          </p:nvPr>
        </p:nvSpPr>
        <p:spPr/>
        <p:txBody>
          <a:bodyPr/>
          <a:lstStyle/>
          <a:p>
            <a:pPr>
              <a:defRPr/>
            </a:pPr>
            <a:r>
              <a:rPr lang="zh-CN" altLang="en-US" sz="4000" i="0" dirty="0">
                <a:effectLst/>
                <a:latin typeface="微软雅黑" panose="020B0503020204020204" pitchFamily="34" charset="-122"/>
                <a:ea typeface="微软雅黑" panose="020B0503020204020204" pitchFamily="34" charset="-122"/>
              </a:rPr>
              <a:t>编码器</a:t>
            </a:r>
          </a:p>
        </p:txBody>
      </p:sp>
      <p:sp>
        <p:nvSpPr>
          <p:cNvPr id="31748" name="灯片编号占位符 3">
            <a:extLst>
              <a:ext uri="{FF2B5EF4-FFF2-40B4-BE49-F238E27FC236}">
                <a16:creationId xmlns:a16="http://schemas.microsoft.com/office/drawing/2014/main" id="{F5E44DAF-196F-404A-87D1-9A9A5795589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95420D67-3525-C24E-BA25-66B7DF7AD3DA}" type="slidenum">
              <a:rPr lang="zh-CN" altLang="en-US" smtClean="0">
                <a:solidFill>
                  <a:srgbClr val="0000B6"/>
                </a:solidFill>
                <a:latin typeface="Book Antiqua" charset="0"/>
              </a:rPr>
              <a:pPr>
                <a:defRPr/>
              </a:pPr>
              <a:t>34</a:t>
            </a:fld>
            <a:endParaRPr lang="en-US" altLang="zh-CN">
              <a:solidFill>
                <a:srgbClr val="0000B6"/>
              </a:solidFill>
              <a:latin typeface="Book Antiqua" charset="0"/>
            </a:endParaRPr>
          </a:p>
        </p:txBody>
      </p:sp>
      <p:sp>
        <p:nvSpPr>
          <p:cNvPr id="82948" name="页脚占位符 4">
            <a:extLst>
              <a:ext uri="{FF2B5EF4-FFF2-40B4-BE49-F238E27FC236}">
                <a16:creationId xmlns:a16="http://schemas.microsoft.com/office/drawing/2014/main" id="{FED051E8-1799-1D46-ACF7-B4D1440DB8C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pic>
        <p:nvPicPr>
          <p:cNvPr id="31750" name="Picture 2">
            <a:extLst>
              <a:ext uri="{FF2B5EF4-FFF2-40B4-BE49-F238E27FC236}">
                <a16:creationId xmlns:a16="http://schemas.microsoft.com/office/drawing/2014/main" id="{32D3B2F6-4B43-674B-A63A-9AAA84B05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48918"/>
            <a:ext cx="10363200" cy="3990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8D40E-A7DF-E449-845F-03B36F75F6BF}"/>
              </a:ext>
            </a:extLst>
          </p:cNvPr>
          <p:cNvSpPr>
            <a:spLocks noGrp="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优先编码器</a:t>
            </a:r>
            <a:r>
              <a:rPr lang="en-US" altLang="zh-CN" sz="4000" i="0" dirty="0">
                <a:latin typeface="微软雅黑" panose="020B0503020204020204" pitchFamily="34" charset="-122"/>
                <a:ea typeface="微软雅黑" panose="020B0503020204020204" pitchFamily="34" charset="-122"/>
              </a:rPr>
              <a:t> (</a:t>
            </a:r>
            <a:r>
              <a:rPr lang="en-US" altLang="zh-CN" sz="4000" i="0" dirty="0">
                <a:latin typeface="+mn-ea"/>
                <a:ea typeface="+mn-ea"/>
              </a:rPr>
              <a:t>74147 decimal-to-BCD</a:t>
            </a:r>
            <a:r>
              <a:rPr lang="en-US" altLang="zh-CN" sz="4000" i="0" dirty="0">
                <a:latin typeface="微软雅黑" panose="020B0503020204020204" pitchFamily="34" charset="-122"/>
                <a:ea typeface="微软雅黑" panose="020B0503020204020204" pitchFamily="34" charset="-122"/>
              </a:rPr>
              <a:t>)</a:t>
            </a:r>
            <a:endParaRPr lang="zh-CN" altLang="en-US" sz="4000" i="0" dirty="0">
              <a:latin typeface="微软雅黑" panose="020B0503020204020204" pitchFamily="34" charset="-122"/>
              <a:ea typeface="微软雅黑" panose="020B0503020204020204" pitchFamily="34" charset="-122"/>
            </a:endParaRPr>
          </a:p>
        </p:txBody>
      </p:sp>
      <p:sp>
        <p:nvSpPr>
          <p:cNvPr id="32772" name="灯片编号占位符 3">
            <a:extLst>
              <a:ext uri="{FF2B5EF4-FFF2-40B4-BE49-F238E27FC236}">
                <a16:creationId xmlns:a16="http://schemas.microsoft.com/office/drawing/2014/main" id="{EBCB62D1-7BB5-3144-A0D5-94DBBDD35E79}"/>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F75E616-DB88-C34E-A987-2007F5C22674}" type="slidenum">
              <a:rPr lang="zh-CN" altLang="en-US" smtClean="0">
                <a:solidFill>
                  <a:srgbClr val="0000B6"/>
                </a:solidFill>
                <a:latin typeface="Book Antiqua" charset="0"/>
              </a:rPr>
              <a:pPr>
                <a:defRPr/>
              </a:pPr>
              <a:t>35</a:t>
            </a:fld>
            <a:endParaRPr lang="en-US" altLang="zh-CN">
              <a:solidFill>
                <a:srgbClr val="0000B6"/>
              </a:solidFill>
              <a:latin typeface="Book Antiqua" charset="0"/>
            </a:endParaRPr>
          </a:p>
        </p:txBody>
      </p:sp>
      <p:sp>
        <p:nvSpPr>
          <p:cNvPr id="84996" name="页脚占位符 4">
            <a:extLst>
              <a:ext uri="{FF2B5EF4-FFF2-40B4-BE49-F238E27FC236}">
                <a16:creationId xmlns:a16="http://schemas.microsoft.com/office/drawing/2014/main" id="{7E82277C-162B-DF48-AC23-D85A1678BEE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pic>
        <p:nvPicPr>
          <p:cNvPr id="32774" name="Picture 2">
            <a:extLst>
              <a:ext uri="{FF2B5EF4-FFF2-40B4-BE49-F238E27FC236}">
                <a16:creationId xmlns:a16="http://schemas.microsoft.com/office/drawing/2014/main" id="{D5DF3EBC-36B6-3147-998C-2AAACFCEC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69" y="2249879"/>
            <a:ext cx="10901753" cy="350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37733-34BB-C145-9327-36729E0B899E}"/>
              </a:ext>
            </a:extLst>
          </p:cNvPr>
          <p:cNvSpPr>
            <a:spLocks noGrp="1"/>
          </p:cNvSpPr>
          <p:nvPr>
            <p:ph type="title"/>
          </p:nvPr>
        </p:nvSpPr>
        <p:spPr>
          <a:xfrm>
            <a:off x="947209" y="131904"/>
            <a:ext cx="10363200" cy="1143000"/>
          </a:xfrm>
        </p:spPr>
        <p:txBody>
          <a:bodyPr/>
          <a:lstStyle/>
          <a:p>
            <a:r>
              <a:rPr kumimoji="1" lang="zh-CN" altLang="en-US" sz="4000" i="0" dirty="0">
                <a:latin typeface="微软雅黑" panose="020B0503020204020204" pitchFamily="34" charset="-122"/>
                <a:ea typeface="微软雅黑" panose="020B0503020204020204" pitchFamily="34" charset="-122"/>
              </a:rPr>
              <a:t>习题选讲</a:t>
            </a:r>
          </a:p>
        </p:txBody>
      </p:sp>
      <p:sp>
        <p:nvSpPr>
          <p:cNvPr id="3" name="内容占位符 2">
            <a:extLst>
              <a:ext uri="{FF2B5EF4-FFF2-40B4-BE49-F238E27FC236}">
                <a16:creationId xmlns:a16="http://schemas.microsoft.com/office/drawing/2014/main" id="{85273589-531D-444C-9361-AE6DB70A17FB}"/>
              </a:ext>
            </a:extLst>
          </p:cNvPr>
          <p:cNvSpPr>
            <a:spLocks noGrp="1"/>
          </p:cNvSpPr>
          <p:nvPr>
            <p:ph idx="1"/>
          </p:nvPr>
        </p:nvSpPr>
        <p:spPr>
          <a:xfrm>
            <a:off x="1387476" y="1311792"/>
            <a:ext cx="9805509" cy="919163"/>
          </a:xfrm>
        </p:spPr>
        <p:txBody>
          <a:bodyPr/>
          <a:lstStyle/>
          <a:p>
            <a:r>
              <a:rPr lang="zh-CN" altLang="zh-CN" sz="3200" b="1" dirty="0">
                <a:latin typeface="微软雅黑" panose="020B0503020204020204" pitchFamily="34" charset="-122"/>
                <a:ea typeface="微软雅黑" panose="020B0503020204020204" pitchFamily="34" charset="-122"/>
              </a:rPr>
              <a:t>用一个</a:t>
            </a:r>
            <a:r>
              <a:rPr lang="en-US" altLang="zh-CN" sz="3200" b="1" dirty="0">
                <a:latin typeface="微软雅黑" panose="020B0503020204020204" pitchFamily="34" charset="-122"/>
                <a:ea typeface="微软雅黑" panose="020B0503020204020204" pitchFamily="34" charset="-122"/>
              </a:rPr>
              <a:t>3</a:t>
            </a:r>
            <a:r>
              <a:rPr lang="zh-CN" altLang="zh-CN" sz="3200" b="1" dirty="0">
                <a:latin typeface="微软雅黑" panose="020B0503020204020204" pitchFamily="34" charset="-122"/>
                <a:ea typeface="微软雅黑" panose="020B0503020204020204" pitchFamily="34" charset="-122"/>
              </a:rPr>
              <a:t>线</a:t>
            </a:r>
            <a:r>
              <a:rPr lang="en-US" altLang="zh-CN" sz="3200" b="1" dirty="0">
                <a:latin typeface="微软雅黑" panose="020B0503020204020204" pitchFamily="34" charset="-122"/>
                <a:ea typeface="微软雅黑" panose="020B0503020204020204" pitchFamily="34" charset="-122"/>
              </a:rPr>
              <a:t>-8</a:t>
            </a:r>
            <a:r>
              <a:rPr lang="zh-CN" altLang="zh-CN" sz="3200" b="1" dirty="0">
                <a:latin typeface="微软雅黑" panose="020B0503020204020204" pitchFamily="34" charset="-122"/>
                <a:ea typeface="微软雅黑" panose="020B0503020204020204" pitchFamily="34" charset="-122"/>
              </a:rPr>
              <a:t>线译码器和门电路设计逻辑函数</a:t>
            </a:r>
            <a:r>
              <a:rPr lang="zh-CN" altLang="en-US" sz="3200" dirty="0">
                <a:ea typeface="宋体" panose="02010600030101010101" pitchFamily="2" charset="-122"/>
              </a:rPr>
              <a:t>：</a:t>
            </a:r>
            <a:endParaRPr lang="en-US" altLang="zh-CN" sz="3200" dirty="0">
              <a:ea typeface="宋体" panose="02010600030101010101" pitchFamily="2" charset="-122"/>
            </a:endParaRPr>
          </a:p>
          <a:p>
            <a:endParaRPr kumimoji="1" lang="zh-CN" altLang="en-US" dirty="0">
              <a:ea typeface="宋体" panose="02010600030101010101" pitchFamily="2" charset="-122"/>
            </a:endParaRPr>
          </a:p>
        </p:txBody>
      </p:sp>
      <p:sp>
        <p:nvSpPr>
          <p:cNvPr id="89091" name="幻灯片编号占位符 3">
            <a:extLst>
              <a:ext uri="{FF2B5EF4-FFF2-40B4-BE49-F238E27FC236}">
                <a16:creationId xmlns:a16="http://schemas.microsoft.com/office/drawing/2014/main" id="{7A08B78E-0916-5449-AB65-0F782C044D3A}"/>
              </a:ext>
            </a:extLst>
          </p:cNvPr>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498D20-C7FC-B146-8533-0F15DBE9E41D}" type="slidenum">
              <a:rPr lang="zh-CN" altLang="en-US">
                <a:solidFill>
                  <a:srgbClr val="0000B6"/>
                </a:solidFill>
                <a:latin typeface="Book Antiqua" panose="02040602050305030304" pitchFamily="18" charset="0"/>
                <a:ea typeface="宋体" panose="02010600030101010101" pitchFamily="2" charset="-122"/>
              </a:rPr>
              <a:pPr/>
              <a:t>36</a:t>
            </a:fld>
            <a:endParaRPr lang="en-US" altLang="zh-CN">
              <a:solidFill>
                <a:srgbClr val="0000B6"/>
              </a:solidFill>
              <a:latin typeface="Book Antiqua" panose="02040602050305030304" pitchFamily="18" charset="0"/>
              <a:ea typeface="宋体" panose="02010600030101010101" pitchFamily="2" charset="-122"/>
            </a:endParaRPr>
          </a:p>
        </p:txBody>
      </p:sp>
      <p:sp>
        <p:nvSpPr>
          <p:cNvPr id="89092" name="页脚占位符 4">
            <a:extLst>
              <a:ext uri="{FF2B5EF4-FFF2-40B4-BE49-F238E27FC236}">
                <a16:creationId xmlns:a16="http://schemas.microsoft.com/office/drawing/2014/main" id="{ACE0DDB4-79A8-EE40-8E9D-65AA32C6B54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bg2"/>
                </a:solidFill>
              </a:rPr>
              <a:t>ZDMC – Lec. #5</a:t>
            </a:r>
          </a:p>
        </p:txBody>
      </p:sp>
      <p:sp>
        <p:nvSpPr>
          <p:cNvPr id="9" name="Rectangle 4">
            <a:extLst>
              <a:ext uri="{FF2B5EF4-FFF2-40B4-BE49-F238E27FC236}">
                <a16:creationId xmlns:a16="http://schemas.microsoft.com/office/drawing/2014/main" id="{C2A53DC0-1C1F-2848-A522-A7E1092B54A7}"/>
              </a:ext>
            </a:extLst>
          </p:cNvPr>
          <p:cNvSpPr>
            <a:spLocks noChangeArrowheads="1"/>
          </p:cNvSpPr>
          <p:nvPr/>
        </p:nvSpPr>
        <p:spPr bwMode="auto">
          <a:xfrm>
            <a:off x="1387476" y="2138642"/>
            <a:ext cx="224631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89094" name="对象 9">
            <a:extLst>
              <a:ext uri="{FF2B5EF4-FFF2-40B4-BE49-F238E27FC236}">
                <a16:creationId xmlns:a16="http://schemas.microsoft.com/office/drawing/2014/main" id="{8E53764D-5A2B-6349-A22E-01D2AEF27B66}"/>
              </a:ext>
            </a:extLst>
          </p:cNvPr>
          <p:cNvGraphicFramePr>
            <a:graphicFrameLocks noChangeAspect="1"/>
          </p:cNvGraphicFramePr>
          <p:nvPr>
            <p:extLst>
              <p:ext uri="{D42A27DB-BD31-4B8C-83A1-F6EECF244321}">
                <p14:modId xmlns:p14="http://schemas.microsoft.com/office/powerpoint/2010/main" val="1205225333"/>
              </p:ext>
            </p:extLst>
          </p:nvPr>
        </p:nvGraphicFramePr>
        <p:xfrm>
          <a:off x="2919491" y="1991797"/>
          <a:ext cx="4586288" cy="1309687"/>
        </p:xfrm>
        <a:graphic>
          <a:graphicData uri="http://schemas.openxmlformats.org/presentationml/2006/ole">
            <mc:AlternateContent xmlns:mc="http://schemas.openxmlformats.org/markup-compatibility/2006">
              <mc:Choice xmlns:v="urn:schemas-microsoft-com:vml" Requires="v">
                <p:oleObj spid="_x0000_s18434" r:id="rId3" imgW="43002200" imgH="12293600" progId="Equation.DSMT4">
                  <p:embed/>
                </p:oleObj>
              </mc:Choice>
              <mc:Fallback>
                <p:oleObj r:id="rId3" imgW="43002200" imgH="12293600"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91" y="1991797"/>
                        <a:ext cx="4586288"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7">
            <a:extLst>
              <a:ext uri="{FF2B5EF4-FFF2-40B4-BE49-F238E27FC236}">
                <a16:creationId xmlns:a16="http://schemas.microsoft.com/office/drawing/2014/main" id="{A841A077-6413-8E46-84D6-BF45C53FE13E}"/>
              </a:ext>
            </a:extLst>
          </p:cNvPr>
          <p:cNvSpPr>
            <a:spLocks noChangeArrowheads="1"/>
          </p:cNvSpPr>
          <p:nvPr/>
        </p:nvSpPr>
        <p:spPr bwMode="auto">
          <a:xfrm>
            <a:off x="2538413" y="4303991"/>
            <a:ext cx="93202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89096" name="对象 11">
            <a:extLst>
              <a:ext uri="{FF2B5EF4-FFF2-40B4-BE49-F238E27FC236}">
                <a16:creationId xmlns:a16="http://schemas.microsoft.com/office/drawing/2014/main" id="{8BE10200-47C5-8347-83E6-43B90C485FBE}"/>
              </a:ext>
            </a:extLst>
          </p:cNvPr>
          <p:cNvGraphicFramePr>
            <a:graphicFrameLocks noChangeAspect="1"/>
          </p:cNvGraphicFramePr>
          <p:nvPr>
            <p:extLst>
              <p:ext uri="{D42A27DB-BD31-4B8C-83A1-F6EECF244321}">
                <p14:modId xmlns:p14="http://schemas.microsoft.com/office/powerpoint/2010/main" val="592243485"/>
              </p:ext>
            </p:extLst>
          </p:nvPr>
        </p:nvGraphicFramePr>
        <p:xfrm>
          <a:off x="1173489" y="3635653"/>
          <a:ext cx="6995932" cy="588477"/>
        </p:xfrm>
        <a:graphic>
          <a:graphicData uri="http://schemas.openxmlformats.org/presentationml/2006/ole">
            <mc:AlternateContent xmlns:mc="http://schemas.openxmlformats.org/markup-compatibility/2006">
              <mc:Choice xmlns:v="urn:schemas-microsoft-com:vml" Requires="v">
                <p:oleObj spid="_x0000_s18435" r:id="rId5" imgW="76657200" imgH="6438900" progId="Equation.DSMT4">
                  <p:embed/>
                </p:oleObj>
              </mc:Choice>
              <mc:Fallback>
                <p:oleObj r:id="rId5" imgW="76657200" imgH="643890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489" y="3635653"/>
                        <a:ext cx="6995932" cy="588477"/>
                      </a:xfrm>
                      <a:prstGeom prst="rect">
                        <a:avLst/>
                      </a:prstGeom>
                      <a:noFill/>
                      <a:ln>
                        <a:noFill/>
                      </a:ln>
                    </p:spPr>
                  </p:pic>
                </p:oleObj>
              </mc:Fallback>
            </mc:AlternateContent>
          </a:graphicData>
        </a:graphic>
      </p:graphicFrame>
      <p:sp>
        <p:nvSpPr>
          <p:cNvPr id="13" name="Rectangle 8">
            <a:extLst>
              <a:ext uri="{FF2B5EF4-FFF2-40B4-BE49-F238E27FC236}">
                <a16:creationId xmlns:a16="http://schemas.microsoft.com/office/drawing/2014/main" id="{03B1D2EC-0A91-F242-A1F9-2DA171B76D7F}"/>
              </a:ext>
            </a:extLst>
          </p:cNvPr>
          <p:cNvSpPr>
            <a:spLocks noChangeArrowheads="1"/>
          </p:cNvSpPr>
          <p:nvPr/>
        </p:nvSpPr>
        <p:spPr bwMode="auto">
          <a:xfrm>
            <a:off x="2538413" y="5040591"/>
            <a:ext cx="93202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89098" name="对象 13">
            <a:extLst>
              <a:ext uri="{FF2B5EF4-FFF2-40B4-BE49-F238E27FC236}">
                <a16:creationId xmlns:a16="http://schemas.microsoft.com/office/drawing/2014/main" id="{592CCFC0-4DA8-574A-95B7-0D39CE22D5CA}"/>
              </a:ext>
            </a:extLst>
          </p:cNvPr>
          <p:cNvGraphicFramePr>
            <a:graphicFrameLocks noChangeAspect="1"/>
          </p:cNvGraphicFramePr>
          <p:nvPr>
            <p:extLst>
              <p:ext uri="{D42A27DB-BD31-4B8C-83A1-F6EECF244321}">
                <p14:modId xmlns:p14="http://schemas.microsoft.com/office/powerpoint/2010/main" val="3267540031"/>
              </p:ext>
            </p:extLst>
          </p:nvPr>
        </p:nvGraphicFramePr>
        <p:xfrm>
          <a:off x="1173489" y="4439857"/>
          <a:ext cx="10443887" cy="1222755"/>
        </p:xfrm>
        <a:graphic>
          <a:graphicData uri="http://schemas.openxmlformats.org/presentationml/2006/ole">
            <mc:AlternateContent xmlns:mc="http://schemas.openxmlformats.org/markup-compatibility/2006">
              <mc:Choice xmlns:v="urn:schemas-microsoft-com:vml" Requires="v">
                <p:oleObj spid="_x0000_s18436" r:id="rId7" imgW="139560300" imgH="13462000" progId="Equation.DSMT4">
                  <p:embed/>
                </p:oleObj>
              </mc:Choice>
              <mc:Fallback>
                <p:oleObj r:id="rId7" imgW="139560300" imgH="13462000" progId="Equation.DSMT4">
                  <p:embed/>
                  <p:pic>
                    <p:nvPicPr>
                      <p:cNvPr id="0"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3489" y="4439857"/>
                        <a:ext cx="10443887" cy="1222755"/>
                      </a:xfrm>
                      <a:prstGeom prst="rect">
                        <a:avLst/>
                      </a:prstGeom>
                      <a:noFill/>
                      <a:ln>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7E25F-705C-7448-8E10-AD967C550F1B}"/>
              </a:ext>
            </a:extLst>
          </p:cNvPr>
          <p:cNvSpPr>
            <a:spLocks noGrp="1"/>
          </p:cNvSpPr>
          <p:nvPr>
            <p:ph type="title"/>
          </p:nvPr>
        </p:nvSpPr>
        <p:spPr>
          <a:xfrm>
            <a:off x="899410" y="300716"/>
            <a:ext cx="9519510" cy="708025"/>
          </a:xfrm>
        </p:spPr>
        <p:txBody>
          <a:bodyPr/>
          <a:lstStyle/>
          <a:p>
            <a:r>
              <a:rPr kumimoji="1" lang="zh-CN" altLang="en-US" sz="4000" i="0" dirty="0">
                <a:latin typeface="微软雅黑" panose="020B0503020204020204" pitchFamily="34" charset="-122"/>
                <a:ea typeface="微软雅黑" panose="020B0503020204020204" pitchFamily="34" charset="-122"/>
              </a:rPr>
              <a:t>组合电路设计例</a:t>
            </a:r>
            <a:r>
              <a:rPr kumimoji="1" lang="en-US" altLang="zh-CN" sz="4000" i="0" dirty="0">
                <a:latin typeface="微软雅黑" panose="020B0503020204020204" pitchFamily="34" charset="-122"/>
                <a:ea typeface="微软雅黑" panose="020B0503020204020204" pitchFamily="34" charset="-122"/>
              </a:rPr>
              <a:t>1</a:t>
            </a:r>
            <a:r>
              <a:rPr kumimoji="1" lang="zh-CN" altLang="en-US" sz="4000" i="0" dirty="0">
                <a:latin typeface="微软雅黑" panose="020B0503020204020204" pitchFamily="34" charset="-122"/>
                <a:ea typeface="微软雅黑" panose="020B0503020204020204" pitchFamily="34" charset="-122"/>
              </a:rPr>
              <a:t>（续）</a:t>
            </a:r>
          </a:p>
        </p:txBody>
      </p:sp>
      <p:sp>
        <p:nvSpPr>
          <p:cNvPr id="90114" name="幻灯片编号占位符 3">
            <a:extLst>
              <a:ext uri="{FF2B5EF4-FFF2-40B4-BE49-F238E27FC236}">
                <a16:creationId xmlns:a16="http://schemas.microsoft.com/office/drawing/2014/main" id="{2E103664-69EB-9C4D-9BB2-3282DA308072}"/>
              </a:ext>
            </a:extLst>
          </p:cNvPr>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36CB9-905D-174E-B3DF-8824919744C0}" type="slidenum">
              <a:rPr lang="zh-CN" altLang="en-US">
                <a:solidFill>
                  <a:srgbClr val="0000B6"/>
                </a:solidFill>
                <a:latin typeface="Book Antiqua" panose="02040602050305030304" pitchFamily="18" charset="0"/>
                <a:ea typeface="宋体" panose="02010600030101010101" pitchFamily="2" charset="-122"/>
              </a:rPr>
              <a:pPr/>
              <a:t>37</a:t>
            </a:fld>
            <a:endParaRPr lang="en-US" altLang="zh-CN">
              <a:solidFill>
                <a:srgbClr val="0000B6"/>
              </a:solidFill>
              <a:latin typeface="Book Antiqua" panose="02040602050305030304" pitchFamily="18" charset="0"/>
              <a:ea typeface="宋体" panose="02010600030101010101" pitchFamily="2" charset="-122"/>
            </a:endParaRPr>
          </a:p>
        </p:txBody>
      </p:sp>
      <p:sp>
        <p:nvSpPr>
          <p:cNvPr id="90115" name="页脚占位符 4">
            <a:extLst>
              <a:ext uri="{FF2B5EF4-FFF2-40B4-BE49-F238E27FC236}">
                <a16:creationId xmlns:a16="http://schemas.microsoft.com/office/drawing/2014/main" id="{FD2E52D6-FD1B-1941-85C1-A9E921A25EAC}"/>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bg2"/>
                </a:solidFill>
              </a:rPr>
              <a:t>ZDMC – Lec. #5</a:t>
            </a:r>
          </a:p>
        </p:txBody>
      </p:sp>
      <p:sp>
        <p:nvSpPr>
          <p:cNvPr id="8" name="Rectangle 4">
            <a:extLst>
              <a:ext uri="{FF2B5EF4-FFF2-40B4-BE49-F238E27FC236}">
                <a16:creationId xmlns:a16="http://schemas.microsoft.com/office/drawing/2014/main" id="{CBBA9834-437C-F948-AF69-5CE22019B143}"/>
              </a:ext>
            </a:extLst>
          </p:cNvPr>
          <p:cNvSpPr>
            <a:spLocks noChangeArrowheads="1"/>
          </p:cNvSpPr>
          <p:nvPr/>
        </p:nvSpPr>
        <p:spPr bwMode="auto">
          <a:xfrm>
            <a:off x="2003426" y="2502178"/>
            <a:ext cx="13217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90117" name="对象 8">
            <a:extLst>
              <a:ext uri="{FF2B5EF4-FFF2-40B4-BE49-F238E27FC236}">
                <a16:creationId xmlns:a16="http://schemas.microsoft.com/office/drawing/2014/main" id="{1B6C495C-EDFD-164B-A874-30CFD2578FD9}"/>
              </a:ext>
            </a:extLst>
          </p:cNvPr>
          <p:cNvGraphicFramePr>
            <a:graphicFrameLocks noChangeAspect="1"/>
          </p:cNvGraphicFramePr>
          <p:nvPr>
            <p:extLst>
              <p:ext uri="{D42A27DB-BD31-4B8C-83A1-F6EECF244321}">
                <p14:modId xmlns:p14="http://schemas.microsoft.com/office/powerpoint/2010/main" val="2969901442"/>
              </p:ext>
            </p:extLst>
          </p:nvPr>
        </p:nvGraphicFramePr>
        <p:xfrm>
          <a:off x="2527301" y="2643049"/>
          <a:ext cx="6572250" cy="3984625"/>
        </p:xfrm>
        <a:graphic>
          <a:graphicData uri="http://schemas.openxmlformats.org/presentationml/2006/ole">
            <mc:AlternateContent xmlns:mc="http://schemas.openxmlformats.org/markup-compatibility/2006">
              <mc:Choice xmlns:v="urn:schemas-microsoft-com:vml" Requires="v">
                <p:oleObj spid="_x0000_s19458" r:id="rId3" imgW="5016500" imgH="3048000" progId="Visio.Drawing.11">
                  <p:embed/>
                </p:oleObj>
              </mc:Choice>
              <mc:Fallback>
                <p:oleObj r:id="rId3" imgW="5016500" imgH="3048000" progId="Visio.Drawing.11">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1" y="2643049"/>
                        <a:ext cx="657225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8" name="对象 9">
            <a:extLst>
              <a:ext uri="{FF2B5EF4-FFF2-40B4-BE49-F238E27FC236}">
                <a16:creationId xmlns:a16="http://schemas.microsoft.com/office/drawing/2014/main" id="{82A642CF-7771-C142-A9FF-7BD331B4F563}"/>
              </a:ext>
            </a:extLst>
          </p:cNvPr>
          <p:cNvGraphicFramePr>
            <a:graphicFrameLocks noChangeAspect="1"/>
          </p:cNvGraphicFramePr>
          <p:nvPr>
            <p:extLst>
              <p:ext uri="{D42A27DB-BD31-4B8C-83A1-F6EECF244321}">
                <p14:modId xmlns:p14="http://schemas.microsoft.com/office/powerpoint/2010/main" val="325631285"/>
              </p:ext>
            </p:extLst>
          </p:nvPr>
        </p:nvGraphicFramePr>
        <p:xfrm>
          <a:off x="691671" y="1618802"/>
          <a:ext cx="10802530" cy="1042848"/>
        </p:xfrm>
        <a:graphic>
          <a:graphicData uri="http://schemas.openxmlformats.org/presentationml/2006/ole">
            <mc:AlternateContent xmlns:mc="http://schemas.openxmlformats.org/markup-compatibility/2006">
              <mc:Choice xmlns:v="urn:schemas-microsoft-com:vml" Requires="v">
                <p:oleObj spid="_x0000_s19459" r:id="rId5" imgW="139560300" imgH="13462000" progId="Equation.DSMT4">
                  <p:embed/>
                </p:oleObj>
              </mc:Choice>
              <mc:Fallback>
                <p:oleObj r:id="rId5" imgW="139560300" imgH="13462000"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671" y="1618802"/>
                        <a:ext cx="10802530" cy="1042848"/>
                      </a:xfrm>
                      <a:prstGeom prst="rect">
                        <a:avLst/>
                      </a:prstGeom>
                      <a:noFill/>
                      <a:ln>
                        <a:noFill/>
                      </a:ln>
                    </p:spPr>
                  </p:pic>
                </p:oleObj>
              </mc:Fallback>
            </mc:AlternateContent>
          </a:graphicData>
        </a:graphic>
      </p:graphicFrame>
      <p:graphicFrame>
        <p:nvGraphicFramePr>
          <p:cNvPr id="90119" name="对象 10">
            <a:extLst>
              <a:ext uri="{FF2B5EF4-FFF2-40B4-BE49-F238E27FC236}">
                <a16:creationId xmlns:a16="http://schemas.microsoft.com/office/drawing/2014/main" id="{DBE14FBD-CF03-A740-B31B-C648624C6B49}"/>
              </a:ext>
            </a:extLst>
          </p:cNvPr>
          <p:cNvGraphicFramePr>
            <a:graphicFrameLocks noChangeAspect="1"/>
          </p:cNvGraphicFramePr>
          <p:nvPr>
            <p:extLst>
              <p:ext uri="{D42A27DB-BD31-4B8C-83A1-F6EECF244321}">
                <p14:modId xmlns:p14="http://schemas.microsoft.com/office/powerpoint/2010/main" val="1274071329"/>
              </p:ext>
            </p:extLst>
          </p:nvPr>
        </p:nvGraphicFramePr>
        <p:xfrm>
          <a:off x="721652" y="1008741"/>
          <a:ext cx="6361433" cy="534218"/>
        </p:xfrm>
        <a:graphic>
          <a:graphicData uri="http://schemas.openxmlformats.org/presentationml/2006/ole">
            <mc:AlternateContent xmlns:mc="http://schemas.openxmlformats.org/markup-compatibility/2006">
              <mc:Choice xmlns:v="urn:schemas-microsoft-com:vml" Requires="v">
                <p:oleObj spid="_x0000_s19460" r:id="rId7" imgW="76657200" imgH="6438900" progId="Equation.DSMT4">
                  <p:embed/>
                </p:oleObj>
              </mc:Choice>
              <mc:Fallback>
                <p:oleObj r:id="rId7" imgW="76657200" imgH="6438900"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652" y="1008741"/>
                        <a:ext cx="6361433" cy="534218"/>
                      </a:xfrm>
                      <a:prstGeom prst="rect">
                        <a:avLst/>
                      </a:prstGeom>
                      <a:noFill/>
                      <a:ln>
                        <a:noFill/>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编号占位符 1">
            <a:extLst>
              <a:ext uri="{FF2B5EF4-FFF2-40B4-BE49-F238E27FC236}">
                <a16:creationId xmlns:a16="http://schemas.microsoft.com/office/drawing/2014/main" id="{ABAFD899-1475-F643-9972-64110A175254}"/>
              </a:ext>
            </a:extLst>
          </p:cNvPr>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81B491-2146-AE4A-A43F-E9F3DEDF33C4}" type="slidenum">
              <a:rPr lang="zh-CN" altLang="en-US">
                <a:solidFill>
                  <a:srgbClr val="0000B6"/>
                </a:solidFill>
                <a:latin typeface="Book Antiqua" panose="02040602050305030304" pitchFamily="18" charset="0"/>
                <a:ea typeface="宋体" panose="02010600030101010101" pitchFamily="2" charset="-122"/>
              </a:rPr>
              <a:pPr/>
              <a:t>38</a:t>
            </a:fld>
            <a:endParaRPr lang="en-US" altLang="zh-CN">
              <a:solidFill>
                <a:srgbClr val="0000B6"/>
              </a:solidFill>
              <a:latin typeface="Book Antiqua" panose="02040602050305030304" pitchFamily="18" charset="0"/>
              <a:ea typeface="宋体" panose="02010600030101010101" pitchFamily="2" charset="-122"/>
            </a:endParaRPr>
          </a:p>
        </p:txBody>
      </p:sp>
      <p:sp>
        <p:nvSpPr>
          <p:cNvPr id="92162" name="页脚占位符 2">
            <a:extLst>
              <a:ext uri="{FF2B5EF4-FFF2-40B4-BE49-F238E27FC236}">
                <a16:creationId xmlns:a16="http://schemas.microsoft.com/office/drawing/2014/main" id="{D0607C80-A2F0-4644-B9AE-F6596393B598}"/>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bg2"/>
                </a:solidFill>
              </a:rPr>
              <a:t>ZDMC – Lec. #5</a:t>
            </a:r>
          </a:p>
        </p:txBody>
      </p:sp>
      <p:pic>
        <p:nvPicPr>
          <p:cNvPr id="2" name="图片 1">
            <a:extLst>
              <a:ext uri="{FF2B5EF4-FFF2-40B4-BE49-F238E27FC236}">
                <a16:creationId xmlns:a16="http://schemas.microsoft.com/office/drawing/2014/main" id="{64AD4C46-3C8D-49E5-9E22-6CB5B88EFEA1}"/>
              </a:ext>
            </a:extLst>
          </p:cNvPr>
          <p:cNvPicPr>
            <a:picLocks noChangeAspect="1"/>
          </p:cNvPicPr>
          <p:nvPr/>
        </p:nvPicPr>
        <p:blipFill>
          <a:blip r:embed="rId3"/>
          <a:stretch>
            <a:fillRect/>
          </a:stretch>
        </p:blipFill>
        <p:spPr>
          <a:xfrm>
            <a:off x="1178451" y="1174582"/>
            <a:ext cx="8574228" cy="3523530"/>
          </a:xfrm>
          <a:prstGeom prst="rect">
            <a:avLst/>
          </a:prstGeom>
        </p:spPr>
      </p:pic>
      <p:pic>
        <p:nvPicPr>
          <p:cNvPr id="4" name="图片 3">
            <a:extLst>
              <a:ext uri="{FF2B5EF4-FFF2-40B4-BE49-F238E27FC236}">
                <a16:creationId xmlns:a16="http://schemas.microsoft.com/office/drawing/2014/main" id="{8EBF08A4-AA20-42C2-B4EC-C676ADC97916}"/>
              </a:ext>
            </a:extLst>
          </p:cNvPr>
          <p:cNvPicPr>
            <a:picLocks noChangeAspect="1"/>
          </p:cNvPicPr>
          <p:nvPr/>
        </p:nvPicPr>
        <p:blipFill>
          <a:blip r:embed="rId4"/>
          <a:stretch>
            <a:fillRect/>
          </a:stretch>
        </p:blipFill>
        <p:spPr>
          <a:xfrm>
            <a:off x="1227349" y="5059780"/>
            <a:ext cx="8470233" cy="1339433"/>
          </a:xfrm>
          <a:prstGeom prst="rect">
            <a:avLst/>
          </a:prstGeom>
        </p:spPr>
      </p:pic>
      <p:sp>
        <p:nvSpPr>
          <p:cNvPr id="5" name="文本框 4">
            <a:extLst>
              <a:ext uri="{FF2B5EF4-FFF2-40B4-BE49-F238E27FC236}">
                <a16:creationId xmlns:a16="http://schemas.microsoft.com/office/drawing/2014/main" id="{19997A9D-28EC-4E06-BA5B-593683CF38B6}"/>
              </a:ext>
            </a:extLst>
          </p:cNvPr>
          <p:cNvSpPr txBox="1"/>
          <p:nvPr/>
        </p:nvSpPr>
        <p:spPr>
          <a:xfrm>
            <a:off x="3899792" y="4615422"/>
            <a:ext cx="3934090"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位加法器</a:t>
            </a:r>
            <a:r>
              <a:rPr lang="en-US" altLang="zh-CN" sz="2400" b="1" dirty="0">
                <a:latin typeface="微软雅黑" panose="020B0503020204020204" pitchFamily="34" charset="-122"/>
                <a:ea typeface="微软雅黑" panose="020B0503020204020204" pitchFamily="34" charset="-122"/>
              </a:rPr>
              <a:t>74HC283</a:t>
            </a:r>
            <a:r>
              <a:rPr lang="zh-CN" altLang="en-US" sz="2400" b="1" dirty="0">
                <a:latin typeface="微软雅黑" panose="020B0503020204020204" pitchFamily="34" charset="-122"/>
                <a:ea typeface="微软雅黑" panose="020B0503020204020204" pitchFamily="34" charset="-122"/>
              </a:rPr>
              <a:t>功能表</a:t>
            </a:r>
          </a:p>
        </p:txBody>
      </p:sp>
      <p:sp>
        <p:nvSpPr>
          <p:cNvPr id="9" name="文本框 8">
            <a:extLst>
              <a:ext uri="{FF2B5EF4-FFF2-40B4-BE49-F238E27FC236}">
                <a16:creationId xmlns:a16="http://schemas.microsoft.com/office/drawing/2014/main" id="{2B87A2EE-BF0D-469A-8E0A-52FF56B38D63}"/>
              </a:ext>
            </a:extLst>
          </p:cNvPr>
          <p:cNvSpPr txBox="1"/>
          <p:nvPr/>
        </p:nvSpPr>
        <p:spPr>
          <a:xfrm>
            <a:off x="3994369" y="819392"/>
            <a:ext cx="374493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位比较器</a:t>
            </a:r>
            <a:r>
              <a:rPr lang="en-US" altLang="zh-CN" sz="2400" b="1" dirty="0">
                <a:latin typeface="微软雅黑" panose="020B0503020204020204" pitchFamily="34" charset="-122"/>
                <a:ea typeface="微软雅黑" panose="020B0503020204020204" pitchFamily="34" charset="-122"/>
              </a:rPr>
              <a:t>74HC85</a:t>
            </a:r>
            <a:r>
              <a:rPr lang="zh-CN" altLang="en-US" sz="2400" b="1" dirty="0">
                <a:latin typeface="微软雅黑" panose="020B0503020204020204" pitchFamily="34" charset="-122"/>
                <a:ea typeface="微软雅黑" panose="020B0503020204020204" pitchFamily="34" charset="-122"/>
              </a:rPr>
              <a:t>功能表</a:t>
            </a:r>
          </a:p>
        </p:txBody>
      </p:sp>
      <p:pic>
        <p:nvPicPr>
          <p:cNvPr id="7" name="图片 6">
            <a:extLst>
              <a:ext uri="{FF2B5EF4-FFF2-40B4-BE49-F238E27FC236}">
                <a16:creationId xmlns:a16="http://schemas.microsoft.com/office/drawing/2014/main" id="{BABBB647-A7E9-4D2E-90DC-007138F4AF8A}"/>
              </a:ext>
            </a:extLst>
          </p:cNvPr>
          <p:cNvPicPr>
            <a:picLocks noChangeAspect="1"/>
          </p:cNvPicPr>
          <p:nvPr/>
        </p:nvPicPr>
        <p:blipFill>
          <a:blip r:embed="rId5"/>
          <a:stretch>
            <a:fillRect/>
          </a:stretch>
        </p:blipFill>
        <p:spPr>
          <a:xfrm>
            <a:off x="9857017" y="830849"/>
            <a:ext cx="1713775" cy="2886064"/>
          </a:xfrm>
          <a:prstGeom prst="rect">
            <a:avLst/>
          </a:prstGeom>
        </p:spPr>
      </p:pic>
      <p:pic>
        <p:nvPicPr>
          <p:cNvPr id="8" name="图片 7">
            <a:extLst>
              <a:ext uri="{FF2B5EF4-FFF2-40B4-BE49-F238E27FC236}">
                <a16:creationId xmlns:a16="http://schemas.microsoft.com/office/drawing/2014/main" id="{DF4515B9-2C9C-4D3F-B82C-C3C298084741}"/>
              </a:ext>
            </a:extLst>
          </p:cNvPr>
          <p:cNvPicPr>
            <a:picLocks noChangeAspect="1"/>
          </p:cNvPicPr>
          <p:nvPr/>
        </p:nvPicPr>
        <p:blipFill>
          <a:blip r:embed="rId6"/>
          <a:stretch>
            <a:fillRect/>
          </a:stretch>
        </p:blipFill>
        <p:spPr>
          <a:xfrm>
            <a:off x="9990928" y="3819473"/>
            <a:ext cx="1624348" cy="2978872"/>
          </a:xfrm>
          <a:prstGeom prst="rect">
            <a:avLst/>
          </a:prstGeom>
        </p:spPr>
      </p:pic>
      <p:sp>
        <p:nvSpPr>
          <p:cNvPr id="13" name="标题 1">
            <a:extLst>
              <a:ext uri="{FF2B5EF4-FFF2-40B4-BE49-F238E27FC236}">
                <a16:creationId xmlns:a16="http://schemas.microsoft.com/office/drawing/2014/main" id="{7F2CD848-775C-4D0F-85FF-AAB61936630F}"/>
              </a:ext>
            </a:extLst>
          </p:cNvPr>
          <p:cNvSpPr txBox="1">
            <a:spLocks/>
          </p:cNvSpPr>
          <p:nvPr/>
        </p:nvSpPr>
        <p:spPr>
          <a:xfrm>
            <a:off x="914400" y="228600"/>
            <a:ext cx="10363200" cy="600662"/>
          </a:xfrm>
          <a:prstGeom prst="rect">
            <a:avLst/>
          </a:prstGeom>
        </p:spPr>
        <p:txBody>
          <a:bodyPr/>
          <a:lstStyle>
            <a:lvl1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9pPr>
          </a:lstStyle>
          <a:p>
            <a:r>
              <a:rPr lang="zh-CN" altLang="en-US" sz="4000" i="0" kern="0" dirty="0">
                <a:latin typeface="微软雅黑" panose="020B0503020204020204" pitchFamily="34" charset="-122"/>
                <a:ea typeface="微软雅黑" panose="020B0503020204020204" pitchFamily="34" charset="-122"/>
              </a:rPr>
              <a:t>组合电路设计例</a:t>
            </a:r>
            <a:r>
              <a:rPr lang="en-US" altLang="zh-CN" sz="4000" i="0" kern="0" dirty="0">
                <a:latin typeface="微软雅黑" panose="020B0503020204020204" pitchFamily="34" charset="-122"/>
                <a:ea typeface="微软雅黑" panose="020B0503020204020204" pitchFamily="34" charset="-122"/>
              </a:rPr>
              <a:t>2</a:t>
            </a:r>
            <a:endParaRPr lang="zh-CN" altLang="en-US" sz="4000" i="0" kern="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C1B73-DEB7-3F47-9D49-7B2F39589285}"/>
              </a:ext>
            </a:extLst>
          </p:cNvPr>
          <p:cNvSpPr>
            <a:spLocks noGrp="1"/>
          </p:cNvSpPr>
          <p:nvPr>
            <p:ph type="title"/>
          </p:nvPr>
        </p:nvSpPr>
        <p:spPr/>
        <p:txBody>
          <a:bodyPr/>
          <a:lstStyle/>
          <a:p>
            <a:r>
              <a:rPr lang="zh-CN" altLang="en-US" sz="4000" i="0" dirty="0">
                <a:latin typeface="微软雅黑" panose="020B0503020204020204" pitchFamily="34" charset="-122"/>
                <a:ea typeface="微软雅黑" panose="020B0503020204020204" pitchFamily="34" charset="-122"/>
              </a:rPr>
              <a:t>组合电路设计例</a:t>
            </a:r>
            <a:r>
              <a:rPr lang="en-US" altLang="zh-CN" sz="4000" i="0" dirty="0">
                <a:latin typeface="微软雅黑" panose="020B0503020204020204" pitchFamily="34" charset="-122"/>
                <a:ea typeface="微软雅黑" panose="020B0503020204020204" pitchFamily="34" charset="-122"/>
              </a:rPr>
              <a:t>2</a:t>
            </a:r>
            <a:endParaRPr lang="zh-CN" altLang="en-US" sz="4000" i="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CE9F08F-E789-9A4F-9DF8-740A71DADF5C}"/>
              </a:ext>
            </a:extLst>
          </p:cNvPr>
          <p:cNvSpPr>
            <a:spLocks noGrp="1"/>
          </p:cNvSpPr>
          <p:nvPr>
            <p:ph idx="1"/>
          </p:nvPr>
        </p:nvSpPr>
        <p:spPr>
          <a:xfrm>
            <a:off x="1081859" y="1523065"/>
            <a:ext cx="10363200" cy="4114800"/>
          </a:xfrm>
        </p:spPr>
        <p:txBody>
          <a:bodyPr/>
          <a:lstStyle/>
          <a:p>
            <a:r>
              <a:rPr lang="zh-CN" altLang="zh-CN" b="1" dirty="0">
                <a:latin typeface="微软雅黑" panose="020B0503020204020204" pitchFamily="34" charset="-122"/>
                <a:ea typeface="微软雅黑" panose="020B0503020204020204" pitchFamily="34" charset="-122"/>
              </a:rPr>
              <a:t>已知</a:t>
            </a:r>
            <a:r>
              <a:rPr lang="en-US" altLang="zh-CN" b="1" dirty="0">
                <a:latin typeface="微软雅黑" panose="020B0503020204020204" pitchFamily="34" charset="-122"/>
                <a:ea typeface="微软雅黑" panose="020B0503020204020204" pitchFamily="34" charset="-122"/>
              </a:rPr>
              <a:t>A</a:t>
            </a:r>
            <a:r>
              <a:rPr lang="zh-CN" altLang="zh-CN"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B</a:t>
            </a:r>
            <a:r>
              <a:rPr lang="zh-CN" altLang="zh-CN" b="1" dirty="0">
                <a:latin typeface="微软雅黑" panose="020B0503020204020204" pitchFamily="34" charset="-122"/>
                <a:ea typeface="微软雅黑" panose="020B0503020204020204" pitchFamily="34" charset="-122"/>
              </a:rPr>
              <a:t>分别为</a:t>
            </a:r>
            <a:r>
              <a:rPr lang="en-US" altLang="zh-CN" b="1" dirty="0">
                <a:latin typeface="微软雅黑" panose="020B0503020204020204" pitchFamily="34" charset="-122"/>
                <a:ea typeface="微软雅黑" panose="020B0503020204020204" pitchFamily="34" charset="-122"/>
              </a:rPr>
              <a:t>4</a:t>
            </a:r>
            <a:r>
              <a:rPr lang="zh-CN" altLang="zh-CN" b="1" dirty="0">
                <a:latin typeface="微软雅黑" panose="020B0503020204020204" pitchFamily="34" charset="-122"/>
                <a:ea typeface="微软雅黑" panose="020B0503020204020204" pitchFamily="34" charset="-122"/>
              </a:rPr>
              <a:t>位二进制变量，试使用一片</a:t>
            </a:r>
            <a:r>
              <a:rPr lang="en-US" altLang="zh-CN" b="1" dirty="0">
                <a:latin typeface="微软雅黑" panose="020B0503020204020204" pitchFamily="34" charset="-122"/>
                <a:ea typeface="微软雅黑" panose="020B0503020204020204" pitchFamily="34" charset="-122"/>
              </a:rPr>
              <a:t>74HC85</a:t>
            </a:r>
            <a:r>
              <a:rPr lang="zh-CN" altLang="zh-CN" b="1" dirty="0">
                <a:latin typeface="微软雅黑" panose="020B0503020204020204" pitchFamily="34" charset="-122"/>
                <a:ea typeface="微软雅黑" panose="020B0503020204020204" pitchFamily="34" charset="-122"/>
              </a:rPr>
              <a:t>四位比较器、一片</a:t>
            </a:r>
            <a:r>
              <a:rPr lang="en-US" altLang="zh-CN" b="1" dirty="0">
                <a:latin typeface="微软雅黑" panose="020B0503020204020204" pitchFamily="34" charset="-122"/>
                <a:ea typeface="微软雅黑" panose="020B0503020204020204" pitchFamily="34" charset="-122"/>
              </a:rPr>
              <a:t>74HC283</a:t>
            </a:r>
            <a:r>
              <a:rPr lang="zh-CN" altLang="zh-CN" b="1" dirty="0">
                <a:latin typeface="微软雅黑" panose="020B0503020204020204" pitchFamily="34" charset="-122"/>
                <a:ea typeface="微软雅黑" panose="020B0503020204020204" pitchFamily="34" charset="-122"/>
              </a:rPr>
              <a:t>四位加法器以及若干门电路实现如下功能。</a:t>
            </a:r>
            <a:r>
              <a:rPr lang="en-US" altLang="zh-CN" b="1" dirty="0">
                <a:latin typeface="微软雅黑" panose="020B0503020204020204" pitchFamily="34" charset="-122"/>
                <a:ea typeface="微软雅黑" panose="020B0503020204020204" pitchFamily="34" charset="-122"/>
              </a:rPr>
              <a:t> S = |A-B|</a:t>
            </a:r>
            <a:r>
              <a:rPr lang="zh-CN"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当 </a:t>
            </a:r>
            <a:r>
              <a:rPr lang="en-US" altLang="zh-CN" b="1" dirty="0">
                <a:latin typeface="微软雅黑" panose="020B0503020204020204" pitchFamily="34" charset="-122"/>
                <a:ea typeface="微软雅黑" panose="020B0503020204020204" pitchFamily="34" charset="-122"/>
              </a:rPr>
              <a:t>A&gt;B, S = A+B</a:t>
            </a:r>
            <a:r>
              <a:rPr lang="en-US" altLang="zh-CN" b="1" dirty="0">
                <a:latin typeface="+mn-ea"/>
              </a:rPr>
              <a:t>’</a:t>
            </a:r>
            <a:r>
              <a:rPr lang="en-US" altLang="zh-CN" b="1" dirty="0">
                <a:latin typeface="微软雅黑" panose="020B0503020204020204" pitchFamily="34" charset="-122"/>
                <a:ea typeface="微软雅黑" panose="020B0503020204020204" pitchFamily="34" charset="-122"/>
              </a:rPr>
              <a:t>+1 =A-B</a:t>
            </a:r>
          </a:p>
          <a:p>
            <a:r>
              <a:rPr lang="zh-CN" altLang="en-US" b="1" dirty="0">
                <a:latin typeface="微软雅黑" panose="020B0503020204020204" pitchFamily="34" charset="-122"/>
                <a:ea typeface="微软雅黑" panose="020B0503020204020204" pitchFamily="34" charset="-122"/>
              </a:rPr>
              <a:t>当 </a:t>
            </a:r>
            <a:r>
              <a:rPr lang="en-US" altLang="zh-CN" b="1" dirty="0">
                <a:latin typeface="微软雅黑" panose="020B0503020204020204" pitchFamily="34" charset="-122"/>
                <a:ea typeface="微软雅黑" panose="020B0503020204020204" pitchFamily="34" charset="-122"/>
              </a:rPr>
              <a:t>A&lt;B, S = B-A = A</a:t>
            </a:r>
            <a:r>
              <a:rPr lang="zh-CN" altLang="en-US" b="1" dirty="0">
                <a:latin typeface="+mn-ea"/>
              </a:rPr>
              <a:t>’</a:t>
            </a:r>
            <a:r>
              <a:rPr lang="en-US" altLang="zh-CN" b="1" dirty="0">
                <a:latin typeface="微软雅黑" panose="020B0503020204020204" pitchFamily="34" charset="-122"/>
                <a:ea typeface="微软雅黑" panose="020B0503020204020204" pitchFamily="34" charset="-122"/>
              </a:rPr>
              <a:t>+B+1</a:t>
            </a:r>
            <a:endParaRPr lang="zh-CN" altLang="en-US" b="1" dirty="0">
              <a:latin typeface="微软雅黑" panose="020B0503020204020204" pitchFamily="34" charset="-122"/>
              <a:ea typeface="微软雅黑" panose="020B0503020204020204" pitchFamily="34" charset="-122"/>
            </a:endParaRPr>
          </a:p>
        </p:txBody>
      </p:sp>
      <p:sp>
        <p:nvSpPr>
          <p:cNvPr id="91139" name="幻灯片编号占位符 3">
            <a:extLst>
              <a:ext uri="{FF2B5EF4-FFF2-40B4-BE49-F238E27FC236}">
                <a16:creationId xmlns:a16="http://schemas.microsoft.com/office/drawing/2014/main" id="{6A701CAE-CBB2-A241-8BC6-0AE8B798C655}"/>
              </a:ext>
            </a:extLst>
          </p:cNvPr>
          <p:cNvSpPr>
            <a:spLocks noGrp="1"/>
          </p:cNvSpPr>
          <p:nvPr>
            <p:ph type="sldNum"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C646AD-AEC0-B849-B343-EE9AF622BF5E}" type="slidenum">
              <a:rPr lang="zh-CN" altLang="en-US" smtClean="0"/>
              <a:pPr/>
              <a:t>39</a:t>
            </a:fld>
            <a:endParaRPr lang="en-US" altLang="zh-CN"/>
          </a:p>
        </p:txBody>
      </p:sp>
      <p:sp>
        <p:nvSpPr>
          <p:cNvPr id="91140" name="页脚占位符 4">
            <a:extLst>
              <a:ext uri="{FF2B5EF4-FFF2-40B4-BE49-F238E27FC236}">
                <a16:creationId xmlns:a16="http://schemas.microsoft.com/office/drawing/2014/main" id="{5DF903EF-6411-8541-9DA8-C2216DDEA5FF}"/>
              </a:ext>
            </a:extLst>
          </p:cNvPr>
          <p:cNvSpPr>
            <a:spLocks noGrp="1"/>
          </p:cNvSpPr>
          <p:nvPr>
            <p:ph type="ftr"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t>ZDMC – Lec. #5</a:t>
            </a:r>
          </a:p>
        </p:txBody>
      </p:sp>
      <p:pic>
        <p:nvPicPr>
          <p:cNvPr id="91141" name="图片 6">
            <a:extLst>
              <a:ext uri="{FF2B5EF4-FFF2-40B4-BE49-F238E27FC236}">
                <a16:creationId xmlns:a16="http://schemas.microsoft.com/office/drawing/2014/main" id="{887E0A96-DA65-D443-B546-94454EA32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8067" y="3121678"/>
            <a:ext cx="6726343" cy="327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a:extLst>
              <a:ext uri="{FF2B5EF4-FFF2-40B4-BE49-F238E27FC236}">
                <a16:creationId xmlns:a16="http://schemas.microsoft.com/office/drawing/2014/main" id="{30626896-F599-4045-A43B-0C23BE9C94A2}"/>
              </a:ext>
            </a:extLst>
          </p:cNvPr>
          <p:cNvGraphicFramePr>
            <a:graphicFrameLocks noChangeAspect="1"/>
          </p:cNvGraphicFramePr>
          <p:nvPr>
            <p:extLst>
              <p:ext uri="{D42A27DB-BD31-4B8C-83A1-F6EECF244321}">
                <p14:modId xmlns:p14="http://schemas.microsoft.com/office/powerpoint/2010/main" val="351674286"/>
              </p:ext>
            </p:extLst>
          </p:nvPr>
        </p:nvGraphicFramePr>
        <p:xfrm>
          <a:off x="9449330" y="5883335"/>
          <a:ext cx="1404937" cy="458787"/>
        </p:xfrm>
        <a:graphic>
          <a:graphicData uri="http://schemas.openxmlformats.org/presentationml/2006/ole">
            <mc:AlternateContent xmlns:mc="http://schemas.openxmlformats.org/markup-compatibility/2006">
              <mc:Choice xmlns:v="urn:schemas-microsoft-com:vml" Requires="v">
                <p:oleObj spid="_x0000_s20482" name="包装程序外壳对象" showAsIcon="1" r:id="rId4" imgW="1404720" imgH="459360" progId="Package">
                  <p:embed/>
                </p:oleObj>
              </mc:Choice>
              <mc:Fallback>
                <p:oleObj name="包装程序外壳对象" showAsIcon="1" r:id="rId4" imgW="1404720" imgH="459360" progId="Package">
                  <p:embed/>
                  <p:pic>
                    <p:nvPicPr>
                      <p:cNvPr id="0" name=""/>
                      <p:cNvPicPr/>
                      <p:nvPr/>
                    </p:nvPicPr>
                    <p:blipFill>
                      <a:blip r:embed="rId5"/>
                      <a:stretch>
                        <a:fillRect/>
                      </a:stretch>
                    </p:blipFill>
                    <p:spPr>
                      <a:xfrm>
                        <a:off x="9449330" y="5883335"/>
                        <a:ext cx="1404937" cy="458787"/>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411F6099-5484-EF4D-90CC-90C72C8B26A3}"/>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C3E9BC1F-15A3-6346-9893-DF29ED8538B6}" type="slidenum">
              <a:rPr lang="zh-CN" altLang="en-US" smtClean="0">
                <a:solidFill>
                  <a:srgbClr val="0000B6"/>
                </a:solidFill>
                <a:latin typeface="Book Antiqua" charset="0"/>
              </a:rPr>
              <a:pPr>
                <a:defRPr/>
              </a:pPr>
              <a:t>4</a:t>
            </a:fld>
            <a:endParaRPr lang="en-US" altLang="zh-CN">
              <a:solidFill>
                <a:srgbClr val="0000B6"/>
              </a:solidFill>
              <a:latin typeface="Book Antiqua" charset="0"/>
            </a:endParaRPr>
          </a:p>
        </p:txBody>
      </p:sp>
      <p:sp>
        <p:nvSpPr>
          <p:cNvPr id="33794" name="页脚占位符 6">
            <a:extLst>
              <a:ext uri="{FF2B5EF4-FFF2-40B4-BE49-F238E27FC236}">
                <a16:creationId xmlns:a16="http://schemas.microsoft.com/office/drawing/2014/main" id="{F4EAB67E-B134-8641-97CA-B442D949362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69410" name="Rectangle 2">
            <a:extLst>
              <a:ext uri="{FF2B5EF4-FFF2-40B4-BE49-F238E27FC236}">
                <a16:creationId xmlns:a16="http://schemas.microsoft.com/office/drawing/2014/main" id="{D1AD7989-A381-DD44-8CAA-A36FCB713623}"/>
              </a:ext>
            </a:extLst>
          </p:cNvPr>
          <p:cNvSpPr>
            <a:spLocks noGrp="1" noChangeArrowheads="1"/>
          </p:cNvSpPr>
          <p:nvPr>
            <p:ph type="title"/>
          </p:nvPr>
        </p:nvSpPr>
        <p:spPr/>
        <p:txBody>
          <a:bodyPr/>
          <a:lstStyle/>
          <a:p>
            <a:pPr eaLnBrk="1" hangingPunct="1">
              <a:defRPr/>
            </a:pPr>
            <a:r>
              <a:rPr lang="en-US" altLang="zh-CN" sz="4000" i="0" dirty="0">
                <a:latin typeface="微软雅黑" panose="020B0503020204020204" pitchFamily="34" charset="-122"/>
                <a:ea typeface="微软雅黑" panose="020B0503020204020204" pitchFamily="34" charset="-122"/>
              </a:rPr>
              <a:t>4</a:t>
            </a:r>
            <a:r>
              <a:rPr lang="zh-CN" altLang="en-US" sz="4000" i="0" dirty="0">
                <a:latin typeface="微软雅黑" panose="020B0503020204020204" pitchFamily="34" charset="-122"/>
                <a:ea typeface="微软雅黑" panose="020B0503020204020204" pitchFamily="34" charset="-122"/>
              </a:rPr>
              <a:t>选</a:t>
            </a:r>
            <a:r>
              <a:rPr lang="en-US" altLang="zh-CN" sz="4000" i="0" dirty="0">
                <a:latin typeface="微软雅黑" panose="020B0503020204020204" pitchFamily="34" charset="-122"/>
                <a:ea typeface="微软雅黑" panose="020B0503020204020204" pitchFamily="34" charset="-122"/>
              </a:rPr>
              <a:t>1</a:t>
            </a:r>
            <a:r>
              <a:rPr lang="en-US" altLang="zh-CN" sz="4000" dirty="0">
                <a:latin typeface="微软雅黑" panose="020B0503020204020204" pitchFamily="34" charset="-122"/>
                <a:ea typeface="微软雅黑" panose="020B0503020204020204" pitchFamily="34" charset="-122"/>
              </a:rPr>
              <a:t> </a:t>
            </a:r>
            <a:r>
              <a:rPr lang="zh-CN" altLang="en-US" sz="4000" i="0" dirty="0">
                <a:latin typeface="微软雅黑" panose="020B0503020204020204" pitchFamily="34" charset="-122"/>
                <a:ea typeface="微软雅黑" panose="020B0503020204020204" pitchFamily="34" charset="-122"/>
              </a:rPr>
              <a:t>选择器</a:t>
            </a:r>
            <a:endParaRPr lang="en-US" altLang="zh-CN" sz="4000" i="0" dirty="0">
              <a:latin typeface="微软雅黑" panose="020B0503020204020204" pitchFamily="34" charset="-122"/>
              <a:ea typeface="微软雅黑" panose="020B0503020204020204" pitchFamily="34" charset="-122"/>
            </a:endParaRPr>
          </a:p>
        </p:txBody>
      </p:sp>
      <p:sp>
        <p:nvSpPr>
          <p:cNvPr id="6149" name="Rectangle 3">
            <a:extLst>
              <a:ext uri="{FF2B5EF4-FFF2-40B4-BE49-F238E27FC236}">
                <a16:creationId xmlns:a16="http://schemas.microsoft.com/office/drawing/2014/main" id="{A7D9F357-6982-2D41-A701-EAE8AA8FA731}"/>
              </a:ext>
            </a:extLst>
          </p:cNvPr>
          <p:cNvSpPr>
            <a:spLocks noGrp="1" noChangeArrowheads="1"/>
          </p:cNvSpPr>
          <p:nvPr>
            <p:ph type="body" sz="half" idx="1"/>
          </p:nvPr>
        </p:nvSpPr>
        <p:spPr>
          <a:xfrm>
            <a:off x="914400" y="1597026"/>
            <a:ext cx="5080000" cy="4270374"/>
          </a:xfrm>
        </p:spPr>
        <p:txBody>
          <a:bodyPr/>
          <a:lstStyle/>
          <a:p>
            <a:pPr eaLnBrk="1" hangingPunct="1">
              <a:buFont typeface="Wingdings" charset="2"/>
              <a:buChar char="q"/>
              <a:defRPr/>
            </a:pPr>
            <a:r>
              <a:rPr lang="zh-CN" altLang="en-US" sz="3200" dirty="0">
                <a:latin typeface="+mj-ea"/>
                <a:ea typeface="+mj-ea"/>
              </a:rPr>
              <a:t>四选一数据选择器逻辑图</a:t>
            </a:r>
          </a:p>
          <a:p>
            <a:pPr eaLnBrk="1" hangingPunct="1">
              <a:buFont typeface="Wingdings" charset="2"/>
              <a:buNone/>
              <a:defRPr/>
            </a:pPr>
            <a:endParaRPr lang="en-US" altLang="zh-CN" sz="2000" dirty="0"/>
          </a:p>
        </p:txBody>
      </p:sp>
      <p:graphicFrame>
        <p:nvGraphicFramePr>
          <p:cNvPr id="33797" name="Object 4">
            <a:extLst>
              <a:ext uri="{FF2B5EF4-FFF2-40B4-BE49-F238E27FC236}">
                <a16:creationId xmlns:a16="http://schemas.microsoft.com/office/drawing/2014/main" id="{E14B4324-7A13-DF41-BD9E-59E923A86558}"/>
              </a:ext>
            </a:extLst>
          </p:cNvPr>
          <p:cNvGraphicFramePr>
            <a:graphicFrameLocks noGrp="1" noChangeAspect="1"/>
          </p:cNvGraphicFramePr>
          <p:nvPr>
            <p:ph sz="quarter" idx="2"/>
            <p:extLst>
              <p:ext uri="{D42A27DB-BD31-4B8C-83A1-F6EECF244321}">
                <p14:modId xmlns:p14="http://schemas.microsoft.com/office/powerpoint/2010/main" val="2448213248"/>
              </p:ext>
            </p:extLst>
          </p:nvPr>
        </p:nvGraphicFramePr>
        <p:xfrm>
          <a:off x="1898649" y="2378075"/>
          <a:ext cx="4138613" cy="3489325"/>
        </p:xfrm>
        <a:graphic>
          <a:graphicData uri="http://schemas.openxmlformats.org/presentationml/2006/ole">
            <mc:AlternateContent xmlns:mc="http://schemas.openxmlformats.org/markup-compatibility/2006">
              <mc:Choice xmlns:v="urn:schemas-microsoft-com:vml" Requires="v">
                <p:oleObj spid="_x0000_s2050" name="Visio" r:id="rId4" imgW="2984500" imgH="2514600" progId="Visio.Drawing.11">
                  <p:embed/>
                </p:oleObj>
              </mc:Choice>
              <mc:Fallback>
                <p:oleObj name="Visio" r:id="rId4" imgW="2984500" imgH="25146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49" y="2378075"/>
                        <a:ext cx="4138613"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5">
            <a:extLst>
              <a:ext uri="{FF2B5EF4-FFF2-40B4-BE49-F238E27FC236}">
                <a16:creationId xmlns:a16="http://schemas.microsoft.com/office/drawing/2014/main" id="{0BA7A48C-BD2B-9646-99AF-53DC8A968CB0}"/>
              </a:ext>
            </a:extLst>
          </p:cNvPr>
          <p:cNvSpPr>
            <a:spLocks noChangeArrowheads="1"/>
          </p:cNvSpPr>
          <p:nvPr/>
        </p:nvSpPr>
        <p:spPr bwMode="auto">
          <a:xfrm>
            <a:off x="6219271" y="1597700"/>
            <a:ext cx="38100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315263"/>
              </a:buClr>
              <a:buSzPct val="75000"/>
              <a:buFont typeface="Wingdings" charset="2"/>
              <a:buChar char="q"/>
              <a:defRPr/>
            </a:pPr>
            <a:r>
              <a:rPr lang="zh-CN" altLang="en-US" sz="3200" dirty="0">
                <a:solidFill>
                  <a:srgbClr val="315263"/>
                </a:solidFill>
              </a:rPr>
              <a:t>功能表</a:t>
            </a:r>
          </a:p>
          <a:p>
            <a:pPr eaLnBrk="1" hangingPunct="1">
              <a:spcBef>
                <a:spcPct val="20000"/>
              </a:spcBef>
              <a:buClr>
                <a:srgbClr val="315263"/>
              </a:buClr>
              <a:buSzPct val="75000"/>
              <a:buFont typeface="Wingdings" charset="2"/>
              <a:buNone/>
              <a:defRPr/>
            </a:pPr>
            <a:endParaRPr lang="en-US" altLang="zh-CN" sz="2000" dirty="0">
              <a:solidFill>
                <a:srgbClr val="315263"/>
              </a:solidFill>
            </a:endParaRPr>
          </a:p>
        </p:txBody>
      </p:sp>
      <p:graphicFrame>
        <p:nvGraphicFramePr>
          <p:cNvPr id="1169414" name="Group 6">
            <a:extLst>
              <a:ext uri="{FF2B5EF4-FFF2-40B4-BE49-F238E27FC236}">
                <a16:creationId xmlns:a16="http://schemas.microsoft.com/office/drawing/2014/main" id="{338C32AC-957B-AD40-AEC2-778A228406D6}"/>
              </a:ext>
            </a:extLst>
          </p:cNvPr>
          <p:cNvGraphicFramePr>
            <a:graphicFrameLocks noGrp="1"/>
          </p:cNvGraphicFramePr>
          <p:nvPr>
            <p:ph sz="quarter" idx="3"/>
            <p:extLst>
              <p:ext uri="{D42A27DB-BD31-4B8C-83A1-F6EECF244321}">
                <p14:modId xmlns:p14="http://schemas.microsoft.com/office/powerpoint/2010/main" val="2664652835"/>
              </p:ext>
            </p:extLst>
          </p:nvPr>
        </p:nvGraphicFramePr>
        <p:xfrm>
          <a:off x="6797676" y="2740818"/>
          <a:ext cx="2301875" cy="1982789"/>
        </p:xfrm>
        <a:graphic>
          <a:graphicData uri="http://schemas.openxmlformats.org/drawingml/2006/table">
            <a:tbl>
              <a:tblPr/>
              <a:tblGrid>
                <a:gridCol w="766762">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766763">
                  <a:extLst>
                    <a:ext uri="{9D8B030D-6E8A-4147-A177-3AD203B41FA5}">
                      <a16:colId xmlns:a16="http://schemas.microsoft.com/office/drawing/2014/main" val="20002"/>
                    </a:ext>
                  </a:extLst>
                </a:gridCol>
              </a:tblGrid>
              <a:tr h="396783">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A1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A0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Y</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2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D0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783">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D1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20">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a:ln>
                            <a:noFill/>
                          </a:ln>
                          <a:solidFill>
                            <a:srgbClr val="315263"/>
                          </a:solidFill>
                          <a:effectLst/>
                          <a:latin typeface="Arial" charset="0"/>
                          <a:ea typeface="宋体" pitchFamily="2" charset="-122"/>
                        </a:rPr>
                        <a:t>D2</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783">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a:ln>
                            <a:noFill/>
                          </a:ln>
                          <a:solidFill>
                            <a:srgbClr val="315263"/>
                          </a:solidFill>
                          <a:effectLst/>
                          <a:latin typeface="Arial" charset="0"/>
                          <a:ea typeface="宋体" pitchFamily="2" charset="-122"/>
                        </a:rPr>
                        <a:t>D3</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178" name="Rectangle 32">
            <a:extLst>
              <a:ext uri="{FF2B5EF4-FFF2-40B4-BE49-F238E27FC236}">
                <a16:creationId xmlns:a16="http://schemas.microsoft.com/office/drawing/2014/main" id="{18718BD8-8D18-8345-BC44-ACE8CF3D2324}"/>
              </a:ext>
            </a:extLst>
          </p:cNvPr>
          <p:cNvSpPr>
            <a:spLocks noChangeArrowheads="1"/>
          </p:cNvSpPr>
          <p:nvPr/>
        </p:nvSpPr>
        <p:spPr bwMode="auto">
          <a:xfrm>
            <a:off x="4687888" y="5116512"/>
            <a:ext cx="6075050"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315263"/>
              </a:buClr>
              <a:buSzPct val="75000"/>
              <a:buFont typeface="Wingdings" charset="2"/>
              <a:buChar char="q"/>
              <a:defRPr/>
            </a:pPr>
            <a:r>
              <a:rPr lang="zh-CN" altLang="en-US" sz="2000" dirty="0">
                <a:solidFill>
                  <a:srgbClr val="315263"/>
                </a:solidFill>
              </a:rPr>
              <a:t>逻辑函数式</a:t>
            </a:r>
          </a:p>
          <a:p>
            <a:pPr eaLnBrk="1" hangingPunct="1">
              <a:spcBef>
                <a:spcPct val="20000"/>
              </a:spcBef>
              <a:buClr>
                <a:srgbClr val="315263"/>
              </a:buClr>
              <a:buSzPct val="75000"/>
              <a:buFont typeface="Wingdings" charset="2"/>
              <a:buNone/>
              <a:defRPr/>
            </a:pPr>
            <a:r>
              <a:rPr lang="en-US" altLang="zh-CN" sz="2000" dirty="0">
                <a:solidFill>
                  <a:srgbClr val="315263"/>
                </a:solidFill>
              </a:rPr>
              <a:t>Y= A</a:t>
            </a:r>
            <a:r>
              <a:rPr lang="en-US" altLang="zh-CN" sz="2000" baseline="-25000" dirty="0">
                <a:solidFill>
                  <a:srgbClr val="315263"/>
                </a:solidFill>
              </a:rPr>
              <a:t>1</a:t>
            </a:r>
            <a:r>
              <a:rPr lang="en-US" altLang="zh-CN" sz="2000" dirty="0">
                <a:solidFill>
                  <a:srgbClr val="315263"/>
                </a:solidFill>
              </a:rPr>
              <a:t>’A</a:t>
            </a:r>
            <a:r>
              <a:rPr lang="en-US" altLang="zh-CN" sz="2000" baseline="-25000" dirty="0">
                <a:solidFill>
                  <a:srgbClr val="315263"/>
                </a:solidFill>
              </a:rPr>
              <a:t>0</a:t>
            </a:r>
            <a:r>
              <a:rPr lang="en-US" altLang="zh-CN" sz="2000" dirty="0">
                <a:solidFill>
                  <a:srgbClr val="315263"/>
                </a:solidFill>
              </a:rPr>
              <a:t>’D0+A</a:t>
            </a:r>
            <a:r>
              <a:rPr lang="en-US" altLang="zh-CN" sz="2000" baseline="-25000" dirty="0">
                <a:solidFill>
                  <a:srgbClr val="315263"/>
                </a:solidFill>
              </a:rPr>
              <a:t>1</a:t>
            </a:r>
            <a:r>
              <a:rPr lang="en-US" altLang="zh-CN" sz="2000" dirty="0">
                <a:solidFill>
                  <a:srgbClr val="315263"/>
                </a:solidFill>
              </a:rPr>
              <a:t>’A</a:t>
            </a:r>
            <a:r>
              <a:rPr lang="en-US" altLang="zh-CN" sz="2000" baseline="-25000" dirty="0">
                <a:solidFill>
                  <a:srgbClr val="315263"/>
                </a:solidFill>
              </a:rPr>
              <a:t>0</a:t>
            </a:r>
            <a:r>
              <a:rPr lang="en-US" altLang="zh-CN" sz="2000" dirty="0">
                <a:solidFill>
                  <a:srgbClr val="315263"/>
                </a:solidFill>
              </a:rPr>
              <a:t>D1+A</a:t>
            </a:r>
            <a:r>
              <a:rPr lang="en-US" altLang="zh-CN" sz="2000" baseline="-25000" dirty="0">
                <a:solidFill>
                  <a:srgbClr val="315263"/>
                </a:solidFill>
              </a:rPr>
              <a:t>1</a:t>
            </a:r>
            <a:r>
              <a:rPr lang="en-US" altLang="zh-CN" sz="2000" dirty="0">
                <a:solidFill>
                  <a:srgbClr val="315263"/>
                </a:solidFill>
              </a:rPr>
              <a:t>A</a:t>
            </a:r>
            <a:r>
              <a:rPr lang="en-US" altLang="zh-CN" sz="2000" baseline="-25000" dirty="0">
                <a:solidFill>
                  <a:srgbClr val="315263"/>
                </a:solidFill>
              </a:rPr>
              <a:t>0</a:t>
            </a:r>
            <a:r>
              <a:rPr lang="en-US" altLang="zh-CN" sz="2000" dirty="0">
                <a:solidFill>
                  <a:srgbClr val="315263"/>
                </a:solidFill>
              </a:rPr>
              <a:t>’D2+A</a:t>
            </a:r>
            <a:r>
              <a:rPr lang="en-US" altLang="zh-CN" sz="2000" baseline="-25000" dirty="0">
                <a:solidFill>
                  <a:srgbClr val="315263"/>
                </a:solidFill>
              </a:rPr>
              <a:t>1</a:t>
            </a:r>
            <a:r>
              <a:rPr lang="en-US" altLang="zh-CN" sz="2000" dirty="0">
                <a:solidFill>
                  <a:srgbClr val="315263"/>
                </a:solidFill>
              </a:rPr>
              <a:t>A</a:t>
            </a:r>
            <a:r>
              <a:rPr lang="en-US" altLang="zh-CN" sz="2000" baseline="-25000" dirty="0">
                <a:solidFill>
                  <a:srgbClr val="315263"/>
                </a:solidFill>
              </a:rPr>
              <a:t>0</a:t>
            </a:r>
            <a:r>
              <a:rPr lang="en-US" altLang="zh-CN" sz="2000" dirty="0">
                <a:solidFill>
                  <a:srgbClr val="315263"/>
                </a:solidFill>
              </a:rPr>
              <a:t>D3</a:t>
            </a:r>
          </a:p>
          <a:p>
            <a:pPr eaLnBrk="1" hangingPunct="1">
              <a:spcBef>
                <a:spcPct val="20000"/>
              </a:spcBef>
              <a:buClr>
                <a:srgbClr val="315263"/>
              </a:buClr>
              <a:buSzPct val="75000"/>
              <a:buFont typeface="Wingdings" charset="2"/>
              <a:buNone/>
              <a:defRPr/>
            </a:pPr>
            <a:endParaRPr lang="en-US" altLang="zh-CN" sz="2000" dirty="0">
              <a:solidFill>
                <a:srgbClr val="31526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a:extLst>
              <a:ext uri="{FF2B5EF4-FFF2-40B4-BE49-F238E27FC236}">
                <a16:creationId xmlns:a16="http://schemas.microsoft.com/office/drawing/2014/main" id="{95D1BFBD-02CA-1144-AA00-9C334C57A6B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54F42D26-C301-2641-AA0C-4014E28C7C51}" type="slidenum">
              <a:rPr lang="zh-CN" altLang="en-US" smtClean="0">
                <a:solidFill>
                  <a:srgbClr val="0000B6"/>
                </a:solidFill>
                <a:latin typeface="Book Antiqua" charset="0"/>
              </a:rPr>
              <a:pPr>
                <a:defRPr/>
              </a:pPr>
              <a:t>40</a:t>
            </a:fld>
            <a:endParaRPr lang="en-US" altLang="zh-CN">
              <a:solidFill>
                <a:srgbClr val="0000B6"/>
              </a:solidFill>
              <a:latin typeface="Book Antiqua" charset="0"/>
            </a:endParaRPr>
          </a:p>
        </p:txBody>
      </p:sp>
      <p:sp>
        <p:nvSpPr>
          <p:cNvPr id="29698" name="页脚占位符 4">
            <a:extLst>
              <a:ext uri="{FF2B5EF4-FFF2-40B4-BE49-F238E27FC236}">
                <a16:creationId xmlns:a16="http://schemas.microsoft.com/office/drawing/2014/main" id="{12EF074D-90D1-9949-B59B-CDA6F00FB2A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17186" name="Rectangle 2">
            <a:extLst>
              <a:ext uri="{FF2B5EF4-FFF2-40B4-BE49-F238E27FC236}">
                <a16:creationId xmlns:a16="http://schemas.microsoft.com/office/drawing/2014/main" id="{64AB1CFD-7D7B-F249-8E51-9471C03E0E2B}"/>
              </a:ext>
            </a:extLst>
          </p:cNvPr>
          <p:cNvSpPr>
            <a:spLocks noGrp="1" noChangeArrowheads="1"/>
          </p:cNvSpPr>
          <p:nvPr>
            <p:ph type="ctrTitle"/>
          </p:nvPr>
        </p:nvSpPr>
        <p:spPr>
          <a:xfrm>
            <a:off x="2970477" y="1689101"/>
            <a:ext cx="6316663" cy="1487487"/>
          </a:xfrm>
        </p:spPr>
        <p:txBody>
          <a:bodyPr/>
          <a:lstStyle/>
          <a:p>
            <a:pPr algn="ctr" eaLnBrk="1" hangingPunct="1">
              <a:defRPr/>
            </a:pPr>
            <a:r>
              <a:rPr lang="zh-CN" altLang="en-US" sz="4400" i="0" dirty="0">
                <a:solidFill>
                  <a:schemeClr val="accent2"/>
                </a:solidFill>
                <a:effectLst/>
                <a:latin typeface="微软雅黑" panose="020B0503020204020204" pitchFamily="34" charset="-122"/>
                <a:ea typeface="微软雅黑" panose="020B0503020204020204" pitchFamily="34" charset="-122"/>
              </a:rPr>
              <a:t>组合逻辑</a:t>
            </a:r>
            <a:r>
              <a:rPr lang="en-US" altLang="zh-CN" sz="4400" i="0" dirty="0">
                <a:solidFill>
                  <a:schemeClr val="accent2"/>
                </a:solidFill>
                <a:effectLst/>
                <a:latin typeface="微软雅黑" panose="020B0503020204020204" pitchFamily="34" charset="-122"/>
                <a:ea typeface="微软雅黑" panose="020B0503020204020204" pitchFamily="34" charset="-122"/>
              </a:rPr>
              <a:t>3</a:t>
            </a:r>
            <a:br>
              <a:rPr lang="en-US" altLang="zh-CN" sz="4400" dirty="0">
                <a:solidFill>
                  <a:schemeClr val="accent2"/>
                </a:solidFill>
                <a:latin typeface="+mn-lt"/>
                <a:ea typeface="SimSun" panose="02010600030101010101" pitchFamily="2" charset="-122"/>
              </a:rPr>
            </a:br>
            <a:r>
              <a:rPr lang="en-US" altLang="zh-CN" sz="3600" i="0" dirty="0">
                <a:effectLst/>
                <a:latin typeface="+mn-lt"/>
              </a:rPr>
              <a:t>Combinational Logic</a:t>
            </a:r>
            <a:r>
              <a:rPr lang="zh-CN" altLang="en-US" sz="3600" i="0" dirty="0">
                <a:effectLst/>
                <a:latin typeface="+mn-lt"/>
              </a:rPr>
              <a:t> </a:t>
            </a:r>
            <a:r>
              <a:rPr lang="en-US" altLang="zh-CN" sz="3600" i="0" dirty="0">
                <a:effectLst/>
                <a:latin typeface="+mn-lt"/>
              </a:rPr>
              <a:t>III</a:t>
            </a:r>
            <a:endParaRPr lang="en-US" altLang="zh-CN" sz="3600" i="0" dirty="0">
              <a:latin typeface="+mn-lt"/>
              <a:ea typeface="SimSun" panose="02010600030101010101" pitchFamily="2" charset="-122"/>
            </a:endParaRPr>
          </a:p>
        </p:txBody>
      </p:sp>
      <p:sp>
        <p:nvSpPr>
          <p:cNvPr id="3078" name="Text Box 4">
            <a:extLst>
              <a:ext uri="{FF2B5EF4-FFF2-40B4-BE49-F238E27FC236}">
                <a16:creationId xmlns:a16="http://schemas.microsoft.com/office/drawing/2014/main" id="{E6CA5673-2E2A-774D-A71A-784E05FAED2A}"/>
              </a:ext>
            </a:extLst>
          </p:cNvPr>
          <p:cNvSpPr txBox="1">
            <a:spLocks noChangeArrowheads="1"/>
          </p:cNvSpPr>
          <p:nvPr/>
        </p:nvSpPr>
        <p:spPr bwMode="auto">
          <a:xfrm>
            <a:off x="3541713" y="3563938"/>
            <a:ext cx="5557838"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defRPr/>
            </a:pPr>
            <a:r>
              <a:rPr lang="zh-CN" altLang="en-US" sz="2800" b="1" dirty="0">
                <a:solidFill>
                  <a:srgbClr val="001E4A"/>
                </a:solidFill>
                <a:latin typeface="微软雅黑" panose="020B0503020204020204" pitchFamily="34" charset="-122"/>
                <a:ea typeface="微软雅黑" panose="020B0503020204020204" pitchFamily="34" charset="-122"/>
              </a:rPr>
              <a:t>刘鹏</a:t>
            </a:r>
          </a:p>
          <a:p>
            <a:pPr algn="ctr">
              <a:spcBef>
                <a:spcPct val="50000"/>
              </a:spcBef>
              <a:defRPr/>
            </a:pPr>
            <a:r>
              <a:rPr lang="en-US" altLang="zh-CN" sz="2800" b="1" dirty="0" err="1">
                <a:solidFill>
                  <a:srgbClr val="001E4A"/>
                </a:solidFill>
                <a:latin typeface="+mn-lt"/>
                <a:ea typeface="微软雅黑" panose="020B0503020204020204" pitchFamily="34" charset="-122"/>
              </a:rPr>
              <a:t>liupeng@zju.edu.cn</a:t>
            </a:r>
            <a:endParaRPr lang="en-US" altLang="zh-CN" sz="2800" b="1" dirty="0">
              <a:solidFill>
                <a:srgbClr val="001E4A"/>
              </a:solidFill>
              <a:latin typeface="+mn-lt"/>
              <a:ea typeface="微软雅黑" panose="020B0503020204020204" pitchFamily="34" charset="-122"/>
            </a:endParaRPr>
          </a:p>
          <a:p>
            <a:pPr algn="ctr">
              <a:spcBef>
                <a:spcPct val="50000"/>
              </a:spcBef>
              <a:defRPr/>
            </a:pPr>
            <a:r>
              <a:rPr lang="zh-CN" altLang="en-US" sz="2800" b="1" dirty="0">
                <a:solidFill>
                  <a:srgbClr val="001E4A"/>
                </a:solidFill>
                <a:latin typeface="微软雅黑" panose="020B0503020204020204" pitchFamily="34" charset="-122"/>
                <a:ea typeface="微软雅黑" panose="020B0503020204020204" pitchFamily="34" charset="-122"/>
              </a:rPr>
              <a:t>浙江大学信息与电子工程学院</a:t>
            </a:r>
          </a:p>
          <a:p>
            <a:pPr algn="ctr">
              <a:spcBef>
                <a:spcPct val="50000"/>
              </a:spcBef>
              <a:defRPr/>
            </a:pPr>
            <a:endParaRPr lang="zh-CN" altLang="en-US" sz="2800" dirty="0">
              <a:solidFill>
                <a:srgbClr val="001E4A"/>
              </a:solidFill>
              <a:latin typeface="华文新魏" charset="-122"/>
              <a:ea typeface="华文新魏" charset="-122"/>
            </a:endParaRPr>
          </a:p>
        </p:txBody>
      </p:sp>
      <p:pic>
        <p:nvPicPr>
          <p:cNvPr id="6" name="Picture 7">
            <a:extLst>
              <a:ext uri="{FF2B5EF4-FFF2-40B4-BE49-F238E27FC236}">
                <a16:creationId xmlns:a16="http://schemas.microsoft.com/office/drawing/2014/main" id="{10331515-F481-4717-8AE4-6B228ED30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7" y="4114800"/>
            <a:ext cx="3117850"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687883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752F1-6563-AD4E-BDF7-FDA6CE37CB7E}"/>
              </a:ext>
            </a:extLst>
          </p:cNvPr>
          <p:cNvSpPr>
            <a:spLocks noGrp="1"/>
          </p:cNvSpPr>
          <p:nvPr>
            <p:ph type="title"/>
          </p:nvPr>
        </p:nvSpPr>
        <p:spPr/>
        <p:txBody>
          <a:bodyPr/>
          <a:lstStyle/>
          <a:p>
            <a:pPr>
              <a:defRPr/>
            </a:pPr>
            <a:r>
              <a:rPr lang="zh-CN" altLang="en-US" sz="4000" i="0" dirty="0">
                <a:effectLst/>
                <a:latin typeface="微软雅黑" panose="020B0503020204020204" pitchFamily="34" charset="-122"/>
                <a:ea typeface="微软雅黑" panose="020B0503020204020204" pitchFamily="34" charset="-122"/>
              </a:rPr>
              <a:t>数据选择器</a:t>
            </a:r>
            <a:r>
              <a:rPr lang="en-US" altLang="zh-CN" sz="4000" i="0" dirty="0">
                <a:ea typeface="宋体" pitchFamily="2" charset="-122"/>
              </a:rPr>
              <a:t> (</a:t>
            </a:r>
            <a:r>
              <a:rPr lang="en-US" altLang="zh-CN" sz="4000" i="0" dirty="0">
                <a:effectLst/>
                <a:ea typeface="宋体" pitchFamily="2" charset="-122"/>
              </a:rPr>
              <a:t>Data Selectors</a:t>
            </a:r>
            <a:r>
              <a:rPr lang="en-US" altLang="zh-CN" sz="4000" i="0" dirty="0">
                <a:ea typeface="宋体" pitchFamily="2" charset="-122"/>
              </a:rPr>
              <a:t>)</a:t>
            </a:r>
            <a:endParaRPr lang="zh-CN" altLang="en-US" sz="4000" i="0" dirty="0">
              <a:ea typeface="宋体" pitchFamily="2" charset="-122"/>
            </a:endParaRPr>
          </a:p>
        </p:txBody>
      </p:sp>
      <p:sp>
        <p:nvSpPr>
          <p:cNvPr id="33795" name="灯片编号占位符 3">
            <a:extLst>
              <a:ext uri="{FF2B5EF4-FFF2-40B4-BE49-F238E27FC236}">
                <a16:creationId xmlns:a16="http://schemas.microsoft.com/office/drawing/2014/main" id="{8EF6B716-D304-D24E-82C0-2B4671F9BA03}"/>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310E76B-A54E-244F-95FB-2F97CE6D4F8C}" type="slidenum">
              <a:rPr lang="zh-CN" altLang="en-US" smtClean="0">
                <a:solidFill>
                  <a:srgbClr val="0000B6"/>
                </a:solidFill>
                <a:latin typeface="Book Antiqua" charset="0"/>
              </a:rPr>
              <a:pPr>
                <a:defRPr/>
              </a:pPr>
              <a:t>5</a:t>
            </a:fld>
            <a:endParaRPr lang="en-US" altLang="zh-CN">
              <a:solidFill>
                <a:srgbClr val="0000B6"/>
              </a:solidFill>
              <a:latin typeface="Book Antiqua" charset="0"/>
            </a:endParaRPr>
          </a:p>
        </p:txBody>
      </p:sp>
      <p:sp>
        <p:nvSpPr>
          <p:cNvPr id="87043" name="页脚占位符 4">
            <a:extLst>
              <a:ext uri="{FF2B5EF4-FFF2-40B4-BE49-F238E27FC236}">
                <a16:creationId xmlns:a16="http://schemas.microsoft.com/office/drawing/2014/main" id="{555AA849-2873-8D4F-AE9F-3D50333E452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#5</a:t>
            </a:r>
          </a:p>
        </p:txBody>
      </p:sp>
      <p:sp>
        <p:nvSpPr>
          <p:cNvPr id="33798" name="内容占位符 2">
            <a:extLst>
              <a:ext uri="{FF2B5EF4-FFF2-40B4-BE49-F238E27FC236}">
                <a16:creationId xmlns:a16="http://schemas.microsoft.com/office/drawing/2014/main" id="{F8CF56B4-C564-E241-8D78-BC43080B1CA1}"/>
              </a:ext>
            </a:extLst>
          </p:cNvPr>
          <p:cNvSpPr>
            <a:spLocks noGrp="1"/>
          </p:cNvSpPr>
          <p:nvPr>
            <p:ph idx="1"/>
          </p:nvPr>
        </p:nvSpPr>
        <p:spPr>
          <a:xfrm>
            <a:off x="7114510" y="1795878"/>
            <a:ext cx="3105150" cy="2085006"/>
          </a:xfrm>
        </p:spPr>
        <p:txBody>
          <a:bodyPr/>
          <a:lstStyle/>
          <a:p>
            <a:pPr>
              <a:buFont typeface="Wingdings" charset="2"/>
              <a:buChar char="q"/>
              <a:defRPr/>
            </a:pPr>
            <a:r>
              <a:rPr lang="zh-CN" altLang="en-US" dirty="0">
                <a:ea typeface="宋体" charset="-122"/>
              </a:rPr>
              <a:t>选择器功能框图</a:t>
            </a:r>
            <a:endParaRPr lang="en-US" altLang="zh-CN" dirty="0">
              <a:ea typeface="宋体" charset="-122"/>
            </a:endParaRPr>
          </a:p>
          <a:p>
            <a:pPr>
              <a:buFont typeface="Wingdings" charset="2"/>
              <a:buChar char="q"/>
              <a:defRPr/>
            </a:pPr>
            <a:endParaRPr lang="en-US" altLang="zh-CN" dirty="0">
              <a:ea typeface="宋体" charset="-122"/>
            </a:endParaRPr>
          </a:p>
          <a:p>
            <a:pPr>
              <a:buFont typeface="Wingdings" charset="2"/>
              <a:buChar char="q"/>
              <a:defRPr/>
            </a:pPr>
            <a:r>
              <a:rPr lang="zh-CN" altLang="en-US" dirty="0">
                <a:ea typeface="宋体" charset="-122"/>
              </a:rPr>
              <a:t>输入选择信号</a:t>
            </a:r>
            <a:r>
              <a:rPr lang="en-US" altLang="zh-CN" dirty="0">
                <a:ea typeface="宋体" charset="-122"/>
              </a:rPr>
              <a:t>Select</a:t>
            </a:r>
            <a:r>
              <a:rPr lang="zh-CN" altLang="en-US" dirty="0">
                <a:ea typeface="宋体" charset="-122"/>
              </a:rPr>
              <a:t>决定输入传输到输出</a:t>
            </a:r>
            <a:r>
              <a:rPr lang="en-US" altLang="zh-CN" dirty="0">
                <a:ea typeface="宋体" charset="-122"/>
              </a:rPr>
              <a:t>Z</a:t>
            </a:r>
            <a:endParaRPr lang="zh-CN" altLang="en-US" dirty="0">
              <a:ea typeface="宋体" charset="-122"/>
            </a:endParaRPr>
          </a:p>
        </p:txBody>
      </p:sp>
      <p:grpSp>
        <p:nvGrpSpPr>
          <p:cNvPr id="43" name="组合 42">
            <a:extLst>
              <a:ext uri="{FF2B5EF4-FFF2-40B4-BE49-F238E27FC236}">
                <a16:creationId xmlns:a16="http://schemas.microsoft.com/office/drawing/2014/main" id="{77984018-2AD7-4949-8D2B-4E258D2C311B}"/>
              </a:ext>
            </a:extLst>
          </p:cNvPr>
          <p:cNvGrpSpPr/>
          <p:nvPr/>
        </p:nvGrpSpPr>
        <p:grpSpPr>
          <a:xfrm>
            <a:off x="1797718" y="1490263"/>
            <a:ext cx="4762458" cy="4432851"/>
            <a:chOff x="723826" y="2266441"/>
            <a:chExt cx="4762458" cy="4432851"/>
          </a:xfrm>
        </p:grpSpPr>
        <p:sp>
          <p:nvSpPr>
            <p:cNvPr id="3" name="矩形 2">
              <a:extLst>
                <a:ext uri="{FF2B5EF4-FFF2-40B4-BE49-F238E27FC236}">
                  <a16:creationId xmlns:a16="http://schemas.microsoft.com/office/drawing/2014/main" id="{0A3DE140-F24F-47B6-B579-C2AD8AA9C77E}"/>
                </a:ext>
              </a:extLst>
            </p:cNvPr>
            <p:cNvSpPr/>
            <p:nvPr/>
          </p:nvSpPr>
          <p:spPr bwMode="auto">
            <a:xfrm>
              <a:off x="2131970" y="2266441"/>
              <a:ext cx="1750563" cy="3090379"/>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5" name="直接箭头连接符 4">
              <a:extLst>
                <a:ext uri="{FF2B5EF4-FFF2-40B4-BE49-F238E27FC236}">
                  <a16:creationId xmlns:a16="http://schemas.microsoft.com/office/drawing/2014/main" id="{5C0E836F-0BB8-49E6-89E3-8B4DF95052DE}"/>
                </a:ext>
              </a:extLst>
            </p:cNvPr>
            <p:cNvCxnSpPr/>
            <p:nvPr/>
          </p:nvCxnSpPr>
          <p:spPr bwMode="auto">
            <a:xfrm>
              <a:off x="1061095" y="2572056"/>
              <a:ext cx="1070875" cy="0"/>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235907BA-6215-44A3-9116-F8468842A33C}"/>
                </a:ext>
              </a:extLst>
            </p:cNvPr>
            <p:cNvCxnSpPr/>
            <p:nvPr/>
          </p:nvCxnSpPr>
          <p:spPr bwMode="auto">
            <a:xfrm>
              <a:off x="1061095" y="3429000"/>
              <a:ext cx="1070875" cy="0"/>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CEDD52C-C658-4D13-831C-EE5F95F1945A}"/>
                </a:ext>
              </a:extLst>
            </p:cNvPr>
            <p:cNvCxnSpPr/>
            <p:nvPr/>
          </p:nvCxnSpPr>
          <p:spPr bwMode="auto">
            <a:xfrm>
              <a:off x="1061094" y="5106149"/>
              <a:ext cx="1070875" cy="0"/>
            </a:xfrm>
            <a:prstGeom prst="straightConnector1">
              <a:avLst/>
            </a:prstGeom>
            <a:solidFill>
              <a:schemeClr val="accent1"/>
            </a:solidFill>
            <a:ln w="635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a:extLst>
                <a:ext uri="{FF2B5EF4-FFF2-40B4-BE49-F238E27FC236}">
                  <a16:creationId xmlns:a16="http://schemas.microsoft.com/office/drawing/2014/main" id="{42093D56-6868-4241-85AE-571610465A28}"/>
                </a:ext>
              </a:extLst>
            </p:cNvPr>
            <p:cNvSpPr txBox="1"/>
            <p:nvPr/>
          </p:nvSpPr>
          <p:spPr>
            <a:xfrm>
              <a:off x="765543" y="2312581"/>
              <a:ext cx="319318" cy="369332"/>
            </a:xfrm>
            <a:prstGeom prst="rect">
              <a:avLst/>
            </a:prstGeom>
            <a:noFill/>
          </p:spPr>
          <p:txBody>
            <a:bodyPr wrap="none" rtlCol="0">
              <a:spAutoFit/>
            </a:bodyPr>
            <a:lstStyle/>
            <a:p>
              <a:r>
                <a:rPr lang="en-US" altLang="zh-CN" dirty="0"/>
                <a:t>I</a:t>
              </a:r>
              <a:r>
                <a:rPr lang="en-US" altLang="zh-CN" sz="1000" dirty="0"/>
                <a:t>0</a:t>
              </a:r>
              <a:endParaRPr lang="zh-CN" altLang="en-US" sz="1000" dirty="0"/>
            </a:p>
          </p:txBody>
        </p:sp>
        <p:sp>
          <p:nvSpPr>
            <p:cNvPr id="13" name="文本框 12">
              <a:extLst>
                <a:ext uri="{FF2B5EF4-FFF2-40B4-BE49-F238E27FC236}">
                  <a16:creationId xmlns:a16="http://schemas.microsoft.com/office/drawing/2014/main" id="{01D3A8A0-2AA1-4E13-B24B-448BE6115E40}"/>
                </a:ext>
              </a:extLst>
            </p:cNvPr>
            <p:cNvSpPr txBox="1"/>
            <p:nvPr/>
          </p:nvSpPr>
          <p:spPr>
            <a:xfrm>
              <a:off x="790352" y="3113566"/>
              <a:ext cx="319318" cy="369332"/>
            </a:xfrm>
            <a:prstGeom prst="rect">
              <a:avLst/>
            </a:prstGeom>
            <a:noFill/>
          </p:spPr>
          <p:txBody>
            <a:bodyPr wrap="none" rtlCol="0">
              <a:spAutoFit/>
            </a:bodyPr>
            <a:lstStyle/>
            <a:p>
              <a:r>
                <a:rPr lang="en-US" altLang="zh-CN" dirty="0"/>
                <a:t>I</a:t>
              </a:r>
              <a:r>
                <a:rPr lang="en-US" altLang="zh-CN" sz="1000" dirty="0"/>
                <a:t>1</a:t>
              </a:r>
              <a:endParaRPr lang="zh-CN" altLang="en-US" sz="1000" dirty="0"/>
            </a:p>
          </p:txBody>
        </p:sp>
        <p:sp>
          <p:nvSpPr>
            <p:cNvPr id="14" name="文本框 13">
              <a:extLst>
                <a:ext uri="{FF2B5EF4-FFF2-40B4-BE49-F238E27FC236}">
                  <a16:creationId xmlns:a16="http://schemas.microsoft.com/office/drawing/2014/main" id="{E31CF874-587A-41EE-A8CE-854EB4E3F2F2}"/>
                </a:ext>
              </a:extLst>
            </p:cNvPr>
            <p:cNvSpPr txBox="1"/>
            <p:nvPr/>
          </p:nvSpPr>
          <p:spPr>
            <a:xfrm>
              <a:off x="822250" y="4729722"/>
              <a:ext cx="455574" cy="369332"/>
            </a:xfrm>
            <a:prstGeom prst="rect">
              <a:avLst/>
            </a:prstGeom>
            <a:noFill/>
          </p:spPr>
          <p:txBody>
            <a:bodyPr wrap="none" rtlCol="0">
              <a:spAutoFit/>
            </a:bodyPr>
            <a:lstStyle/>
            <a:p>
              <a:r>
                <a:rPr lang="en-US" altLang="zh-CN" dirty="0"/>
                <a:t>I</a:t>
              </a:r>
              <a:r>
                <a:rPr lang="en-US" altLang="zh-CN" sz="1000" dirty="0"/>
                <a:t>N-1</a:t>
              </a:r>
              <a:endParaRPr lang="zh-CN" altLang="en-US" sz="1000" dirty="0"/>
            </a:p>
          </p:txBody>
        </p:sp>
        <p:sp>
          <p:nvSpPr>
            <p:cNvPr id="7" name="文本框 6">
              <a:extLst>
                <a:ext uri="{FF2B5EF4-FFF2-40B4-BE49-F238E27FC236}">
                  <a16:creationId xmlns:a16="http://schemas.microsoft.com/office/drawing/2014/main" id="{50060AF5-25A8-4DC9-BB1D-194C42FF49BF}"/>
                </a:ext>
              </a:extLst>
            </p:cNvPr>
            <p:cNvSpPr txBox="1"/>
            <p:nvPr/>
          </p:nvSpPr>
          <p:spPr>
            <a:xfrm>
              <a:off x="723826" y="5356820"/>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数据输入</a:t>
              </a:r>
            </a:p>
          </p:txBody>
        </p:sp>
        <p:cxnSp>
          <p:nvCxnSpPr>
            <p:cNvPr id="9" name="直接箭头连接符 8">
              <a:extLst>
                <a:ext uri="{FF2B5EF4-FFF2-40B4-BE49-F238E27FC236}">
                  <a16:creationId xmlns:a16="http://schemas.microsoft.com/office/drawing/2014/main" id="{9FA7BEC7-547E-4947-ADBB-123563671732}"/>
                </a:ext>
              </a:extLst>
            </p:cNvPr>
            <p:cNvCxnSpPr>
              <a:cxnSpLocks/>
              <a:endCxn id="3" idx="2"/>
            </p:cNvCxnSpPr>
            <p:nvPr/>
          </p:nvCxnSpPr>
          <p:spPr bwMode="auto">
            <a:xfrm flipV="1">
              <a:off x="3007252" y="5356820"/>
              <a:ext cx="0" cy="990817"/>
            </a:xfrm>
            <a:prstGeom prst="straightConnector1">
              <a:avLst/>
            </a:prstGeom>
            <a:solidFill>
              <a:schemeClr val="accent1"/>
            </a:solidFill>
            <a:ln w="603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a:extLst>
                <a:ext uri="{FF2B5EF4-FFF2-40B4-BE49-F238E27FC236}">
                  <a16:creationId xmlns:a16="http://schemas.microsoft.com/office/drawing/2014/main" id="{5C8803F8-ECAE-4F1D-A8C0-A3A829B2D150}"/>
                </a:ext>
              </a:extLst>
            </p:cNvPr>
            <p:cNvSpPr txBox="1"/>
            <p:nvPr/>
          </p:nvSpPr>
          <p:spPr>
            <a:xfrm>
              <a:off x="1954972" y="6329960"/>
              <a:ext cx="2210862"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输入选择信号</a:t>
              </a:r>
              <a:r>
                <a:rPr lang="en-US" altLang="zh-CN" dirty="0"/>
                <a:t>Select</a:t>
              </a:r>
              <a:endParaRPr lang="zh-CN" altLang="en-US" dirty="0"/>
            </a:p>
          </p:txBody>
        </p:sp>
        <p:sp>
          <p:nvSpPr>
            <p:cNvPr id="20" name="文本框 19">
              <a:extLst>
                <a:ext uri="{FF2B5EF4-FFF2-40B4-BE49-F238E27FC236}">
                  <a16:creationId xmlns:a16="http://schemas.microsoft.com/office/drawing/2014/main" id="{3DF8E449-3D70-45F7-968C-9460B2BBF5C6}"/>
                </a:ext>
              </a:extLst>
            </p:cNvPr>
            <p:cNvSpPr txBox="1"/>
            <p:nvPr/>
          </p:nvSpPr>
          <p:spPr>
            <a:xfrm>
              <a:off x="4839953" y="3429000"/>
              <a:ext cx="646331"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输出</a:t>
              </a:r>
              <a:endParaRPr lang="en-US" altLang="zh-CN" b="1" dirty="0">
                <a:latin typeface="微软雅黑" panose="020B0503020204020204" pitchFamily="34" charset="-122"/>
                <a:ea typeface="微软雅黑" panose="020B0503020204020204" pitchFamily="34" charset="-122"/>
              </a:endParaRPr>
            </a:p>
            <a:p>
              <a:r>
                <a:rPr lang="en-US" altLang="zh-CN" dirty="0"/>
                <a:t>Z</a:t>
              </a:r>
              <a:endParaRPr lang="zh-CN" altLang="en-US" dirty="0"/>
            </a:p>
          </p:txBody>
        </p:sp>
        <p:cxnSp>
          <p:nvCxnSpPr>
            <p:cNvPr id="16" name="直接箭头连接符 15">
              <a:extLst>
                <a:ext uri="{FF2B5EF4-FFF2-40B4-BE49-F238E27FC236}">
                  <a16:creationId xmlns:a16="http://schemas.microsoft.com/office/drawing/2014/main" id="{82D2623A-BDE2-47EE-B705-9462AD3F98B2}"/>
                </a:ext>
              </a:extLst>
            </p:cNvPr>
            <p:cNvCxnSpPr>
              <a:stCxn id="3" idx="3"/>
            </p:cNvCxnSpPr>
            <p:nvPr/>
          </p:nvCxnSpPr>
          <p:spPr bwMode="auto">
            <a:xfrm flipV="1">
              <a:off x="3882533" y="3811630"/>
              <a:ext cx="859588" cy="1"/>
            </a:xfrm>
            <a:prstGeom prst="straightConnector1">
              <a:avLst/>
            </a:prstGeom>
            <a:solidFill>
              <a:schemeClr val="accent1"/>
            </a:solidFill>
            <a:ln w="635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椭圆 16">
              <a:extLst>
                <a:ext uri="{FF2B5EF4-FFF2-40B4-BE49-F238E27FC236}">
                  <a16:creationId xmlns:a16="http://schemas.microsoft.com/office/drawing/2014/main" id="{E870F83A-E5E2-4DDA-8863-27A1AD12DDBD}"/>
                </a:ext>
              </a:extLst>
            </p:cNvPr>
            <p:cNvSpPr/>
            <p:nvPr/>
          </p:nvSpPr>
          <p:spPr bwMode="auto">
            <a:xfrm>
              <a:off x="3391786" y="3763923"/>
              <a:ext cx="127591" cy="11696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4" name="椭圆 23">
              <a:extLst>
                <a:ext uri="{FF2B5EF4-FFF2-40B4-BE49-F238E27FC236}">
                  <a16:creationId xmlns:a16="http://schemas.microsoft.com/office/drawing/2014/main" id="{676B5CFA-16E5-4BCC-9FBF-53DA09728D29}"/>
                </a:ext>
              </a:extLst>
            </p:cNvPr>
            <p:cNvSpPr/>
            <p:nvPr/>
          </p:nvSpPr>
          <p:spPr bwMode="auto">
            <a:xfrm>
              <a:off x="3384699" y="3177362"/>
              <a:ext cx="127591" cy="11696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5" name="椭圆 24">
              <a:extLst>
                <a:ext uri="{FF2B5EF4-FFF2-40B4-BE49-F238E27FC236}">
                  <a16:creationId xmlns:a16="http://schemas.microsoft.com/office/drawing/2014/main" id="{2772AAC1-1339-4DF9-AA42-C092D40523AB}"/>
                </a:ext>
              </a:extLst>
            </p:cNvPr>
            <p:cNvSpPr/>
            <p:nvPr/>
          </p:nvSpPr>
          <p:spPr bwMode="auto">
            <a:xfrm>
              <a:off x="3390015" y="4320361"/>
              <a:ext cx="127591" cy="11696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6" name="椭圆 25">
              <a:extLst>
                <a:ext uri="{FF2B5EF4-FFF2-40B4-BE49-F238E27FC236}">
                  <a16:creationId xmlns:a16="http://schemas.microsoft.com/office/drawing/2014/main" id="{7D4BE7AD-70A1-401F-8CC9-7E0813BD7297}"/>
                </a:ext>
              </a:extLst>
            </p:cNvPr>
            <p:cNvSpPr/>
            <p:nvPr/>
          </p:nvSpPr>
          <p:spPr bwMode="auto">
            <a:xfrm>
              <a:off x="2996608" y="3379376"/>
              <a:ext cx="127591" cy="11696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7" name="椭圆 26">
              <a:extLst>
                <a:ext uri="{FF2B5EF4-FFF2-40B4-BE49-F238E27FC236}">
                  <a16:creationId xmlns:a16="http://schemas.microsoft.com/office/drawing/2014/main" id="{C657214D-411A-47A8-8AED-3CA5E904861F}"/>
                </a:ext>
              </a:extLst>
            </p:cNvPr>
            <p:cNvSpPr/>
            <p:nvPr/>
          </p:nvSpPr>
          <p:spPr bwMode="auto">
            <a:xfrm>
              <a:off x="2539407" y="3778101"/>
              <a:ext cx="127591" cy="11696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8" name="椭圆 27">
              <a:extLst>
                <a:ext uri="{FF2B5EF4-FFF2-40B4-BE49-F238E27FC236}">
                  <a16:creationId xmlns:a16="http://schemas.microsoft.com/office/drawing/2014/main" id="{8381DAC7-8FEB-4B08-9867-266C3119A233}"/>
                </a:ext>
              </a:extLst>
            </p:cNvPr>
            <p:cNvSpPr/>
            <p:nvPr/>
          </p:nvSpPr>
          <p:spPr bwMode="auto">
            <a:xfrm>
              <a:off x="3012557" y="4171506"/>
              <a:ext cx="127591" cy="116960"/>
            </a:xfrm>
            <a:prstGeom prst="ellips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cxnSp>
          <p:nvCxnSpPr>
            <p:cNvPr id="21" name="直接连接符 20">
              <a:extLst>
                <a:ext uri="{FF2B5EF4-FFF2-40B4-BE49-F238E27FC236}">
                  <a16:creationId xmlns:a16="http://schemas.microsoft.com/office/drawing/2014/main" id="{DAE15F89-7DFB-4B89-8A37-3234B02D3497}"/>
                </a:ext>
              </a:extLst>
            </p:cNvPr>
            <p:cNvCxnSpPr/>
            <p:nvPr/>
          </p:nvCxnSpPr>
          <p:spPr bwMode="auto">
            <a:xfrm>
              <a:off x="2131969" y="2572056"/>
              <a:ext cx="712240" cy="0"/>
            </a:xfrm>
            <a:prstGeom prst="line">
              <a:avLst/>
            </a:prstGeom>
            <a:solidFill>
              <a:schemeClr val="accent1"/>
            </a:solidFill>
            <a:ln w="2540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71C6A2AA-182D-4A7D-B1B8-4E8E639A1A22}"/>
                </a:ext>
              </a:extLst>
            </p:cNvPr>
            <p:cNvCxnSpPr>
              <a:endCxn id="24" idx="1"/>
            </p:cNvCxnSpPr>
            <p:nvPr/>
          </p:nvCxnSpPr>
          <p:spPr bwMode="auto">
            <a:xfrm>
              <a:off x="2849526" y="2572056"/>
              <a:ext cx="553858" cy="622434"/>
            </a:xfrm>
            <a:prstGeom prst="line">
              <a:avLst/>
            </a:prstGeom>
            <a:solidFill>
              <a:schemeClr val="accent1"/>
            </a:solidFill>
            <a:ln w="2540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a:extLst>
                <a:ext uri="{FF2B5EF4-FFF2-40B4-BE49-F238E27FC236}">
                  <a16:creationId xmlns:a16="http://schemas.microsoft.com/office/drawing/2014/main" id="{45F35B95-179F-4B3D-B90A-FCC5FEE13DA5}"/>
                </a:ext>
              </a:extLst>
            </p:cNvPr>
            <p:cNvCxnSpPr>
              <a:cxnSpLocks/>
            </p:cNvCxnSpPr>
            <p:nvPr/>
          </p:nvCxnSpPr>
          <p:spPr bwMode="auto">
            <a:xfrm flipH="1" flipV="1">
              <a:off x="3445912" y="3277194"/>
              <a:ext cx="7087" cy="503857"/>
            </a:xfrm>
            <a:prstGeom prst="straightConnector1">
              <a:avLst/>
            </a:prstGeom>
            <a:solidFill>
              <a:schemeClr val="accent1"/>
            </a:solidFill>
            <a:ln w="25400" cap="flat" cmpd="sng" algn="ctr">
              <a:solidFill>
                <a:schemeClr val="tx1"/>
              </a:solidFill>
              <a:prstDash val="solid"/>
              <a:round/>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a:extLst>
                <a:ext uri="{FF2B5EF4-FFF2-40B4-BE49-F238E27FC236}">
                  <a16:creationId xmlns:a16="http://schemas.microsoft.com/office/drawing/2014/main" id="{487F8A6E-3578-43B9-9A16-581BFA6F9792}"/>
                </a:ext>
              </a:extLst>
            </p:cNvPr>
            <p:cNvCxnSpPr>
              <a:endCxn id="26" idx="2"/>
            </p:cNvCxnSpPr>
            <p:nvPr/>
          </p:nvCxnSpPr>
          <p:spPr bwMode="auto">
            <a:xfrm>
              <a:off x="2131969" y="3429000"/>
              <a:ext cx="864639" cy="8856"/>
            </a:xfrm>
            <a:prstGeom prst="line">
              <a:avLst/>
            </a:prstGeom>
            <a:solidFill>
              <a:schemeClr val="accent1"/>
            </a:solidFill>
            <a:ln w="2540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a:extLst>
                <a:ext uri="{FF2B5EF4-FFF2-40B4-BE49-F238E27FC236}">
                  <a16:creationId xmlns:a16="http://schemas.microsoft.com/office/drawing/2014/main" id="{A4BB431A-D1CA-4178-9A43-186C60B23211}"/>
                </a:ext>
              </a:extLst>
            </p:cNvPr>
            <p:cNvCxnSpPr>
              <a:cxnSpLocks/>
            </p:cNvCxnSpPr>
            <p:nvPr/>
          </p:nvCxnSpPr>
          <p:spPr bwMode="auto">
            <a:xfrm>
              <a:off x="2131970" y="3827579"/>
              <a:ext cx="407437" cy="3686"/>
            </a:xfrm>
            <a:prstGeom prst="line">
              <a:avLst/>
            </a:prstGeom>
            <a:solidFill>
              <a:schemeClr val="accent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a:extLst>
                <a:ext uri="{FF2B5EF4-FFF2-40B4-BE49-F238E27FC236}">
                  <a16:creationId xmlns:a16="http://schemas.microsoft.com/office/drawing/2014/main" id="{4975CE42-A10C-436F-B390-FC52DB166E68}"/>
                </a:ext>
              </a:extLst>
            </p:cNvPr>
            <p:cNvCxnSpPr>
              <a:cxnSpLocks/>
            </p:cNvCxnSpPr>
            <p:nvPr/>
          </p:nvCxnSpPr>
          <p:spPr bwMode="auto">
            <a:xfrm flipV="1">
              <a:off x="2126652" y="4234126"/>
              <a:ext cx="904590" cy="10043"/>
            </a:xfrm>
            <a:prstGeom prst="line">
              <a:avLst/>
            </a:prstGeom>
            <a:solidFill>
              <a:schemeClr val="accent1"/>
            </a:solidFill>
            <a:ln w="2540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a:extLst>
                <a:ext uri="{FF2B5EF4-FFF2-40B4-BE49-F238E27FC236}">
                  <a16:creationId xmlns:a16="http://schemas.microsoft.com/office/drawing/2014/main" id="{C854BD6D-A4D2-4C20-AD7D-1F7BE0D775FA}"/>
                </a:ext>
              </a:extLst>
            </p:cNvPr>
            <p:cNvCxnSpPr/>
            <p:nvPr/>
          </p:nvCxnSpPr>
          <p:spPr bwMode="auto">
            <a:xfrm>
              <a:off x="2126652" y="5099054"/>
              <a:ext cx="717557" cy="7095"/>
            </a:xfrm>
            <a:prstGeom prst="line">
              <a:avLst/>
            </a:prstGeom>
            <a:solidFill>
              <a:schemeClr val="accent1"/>
            </a:solidFill>
            <a:ln w="2540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a:extLst>
                <a:ext uri="{FF2B5EF4-FFF2-40B4-BE49-F238E27FC236}">
                  <a16:creationId xmlns:a16="http://schemas.microsoft.com/office/drawing/2014/main" id="{EE852BCC-C808-4671-8313-019EE2B572E4}"/>
                </a:ext>
              </a:extLst>
            </p:cNvPr>
            <p:cNvCxnSpPr>
              <a:endCxn id="25" idx="3"/>
            </p:cNvCxnSpPr>
            <p:nvPr/>
          </p:nvCxnSpPr>
          <p:spPr bwMode="auto">
            <a:xfrm flipV="1">
              <a:off x="2844209" y="4420193"/>
              <a:ext cx="564491" cy="675913"/>
            </a:xfrm>
            <a:prstGeom prst="line">
              <a:avLst/>
            </a:prstGeom>
            <a:solidFill>
              <a:schemeClr val="accent1"/>
            </a:solidFill>
            <a:ln w="2540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E786C38F-32B6-F545-8852-0F1261487EA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22DD8D7A-5BA9-1442-95E3-45EBAD53643C}" type="slidenum">
              <a:rPr lang="zh-CN" altLang="en-US" smtClean="0">
                <a:solidFill>
                  <a:srgbClr val="0000B6"/>
                </a:solidFill>
                <a:latin typeface="Book Antiqua" charset="0"/>
              </a:rPr>
              <a:pPr>
                <a:defRPr/>
              </a:pPr>
              <a:t>6</a:t>
            </a:fld>
            <a:endParaRPr lang="en-US" altLang="zh-CN">
              <a:solidFill>
                <a:srgbClr val="0000B6"/>
              </a:solidFill>
              <a:latin typeface="Book Antiqua" charset="0"/>
            </a:endParaRPr>
          </a:p>
        </p:txBody>
      </p:sp>
      <p:sp>
        <p:nvSpPr>
          <p:cNvPr id="48130" name="页脚占位符 4">
            <a:extLst>
              <a:ext uri="{FF2B5EF4-FFF2-40B4-BE49-F238E27FC236}">
                <a16:creationId xmlns:a16="http://schemas.microsoft.com/office/drawing/2014/main" id="{77A71D8F-4414-EC4B-8F4E-4ED4D433C8C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81698" name="Rectangle 2">
            <a:extLst>
              <a:ext uri="{FF2B5EF4-FFF2-40B4-BE49-F238E27FC236}">
                <a16:creationId xmlns:a16="http://schemas.microsoft.com/office/drawing/2014/main" id="{1C27BDE3-391B-C64A-8FE1-48DD3309FE3D}"/>
              </a:ext>
            </a:extLst>
          </p:cNvPr>
          <p:cNvSpPr>
            <a:spLocks noGrp="1" noChangeArrowheads="1"/>
          </p:cNvSpPr>
          <p:nvPr>
            <p:ph type="title"/>
          </p:nvPr>
        </p:nvSpPr>
        <p:spPr>
          <a:xfrm>
            <a:off x="839449" y="389753"/>
            <a:ext cx="10313233" cy="891815"/>
          </a:xfrm>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半加器</a:t>
            </a:r>
            <a:r>
              <a:rPr lang="zh-CN" altLang="en-US" sz="4000" i="0" dirty="0"/>
              <a:t>（</a:t>
            </a:r>
            <a:r>
              <a:rPr lang="en-US" altLang="zh-CN" sz="4000" i="0" dirty="0">
                <a:effectLst/>
              </a:rPr>
              <a:t>Half Adder, HA</a:t>
            </a:r>
            <a:r>
              <a:rPr lang="zh-CN" altLang="en-US" sz="4000" i="0" dirty="0"/>
              <a:t>）</a:t>
            </a:r>
            <a:endParaRPr lang="en-US" altLang="zh-CN" sz="4000" i="0" dirty="0"/>
          </a:p>
        </p:txBody>
      </p:sp>
      <p:sp>
        <p:nvSpPr>
          <p:cNvPr id="1181699" name="Rectangle 3">
            <a:extLst>
              <a:ext uri="{FF2B5EF4-FFF2-40B4-BE49-F238E27FC236}">
                <a16:creationId xmlns:a16="http://schemas.microsoft.com/office/drawing/2014/main" id="{B37D4718-3BC9-E94A-B839-14C381BB20AC}"/>
              </a:ext>
            </a:extLst>
          </p:cNvPr>
          <p:cNvSpPr>
            <a:spLocks noGrp="1" noChangeArrowheads="1"/>
          </p:cNvSpPr>
          <p:nvPr>
            <p:ph type="body" idx="1"/>
          </p:nvPr>
        </p:nvSpPr>
        <p:spPr>
          <a:xfrm>
            <a:off x="1004342" y="1565341"/>
            <a:ext cx="8562992" cy="1062347"/>
          </a:xfrm>
        </p:spPr>
        <p:txBody>
          <a:bodyPr/>
          <a:lstStyle/>
          <a:p>
            <a:pPr eaLnBrk="1" hangingPunct="1">
              <a:buFont typeface="Wingdings" pitchFamily="2" charset="2"/>
              <a:buNone/>
            </a:pPr>
            <a:r>
              <a:rPr lang="zh-CN" altLang="en-US" b="1" dirty="0">
                <a:latin typeface="微软雅黑" panose="020B0503020204020204" pitchFamily="34" charset="-122"/>
                <a:ea typeface="微软雅黑" panose="020B0503020204020204" pitchFamily="34" charset="-122"/>
              </a:rPr>
              <a:t>半加器</a:t>
            </a:r>
            <a:r>
              <a:rPr lang="zh-CN" altLang="en-US" dirty="0"/>
              <a:t>，不考虑来自低位的进位，将两个</a:t>
            </a:r>
            <a:r>
              <a:rPr lang="en-US" altLang="zh-CN" dirty="0"/>
              <a:t>1</a:t>
            </a:r>
            <a:r>
              <a:rPr lang="zh-CN" altLang="en-US" dirty="0"/>
              <a:t>位的二进制数相加</a:t>
            </a:r>
            <a:r>
              <a:rPr lang="en-US" altLang="zh-CN" dirty="0"/>
              <a:t> </a:t>
            </a:r>
          </a:p>
          <a:p>
            <a:pPr eaLnBrk="1" hangingPunct="1">
              <a:buFont typeface="Wingdings" pitchFamily="2" charset="2"/>
              <a:buNone/>
            </a:pPr>
            <a:r>
              <a:rPr lang="zh-CN" altLang="en-US" dirty="0"/>
              <a:t>我们指定符号</a:t>
            </a:r>
            <a:r>
              <a:rPr lang="en-US" altLang="zh-CN" dirty="0"/>
              <a:t>S (sum) and CO (carry)</a:t>
            </a:r>
            <a:r>
              <a:rPr lang="zh-CN" altLang="en-US" dirty="0"/>
              <a:t>为输出，输入为</a:t>
            </a:r>
            <a:r>
              <a:rPr lang="en-US" altLang="zh-CN" dirty="0"/>
              <a:t>A</a:t>
            </a:r>
            <a:r>
              <a:rPr lang="zh-CN" altLang="en-US" dirty="0"/>
              <a:t>和</a:t>
            </a:r>
            <a:r>
              <a:rPr lang="en-US" altLang="zh-CN" dirty="0"/>
              <a:t>B</a:t>
            </a:r>
            <a:endParaRPr lang="zh-CN" altLang="en-US" dirty="0"/>
          </a:p>
        </p:txBody>
      </p:sp>
      <p:graphicFrame>
        <p:nvGraphicFramePr>
          <p:cNvPr id="1181700" name="Group 4">
            <a:extLst>
              <a:ext uri="{FF2B5EF4-FFF2-40B4-BE49-F238E27FC236}">
                <a16:creationId xmlns:a16="http://schemas.microsoft.com/office/drawing/2014/main" id="{7D7C7798-1954-3247-8264-B4531B536A3A}"/>
              </a:ext>
            </a:extLst>
          </p:cNvPr>
          <p:cNvGraphicFramePr>
            <a:graphicFrameLocks noGrp="1"/>
          </p:cNvGraphicFramePr>
          <p:nvPr>
            <p:extLst>
              <p:ext uri="{D42A27DB-BD31-4B8C-83A1-F6EECF244321}">
                <p14:modId xmlns:p14="http://schemas.microsoft.com/office/powerpoint/2010/main" val="370067780"/>
              </p:ext>
            </p:extLst>
          </p:nvPr>
        </p:nvGraphicFramePr>
        <p:xfrm>
          <a:off x="1588465" y="3536157"/>
          <a:ext cx="2592387" cy="2390775"/>
        </p:xfrm>
        <a:graphic>
          <a:graphicData uri="http://schemas.openxmlformats.org/drawingml/2006/table">
            <a:tbl>
              <a:tblPr/>
              <a:tblGrid>
                <a:gridCol w="536575">
                  <a:extLst>
                    <a:ext uri="{9D8B030D-6E8A-4147-A177-3AD203B41FA5}">
                      <a16:colId xmlns:a16="http://schemas.microsoft.com/office/drawing/2014/main" val="20000"/>
                    </a:ext>
                  </a:extLst>
                </a:gridCol>
                <a:gridCol w="760412">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tblGrid>
              <a:tr h="350838">
                <a:tc gridSpan="2">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2000" b="1" i="0" u="none" strike="noStrike" cap="none" normalizeH="0" baseline="0" dirty="0">
                          <a:ln>
                            <a:noFill/>
                          </a:ln>
                          <a:solidFill>
                            <a:srgbClr val="315263"/>
                          </a:solidFill>
                          <a:effectLst/>
                          <a:latin typeface="微软雅黑" panose="020B0503020204020204" pitchFamily="34" charset="-122"/>
                          <a:ea typeface="微软雅黑" panose="020B0503020204020204" pitchFamily="34" charset="-122"/>
                        </a:rPr>
                        <a:t>输     入</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2000" b="1" i="0" u="none" strike="noStrike" cap="none" normalizeH="0" baseline="0" dirty="0">
                          <a:ln>
                            <a:noFill/>
                          </a:ln>
                          <a:solidFill>
                            <a:srgbClr val="315263"/>
                          </a:solidFill>
                          <a:effectLst/>
                          <a:latin typeface="微软雅黑" panose="020B0503020204020204" pitchFamily="34" charset="-122"/>
                          <a:ea typeface="微软雅黑" panose="020B0503020204020204" pitchFamily="34" charset="-122"/>
                        </a:rPr>
                        <a:t>输     出</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25438">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A</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CO</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87338">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a:ln>
                            <a:noFill/>
                          </a:ln>
                          <a:solidFill>
                            <a:srgbClr val="315263"/>
                          </a:solidFill>
                          <a:effectLst/>
                          <a:latin typeface="Arial" charset="0"/>
                          <a:ea typeface="宋体" pitchFamily="2" charset="-122"/>
                        </a:rPr>
                        <a:t>1</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81740" name="Object 44">
            <a:extLst>
              <a:ext uri="{FF2B5EF4-FFF2-40B4-BE49-F238E27FC236}">
                <a16:creationId xmlns:a16="http://schemas.microsoft.com/office/drawing/2014/main" id="{0E8F5B2A-E5B0-3C4F-9858-AD7A5A604D1D}"/>
              </a:ext>
            </a:extLst>
          </p:cNvPr>
          <p:cNvGraphicFramePr>
            <a:graphicFrameLocks noChangeAspect="1"/>
          </p:cNvGraphicFramePr>
          <p:nvPr>
            <p:extLst>
              <p:ext uri="{D42A27DB-BD31-4B8C-83A1-F6EECF244321}">
                <p14:modId xmlns:p14="http://schemas.microsoft.com/office/powerpoint/2010/main" val="2299594591"/>
              </p:ext>
            </p:extLst>
          </p:nvPr>
        </p:nvGraphicFramePr>
        <p:xfrm>
          <a:off x="5055588" y="3410501"/>
          <a:ext cx="1620838" cy="941388"/>
        </p:xfrm>
        <a:graphic>
          <a:graphicData uri="http://schemas.openxmlformats.org/presentationml/2006/ole">
            <mc:AlternateContent xmlns:mc="http://schemas.openxmlformats.org/markup-compatibility/2006">
              <mc:Choice xmlns:v="urn:schemas-microsoft-com:vml" Requires="v">
                <p:oleObj spid="_x0000_s3074" name="公式" r:id="rId4" imgW="16090900" imgH="9359900" progId="Equation.3">
                  <p:embed/>
                </p:oleObj>
              </mc:Choice>
              <mc:Fallback>
                <p:oleObj name="公式" r:id="rId4" imgW="16090900" imgH="9359900" progId="Equation.3">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5588" y="3410501"/>
                        <a:ext cx="162083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81741" name="AutoShape 45">
            <a:extLst>
              <a:ext uri="{FF2B5EF4-FFF2-40B4-BE49-F238E27FC236}">
                <a16:creationId xmlns:a16="http://schemas.microsoft.com/office/drawing/2014/main" id="{5C208193-35C0-8E47-A749-102B8FEFB89F}"/>
              </a:ext>
            </a:extLst>
          </p:cNvPr>
          <p:cNvSpPr>
            <a:spLocks noChangeArrowheads="1"/>
          </p:cNvSpPr>
          <p:nvPr/>
        </p:nvSpPr>
        <p:spPr bwMode="auto">
          <a:xfrm>
            <a:off x="4461108" y="3736732"/>
            <a:ext cx="647700" cy="288925"/>
          </a:xfrm>
          <a:prstGeom prst="rightArrow">
            <a:avLst>
              <a:gd name="adj1" fmla="val 50000"/>
              <a:gd name="adj2" fmla="val 56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1181742" name="AutoShape 46">
            <a:extLst>
              <a:ext uri="{FF2B5EF4-FFF2-40B4-BE49-F238E27FC236}">
                <a16:creationId xmlns:a16="http://schemas.microsoft.com/office/drawing/2014/main" id="{5D5D949D-A372-944E-94F0-CA90934FB2C5}"/>
              </a:ext>
            </a:extLst>
          </p:cNvPr>
          <p:cNvSpPr>
            <a:spLocks noChangeArrowheads="1"/>
          </p:cNvSpPr>
          <p:nvPr/>
        </p:nvSpPr>
        <p:spPr bwMode="auto">
          <a:xfrm rot="1560201">
            <a:off x="6706977" y="4133005"/>
            <a:ext cx="647700" cy="288925"/>
          </a:xfrm>
          <a:prstGeom prst="rightArrow">
            <a:avLst>
              <a:gd name="adj1" fmla="val 50000"/>
              <a:gd name="adj2" fmla="val 56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pic>
        <p:nvPicPr>
          <p:cNvPr id="1181743" name="Picture 47" descr="4-3-25">
            <a:extLst>
              <a:ext uri="{FF2B5EF4-FFF2-40B4-BE49-F238E27FC236}">
                <a16:creationId xmlns:a16="http://schemas.microsoft.com/office/drawing/2014/main" id="{68E6CC4D-DF9B-AD45-A793-4723F18A4D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8901" y="4452938"/>
            <a:ext cx="52578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6" name="Text Box 48">
            <a:extLst>
              <a:ext uri="{FF2B5EF4-FFF2-40B4-BE49-F238E27FC236}">
                <a16:creationId xmlns:a16="http://schemas.microsoft.com/office/drawing/2014/main" id="{9DF0DEB1-8761-4241-9895-7DFCD3E94BB1}"/>
              </a:ext>
            </a:extLst>
          </p:cNvPr>
          <p:cNvSpPr txBox="1">
            <a:spLocks noChangeArrowheads="1"/>
          </p:cNvSpPr>
          <p:nvPr/>
        </p:nvSpPr>
        <p:spPr bwMode="auto">
          <a:xfrm>
            <a:off x="2250831" y="2968600"/>
            <a:ext cx="13364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400" b="1" dirty="0">
                <a:latin typeface="微软雅黑" panose="020B0503020204020204" pitchFamily="34" charset="-122"/>
                <a:ea typeface="微软雅黑" panose="020B0503020204020204" pitchFamily="34" charset="-122"/>
              </a:rPr>
              <a:t>真值表</a:t>
            </a:r>
            <a:endParaRPr lang="en-US" altLang="zh-CN" sz="2400" b="1" dirty="0">
              <a:latin typeface="微软雅黑" panose="020B0503020204020204" pitchFamily="34" charset="-122"/>
              <a:ea typeface="微软雅黑" panose="020B0503020204020204" pitchFamily="34" charset="-122"/>
            </a:endParaRPr>
          </a:p>
        </p:txBody>
      </p:sp>
      <p:sp>
        <p:nvSpPr>
          <p:cNvPr id="12327" name="Text Box 49">
            <a:extLst>
              <a:ext uri="{FF2B5EF4-FFF2-40B4-BE49-F238E27FC236}">
                <a16:creationId xmlns:a16="http://schemas.microsoft.com/office/drawing/2014/main" id="{B9090E57-6D75-9648-8C83-B52218B63674}"/>
              </a:ext>
            </a:extLst>
          </p:cNvPr>
          <p:cNvSpPr txBox="1">
            <a:spLocks noChangeArrowheads="1"/>
          </p:cNvSpPr>
          <p:nvPr/>
        </p:nvSpPr>
        <p:spPr bwMode="auto">
          <a:xfrm>
            <a:off x="7385229" y="3650361"/>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zh-CN" altLang="en-US" sz="2400" dirty="0"/>
              <a:t>一个异或门和一个与门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1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1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817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1741"/>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118174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181742"/>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11817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699" grpId="0" build="p" autoUpdateAnimBg="0"/>
      <p:bldP spid="1181741" grpId="0" animBg="1"/>
      <p:bldP spid="1181742" grpId="0" animBg="1"/>
      <p:bldP spid="12326" grpId="0"/>
      <p:bldP spid="1232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027D7496-F038-6647-81F2-611C36FC3E1E}"/>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DCE72CF5-1D31-904B-BA6D-1DE5FAEB5FB3}" type="slidenum">
              <a:rPr lang="zh-CN" altLang="en-US" smtClean="0">
                <a:solidFill>
                  <a:srgbClr val="0000B6"/>
                </a:solidFill>
                <a:latin typeface="Book Antiqua" charset="0"/>
              </a:rPr>
              <a:pPr>
                <a:defRPr/>
              </a:pPr>
              <a:t>7</a:t>
            </a:fld>
            <a:endParaRPr lang="en-US" altLang="zh-CN">
              <a:solidFill>
                <a:srgbClr val="0000B6"/>
              </a:solidFill>
              <a:latin typeface="Book Antiqua" charset="0"/>
            </a:endParaRPr>
          </a:p>
        </p:txBody>
      </p:sp>
      <p:sp>
        <p:nvSpPr>
          <p:cNvPr id="50178" name="页脚占位符 4">
            <a:extLst>
              <a:ext uri="{FF2B5EF4-FFF2-40B4-BE49-F238E27FC236}">
                <a16:creationId xmlns:a16="http://schemas.microsoft.com/office/drawing/2014/main" id="{1B6C8ABF-1E49-6E4C-9604-9455D306CD5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83746" name="Rectangle 2">
            <a:extLst>
              <a:ext uri="{FF2B5EF4-FFF2-40B4-BE49-F238E27FC236}">
                <a16:creationId xmlns:a16="http://schemas.microsoft.com/office/drawing/2014/main" id="{58D1DFBF-6F25-F04D-BD6F-8DEB3574A5FE}"/>
              </a:ext>
            </a:extLst>
          </p:cNvPr>
          <p:cNvSpPr>
            <a:spLocks noGrp="1" noChangeArrowheads="1"/>
          </p:cNvSpPr>
          <p:nvPr>
            <p:ph type="body" idx="1"/>
          </p:nvPr>
        </p:nvSpPr>
        <p:spPr>
          <a:xfrm>
            <a:off x="1573968" y="1130301"/>
            <a:ext cx="8530472" cy="576263"/>
          </a:xfrm>
        </p:spPr>
        <p:txBody>
          <a:bodyPr/>
          <a:lstStyle/>
          <a:p>
            <a:pPr eaLnBrk="1" hangingPunct="1">
              <a:buFont typeface="Wingdings" charset="2"/>
              <a:buNone/>
              <a:defRPr/>
            </a:pPr>
            <a:r>
              <a:rPr lang="zh-CN" altLang="en-US" sz="2800" dirty="0"/>
              <a:t>将两个</a:t>
            </a:r>
            <a:r>
              <a:rPr lang="en-US" altLang="zh-CN" sz="2800" dirty="0"/>
              <a:t>1</a:t>
            </a:r>
            <a:r>
              <a:rPr lang="zh-CN" altLang="en-US" sz="2800" dirty="0"/>
              <a:t>位二进制数</a:t>
            </a:r>
            <a:r>
              <a:rPr lang="en-US" altLang="zh-CN" sz="2800" dirty="0"/>
              <a:t>A,B</a:t>
            </a:r>
            <a:r>
              <a:rPr lang="zh-CN" altLang="en-US" sz="2800" dirty="0"/>
              <a:t>及来自低位的进位</a:t>
            </a:r>
            <a:r>
              <a:rPr lang="en-US" altLang="zh-CN" sz="2800" dirty="0"/>
              <a:t>CI</a:t>
            </a:r>
            <a:r>
              <a:rPr lang="zh-CN" altLang="en-US" sz="2800" dirty="0"/>
              <a:t>相加</a:t>
            </a:r>
          </a:p>
        </p:txBody>
      </p:sp>
      <p:graphicFrame>
        <p:nvGraphicFramePr>
          <p:cNvPr id="1183747" name="Group 3">
            <a:extLst>
              <a:ext uri="{FF2B5EF4-FFF2-40B4-BE49-F238E27FC236}">
                <a16:creationId xmlns:a16="http://schemas.microsoft.com/office/drawing/2014/main" id="{4A0B19DE-28FB-D34E-B54E-6391F42F99E9}"/>
              </a:ext>
            </a:extLst>
          </p:cNvPr>
          <p:cNvGraphicFramePr>
            <a:graphicFrameLocks noGrp="1"/>
          </p:cNvGraphicFramePr>
          <p:nvPr/>
        </p:nvGraphicFramePr>
        <p:xfrm>
          <a:off x="1790701" y="1690689"/>
          <a:ext cx="2568575" cy="4033861"/>
        </p:xfrm>
        <a:graphic>
          <a:graphicData uri="http://schemas.openxmlformats.org/drawingml/2006/table">
            <a:tbl>
              <a:tblPr/>
              <a:tblGrid>
                <a:gridCol w="431800">
                  <a:extLst>
                    <a:ext uri="{9D8B030D-6E8A-4147-A177-3AD203B41FA5}">
                      <a16:colId xmlns:a16="http://schemas.microsoft.com/office/drawing/2014/main" val="20000"/>
                    </a:ext>
                  </a:extLst>
                </a:gridCol>
                <a:gridCol w="427038">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606425">
                  <a:extLst>
                    <a:ext uri="{9D8B030D-6E8A-4147-A177-3AD203B41FA5}">
                      <a16:colId xmlns:a16="http://schemas.microsoft.com/office/drawing/2014/main" val="20004"/>
                    </a:ext>
                  </a:extLst>
                </a:gridCol>
              </a:tblGrid>
              <a:tr h="396195">
                <a:tc gridSpan="3">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2000" b="0" i="0" u="none" strike="noStrike" cap="none" normalizeH="0" baseline="0">
                          <a:ln>
                            <a:noFill/>
                          </a:ln>
                          <a:solidFill>
                            <a:srgbClr val="315263"/>
                          </a:solidFill>
                          <a:effectLst/>
                          <a:latin typeface="Arial" charset="0"/>
                          <a:ea typeface="宋体" pitchFamily="2" charset="-122"/>
                        </a:rPr>
                        <a:t>   输    入</a:t>
                      </a:r>
                    </a:p>
                  </a:txBody>
                  <a:tcPr marT="45699" marB="4569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2000" b="0" i="0" u="none" strike="noStrike" cap="none" normalizeH="0" baseline="0">
                          <a:ln>
                            <a:noFill/>
                          </a:ln>
                          <a:solidFill>
                            <a:srgbClr val="315263"/>
                          </a:solidFill>
                          <a:effectLst/>
                          <a:latin typeface="Arial" charset="0"/>
                          <a:ea typeface="宋体" pitchFamily="2" charset="-122"/>
                        </a:rPr>
                        <a:t>输    出</a:t>
                      </a:r>
                    </a:p>
                  </a:txBody>
                  <a:tcPr marT="45699" marB="4569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68079">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A</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B</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CI</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S</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CO</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a:ln>
                            <a:noFill/>
                          </a:ln>
                          <a:solidFill>
                            <a:srgbClr val="315263"/>
                          </a:solidFill>
                          <a:effectLst/>
                          <a:latin typeface="Arial" charset="0"/>
                          <a:ea typeface="宋体" pitchFamily="2" charset="-122"/>
                        </a:rPr>
                        <a:t>0</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0</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195">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a:ln>
                            <a:noFill/>
                          </a:ln>
                          <a:solidFill>
                            <a:srgbClr val="315263"/>
                          </a:solidFill>
                          <a:effectLst/>
                          <a:latin typeface="Arial" charset="0"/>
                          <a:ea typeface="宋体" pitchFamily="2" charset="-122"/>
                        </a:rPr>
                        <a:t>1</a:t>
                      </a:r>
                    </a:p>
                  </a:txBody>
                  <a:tcPr marT="45699" marB="4569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2000" b="0" i="0" u="none" strike="noStrike" cap="none" normalizeH="0" baseline="0" dirty="0">
                          <a:ln>
                            <a:noFill/>
                          </a:ln>
                          <a:solidFill>
                            <a:srgbClr val="315263"/>
                          </a:solidFill>
                          <a:effectLst/>
                          <a:latin typeface="Arial" charset="0"/>
                          <a:ea typeface="宋体" pitchFamily="2" charset="-122"/>
                        </a:rPr>
                        <a:t>1</a:t>
                      </a:r>
                    </a:p>
                  </a:txBody>
                  <a:tcPr marT="45699" marB="45699"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183827" name="Object 83">
            <a:extLst>
              <a:ext uri="{FF2B5EF4-FFF2-40B4-BE49-F238E27FC236}">
                <a16:creationId xmlns:a16="http://schemas.microsoft.com/office/drawing/2014/main" id="{DB5F1A56-6F41-DA44-89DE-56CA039CF3B7}"/>
              </a:ext>
            </a:extLst>
          </p:cNvPr>
          <p:cNvGraphicFramePr>
            <a:graphicFrameLocks noChangeAspect="1"/>
          </p:cNvGraphicFramePr>
          <p:nvPr/>
        </p:nvGraphicFramePr>
        <p:xfrm>
          <a:off x="5129214" y="1727201"/>
          <a:ext cx="4784725" cy="866775"/>
        </p:xfrm>
        <a:graphic>
          <a:graphicData uri="http://schemas.openxmlformats.org/presentationml/2006/ole">
            <mc:AlternateContent xmlns:mc="http://schemas.openxmlformats.org/markup-compatibility/2006">
              <mc:Choice xmlns:v="urn:schemas-microsoft-com:vml" Requires="v">
                <p:oleObj spid="_x0000_s4098" name="Equation" r:id="rId4" imgW="47980600" imgH="9652000" progId="Equation.DSMT4">
                  <p:embed/>
                </p:oleObj>
              </mc:Choice>
              <mc:Fallback>
                <p:oleObj name="Equation" r:id="rId4" imgW="47980600" imgH="9652000" progId="Equation.DSMT4">
                  <p:embed/>
                  <p:pic>
                    <p:nvPicPr>
                      <p:cNvPr id="0" name="Object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9214" y="1727201"/>
                        <a:ext cx="4784725"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83828" name="Text Box 84">
            <a:extLst>
              <a:ext uri="{FF2B5EF4-FFF2-40B4-BE49-F238E27FC236}">
                <a16:creationId xmlns:a16="http://schemas.microsoft.com/office/drawing/2014/main" id="{FACC3D0B-54FA-A743-9B02-EB18BBC21C43}"/>
              </a:ext>
            </a:extLst>
          </p:cNvPr>
          <p:cNvSpPr txBox="1">
            <a:spLocks noChangeArrowheads="1"/>
          </p:cNvSpPr>
          <p:nvPr/>
        </p:nvSpPr>
        <p:spPr bwMode="auto">
          <a:xfrm>
            <a:off x="7896226" y="5661026"/>
            <a:ext cx="143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Arial" charset="0"/>
                <a:ea typeface="楷体_GB2312" pitchFamily="49" charset="-122"/>
              </a:rPr>
              <a:t>74LS183</a:t>
            </a:r>
          </a:p>
        </p:txBody>
      </p:sp>
      <p:sp>
        <p:nvSpPr>
          <p:cNvPr id="1183829" name="AutoShape 85">
            <a:extLst>
              <a:ext uri="{FF2B5EF4-FFF2-40B4-BE49-F238E27FC236}">
                <a16:creationId xmlns:a16="http://schemas.microsoft.com/office/drawing/2014/main" id="{36A74DF5-BA73-0042-9EE4-FDB8FA5B30FF}"/>
              </a:ext>
            </a:extLst>
          </p:cNvPr>
          <p:cNvSpPr>
            <a:spLocks noChangeArrowheads="1"/>
          </p:cNvSpPr>
          <p:nvPr/>
        </p:nvSpPr>
        <p:spPr bwMode="auto">
          <a:xfrm>
            <a:off x="6600825" y="2551113"/>
            <a:ext cx="228600" cy="749300"/>
          </a:xfrm>
          <a:prstGeom prst="upDownArrow">
            <a:avLst>
              <a:gd name="adj1" fmla="val 50000"/>
              <a:gd name="adj2" fmla="val 65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sp>
        <p:nvSpPr>
          <p:cNvPr id="1183830" name="AutoShape 86">
            <a:extLst>
              <a:ext uri="{FF2B5EF4-FFF2-40B4-BE49-F238E27FC236}">
                <a16:creationId xmlns:a16="http://schemas.microsoft.com/office/drawing/2014/main" id="{70AEBDCB-8A70-AC4F-A8B6-E31AA1CE8C7D}"/>
              </a:ext>
            </a:extLst>
          </p:cNvPr>
          <p:cNvSpPr>
            <a:spLocks noChangeArrowheads="1"/>
          </p:cNvSpPr>
          <p:nvPr/>
        </p:nvSpPr>
        <p:spPr bwMode="auto">
          <a:xfrm>
            <a:off x="4486275" y="2543175"/>
            <a:ext cx="649288" cy="215900"/>
          </a:xfrm>
          <a:prstGeom prst="leftRightArrow">
            <a:avLst>
              <a:gd name="adj1" fmla="val 50000"/>
              <a:gd name="adj2" fmla="val 6014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en-US"/>
          </a:p>
        </p:txBody>
      </p:sp>
      <p:pic>
        <p:nvPicPr>
          <p:cNvPr id="1183831" name="Picture 87" descr="4-3-27">
            <a:extLst>
              <a:ext uri="{FF2B5EF4-FFF2-40B4-BE49-F238E27FC236}">
                <a16:creationId xmlns:a16="http://schemas.microsoft.com/office/drawing/2014/main" id="{077E0A64-C71F-1549-A253-33B47B64EE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138" y="3300413"/>
            <a:ext cx="6011862"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3832" name="Text Box 88">
            <a:extLst>
              <a:ext uri="{FF2B5EF4-FFF2-40B4-BE49-F238E27FC236}">
                <a16:creationId xmlns:a16="http://schemas.microsoft.com/office/drawing/2014/main" id="{41A3ABF0-08D6-E64C-90A9-190489CBF24E}"/>
              </a:ext>
            </a:extLst>
          </p:cNvPr>
          <p:cNvSpPr txBox="1">
            <a:spLocks noChangeArrowheads="1"/>
          </p:cNvSpPr>
          <p:nvPr/>
        </p:nvSpPr>
        <p:spPr bwMode="auto">
          <a:xfrm>
            <a:off x="8328026" y="6165851"/>
            <a:ext cx="143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Arial" charset="0"/>
                <a:ea typeface="楷体_GB2312" pitchFamily="49" charset="-122"/>
              </a:rPr>
              <a:t>74HC183</a:t>
            </a:r>
          </a:p>
        </p:txBody>
      </p:sp>
      <p:sp>
        <p:nvSpPr>
          <p:cNvPr id="1183833" name="Rectangle 89">
            <a:extLst>
              <a:ext uri="{FF2B5EF4-FFF2-40B4-BE49-F238E27FC236}">
                <a16:creationId xmlns:a16="http://schemas.microsoft.com/office/drawing/2014/main" id="{920756B2-4DD9-1B4F-8D75-80698681C531}"/>
              </a:ext>
            </a:extLst>
          </p:cNvPr>
          <p:cNvSpPr>
            <a:spLocks noGrp="1" noChangeArrowheads="1"/>
          </p:cNvSpPr>
          <p:nvPr>
            <p:ph type="title"/>
          </p:nvPr>
        </p:nvSpPr>
        <p:spPr>
          <a:xfrm>
            <a:off x="749508" y="260351"/>
            <a:ext cx="9399380" cy="720725"/>
          </a:xfrm>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全加器</a:t>
            </a:r>
            <a:r>
              <a:rPr lang="zh-CN" altLang="en-US" sz="4000" i="0" dirty="0"/>
              <a:t>（</a:t>
            </a:r>
            <a:r>
              <a:rPr lang="en-US" altLang="zh-CN" sz="4000" i="0" dirty="0">
                <a:effectLst/>
              </a:rPr>
              <a:t>Full Adder, FA</a:t>
            </a:r>
            <a:r>
              <a:rPr lang="zh-CN" altLang="en-US" sz="4000" i="0" dirty="0"/>
              <a:t>）</a:t>
            </a:r>
            <a:endParaRPr lang="en-US" altLang="zh-CN" sz="4000" i="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37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837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3830"/>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18382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183829"/>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183828"/>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grpId="0" nodeType="afterEffect">
                                  <p:stCondLst>
                                    <p:cond delay="0"/>
                                  </p:stCondLst>
                                  <p:childTnLst>
                                    <p:set>
                                      <p:cBhvr>
                                        <p:cTn id="27" dur="1" fill="hold">
                                          <p:stCondLst>
                                            <p:cond delay="499"/>
                                          </p:stCondLst>
                                        </p:cTn>
                                        <p:tgtEl>
                                          <p:spTgt spid="1183832"/>
                                        </p:tgtEl>
                                        <p:attrNameLst>
                                          <p:attrName>style.visibility</p:attrName>
                                        </p:attrNameLst>
                                      </p:cBhvr>
                                      <p:to>
                                        <p:strVal val="visible"/>
                                      </p:to>
                                    </p:set>
                                  </p:childTnLst>
                                </p:cTn>
                              </p:par>
                            </p:childTnLst>
                          </p:cTn>
                        </p:par>
                        <p:par>
                          <p:cTn id="28" fill="hold" nodeType="afterGroup">
                            <p:stCondLst>
                              <p:cond delay="1500"/>
                            </p:stCondLst>
                            <p:childTnLst>
                              <p:par>
                                <p:cTn id="29" presetID="1" presetClass="entr" presetSubtype="0" fill="hold" nodeType="afterEffect">
                                  <p:stCondLst>
                                    <p:cond delay="0"/>
                                  </p:stCondLst>
                                  <p:childTnLst>
                                    <p:set>
                                      <p:cBhvr>
                                        <p:cTn id="30" dur="1" fill="hold">
                                          <p:stCondLst>
                                            <p:cond delay="0"/>
                                          </p:stCondLst>
                                        </p:cTn>
                                        <p:tgtEl>
                                          <p:spTgt spid="1183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6" grpId="0" build="p" autoUpdateAnimBg="0"/>
      <p:bldP spid="1183828" grpId="0" autoUpdateAnimBg="0"/>
      <p:bldP spid="1183829" grpId="0" animBg="1"/>
      <p:bldP spid="1183830" grpId="0" animBg="1"/>
      <p:bldP spid="118383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EAC58F51-E110-874D-B085-8C2DB91D8FFD}"/>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DC759B43-466D-1F4D-8168-52C691FF7F51}" type="slidenum">
              <a:rPr lang="zh-CN" altLang="en-US" smtClean="0">
                <a:solidFill>
                  <a:srgbClr val="0000B6"/>
                </a:solidFill>
                <a:latin typeface="Book Antiqua" charset="0"/>
              </a:rPr>
              <a:pPr>
                <a:defRPr/>
              </a:pPr>
              <a:t>8</a:t>
            </a:fld>
            <a:endParaRPr lang="en-US" altLang="zh-CN">
              <a:solidFill>
                <a:srgbClr val="0000B6"/>
              </a:solidFill>
              <a:latin typeface="Book Antiqua" charset="0"/>
            </a:endParaRPr>
          </a:p>
        </p:txBody>
      </p:sp>
      <p:sp>
        <p:nvSpPr>
          <p:cNvPr id="52226" name="页脚占位符 4">
            <a:extLst>
              <a:ext uri="{FF2B5EF4-FFF2-40B4-BE49-F238E27FC236}">
                <a16:creationId xmlns:a16="http://schemas.microsoft.com/office/drawing/2014/main" id="{341CA1B4-5337-EF4D-817E-3CE55B49848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93986" name="Rectangle 2">
            <a:extLst>
              <a:ext uri="{FF2B5EF4-FFF2-40B4-BE49-F238E27FC236}">
                <a16:creationId xmlns:a16="http://schemas.microsoft.com/office/drawing/2014/main" id="{6D503581-CDD6-2747-8F38-8EFB448C1132}"/>
              </a:ext>
            </a:extLst>
          </p:cNvPr>
          <p:cNvSpPr>
            <a:spLocks noGrp="1" noChangeArrowheads="1"/>
          </p:cNvSpPr>
          <p:nvPr>
            <p:ph type="title"/>
          </p:nvPr>
        </p:nvSpPr>
        <p:spPr>
          <a:xfrm>
            <a:off x="839449" y="528062"/>
            <a:ext cx="9368176" cy="689366"/>
          </a:xfrm>
        </p:spPr>
        <p:txBody>
          <a:bodyPr/>
          <a:lstStyle/>
          <a:p>
            <a:pPr eaLnBrk="1" hangingPunct="1">
              <a:defRPr/>
            </a:pPr>
            <a:r>
              <a:rPr lang="zh-CN" altLang="en-US" sz="4000" i="0" dirty="0">
                <a:latin typeface="微软雅黑" panose="020B0503020204020204" pitchFamily="34" charset="-122"/>
                <a:ea typeface="微软雅黑" panose="020B0503020204020204" pitchFamily="34" charset="-122"/>
              </a:rPr>
              <a:t>用加法器设计组合电路</a:t>
            </a:r>
          </a:p>
        </p:txBody>
      </p:sp>
      <p:sp>
        <p:nvSpPr>
          <p:cNvPr id="1193987" name="Rectangle 3">
            <a:extLst>
              <a:ext uri="{FF2B5EF4-FFF2-40B4-BE49-F238E27FC236}">
                <a16:creationId xmlns:a16="http://schemas.microsoft.com/office/drawing/2014/main" id="{F1E1789A-EC98-B843-8B65-A2D828BE4529}"/>
              </a:ext>
            </a:extLst>
          </p:cNvPr>
          <p:cNvSpPr>
            <a:spLocks noGrp="1" noChangeArrowheads="1"/>
          </p:cNvSpPr>
          <p:nvPr>
            <p:ph type="body" idx="1"/>
          </p:nvPr>
        </p:nvSpPr>
        <p:spPr>
          <a:xfrm>
            <a:off x="599608" y="1319134"/>
            <a:ext cx="9312744" cy="4916566"/>
          </a:xfrm>
        </p:spPr>
        <p:txBody>
          <a:bodyPr/>
          <a:lstStyle/>
          <a:p>
            <a:pPr eaLnBrk="1" hangingPunct="1">
              <a:buFont typeface="Wingdings" charset="2"/>
              <a:buChar char="q"/>
              <a:defRPr/>
            </a:pPr>
            <a:r>
              <a:rPr lang="zh-CN" altLang="en-US" dirty="0"/>
              <a:t>基本原理：</a:t>
            </a:r>
          </a:p>
          <a:p>
            <a:pPr eaLnBrk="1" hangingPunct="1">
              <a:buFont typeface="Wingdings" charset="2"/>
              <a:buNone/>
              <a:defRPr/>
            </a:pPr>
            <a:r>
              <a:rPr lang="zh-CN" altLang="en-US" dirty="0"/>
              <a:t>    若能生成函数可变换成</a:t>
            </a:r>
            <a:r>
              <a:rPr lang="zh-CN" altLang="en-US" dirty="0">
                <a:solidFill>
                  <a:srgbClr val="FF6600"/>
                </a:solidFill>
              </a:rPr>
              <a:t>输入变量</a:t>
            </a:r>
            <a:r>
              <a:rPr lang="zh-CN" altLang="en-US" dirty="0"/>
              <a:t>与</a:t>
            </a:r>
            <a:r>
              <a:rPr lang="zh-CN" altLang="en-US" dirty="0">
                <a:solidFill>
                  <a:srgbClr val="FF6600"/>
                </a:solidFill>
              </a:rPr>
              <a:t>输入变量</a:t>
            </a:r>
            <a:r>
              <a:rPr lang="zh-CN" altLang="en-US" dirty="0"/>
              <a:t>相加</a:t>
            </a:r>
          </a:p>
          <a:p>
            <a:pPr eaLnBrk="1" hangingPunct="1">
              <a:buFont typeface="Wingdings" charset="2"/>
              <a:buNone/>
              <a:defRPr/>
            </a:pPr>
            <a:r>
              <a:rPr lang="zh-CN" altLang="en-US" dirty="0"/>
              <a:t>     若能生成函数可变换成</a:t>
            </a:r>
            <a:r>
              <a:rPr lang="zh-CN" altLang="en-US" dirty="0">
                <a:solidFill>
                  <a:srgbClr val="FF6600"/>
                </a:solidFill>
              </a:rPr>
              <a:t>输入变量</a:t>
            </a:r>
            <a:r>
              <a:rPr lang="zh-CN" altLang="en-US" dirty="0"/>
              <a:t>与</a:t>
            </a:r>
            <a:r>
              <a:rPr lang="zh-CN" altLang="en-US" dirty="0">
                <a:solidFill>
                  <a:srgbClr val="FF6600"/>
                </a:solidFill>
              </a:rPr>
              <a:t>常量</a:t>
            </a:r>
            <a:r>
              <a:rPr lang="zh-CN" altLang="en-US" dirty="0"/>
              <a:t>相加</a:t>
            </a:r>
          </a:p>
          <a:p>
            <a:pPr eaLnBrk="1" hangingPunct="1">
              <a:buFont typeface="Wingdings" charset="2"/>
              <a:buNone/>
              <a:defRPr/>
            </a:pPr>
            <a:r>
              <a:rPr lang="zh-CN" altLang="en-US" dirty="0"/>
              <a:t>例：将</a:t>
            </a:r>
            <a:r>
              <a:rPr lang="en-US" altLang="zh-CN" dirty="0"/>
              <a:t>BCD</a:t>
            </a:r>
            <a:r>
              <a:rPr lang="zh-CN" altLang="en-US" dirty="0"/>
              <a:t>的</a:t>
            </a:r>
            <a:r>
              <a:rPr lang="en-US" altLang="zh-CN" dirty="0"/>
              <a:t>8421</a:t>
            </a:r>
            <a:r>
              <a:rPr lang="zh-CN" altLang="en-US" dirty="0"/>
              <a:t>码转换为余</a:t>
            </a:r>
            <a:r>
              <a:rPr lang="en-US" altLang="zh-CN" dirty="0"/>
              <a:t>3</a:t>
            </a:r>
            <a:r>
              <a:rPr lang="zh-CN" altLang="en-US" dirty="0"/>
              <a:t>码</a:t>
            </a:r>
          </a:p>
          <a:p>
            <a:pPr eaLnBrk="1" hangingPunct="1">
              <a:buFont typeface="Wingdings" charset="2"/>
              <a:buNone/>
              <a:defRPr/>
            </a:pPr>
            <a:endParaRPr lang="zh-CN" altLang="en-US" dirty="0"/>
          </a:p>
        </p:txBody>
      </p:sp>
      <p:graphicFrame>
        <p:nvGraphicFramePr>
          <p:cNvPr id="1193988" name="Group 4">
            <a:extLst>
              <a:ext uri="{FF2B5EF4-FFF2-40B4-BE49-F238E27FC236}">
                <a16:creationId xmlns:a16="http://schemas.microsoft.com/office/drawing/2014/main" id="{7313A220-3BF0-C542-A76A-B16CD0CB20EA}"/>
              </a:ext>
            </a:extLst>
          </p:cNvPr>
          <p:cNvGraphicFramePr>
            <a:graphicFrameLocks noGrp="1"/>
          </p:cNvGraphicFramePr>
          <p:nvPr>
            <p:extLst>
              <p:ext uri="{D42A27DB-BD31-4B8C-83A1-F6EECF244321}">
                <p14:modId xmlns:p14="http://schemas.microsoft.com/office/powerpoint/2010/main" val="2663287178"/>
              </p:ext>
            </p:extLst>
          </p:nvPr>
        </p:nvGraphicFramePr>
        <p:xfrm>
          <a:off x="7670799" y="2308197"/>
          <a:ext cx="3529013" cy="4144992"/>
        </p:xfrm>
        <a:graphic>
          <a:graphicData uri="http://schemas.openxmlformats.org/drawingml/2006/table">
            <a:tbl>
              <a:tblPr/>
              <a:tblGrid>
                <a:gridCol w="441325">
                  <a:extLst>
                    <a:ext uri="{9D8B030D-6E8A-4147-A177-3AD203B41FA5}">
                      <a16:colId xmlns:a16="http://schemas.microsoft.com/office/drawing/2014/main" val="20000"/>
                    </a:ext>
                  </a:extLst>
                </a:gridCol>
                <a:gridCol w="439738">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3">
                  <a:extLst>
                    <a:ext uri="{9D8B030D-6E8A-4147-A177-3AD203B41FA5}">
                      <a16:colId xmlns:a16="http://schemas.microsoft.com/office/drawing/2014/main" val="20004"/>
                    </a:ext>
                  </a:extLst>
                </a:gridCol>
                <a:gridCol w="439737">
                  <a:extLst>
                    <a:ext uri="{9D8B030D-6E8A-4147-A177-3AD203B41FA5}">
                      <a16:colId xmlns:a16="http://schemas.microsoft.com/office/drawing/2014/main" val="20005"/>
                    </a:ext>
                  </a:extLst>
                </a:gridCol>
                <a:gridCol w="439738">
                  <a:extLst>
                    <a:ext uri="{9D8B030D-6E8A-4147-A177-3AD203B41FA5}">
                      <a16:colId xmlns:a16="http://schemas.microsoft.com/office/drawing/2014/main" val="20006"/>
                    </a:ext>
                  </a:extLst>
                </a:gridCol>
                <a:gridCol w="441325">
                  <a:extLst>
                    <a:ext uri="{9D8B030D-6E8A-4147-A177-3AD203B41FA5}">
                      <a16:colId xmlns:a16="http://schemas.microsoft.com/office/drawing/2014/main" val="20007"/>
                    </a:ext>
                  </a:extLst>
                </a:gridCol>
              </a:tblGrid>
              <a:tr h="457173">
                <a:tc gridSpan="4">
                  <a:txBody>
                    <a:bodyPr/>
                    <a:lstStyle/>
                    <a:p>
                      <a:pPr marL="0" marR="0" lvl="0" indent="0" algn="ctr"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2400" b="0" i="0" u="none" strike="noStrike" cap="none" normalizeH="0" baseline="0" dirty="0">
                          <a:ln>
                            <a:noFill/>
                          </a:ln>
                          <a:solidFill>
                            <a:srgbClr val="315263"/>
                          </a:solidFill>
                          <a:effectLst/>
                          <a:latin typeface="Arial" charset="0"/>
                          <a:ea typeface="宋体" pitchFamily="2" charset="-122"/>
                        </a:rPr>
                        <a:t>输     入</a:t>
                      </a:r>
                    </a:p>
                  </a:txBody>
                  <a:tcPr marT="45708" marB="457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zh-CN" altLang="en-US" sz="2400" b="0" i="0" u="none" strike="noStrike" cap="none" normalizeH="0" baseline="0">
                          <a:ln>
                            <a:noFill/>
                          </a:ln>
                          <a:solidFill>
                            <a:srgbClr val="315263"/>
                          </a:solidFill>
                          <a:effectLst/>
                          <a:latin typeface="Arial" charset="0"/>
                          <a:ea typeface="宋体" pitchFamily="2" charset="-122"/>
                        </a:rPr>
                        <a:t>输    出</a:t>
                      </a:r>
                    </a:p>
                  </a:txBody>
                  <a:tcPr marT="45708" marB="457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D</a:t>
                      </a:r>
                    </a:p>
                  </a:txBody>
                  <a:tcPr marT="45708" marB="45708"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C</a:t>
                      </a:r>
                    </a:p>
                  </a:txBody>
                  <a:tcPr marT="45708" marB="4570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B</a:t>
                      </a:r>
                    </a:p>
                  </a:txBody>
                  <a:tcPr marT="45708" marB="4570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A</a:t>
                      </a:r>
                    </a:p>
                  </a:txBody>
                  <a:tcPr marT="45708" marB="4570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000" b="0" i="0" u="none" strike="noStrike" cap="none" normalizeH="0" baseline="0">
                          <a:ln>
                            <a:noFill/>
                          </a:ln>
                          <a:solidFill>
                            <a:srgbClr val="315263"/>
                          </a:solidFill>
                          <a:effectLst/>
                          <a:latin typeface="Arial" charset="0"/>
                          <a:ea typeface="宋体" pitchFamily="2" charset="-122"/>
                        </a:rPr>
                        <a:t>3</a:t>
                      </a:r>
                      <a:endParaRPr kumimoji="0" lang="en-US" altLang="zh-CN" sz="600" b="0" i="0" u="none" strike="noStrike" cap="none" normalizeH="0" baseline="0">
                        <a:ln>
                          <a:noFill/>
                        </a:ln>
                        <a:solidFill>
                          <a:srgbClr val="315263"/>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dirty="0">
                          <a:ln>
                            <a:noFill/>
                          </a:ln>
                          <a:solidFill>
                            <a:srgbClr val="315263"/>
                          </a:solidFill>
                          <a:effectLst/>
                          <a:latin typeface="Arial" charset="0"/>
                          <a:ea typeface="宋体" pitchFamily="2" charset="-122"/>
                        </a:rPr>
                        <a:t>Y</a:t>
                      </a:r>
                      <a:r>
                        <a:rPr kumimoji="0" lang="en-US" altLang="zh-CN" sz="1000" b="0" i="0" u="none" strike="noStrike" cap="none" normalizeH="0" baseline="0" dirty="0">
                          <a:ln>
                            <a:noFill/>
                          </a:ln>
                          <a:solidFill>
                            <a:srgbClr val="315263"/>
                          </a:solidFill>
                          <a:effectLst/>
                          <a:latin typeface="Arial" charset="0"/>
                          <a:ea typeface="宋体" pitchFamily="2" charset="-122"/>
                        </a:rPr>
                        <a:t>2</a:t>
                      </a:r>
                    </a:p>
                  </a:txBody>
                  <a:tcPr marT="45708" marB="4570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0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Y</a:t>
                      </a:r>
                      <a:r>
                        <a:rPr kumimoji="0" lang="en-US" altLang="zh-CN" sz="10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1</a:t>
                      </a:r>
                    </a:p>
                  </a:txBody>
                  <a:tcPr marT="45708" marB="4570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a:ln>
                            <a:noFill/>
                          </a:ln>
                          <a:solidFill>
                            <a:srgbClr val="315263"/>
                          </a:solidFill>
                          <a:effectLst/>
                          <a:latin typeface="Arial" charset="0"/>
                          <a:ea typeface="宋体" pitchFamily="2" charset="-122"/>
                        </a:rPr>
                        <a:t>0</a:t>
                      </a:r>
                    </a:p>
                  </a:txBody>
                  <a:tcPr marT="45708" marB="4570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15263"/>
                        </a:buClr>
                        <a:buSzPct val="75000"/>
                        <a:buFont typeface="Wingdings" pitchFamily="2" charset="2"/>
                        <a:buNone/>
                        <a:tabLst/>
                      </a:pPr>
                      <a:r>
                        <a:rPr kumimoji="0" lang="en-US" altLang="zh-CN" sz="1600" b="0" i="0" u="none" strike="noStrike" cap="none" normalizeH="0" baseline="0" dirty="0">
                          <a:ln>
                            <a:noFill/>
                          </a:ln>
                          <a:solidFill>
                            <a:srgbClr val="315263"/>
                          </a:solidFill>
                          <a:effectLst/>
                          <a:latin typeface="Arial" charset="0"/>
                          <a:ea typeface="宋体" pitchFamily="2" charset="-122"/>
                        </a:rPr>
                        <a:t>0</a:t>
                      </a:r>
                    </a:p>
                  </a:txBody>
                  <a:tcPr marT="45708" marB="45708"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1194108" name="Picture 124">
            <a:extLst>
              <a:ext uri="{FF2B5EF4-FFF2-40B4-BE49-F238E27FC236}">
                <a16:creationId xmlns:a16="http://schemas.microsoft.com/office/drawing/2014/main" id="{BB8BD0C3-0504-4F4F-94D0-F0A7AEDDF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225" y="3654426"/>
            <a:ext cx="3373438"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94109" name="Object 125">
            <a:extLst>
              <a:ext uri="{FF2B5EF4-FFF2-40B4-BE49-F238E27FC236}">
                <a16:creationId xmlns:a16="http://schemas.microsoft.com/office/drawing/2014/main" id="{355728C9-DF10-4C42-B468-13C58116121C}"/>
              </a:ext>
            </a:extLst>
          </p:cNvPr>
          <p:cNvGraphicFramePr>
            <a:graphicFrameLocks noChangeAspect="1"/>
          </p:cNvGraphicFramePr>
          <p:nvPr/>
        </p:nvGraphicFramePr>
        <p:xfrm>
          <a:off x="2351089" y="3141664"/>
          <a:ext cx="3455987" cy="504825"/>
        </p:xfrm>
        <a:graphic>
          <a:graphicData uri="http://schemas.openxmlformats.org/presentationml/2006/ole">
            <mc:AlternateContent xmlns:mc="http://schemas.openxmlformats.org/markup-compatibility/2006">
              <mc:Choice xmlns:v="urn:schemas-microsoft-com:vml" Requires="v">
                <p:oleObj spid="_x0000_s5122" name="公式" r:id="rId5" imgW="35991800" imgH="5270500" progId="Equation.3">
                  <p:embed/>
                </p:oleObj>
              </mc:Choice>
              <mc:Fallback>
                <p:oleObj name="公式" r:id="rId5" imgW="35991800" imgH="5270500" progId="Equation.3">
                  <p:embed/>
                  <p:pic>
                    <p:nvPicPr>
                      <p:cNvPr id="0" name="Object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9" y="3141664"/>
                        <a:ext cx="34559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398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19410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19398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194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3732D58C-BDE9-7F41-870D-4AAC0D04E04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BDE5A78-F8F0-EB44-89A7-6AAA41311E97}" type="slidenum">
              <a:rPr lang="zh-CN" altLang="en-US" smtClean="0">
                <a:solidFill>
                  <a:srgbClr val="0000B6"/>
                </a:solidFill>
                <a:latin typeface="Book Antiqua" charset="0"/>
              </a:rPr>
              <a:pPr>
                <a:defRPr/>
              </a:pPr>
              <a:t>9</a:t>
            </a:fld>
            <a:endParaRPr lang="en-US" altLang="zh-CN">
              <a:solidFill>
                <a:srgbClr val="0000B6"/>
              </a:solidFill>
              <a:latin typeface="Book Antiqua" charset="0"/>
            </a:endParaRPr>
          </a:p>
        </p:txBody>
      </p:sp>
      <p:sp>
        <p:nvSpPr>
          <p:cNvPr id="54274" name="页脚占位符 4">
            <a:extLst>
              <a:ext uri="{FF2B5EF4-FFF2-40B4-BE49-F238E27FC236}">
                <a16:creationId xmlns:a16="http://schemas.microsoft.com/office/drawing/2014/main" id="{EAF9302D-AC22-8B42-95E7-33CD632618C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200">
                <a:solidFill>
                  <a:schemeClr val="bg2"/>
                </a:solidFill>
              </a:rPr>
              <a:t>ZDMC – Lec. #5</a:t>
            </a:r>
          </a:p>
        </p:txBody>
      </p:sp>
      <p:sp>
        <p:nvSpPr>
          <p:cNvPr id="1196034" name="Rectangle 2">
            <a:extLst>
              <a:ext uri="{FF2B5EF4-FFF2-40B4-BE49-F238E27FC236}">
                <a16:creationId xmlns:a16="http://schemas.microsoft.com/office/drawing/2014/main" id="{A34AD71B-55E8-CF40-9DC2-CD713FE866E5}"/>
              </a:ext>
            </a:extLst>
          </p:cNvPr>
          <p:cNvSpPr>
            <a:spLocks noGrp="1" noChangeArrowheads="1"/>
          </p:cNvSpPr>
          <p:nvPr>
            <p:ph type="title"/>
          </p:nvPr>
        </p:nvSpPr>
        <p:spPr>
          <a:xfrm>
            <a:off x="719528" y="333375"/>
            <a:ext cx="10343212" cy="884238"/>
          </a:xfrm>
        </p:spPr>
        <p:txBody>
          <a:bodyPr/>
          <a:lstStyle/>
          <a:p>
            <a:pPr eaLnBrk="1" hangingPunct="1">
              <a:defRPr/>
            </a:pPr>
            <a:r>
              <a:rPr lang="zh-CN" altLang="en-US" sz="4000" i="0" dirty="0">
                <a:effectLst/>
                <a:latin typeface="微软雅黑" panose="020B0503020204020204" pitchFamily="34" charset="-122"/>
                <a:ea typeface="微软雅黑" panose="020B0503020204020204" pitchFamily="34" charset="-122"/>
              </a:rPr>
              <a:t>数值比较器</a:t>
            </a:r>
            <a:endParaRPr lang="en-US" altLang="zh-CN" sz="4000" i="0" dirty="0">
              <a:effectLst/>
              <a:latin typeface="微软雅黑" panose="020B0503020204020204" pitchFamily="34" charset="-122"/>
              <a:ea typeface="微软雅黑" panose="020B0503020204020204" pitchFamily="34" charset="-122"/>
            </a:endParaRPr>
          </a:p>
        </p:txBody>
      </p:sp>
      <p:sp>
        <p:nvSpPr>
          <p:cNvPr id="15365" name="Rectangle 3">
            <a:extLst>
              <a:ext uri="{FF2B5EF4-FFF2-40B4-BE49-F238E27FC236}">
                <a16:creationId xmlns:a16="http://schemas.microsoft.com/office/drawing/2014/main" id="{36206EB3-825C-6C46-ADB4-DCF0666F07F1}"/>
              </a:ext>
            </a:extLst>
          </p:cNvPr>
          <p:cNvSpPr>
            <a:spLocks noGrp="1" noChangeArrowheads="1"/>
          </p:cNvSpPr>
          <p:nvPr>
            <p:ph type="body" idx="1"/>
          </p:nvPr>
        </p:nvSpPr>
        <p:spPr>
          <a:xfrm>
            <a:off x="1049311" y="1196976"/>
            <a:ext cx="9653666" cy="5008563"/>
          </a:xfrm>
        </p:spPr>
        <p:txBody>
          <a:bodyPr/>
          <a:lstStyle/>
          <a:p>
            <a:pPr eaLnBrk="1" hangingPunct="1">
              <a:buFont typeface="Wingdings" charset="2"/>
              <a:buChar char="q"/>
              <a:defRPr/>
            </a:pPr>
            <a:r>
              <a:rPr lang="zh-CN" altLang="en-US" sz="2800" dirty="0"/>
              <a:t>用来比较两个二进制数的数值大小</a:t>
            </a:r>
          </a:p>
          <a:p>
            <a:pPr eaLnBrk="1" hangingPunct="1">
              <a:buFont typeface="Wingdings" charset="2"/>
              <a:buNone/>
              <a:defRPr/>
            </a:pPr>
            <a:r>
              <a:rPr lang="zh-CN" altLang="en-US" sz="2800" dirty="0"/>
              <a:t>一、</a:t>
            </a:r>
            <a:r>
              <a:rPr lang="en-US" altLang="zh-CN" sz="2800" dirty="0"/>
              <a:t>1</a:t>
            </a:r>
            <a:r>
              <a:rPr lang="zh-CN" altLang="en-US" sz="2800" dirty="0"/>
              <a:t>位数值比较器            </a:t>
            </a:r>
            <a:r>
              <a:rPr lang="en-US" altLang="zh-CN" sz="2800" dirty="0"/>
              <a:t>A,B</a:t>
            </a:r>
            <a:r>
              <a:rPr lang="zh-CN" altLang="en-US" sz="2800" dirty="0"/>
              <a:t>比较有三种可能结果</a:t>
            </a:r>
          </a:p>
          <a:p>
            <a:pPr eaLnBrk="1" hangingPunct="1">
              <a:buFont typeface="Wingdings" charset="2"/>
              <a:buNone/>
              <a:defRPr/>
            </a:pPr>
            <a:endParaRPr lang="zh-CN" altLang="en-US" dirty="0"/>
          </a:p>
        </p:txBody>
      </p:sp>
      <p:graphicFrame>
        <p:nvGraphicFramePr>
          <p:cNvPr id="1196036" name="Object 4">
            <a:extLst>
              <a:ext uri="{FF2B5EF4-FFF2-40B4-BE49-F238E27FC236}">
                <a16:creationId xmlns:a16="http://schemas.microsoft.com/office/drawing/2014/main" id="{4E96B705-3480-7842-A5BE-EBDCE2EEC8C8}"/>
              </a:ext>
            </a:extLst>
          </p:cNvPr>
          <p:cNvGraphicFramePr>
            <a:graphicFrameLocks noChangeAspect="1"/>
          </p:cNvGraphicFramePr>
          <p:nvPr>
            <p:extLst>
              <p:ext uri="{D42A27DB-BD31-4B8C-83A1-F6EECF244321}">
                <p14:modId xmlns:p14="http://schemas.microsoft.com/office/powerpoint/2010/main" val="3574415170"/>
              </p:ext>
            </p:extLst>
          </p:nvPr>
        </p:nvGraphicFramePr>
        <p:xfrm>
          <a:off x="1847851" y="2338154"/>
          <a:ext cx="6427787" cy="1744663"/>
        </p:xfrm>
        <a:graphic>
          <a:graphicData uri="http://schemas.openxmlformats.org/presentationml/2006/ole">
            <mc:AlternateContent xmlns:mc="http://schemas.openxmlformats.org/markup-compatibility/2006">
              <mc:Choice xmlns:v="urn:schemas-microsoft-com:vml" Requires="v">
                <p:oleObj spid="_x0000_s6146" name="公式" r:id="rId4" imgW="67881500" imgH="18427700" progId="Equation.3">
                  <p:embed/>
                </p:oleObj>
              </mc:Choice>
              <mc:Fallback>
                <p:oleObj name="公式" r:id="rId4" imgW="67881500" imgH="18427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1" y="2338154"/>
                        <a:ext cx="6427787"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1196037" name="Picture 5" descr="4-3-31">
            <a:extLst>
              <a:ext uri="{FF2B5EF4-FFF2-40B4-BE49-F238E27FC236}">
                <a16:creationId xmlns:a16="http://schemas.microsoft.com/office/drawing/2014/main" id="{D8A4C7EE-4625-6F43-8815-DD59C783C2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4270" y="4332287"/>
            <a:ext cx="7993063"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96036"/>
                                        </p:tgtEl>
                                        <p:attrNameLst>
                                          <p:attrName>style.visibility</p:attrName>
                                        </p:attrNameLst>
                                      </p:cBhvr>
                                      <p:to>
                                        <p:strVal val="visible"/>
                                      </p:to>
                                    </p:set>
                                    <p:anim calcmode="lin" valueType="num">
                                      <p:cBhvr>
                                        <p:cTn id="7" dur="1000" fill="hold"/>
                                        <p:tgtEl>
                                          <p:spTgt spid="1196036"/>
                                        </p:tgtEl>
                                        <p:attrNameLst>
                                          <p:attrName>ppt_x</p:attrName>
                                        </p:attrNameLst>
                                      </p:cBhvr>
                                      <p:tavLst>
                                        <p:tav tm="0">
                                          <p:val>
                                            <p:strVal val="#ppt_x-.2"/>
                                          </p:val>
                                        </p:tav>
                                        <p:tav tm="100000">
                                          <p:val>
                                            <p:strVal val="#ppt_x"/>
                                          </p:val>
                                        </p:tav>
                                      </p:tavLst>
                                    </p:anim>
                                    <p:anim calcmode="lin" valueType="num">
                                      <p:cBhvr>
                                        <p:cTn id="8" dur="1000" fill="hold"/>
                                        <p:tgtEl>
                                          <p:spTgt spid="119603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9603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96037"/>
                                        </p:tgtEl>
                                        <p:attrNameLst>
                                          <p:attrName>style.visibility</p:attrName>
                                        </p:attrNameLst>
                                      </p:cBhvr>
                                      <p:to>
                                        <p:strVal val="visible"/>
                                      </p:to>
                                    </p:set>
                                    <p:anim calcmode="lin" valueType="num">
                                      <p:cBhvr>
                                        <p:cTn id="14" dur="1000" fill="hold"/>
                                        <p:tgtEl>
                                          <p:spTgt spid="1196037"/>
                                        </p:tgtEl>
                                        <p:attrNameLst>
                                          <p:attrName>ppt_x</p:attrName>
                                        </p:attrNameLst>
                                      </p:cBhvr>
                                      <p:tavLst>
                                        <p:tav tm="0">
                                          <p:val>
                                            <p:strVal val="#ppt_x-.2"/>
                                          </p:val>
                                        </p:tav>
                                        <p:tav tm="100000">
                                          <p:val>
                                            <p:strVal val="#ppt_x"/>
                                          </p:val>
                                        </p:tav>
                                      </p:tavLst>
                                    </p:anim>
                                    <p:anim calcmode="lin" valueType="num">
                                      <p:cBhvr>
                                        <p:cTn id="15" dur="1000" fill="hold"/>
                                        <p:tgtEl>
                                          <p:spTgt spid="119603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96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1_iab97">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4283</TotalTime>
  <Words>2300</Words>
  <Application>Microsoft Office PowerPoint</Application>
  <PresentationFormat>宽屏</PresentationFormat>
  <Paragraphs>774</Paragraphs>
  <Slides>40</Slides>
  <Notes>30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8</vt:i4>
      </vt:variant>
      <vt:variant>
        <vt:lpstr>幻灯片标题</vt:lpstr>
      </vt:variant>
      <vt:variant>
        <vt:i4>40</vt:i4>
      </vt:variant>
    </vt:vector>
  </HeadingPairs>
  <TitlesOfParts>
    <vt:vector size="59" baseType="lpstr">
      <vt:lpstr>Monotype Sorts</vt:lpstr>
      <vt:lpstr>华文新魏</vt:lpstr>
      <vt:lpstr>宋体</vt:lpstr>
      <vt:lpstr>微软雅黑</vt:lpstr>
      <vt:lpstr>Arial</vt:lpstr>
      <vt:lpstr>Arial Narrow</vt:lpstr>
      <vt:lpstr>Book Antiqua</vt:lpstr>
      <vt:lpstr>Times New Roman</vt:lpstr>
      <vt:lpstr>Wingdings</vt:lpstr>
      <vt:lpstr>iab97</vt:lpstr>
      <vt:lpstr>1_iab97</vt:lpstr>
      <vt:lpstr>Visio</vt:lpstr>
      <vt:lpstr>公式</vt:lpstr>
      <vt:lpstr>Equation</vt:lpstr>
      <vt:lpstr>包装程序外壳对象</vt:lpstr>
      <vt:lpstr>Equation.3</vt:lpstr>
      <vt:lpstr>Photo Editor 照片</vt:lpstr>
      <vt:lpstr>Equation.DSMT4</vt:lpstr>
      <vt:lpstr>Microsoft Visio 2003-2010 Drawing</vt:lpstr>
      <vt:lpstr>组合逻辑3 Combinational Logic III</vt:lpstr>
      <vt:lpstr>复习</vt:lpstr>
      <vt:lpstr>数据选择器 （Multiplexers）</vt:lpstr>
      <vt:lpstr>4选1 选择器</vt:lpstr>
      <vt:lpstr>数据选择器 (Data Selectors)</vt:lpstr>
      <vt:lpstr>半加器（Half Adder, HA）</vt:lpstr>
      <vt:lpstr>全加器（Full Adder, FA）</vt:lpstr>
      <vt:lpstr>用加法器设计组合电路</vt:lpstr>
      <vt:lpstr>数值比较器</vt:lpstr>
      <vt:lpstr>多位数值比较器</vt:lpstr>
      <vt:lpstr>4位比较器</vt:lpstr>
      <vt:lpstr>4位比较器的功能表74HC85</vt:lpstr>
      <vt:lpstr>4位比较器</vt:lpstr>
      <vt:lpstr>8位比较器</vt:lpstr>
      <vt:lpstr>12位比较器</vt:lpstr>
      <vt:lpstr>例：74HC153,两个“四选一”接成“八选一”</vt:lpstr>
      <vt:lpstr>74LS151</vt:lpstr>
      <vt:lpstr>16选1选择器</vt:lpstr>
      <vt:lpstr>采用数据选择器设计组合电路</vt:lpstr>
      <vt:lpstr>选择器实现逻辑功能</vt:lpstr>
      <vt:lpstr>选择器设计组合电路</vt:lpstr>
      <vt:lpstr>选择器设计组合电路（续）</vt:lpstr>
      <vt:lpstr>选择器设计组合电路（续）</vt:lpstr>
      <vt:lpstr>显示译码器</vt:lpstr>
      <vt:lpstr>PowerPoint 演示文稿</vt:lpstr>
      <vt:lpstr>BCD-to-7段译码器/驱动共阳极7段LED显示</vt:lpstr>
      <vt:lpstr>故障查找</vt:lpstr>
      <vt:lpstr>故障查找</vt:lpstr>
      <vt:lpstr>组合逻辑电路中的竞争-冒险现象</vt:lpstr>
      <vt:lpstr>PowerPoint 演示文稿</vt:lpstr>
      <vt:lpstr>消除竞争-冒险现象的方法</vt:lpstr>
      <vt:lpstr>PowerPoint 演示文稿</vt:lpstr>
      <vt:lpstr>概括 (Recap)</vt:lpstr>
      <vt:lpstr>编码器</vt:lpstr>
      <vt:lpstr>优先编码器 (74147 decimal-to-BCD)</vt:lpstr>
      <vt:lpstr>习题选讲</vt:lpstr>
      <vt:lpstr>组合电路设计例1（续）</vt:lpstr>
      <vt:lpstr>PowerPoint 演示文稿</vt:lpstr>
      <vt:lpstr>组合电路设计例2</vt:lpstr>
      <vt:lpstr>组合逻辑3 Combinational Logic III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ZJU</dc:creator>
  <cp:lastModifiedBy>Peng Liu</cp:lastModifiedBy>
  <cp:revision>525</cp:revision>
  <cp:lastPrinted>2014-03-10T15:24:51Z</cp:lastPrinted>
  <dcterms:created xsi:type="dcterms:W3CDTF">1997-04-13T14:24:48Z</dcterms:created>
  <dcterms:modified xsi:type="dcterms:W3CDTF">2024-03-10T14:29:53Z</dcterms:modified>
</cp:coreProperties>
</file>